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41" r:id="rId67"/>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3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5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7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7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ustomShape 1"/>
          <p:cNvSpPr/>
          <p:nvPr/>
        </p:nvSpPr>
        <p:spPr>
          <a:xfrm>
            <a:off x="539640" y="404640"/>
            <a:ext cx="8084160" cy="50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FFFFFF"/>
                </a:solidFill>
                <a:latin typeface="Verdana"/>
                <a:ea typeface="DejaVu Sans"/>
              </a:rPr>
              <a:t>   </a:t>
            </a:r>
            <a:endParaRPr lang="fr-FR" sz="2400" b="0" strike="noStrike" spc="-1">
              <a:latin typeface="Arial"/>
            </a:endParaRPr>
          </a:p>
        </p:txBody>
      </p:sp>
      <p:pic>
        <p:nvPicPr>
          <p:cNvPr id="5" name="Picture 2"/>
          <p:cNvPicPr/>
          <p:nvPr/>
        </p:nvPicPr>
        <p:blipFill>
          <a:blip r:embed="rId14"/>
          <a:stretch/>
        </p:blipFill>
        <p:spPr>
          <a:xfrm>
            <a:off x="0" y="0"/>
            <a:ext cx="9128520" cy="6823440"/>
          </a:xfrm>
          <a:prstGeom prst="rect">
            <a:avLst/>
          </a:prstGeom>
          <a:ln w="9360">
            <a:noFill/>
          </a:ln>
        </p:spPr>
      </p:pic>
      <p:sp>
        <p:nvSpPr>
          <p:cNvPr id="2"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3"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41"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p:cNvPicPr/>
          <p:nvPr/>
        </p:nvPicPr>
        <p:blipFill>
          <a:blip r:embed="rId2"/>
          <a:stretch/>
        </p:blipFill>
        <p:spPr>
          <a:xfrm>
            <a:off x="4214880" y="3571920"/>
            <a:ext cx="4570920" cy="3047040"/>
          </a:xfrm>
          <a:prstGeom prst="rect">
            <a:avLst/>
          </a:prstGeom>
          <a:ln>
            <a:noFill/>
          </a:ln>
        </p:spPr>
      </p:pic>
      <p:sp>
        <p:nvSpPr>
          <p:cNvPr id="79" name="CustomShape 1"/>
          <p:cNvSpPr/>
          <p:nvPr/>
        </p:nvSpPr>
        <p:spPr>
          <a:xfrm>
            <a:off x="1785960" y="3000240"/>
            <a:ext cx="6606360" cy="116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4400" b="1" strike="noStrike" spc="-1">
                <a:solidFill>
                  <a:srgbClr val="000000"/>
                </a:solidFill>
                <a:latin typeface="Calibri"/>
                <a:ea typeface="ＭＳ Ｐゴシック"/>
              </a:rPr>
              <a:t>Les approches basées </a:t>
            </a:r>
            <a:r>
              <a:rPr lang="fr-FR" sz="4400" b="1" strike="noStrike" spc="-1">
                <a:solidFill>
                  <a:srgbClr val="C00000"/>
                </a:solidFill>
                <a:latin typeface="Calibri"/>
                <a:ea typeface="ＭＳ Ｐゴシック"/>
              </a:rPr>
              <a:t>processus</a:t>
            </a:r>
            <a:endParaRPr lang="fr-FR" sz="4400" b="0" strike="noStrike" spc="-1">
              <a:latin typeface="Arial"/>
            </a:endParaRPr>
          </a:p>
        </p:txBody>
      </p:sp>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(Les problèmes)</a:t>
            </a:r>
            <a:endParaRPr lang="fr-FR" sz="2400" b="0" strike="noStrike" spc="-1">
              <a:latin typeface="Arial"/>
            </a:endParaRPr>
          </a:p>
        </p:txBody>
      </p:sp>
      <p:sp>
        <p:nvSpPr>
          <p:cNvPr id="114" name="CustomShape 2"/>
          <p:cNvSpPr/>
          <p:nvPr/>
        </p:nvSpPr>
        <p:spPr>
          <a:xfrm>
            <a:off x="1143000" y="3861720"/>
            <a:ext cx="778572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00"/>
              </a:spcBef>
            </a:pPr>
            <a:r>
              <a:rPr lang="fr-FR" sz="2000" b="0" strike="noStrike" spc="-1">
                <a:solidFill>
                  <a:srgbClr val="000000"/>
                </a:solidFill>
                <a:latin typeface="Calibri"/>
                <a:ea typeface="ＭＳ Ｐゴシック"/>
              </a:rPr>
              <a:t>L’identification des objets EBT et BO n’est pas facile</a:t>
            </a:r>
            <a:endParaRPr lang="fr-FR" sz="2000" b="0" strike="noStrike" spc="-1">
              <a:latin typeface="Arial"/>
            </a:endParaRPr>
          </a:p>
        </p:txBody>
      </p:sp>
      <p:sp>
        <p:nvSpPr>
          <p:cNvPr id="115" name="CustomShape 3"/>
          <p:cNvSpPr/>
          <p:nvPr/>
        </p:nvSpPr>
        <p:spPr>
          <a:xfrm>
            <a:off x="1143000" y="3254040"/>
            <a:ext cx="778572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00"/>
              </a:spcBef>
            </a:pPr>
            <a:r>
              <a:rPr lang="fr-FR" sz="2000" b="0" strike="noStrike" spc="-1">
                <a:solidFill>
                  <a:srgbClr val="000000"/>
                </a:solidFill>
                <a:latin typeface="Calibri"/>
                <a:ea typeface="ＭＳ Ｐゴシック"/>
              </a:rPr>
              <a:t>Pas de méthodologie complète</a:t>
            </a:r>
            <a:endParaRPr lang="fr-FR" sz="2000" b="0" strike="noStrike" spc="-1">
              <a:latin typeface="Arial"/>
            </a:endParaRPr>
          </a:p>
        </p:txBody>
      </p:sp>
      <p:sp>
        <p:nvSpPr>
          <p:cNvPr id="116" name="CustomShape 4"/>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0"/>
            <a:ext cx="7429552" cy="461665"/>
          </a:xfrm>
          <a:prstGeom prst="rect">
            <a:avLst/>
          </a:prstGeom>
          <a:solidFill>
            <a:schemeClr val="accent4">
              <a:lumMod val="40000"/>
              <a:lumOff val="60000"/>
            </a:schemeClr>
          </a:solidFill>
        </p:spPr>
        <p:txBody>
          <a:bodyPr wrap="square">
            <a:spAutoFit/>
          </a:bodyPr>
          <a:lstStyle/>
          <a:p>
            <a:pPr marL="274320" lvl="0" indent="-274320" algn="just" fontAlgn="auto">
              <a:spcBef>
                <a:spcPct val="20000"/>
              </a:spcBef>
              <a:spcAft>
                <a:spcPts val="0"/>
              </a:spcAft>
              <a:buClr>
                <a:srgbClr val="F07F09"/>
              </a:buClr>
              <a:buSzPct val="85000"/>
            </a:pPr>
            <a:r>
              <a:rPr lang="fr-FR" sz="2400" b="1" dirty="0" smtClean="0"/>
              <a:t>1- La stabilité (</a:t>
            </a:r>
            <a:r>
              <a:rPr lang="fr-FR" sz="2400" dirty="0" smtClean="0"/>
              <a:t>exemple)</a:t>
            </a:r>
            <a:endParaRPr lang="fr-FR" sz="2400" b="1" dirty="0" smtClean="0">
              <a:latin typeface="+mn-lt"/>
            </a:endParaRPr>
          </a:p>
        </p:txBody>
      </p:sp>
      <p:graphicFrame>
        <p:nvGraphicFramePr>
          <p:cNvPr id="3" name="Object 4"/>
          <p:cNvGraphicFramePr>
            <a:graphicFrameLocks noChangeAspect="1"/>
          </p:cNvGraphicFramePr>
          <p:nvPr/>
        </p:nvGraphicFramePr>
        <p:xfrm>
          <a:off x="3379818" y="2211388"/>
          <a:ext cx="5549900" cy="4324350"/>
        </p:xfrm>
        <a:graphic>
          <a:graphicData uri="http://schemas.openxmlformats.org/presentationml/2006/ole">
            <p:oleObj spid="_x0000_s1026" name="Picture" r:id="rId3" imgW="4505400" imgH="3505320" progId="Word.Picture.8">
              <p:embed/>
            </p:oleObj>
          </a:graphicData>
        </a:graphic>
      </p:graphicFrame>
      <p:sp>
        <p:nvSpPr>
          <p:cNvPr id="4" name="Rectangle 3"/>
          <p:cNvSpPr/>
          <p:nvPr/>
        </p:nvSpPr>
        <p:spPr>
          <a:xfrm>
            <a:off x="0" y="3429000"/>
            <a:ext cx="3286116" cy="590931"/>
          </a:xfrm>
          <a:prstGeom prst="rect">
            <a:avLst/>
          </a:prstGeom>
        </p:spPr>
        <p:txBody>
          <a:bodyPr wrap="square">
            <a:spAutoFit/>
          </a:bodyPr>
          <a:lstStyle/>
          <a:p>
            <a:pPr eaLnBrk="1" hangingPunct="1">
              <a:lnSpc>
                <a:spcPct val="90000"/>
              </a:lnSpc>
              <a:buFontTx/>
              <a:buNone/>
              <a:tabLst>
                <a:tab pos="2247900" algn="l"/>
              </a:tabLst>
            </a:pPr>
            <a:r>
              <a:rPr lang="fr-FR" dirty="0" smtClean="0"/>
              <a:t>Modèle stable du commerce </a:t>
            </a:r>
          </a:p>
          <a:p>
            <a:pPr eaLnBrk="1" hangingPunct="1">
              <a:lnSpc>
                <a:spcPct val="90000"/>
              </a:lnSpc>
              <a:buFontTx/>
              <a:buNone/>
              <a:tabLst>
                <a:tab pos="2247900" algn="l"/>
              </a:tabLst>
            </a:pPr>
            <a:r>
              <a:rPr lang="fr-FR" dirty="0" smtClean="0"/>
              <a:t>d’équipements informatiques</a:t>
            </a:r>
          </a:p>
        </p:txBody>
      </p:sp>
      <p:sp>
        <p:nvSpPr>
          <p:cNvPr id="5" name="Rectangle 4"/>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0"/>
            <a:ext cx="7429552" cy="461665"/>
          </a:xfrm>
          <a:prstGeom prst="rect">
            <a:avLst/>
          </a:prstGeom>
          <a:solidFill>
            <a:schemeClr val="accent4">
              <a:lumMod val="40000"/>
              <a:lumOff val="60000"/>
            </a:schemeClr>
          </a:solidFill>
        </p:spPr>
        <p:txBody>
          <a:bodyPr wrap="square">
            <a:spAutoFit/>
          </a:bodyPr>
          <a:lstStyle/>
          <a:p>
            <a:pPr marL="274320" lvl="0" indent="-274320" algn="just" fontAlgn="auto">
              <a:spcBef>
                <a:spcPct val="20000"/>
              </a:spcBef>
              <a:spcAft>
                <a:spcPts val="0"/>
              </a:spcAft>
              <a:buClr>
                <a:srgbClr val="F07F09"/>
              </a:buClr>
              <a:buSzPct val="85000"/>
            </a:pPr>
            <a:r>
              <a:rPr lang="fr-FR" sz="2400" b="1" dirty="0" smtClean="0"/>
              <a:t>1- La stabilité (</a:t>
            </a:r>
            <a:r>
              <a:rPr lang="fr-FR" sz="2400" dirty="0" smtClean="0"/>
              <a:t>exemple)</a:t>
            </a:r>
            <a:endParaRPr lang="fr-FR" sz="2400" b="1" dirty="0" smtClean="0">
              <a:latin typeface="+mn-lt"/>
            </a:endParaRPr>
          </a:p>
        </p:txBody>
      </p:sp>
      <p:sp>
        <p:nvSpPr>
          <p:cNvPr id="3" name="Rectangle 2"/>
          <p:cNvSpPr/>
          <p:nvPr/>
        </p:nvSpPr>
        <p:spPr>
          <a:xfrm>
            <a:off x="0" y="3429000"/>
            <a:ext cx="3286116" cy="590931"/>
          </a:xfrm>
          <a:prstGeom prst="rect">
            <a:avLst/>
          </a:prstGeom>
        </p:spPr>
        <p:txBody>
          <a:bodyPr wrap="square">
            <a:spAutoFit/>
          </a:bodyPr>
          <a:lstStyle/>
          <a:p>
            <a:pPr eaLnBrk="1" hangingPunct="1">
              <a:lnSpc>
                <a:spcPct val="90000"/>
              </a:lnSpc>
              <a:buFontTx/>
              <a:buNone/>
              <a:tabLst>
                <a:tab pos="2247900" algn="l"/>
              </a:tabLst>
            </a:pPr>
            <a:r>
              <a:rPr lang="fr-FR" dirty="0" smtClean="0"/>
              <a:t>Modèle stable des Transactions</a:t>
            </a:r>
          </a:p>
          <a:p>
            <a:pPr eaLnBrk="1" hangingPunct="1">
              <a:lnSpc>
                <a:spcPct val="90000"/>
              </a:lnSpc>
              <a:buFontTx/>
              <a:buNone/>
              <a:tabLst>
                <a:tab pos="2247900" algn="l"/>
              </a:tabLst>
            </a:pPr>
            <a:r>
              <a:rPr lang="fr-FR" dirty="0" smtClean="0"/>
              <a:t>immobilières</a:t>
            </a:r>
          </a:p>
        </p:txBody>
      </p:sp>
      <p:graphicFrame>
        <p:nvGraphicFramePr>
          <p:cNvPr id="4" name="Object 6"/>
          <p:cNvGraphicFramePr>
            <a:graphicFrameLocks noChangeAspect="1"/>
          </p:cNvGraphicFramePr>
          <p:nvPr/>
        </p:nvGraphicFramePr>
        <p:xfrm>
          <a:off x="3000375" y="2354263"/>
          <a:ext cx="5629275" cy="4327525"/>
        </p:xfrm>
        <a:graphic>
          <a:graphicData uri="http://schemas.openxmlformats.org/presentationml/2006/ole">
            <p:oleObj spid="_x0000_s2050" name="Picture" r:id="rId3" imgW="4181400" imgH="3181320" progId="Word.Picture.8">
              <p:embed/>
            </p:oleObj>
          </a:graphicData>
        </a:graphic>
      </p:graphicFrame>
      <p:sp>
        <p:nvSpPr>
          <p:cNvPr id="5" name="Rectangle 4"/>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0"/>
            <a:ext cx="7429552" cy="461665"/>
          </a:xfrm>
          <a:prstGeom prst="rect">
            <a:avLst/>
          </a:prstGeom>
          <a:solidFill>
            <a:schemeClr val="accent4">
              <a:lumMod val="40000"/>
              <a:lumOff val="60000"/>
            </a:schemeClr>
          </a:solidFill>
        </p:spPr>
        <p:txBody>
          <a:bodyPr wrap="square">
            <a:spAutoFit/>
          </a:bodyPr>
          <a:lstStyle/>
          <a:p>
            <a:pPr marL="274320" lvl="0" indent="-274320" algn="just" fontAlgn="auto">
              <a:spcBef>
                <a:spcPct val="20000"/>
              </a:spcBef>
              <a:spcAft>
                <a:spcPts val="0"/>
              </a:spcAft>
              <a:buClr>
                <a:srgbClr val="F07F09"/>
              </a:buClr>
              <a:buSzPct val="85000"/>
            </a:pPr>
            <a:r>
              <a:rPr lang="fr-FR" sz="2400" b="1" dirty="0" smtClean="0"/>
              <a:t>1- La stabilité (</a:t>
            </a:r>
            <a:r>
              <a:rPr lang="fr-FR" sz="2400" dirty="0" smtClean="0"/>
              <a:t>exemple)</a:t>
            </a:r>
            <a:endParaRPr lang="fr-FR" sz="2400" b="1" dirty="0" smtClean="0">
              <a:latin typeface="+mn-lt"/>
            </a:endParaRPr>
          </a:p>
        </p:txBody>
      </p:sp>
      <p:sp>
        <p:nvSpPr>
          <p:cNvPr id="3" name="Rectangle 2"/>
          <p:cNvSpPr/>
          <p:nvPr/>
        </p:nvSpPr>
        <p:spPr>
          <a:xfrm>
            <a:off x="0" y="3429000"/>
            <a:ext cx="3286116" cy="590931"/>
          </a:xfrm>
          <a:prstGeom prst="rect">
            <a:avLst/>
          </a:prstGeom>
        </p:spPr>
        <p:txBody>
          <a:bodyPr wrap="square">
            <a:spAutoFit/>
          </a:bodyPr>
          <a:lstStyle/>
          <a:p>
            <a:pPr eaLnBrk="1" hangingPunct="1">
              <a:lnSpc>
                <a:spcPct val="90000"/>
              </a:lnSpc>
              <a:buFontTx/>
              <a:buNone/>
              <a:tabLst>
                <a:tab pos="2247900" algn="l"/>
              </a:tabLst>
            </a:pPr>
            <a:r>
              <a:rPr lang="fr-FR" dirty="0" smtClean="0"/>
              <a:t>Modèle stable des transactions</a:t>
            </a:r>
          </a:p>
          <a:p>
            <a:pPr eaLnBrk="1" hangingPunct="1">
              <a:lnSpc>
                <a:spcPct val="90000"/>
              </a:lnSpc>
              <a:buFontTx/>
              <a:buNone/>
              <a:tabLst>
                <a:tab pos="2247900" algn="l"/>
              </a:tabLst>
            </a:pPr>
            <a:r>
              <a:rPr lang="fr-FR" dirty="0" smtClean="0"/>
              <a:t>sur les équipes de football</a:t>
            </a:r>
          </a:p>
        </p:txBody>
      </p:sp>
      <p:graphicFrame>
        <p:nvGraphicFramePr>
          <p:cNvPr id="4" name="Object 7"/>
          <p:cNvGraphicFramePr>
            <a:graphicFrameLocks noChangeAspect="1"/>
          </p:cNvGraphicFramePr>
          <p:nvPr/>
        </p:nvGraphicFramePr>
        <p:xfrm>
          <a:off x="3067080" y="2395558"/>
          <a:ext cx="5791200" cy="4033838"/>
        </p:xfrm>
        <a:graphic>
          <a:graphicData uri="http://schemas.openxmlformats.org/presentationml/2006/ole">
            <p:oleObj spid="_x0000_s3074" name="Picture" r:id="rId3" imgW="4781520" imgH="3324240" progId="Word.Picture.8">
              <p:embed/>
            </p:oleObj>
          </a:graphicData>
        </a:graphic>
      </p:graphicFrame>
      <p:sp>
        <p:nvSpPr>
          <p:cNvPr id="5" name="Rectangle 4"/>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0"/>
            <a:ext cx="7429552" cy="461665"/>
          </a:xfrm>
          <a:prstGeom prst="rect">
            <a:avLst/>
          </a:prstGeom>
          <a:solidFill>
            <a:schemeClr val="accent4">
              <a:lumMod val="40000"/>
              <a:lumOff val="60000"/>
            </a:schemeClr>
          </a:solidFill>
        </p:spPr>
        <p:txBody>
          <a:bodyPr wrap="square">
            <a:spAutoFit/>
          </a:bodyPr>
          <a:lstStyle/>
          <a:p>
            <a:pPr marL="274320" lvl="0" indent="-274320" algn="just" fontAlgn="auto">
              <a:spcBef>
                <a:spcPct val="20000"/>
              </a:spcBef>
              <a:spcAft>
                <a:spcPts val="0"/>
              </a:spcAft>
              <a:buClr>
                <a:srgbClr val="F07F09"/>
              </a:buClr>
              <a:buSzPct val="85000"/>
            </a:pPr>
            <a:r>
              <a:rPr lang="fr-FR" sz="2400" b="1" dirty="0" smtClean="0"/>
              <a:t>1- La stabilité (</a:t>
            </a:r>
            <a:r>
              <a:rPr lang="fr-FR" sz="2400" dirty="0" smtClean="0"/>
              <a:t>exemple)</a:t>
            </a:r>
            <a:endParaRPr lang="fr-FR" sz="2400" b="1" dirty="0" smtClean="0">
              <a:latin typeface="+mn-lt"/>
            </a:endParaRPr>
          </a:p>
        </p:txBody>
      </p:sp>
      <p:sp>
        <p:nvSpPr>
          <p:cNvPr id="3" name="Rectangle 2"/>
          <p:cNvSpPr/>
          <p:nvPr/>
        </p:nvSpPr>
        <p:spPr>
          <a:xfrm>
            <a:off x="0" y="3429000"/>
            <a:ext cx="3286116" cy="341632"/>
          </a:xfrm>
          <a:prstGeom prst="rect">
            <a:avLst/>
          </a:prstGeom>
        </p:spPr>
        <p:txBody>
          <a:bodyPr wrap="square">
            <a:spAutoFit/>
          </a:bodyPr>
          <a:lstStyle/>
          <a:p>
            <a:pPr eaLnBrk="1" hangingPunct="1">
              <a:lnSpc>
                <a:spcPct val="90000"/>
              </a:lnSpc>
              <a:buFontTx/>
              <a:buNone/>
              <a:tabLst>
                <a:tab pos="2247900" algn="l"/>
              </a:tabLst>
            </a:pPr>
            <a:r>
              <a:rPr lang="fr-FR" dirty="0" smtClean="0"/>
              <a:t>Modèle stable </a:t>
            </a:r>
            <a:r>
              <a:rPr lang="fr-FR" b="1" dirty="0" smtClean="0"/>
              <a:t>combiné</a:t>
            </a:r>
          </a:p>
        </p:txBody>
      </p:sp>
      <p:graphicFrame>
        <p:nvGraphicFramePr>
          <p:cNvPr id="4" name="Object 8"/>
          <p:cNvGraphicFramePr>
            <a:graphicFrameLocks noChangeAspect="1"/>
          </p:cNvGraphicFramePr>
          <p:nvPr/>
        </p:nvGraphicFramePr>
        <p:xfrm>
          <a:off x="3390928" y="2143116"/>
          <a:ext cx="5110162" cy="4618037"/>
        </p:xfrm>
        <a:graphic>
          <a:graphicData uri="http://schemas.openxmlformats.org/presentationml/2006/ole">
            <p:oleObj spid="_x0000_s4098" name="Picture" r:id="rId3" imgW="4857840" imgH="4838760" progId="Word.Picture.8">
              <p:embed/>
            </p:oleObj>
          </a:graphicData>
        </a:graphic>
      </p:graphicFrame>
      <p:sp>
        <p:nvSpPr>
          <p:cNvPr id="5" name="Rectangle 4"/>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643182"/>
            <a:ext cx="7572428" cy="769441"/>
          </a:xfrm>
          <a:prstGeom prst="rect">
            <a:avLst/>
          </a:prstGeom>
          <a:solidFill>
            <a:schemeClr val="accent4">
              <a:lumMod val="20000"/>
              <a:lumOff val="80000"/>
            </a:schemeClr>
          </a:solidFill>
        </p:spPr>
        <p:txBody>
          <a:bodyPr wrap="square">
            <a:spAutoFit/>
          </a:bodyPr>
          <a:lstStyle/>
          <a:p>
            <a:pPr eaLnBrk="1" hangingPunct="1">
              <a:tabLst>
                <a:tab pos="2247900" algn="l"/>
              </a:tabLst>
            </a:pPr>
            <a:r>
              <a:rPr lang="fr-FR" sz="4400" b="1" dirty="0" smtClean="0"/>
              <a:t> 2- La variabilité</a:t>
            </a:r>
          </a:p>
        </p:txBody>
      </p:sp>
      <p:grpSp>
        <p:nvGrpSpPr>
          <p:cNvPr id="3" name="Group 14"/>
          <p:cNvGrpSpPr>
            <a:grpSpLocks noChangeAspect="1"/>
          </p:cNvGrpSpPr>
          <p:nvPr/>
        </p:nvGrpSpPr>
        <p:grpSpPr bwMode="auto">
          <a:xfrm>
            <a:off x="2428860" y="4143380"/>
            <a:ext cx="4278321" cy="2102065"/>
            <a:chOff x="340" y="436"/>
            <a:chExt cx="3810" cy="1870"/>
          </a:xfrm>
        </p:grpSpPr>
        <p:sp>
          <p:nvSpPr>
            <p:cNvPr id="4" name="AutoShape 13"/>
            <p:cNvSpPr>
              <a:spLocks noChangeAspect="1" noChangeArrowheads="1" noTextEdit="1"/>
            </p:cNvSpPr>
            <p:nvPr/>
          </p:nvSpPr>
          <p:spPr bwMode="auto">
            <a:xfrm>
              <a:off x="340" y="436"/>
              <a:ext cx="2788" cy="1368"/>
            </a:xfrm>
            <a:prstGeom prst="rect">
              <a:avLst/>
            </a:prstGeom>
            <a:noFill/>
            <a:ln w="9525">
              <a:noFill/>
              <a:miter lim="800000"/>
              <a:headEnd/>
              <a:tailEnd/>
            </a:ln>
          </p:spPr>
          <p:txBody>
            <a:bodyPr/>
            <a:lstStyle/>
            <a:p>
              <a:endParaRPr lang="fr-FR"/>
            </a:p>
          </p:txBody>
        </p:sp>
        <p:grpSp>
          <p:nvGrpSpPr>
            <p:cNvPr id="5" name="Group 215"/>
            <p:cNvGrpSpPr>
              <a:grpSpLocks/>
            </p:cNvGrpSpPr>
            <p:nvPr/>
          </p:nvGrpSpPr>
          <p:grpSpPr bwMode="auto">
            <a:xfrm>
              <a:off x="340" y="436"/>
              <a:ext cx="3810" cy="1870"/>
              <a:chOff x="340" y="436"/>
              <a:chExt cx="3810" cy="1870"/>
            </a:xfrm>
          </p:grpSpPr>
          <p:sp>
            <p:nvSpPr>
              <p:cNvPr id="111" name="Rectangle 15"/>
              <p:cNvSpPr>
                <a:spLocks noChangeArrowheads="1"/>
              </p:cNvSpPr>
              <p:nvPr/>
            </p:nvSpPr>
            <p:spPr bwMode="auto">
              <a:xfrm>
                <a:off x="340" y="436"/>
                <a:ext cx="3810" cy="1870"/>
              </a:xfrm>
              <a:prstGeom prst="rect">
                <a:avLst/>
              </a:prstGeom>
              <a:noFill/>
              <a:ln w="9525">
                <a:noFill/>
                <a:miter lim="800000"/>
                <a:headEnd/>
                <a:tailEnd/>
              </a:ln>
            </p:spPr>
            <p:txBody>
              <a:bodyPr/>
              <a:lstStyle/>
              <a:p>
                <a:endParaRPr lang="fr-FR"/>
              </a:p>
            </p:txBody>
          </p:sp>
          <p:sp>
            <p:nvSpPr>
              <p:cNvPr id="112" name="Freeform 16"/>
              <p:cNvSpPr>
                <a:spLocks/>
              </p:cNvSpPr>
              <p:nvPr/>
            </p:nvSpPr>
            <p:spPr bwMode="auto">
              <a:xfrm>
                <a:off x="416" y="1144"/>
                <a:ext cx="3635" cy="1154"/>
              </a:xfrm>
              <a:custGeom>
                <a:avLst/>
                <a:gdLst>
                  <a:gd name="T0" fmla="*/ 131 w 10905"/>
                  <a:gd name="T1" fmla="*/ 29 h 3463"/>
                  <a:gd name="T2" fmla="*/ 133 w 10905"/>
                  <a:gd name="T3" fmla="*/ 30 h 3463"/>
                  <a:gd name="T4" fmla="*/ 135 w 10905"/>
                  <a:gd name="T5" fmla="*/ 31 h 3463"/>
                  <a:gd name="T6" fmla="*/ 134 w 10905"/>
                  <a:gd name="T7" fmla="*/ 33 h 3463"/>
                  <a:gd name="T8" fmla="*/ 131 w 10905"/>
                  <a:gd name="T9" fmla="*/ 35 h 3463"/>
                  <a:gd name="T10" fmla="*/ 129 w 10905"/>
                  <a:gd name="T11" fmla="*/ 36 h 3463"/>
                  <a:gd name="T12" fmla="*/ 126 w 10905"/>
                  <a:gd name="T13" fmla="*/ 37 h 3463"/>
                  <a:gd name="T14" fmla="*/ 124 w 10905"/>
                  <a:gd name="T15" fmla="*/ 38 h 3463"/>
                  <a:gd name="T16" fmla="*/ 122 w 10905"/>
                  <a:gd name="T17" fmla="*/ 38 h 3463"/>
                  <a:gd name="T18" fmla="*/ 120 w 10905"/>
                  <a:gd name="T19" fmla="*/ 39 h 3463"/>
                  <a:gd name="T20" fmla="*/ 118 w 10905"/>
                  <a:gd name="T21" fmla="*/ 40 h 3463"/>
                  <a:gd name="T22" fmla="*/ 116 w 10905"/>
                  <a:gd name="T23" fmla="*/ 40 h 3463"/>
                  <a:gd name="T24" fmla="*/ 113 w 10905"/>
                  <a:gd name="T25" fmla="*/ 40 h 3463"/>
                  <a:gd name="T26" fmla="*/ 111 w 10905"/>
                  <a:gd name="T27" fmla="*/ 41 h 3463"/>
                  <a:gd name="T28" fmla="*/ 108 w 10905"/>
                  <a:gd name="T29" fmla="*/ 41 h 3463"/>
                  <a:gd name="T30" fmla="*/ 106 w 10905"/>
                  <a:gd name="T31" fmla="*/ 41 h 3463"/>
                  <a:gd name="T32" fmla="*/ 103 w 10905"/>
                  <a:gd name="T33" fmla="*/ 41 h 3463"/>
                  <a:gd name="T34" fmla="*/ 101 w 10905"/>
                  <a:gd name="T35" fmla="*/ 41 h 3463"/>
                  <a:gd name="T36" fmla="*/ 99 w 10905"/>
                  <a:gd name="T37" fmla="*/ 41 h 3463"/>
                  <a:gd name="T38" fmla="*/ 97 w 10905"/>
                  <a:gd name="T39" fmla="*/ 42 h 3463"/>
                  <a:gd name="T40" fmla="*/ 95 w 10905"/>
                  <a:gd name="T41" fmla="*/ 42 h 3463"/>
                  <a:gd name="T42" fmla="*/ 93 w 10905"/>
                  <a:gd name="T43" fmla="*/ 42 h 3463"/>
                  <a:gd name="T44" fmla="*/ 91 w 10905"/>
                  <a:gd name="T45" fmla="*/ 42 h 3463"/>
                  <a:gd name="T46" fmla="*/ 89 w 10905"/>
                  <a:gd name="T47" fmla="*/ 43 h 3463"/>
                  <a:gd name="T48" fmla="*/ 86 w 10905"/>
                  <a:gd name="T49" fmla="*/ 43 h 3463"/>
                  <a:gd name="T50" fmla="*/ 83 w 10905"/>
                  <a:gd name="T51" fmla="*/ 43 h 3463"/>
                  <a:gd name="T52" fmla="*/ 80 w 10905"/>
                  <a:gd name="T53" fmla="*/ 42 h 3463"/>
                  <a:gd name="T54" fmla="*/ 78 w 10905"/>
                  <a:gd name="T55" fmla="*/ 42 h 3463"/>
                  <a:gd name="T56" fmla="*/ 75 w 10905"/>
                  <a:gd name="T57" fmla="*/ 40 h 3463"/>
                  <a:gd name="T58" fmla="*/ 72 w 10905"/>
                  <a:gd name="T59" fmla="*/ 38 h 3463"/>
                  <a:gd name="T60" fmla="*/ 69 w 10905"/>
                  <a:gd name="T61" fmla="*/ 35 h 3463"/>
                  <a:gd name="T62" fmla="*/ 61 w 10905"/>
                  <a:gd name="T63" fmla="*/ 34 h 3463"/>
                  <a:gd name="T64" fmla="*/ 53 w 10905"/>
                  <a:gd name="T65" fmla="*/ 33 h 3463"/>
                  <a:gd name="T66" fmla="*/ 45 w 10905"/>
                  <a:gd name="T67" fmla="*/ 31 h 3463"/>
                  <a:gd name="T68" fmla="*/ 36 w 10905"/>
                  <a:gd name="T69" fmla="*/ 30 h 3463"/>
                  <a:gd name="T70" fmla="*/ 28 w 10905"/>
                  <a:gd name="T71" fmla="*/ 29 h 3463"/>
                  <a:gd name="T72" fmla="*/ 25 w 10905"/>
                  <a:gd name="T73" fmla="*/ 29 h 3463"/>
                  <a:gd name="T74" fmla="*/ 22 w 10905"/>
                  <a:gd name="T75" fmla="*/ 30 h 3463"/>
                  <a:gd name="T76" fmla="*/ 15 w 10905"/>
                  <a:gd name="T77" fmla="*/ 31 h 3463"/>
                  <a:gd name="T78" fmla="*/ 11 w 10905"/>
                  <a:gd name="T79" fmla="*/ 31 h 3463"/>
                  <a:gd name="T80" fmla="*/ 8 w 10905"/>
                  <a:gd name="T81" fmla="*/ 28 h 3463"/>
                  <a:gd name="T82" fmla="*/ 5 w 10905"/>
                  <a:gd name="T83" fmla="*/ 25 h 3463"/>
                  <a:gd name="T84" fmla="*/ 3 w 10905"/>
                  <a:gd name="T85" fmla="*/ 25 h 3463"/>
                  <a:gd name="T86" fmla="*/ 1 w 10905"/>
                  <a:gd name="T87" fmla="*/ 24 h 3463"/>
                  <a:gd name="T88" fmla="*/ 0 w 10905"/>
                  <a:gd name="T89" fmla="*/ 23 h 3463"/>
                  <a:gd name="T90" fmla="*/ 1 w 10905"/>
                  <a:gd name="T91" fmla="*/ 21 h 3463"/>
                  <a:gd name="T92" fmla="*/ 5 w 10905"/>
                  <a:gd name="T93" fmla="*/ 20 h 3463"/>
                  <a:gd name="T94" fmla="*/ 5 w 10905"/>
                  <a:gd name="T95" fmla="*/ 18 h 3463"/>
                  <a:gd name="T96" fmla="*/ 4 w 10905"/>
                  <a:gd name="T97" fmla="*/ 15 h 3463"/>
                  <a:gd name="T98" fmla="*/ 2 w 10905"/>
                  <a:gd name="T99" fmla="*/ 11 h 3463"/>
                  <a:gd name="T100" fmla="*/ 4 w 10905"/>
                  <a:gd name="T101" fmla="*/ 8 h 3463"/>
                  <a:gd name="T102" fmla="*/ 12 w 10905"/>
                  <a:gd name="T103" fmla="*/ 5 h 3463"/>
                  <a:gd name="T104" fmla="*/ 20 w 10905"/>
                  <a:gd name="T105" fmla="*/ 3 h 3463"/>
                  <a:gd name="T106" fmla="*/ 28 w 10905"/>
                  <a:gd name="T107" fmla="*/ 1 h 3463"/>
                  <a:gd name="T108" fmla="*/ 37 w 10905"/>
                  <a:gd name="T109" fmla="*/ 0 h 3463"/>
                  <a:gd name="T110" fmla="*/ 45 w 10905"/>
                  <a:gd name="T111" fmla="*/ 0 h 3463"/>
                  <a:gd name="T112" fmla="*/ 58 w 10905"/>
                  <a:gd name="T113" fmla="*/ 3 h 3463"/>
                  <a:gd name="T114" fmla="*/ 74 w 10905"/>
                  <a:gd name="T115" fmla="*/ 7 h 3463"/>
                  <a:gd name="T116" fmla="*/ 89 w 10905"/>
                  <a:gd name="T117" fmla="*/ 13 h 3463"/>
                  <a:gd name="T118" fmla="*/ 104 w 10905"/>
                  <a:gd name="T119" fmla="*/ 19 h 3463"/>
                  <a:gd name="T120" fmla="*/ 119 w 10905"/>
                  <a:gd name="T121" fmla="*/ 25 h 34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05"/>
                  <a:gd name="T184" fmla="*/ 0 h 3463"/>
                  <a:gd name="T185" fmla="*/ 10905 w 10905"/>
                  <a:gd name="T186" fmla="*/ 3463 h 34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05" h="3463">
                    <a:moveTo>
                      <a:pt x="10468" y="2335"/>
                    </a:moveTo>
                    <a:lnTo>
                      <a:pt x="10494" y="2343"/>
                    </a:lnTo>
                    <a:lnTo>
                      <a:pt x="10522" y="2351"/>
                    </a:lnTo>
                    <a:lnTo>
                      <a:pt x="10550" y="2358"/>
                    </a:lnTo>
                    <a:lnTo>
                      <a:pt x="10578" y="2364"/>
                    </a:lnTo>
                    <a:lnTo>
                      <a:pt x="10607" y="2368"/>
                    </a:lnTo>
                    <a:lnTo>
                      <a:pt x="10635" y="2374"/>
                    </a:lnTo>
                    <a:lnTo>
                      <a:pt x="10663" y="2380"/>
                    </a:lnTo>
                    <a:lnTo>
                      <a:pt x="10691" y="2385"/>
                    </a:lnTo>
                    <a:lnTo>
                      <a:pt x="10719" y="2392"/>
                    </a:lnTo>
                    <a:lnTo>
                      <a:pt x="10746" y="2400"/>
                    </a:lnTo>
                    <a:lnTo>
                      <a:pt x="10772" y="2409"/>
                    </a:lnTo>
                    <a:lnTo>
                      <a:pt x="10798" y="2419"/>
                    </a:lnTo>
                    <a:lnTo>
                      <a:pt x="10822" y="2432"/>
                    </a:lnTo>
                    <a:lnTo>
                      <a:pt x="10844" y="2446"/>
                    </a:lnTo>
                    <a:lnTo>
                      <a:pt x="10865" y="2463"/>
                    </a:lnTo>
                    <a:lnTo>
                      <a:pt x="10884" y="2483"/>
                    </a:lnTo>
                    <a:lnTo>
                      <a:pt x="10900" y="2509"/>
                    </a:lnTo>
                    <a:lnTo>
                      <a:pt x="10905" y="2539"/>
                    </a:lnTo>
                    <a:lnTo>
                      <a:pt x="10902" y="2573"/>
                    </a:lnTo>
                    <a:lnTo>
                      <a:pt x="10893" y="2607"/>
                    </a:lnTo>
                    <a:lnTo>
                      <a:pt x="10877" y="2642"/>
                    </a:lnTo>
                    <a:lnTo>
                      <a:pt x="10858" y="2674"/>
                    </a:lnTo>
                    <a:lnTo>
                      <a:pt x="10834" y="2703"/>
                    </a:lnTo>
                    <a:lnTo>
                      <a:pt x="10810" y="2726"/>
                    </a:lnTo>
                    <a:lnTo>
                      <a:pt x="10780" y="2750"/>
                    </a:lnTo>
                    <a:lnTo>
                      <a:pt x="10748" y="2773"/>
                    </a:lnTo>
                    <a:lnTo>
                      <a:pt x="10715" y="2794"/>
                    </a:lnTo>
                    <a:lnTo>
                      <a:pt x="10682" y="2813"/>
                    </a:lnTo>
                    <a:lnTo>
                      <a:pt x="10648" y="2833"/>
                    </a:lnTo>
                    <a:lnTo>
                      <a:pt x="10613" y="2851"/>
                    </a:lnTo>
                    <a:lnTo>
                      <a:pt x="10578" y="2868"/>
                    </a:lnTo>
                    <a:lnTo>
                      <a:pt x="10543" y="2885"/>
                    </a:lnTo>
                    <a:lnTo>
                      <a:pt x="10507" y="2899"/>
                    </a:lnTo>
                    <a:lnTo>
                      <a:pt x="10471" y="2915"/>
                    </a:lnTo>
                    <a:lnTo>
                      <a:pt x="10433" y="2929"/>
                    </a:lnTo>
                    <a:lnTo>
                      <a:pt x="10397" y="2944"/>
                    </a:lnTo>
                    <a:lnTo>
                      <a:pt x="10360" y="2957"/>
                    </a:lnTo>
                    <a:lnTo>
                      <a:pt x="10323" y="2970"/>
                    </a:lnTo>
                    <a:lnTo>
                      <a:pt x="10286" y="2983"/>
                    </a:lnTo>
                    <a:lnTo>
                      <a:pt x="10250" y="2996"/>
                    </a:lnTo>
                    <a:lnTo>
                      <a:pt x="10223" y="3005"/>
                    </a:lnTo>
                    <a:lnTo>
                      <a:pt x="10194" y="3015"/>
                    </a:lnTo>
                    <a:lnTo>
                      <a:pt x="10167" y="3024"/>
                    </a:lnTo>
                    <a:lnTo>
                      <a:pt x="10139" y="3034"/>
                    </a:lnTo>
                    <a:lnTo>
                      <a:pt x="10112" y="3043"/>
                    </a:lnTo>
                    <a:lnTo>
                      <a:pt x="10083" y="3052"/>
                    </a:lnTo>
                    <a:lnTo>
                      <a:pt x="10056" y="3061"/>
                    </a:lnTo>
                    <a:lnTo>
                      <a:pt x="10028" y="3070"/>
                    </a:lnTo>
                    <a:lnTo>
                      <a:pt x="10000" y="3079"/>
                    </a:lnTo>
                    <a:lnTo>
                      <a:pt x="9972" y="3087"/>
                    </a:lnTo>
                    <a:lnTo>
                      <a:pt x="9944" y="3096"/>
                    </a:lnTo>
                    <a:lnTo>
                      <a:pt x="9916" y="3106"/>
                    </a:lnTo>
                    <a:lnTo>
                      <a:pt x="9887" y="3113"/>
                    </a:lnTo>
                    <a:lnTo>
                      <a:pt x="9859" y="3121"/>
                    </a:lnTo>
                    <a:lnTo>
                      <a:pt x="9831" y="3129"/>
                    </a:lnTo>
                    <a:lnTo>
                      <a:pt x="9804" y="3137"/>
                    </a:lnTo>
                    <a:lnTo>
                      <a:pt x="9774" y="3145"/>
                    </a:lnTo>
                    <a:lnTo>
                      <a:pt x="9746" y="3153"/>
                    </a:lnTo>
                    <a:lnTo>
                      <a:pt x="9718" y="3161"/>
                    </a:lnTo>
                    <a:lnTo>
                      <a:pt x="9689" y="3168"/>
                    </a:lnTo>
                    <a:lnTo>
                      <a:pt x="9661" y="3175"/>
                    </a:lnTo>
                    <a:lnTo>
                      <a:pt x="9633" y="3183"/>
                    </a:lnTo>
                    <a:lnTo>
                      <a:pt x="9604" y="3189"/>
                    </a:lnTo>
                    <a:lnTo>
                      <a:pt x="9576" y="3195"/>
                    </a:lnTo>
                    <a:lnTo>
                      <a:pt x="9547" y="3202"/>
                    </a:lnTo>
                    <a:lnTo>
                      <a:pt x="9518" y="3209"/>
                    </a:lnTo>
                    <a:lnTo>
                      <a:pt x="9490" y="3214"/>
                    </a:lnTo>
                    <a:lnTo>
                      <a:pt x="9461" y="3220"/>
                    </a:lnTo>
                    <a:lnTo>
                      <a:pt x="9432" y="3226"/>
                    </a:lnTo>
                    <a:lnTo>
                      <a:pt x="9404" y="3231"/>
                    </a:lnTo>
                    <a:lnTo>
                      <a:pt x="9375" y="3237"/>
                    </a:lnTo>
                    <a:lnTo>
                      <a:pt x="9346" y="3241"/>
                    </a:lnTo>
                    <a:lnTo>
                      <a:pt x="9312" y="3247"/>
                    </a:lnTo>
                    <a:lnTo>
                      <a:pt x="9278" y="3253"/>
                    </a:lnTo>
                    <a:lnTo>
                      <a:pt x="9244" y="3257"/>
                    </a:lnTo>
                    <a:lnTo>
                      <a:pt x="9210" y="3262"/>
                    </a:lnTo>
                    <a:lnTo>
                      <a:pt x="9176" y="3266"/>
                    </a:lnTo>
                    <a:lnTo>
                      <a:pt x="9142" y="3270"/>
                    </a:lnTo>
                    <a:lnTo>
                      <a:pt x="9108" y="3274"/>
                    </a:lnTo>
                    <a:lnTo>
                      <a:pt x="9073" y="3278"/>
                    </a:lnTo>
                    <a:lnTo>
                      <a:pt x="9039" y="3281"/>
                    </a:lnTo>
                    <a:lnTo>
                      <a:pt x="9005" y="3284"/>
                    </a:lnTo>
                    <a:lnTo>
                      <a:pt x="8970" y="3287"/>
                    </a:lnTo>
                    <a:lnTo>
                      <a:pt x="8936" y="3290"/>
                    </a:lnTo>
                    <a:lnTo>
                      <a:pt x="8902" y="3292"/>
                    </a:lnTo>
                    <a:lnTo>
                      <a:pt x="8867" y="3295"/>
                    </a:lnTo>
                    <a:lnTo>
                      <a:pt x="8833" y="3298"/>
                    </a:lnTo>
                    <a:lnTo>
                      <a:pt x="8799" y="3300"/>
                    </a:lnTo>
                    <a:lnTo>
                      <a:pt x="8764" y="3303"/>
                    </a:lnTo>
                    <a:lnTo>
                      <a:pt x="8730" y="3305"/>
                    </a:lnTo>
                    <a:lnTo>
                      <a:pt x="8695" y="3307"/>
                    </a:lnTo>
                    <a:lnTo>
                      <a:pt x="8661" y="3308"/>
                    </a:lnTo>
                    <a:lnTo>
                      <a:pt x="8626" y="3310"/>
                    </a:lnTo>
                    <a:lnTo>
                      <a:pt x="8592" y="3313"/>
                    </a:lnTo>
                    <a:lnTo>
                      <a:pt x="8557" y="3315"/>
                    </a:lnTo>
                    <a:lnTo>
                      <a:pt x="8523" y="3317"/>
                    </a:lnTo>
                    <a:lnTo>
                      <a:pt x="8489" y="3320"/>
                    </a:lnTo>
                    <a:lnTo>
                      <a:pt x="8454" y="3322"/>
                    </a:lnTo>
                    <a:lnTo>
                      <a:pt x="8420" y="3324"/>
                    </a:lnTo>
                    <a:lnTo>
                      <a:pt x="8385" y="3327"/>
                    </a:lnTo>
                    <a:lnTo>
                      <a:pt x="8351" y="3330"/>
                    </a:lnTo>
                    <a:lnTo>
                      <a:pt x="8317" y="3333"/>
                    </a:lnTo>
                    <a:lnTo>
                      <a:pt x="8282" y="3335"/>
                    </a:lnTo>
                    <a:lnTo>
                      <a:pt x="8248" y="3339"/>
                    </a:lnTo>
                    <a:lnTo>
                      <a:pt x="8221" y="3341"/>
                    </a:lnTo>
                    <a:lnTo>
                      <a:pt x="8193" y="3343"/>
                    </a:lnTo>
                    <a:lnTo>
                      <a:pt x="8166" y="3346"/>
                    </a:lnTo>
                    <a:lnTo>
                      <a:pt x="8139" y="3348"/>
                    </a:lnTo>
                    <a:lnTo>
                      <a:pt x="8112" y="3349"/>
                    </a:lnTo>
                    <a:lnTo>
                      <a:pt x="8086" y="3351"/>
                    </a:lnTo>
                    <a:lnTo>
                      <a:pt x="8059" y="3352"/>
                    </a:lnTo>
                    <a:lnTo>
                      <a:pt x="8032" y="3354"/>
                    </a:lnTo>
                    <a:lnTo>
                      <a:pt x="8005" y="3355"/>
                    </a:lnTo>
                    <a:lnTo>
                      <a:pt x="7978" y="3357"/>
                    </a:lnTo>
                    <a:lnTo>
                      <a:pt x="7952" y="3358"/>
                    </a:lnTo>
                    <a:lnTo>
                      <a:pt x="7925" y="3359"/>
                    </a:lnTo>
                    <a:lnTo>
                      <a:pt x="7899" y="3360"/>
                    </a:lnTo>
                    <a:lnTo>
                      <a:pt x="7872" y="3361"/>
                    </a:lnTo>
                    <a:lnTo>
                      <a:pt x="7846" y="3363"/>
                    </a:lnTo>
                    <a:lnTo>
                      <a:pt x="7820" y="3364"/>
                    </a:lnTo>
                    <a:lnTo>
                      <a:pt x="7793" y="3365"/>
                    </a:lnTo>
                    <a:lnTo>
                      <a:pt x="7767" y="3367"/>
                    </a:lnTo>
                    <a:lnTo>
                      <a:pt x="7739" y="3368"/>
                    </a:lnTo>
                    <a:lnTo>
                      <a:pt x="7713" y="3370"/>
                    </a:lnTo>
                    <a:lnTo>
                      <a:pt x="7687" y="3373"/>
                    </a:lnTo>
                    <a:lnTo>
                      <a:pt x="7660" y="3375"/>
                    </a:lnTo>
                    <a:lnTo>
                      <a:pt x="7634" y="3377"/>
                    </a:lnTo>
                    <a:lnTo>
                      <a:pt x="7607" y="3380"/>
                    </a:lnTo>
                    <a:lnTo>
                      <a:pt x="7581" y="3383"/>
                    </a:lnTo>
                    <a:lnTo>
                      <a:pt x="7555" y="3386"/>
                    </a:lnTo>
                    <a:lnTo>
                      <a:pt x="7528" y="3390"/>
                    </a:lnTo>
                    <a:lnTo>
                      <a:pt x="7500" y="3394"/>
                    </a:lnTo>
                    <a:lnTo>
                      <a:pt x="7474" y="3398"/>
                    </a:lnTo>
                    <a:lnTo>
                      <a:pt x="7447" y="3403"/>
                    </a:lnTo>
                    <a:lnTo>
                      <a:pt x="7421" y="3408"/>
                    </a:lnTo>
                    <a:lnTo>
                      <a:pt x="7394" y="3414"/>
                    </a:lnTo>
                    <a:lnTo>
                      <a:pt x="7365" y="3419"/>
                    </a:lnTo>
                    <a:lnTo>
                      <a:pt x="7334" y="3425"/>
                    </a:lnTo>
                    <a:lnTo>
                      <a:pt x="7303" y="3431"/>
                    </a:lnTo>
                    <a:lnTo>
                      <a:pt x="7271" y="3436"/>
                    </a:lnTo>
                    <a:lnTo>
                      <a:pt x="7238" y="3441"/>
                    </a:lnTo>
                    <a:lnTo>
                      <a:pt x="7205" y="3444"/>
                    </a:lnTo>
                    <a:lnTo>
                      <a:pt x="7170" y="3449"/>
                    </a:lnTo>
                    <a:lnTo>
                      <a:pt x="7136" y="3452"/>
                    </a:lnTo>
                    <a:lnTo>
                      <a:pt x="7100" y="3454"/>
                    </a:lnTo>
                    <a:lnTo>
                      <a:pt x="7065" y="3458"/>
                    </a:lnTo>
                    <a:lnTo>
                      <a:pt x="7028" y="3460"/>
                    </a:lnTo>
                    <a:lnTo>
                      <a:pt x="6992" y="3461"/>
                    </a:lnTo>
                    <a:lnTo>
                      <a:pt x="6955" y="3462"/>
                    </a:lnTo>
                    <a:lnTo>
                      <a:pt x="6918" y="3463"/>
                    </a:lnTo>
                    <a:lnTo>
                      <a:pt x="6881" y="3463"/>
                    </a:lnTo>
                    <a:lnTo>
                      <a:pt x="6844" y="3463"/>
                    </a:lnTo>
                    <a:lnTo>
                      <a:pt x="6806" y="3462"/>
                    </a:lnTo>
                    <a:lnTo>
                      <a:pt x="6769" y="3461"/>
                    </a:lnTo>
                    <a:lnTo>
                      <a:pt x="6733" y="3460"/>
                    </a:lnTo>
                    <a:lnTo>
                      <a:pt x="6695" y="3458"/>
                    </a:lnTo>
                    <a:lnTo>
                      <a:pt x="6659" y="3455"/>
                    </a:lnTo>
                    <a:lnTo>
                      <a:pt x="6623" y="3452"/>
                    </a:lnTo>
                    <a:lnTo>
                      <a:pt x="6588" y="3447"/>
                    </a:lnTo>
                    <a:lnTo>
                      <a:pt x="6552" y="3443"/>
                    </a:lnTo>
                    <a:lnTo>
                      <a:pt x="6518" y="3438"/>
                    </a:lnTo>
                    <a:lnTo>
                      <a:pt x="6482" y="3433"/>
                    </a:lnTo>
                    <a:lnTo>
                      <a:pt x="6450" y="3427"/>
                    </a:lnTo>
                    <a:lnTo>
                      <a:pt x="6417" y="3420"/>
                    </a:lnTo>
                    <a:lnTo>
                      <a:pt x="6384" y="3414"/>
                    </a:lnTo>
                    <a:lnTo>
                      <a:pt x="6353" y="3406"/>
                    </a:lnTo>
                    <a:lnTo>
                      <a:pt x="6323" y="3397"/>
                    </a:lnTo>
                    <a:lnTo>
                      <a:pt x="6293" y="3387"/>
                    </a:lnTo>
                    <a:lnTo>
                      <a:pt x="6245" y="3370"/>
                    </a:lnTo>
                    <a:lnTo>
                      <a:pt x="6198" y="3351"/>
                    </a:lnTo>
                    <a:lnTo>
                      <a:pt x="6153" y="3330"/>
                    </a:lnTo>
                    <a:lnTo>
                      <a:pt x="6110" y="3306"/>
                    </a:lnTo>
                    <a:lnTo>
                      <a:pt x="6069" y="3281"/>
                    </a:lnTo>
                    <a:lnTo>
                      <a:pt x="6030" y="3254"/>
                    </a:lnTo>
                    <a:lnTo>
                      <a:pt x="5992" y="3223"/>
                    </a:lnTo>
                    <a:lnTo>
                      <a:pt x="5956" y="3192"/>
                    </a:lnTo>
                    <a:lnTo>
                      <a:pt x="5921" y="3158"/>
                    </a:lnTo>
                    <a:lnTo>
                      <a:pt x="5888" y="3121"/>
                    </a:lnTo>
                    <a:lnTo>
                      <a:pt x="5855" y="3082"/>
                    </a:lnTo>
                    <a:lnTo>
                      <a:pt x="5825" y="3040"/>
                    </a:lnTo>
                    <a:lnTo>
                      <a:pt x="5794" y="2997"/>
                    </a:lnTo>
                    <a:lnTo>
                      <a:pt x="5765" y="2949"/>
                    </a:lnTo>
                    <a:lnTo>
                      <a:pt x="5736" y="2901"/>
                    </a:lnTo>
                    <a:lnTo>
                      <a:pt x="5708" y="2848"/>
                    </a:lnTo>
                    <a:lnTo>
                      <a:pt x="5597" y="2833"/>
                    </a:lnTo>
                    <a:lnTo>
                      <a:pt x="5487" y="2817"/>
                    </a:lnTo>
                    <a:lnTo>
                      <a:pt x="5376" y="2801"/>
                    </a:lnTo>
                    <a:lnTo>
                      <a:pt x="5265" y="2784"/>
                    </a:lnTo>
                    <a:lnTo>
                      <a:pt x="5155" y="2768"/>
                    </a:lnTo>
                    <a:lnTo>
                      <a:pt x="5044" y="2752"/>
                    </a:lnTo>
                    <a:lnTo>
                      <a:pt x="4933" y="2736"/>
                    </a:lnTo>
                    <a:lnTo>
                      <a:pt x="4824" y="2720"/>
                    </a:lnTo>
                    <a:lnTo>
                      <a:pt x="4713" y="2705"/>
                    </a:lnTo>
                    <a:lnTo>
                      <a:pt x="4602" y="2688"/>
                    </a:lnTo>
                    <a:lnTo>
                      <a:pt x="4491" y="2672"/>
                    </a:lnTo>
                    <a:lnTo>
                      <a:pt x="4381" y="2656"/>
                    </a:lnTo>
                    <a:lnTo>
                      <a:pt x="4270" y="2640"/>
                    </a:lnTo>
                    <a:lnTo>
                      <a:pt x="4159" y="2624"/>
                    </a:lnTo>
                    <a:lnTo>
                      <a:pt x="4049" y="2608"/>
                    </a:lnTo>
                    <a:lnTo>
                      <a:pt x="3938" y="2591"/>
                    </a:lnTo>
                    <a:lnTo>
                      <a:pt x="3827" y="2576"/>
                    </a:lnTo>
                    <a:lnTo>
                      <a:pt x="3717" y="2560"/>
                    </a:lnTo>
                    <a:lnTo>
                      <a:pt x="3606" y="2544"/>
                    </a:lnTo>
                    <a:lnTo>
                      <a:pt x="3495" y="2528"/>
                    </a:lnTo>
                    <a:lnTo>
                      <a:pt x="3385" y="2512"/>
                    </a:lnTo>
                    <a:lnTo>
                      <a:pt x="3275" y="2496"/>
                    </a:lnTo>
                    <a:lnTo>
                      <a:pt x="3164" y="2479"/>
                    </a:lnTo>
                    <a:lnTo>
                      <a:pt x="3054" y="2463"/>
                    </a:lnTo>
                    <a:lnTo>
                      <a:pt x="2943" y="2448"/>
                    </a:lnTo>
                    <a:lnTo>
                      <a:pt x="2832" y="2432"/>
                    </a:lnTo>
                    <a:lnTo>
                      <a:pt x="2721" y="2416"/>
                    </a:lnTo>
                    <a:lnTo>
                      <a:pt x="2611" y="2400"/>
                    </a:lnTo>
                    <a:lnTo>
                      <a:pt x="2500" y="2383"/>
                    </a:lnTo>
                    <a:lnTo>
                      <a:pt x="2389" y="2367"/>
                    </a:lnTo>
                    <a:lnTo>
                      <a:pt x="2279" y="2351"/>
                    </a:lnTo>
                    <a:lnTo>
                      <a:pt x="2168" y="2335"/>
                    </a:lnTo>
                    <a:lnTo>
                      <a:pt x="2132" y="2342"/>
                    </a:lnTo>
                    <a:lnTo>
                      <a:pt x="2096" y="2350"/>
                    </a:lnTo>
                    <a:lnTo>
                      <a:pt x="2061" y="2359"/>
                    </a:lnTo>
                    <a:lnTo>
                      <a:pt x="2026" y="2368"/>
                    </a:lnTo>
                    <a:lnTo>
                      <a:pt x="1990" y="2378"/>
                    </a:lnTo>
                    <a:lnTo>
                      <a:pt x="1956" y="2390"/>
                    </a:lnTo>
                    <a:lnTo>
                      <a:pt x="1921" y="2400"/>
                    </a:lnTo>
                    <a:lnTo>
                      <a:pt x="1887" y="2411"/>
                    </a:lnTo>
                    <a:lnTo>
                      <a:pt x="1853" y="2423"/>
                    </a:lnTo>
                    <a:lnTo>
                      <a:pt x="1818" y="2433"/>
                    </a:lnTo>
                    <a:lnTo>
                      <a:pt x="1784" y="2443"/>
                    </a:lnTo>
                    <a:lnTo>
                      <a:pt x="1749" y="2453"/>
                    </a:lnTo>
                    <a:lnTo>
                      <a:pt x="1714" y="2462"/>
                    </a:lnTo>
                    <a:lnTo>
                      <a:pt x="1679" y="2470"/>
                    </a:lnTo>
                    <a:lnTo>
                      <a:pt x="1644" y="2476"/>
                    </a:lnTo>
                    <a:lnTo>
                      <a:pt x="1608" y="2482"/>
                    </a:lnTo>
                    <a:lnTo>
                      <a:pt x="1217" y="2531"/>
                    </a:lnTo>
                    <a:lnTo>
                      <a:pt x="1165" y="2535"/>
                    </a:lnTo>
                    <a:lnTo>
                      <a:pt x="1112" y="2535"/>
                    </a:lnTo>
                    <a:lnTo>
                      <a:pt x="1057" y="2528"/>
                    </a:lnTo>
                    <a:lnTo>
                      <a:pt x="1003" y="2518"/>
                    </a:lnTo>
                    <a:lnTo>
                      <a:pt x="948" y="2503"/>
                    </a:lnTo>
                    <a:lnTo>
                      <a:pt x="893" y="2483"/>
                    </a:lnTo>
                    <a:lnTo>
                      <a:pt x="840" y="2459"/>
                    </a:lnTo>
                    <a:lnTo>
                      <a:pt x="789" y="2431"/>
                    </a:lnTo>
                    <a:lnTo>
                      <a:pt x="739" y="2399"/>
                    </a:lnTo>
                    <a:lnTo>
                      <a:pt x="693" y="2363"/>
                    </a:lnTo>
                    <a:lnTo>
                      <a:pt x="651" y="2322"/>
                    </a:lnTo>
                    <a:lnTo>
                      <a:pt x="611" y="2278"/>
                    </a:lnTo>
                    <a:lnTo>
                      <a:pt x="577" y="2230"/>
                    </a:lnTo>
                    <a:lnTo>
                      <a:pt x="549" y="2179"/>
                    </a:lnTo>
                    <a:lnTo>
                      <a:pt x="525" y="2124"/>
                    </a:lnTo>
                    <a:lnTo>
                      <a:pt x="508" y="2066"/>
                    </a:lnTo>
                    <a:lnTo>
                      <a:pt x="476" y="2064"/>
                    </a:lnTo>
                    <a:lnTo>
                      <a:pt x="444" y="2060"/>
                    </a:lnTo>
                    <a:lnTo>
                      <a:pt x="412" y="2055"/>
                    </a:lnTo>
                    <a:lnTo>
                      <a:pt x="380" y="2048"/>
                    </a:lnTo>
                    <a:lnTo>
                      <a:pt x="350" y="2041"/>
                    </a:lnTo>
                    <a:lnTo>
                      <a:pt x="318" y="2033"/>
                    </a:lnTo>
                    <a:lnTo>
                      <a:pt x="287" y="2024"/>
                    </a:lnTo>
                    <a:lnTo>
                      <a:pt x="257" y="2014"/>
                    </a:lnTo>
                    <a:lnTo>
                      <a:pt x="226" y="2005"/>
                    </a:lnTo>
                    <a:lnTo>
                      <a:pt x="197" y="1995"/>
                    </a:lnTo>
                    <a:lnTo>
                      <a:pt x="167" y="1984"/>
                    </a:lnTo>
                    <a:lnTo>
                      <a:pt x="139" y="1974"/>
                    </a:lnTo>
                    <a:lnTo>
                      <a:pt x="111" y="1965"/>
                    </a:lnTo>
                    <a:lnTo>
                      <a:pt x="84" y="1956"/>
                    </a:lnTo>
                    <a:lnTo>
                      <a:pt x="56" y="1947"/>
                    </a:lnTo>
                    <a:lnTo>
                      <a:pt x="29" y="1939"/>
                    </a:lnTo>
                    <a:lnTo>
                      <a:pt x="17" y="1932"/>
                    </a:lnTo>
                    <a:lnTo>
                      <a:pt x="8" y="1919"/>
                    </a:lnTo>
                    <a:lnTo>
                      <a:pt x="2" y="1902"/>
                    </a:lnTo>
                    <a:lnTo>
                      <a:pt x="0" y="1880"/>
                    </a:lnTo>
                    <a:lnTo>
                      <a:pt x="3" y="1855"/>
                    </a:lnTo>
                    <a:lnTo>
                      <a:pt x="11" y="1829"/>
                    </a:lnTo>
                    <a:lnTo>
                      <a:pt x="24" y="1801"/>
                    </a:lnTo>
                    <a:lnTo>
                      <a:pt x="43" y="1772"/>
                    </a:lnTo>
                    <a:lnTo>
                      <a:pt x="68" y="1743"/>
                    </a:lnTo>
                    <a:lnTo>
                      <a:pt x="98" y="1716"/>
                    </a:lnTo>
                    <a:lnTo>
                      <a:pt x="137" y="1691"/>
                    </a:lnTo>
                    <a:lnTo>
                      <a:pt x="182" y="1668"/>
                    </a:lnTo>
                    <a:lnTo>
                      <a:pt x="235" y="1649"/>
                    </a:lnTo>
                    <a:lnTo>
                      <a:pt x="296" y="1634"/>
                    </a:lnTo>
                    <a:lnTo>
                      <a:pt x="367" y="1625"/>
                    </a:lnTo>
                    <a:lnTo>
                      <a:pt x="445" y="1622"/>
                    </a:lnTo>
                    <a:lnTo>
                      <a:pt x="438" y="1586"/>
                    </a:lnTo>
                    <a:lnTo>
                      <a:pt x="432" y="1560"/>
                    </a:lnTo>
                    <a:lnTo>
                      <a:pt x="426" y="1539"/>
                    </a:lnTo>
                    <a:lnTo>
                      <a:pt x="420" y="1524"/>
                    </a:lnTo>
                    <a:lnTo>
                      <a:pt x="413" y="1508"/>
                    </a:lnTo>
                    <a:lnTo>
                      <a:pt x="405" y="1490"/>
                    </a:lnTo>
                    <a:lnTo>
                      <a:pt x="396" y="1465"/>
                    </a:lnTo>
                    <a:lnTo>
                      <a:pt x="386" y="1432"/>
                    </a:lnTo>
                    <a:lnTo>
                      <a:pt x="370" y="1382"/>
                    </a:lnTo>
                    <a:lnTo>
                      <a:pt x="350" y="1329"/>
                    </a:lnTo>
                    <a:lnTo>
                      <a:pt x="327" y="1272"/>
                    </a:lnTo>
                    <a:lnTo>
                      <a:pt x="303" y="1214"/>
                    </a:lnTo>
                    <a:lnTo>
                      <a:pt x="279" y="1155"/>
                    </a:lnTo>
                    <a:lnTo>
                      <a:pt x="256" y="1095"/>
                    </a:lnTo>
                    <a:lnTo>
                      <a:pt x="234" y="1037"/>
                    </a:lnTo>
                    <a:lnTo>
                      <a:pt x="215" y="979"/>
                    </a:lnTo>
                    <a:lnTo>
                      <a:pt x="200" y="922"/>
                    </a:lnTo>
                    <a:lnTo>
                      <a:pt x="189" y="869"/>
                    </a:lnTo>
                    <a:lnTo>
                      <a:pt x="185" y="818"/>
                    </a:lnTo>
                    <a:lnTo>
                      <a:pt x="188" y="773"/>
                    </a:lnTo>
                    <a:lnTo>
                      <a:pt x="198" y="731"/>
                    </a:lnTo>
                    <a:lnTo>
                      <a:pt x="217" y="696"/>
                    </a:lnTo>
                    <a:lnTo>
                      <a:pt x="248" y="666"/>
                    </a:lnTo>
                    <a:lnTo>
                      <a:pt x="288" y="645"/>
                    </a:lnTo>
                    <a:lnTo>
                      <a:pt x="395" y="604"/>
                    </a:lnTo>
                    <a:lnTo>
                      <a:pt x="503" y="564"/>
                    </a:lnTo>
                    <a:lnTo>
                      <a:pt x="610" y="525"/>
                    </a:lnTo>
                    <a:lnTo>
                      <a:pt x="719" y="486"/>
                    </a:lnTo>
                    <a:lnTo>
                      <a:pt x="827" y="449"/>
                    </a:lnTo>
                    <a:lnTo>
                      <a:pt x="937" y="413"/>
                    </a:lnTo>
                    <a:lnTo>
                      <a:pt x="1047" y="376"/>
                    </a:lnTo>
                    <a:lnTo>
                      <a:pt x="1158" y="341"/>
                    </a:lnTo>
                    <a:lnTo>
                      <a:pt x="1270" y="308"/>
                    </a:lnTo>
                    <a:lnTo>
                      <a:pt x="1381" y="276"/>
                    </a:lnTo>
                    <a:lnTo>
                      <a:pt x="1493" y="245"/>
                    </a:lnTo>
                    <a:lnTo>
                      <a:pt x="1607" y="216"/>
                    </a:lnTo>
                    <a:lnTo>
                      <a:pt x="1719" y="187"/>
                    </a:lnTo>
                    <a:lnTo>
                      <a:pt x="1832" y="161"/>
                    </a:lnTo>
                    <a:lnTo>
                      <a:pt x="1945" y="136"/>
                    </a:lnTo>
                    <a:lnTo>
                      <a:pt x="2059" y="114"/>
                    </a:lnTo>
                    <a:lnTo>
                      <a:pt x="2173" y="92"/>
                    </a:lnTo>
                    <a:lnTo>
                      <a:pt x="2287" y="73"/>
                    </a:lnTo>
                    <a:lnTo>
                      <a:pt x="2400" y="56"/>
                    </a:lnTo>
                    <a:lnTo>
                      <a:pt x="2515" y="41"/>
                    </a:lnTo>
                    <a:lnTo>
                      <a:pt x="2629" y="29"/>
                    </a:lnTo>
                    <a:lnTo>
                      <a:pt x="2743" y="17"/>
                    </a:lnTo>
                    <a:lnTo>
                      <a:pt x="2858" y="9"/>
                    </a:lnTo>
                    <a:lnTo>
                      <a:pt x="2971" y="4"/>
                    </a:lnTo>
                    <a:lnTo>
                      <a:pt x="3085" y="0"/>
                    </a:lnTo>
                    <a:lnTo>
                      <a:pt x="3199" y="0"/>
                    </a:lnTo>
                    <a:lnTo>
                      <a:pt x="3313" y="3"/>
                    </a:lnTo>
                    <a:lnTo>
                      <a:pt x="3426" y="7"/>
                    </a:lnTo>
                    <a:lnTo>
                      <a:pt x="3539" y="15"/>
                    </a:lnTo>
                    <a:lnTo>
                      <a:pt x="3653" y="26"/>
                    </a:lnTo>
                    <a:lnTo>
                      <a:pt x="3765" y="40"/>
                    </a:lnTo>
                    <a:lnTo>
                      <a:pt x="3877" y="57"/>
                    </a:lnTo>
                    <a:lnTo>
                      <a:pt x="4091" y="94"/>
                    </a:lnTo>
                    <a:lnTo>
                      <a:pt x="4305" y="137"/>
                    </a:lnTo>
                    <a:lnTo>
                      <a:pt x="4517" y="183"/>
                    </a:lnTo>
                    <a:lnTo>
                      <a:pt x="4728" y="233"/>
                    </a:lnTo>
                    <a:lnTo>
                      <a:pt x="4939" y="287"/>
                    </a:lnTo>
                    <a:lnTo>
                      <a:pt x="5149" y="344"/>
                    </a:lnTo>
                    <a:lnTo>
                      <a:pt x="5357" y="404"/>
                    </a:lnTo>
                    <a:lnTo>
                      <a:pt x="5565" y="467"/>
                    </a:lnTo>
                    <a:lnTo>
                      <a:pt x="5772" y="533"/>
                    </a:lnTo>
                    <a:lnTo>
                      <a:pt x="5980" y="602"/>
                    </a:lnTo>
                    <a:lnTo>
                      <a:pt x="6186" y="672"/>
                    </a:lnTo>
                    <a:lnTo>
                      <a:pt x="6391" y="746"/>
                    </a:lnTo>
                    <a:lnTo>
                      <a:pt x="6596" y="820"/>
                    </a:lnTo>
                    <a:lnTo>
                      <a:pt x="6801" y="896"/>
                    </a:lnTo>
                    <a:lnTo>
                      <a:pt x="7004" y="975"/>
                    </a:lnTo>
                    <a:lnTo>
                      <a:pt x="7208" y="1055"/>
                    </a:lnTo>
                    <a:lnTo>
                      <a:pt x="7412" y="1135"/>
                    </a:lnTo>
                    <a:lnTo>
                      <a:pt x="7616" y="1217"/>
                    </a:lnTo>
                    <a:lnTo>
                      <a:pt x="7819" y="1299"/>
                    </a:lnTo>
                    <a:lnTo>
                      <a:pt x="8022" y="1382"/>
                    </a:lnTo>
                    <a:lnTo>
                      <a:pt x="8225" y="1465"/>
                    </a:lnTo>
                    <a:lnTo>
                      <a:pt x="8428" y="1547"/>
                    </a:lnTo>
                    <a:lnTo>
                      <a:pt x="8631" y="1630"/>
                    </a:lnTo>
                    <a:lnTo>
                      <a:pt x="8834" y="1713"/>
                    </a:lnTo>
                    <a:lnTo>
                      <a:pt x="9037" y="1795"/>
                    </a:lnTo>
                    <a:lnTo>
                      <a:pt x="9241" y="1876"/>
                    </a:lnTo>
                    <a:lnTo>
                      <a:pt x="9445" y="1956"/>
                    </a:lnTo>
                    <a:lnTo>
                      <a:pt x="9649" y="2035"/>
                    </a:lnTo>
                    <a:lnTo>
                      <a:pt x="9852" y="2114"/>
                    </a:lnTo>
                    <a:lnTo>
                      <a:pt x="10057" y="2189"/>
                    </a:lnTo>
                    <a:lnTo>
                      <a:pt x="10262" y="2263"/>
                    </a:lnTo>
                    <a:lnTo>
                      <a:pt x="10468" y="2335"/>
                    </a:lnTo>
                    <a:close/>
                  </a:path>
                </a:pathLst>
              </a:custGeom>
              <a:solidFill>
                <a:srgbClr val="000000"/>
              </a:solidFill>
              <a:ln w="9525">
                <a:noFill/>
                <a:round/>
                <a:headEnd/>
                <a:tailEnd/>
              </a:ln>
            </p:spPr>
            <p:txBody>
              <a:bodyPr/>
              <a:lstStyle/>
              <a:p>
                <a:endParaRPr lang="fr-FR"/>
              </a:p>
            </p:txBody>
          </p:sp>
          <p:sp>
            <p:nvSpPr>
              <p:cNvPr id="113" name="Freeform 17"/>
              <p:cNvSpPr>
                <a:spLocks/>
              </p:cNvSpPr>
              <p:nvPr/>
            </p:nvSpPr>
            <p:spPr bwMode="auto">
              <a:xfrm>
                <a:off x="355" y="444"/>
                <a:ext cx="3747" cy="1612"/>
              </a:xfrm>
              <a:custGeom>
                <a:avLst/>
                <a:gdLst>
                  <a:gd name="T0" fmla="*/ 102 w 11240"/>
                  <a:gd name="T1" fmla="*/ 60 h 4837"/>
                  <a:gd name="T2" fmla="*/ 108 w 11240"/>
                  <a:gd name="T3" fmla="*/ 60 h 4837"/>
                  <a:gd name="T4" fmla="*/ 115 w 11240"/>
                  <a:gd name="T5" fmla="*/ 59 h 4837"/>
                  <a:gd name="T6" fmla="*/ 120 w 11240"/>
                  <a:gd name="T7" fmla="*/ 59 h 4837"/>
                  <a:gd name="T8" fmla="*/ 125 w 11240"/>
                  <a:gd name="T9" fmla="*/ 58 h 4837"/>
                  <a:gd name="T10" fmla="*/ 130 w 11240"/>
                  <a:gd name="T11" fmla="*/ 56 h 4837"/>
                  <a:gd name="T12" fmla="*/ 134 w 11240"/>
                  <a:gd name="T13" fmla="*/ 54 h 4837"/>
                  <a:gd name="T14" fmla="*/ 136 w 11240"/>
                  <a:gd name="T15" fmla="*/ 52 h 4837"/>
                  <a:gd name="T16" fmla="*/ 138 w 11240"/>
                  <a:gd name="T17" fmla="*/ 47 h 4837"/>
                  <a:gd name="T18" fmla="*/ 139 w 11240"/>
                  <a:gd name="T19" fmla="*/ 40 h 4837"/>
                  <a:gd name="T20" fmla="*/ 137 w 11240"/>
                  <a:gd name="T21" fmla="*/ 33 h 4837"/>
                  <a:gd name="T22" fmla="*/ 133 w 11240"/>
                  <a:gd name="T23" fmla="*/ 30 h 4837"/>
                  <a:gd name="T24" fmla="*/ 129 w 11240"/>
                  <a:gd name="T25" fmla="*/ 26 h 4837"/>
                  <a:gd name="T26" fmla="*/ 125 w 11240"/>
                  <a:gd name="T27" fmla="*/ 23 h 4837"/>
                  <a:gd name="T28" fmla="*/ 121 w 11240"/>
                  <a:gd name="T29" fmla="*/ 21 h 4837"/>
                  <a:gd name="T30" fmla="*/ 118 w 11240"/>
                  <a:gd name="T31" fmla="*/ 19 h 4837"/>
                  <a:gd name="T32" fmla="*/ 112 w 11240"/>
                  <a:gd name="T33" fmla="*/ 15 h 4837"/>
                  <a:gd name="T34" fmla="*/ 105 w 11240"/>
                  <a:gd name="T35" fmla="*/ 10 h 4837"/>
                  <a:gd name="T36" fmla="*/ 97 w 11240"/>
                  <a:gd name="T37" fmla="*/ 5 h 4837"/>
                  <a:gd name="T38" fmla="*/ 93 w 11240"/>
                  <a:gd name="T39" fmla="*/ 3 h 4837"/>
                  <a:gd name="T40" fmla="*/ 91 w 11240"/>
                  <a:gd name="T41" fmla="*/ 2 h 4837"/>
                  <a:gd name="T42" fmla="*/ 85 w 11240"/>
                  <a:gd name="T43" fmla="*/ 1 h 4837"/>
                  <a:gd name="T44" fmla="*/ 78 w 11240"/>
                  <a:gd name="T45" fmla="*/ 0 h 4837"/>
                  <a:gd name="T46" fmla="*/ 71 w 11240"/>
                  <a:gd name="T47" fmla="*/ 0 h 4837"/>
                  <a:gd name="T48" fmla="*/ 60 w 11240"/>
                  <a:gd name="T49" fmla="*/ 0 h 4837"/>
                  <a:gd name="T50" fmla="*/ 47 w 11240"/>
                  <a:gd name="T51" fmla="*/ 0 h 4837"/>
                  <a:gd name="T52" fmla="*/ 35 w 11240"/>
                  <a:gd name="T53" fmla="*/ 1 h 4837"/>
                  <a:gd name="T54" fmla="*/ 28 w 11240"/>
                  <a:gd name="T55" fmla="*/ 1 h 4837"/>
                  <a:gd name="T56" fmla="*/ 23 w 11240"/>
                  <a:gd name="T57" fmla="*/ 1 h 4837"/>
                  <a:gd name="T58" fmla="*/ 17 w 11240"/>
                  <a:gd name="T59" fmla="*/ 2 h 4837"/>
                  <a:gd name="T60" fmla="*/ 13 w 11240"/>
                  <a:gd name="T61" fmla="*/ 3 h 4837"/>
                  <a:gd name="T62" fmla="*/ 9 w 11240"/>
                  <a:gd name="T63" fmla="*/ 4 h 4837"/>
                  <a:gd name="T64" fmla="*/ 3 w 11240"/>
                  <a:gd name="T65" fmla="*/ 14 h 4837"/>
                  <a:gd name="T66" fmla="*/ 0 w 11240"/>
                  <a:gd name="T67" fmla="*/ 26 h 4837"/>
                  <a:gd name="T68" fmla="*/ 1 w 11240"/>
                  <a:gd name="T69" fmla="*/ 36 h 4837"/>
                  <a:gd name="T70" fmla="*/ 3 w 11240"/>
                  <a:gd name="T71" fmla="*/ 44 h 4837"/>
                  <a:gd name="T72" fmla="*/ 6 w 11240"/>
                  <a:gd name="T73" fmla="*/ 45 h 4837"/>
                  <a:gd name="T74" fmla="*/ 7 w 11240"/>
                  <a:gd name="T75" fmla="*/ 44 h 4837"/>
                  <a:gd name="T76" fmla="*/ 7 w 11240"/>
                  <a:gd name="T77" fmla="*/ 37 h 4837"/>
                  <a:gd name="T78" fmla="*/ 10 w 11240"/>
                  <a:gd name="T79" fmla="*/ 35 h 4837"/>
                  <a:gd name="T80" fmla="*/ 14 w 11240"/>
                  <a:gd name="T81" fmla="*/ 35 h 4837"/>
                  <a:gd name="T82" fmla="*/ 17 w 11240"/>
                  <a:gd name="T83" fmla="*/ 36 h 4837"/>
                  <a:gd name="T84" fmla="*/ 21 w 11240"/>
                  <a:gd name="T85" fmla="*/ 41 h 4837"/>
                  <a:gd name="T86" fmla="*/ 25 w 11240"/>
                  <a:gd name="T87" fmla="*/ 50 h 4837"/>
                  <a:gd name="T88" fmla="*/ 28 w 11240"/>
                  <a:gd name="T89" fmla="*/ 50 h 4837"/>
                  <a:gd name="T90" fmla="*/ 34 w 11240"/>
                  <a:gd name="T91" fmla="*/ 50 h 4837"/>
                  <a:gd name="T92" fmla="*/ 45 w 11240"/>
                  <a:gd name="T93" fmla="*/ 51 h 4837"/>
                  <a:gd name="T94" fmla="*/ 56 w 11240"/>
                  <a:gd name="T95" fmla="*/ 53 h 4837"/>
                  <a:gd name="T96" fmla="*/ 66 w 11240"/>
                  <a:gd name="T97" fmla="*/ 54 h 4837"/>
                  <a:gd name="T98" fmla="*/ 69 w 11240"/>
                  <a:gd name="T99" fmla="*/ 56 h 4837"/>
                  <a:gd name="T100" fmla="*/ 71 w 11240"/>
                  <a:gd name="T101" fmla="*/ 50 h 4837"/>
                  <a:gd name="T102" fmla="*/ 72 w 11240"/>
                  <a:gd name="T103" fmla="*/ 43 h 4837"/>
                  <a:gd name="T104" fmla="*/ 75 w 11240"/>
                  <a:gd name="T105" fmla="*/ 41 h 4837"/>
                  <a:gd name="T106" fmla="*/ 79 w 11240"/>
                  <a:gd name="T107" fmla="*/ 40 h 4837"/>
                  <a:gd name="T108" fmla="*/ 83 w 11240"/>
                  <a:gd name="T109" fmla="*/ 41 h 4837"/>
                  <a:gd name="T110" fmla="*/ 87 w 11240"/>
                  <a:gd name="T111" fmla="*/ 42 h 4837"/>
                  <a:gd name="T112" fmla="*/ 91 w 11240"/>
                  <a:gd name="T113" fmla="*/ 44 h 4837"/>
                  <a:gd name="T114" fmla="*/ 94 w 11240"/>
                  <a:gd name="T115" fmla="*/ 49 h 4837"/>
                  <a:gd name="T116" fmla="*/ 96 w 11240"/>
                  <a:gd name="T117" fmla="*/ 57 h 4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40"/>
                  <a:gd name="T178" fmla="*/ 0 h 4837"/>
                  <a:gd name="T179" fmla="*/ 11240 w 11240"/>
                  <a:gd name="T180" fmla="*/ 4837 h 4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40" h="4837">
                    <a:moveTo>
                      <a:pt x="7819" y="4827"/>
                    </a:moveTo>
                    <a:lnTo>
                      <a:pt x="7869" y="4826"/>
                    </a:lnTo>
                    <a:lnTo>
                      <a:pt x="7920" y="4826"/>
                    </a:lnTo>
                    <a:lnTo>
                      <a:pt x="7970" y="4826"/>
                    </a:lnTo>
                    <a:lnTo>
                      <a:pt x="8021" y="4826"/>
                    </a:lnTo>
                    <a:lnTo>
                      <a:pt x="8072" y="4827"/>
                    </a:lnTo>
                    <a:lnTo>
                      <a:pt x="8122" y="4827"/>
                    </a:lnTo>
                    <a:lnTo>
                      <a:pt x="8173" y="4828"/>
                    </a:lnTo>
                    <a:lnTo>
                      <a:pt x="8222" y="4830"/>
                    </a:lnTo>
                    <a:lnTo>
                      <a:pt x="8273" y="4831"/>
                    </a:lnTo>
                    <a:lnTo>
                      <a:pt x="8324" y="4832"/>
                    </a:lnTo>
                    <a:lnTo>
                      <a:pt x="8374" y="4832"/>
                    </a:lnTo>
                    <a:lnTo>
                      <a:pt x="8425" y="4833"/>
                    </a:lnTo>
                    <a:lnTo>
                      <a:pt x="8476" y="4834"/>
                    </a:lnTo>
                    <a:lnTo>
                      <a:pt x="8526" y="4835"/>
                    </a:lnTo>
                    <a:lnTo>
                      <a:pt x="8577" y="4836"/>
                    </a:lnTo>
                    <a:lnTo>
                      <a:pt x="8627" y="4836"/>
                    </a:lnTo>
                    <a:lnTo>
                      <a:pt x="8678" y="4837"/>
                    </a:lnTo>
                    <a:lnTo>
                      <a:pt x="8729" y="4837"/>
                    </a:lnTo>
                    <a:lnTo>
                      <a:pt x="8778" y="4837"/>
                    </a:lnTo>
                    <a:lnTo>
                      <a:pt x="8829" y="4837"/>
                    </a:lnTo>
                    <a:lnTo>
                      <a:pt x="8879" y="4836"/>
                    </a:lnTo>
                    <a:lnTo>
                      <a:pt x="8930" y="4836"/>
                    </a:lnTo>
                    <a:lnTo>
                      <a:pt x="8980" y="4835"/>
                    </a:lnTo>
                    <a:lnTo>
                      <a:pt x="9030" y="4833"/>
                    </a:lnTo>
                    <a:lnTo>
                      <a:pt x="9081" y="4832"/>
                    </a:lnTo>
                    <a:lnTo>
                      <a:pt x="9131" y="4830"/>
                    </a:lnTo>
                    <a:lnTo>
                      <a:pt x="9180" y="4826"/>
                    </a:lnTo>
                    <a:lnTo>
                      <a:pt x="9231" y="4823"/>
                    </a:lnTo>
                    <a:lnTo>
                      <a:pt x="9281" y="4819"/>
                    </a:lnTo>
                    <a:lnTo>
                      <a:pt x="9331" y="4815"/>
                    </a:lnTo>
                    <a:lnTo>
                      <a:pt x="9381" y="4809"/>
                    </a:lnTo>
                    <a:lnTo>
                      <a:pt x="9431" y="4803"/>
                    </a:lnTo>
                    <a:lnTo>
                      <a:pt x="9471" y="4798"/>
                    </a:lnTo>
                    <a:lnTo>
                      <a:pt x="9513" y="4792"/>
                    </a:lnTo>
                    <a:lnTo>
                      <a:pt x="9554" y="4787"/>
                    </a:lnTo>
                    <a:lnTo>
                      <a:pt x="9596" y="4780"/>
                    </a:lnTo>
                    <a:lnTo>
                      <a:pt x="9637" y="4773"/>
                    </a:lnTo>
                    <a:lnTo>
                      <a:pt x="9679" y="4766"/>
                    </a:lnTo>
                    <a:lnTo>
                      <a:pt x="9719" y="4758"/>
                    </a:lnTo>
                    <a:lnTo>
                      <a:pt x="9761" y="4750"/>
                    </a:lnTo>
                    <a:lnTo>
                      <a:pt x="9802" y="4741"/>
                    </a:lnTo>
                    <a:lnTo>
                      <a:pt x="9843" y="4732"/>
                    </a:lnTo>
                    <a:lnTo>
                      <a:pt x="9884" y="4723"/>
                    </a:lnTo>
                    <a:lnTo>
                      <a:pt x="9926" y="4714"/>
                    </a:lnTo>
                    <a:lnTo>
                      <a:pt x="9966" y="4704"/>
                    </a:lnTo>
                    <a:lnTo>
                      <a:pt x="10007" y="4694"/>
                    </a:lnTo>
                    <a:lnTo>
                      <a:pt x="10048" y="4683"/>
                    </a:lnTo>
                    <a:lnTo>
                      <a:pt x="10089" y="4672"/>
                    </a:lnTo>
                    <a:lnTo>
                      <a:pt x="10129" y="4661"/>
                    </a:lnTo>
                    <a:lnTo>
                      <a:pt x="10170" y="4649"/>
                    </a:lnTo>
                    <a:lnTo>
                      <a:pt x="10210" y="4638"/>
                    </a:lnTo>
                    <a:lnTo>
                      <a:pt x="10251" y="4626"/>
                    </a:lnTo>
                    <a:lnTo>
                      <a:pt x="10291" y="4613"/>
                    </a:lnTo>
                    <a:lnTo>
                      <a:pt x="10331" y="4601"/>
                    </a:lnTo>
                    <a:lnTo>
                      <a:pt x="10371" y="4587"/>
                    </a:lnTo>
                    <a:lnTo>
                      <a:pt x="10411" y="4575"/>
                    </a:lnTo>
                    <a:lnTo>
                      <a:pt x="10451" y="4561"/>
                    </a:lnTo>
                    <a:lnTo>
                      <a:pt x="10491" y="4548"/>
                    </a:lnTo>
                    <a:lnTo>
                      <a:pt x="10530" y="4533"/>
                    </a:lnTo>
                    <a:lnTo>
                      <a:pt x="10569" y="4519"/>
                    </a:lnTo>
                    <a:lnTo>
                      <a:pt x="10608" y="4505"/>
                    </a:lnTo>
                    <a:lnTo>
                      <a:pt x="10647" y="4490"/>
                    </a:lnTo>
                    <a:lnTo>
                      <a:pt x="10686" y="4475"/>
                    </a:lnTo>
                    <a:lnTo>
                      <a:pt x="10725" y="4460"/>
                    </a:lnTo>
                    <a:lnTo>
                      <a:pt x="10749" y="4450"/>
                    </a:lnTo>
                    <a:lnTo>
                      <a:pt x="10774" y="4439"/>
                    </a:lnTo>
                    <a:lnTo>
                      <a:pt x="10797" y="4425"/>
                    </a:lnTo>
                    <a:lnTo>
                      <a:pt x="10820" y="4411"/>
                    </a:lnTo>
                    <a:lnTo>
                      <a:pt x="10843" y="4396"/>
                    </a:lnTo>
                    <a:lnTo>
                      <a:pt x="10865" y="4379"/>
                    </a:lnTo>
                    <a:lnTo>
                      <a:pt x="10887" y="4361"/>
                    </a:lnTo>
                    <a:lnTo>
                      <a:pt x="10908" y="4341"/>
                    </a:lnTo>
                    <a:lnTo>
                      <a:pt x="10929" y="4322"/>
                    </a:lnTo>
                    <a:lnTo>
                      <a:pt x="10948" y="4301"/>
                    </a:lnTo>
                    <a:lnTo>
                      <a:pt x="10966" y="4280"/>
                    </a:lnTo>
                    <a:lnTo>
                      <a:pt x="10983" y="4258"/>
                    </a:lnTo>
                    <a:lnTo>
                      <a:pt x="11000" y="4235"/>
                    </a:lnTo>
                    <a:lnTo>
                      <a:pt x="11015" y="4212"/>
                    </a:lnTo>
                    <a:lnTo>
                      <a:pt x="11030" y="4190"/>
                    </a:lnTo>
                    <a:lnTo>
                      <a:pt x="11042" y="4166"/>
                    </a:lnTo>
                    <a:lnTo>
                      <a:pt x="11061" y="4126"/>
                    </a:lnTo>
                    <a:lnTo>
                      <a:pt x="11081" y="4087"/>
                    </a:lnTo>
                    <a:lnTo>
                      <a:pt x="11099" y="4045"/>
                    </a:lnTo>
                    <a:lnTo>
                      <a:pt x="11116" y="4004"/>
                    </a:lnTo>
                    <a:lnTo>
                      <a:pt x="11131" y="3962"/>
                    </a:lnTo>
                    <a:lnTo>
                      <a:pt x="11146" y="3919"/>
                    </a:lnTo>
                    <a:lnTo>
                      <a:pt x="11160" y="3876"/>
                    </a:lnTo>
                    <a:lnTo>
                      <a:pt x="11172" y="3833"/>
                    </a:lnTo>
                    <a:lnTo>
                      <a:pt x="11185" y="3789"/>
                    </a:lnTo>
                    <a:lnTo>
                      <a:pt x="11195" y="3745"/>
                    </a:lnTo>
                    <a:lnTo>
                      <a:pt x="11205" y="3701"/>
                    </a:lnTo>
                    <a:lnTo>
                      <a:pt x="11213" y="3656"/>
                    </a:lnTo>
                    <a:lnTo>
                      <a:pt x="11221" y="3612"/>
                    </a:lnTo>
                    <a:lnTo>
                      <a:pt x="11228" y="3568"/>
                    </a:lnTo>
                    <a:lnTo>
                      <a:pt x="11232" y="3524"/>
                    </a:lnTo>
                    <a:lnTo>
                      <a:pt x="11237" y="3480"/>
                    </a:lnTo>
                    <a:lnTo>
                      <a:pt x="11240" y="3397"/>
                    </a:lnTo>
                    <a:lnTo>
                      <a:pt x="11240" y="3314"/>
                    </a:lnTo>
                    <a:lnTo>
                      <a:pt x="11235" y="3231"/>
                    </a:lnTo>
                    <a:lnTo>
                      <a:pt x="11227" y="3147"/>
                    </a:lnTo>
                    <a:lnTo>
                      <a:pt x="11214" y="3064"/>
                    </a:lnTo>
                    <a:lnTo>
                      <a:pt x="11199" y="2981"/>
                    </a:lnTo>
                    <a:lnTo>
                      <a:pt x="11182" y="2899"/>
                    </a:lnTo>
                    <a:lnTo>
                      <a:pt x="11164" y="2818"/>
                    </a:lnTo>
                    <a:lnTo>
                      <a:pt x="11155" y="2787"/>
                    </a:lnTo>
                    <a:lnTo>
                      <a:pt x="11142" y="2756"/>
                    </a:lnTo>
                    <a:lnTo>
                      <a:pt x="11126" y="2727"/>
                    </a:lnTo>
                    <a:lnTo>
                      <a:pt x="11107" y="2697"/>
                    </a:lnTo>
                    <a:lnTo>
                      <a:pt x="11085" y="2670"/>
                    </a:lnTo>
                    <a:lnTo>
                      <a:pt x="11064" y="2644"/>
                    </a:lnTo>
                    <a:lnTo>
                      <a:pt x="11040" y="2620"/>
                    </a:lnTo>
                    <a:lnTo>
                      <a:pt x="11017" y="2598"/>
                    </a:lnTo>
                    <a:lnTo>
                      <a:pt x="10985" y="2569"/>
                    </a:lnTo>
                    <a:lnTo>
                      <a:pt x="10954" y="2541"/>
                    </a:lnTo>
                    <a:lnTo>
                      <a:pt x="10922" y="2511"/>
                    </a:lnTo>
                    <a:lnTo>
                      <a:pt x="10890" y="2483"/>
                    </a:lnTo>
                    <a:lnTo>
                      <a:pt x="10859" y="2455"/>
                    </a:lnTo>
                    <a:lnTo>
                      <a:pt x="10826" y="2428"/>
                    </a:lnTo>
                    <a:lnTo>
                      <a:pt x="10793" y="2399"/>
                    </a:lnTo>
                    <a:lnTo>
                      <a:pt x="10761" y="2371"/>
                    </a:lnTo>
                    <a:lnTo>
                      <a:pt x="10727" y="2344"/>
                    </a:lnTo>
                    <a:lnTo>
                      <a:pt x="10694" y="2316"/>
                    </a:lnTo>
                    <a:lnTo>
                      <a:pt x="10662" y="2288"/>
                    </a:lnTo>
                    <a:lnTo>
                      <a:pt x="10628" y="2260"/>
                    </a:lnTo>
                    <a:lnTo>
                      <a:pt x="10595" y="2233"/>
                    </a:lnTo>
                    <a:lnTo>
                      <a:pt x="10561" y="2206"/>
                    </a:lnTo>
                    <a:lnTo>
                      <a:pt x="10527" y="2179"/>
                    </a:lnTo>
                    <a:lnTo>
                      <a:pt x="10494" y="2151"/>
                    </a:lnTo>
                    <a:lnTo>
                      <a:pt x="10460" y="2125"/>
                    </a:lnTo>
                    <a:lnTo>
                      <a:pt x="10425" y="2098"/>
                    </a:lnTo>
                    <a:lnTo>
                      <a:pt x="10391" y="2072"/>
                    </a:lnTo>
                    <a:lnTo>
                      <a:pt x="10357" y="2045"/>
                    </a:lnTo>
                    <a:lnTo>
                      <a:pt x="10323" y="2019"/>
                    </a:lnTo>
                    <a:lnTo>
                      <a:pt x="10288" y="1993"/>
                    </a:lnTo>
                    <a:lnTo>
                      <a:pt x="10254" y="1967"/>
                    </a:lnTo>
                    <a:lnTo>
                      <a:pt x="10219" y="1941"/>
                    </a:lnTo>
                    <a:lnTo>
                      <a:pt x="10185" y="1916"/>
                    </a:lnTo>
                    <a:lnTo>
                      <a:pt x="10150" y="1890"/>
                    </a:lnTo>
                    <a:lnTo>
                      <a:pt x="10116" y="1865"/>
                    </a:lnTo>
                    <a:lnTo>
                      <a:pt x="10081" y="1839"/>
                    </a:lnTo>
                    <a:lnTo>
                      <a:pt x="10047" y="1814"/>
                    </a:lnTo>
                    <a:lnTo>
                      <a:pt x="10012" y="1789"/>
                    </a:lnTo>
                    <a:lnTo>
                      <a:pt x="9978" y="1765"/>
                    </a:lnTo>
                    <a:lnTo>
                      <a:pt x="9943" y="1740"/>
                    </a:lnTo>
                    <a:lnTo>
                      <a:pt x="9923" y="1727"/>
                    </a:lnTo>
                    <a:lnTo>
                      <a:pt x="9902" y="1714"/>
                    </a:lnTo>
                    <a:lnTo>
                      <a:pt x="9880" y="1702"/>
                    </a:lnTo>
                    <a:lnTo>
                      <a:pt x="9858" y="1689"/>
                    </a:lnTo>
                    <a:lnTo>
                      <a:pt x="9834" y="1677"/>
                    </a:lnTo>
                    <a:lnTo>
                      <a:pt x="9809" y="1664"/>
                    </a:lnTo>
                    <a:lnTo>
                      <a:pt x="9785" y="1652"/>
                    </a:lnTo>
                    <a:lnTo>
                      <a:pt x="9760" y="1640"/>
                    </a:lnTo>
                    <a:lnTo>
                      <a:pt x="9735" y="1628"/>
                    </a:lnTo>
                    <a:lnTo>
                      <a:pt x="9712" y="1616"/>
                    </a:lnTo>
                    <a:lnTo>
                      <a:pt x="9687" y="1604"/>
                    </a:lnTo>
                    <a:lnTo>
                      <a:pt x="9663" y="1592"/>
                    </a:lnTo>
                    <a:lnTo>
                      <a:pt x="9640" y="1580"/>
                    </a:lnTo>
                    <a:lnTo>
                      <a:pt x="9619" y="1568"/>
                    </a:lnTo>
                    <a:lnTo>
                      <a:pt x="9597" y="1556"/>
                    </a:lnTo>
                    <a:lnTo>
                      <a:pt x="9578" y="1543"/>
                    </a:lnTo>
                    <a:lnTo>
                      <a:pt x="9525" y="1508"/>
                    </a:lnTo>
                    <a:lnTo>
                      <a:pt x="9471" y="1473"/>
                    </a:lnTo>
                    <a:lnTo>
                      <a:pt x="9417" y="1437"/>
                    </a:lnTo>
                    <a:lnTo>
                      <a:pt x="9364" y="1401"/>
                    </a:lnTo>
                    <a:lnTo>
                      <a:pt x="9311" y="1363"/>
                    </a:lnTo>
                    <a:lnTo>
                      <a:pt x="9257" y="1327"/>
                    </a:lnTo>
                    <a:lnTo>
                      <a:pt x="9203" y="1290"/>
                    </a:lnTo>
                    <a:lnTo>
                      <a:pt x="9149" y="1251"/>
                    </a:lnTo>
                    <a:lnTo>
                      <a:pt x="9094" y="1214"/>
                    </a:lnTo>
                    <a:lnTo>
                      <a:pt x="9040" y="1175"/>
                    </a:lnTo>
                    <a:lnTo>
                      <a:pt x="8986" y="1138"/>
                    </a:lnTo>
                    <a:lnTo>
                      <a:pt x="8930" y="1099"/>
                    </a:lnTo>
                    <a:lnTo>
                      <a:pt x="8874" y="1060"/>
                    </a:lnTo>
                    <a:lnTo>
                      <a:pt x="8818" y="1021"/>
                    </a:lnTo>
                    <a:lnTo>
                      <a:pt x="8760" y="983"/>
                    </a:lnTo>
                    <a:lnTo>
                      <a:pt x="8703" y="943"/>
                    </a:lnTo>
                    <a:lnTo>
                      <a:pt x="8645" y="903"/>
                    </a:lnTo>
                    <a:lnTo>
                      <a:pt x="8585" y="865"/>
                    </a:lnTo>
                    <a:lnTo>
                      <a:pt x="8526" y="825"/>
                    </a:lnTo>
                    <a:lnTo>
                      <a:pt x="8465" y="786"/>
                    </a:lnTo>
                    <a:lnTo>
                      <a:pt x="8403" y="746"/>
                    </a:lnTo>
                    <a:lnTo>
                      <a:pt x="8340" y="708"/>
                    </a:lnTo>
                    <a:lnTo>
                      <a:pt x="8277" y="668"/>
                    </a:lnTo>
                    <a:lnTo>
                      <a:pt x="8212" y="628"/>
                    </a:lnTo>
                    <a:lnTo>
                      <a:pt x="8147" y="590"/>
                    </a:lnTo>
                    <a:lnTo>
                      <a:pt x="8079" y="550"/>
                    </a:lnTo>
                    <a:lnTo>
                      <a:pt x="8011" y="512"/>
                    </a:lnTo>
                    <a:lnTo>
                      <a:pt x="7942" y="472"/>
                    </a:lnTo>
                    <a:lnTo>
                      <a:pt x="7870" y="433"/>
                    </a:lnTo>
                    <a:lnTo>
                      <a:pt x="7798" y="395"/>
                    </a:lnTo>
                    <a:lnTo>
                      <a:pt x="7724" y="358"/>
                    </a:lnTo>
                    <a:lnTo>
                      <a:pt x="7649" y="319"/>
                    </a:lnTo>
                    <a:lnTo>
                      <a:pt x="7637" y="312"/>
                    </a:lnTo>
                    <a:lnTo>
                      <a:pt x="7625" y="304"/>
                    </a:lnTo>
                    <a:lnTo>
                      <a:pt x="7610" y="295"/>
                    </a:lnTo>
                    <a:lnTo>
                      <a:pt x="7595" y="286"/>
                    </a:lnTo>
                    <a:lnTo>
                      <a:pt x="7579" y="275"/>
                    </a:lnTo>
                    <a:lnTo>
                      <a:pt x="7563" y="265"/>
                    </a:lnTo>
                    <a:lnTo>
                      <a:pt x="7546" y="252"/>
                    </a:lnTo>
                    <a:lnTo>
                      <a:pt x="7531" y="241"/>
                    </a:lnTo>
                    <a:lnTo>
                      <a:pt x="7514" y="230"/>
                    </a:lnTo>
                    <a:lnTo>
                      <a:pt x="7497" y="219"/>
                    </a:lnTo>
                    <a:lnTo>
                      <a:pt x="7480" y="209"/>
                    </a:lnTo>
                    <a:lnTo>
                      <a:pt x="7464" y="199"/>
                    </a:lnTo>
                    <a:lnTo>
                      <a:pt x="7448" y="191"/>
                    </a:lnTo>
                    <a:lnTo>
                      <a:pt x="7433" y="183"/>
                    </a:lnTo>
                    <a:lnTo>
                      <a:pt x="7418" y="178"/>
                    </a:lnTo>
                    <a:lnTo>
                      <a:pt x="7405" y="173"/>
                    </a:lnTo>
                    <a:lnTo>
                      <a:pt x="7362" y="162"/>
                    </a:lnTo>
                    <a:lnTo>
                      <a:pt x="7318" y="150"/>
                    </a:lnTo>
                    <a:lnTo>
                      <a:pt x="7271" y="140"/>
                    </a:lnTo>
                    <a:lnTo>
                      <a:pt x="7224" y="130"/>
                    </a:lnTo>
                    <a:lnTo>
                      <a:pt x="7174" y="121"/>
                    </a:lnTo>
                    <a:lnTo>
                      <a:pt x="7123" y="112"/>
                    </a:lnTo>
                    <a:lnTo>
                      <a:pt x="7071" y="103"/>
                    </a:lnTo>
                    <a:lnTo>
                      <a:pt x="7018" y="95"/>
                    </a:lnTo>
                    <a:lnTo>
                      <a:pt x="6963" y="87"/>
                    </a:lnTo>
                    <a:lnTo>
                      <a:pt x="6908" y="79"/>
                    </a:lnTo>
                    <a:lnTo>
                      <a:pt x="6852" y="72"/>
                    </a:lnTo>
                    <a:lnTo>
                      <a:pt x="6796" y="65"/>
                    </a:lnTo>
                    <a:lnTo>
                      <a:pt x="6739" y="59"/>
                    </a:lnTo>
                    <a:lnTo>
                      <a:pt x="6681" y="53"/>
                    </a:lnTo>
                    <a:lnTo>
                      <a:pt x="6624" y="47"/>
                    </a:lnTo>
                    <a:lnTo>
                      <a:pt x="6566" y="42"/>
                    </a:lnTo>
                    <a:lnTo>
                      <a:pt x="6508" y="37"/>
                    </a:lnTo>
                    <a:lnTo>
                      <a:pt x="6450" y="31"/>
                    </a:lnTo>
                    <a:lnTo>
                      <a:pt x="6393" y="28"/>
                    </a:lnTo>
                    <a:lnTo>
                      <a:pt x="6335" y="24"/>
                    </a:lnTo>
                    <a:lnTo>
                      <a:pt x="6278" y="20"/>
                    </a:lnTo>
                    <a:lnTo>
                      <a:pt x="6223" y="17"/>
                    </a:lnTo>
                    <a:lnTo>
                      <a:pt x="6167" y="15"/>
                    </a:lnTo>
                    <a:lnTo>
                      <a:pt x="6112" y="11"/>
                    </a:lnTo>
                    <a:lnTo>
                      <a:pt x="6059" y="9"/>
                    </a:lnTo>
                    <a:lnTo>
                      <a:pt x="6006" y="7"/>
                    </a:lnTo>
                    <a:lnTo>
                      <a:pt x="5954" y="5"/>
                    </a:lnTo>
                    <a:lnTo>
                      <a:pt x="5905" y="4"/>
                    </a:lnTo>
                    <a:lnTo>
                      <a:pt x="5857" y="3"/>
                    </a:lnTo>
                    <a:lnTo>
                      <a:pt x="5809" y="2"/>
                    </a:lnTo>
                    <a:lnTo>
                      <a:pt x="5764" y="1"/>
                    </a:lnTo>
                    <a:lnTo>
                      <a:pt x="5721" y="1"/>
                    </a:lnTo>
                    <a:lnTo>
                      <a:pt x="5623" y="0"/>
                    </a:lnTo>
                    <a:lnTo>
                      <a:pt x="5523" y="0"/>
                    </a:lnTo>
                    <a:lnTo>
                      <a:pt x="5423" y="0"/>
                    </a:lnTo>
                    <a:lnTo>
                      <a:pt x="5325" y="0"/>
                    </a:lnTo>
                    <a:lnTo>
                      <a:pt x="5225" y="1"/>
                    </a:lnTo>
                    <a:lnTo>
                      <a:pt x="5127" y="1"/>
                    </a:lnTo>
                    <a:lnTo>
                      <a:pt x="5027" y="2"/>
                    </a:lnTo>
                    <a:lnTo>
                      <a:pt x="4928" y="3"/>
                    </a:lnTo>
                    <a:lnTo>
                      <a:pt x="4829" y="4"/>
                    </a:lnTo>
                    <a:lnTo>
                      <a:pt x="4729" y="7"/>
                    </a:lnTo>
                    <a:lnTo>
                      <a:pt x="4631" y="8"/>
                    </a:lnTo>
                    <a:lnTo>
                      <a:pt x="4531" y="10"/>
                    </a:lnTo>
                    <a:lnTo>
                      <a:pt x="4431" y="12"/>
                    </a:lnTo>
                    <a:lnTo>
                      <a:pt x="4333" y="15"/>
                    </a:lnTo>
                    <a:lnTo>
                      <a:pt x="4233" y="17"/>
                    </a:lnTo>
                    <a:lnTo>
                      <a:pt x="4135" y="19"/>
                    </a:lnTo>
                    <a:lnTo>
                      <a:pt x="4035" y="21"/>
                    </a:lnTo>
                    <a:lnTo>
                      <a:pt x="3935" y="25"/>
                    </a:lnTo>
                    <a:lnTo>
                      <a:pt x="3837" y="28"/>
                    </a:lnTo>
                    <a:lnTo>
                      <a:pt x="3737" y="30"/>
                    </a:lnTo>
                    <a:lnTo>
                      <a:pt x="3638" y="34"/>
                    </a:lnTo>
                    <a:lnTo>
                      <a:pt x="3539" y="37"/>
                    </a:lnTo>
                    <a:lnTo>
                      <a:pt x="3439" y="41"/>
                    </a:lnTo>
                    <a:lnTo>
                      <a:pt x="3340" y="44"/>
                    </a:lnTo>
                    <a:lnTo>
                      <a:pt x="3241" y="47"/>
                    </a:lnTo>
                    <a:lnTo>
                      <a:pt x="3142" y="52"/>
                    </a:lnTo>
                    <a:lnTo>
                      <a:pt x="3043" y="55"/>
                    </a:lnTo>
                    <a:lnTo>
                      <a:pt x="2943" y="59"/>
                    </a:lnTo>
                    <a:lnTo>
                      <a:pt x="2845" y="63"/>
                    </a:lnTo>
                    <a:lnTo>
                      <a:pt x="2745" y="67"/>
                    </a:lnTo>
                    <a:lnTo>
                      <a:pt x="2646" y="71"/>
                    </a:lnTo>
                    <a:lnTo>
                      <a:pt x="2547" y="75"/>
                    </a:lnTo>
                    <a:lnTo>
                      <a:pt x="2505" y="76"/>
                    </a:lnTo>
                    <a:lnTo>
                      <a:pt x="2463" y="78"/>
                    </a:lnTo>
                    <a:lnTo>
                      <a:pt x="2421" y="80"/>
                    </a:lnTo>
                    <a:lnTo>
                      <a:pt x="2380" y="81"/>
                    </a:lnTo>
                    <a:lnTo>
                      <a:pt x="2338" y="84"/>
                    </a:lnTo>
                    <a:lnTo>
                      <a:pt x="2296" y="86"/>
                    </a:lnTo>
                    <a:lnTo>
                      <a:pt x="2254" y="89"/>
                    </a:lnTo>
                    <a:lnTo>
                      <a:pt x="2212" y="92"/>
                    </a:lnTo>
                    <a:lnTo>
                      <a:pt x="2170" y="94"/>
                    </a:lnTo>
                    <a:lnTo>
                      <a:pt x="2127" y="97"/>
                    </a:lnTo>
                    <a:lnTo>
                      <a:pt x="2085" y="99"/>
                    </a:lnTo>
                    <a:lnTo>
                      <a:pt x="2043" y="103"/>
                    </a:lnTo>
                    <a:lnTo>
                      <a:pt x="2001" y="106"/>
                    </a:lnTo>
                    <a:lnTo>
                      <a:pt x="1958" y="110"/>
                    </a:lnTo>
                    <a:lnTo>
                      <a:pt x="1916" y="113"/>
                    </a:lnTo>
                    <a:lnTo>
                      <a:pt x="1874" y="116"/>
                    </a:lnTo>
                    <a:lnTo>
                      <a:pt x="1833" y="120"/>
                    </a:lnTo>
                    <a:lnTo>
                      <a:pt x="1790" y="124"/>
                    </a:lnTo>
                    <a:lnTo>
                      <a:pt x="1748" y="129"/>
                    </a:lnTo>
                    <a:lnTo>
                      <a:pt x="1706" y="132"/>
                    </a:lnTo>
                    <a:lnTo>
                      <a:pt x="1664" y="137"/>
                    </a:lnTo>
                    <a:lnTo>
                      <a:pt x="1622" y="141"/>
                    </a:lnTo>
                    <a:lnTo>
                      <a:pt x="1580" y="147"/>
                    </a:lnTo>
                    <a:lnTo>
                      <a:pt x="1538" y="152"/>
                    </a:lnTo>
                    <a:lnTo>
                      <a:pt x="1496" y="156"/>
                    </a:lnTo>
                    <a:lnTo>
                      <a:pt x="1454" y="162"/>
                    </a:lnTo>
                    <a:lnTo>
                      <a:pt x="1412" y="167"/>
                    </a:lnTo>
                    <a:lnTo>
                      <a:pt x="1371" y="173"/>
                    </a:lnTo>
                    <a:lnTo>
                      <a:pt x="1329" y="179"/>
                    </a:lnTo>
                    <a:lnTo>
                      <a:pt x="1287" y="184"/>
                    </a:lnTo>
                    <a:lnTo>
                      <a:pt x="1246" y="190"/>
                    </a:lnTo>
                    <a:lnTo>
                      <a:pt x="1204" y="197"/>
                    </a:lnTo>
                    <a:lnTo>
                      <a:pt x="1171" y="201"/>
                    </a:lnTo>
                    <a:lnTo>
                      <a:pt x="1137" y="207"/>
                    </a:lnTo>
                    <a:lnTo>
                      <a:pt x="1102" y="213"/>
                    </a:lnTo>
                    <a:lnTo>
                      <a:pt x="1068" y="218"/>
                    </a:lnTo>
                    <a:lnTo>
                      <a:pt x="1033" y="224"/>
                    </a:lnTo>
                    <a:lnTo>
                      <a:pt x="999" y="232"/>
                    </a:lnTo>
                    <a:lnTo>
                      <a:pt x="965" y="239"/>
                    </a:lnTo>
                    <a:lnTo>
                      <a:pt x="931" y="248"/>
                    </a:lnTo>
                    <a:lnTo>
                      <a:pt x="897" y="258"/>
                    </a:lnTo>
                    <a:lnTo>
                      <a:pt x="864" y="269"/>
                    </a:lnTo>
                    <a:lnTo>
                      <a:pt x="833" y="282"/>
                    </a:lnTo>
                    <a:lnTo>
                      <a:pt x="802" y="295"/>
                    </a:lnTo>
                    <a:lnTo>
                      <a:pt x="772" y="311"/>
                    </a:lnTo>
                    <a:lnTo>
                      <a:pt x="743" y="328"/>
                    </a:lnTo>
                    <a:lnTo>
                      <a:pt x="716" y="347"/>
                    </a:lnTo>
                    <a:lnTo>
                      <a:pt x="691" y="369"/>
                    </a:lnTo>
                    <a:lnTo>
                      <a:pt x="637" y="426"/>
                    </a:lnTo>
                    <a:lnTo>
                      <a:pt x="582" y="494"/>
                    </a:lnTo>
                    <a:lnTo>
                      <a:pt x="528" y="572"/>
                    </a:lnTo>
                    <a:lnTo>
                      <a:pt x="476" y="658"/>
                    </a:lnTo>
                    <a:lnTo>
                      <a:pt x="425" y="752"/>
                    </a:lnTo>
                    <a:lnTo>
                      <a:pt x="375" y="851"/>
                    </a:lnTo>
                    <a:lnTo>
                      <a:pt x="328" y="956"/>
                    </a:lnTo>
                    <a:lnTo>
                      <a:pt x="282" y="1061"/>
                    </a:lnTo>
                    <a:lnTo>
                      <a:pt x="238" y="1170"/>
                    </a:lnTo>
                    <a:lnTo>
                      <a:pt x="199" y="1277"/>
                    </a:lnTo>
                    <a:lnTo>
                      <a:pt x="161" y="1382"/>
                    </a:lnTo>
                    <a:lnTo>
                      <a:pt x="127" y="1486"/>
                    </a:lnTo>
                    <a:lnTo>
                      <a:pt x="98" y="1584"/>
                    </a:lnTo>
                    <a:lnTo>
                      <a:pt x="72" y="1677"/>
                    </a:lnTo>
                    <a:lnTo>
                      <a:pt x="49" y="1762"/>
                    </a:lnTo>
                    <a:lnTo>
                      <a:pt x="32" y="1839"/>
                    </a:lnTo>
                    <a:lnTo>
                      <a:pt x="19" y="1917"/>
                    </a:lnTo>
                    <a:lnTo>
                      <a:pt x="9" y="1995"/>
                    </a:lnTo>
                    <a:lnTo>
                      <a:pt x="4" y="2076"/>
                    </a:lnTo>
                    <a:lnTo>
                      <a:pt x="2" y="2156"/>
                    </a:lnTo>
                    <a:lnTo>
                      <a:pt x="0" y="2236"/>
                    </a:lnTo>
                    <a:lnTo>
                      <a:pt x="2" y="2317"/>
                    </a:lnTo>
                    <a:lnTo>
                      <a:pt x="4" y="2396"/>
                    </a:lnTo>
                    <a:lnTo>
                      <a:pt x="7" y="2475"/>
                    </a:lnTo>
                    <a:lnTo>
                      <a:pt x="12" y="2567"/>
                    </a:lnTo>
                    <a:lnTo>
                      <a:pt x="20" y="2660"/>
                    </a:lnTo>
                    <a:lnTo>
                      <a:pt x="30" y="2753"/>
                    </a:lnTo>
                    <a:lnTo>
                      <a:pt x="41" y="2846"/>
                    </a:lnTo>
                    <a:lnTo>
                      <a:pt x="55" y="2937"/>
                    </a:lnTo>
                    <a:lnTo>
                      <a:pt x="70" y="3029"/>
                    </a:lnTo>
                    <a:lnTo>
                      <a:pt x="86" y="3121"/>
                    </a:lnTo>
                    <a:lnTo>
                      <a:pt x="105" y="3210"/>
                    </a:lnTo>
                    <a:lnTo>
                      <a:pt x="115" y="3262"/>
                    </a:lnTo>
                    <a:lnTo>
                      <a:pt x="125" y="3316"/>
                    </a:lnTo>
                    <a:lnTo>
                      <a:pt x="136" y="3370"/>
                    </a:lnTo>
                    <a:lnTo>
                      <a:pt x="151" y="3423"/>
                    </a:lnTo>
                    <a:lnTo>
                      <a:pt x="169" y="3474"/>
                    </a:lnTo>
                    <a:lnTo>
                      <a:pt x="191" y="3522"/>
                    </a:lnTo>
                    <a:lnTo>
                      <a:pt x="218" y="3565"/>
                    </a:lnTo>
                    <a:lnTo>
                      <a:pt x="252" y="3602"/>
                    </a:lnTo>
                    <a:lnTo>
                      <a:pt x="269" y="3616"/>
                    </a:lnTo>
                    <a:lnTo>
                      <a:pt x="288" y="3628"/>
                    </a:lnTo>
                    <a:lnTo>
                      <a:pt x="308" y="3637"/>
                    </a:lnTo>
                    <a:lnTo>
                      <a:pt x="330" y="3645"/>
                    </a:lnTo>
                    <a:lnTo>
                      <a:pt x="351" y="3651"/>
                    </a:lnTo>
                    <a:lnTo>
                      <a:pt x="375" y="3655"/>
                    </a:lnTo>
                    <a:lnTo>
                      <a:pt x="399" y="3659"/>
                    </a:lnTo>
                    <a:lnTo>
                      <a:pt x="423" y="3661"/>
                    </a:lnTo>
                    <a:lnTo>
                      <a:pt x="448" y="3662"/>
                    </a:lnTo>
                    <a:lnTo>
                      <a:pt x="473" y="3663"/>
                    </a:lnTo>
                    <a:lnTo>
                      <a:pt x="498" y="3664"/>
                    </a:lnTo>
                    <a:lnTo>
                      <a:pt x="522" y="3665"/>
                    </a:lnTo>
                    <a:lnTo>
                      <a:pt x="546" y="3667"/>
                    </a:lnTo>
                    <a:lnTo>
                      <a:pt x="571" y="3669"/>
                    </a:lnTo>
                    <a:lnTo>
                      <a:pt x="595" y="3672"/>
                    </a:lnTo>
                    <a:lnTo>
                      <a:pt x="618" y="3676"/>
                    </a:lnTo>
                    <a:lnTo>
                      <a:pt x="609" y="3627"/>
                    </a:lnTo>
                    <a:lnTo>
                      <a:pt x="598" y="3577"/>
                    </a:lnTo>
                    <a:lnTo>
                      <a:pt x="587" y="3525"/>
                    </a:lnTo>
                    <a:lnTo>
                      <a:pt x="575" y="3472"/>
                    </a:lnTo>
                    <a:lnTo>
                      <a:pt x="563" y="3419"/>
                    </a:lnTo>
                    <a:lnTo>
                      <a:pt x="552" y="3364"/>
                    </a:lnTo>
                    <a:lnTo>
                      <a:pt x="543" y="3311"/>
                    </a:lnTo>
                    <a:lnTo>
                      <a:pt x="536" y="3258"/>
                    </a:lnTo>
                    <a:lnTo>
                      <a:pt x="532" y="3207"/>
                    </a:lnTo>
                    <a:lnTo>
                      <a:pt x="530" y="3157"/>
                    </a:lnTo>
                    <a:lnTo>
                      <a:pt x="534" y="3109"/>
                    </a:lnTo>
                    <a:lnTo>
                      <a:pt x="543" y="3064"/>
                    </a:lnTo>
                    <a:lnTo>
                      <a:pt x="556" y="3022"/>
                    </a:lnTo>
                    <a:lnTo>
                      <a:pt x="576" y="2984"/>
                    </a:lnTo>
                    <a:lnTo>
                      <a:pt x="602" y="2949"/>
                    </a:lnTo>
                    <a:lnTo>
                      <a:pt x="636" y="2919"/>
                    </a:lnTo>
                    <a:lnTo>
                      <a:pt x="658" y="2904"/>
                    </a:lnTo>
                    <a:lnTo>
                      <a:pt x="681" y="2891"/>
                    </a:lnTo>
                    <a:lnTo>
                      <a:pt x="706" y="2878"/>
                    </a:lnTo>
                    <a:lnTo>
                      <a:pt x="731" y="2867"/>
                    </a:lnTo>
                    <a:lnTo>
                      <a:pt x="757" y="2858"/>
                    </a:lnTo>
                    <a:lnTo>
                      <a:pt x="783" y="2850"/>
                    </a:lnTo>
                    <a:lnTo>
                      <a:pt x="810" y="2843"/>
                    </a:lnTo>
                    <a:lnTo>
                      <a:pt x="838" y="2838"/>
                    </a:lnTo>
                    <a:lnTo>
                      <a:pt x="867" y="2834"/>
                    </a:lnTo>
                    <a:lnTo>
                      <a:pt x="896" y="2831"/>
                    </a:lnTo>
                    <a:lnTo>
                      <a:pt x="924" y="2830"/>
                    </a:lnTo>
                    <a:lnTo>
                      <a:pt x="955" y="2829"/>
                    </a:lnTo>
                    <a:lnTo>
                      <a:pt x="984" y="2830"/>
                    </a:lnTo>
                    <a:lnTo>
                      <a:pt x="1014" y="2831"/>
                    </a:lnTo>
                    <a:lnTo>
                      <a:pt x="1044" y="2834"/>
                    </a:lnTo>
                    <a:lnTo>
                      <a:pt x="1075" y="2839"/>
                    </a:lnTo>
                    <a:lnTo>
                      <a:pt x="1104" y="2843"/>
                    </a:lnTo>
                    <a:lnTo>
                      <a:pt x="1135" y="2849"/>
                    </a:lnTo>
                    <a:lnTo>
                      <a:pt x="1164" y="2857"/>
                    </a:lnTo>
                    <a:lnTo>
                      <a:pt x="1194" y="2865"/>
                    </a:lnTo>
                    <a:lnTo>
                      <a:pt x="1223" y="2874"/>
                    </a:lnTo>
                    <a:lnTo>
                      <a:pt x="1252" y="2883"/>
                    </a:lnTo>
                    <a:lnTo>
                      <a:pt x="1281" y="2894"/>
                    </a:lnTo>
                    <a:lnTo>
                      <a:pt x="1308" y="2906"/>
                    </a:lnTo>
                    <a:lnTo>
                      <a:pt x="1335" y="2918"/>
                    </a:lnTo>
                    <a:lnTo>
                      <a:pt x="1363" y="2930"/>
                    </a:lnTo>
                    <a:lnTo>
                      <a:pt x="1389" y="2944"/>
                    </a:lnTo>
                    <a:lnTo>
                      <a:pt x="1414" y="2959"/>
                    </a:lnTo>
                    <a:lnTo>
                      <a:pt x="1437" y="2974"/>
                    </a:lnTo>
                    <a:lnTo>
                      <a:pt x="1461" y="2989"/>
                    </a:lnTo>
                    <a:lnTo>
                      <a:pt x="1483" y="3006"/>
                    </a:lnTo>
                    <a:lnTo>
                      <a:pt x="1504" y="3023"/>
                    </a:lnTo>
                    <a:lnTo>
                      <a:pt x="1559" y="3073"/>
                    </a:lnTo>
                    <a:lnTo>
                      <a:pt x="1606" y="3128"/>
                    </a:lnTo>
                    <a:lnTo>
                      <a:pt x="1650" y="3185"/>
                    </a:lnTo>
                    <a:lnTo>
                      <a:pt x="1690" y="3246"/>
                    </a:lnTo>
                    <a:lnTo>
                      <a:pt x="1725" y="3312"/>
                    </a:lnTo>
                    <a:lnTo>
                      <a:pt x="1758" y="3379"/>
                    </a:lnTo>
                    <a:lnTo>
                      <a:pt x="1788" y="3448"/>
                    </a:lnTo>
                    <a:lnTo>
                      <a:pt x="1817" y="3519"/>
                    </a:lnTo>
                    <a:lnTo>
                      <a:pt x="1843" y="3592"/>
                    </a:lnTo>
                    <a:lnTo>
                      <a:pt x="1869" y="3664"/>
                    </a:lnTo>
                    <a:lnTo>
                      <a:pt x="1894" y="3738"/>
                    </a:lnTo>
                    <a:lnTo>
                      <a:pt x="1920" y="3810"/>
                    </a:lnTo>
                    <a:lnTo>
                      <a:pt x="1946" y="3883"/>
                    </a:lnTo>
                    <a:lnTo>
                      <a:pt x="1973" y="3954"/>
                    </a:lnTo>
                    <a:lnTo>
                      <a:pt x="2002" y="4024"/>
                    </a:lnTo>
                    <a:lnTo>
                      <a:pt x="2034" y="4092"/>
                    </a:lnTo>
                    <a:lnTo>
                      <a:pt x="2061" y="4087"/>
                    </a:lnTo>
                    <a:lnTo>
                      <a:pt x="2090" y="4080"/>
                    </a:lnTo>
                    <a:lnTo>
                      <a:pt x="2117" y="4074"/>
                    </a:lnTo>
                    <a:lnTo>
                      <a:pt x="2144" y="4069"/>
                    </a:lnTo>
                    <a:lnTo>
                      <a:pt x="2172" y="4062"/>
                    </a:lnTo>
                    <a:lnTo>
                      <a:pt x="2199" y="4056"/>
                    </a:lnTo>
                    <a:lnTo>
                      <a:pt x="2227" y="4050"/>
                    </a:lnTo>
                    <a:lnTo>
                      <a:pt x="2254" y="4044"/>
                    </a:lnTo>
                    <a:lnTo>
                      <a:pt x="2282" y="4038"/>
                    </a:lnTo>
                    <a:lnTo>
                      <a:pt x="2309" y="4032"/>
                    </a:lnTo>
                    <a:lnTo>
                      <a:pt x="2336" y="4026"/>
                    </a:lnTo>
                    <a:lnTo>
                      <a:pt x="2364" y="4020"/>
                    </a:lnTo>
                    <a:lnTo>
                      <a:pt x="2391" y="4013"/>
                    </a:lnTo>
                    <a:lnTo>
                      <a:pt x="2419" y="4007"/>
                    </a:lnTo>
                    <a:lnTo>
                      <a:pt x="2446" y="4001"/>
                    </a:lnTo>
                    <a:lnTo>
                      <a:pt x="2473" y="3995"/>
                    </a:lnTo>
                    <a:lnTo>
                      <a:pt x="2562" y="4007"/>
                    </a:lnTo>
                    <a:lnTo>
                      <a:pt x="2650" y="4020"/>
                    </a:lnTo>
                    <a:lnTo>
                      <a:pt x="2740" y="4032"/>
                    </a:lnTo>
                    <a:lnTo>
                      <a:pt x="2828" y="4044"/>
                    </a:lnTo>
                    <a:lnTo>
                      <a:pt x="2916" y="4056"/>
                    </a:lnTo>
                    <a:lnTo>
                      <a:pt x="3005" y="4069"/>
                    </a:lnTo>
                    <a:lnTo>
                      <a:pt x="3093" y="4081"/>
                    </a:lnTo>
                    <a:lnTo>
                      <a:pt x="3181" y="4093"/>
                    </a:lnTo>
                    <a:lnTo>
                      <a:pt x="3271" y="4106"/>
                    </a:lnTo>
                    <a:lnTo>
                      <a:pt x="3359" y="4117"/>
                    </a:lnTo>
                    <a:lnTo>
                      <a:pt x="3447" y="4130"/>
                    </a:lnTo>
                    <a:lnTo>
                      <a:pt x="3536" y="4142"/>
                    </a:lnTo>
                    <a:lnTo>
                      <a:pt x="3624" y="4155"/>
                    </a:lnTo>
                    <a:lnTo>
                      <a:pt x="3713" y="4167"/>
                    </a:lnTo>
                    <a:lnTo>
                      <a:pt x="3802" y="4180"/>
                    </a:lnTo>
                    <a:lnTo>
                      <a:pt x="3890" y="4191"/>
                    </a:lnTo>
                    <a:lnTo>
                      <a:pt x="3978" y="4203"/>
                    </a:lnTo>
                    <a:lnTo>
                      <a:pt x="4067" y="4216"/>
                    </a:lnTo>
                    <a:lnTo>
                      <a:pt x="4155" y="4228"/>
                    </a:lnTo>
                    <a:lnTo>
                      <a:pt x="4244" y="4241"/>
                    </a:lnTo>
                    <a:lnTo>
                      <a:pt x="4333" y="4252"/>
                    </a:lnTo>
                    <a:lnTo>
                      <a:pt x="4421" y="4264"/>
                    </a:lnTo>
                    <a:lnTo>
                      <a:pt x="4509" y="4277"/>
                    </a:lnTo>
                    <a:lnTo>
                      <a:pt x="4598" y="4289"/>
                    </a:lnTo>
                    <a:lnTo>
                      <a:pt x="4686" y="4302"/>
                    </a:lnTo>
                    <a:lnTo>
                      <a:pt x="4774" y="4313"/>
                    </a:lnTo>
                    <a:lnTo>
                      <a:pt x="4863" y="4326"/>
                    </a:lnTo>
                    <a:lnTo>
                      <a:pt x="4952" y="4338"/>
                    </a:lnTo>
                    <a:lnTo>
                      <a:pt x="5041" y="4351"/>
                    </a:lnTo>
                    <a:lnTo>
                      <a:pt x="5129" y="4362"/>
                    </a:lnTo>
                    <a:lnTo>
                      <a:pt x="5217" y="4374"/>
                    </a:lnTo>
                    <a:lnTo>
                      <a:pt x="5306" y="4387"/>
                    </a:lnTo>
                    <a:lnTo>
                      <a:pt x="5332" y="4399"/>
                    </a:lnTo>
                    <a:lnTo>
                      <a:pt x="5358" y="4412"/>
                    </a:lnTo>
                    <a:lnTo>
                      <a:pt x="5384" y="4424"/>
                    </a:lnTo>
                    <a:lnTo>
                      <a:pt x="5410" y="4435"/>
                    </a:lnTo>
                    <a:lnTo>
                      <a:pt x="5436" y="4448"/>
                    </a:lnTo>
                    <a:lnTo>
                      <a:pt x="5462" y="4460"/>
                    </a:lnTo>
                    <a:lnTo>
                      <a:pt x="5488" y="4473"/>
                    </a:lnTo>
                    <a:lnTo>
                      <a:pt x="5514" y="4485"/>
                    </a:lnTo>
                    <a:lnTo>
                      <a:pt x="5540" y="4498"/>
                    </a:lnTo>
                    <a:lnTo>
                      <a:pt x="5566" y="4510"/>
                    </a:lnTo>
                    <a:lnTo>
                      <a:pt x="5592" y="4522"/>
                    </a:lnTo>
                    <a:lnTo>
                      <a:pt x="5617" y="4534"/>
                    </a:lnTo>
                    <a:lnTo>
                      <a:pt x="5643" y="4546"/>
                    </a:lnTo>
                    <a:lnTo>
                      <a:pt x="5669" y="4559"/>
                    </a:lnTo>
                    <a:lnTo>
                      <a:pt x="5695" y="4570"/>
                    </a:lnTo>
                    <a:lnTo>
                      <a:pt x="5721" y="4583"/>
                    </a:lnTo>
                    <a:lnTo>
                      <a:pt x="5722" y="4481"/>
                    </a:lnTo>
                    <a:lnTo>
                      <a:pt x="5720" y="4379"/>
                    </a:lnTo>
                    <a:lnTo>
                      <a:pt x="5718" y="4277"/>
                    </a:lnTo>
                    <a:lnTo>
                      <a:pt x="5715" y="4175"/>
                    </a:lnTo>
                    <a:lnTo>
                      <a:pt x="5715" y="4073"/>
                    </a:lnTo>
                    <a:lnTo>
                      <a:pt x="5719" y="3972"/>
                    </a:lnTo>
                    <a:lnTo>
                      <a:pt x="5728" y="3873"/>
                    </a:lnTo>
                    <a:lnTo>
                      <a:pt x="5745" y="3774"/>
                    </a:lnTo>
                    <a:lnTo>
                      <a:pt x="5755" y="3732"/>
                    </a:lnTo>
                    <a:lnTo>
                      <a:pt x="5765" y="3691"/>
                    </a:lnTo>
                    <a:lnTo>
                      <a:pt x="5778" y="3654"/>
                    </a:lnTo>
                    <a:lnTo>
                      <a:pt x="5791" y="3619"/>
                    </a:lnTo>
                    <a:lnTo>
                      <a:pt x="5806" y="3585"/>
                    </a:lnTo>
                    <a:lnTo>
                      <a:pt x="5821" y="3553"/>
                    </a:lnTo>
                    <a:lnTo>
                      <a:pt x="5838" y="3524"/>
                    </a:lnTo>
                    <a:lnTo>
                      <a:pt x="5856" y="3497"/>
                    </a:lnTo>
                    <a:lnTo>
                      <a:pt x="5875" y="3471"/>
                    </a:lnTo>
                    <a:lnTo>
                      <a:pt x="5894" y="3447"/>
                    </a:lnTo>
                    <a:lnTo>
                      <a:pt x="5916" y="3425"/>
                    </a:lnTo>
                    <a:lnTo>
                      <a:pt x="5937" y="3405"/>
                    </a:lnTo>
                    <a:lnTo>
                      <a:pt x="5961" y="3387"/>
                    </a:lnTo>
                    <a:lnTo>
                      <a:pt x="5985" y="3370"/>
                    </a:lnTo>
                    <a:lnTo>
                      <a:pt x="6010" y="3354"/>
                    </a:lnTo>
                    <a:lnTo>
                      <a:pt x="6036" y="3340"/>
                    </a:lnTo>
                    <a:lnTo>
                      <a:pt x="6063" y="3328"/>
                    </a:lnTo>
                    <a:lnTo>
                      <a:pt x="6091" y="3317"/>
                    </a:lnTo>
                    <a:lnTo>
                      <a:pt x="6120" y="3308"/>
                    </a:lnTo>
                    <a:lnTo>
                      <a:pt x="6149" y="3300"/>
                    </a:lnTo>
                    <a:lnTo>
                      <a:pt x="6181" y="3293"/>
                    </a:lnTo>
                    <a:lnTo>
                      <a:pt x="6213" y="3287"/>
                    </a:lnTo>
                    <a:lnTo>
                      <a:pt x="6244" y="3282"/>
                    </a:lnTo>
                    <a:lnTo>
                      <a:pt x="6278" y="3278"/>
                    </a:lnTo>
                    <a:lnTo>
                      <a:pt x="6312" y="3276"/>
                    </a:lnTo>
                    <a:lnTo>
                      <a:pt x="6347" y="3275"/>
                    </a:lnTo>
                    <a:lnTo>
                      <a:pt x="6384" y="3274"/>
                    </a:lnTo>
                    <a:lnTo>
                      <a:pt x="6420" y="3275"/>
                    </a:lnTo>
                    <a:lnTo>
                      <a:pt x="6457" y="3276"/>
                    </a:lnTo>
                    <a:lnTo>
                      <a:pt x="6496" y="3278"/>
                    </a:lnTo>
                    <a:lnTo>
                      <a:pt x="6535" y="3280"/>
                    </a:lnTo>
                    <a:lnTo>
                      <a:pt x="6575" y="3284"/>
                    </a:lnTo>
                    <a:lnTo>
                      <a:pt x="6607" y="3287"/>
                    </a:lnTo>
                    <a:lnTo>
                      <a:pt x="6639" y="3291"/>
                    </a:lnTo>
                    <a:lnTo>
                      <a:pt x="6672" y="3295"/>
                    </a:lnTo>
                    <a:lnTo>
                      <a:pt x="6706" y="3301"/>
                    </a:lnTo>
                    <a:lnTo>
                      <a:pt x="6740" y="3306"/>
                    </a:lnTo>
                    <a:lnTo>
                      <a:pt x="6774" y="3313"/>
                    </a:lnTo>
                    <a:lnTo>
                      <a:pt x="6808" y="3321"/>
                    </a:lnTo>
                    <a:lnTo>
                      <a:pt x="6842" y="3329"/>
                    </a:lnTo>
                    <a:lnTo>
                      <a:pt x="6876" y="3338"/>
                    </a:lnTo>
                    <a:lnTo>
                      <a:pt x="6910" y="3348"/>
                    </a:lnTo>
                    <a:lnTo>
                      <a:pt x="6944" y="3360"/>
                    </a:lnTo>
                    <a:lnTo>
                      <a:pt x="6978" y="3371"/>
                    </a:lnTo>
                    <a:lnTo>
                      <a:pt x="7012" y="3383"/>
                    </a:lnTo>
                    <a:lnTo>
                      <a:pt x="7045" y="3397"/>
                    </a:lnTo>
                    <a:lnTo>
                      <a:pt x="7078" y="3411"/>
                    </a:lnTo>
                    <a:lnTo>
                      <a:pt x="7110" y="3425"/>
                    </a:lnTo>
                    <a:lnTo>
                      <a:pt x="7142" y="3442"/>
                    </a:lnTo>
                    <a:lnTo>
                      <a:pt x="7173" y="3458"/>
                    </a:lnTo>
                    <a:lnTo>
                      <a:pt x="7203" y="3476"/>
                    </a:lnTo>
                    <a:lnTo>
                      <a:pt x="7233" y="3496"/>
                    </a:lnTo>
                    <a:lnTo>
                      <a:pt x="7262" y="3515"/>
                    </a:lnTo>
                    <a:lnTo>
                      <a:pt x="7289" y="3535"/>
                    </a:lnTo>
                    <a:lnTo>
                      <a:pt x="7317" y="3558"/>
                    </a:lnTo>
                    <a:lnTo>
                      <a:pt x="7343" y="3580"/>
                    </a:lnTo>
                    <a:lnTo>
                      <a:pt x="7368" y="3603"/>
                    </a:lnTo>
                    <a:lnTo>
                      <a:pt x="7391" y="3628"/>
                    </a:lnTo>
                    <a:lnTo>
                      <a:pt x="7413" y="3654"/>
                    </a:lnTo>
                    <a:lnTo>
                      <a:pt x="7434" y="3681"/>
                    </a:lnTo>
                    <a:lnTo>
                      <a:pt x="7454" y="3708"/>
                    </a:lnTo>
                    <a:lnTo>
                      <a:pt x="7472" y="3738"/>
                    </a:lnTo>
                    <a:lnTo>
                      <a:pt x="7489" y="3767"/>
                    </a:lnTo>
                    <a:lnTo>
                      <a:pt x="7503" y="3799"/>
                    </a:lnTo>
                    <a:lnTo>
                      <a:pt x="7529" y="3860"/>
                    </a:lnTo>
                    <a:lnTo>
                      <a:pt x="7554" y="3922"/>
                    </a:lnTo>
                    <a:lnTo>
                      <a:pt x="7577" y="3985"/>
                    </a:lnTo>
                    <a:lnTo>
                      <a:pt x="7600" y="4048"/>
                    </a:lnTo>
                    <a:lnTo>
                      <a:pt x="7620" y="4112"/>
                    </a:lnTo>
                    <a:lnTo>
                      <a:pt x="7639" y="4176"/>
                    </a:lnTo>
                    <a:lnTo>
                      <a:pt x="7659" y="4242"/>
                    </a:lnTo>
                    <a:lnTo>
                      <a:pt x="7677" y="4306"/>
                    </a:lnTo>
                    <a:lnTo>
                      <a:pt x="7694" y="4372"/>
                    </a:lnTo>
                    <a:lnTo>
                      <a:pt x="7712" y="4437"/>
                    </a:lnTo>
                    <a:lnTo>
                      <a:pt x="7729" y="4502"/>
                    </a:lnTo>
                    <a:lnTo>
                      <a:pt x="7746" y="4568"/>
                    </a:lnTo>
                    <a:lnTo>
                      <a:pt x="7764" y="4634"/>
                    </a:lnTo>
                    <a:lnTo>
                      <a:pt x="7782" y="4698"/>
                    </a:lnTo>
                    <a:lnTo>
                      <a:pt x="7800" y="4763"/>
                    </a:lnTo>
                    <a:lnTo>
                      <a:pt x="7819" y="4827"/>
                    </a:lnTo>
                    <a:close/>
                  </a:path>
                </a:pathLst>
              </a:custGeom>
              <a:solidFill>
                <a:schemeClr val="accent4">
                  <a:lumMod val="60000"/>
                  <a:lumOff val="40000"/>
                </a:schemeClr>
              </a:solidFill>
              <a:ln w="9525">
                <a:noFill/>
                <a:round/>
                <a:headEnd/>
                <a:tailEnd/>
              </a:ln>
            </p:spPr>
            <p:txBody>
              <a:bodyPr/>
              <a:lstStyle/>
              <a:p>
                <a:endParaRPr lang="fr-FR"/>
              </a:p>
            </p:txBody>
          </p:sp>
          <p:sp>
            <p:nvSpPr>
              <p:cNvPr id="114" name="Freeform 18"/>
              <p:cNvSpPr>
                <a:spLocks/>
              </p:cNvSpPr>
              <p:nvPr/>
            </p:nvSpPr>
            <p:spPr bwMode="auto">
              <a:xfrm>
                <a:off x="857" y="1452"/>
                <a:ext cx="1450" cy="520"/>
              </a:xfrm>
              <a:custGeom>
                <a:avLst/>
                <a:gdLst>
                  <a:gd name="T0" fmla="*/ 53 w 4352"/>
                  <a:gd name="T1" fmla="*/ 6 h 1560"/>
                  <a:gd name="T2" fmla="*/ 53 w 4352"/>
                  <a:gd name="T3" fmla="*/ 7 h 1560"/>
                  <a:gd name="T4" fmla="*/ 53 w 4352"/>
                  <a:gd name="T5" fmla="*/ 8 h 1560"/>
                  <a:gd name="T6" fmla="*/ 52 w 4352"/>
                  <a:gd name="T7" fmla="*/ 9 h 1560"/>
                  <a:gd name="T8" fmla="*/ 52 w 4352"/>
                  <a:gd name="T9" fmla="*/ 10 h 1560"/>
                  <a:gd name="T10" fmla="*/ 52 w 4352"/>
                  <a:gd name="T11" fmla="*/ 13 h 1560"/>
                  <a:gd name="T12" fmla="*/ 52 w 4352"/>
                  <a:gd name="T13" fmla="*/ 15 h 1560"/>
                  <a:gd name="T14" fmla="*/ 52 w 4352"/>
                  <a:gd name="T15" fmla="*/ 18 h 1560"/>
                  <a:gd name="T16" fmla="*/ 52 w 4352"/>
                  <a:gd name="T17" fmla="*/ 19 h 1560"/>
                  <a:gd name="T18" fmla="*/ 51 w 4352"/>
                  <a:gd name="T19" fmla="*/ 19 h 1560"/>
                  <a:gd name="T20" fmla="*/ 50 w 4352"/>
                  <a:gd name="T21" fmla="*/ 19 h 1560"/>
                  <a:gd name="T22" fmla="*/ 50 w 4352"/>
                  <a:gd name="T23" fmla="*/ 18 h 1560"/>
                  <a:gd name="T24" fmla="*/ 49 w 4352"/>
                  <a:gd name="T25" fmla="*/ 18 h 1560"/>
                  <a:gd name="T26" fmla="*/ 48 w 4352"/>
                  <a:gd name="T27" fmla="*/ 18 h 1560"/>
                  <a:gd name="T28" fmla="*/ 48 w 4352"/>
                  <a:gd name="T29" fmla="*/ 17 h 1560"/>
                  <a:gd name="T30" fmla="*/ 47 w 4352"/>
                  <a:gd name="T31" fmla="*/ 17 h 1560"/>
                  <a:gd name="T32" fmla="*/ 46 w 4352"/>
                  <a:gd name="T33" fmla="*/ 17 h 1560"/>
                  <a:gd name="T34" fmla="*/ 44 w 4352"/>
                  <a:gd name="T35" fmla="*/ 16 h 1560"/>
                  <a:gd name="T36" fmla="*/ 41 w 4352"/>
                  <a:gd name="T37" fmla="*/ 16 h 1560"/>
                  <a:gd name="T38" fmla="*/ 39 w 4352"/>
                  <a:gd name="T39" fmla="*/ 16 h 1560"/>
                  <a:gd name="T40" fmla="*/ 37 w 4352"/>
                  <a:gd name="T41" fmla="*/ 15 h 1560"/>
                  <a:gd name="T42" fmla="*/ 35 w 4352"/>
                  <a:gd name="T43" fmla="*/ 15 h 1560"/>
                  <a:gd name="T44" fmla="*/ 33 w 4352"/>
                  <a:gd name="T45" fmla="*/ 15 h 1560"/>
                  <a:gd name="T46" fmla="*/ 31 w 4352"/>
                  <a:gd name="T47" fmla="*/ 15 h 1560"/>
                  <a:gd name="T48" fmla="*/ 28 w 4352"/>
                  <a:gd name="T49" fmla="*/ 14 h 1560"/>
                  <a:gd name="T50" fmla="*/ 26 w 4352"/>
                  <a:gd name="T51" fmla="*/ 14 h 1560"/>
                  <a:gd name="T52" fmla="*/ 24 w 4352"/>
                  <a:gd name="T53" fmla="*/ 14 h 1560"/>
                  <a:gd name="T54" fmla="*/ 22 w 4352"/>
                  <a:gd name="T55" fmla="*/ 13 h 1560"/>
                  <a:gd name="T56" fmla="*/ 20 w 4352"/>
                  <a:gd name="T57" fmla="*/ 13 h 1560"/>
                  <a:gd name="T58" fmla="*/ 17 w 4352"/>
                  <a:gd name="T59" fmla="*/ 13 h 1560"/>
                  <a:gd name="T60" fmla="*/ 15 w 4352"/>
                  <a:gd name="T61" fmla="*/ 12 h 1560"/>
                  <a:gd name="T62" fmla="*/ 13 w 4352"/>
                  <a:gd name="T63" fmla="*/ 12 h 1560"/>
                  <a:gd name="T64" fmla="*/ 12 w 4352"/>
                  <a:gd name="T65" fmla="*/ 12 h 1560"/>
                  <a:gd name="T66" fmla="*/ 11 w 4352"/>
                  <a:gd name="T67" fmla="*/ 12 h 1560"/>
                  <a:gd name="T68" fmla="*/ 10 w 4352"/>
                  <a:gd name="T69" fmla="*/ 12 h 1560"/>
                  <a:gd name="T70" fmla="*/ 10 w 4352"/>
                  <a:gd name="T71" fmla="*/ 13 h 1560"/>
                  <a:gd name="T72" fmla="*/ 9 w 4352"/>
                  <a:gd name="T73" fmla="*/ 13 h 1560"/>
                  <a:gd name="T74" fmla="*/ 8 w 4352"/>
                  <a:gd name="T75" fmla="*/ 13 h 1560"/>
                  <a:gd name="T76" fmla="*/ 8 w 4352"/>
                  <a:gd name="T77" fmla="*/ 13 h 1560"/>
                  <a:gd name="T78" fmla="*/ 7 w 4352"/>
                  <a:gd name="T79" fmla="*/ 13 h 1560"/>
                  <a:gd name="T80" fmla="*/ 6 w 4352"/>
                  <a:gd name="T81" fmla="*/ 12 h 1560"/>
                  <a:gd name="T82" fmla="*/ 5 w 4352"/>
                  <a:gd name="T83" fmla="*/ 11 h 1560"/>
                  <a:gd name="T84" fmla="*/ 5 w 4352"/>
                  <a:gd name="T85" fmla="*/ 9 h 1560"/>
                  <a:gd name="T86" fmla="*/ 4 w 4352"/>
                  <a:gd name="T87" fmla="*/ 7 h 1560"/>
                  <a:gd name="T88" fmla="*/ 4 w 4352"/>
                  <a:gd name="T89" fmla="*/ 5 h 1560"/>
                  <a:gd name="T90" fmla="*/ 3 w 4352"/>
                  <a:gd name="T91" fmla="*/ 4 h 1560"/>
                  <a:gd name="T92" fmla="*/ 2 w 4352"/>
                  <a:gd name="T93" fmla="*/ 2 h 1560"/>
                  <a:gd name="T94" fmla="*/ 1 w 4352"/>
                  <a:gd name="T95" fmla="*/ 1 h 1560"/>
                  <a:gd name="T96" fmla="*/ 8 w 4352"/>
                  <a:gd name="T97" fmla="*/ 1 h 1560"/>
                  <a:gd name="T98" fmla="*/ 54 w 4352"/>
                  <a:gd name="T99" fmla="*/ 6 h 1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52"/>
                  <a:gd name="T151" fmla="*/ 0 h 1560"/>
                  <a:gd name="T152" fmla="*/ 4352 w 4352"/>
                  <a:gd name="T153" fmla="*/ 1560 h 1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52" h="1560">
                    <a:moveTo>
                      <a:pt x="4352" y="474"/>
                    </a:moveTo>
                    <a:lnTo>
                      <a:pt x="4334" y="501"/>
                    </a:lnTo>
                    <a:lnTo>
                      <a:pt x="4318" y="531"/>
                    </a:lnTo>
                    <a:lnTo>
                      <a:pt x="4302" y="563"/>
                    </a:lnTo>
                    <a:lnTo>
                      <a:pt x="4287" y="596"/>
                    </a:lnTo>
                    <a:lnTo>
                      <a:pt x="4274" y="632"/>
                    </a:lnTo>
                    <a:lnTo>
                      <a:pt x="4261" y="670"/>
                    </a:lnTo>
                    <a:lnTo>
                      <a:pt x="4250" y="709"/>
                    </a:lnTo>
                    <a:lnTo>
                      <a:pt x="4241" y="751"/>
                    </a:lnTo>
                    <a:lnTo>
                      <a:pt x="4225" y="850"/>
                    </a:lnTo>
                    <a:lnTo>
                      <a:pt x="4215" y="949"/>
                    </a:lnTo>
                    <a:lnTo>
                      <a:pt x="4211" y="1050"/>
                    </a:lnTo>
                    <a:lnTo>
                      <a:pt x="4211" y="1152"/>
                    </a:lnTo>
                    <a:lnTo>
                      <a:pt x="4214" y="1254"/>
                    </a:lnTo>
                    <a:lnTo>
                      <a:pt x="4216" y="1356"/>
                    </a:lnTo>
                    <a:lnTo>
                      <a:pt x="4218" y="1458"/>
                    </a:lnTo>
                    <a:lnTo>
                      <a:pt x="4217" y="1560"/>
                    </a:lnTo>
                    <a:lnTo>
                      <a:pt x="4191" y="1547"/>
                    </a:lnTo>
                    <a:lnTo>
                      <a:pt x="4165" y="1536"/>
                    </a:lnTo>
                    <a:lnTo>
                      <a:pt x="4139" y="1523"/>
                    </a:lnTo>
                    <a:lnTo>
                      <a:pt x="4113" y="1511"/>
                    </a:lnTo>
                    <a:lnTo>
                      <a:pt x="4088" y="1499"/>
                    </a:lnTo>
                    <a:lnTo>
                      <a:pt x="4062" y="1487"/>
                    </a:lnTo>
                    <a:lnTo>
                      <a:pt x="4036" y="1475"/>
                    </a:lnTo>
                    <a:lnTo>
                      <a:pt x="4010" y="1462"/>
                    </a:lnTo>
                    <a:lnTo>
                      <a:pt x="3984" y="1450"/>
                    </a:lnTo>
                    <a:lnTo>
                      <a:pt x="3958" y="1437"/>
                    </a:lnTo>
                    <a:lnTo>
                      <a:pt x="3932" y="1425"/>
                    </a:lnTo>
                    <a:lnTo>
                      <a:pt x="3906" y="1412"/>
                    </a:lnTo>
                    <a:lnTo>
                      <a:pt x="3880" y="1401"/>
                    </a:lnTo>
                    <a:lnTo>
                      <a:pt x="3854" y="1389"/>
                    </a:lnTo>
                    <a:lnTo>
                      <a:pt x="3828" y="1376"/>
                    </a:lnTo>
                    <a:lnTo>
                      <a:pt x="3802" y="1364"/>
                    </a:lnTo>
                    <a:lnTo>
                      <a:pt x="3713" y="1351"/>
                    </a:lnTo>
                    <a:lnTo>
                      <a:pt x="3625" y="1339"/>
                    </a:lnTo>
                    <a:lnTo>
                      <a:pt x="3537" y="1328"/>
                    </a:lnTo>
                    <a:lnTo>
                      <a:pt x="3448" y="1315"/>
                    </a:lnTo>
                    <a:lnTo>
                      <a:pt x="3359" y="1303"/>
                    </a:lnTo>
                    <a:lnTo>
                      <a:pt x="3270" y="1290"/>
                    </a:lnTo>
                    <a:lnTo>
                      <a:pt x="3182" y="1279"/>
                    </a:lnTo>
                    <a:lnTo>
                      <a:pt x="3094" y="1266"/>
                    </a:lnTo>
                    <a:lnTo>
                      <a:pt x="3005" y="1254"/>
                    </a:lnTo>
                    <a:lnTo>
                      <a:pt x="2917" y="1241"/>
                    </a:lnTo>
                    <a:lnTo>
                      <a:pt x="2829" y="1229"/>
                    </a:lnTo>
                    <a:lnTo>
                      <a:pt x="2740" y="1218"/>
                    </a:lnTo>
                    <a:lnTo>
                      <a:pt x="2651" y="1205"/>
                    </a:lnTo>
                    <a:lnTo>
                      <a:pt x="2563" y="1193"/>
                    </a:lnTo>
                    <a:lnTo>
                      <a:pt x="2474" y="1180"/>
                    </a:lnTo>
                    <a:lnTo>
                      <a:pt x="2386" y="1168"/>
                    </a:lnTo>
                    <a:lnTo>
                      <a:pt x="2298" y="1157"/>
                    </a:lnTo>
                    <a:lnTo>
                      <a:pt x="2209" y="1144"/>
                    </a:lnTo>
                    <a:lnTo>
                      <a:pt x="2120" y="1132"/>
                    </a:lnTo>
                    <a:lnTo>
                      <a:pt x="2032" y="1119"/>
                    </a:lnTo>
                    <a:lnTo>
                      <a:pt x="1943" y="1107"/>
                    </a:lnTo>
                    <a:lnTo>
                      <a:pt x="1855" y="1094"/>
                    </a:lnTo>
                    <a:lnTo>
                      <a:pt x="1767" y="1083"/>
                    </a:lnTo>
                    <a:lnTo>
                      <a:pt x="1677" y="1070"/>
                    </a:lnTo>
                    <a:lnTo>
                      <a:pt x="1589" y="1058"/>
                    </a:lnTo>
                    <a:lnTo>
                      <a:pt x="1501" y="1046"/>
                    </a:lnTo>
                    <a:lnTo>
                      <a:pt x="1412" y="1033"/>
                    </a:lnTo>
                    <a:lnTo>
                      <a:pt x="1324" y="1021"/>
                    </a:lnTo>
                    <a:lnTo>
                      <a:pt x="1236" y="1009"/>
                    </a:lnTo>
                    <a:lnTo>
                      <a:pt x="1146" y="997"/>
                    </a:lnTo>
                    <a:lnTo>
                      <a:pt x="1058" y="984"/>
                    </a:lnTo>
                    <a:lnTo>
                      <a:pt x="969" y="972"/>
                    </a:lnTo>
                    <a:lnTo>
                      <a:pt x="942" y="978"/>
                    </a:lnTo>
                    <a:lnTo>
                      <a:pt x="915" y="984"/>
                    </a:lnTo>
                    <a:lnTo>
                      <a:pt x="887" y="990"/>
                    </a:lnTo>
                    <a:lnTo>
                      <a:pt x="860" y="997"/>
                    </a:lnTo>
                    <a:lnTo>
                      <a:pt x="832" y="1003"/>
                    </a:lnTo>
                    <a:lnTo>
                      <a:pt x="805" y="1009"/>
                    </a:lnTo>
                    <a:lnTo>
                      <a:pt x="778" y="1015"/>
                    </a:lnTo>
                    <a:lnTo>
                      <a:pt x="750" y="1021"/>
                    </a:lnTo>
                    <a:lnTo>
                      <a:pt x="723" y="1027"/>
                    </a:lnTo>
                    <a:lnTo>
                      <a:pt x="695" y="1033"/>
                    </a:lnTo>
                    <a:lnTo>
                      <a:pt x="668" y="1039"/>
                    </a:lnTo>
                    <a:lnTo>
                      <a:pt x="640" y="1046"/>
                    </a:lnTo>
                    <a:lnTo>
                      <a:pt x="613" y="1051"/>
                    </a:lnTo>
                    <a:lnTo>
                      <a:pt x="586" y="1057"/>
                    </a:lnTo>
                    <a:lnTo>
                      <a:pt x="557" y="1064"/>
                    </a:lnTo>
                    <a:lnTo>
                      <a:pt x="530" y="1069"/>
                    </a:lnTo>
                    <a:lnTo>
                      <a:pt x="498" y="1001"/>
                    </a:lnTo>
                    <a:lnTo>
                      <a:pt x="469" y="931"/>
                    </a:lnTo>
                    <a:lnTo>
                      <a:pt x="442" y="860"/>
                    </a:lnTo>
                    <a:lnTo>
                      <a:pt x="416" y="787"/>
                    </a:lnTo>
                    <a:lnTo>
                      <a:pt x="390" y="715"/>
                    </a:lnTo>
                    <a:lnTo>
                      <a:pt x="365" y="641"/>
                    </a:lnTo>
                    <a:lnTo>
                      <a:pt x="339" y="569"/>
                    </a:lnTo>
                    <a:lnTo>
                      <a:pt x="313" y="496"/>
                    </a:lnTo>
                    <a:lnTo>
                      <a:pt x="284" y="425"/>
                    </a:lnTo>
                    <a:lnTo>
                      <a:pt x="254" y="356"/>
                    </a:lnTo>
                    <a:lnTo>
                      <a:pt x="221" y="289"/>
                    </a:lnTo>
                    <a:lnTo>
                      <a:pt x="186" y="223"/>
                    </a:lnTo>
                    <a:lnTo>
                      <a:pt x="146" y="162"/>
                    </a:lnTo>
                    <a:lnTo>
                      <a:pt x="102" y="105"/>
                    </a:lnTo>
                    <a:lnTo>
                      <a:pt x="55" y="50"/>
                    </a:lnTo>
                    <a:lnTo>
                      <a:pt x="0" y="0"/>
                    </a:lnTo>
                    <a:lnTo>
                      <a:pt x="628" y="112"/>
                    </a:lnTo>
                    <a:lnTo>
                      <a:pt x="4046" y="456"/>
                    </a:lnTo>
                    <a:lnTo>
                      <a:pt x="4352" y="474"/>
                    </a:lnTo>
                    <a:close/>
                  </a:path>
                </a:pathLst>
              </a:custGeom>
              <a:solidFill>
                <a:schemeClr val="tx1"/>
              </a:solidFill>
              <a:ln w="9525">
                <a:noFill/>
                <a:round/>
                <a:headEnd/>
                <a:tailEnd/>
              </a:ln>
            </p:spPr>
            <p:txBody>
              <a:bodyPr/>
              <a:lstStyle/>
              <a:p>
                <a:endParaRPr lang="fr-FR"/>
              </a:p>
            </p:txBody>
          </p:sp>
          <p:sp>
            <p:nvSpPr>
              <p:cNvPr id="115" name="Freeform 19"/>
              <p:cNvSpPr>
                <a:spLocks/>
              </p:cNvSpPr>
              <p:nvPr/>
            </p:nvSpPr>
            <p:spPr bwMode="auto">
              <a:xfrm>
                <a:off x="2316" y="1143"/>
                <a:ext cx="872" cy="336"/>
              </a:xfrm>
              <a:custGeom>
                <a:avLst/>
                <a:gdLst>
                  <a:gd name="T0" fmla="*/ 32 w 2617"/>
                  <a:gd name="T1" fmla="*/ 12 h 1009"/>
                  <a:gd name="T2" fmla="*/ 21 w 2617"/>
                  <a:gd name="T3" fmla="*/ 1 h 1009"/>
                  <a:gd name="T4" fmla="*/ 20 w 2617"/>
                  <a:gd name="T5" fmla="*/ 1 h 1009"/>
                  <a:gd name="T6" fmla="*/ 20 w 2617"/>
                  <a:gd name="T7" fmla="*/ 1 h 1009"/>
                  <a:gd name="T8" fmla="*/ 19 w 2617"/>
                  <a:gd name="T9" fmla="*/ 1 h 1009"/>
                  <a:gd name="T10" fmla="*/ 18 w 2617"/>
                  <a:gd name="T11" fmla="*/ 1 h 1009"/>
                  <a:gd name="T12" fmla="*/ 18 w 2617"/>
                  <a:gd name="T13" fmla="*/ 1 h 1009"/>
                  <a:gd name="T14" fmla="*/ 17 w 2617"/>
                  <a:gd name="T15" fmla="*/ 1 h 1009"/>
                  <a:gd name="T16" fmla="*/ 16 w 2617"/>
                  <a:gd name="T17" fmla="*/ 1 h 1009"/>
                  <a:gd name="T18" fmla="*/ 16 w 2617"/>
                  <a:gd name="T19" fmla="*/ 1 h 1009"/>
                  <a:gd name="T20" fmla="*/ 15 w 2617"/>
                  <a:gd name="T21" fmla="*/ 1 h 1009"/>
                  <a:gd name="T22" fmla="*/ 14 w 2617"/>
                  <a:gd name="T23" fmla="*/ 1 h 1009"/>
                  <a:gd name="T24" fmla="*/ 14 w 2617"/>
                  <a:gd name="T25" fmla="*/ 0 h 1009"/>
                  <a:gd name="T26" fmla="*/ 13 w 2617"/>
                  <a:gd name="T27" fmla="*/ 0 h 1009"/>
                  <a:gd name="T28" fmla="*/ 12 w 2617"/>
                  <a:gd name="T29" fmla="*/ 0 h 1009"/>
                  <a:gd name="T30" fmla="*/ 12 w 2617"/>
                  <a:gd name="T31" fmla="*/ 0 h 1009"/>
                  <a:gd name="T32" fmla="*/ 11 w 2617"/>
                  <a:gd name="T33" fmla="*/ 0 h 1009"/>
                  <a:gd name="T34" fmla="*/ 10 w 2617"/>
                  <a:gd name="T35" fmla="*/ 0 h 1009"/>
                  <a:gd name="T36" fmla="*/ 10 w 2617"/>
                  <a:gd name="T37" fmla="*/ 0 h 1009"/>
                  <a:gd name="T38" fmla="*/ 9 w 2617"/>
                  <a:gd name="T39" fmla="*/ 0 h 1009"/>
                  <a:gd name="T40" fmla="*/ 8 w 2617"/>
                  <a:gd name="T41" fmla="*/ 0 h 1009"/>
                  <a:gd name="T42" fmla="*/ 8 w 2617"/>
                  <a:gd name="T43" fmla="*/ 0 h 1009"/>
                  <a:gd name="T44" fmla="*/ 7 w 2617"/>
                  <a:gd name="T45" fmla="*/ 0 h 1009"/>
                  <a:gd name="T46" fmla="*/ 7 w 2617"/>
                  <a:gd name="T47" fmla="*/ 0 h 1009"/>
                  <a:gd name="T48" fmla="*/ 6 w 2617"/>
                  <a:gd name="T49" fmla="*/ 0 h 1009"/>
                  <a:gd name="T50" fmla="*/ 5 w 2617"/>
                  <a:gd name="T51" fmla="*/ 0 h 1009"/>
                  <a:gd name="T52" fmla="*/ 5 w 2617"/>
                  <a:gd name="T53" fmla="*/ 0 h 1009"/>
                  <a:gd name="T54" fmla="*/ 4 w 2617"/>
                  <a:gd name="T55" fmla="*/ 0 h 1009"/>
                  <a:gd name="T56" fmla="*/ 3 w 2617"/>
                  <a:gd name="T57" fmla="*/ 0 h 1009"/>
                  <a:gd name="T58" fmla="*/ 3 w 2617"/>
                  <a:gd name="T59" fmla="*/ 0 h 1009"/>
                  <a:gd name="T60" fmla="*/ 2 w 2617"/>
                  <a:gd name="T61" fmla="*/ 0 h 1009"/>
                  <a:gd name="T62" fmla="*/ 1 w 2617"/>
                  <a:gd name="T63" fmla="*/ 0 h 1009"/>
                  <a:gd name="T64" fmla="*/ 1 w 2617"/>
                  <a:gd name="T65" fmla="*/ 0 h 1009"/>
                  <a:gd name="T66" fmla="*/ 0 w 2617"/>
                  <a:gd name="T67" fmla="*/ 0 h 1009"/>
                  <a:gd name="T68" fmla="*/ 32 w 2617"/>
                  <a:gd name="T69" fmla="*/ 12 h 10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7"/>
                  <a:gd name="T106" fmla="*/ 0 h 1009"/>
                  <a:gd name="T107" fmla="*/ 2617 w 2617"/>
                  <a:gd name="T108" fmla="*/ 1009 h 10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7" h="1009">
                    <a:moveTo>
                      <a:pt x="2617" y="1009"/>
                    </a:moveTo>
                    <a:lnTo>
                      <a:pt x="1693" y="60"/>
                    </a:lnTo>
                    <a:lnTo>
                      <a:pt x="1640" y="58"/>
                    </a:lnTo>
                    <a:lnTo>
                      <a:pt x="1587" y="57"/>
                    </a:lnTo>
                    <a:lnTo>
                      <a:pt x="1534" y="54"/>
                    </a:lnTo>
                    <a:lnTo>
                      <a:pt x="1481" y="53"/>
                    </a:lnTo>
                    <a:lnTo>
                      <a:pt x="1429" y="51"/>
                    </a:lnTo>
                    <a:lnTo>
                      <a:pt x="1376" y="49"/>
                    </a:lnTo>
                    <a:lnTo>
                      <a:pt x="1322" y="48"/>
                    </a:lnTo>
                    <a:lnTo>
                      <a:pt x="1269" y="45"/>
                    </a:lnTo>
                    <a:lnTo>
                      <a:pt x="1217" y="43"/>
                    </a:lnTo>
                    <a:lnTo>
                      <a:pt x="1164" y="42"/>
                    </a:lnTo>
                    <a:lnTo>
                      <a:pt x="1111" y="40"/>
                    </a:lnTo>
                    <a:lnTo>
                      <a:pt x="1059" y="39"/>
                    </a:lnTo>
                    <a:lnTo>
                      <a:pt x="1005" y="36"/>
                    </a:lnTo>
                    <a:lnTo>
                      <a:pt x="952" y="34"/>
                    </a:lnTo>
                    <a:lnTo>
                      <a:pt x="900" y="33"/>
                    </a:lnTo>
                    <a:lnTo>
                      <a:pt x="847" y="31"/>
                    </a:lnTo>
                    <a:lnTo>
                      <a:pt x="794" y="28"/>
                    </a:lnTo>
                    <a:lnTo>
                      <a:pt x="740" y="27"/>
                    </a:lnTo>
                    <a:lnTo>
                      <a:pt x="688" y="25"/>
                    </a:lnTo>
                    <a:lnTo>
                      <a:pt x="635" y="23"/>
                    </a:lnTo>
                    <a:lnTo>
                      <a:pt x="582" y="22"/>
                    </a:lnTo>
                    <a:lnTo>
                      <a:pt x="530" y="19"/>
                    </a:lnTo>
                    <a:lnTo>
                      <a:pt x="477" y="17"/>
                    </a:lnTo>
                    <a:lnTo>
                      <a:pt x="423" y="15"/>
                    </a:lnTo>
                    <a:lnTo>
                      <a:pt x="370" y="14"/>
                    </a:lnTo>
                    <a:lnTo>
                      <a:pt x="318" y="11"/>
                    </a:lnTo>
                    <a:lnTo>
                      <a:pt x="265" y="9"/>
                    </a:lnTo>
                    <a:lnTo>
                      <a:pt x="212" y="8"/>
                    </a:lnTo>
                    <a:lnTo>
                      <a:pt x="158" y="6"/>
                    </a:lnTo>
                    <a:lnTo>
                      <a:pt x="106" y="3"/>
                    </a:lnTo>
                    <a:lnTo>
                      <a:pt x="53" y="2"/>
                    </a:lnTo>
                    <a:lnTo>
                      <a:pt x="0" y="0"/>
                    </a:lnTo>
                    <a:lnTo>
                      <a:pt x="2617" y="1009"/>
                    </a:lnTo>
                    <a:close/>
                  </a:path>
                </a:pathLst>
              </a:custGeom>
              <a:solidFill>
                <a:srgbClr val="003333"/>
              </a:solidFill>
              <a:ln w="9525">
                <a:noFill/>
                <a:round/>
                <a:headEnd/>
                <a:tailEnd/>
              </a:ln>
            </p:spPr>
            <p:txBody>
              <a:bodyPr/>
              <a:lstStyle/>
              <a:p>
                <a:endParaRPr lang="fr-FR"/>
              </a:p>
            </p:txBody>
          </p:sp>
          <p:sp>
            <p:nvSpPr>
              <p:cNvPr id="116" name="Freeform 20"/>
              <p:cNvSpPr>
                <a:spLocks/>
              </p:cNvSpPr>
              <p:nvPr/>
            </p:nvSpPr>
            <p:spPr bwMode="auto">
              <a:xfrm>
                <a:off x="2271" y="1141"/>
                <a:ext cx="927" cy="348"/>
              </a:xfrm>
              <a:custGeom>
                <a:avLst/>
                <a:gdLst>
                  <a:gd name="T0" fmla="*/ 34 w 2780"/>
                  <a:gd name="T1" fmla="*/ 13 h 1044"/>
                  <a:gd name="T2" fmla="*/ 34 w 2780"/>
                  <a:gd name="T3" fmla="*/ 13 h 1044"/>
                  <a:gd name="T4" fmla="*/ 34 w 2780"/>
                  <a:gd name="T5" fmla="*/ 13 h 1044"/>
                  <a:gd name="T6" fmla="*/ 34 w 2780"/>
                  <a:gd name="T7" fmla="*/ 13 h 1044"/>
                  <a:gd name="T8" fmla="*/ 34 w 2780"/>
                  <a:gd name="T9" fmla="*/ 13 h 1044"/>
                  <a:gd name="T10" fmla="*/ 34 w 2780"/>
                  <a:gd name="T11" fmla="*/ 13 h 1044"/>
                  <a:gd name="T12" fmla="*/ 33 w 2780"/>
                  <a:gd name="T13" fmla="*/ 13 h 1044"/>
                  <a:gd name="T14" fmla="*/ 33 w 2780"/>
                  <a:gd name="T15" fmla="*/ 13 h 1044"/>
                  <a:gd name="T16" fmla="*/ 33 w 2780"/>
                  <a:gd name="T17" fmla="*/ 13 h 1044"/>
                  <a:gd name="T18" fmla="*/ 33 w 2780"/>
                  <a:gd name="T19" fmla="*/ 13 h 1044"/>
                  <a:gd name="T20" fmla="*/ 0 w 2780"/>
                  <a:gd name="T21" fmla="*/ 0 h 1044"/>
                  <a:gd name="T22" fmla="*/ 0 w 2780"/>
                  <a:gd name="T23" fmla="*/ 0 h 1044"/>
                  <a:gd name="T24" fmla="*/ 0 w 2780"/>
                  <a:gd name="T25" fmla="*/ 0 h 1044"/>
                  <a:gd name="T26" fmla="*/ 1 w 2780"/>
                  <a:gd name="T27" fmla="*/ 0 h 1044"/>
                  <a:gd name="T28" fmla="*/ 1 w 2780"/>
                  <a:gd name="T29" fmla="*/ 0 h 1044"/>
                  <a:gd name="T30" fmla="*/ 1 w 2780"/>
                  <a:gd name="T31" fmla="*/ 0 h 1044"/>
                  <a:gd name="T32" fmla="*/ 1 w 2780"/>
                  <a:gd name="T33" fmla="*/ 0 h 1044"/>
                  <a:gd name="T34" fmla="*/ 1 w 2780"/>
                  <a:gd name="T35" fmla="*/ 0 h 1044"/>
                  <a:gd name="T36" fmla="*/ 2 w 2780"/>
                  <a:gd name="T37" fmla="*/ 0 h 1044"/>
                  <a:gd name="T38" fmla="*/ 34 w 2780"/>
                  <a:gd name="T39" fmla="*/ 13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80"/>
                  <a:gd name="T61" fmla="*/ 0 h 1044"/>
                  <a:gd name="T62" fmla="*/ 2780 w 2780"/>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80" h="1044">
                    <a:moveTo>
                      <a:pt x="2752" y="1015"/>
                    </a:moveTo>
                    <a:lnTo>
                      <a:pt x="2780" y="1044"/>
                    </a:lnTo>
                    <a:lnTo>
                      <a:pt x="2766" y="1040"/>
                    </a:lnTo>
                    <a:lnTo>
                      <a:pt x="2751" y="1035"/>
                    </a:lnTo>
                    <a:lnTo>
                      <a:pt x="2735" y="1032"/>
                    </a:lnTo>
                    <a:lnTo>
                      <a:pt x="2718" y="1027"/>
                    </a:lnTo>
                    <a:lnTo>
                      <a:pt x="2699" y="1025"/>
                    </a:lnTo>
                    <a:lnTo>
                      <a:pt x="2679" y="1023"/>
                    </a:lnTo>
                    <a:lnTo>
                      <a:pt x="2659" y="1021"/>
                    </a:lnTo>
                    <a:lnTo>
                      <a:pt x="2637" y="1018"/>
                    </a:lnTo>
                    <a:lnTo>
                      <a:pt x="0" y="0"/>
                    </a:lnTo>
                    <a:lnTo>
                      <a:pt x="17" y="1"/>
                    </a:lnTo>
                    <a:lnTo>
                      <a:pt x="33" y="1"/>
                    </a:lnTo>
                    <a:lnTo>
                      <a:pt x="50" y="3"/>
                    </a:lnTo>
                    <a:lnTo>
                      <a:pt x="67" y="3"/>
                    </a:lnTo>
                    <a:lnTo>
                      <a:pt x="84" y="4"/>
                    </a:lnTo>
                    <a:lnTo>
                      <a:pt x="101" y="5"/>
                    </a:lnTo>
                    <a:lnTo>
                      <a:pt x="118" y="5"/>
                    </a:lnTo>
                    <a:lnTo>
                      <a:pt x="135" y="6"/>
                    </a:lnTo>
                    <a:lnTo>
                      <a:pt x="2752" y="1015"/>
                    </a:lnTo>
                    <a:close/>
                  </a:path>
                </a:pathLst>
              </a:custGeom>
              <a:solidFill>
                <a:srgbClr val="033636"/>
              </a:solidFill>
              <a:ln w="9525">
                <a:noFill/>
                <a:round/>
                <a:headEnd/>
                <a:tailEnd/>
              </a:ln>
            </p:spPr>
            <p:txBody>
              <a:bodyPr/>
              <a:lstStyle/>
              <a:p>
                <a:endParaRPr lang="fr-FR"/>
              </a:p>
            </p:txBody>
          </p:sp>
          <p:sp>
            <p:nvSpPr>
              <p:cNvPr id="117" name="Freeform 21"/>
              <p:cNvSpPr>
                <a:spLocks/>
              </p:cNvSpPr>
              <p:nvPr/>
            </p:nvSpPr>
            <p:spPr bwMode="auto">
              <a:xfrm>
                <a:off x="2226" y="1140"/>
                <a:ext cx="924" cy="340"/>
              </a:xfrm>
              <a:custGeom>
                <a:avLst/>
                <a:gdLst>
                  <a:gd name="T0" fmla="*/ 34 w 2773"/>
                  <a:gd name="T1" fmla="*/ 13 h 1022"/>
                  <a:gd name="T2" fmla="*/ 34 w 2773"/>
                  <a:gd name="T3" fmla="*/ 13 h 1022"/>
                  <a:gd name="T4" fmla="*/ 34 w 2773"/>
                  <a:gd name="T5" fmla="*/ 13 h 1022"/>
                  <a:gd name="T6" fmla="*/ 34 w 2773"/>
                  <a:gd name="T7" fmla="*/ 13 h 1022"/>
                  <a:gd name="T8" fmla="*/ 33 w 2773"/>
                  <a:gd name="T9" fmla="*/ 13 h 1022"/>
                  <a:gd name="T10" fmla="*/ 33 w 2773"/>
                  <a:gd name="T11" fmla="*/ 13 h 1022"/>
                  <a:gd name="T12" fmla="*/ 33 w 2773"/>
                  <a:gd name="T13" fmla="*/ 13 h 1022"/>
                  <a:gd name="T14" fmla="*/ 33 w 2773"/>
                  <a:gd name="T15" fmla="*/ 13 h 1022"/>
                  <a:gd name="T16" fmla="*/ 33 w 2773"/>
                  <a:gd name="T17" fmla="*/ 13 h 1022"/>
                  <a:gd name="T18" fmla="*/ 0 w 2773"/>
                  <a:gd name="T19" fmla="*/ 0 h 1022"/>
                  <a:gd name="T20" fmla="*/ 0 w 2773"/>
                  <a:gd name="T21" fmla="*/ 0 h 1022"/>
                  <a:gd name="T22" fmla="*/ 0 w 2773"/>
                  <a:gd name="T23" fmla="*/ 0 h 1022"/>
                  <a:gd name="T24" fmla="*/ 1 w 2773"/>
                  <a:gd name="T25" fmla="*/ 0 h 1022"/>
                  <a:gd name="T26" fmla="*/ 1 w 2773"/>
                  <a:gd name="T27" fmla="*/ 0 h 1022"/>
                  <a:gd name="T28" fmla="*/ 1 w 2773"/>
                  <a:gd name="T29" fmla="*/ 0 h 1022"/>
                  <a:gd name="T30" fmla="*/ 1 w 2773"/>
                  <a:gd name="T31" fmla="*/ 0 h 1022"/>
                  <a:gd name="T32" fmla="*/ 1 w 2773"/>
                  <a:gd name="T33" fmla="*/ 0 h 1022"/>
                  <a:gd name="T34" fmla="*/ 2 w 2773"/>
                  <a:gd name="T35" fmla="*/ 0 h 1022"/>
                  <a:gd name="T36" fmla="*/ 34 w 2773"/>
                  <a:gd name="T37" fmla="*/ 13 h 10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3"/>
                  <a:gd name="T58" fmla="*/ 0 h 1022"/>
                  <a:gd name="T59" fmla="*/ 2773 w 2773"/>
                  <a:gd name="T60" fmla="*/ 1022 h 10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3" h="1022">
                    <a:moveTo>
                      <a:pt x="2773" y="1022"/>
                    </a:moveTo>
                    <a:lnTo>
                      <a:pt x="2758" y="1021"/>
                    </a:lnTo>
                    <a:lnTo>
                      <a:pt x="2741" y="1020"/>
                    </a:lnTo>
                    <a:lnTo>
                      <a:pt x="2724" y="1019"/>
                    </a:lnTo>
                    <a:lnTo>
                      <a:pt x="2708" y="1019"/>
                    </a:lnTo>
                    <a:lnTo>
                      <a:pt x="2691" y="1018"/>
                    </a:lnTo>
                    <a:lnTo>
                      <a:pt x="2674" y="1018"/>
                    </a:lnTo>
                    <a:lnTo>
                      <a:pt x="2656" y="1018"/>
                    </a:lnTo>
                    <a:lnTo>
                      <a:pt x="2639" y="1018"/>
                    </a:lnTo>
                    <a:lnTo>
                      <a:pt x="0" y="0"/>
                    </a:lnTo>
                    <a:lnTo>
                      <a:pt x="17" y="0"/>
                    </a:lnTo>
                    <a:lnTo>
                      <a:pt x="34" y="1"/>
                    </a:lnTo>
                    <a:lnTo>
                      <a:pt x="51" y="1"/>
                    </a:lnTo>
                    <a:lnTo>
                      <a:pt x="68" y="2"/>
                    </a:lnTo>
                    <a:lnTo>
                      <a:pt x="85" y="3"/>
                    </a:lnTo>
                    <a:lnTo>
                      <a:pt x="102" y="3"/>
                    </a:lnTo>
                    <a:lnTo>
                      <a:pt x="119" y="4"/>
                    </a:lnTo>
                    <a:lnTo>
                      <a:pt x="136" y="4"/>
                    </a:lnTo>
                    <a:lnTo>
                      <a:pt x="2773" y="1022"/>
                    </a:lnTo>
                    <a:close/>
                  </a:path>
                </a:pathLst>
              </a:custGeom>
              <a:solidFill>
                <a:srgbClr val="063939"/>
              </a:solidFill>
              <a:ln w="9525">
                <a:noFill/>
                <a:round/>
                <a:headEnd/>
                <a:tailEnd/>
              </a:ln>
            </p:spPr>
            <p:txBody>
              <a:bodyPr/>
              <a:lstStyle/>
              <a:p>
                <a:endParaRPr lang="fr-FR"/>
              </a:p>
            </p:txBody>
          </p:sp>
          <p:sp>
            <p:nvSpPr>
              <p:cNvPr id="118" name="Freeform 22"/>
              <p:cNvSpPr>
                <a:spLocks/>
              </p:cNvSpPr>
              <p:nvPr/>
            </p:nvSpPr>
            <p:spPr bwMode="auto">
              <a:xfrm>
                <a:off x="2179" y="1137"/>
                <a:ext cx="926" cy="343"/>
              </a:xfrm>
              <a:custGeom>
                <a:avLst/>
                <a:gdLst>
                  <a:gd name="T0" fmla="*/ 34 w 2779"/>
                  <a:gd name="T1" fmla="*/ 13 h 1027"/>
                  <a:gd name="T2" fmla="*/ 34 w 2779"/>
                  <a:gd name="T3" fmla="*/ 13 h 1027"/>
                  <a:gd name="T4" fmla="*/ 34 w 2779"/>
                  <a:gd name="T5" fmla="*/ 13 h 1027"/>
                  <a:gd name="T6" fmla="*/ 34 w 2779"/>
                  <a:gd name="T7" fmla="*/ 13 h 1027"/>
                  <a:gd name="T8" fmla="*/ 34 w 2779"/>
                  <a:gd name="T9" fmla="*/ 13 h 1027"/>
                  <a:gd name="T10" fmla="*/ 33 w 2779"/>
                  <a:gd name="T11" fmla="*/ 13 h 1027"/>
                  <a:gd name="T12" fmla="*/ 33 w 2779"/>
                  <a:gd name="T13" fmla="*/ 13 h 1027"/>
                  <a:gd name="T14" fmla="*/ 33 w 2779"/>
                  <a:gd name="T15" fmla="*/ 13 h 1027"/>
                  <a:gd name="T16" fmla="*/ 33 w 2779"/>
                  <a:gd name="T17" fmla="*/ 13 h 1027"/>
                  <a:gd name="T18" fmla="*/ 0 w 2779"/>
                  <a:gd name="T19" fmla="*/ 0 h 1027"/>
                  <a:gd name="T20" fmla="*/ 0 w 2779"/>
                  <a:gd name="T21" fmla="*/ 0 h 1027"/>
                  <a:gd name="T22" fmla="*/ 0 w 2779"/>
                  <a:gd name="T23" fmla="*/ 0 h 1027"/>
                  <a:gd name="T24" fmla="*/ 0 w 2779"/>
                  <a:gd name="T25" fmla="*/ 0 h 1027"/>
                  <a:gd name="T26" fmla="*/ 0 w 2779"/>
                  <a:gd name="T27" fmla="*/ 0 h 1027"/>
                  <a:gd name="T28" fmla="*/ 0 w 2779"/>
                  <a:gd name="T29" fmla="*/ 0 h 1027"/>
                  <a:gd name="T30" fmla="*/ 0 w 2779"/>
                  <a:gd name="T31" fmla="*/ 0 h 1027"/>
                  <a:gd name="T32" fmla="*/ 1 w 2779"/>
                  <a:gd name="T33" fmla="*/ 0 h 1027"/>
                  <a:gd name="T34" fmla="*/ 1 w 2779"/>
                  <a:gd name="T35" fmla="*/ 0 h 1027"/>
                  <a:gd name="T36" fmla="*/ 1 w 2779"/>
                  <a:gd name="T37" fmla="*/ 0 h 1027"/>
                  <a:gd name="T38" fmla="*/ 1 w 2779"/>
                  <a:gd name="T39" fmla="*/ 0 h 1027"/>
                  <a:gd name="T40" fmla="*/ 1 w 2779"/>
                  <a:gd name="T41" fmla="*/ 0 h 1027"/>
                  <a:gd name="T42" fmla="*/ 1 w 2779"/>
                  <a:gd name="T43" fmla="*/ 0 h 1027"/>
                  <a:gd name="T44" fmla="*/ 1 w 2779"/>
                  <a:gd name="T45" fmla="*/ 0 h 1027"/>
                  <a:gd name="T46" fmla="*/ 1 w 2779"/>
                  <a:gd name="T47" fmla="*/ 0 h 1027"/>
                  <a:gd name="T48" fmla="*/ 2 w 2779"/>
                  <a:gd name="T49" fmla="*/ 0 h 1027"/>
                  <a:gd name="T50" fmla="*/ 2 w 2779"/>
                  <a:gd name="T51" fmla="*/ 0 h 1027"/>
                  <a:gd name="T52" fmla="*/ 34 w 2779"/>
                  <a:gd name="T53" fmla="*/ 13 h 10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79"/>
                  <a:gd name="T82" fmla="*/ 0 h 1027"/>
                  <a:gd name="T83" fmla="*/ 2779 w 2779"/>
                  <a:gd name="T84" fmla="*/ 1027 h 10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79" h="1027">
                    <a:moveTo>
                      <a:pt x="2779" y="1025"/>
                    </a:moveTo>
                    <a:lnTo>
                      <a:pt x="2764" y="1025"/>
                    </a:lnTo>
                    <a:lnTo>
                      <a:pt x="2749" y="1025"/>
                    </a:lnTo>
                    <a:lnTo>
                      <a:pt x="2733" y="1025"/>
                    </a:lnTo>
                    <a:lnTo>
                      <a:pt x="2719" y="1026"/>
                    </a:lnTo>
                    <a:lnTo>
                      <a:pt x="2704" y="1026"/>
                    </a:lnTo>
                    <a:lnTo>
                      <a:pt x="2689" y="1026"/>
                    </a:lnTo>
                    <a:lnTo>
                      <a:pt x="2676" y="1027"/>
                    </a:lnTo>
                    <a:lnTo>
                      <a:pt x="2661" y="1027"/>
                    </a:lnTo>
                    <a:lnTo>
                      <a:pt x="0" y="0"/>
                    </a:lnTo>
                    <a:lnTo>
                      <a:pt x="7" y="0"/>
                    </a:lnTo>
                    <a:lnTo>
                      <a:pt x="13" y="1"/>
                    </a:lnTo>
                    <a:lnTo>
                      <a:pt x="20" y="1"/>
                    </a:lnTo>
                    <a:lnTo>
                      <a:pt x="27" y="1"/>
                    </a:lnTo>
                    <a:lnTo>
                      <a:pt x="33" y="2"/>
                    </a:lnTo>
                    <a:lnTo>
                      <a:pt x="39" y="2"/>
                    </a:lnTo>
                    <a:lnTo>
                      <a:pt x="46" y="3"/>
                    </a:lnTo>
                    <a:lnTo>
                      <a:pt x="53" y="3"/>
                    </a:lnTo>
                    <a:lnTo>
                      <a:pt x="64" y="3"/>
                    </a:lnTo>
                    <a:lnTo>
                      <a:pt x="75" y="5"/>
                    </a:lnTo>
                    <a:lnTo>
                      <a:pt x="86" y="5"/>
                    </a:lnTo>
                    <a:lnTo>
                      <a:pt x="97" y="5"/>
                    </a:lnTo>
                    <a:lnTo>
                      <a:pt x="109" y="6"/>
                    </a:lnTo>
                    <a:lnTo>
                      <a:pt x="119" y="6"/>
                    </a:lnTo>
                    <a:lnTo>
                      <a:pt x="130" y="7"/>
                    </a:lnTo>
                    <a:lnTo>
                      <a:pt x="140" y="7"/>
                    </a:lnTo>
                    <a:lnTo>
                      <a:pt x="2779" y="1025"/>
                    </a:lnTo>
                    <a:close/>
                  </a:path>
                </a:pathLst>
              </a:custGeom>
              <a:solidFill>
                <a:srgbClr val="063E3C"/>
              </a:solidFill>
              <a:ln w="9525">
                <a:noFill/>
                <a:round/>
                <a:headEnd/>
                <a:tailEnd/>
              </a:ln>
            </p:spPr>
            <p:txBody>
              <a:bodyPr/>
              <a:lstStyle/>
              <a:p>
                <a:endParaRPr lang="fr-FR"/>
              </a:p>
            </p:txBody>
          </p:sp>
          <p:sp>
            <p:nvSpPr>
              <p:cNvPr id="119" name="Freeform 23"/>
              <p:cNvSpPr>
                <a:spLocks/>
              </p:cNvSpPr>
              <p:nvPr/>
            </p:nvSpPr>
            <p:spPr bwMode="auto">
              <a:xfrm>
                <a:off x="2128" y="1134"/>
                <a:ext cx="938" cy="347"/>
              </a:xfrm>
              <a:custGeom>
                <a:avLst/>
                <a:gdLst>
                  <a:gd name="T0" fmla="*/ 35 w 2815"/>
                  <a:gd name="T1" fmla="*/ 13 h 1042"/>
                  <a:gd name="T2" fmla="*/ 35 w 2815"/>
                  <a:gd name="T3" fmla="*/ 13 h 1042"/>
                  <a:gd name="T4" fmla="*/ 34 w 2815"/>
                  <a:gd name="T5" fmla="*/ 13 h 1042"/>
                  <a:gd name="T6" fmla="*/ 34 w 2815"/>
                  <a:gd name="T7" fmla="*/ 13 h 1042"/>
                  <a:gd name="T8" fmla="*/ 34 w 2815"/>
                  <a:gd name="T9" fmla="*/ 13 h 1042"/>
                  <a:gd name="T10" fmla="*/ 34 w 2815"/>
                  <a:gd name="T11" fmla="*/ 13 h 1042"/>
                  <a:gd name="T12" fmla="*/ 34 w 2815"/>
                  <a:gd name="T13" fmla="*/ 13 h 1042"/>
                  <a:gd name="T14" fmla="*/ 33 w 2815"/>
                  <a:gd name="T15" fmla="*/ 13 h 1042"/>
                  <a:gd name="T16" fmla="*/ 33 w 2815"/>
                  <a:gd name="T17" fmla="*/ 13 h 1042"/>
                  <a:gd name="T18" fmla="*/ 0 w 2815"/>
                  <a:gd name="T19" fmla="*/ 0 h 1042"/>
                  <a:gd name="T20" fmla="*/ 0 w 2815"/>
                  <a:gd name="T21" fmla="*/ 0 h 1042"/>
                  <a:gd name="T22" fmla="*/ 0 w 2815"/>
                  <a:gd name="T23" fmla="*/ 0 h 1042"/>
                  <a:gd name="T24" fmla="*/ 1 w 2815"/>
                  <a:gd name="T25" fmla="*/ 0 h 1042"/>
                  <a:gd name="T26" fmla="*/ 1 w 2815"/>
                  <a:gd name="T27" fmla="*/ 0 h 1042"/>
                  <a:gd name="T28" fmla="*/ 1 w 2815"/>
                  <a:gd name="T29" fmla="*/ 0 h 1042"/>
                  <a:gd name="T30" fmla="*/ 1 w 2815"/>
                  <a:gd name="T31" fmla="*/ 0 h 1042"/>
                  <a:gd name="T32" fmla="*/ 2 w 2815"/>
                  <a:gd name="T33" fmla="*/ 0 h 1042"/>
                  <a:gd name="T34" fmla="*/ 2 w 2815"/>
                  <a:gd name="T35" fmla="*/ 0 h 1042"/>
                  <a:gd name="T36" fmla="*/ 35 w 2815"/>
                  <a:gd name="T37" fmla="*/ 13 h 1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5"/>
                  <a:gd name="T58" fmla="*/ 0 h 1042"/>
                  <a:gd name="T59" fmla="*/ 2815 w 2815"/>
                  <a:gd name="T60" fmla="*/ 1042 h 10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5" h="1042">
                    <a:moveTo>
                      <a:pt x="2815" y="1038"/>
                    </a:moveTo>
                    <a:lnTo>
                      <a:pt x="2799" y="1038"/>
                    </a:lnTo>
                    <a:lnTo>
                      <a:pt x="2783" y="1039"/>
                    </a:lnTo>
                    <a:lnTo>
                      <a:pt x="2767" y="1039"/>
                    </a:lnTo>
                    <a:lnTo>
                      <a:pt x="2753" y="1039"/>
                    </a:lnTo>
                    <a:lnTo>
                      <a:pt x="2738" y="1040"/>
                    </a:lnTo>
                    <a:lnTo>
                      <a:pt x="2723" y="1040"/>
                    </a:lnTo>
                    <a:lnTo>
                      <a:pt x="2710" y="1042"/>
                    </a:lnTo>
                    <a:lnTo>
                      <a:pt x="2697" y="1042"/>
                    </a:lnTo>
                    <a:lnTo>
                      <a:pt x="0" y="0"/>
                    </a:lnTo>
                    <a:lnTo>
                      <a:pt x="19" y="1"/>
                    </a:lnTo>
                    <a:lnTo>
                      <a:pt x="38" y="2"/>
                    </a:lnTo>
                    <a:lnTo>
                      <a:pt x="58" y="4"/>
                    </a:lnTo>
                    <a:lnTo>
                      <a:pt x="77" y="5"/>
                    </a:lnTo>
                    <a:lnTo>
                      <a:pt x="96" y="7"/>
                    </a:lnTo>
                    <a:lnTo>
                      <a:pt x="115" y="9"/>
                    </a:lnTo>
                    <a:lnTo>
                      <a:pt x="135" y="10"/>
                    </a:lnTo>
                    <a:lnTo>
                      <a:pt x="154" y="11"/>
                    </a:lnTo>
                    <a:lnTo>
                      <a:pt x="2815" y="1038"/>
                    </a:lnTo>
                    <a:close/>
                  </a:path>
                </a:pathLst>
              </a:custGeom>
              <a:solidFill>
                <a:schemeClr val="tx2">
                  <a:lumMod val="20000"/>
                  <a:lumOff val="80000"/>
                </a:schemeClr>
              </a:solidFill>
              <a:ln w="9525">
                <a:noFill/>
                <a:round/>
                <a:headEnd/>
                <a:tailEnd/>
              </a:ln>
            </p:spPr>
            <p:txBody>
              <a:bodyPr/>
              <a:lstStyle/>
              <a:p>
                <a:endParaRPr lang="fr-FR"/>
              </a:p>
            </p:txBody>
          </p:sp>
          <p:sp>
            <p:nvSpPr>
              <p:cNvPr id="120" name="Freeform 24"/>
              <p:cNvSpPr>
                <a:spLocks/>
              </p:cNvSpPr>
              <p:nvPr/>
            </p:nvSpPr>
            <p:spPr bwMode="auto">
              <a:xfrm>
                <a:off x="2077" y="1130"/>
                <a:ext cx="950" cy="351"/>
              </a:xfrm>
              <a:custGeom>
                <a:avLst/>
                <a:gdLst>
                  <a:gd name="T0" fmla="*/ 35 w 2849"/>
                  <a:gd name="T1" fmla="*/ 13 h 1053"/>
                  <a:gd name="T2" fmla="*/ 35 w 2849"/>
                  <a:gd name="T3" fmla="*/ 13 h 1053"/>
                  <a:gd name="T4" fmla="*/ 35 w 2849"/>
                  <a:gd name="T5" fmla="*/ 13 h 1053"/>
                  <a:gd name="T6" fmla="*/ 35 w 2849"/>
                  <a:gd name="T7" fmla="*/ 13 h 1053"/>
                  <a:gd name="T8" fmla="*/ 35 w 2849"/>
                  <a:gd name="T9" fmla="*/ 13 h 1053"/>
                  <a:gd name="T10" fmla="*/ 35 w 2849"/>
                  <a:gd name="T11" fmla="*/ 13 h 1053"/>
                  <a:gd name="T12" fmla="*/ 35 w 2849"/>
                  <a:gd name="T13" fmla="*/ 13 h 1053"/>
                  <a:gd name="T14" fmla="*/ 35 w 2849"/>
                  <a:gd name="T15" fmla="*/ 13 h 1053"/>
                  <a:gd name="T16" fmla="*/ 35 w 2849"/>
                  <a:gd name="T17" fmla="*/ 13 h 1053"/>
                  <a:gd name="T18" fmla="*/ 34 w 2849"/>
                  <a:gd name="T19" fmla="*/ 13 h 1053"/>
                  <a:gd name="T20" fmla="*/ 34 w 2849"/>
                  <a:gd name="T21" fmla="*/ 13 h 1053"/>
                  <a:gd name="T22" fmla="*/ 34 w 2849"/>
                  <a:gd name="T23" fmla="*/ 13 h 1053"/>
                  <a:gd name="T24" fmla="*/ 33 w 2849"/>
                  <a:gd name="T25" fmla="*/ 12 h 1053"/>
                  <a:gd name="T26" fmla="*/ 33 w 2849"/>
                  <a:gd name="T27" fmla="*/ 12 h 1053"/>
                  <a:gd name="T28" fmla="*/ 33 w 2849"/>
                  <a:gd name="T29" fmla="*/ 12 h 1053"/>
                  <a:gd name="T30" fmla="*/ 32 w 2849"/>
                  <a:gd name="T31" fmla="*/ 12 h 1053"/>
                  <a:gd name="T32" fmla="*/ 32 w 2849"/>
                  <a:gd name="T33" fmla="*/ 12 h 1053"/>
                  <a:gd name="T34" fmla="*/ 32 w 2849"/>
                  <a:gd name="T35" fmla="*/ 12 h 1053"/>
                  <a:gd name="T36" fmla="*/ 31 w 2849"/>
                  <a:gd name="T37" fmla="*/ 12 h 1053"/>
                  <a:gd name="T38" fmla="*/ 31 w 2849"/>
                  <a:gd name="T39" fmla="*/ 12 h 1053"/>
                  <a:gd name="T40" fmla="*/ 31 w 2849"/>
                  <a:gd name="T41" fmla="*/ 12 h 1053"/>
                  <a:gd name="T42" fmla="*/ 30 w 2849"/>
                  <a:gd name="T43" fmla="*/ 11 h 1053"/>
                  <a:gd name="T44" fmla="*/ 30 w 2849"/>
                  <a:gd name="T45" fmla="*/ 11 h 1053"/>
                  <a:gd name="T46" fmla="*/ 30 w 2849"/>
                  <a:gd name="T47" fmla="*/ 11 h 1053"/>
                  <a:gd name="T48" fmla="*/ 29 w 2849"/>
                  <a:gd name="T49" fmla="*/ 11 h 1053"/>
                  <a:gd name="T50" fmla="*/ 0 w 2849"/>
                  <a:gd name="T51" fmla="*/ 0 h 1053"/>
                  <a:gd name="T52" fmla="*/ 0 w 2849"/>
                  <a:gd name="T53" fmla="*/ 0 h 1053"/>
                  <a:gd name="T54" fmla="*/ 0 w 2849"/>
                  <a:gd name="T55" fmla="*/ 0 h 1053"/>
                  <a:gd name="T56" fmla="*/ 1 w 2849"/>
                  <a:gd name="T57" fmla="*/ 0 h 1053"/>
                  <a:gd name="T58" fmla="*/ 1 w 2849"/>
                  <a:gd name="T59" fmla="*/ 0 h 1053"/>
                  <a:gd name="T60" fmla="*/ 1 w 2849"/>
                  <a:gd name="T61" fmla="*/ 0 h 1053"/>
                  <a:gd name="T62" fmla="*/ 1 w 2849"/>
                  <a:gd name="T63" fmla="*/ 0 h 1053"/>
                  <a:gd name="T64" fmla="*/ 2 w 2849"/>
                  <a:gd name="T65" fmla="*/ 0 h 1053"/>
                  <a:gd name="T66" fmla="*/ 2 w 2849"/>
                  <a:gd name="T67" fmla="*/ 0 h 1053"/>
                  <a:gd name="T68" fmla="*/ 35 w 2849"/>
                  <a:gd name="T69" fmla="*/ 13 h 10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9"/>
                  <a:gd name="T106" fmla="*/ 0 h 1053"/>
                  <a:gd name="T107" fmla="*/ 2849 w 2849"/>
                  <a:gd name="T108" fmla="*/ 1053 h 10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9" h="1053">
                    <a:moveTo>
                      <a:pt x="2849" y="1052"/>
                    </a:moveTo>
                    <a:lnTo>
                      <a:pt x="2842" y="1052"/>
                    </a:lnTo>
                    <a:lnTo>
                      <a:pt x="2836" y="1053"/>
                    </a:lnTo>
                    <a:lnTo>
                      <a:pt x="2830" y="1053"/>
                    </a:lnTo>
                    <a:lnTo>
                      <a:pt x="2824" y="1053"/>
                    </a:lnTo>
                    <a:lnTo>
                      <a:pt x="2817" y="1053"/>
                    </a:lnTo>
                    <a:lnTo>
                      <a:pt x="2812" y="1053"/>
                    </a:lnTo>
                    <a:lnTo>
                      <a:pt x="2807" y="1053"/>
                    </a:lnTo>
                    <a:lnTo>
                      <a:pt x="2802" y="1053"/>
                    </a:lnTo>
                    <a:lnTo>
                      <a:pt x="2777" y="1039"/>
                    </a:lnTo>
                    <a:lnTo>
                      <a:pt x="2752" y="1027"/>
                    </a:lnTo>
                    <a:lnTo>
                      <a:pt x="2727" y="1015"/>
                    </a:lnTo>
                    <a:lnTo>
                      <a:pt x="2701" y="1004"/>
                    </a:lnTo>
                    <a:lnTo>
                      <a:pt x="2674" y="993"/>
                    </a:lnTo>
                    <a:lnTo>
                      <a:pt x="2648" y="982"/>
                    </a:lnTo>
                    <a:lnTo>
                      <a:pt x="2620" y="973"/>
                    </a:lnTo>
                    <a:lnTo>
                      <a:pt x="2593" y="964"/>
                    </a:lnTo>
                    <a:lnTo>
                      <a:pt x="2565" y="955"/>
                    </a:lnTo>
                    <a:lnTo>
                      <a:pt x="2537" y="947"/>
                    </a:lnTo>
                    <a:lnTo>
                      <a:pt x="2508" y="941"/>
                    </a:lnTo>
                    <a:lnTo>
                      <a:pt x="2479" y="933"/>
                    </a:lnTo>
                    <a:lnTo>
                      <a:pt x="2449" y="927"/>
                    </a:lnTo>
                    <a:lnTo>
                      <a:pt x="2420" y="920"/>
                    </a:lnTo>
                    <a:lnTo>
                      <a:pt x="2391" y="916"/>
                    </a:lnTo>
                    <a:lnTo>
                      <a:pt x="2360" y="910"/>
                    </a:lnTo>
                    <a:lnTo>
                      <a:pt x="0" y="0"/>
                    </a:lnTo>
                    <a:lnTo>
                      <a:pt x="19" y="1"/>
                    </a:lnTo>
                    <a:lnTo>
                      <a:pt x="39" y="2"/>
                    </a:lnTo>
                    <a:lnTo>
                      <a:pt x="57" y="3"/>
                    </a:lnTo>
                    <a:lnTo>
                      <a:pt x="76" y="4"/>
                    </a:lnTo>
                    <a:lnTo>
                      <a:pt x="95" y="6"/>
                    </a:lnTo>
                    <a:lnTo>
                      <a:pt x="113" y="7"/>
                    </a:lnTo>
                    <a:lnTo>
                      <a:pt x="133" y="9"/>
                    </a:lnTo>
                    <a:lnTo>
                      <a:pt x="152" y="10"/>
                    </a:lnTo>
                    <a:lnTo>
                      <a:pt x="2849" y="1052"/>
                    </a:lnTo>
                    <a:close/>
                  </a:path>
                </a:pathLst>
              </a:custGeom>
              <a:solidFill>
                <a:srgbClr val="094341"/>
              </a:solidFill>
              <a:ln w="9525">
                <a:noFill/>
                <a:round/>
                <a:headEnd/>
                <a:tailEnd/>
              </a:ln>
            </p:spPr>
            <p:txBody>
              <a:bodyPr/>
              <a:lstStyle/>
              <a:p>
                <a:endParaRPr lang="fr-FR"/>
              </a:p>
            </p:txBody>
          </p:sp>
          <p:sp>
            <p:nvSpPr>
              <p:cNvPr id="121" name="Freeform 25"/>
              <p:cNvSpPr>
                <a:spLocks/>
              </p:cNvSpPr>
              <p:nvPr/>
            </p:nvSpPr>
            <p:spPr bwMode="auto">
              <a:xfrm>
                <a:off x="2027" y="1126"/>
                <a:ext cx="837" cy="308"/>
              </a:xfrm>
              <a:custGeom>
                <a:avLst/>
                <a:gdLst>
                  <a:gd name="T0" fmla="*/ 31 w 2509"/>
                  <a:gd name="T1" fmla="*/ 11 h 922"/>
                  <a:gd name="T2" fmla="*/ 31 w 2509"/>
                  <a:gd name="T3" fmla="*/ 11 h 922"/>
                  <a:gd name="T4" fmla="*/ 31 w 2509"/>
                  <a:gd name="T5" fmla="*/ 11 h 922"/>
                  <a:gd name="T6" fmla="*/ 31 w 2509"/>
                  <a:gd name="T7" fmla="*/ 11 h 922"/>
                  <a:gd name="T8" fmla="*/ 30 w 2509"/>
                  <a:gd name="T9" fmla="*/ 11 h 922"/>
                  <a:gd name="T10" fmla="*/ 30 w 2509"/>
                  <a:gd name="T11" fmla="*/ 11 h 922"/>
                  <a:gd name="T12" fmla="*/ 30 w 2509"/>
                  <a:gd name="T13" fmla="*/ 11 h 922"/>
                  <a:gd name="T14" fmla="*/ 30 w 2509"/>
                  <a:gd name="T15" fmla="*/ 11 h 922"/>
                  <a:gd name="T16" fmla="*/ 30 w 2509"/>
                  <a:gd name="T17" fmla="*/ 11 h 922"/>
                  <a:gd name="T18" fmla="*/ 30 w 2509"/>
                  <a:gd name="T19" fmla="*/ 11 h 922"/>
                  <a:gd name="T20" fmla="*/ 30 w 2509"/>
                  <a:gd name="T21" fmla="*/ 11 h 922"/>
                  <a:gd name="T22" fmla="*/ 29 w 2509"/>
                  <a:gd name="T23" fmla="*/ 11 h 922"/>
                  <a:gd name="T24" fmla="*/ 29 w 2509"/>
                  <a:gd name="T25" fmla="*/ 11 h 922"/>
                  <a:gd name="T26" fmla="*/ 29 w 2509"/>
                  <a:gd name="T27" fmla="*/ 11 h 922"/>
                  <a:gd name="T28" fmla="*/ 29 w 2509"/>
                  <a:gd name="T29" fmla="*/ 11 h 922"/>
                  <a:gd name="T30" fmla="*/ 29 w 2509"/>
                  <a:gd name="T31" fmla="*/ 11 h 922"/>
                  <a:gd name="T32" fmla="*/ 29 w 2509"/>
                  <a:gd name="T33" fmla="*/ 11 h 922"/>
                  <a:gd name="T34" fmla="*/ 0 w 2509"/>
                  <a:gd name="T35" fmla="*/ 0 h 922"/>
                  <a:gd name="T36" fmla="*/ 0 w 2509"/>
                  <a:gd name="T37" fmla="*/ 0 h 922"/>
                  <a:gd name="T38" fmla="*/ 0 w 2509"/>
                  <a:gd name="T39" fmla="*/ 0 h 922"/>
                  <a:gd name="T40" fmla="*/ 1 w 2509"/>
                  <a:gd name="T41" fmla="*/ 0 h 922"/>
                  <a:gd name="T42" fmla="*/ 1 w 2509"/>
                  <a:gd name="T43" fmla="*/ 0 h 922"/>
                  <a:gd name="T44" fmla="*/ 1 w 2509"/>
                  <a:gd name="T45" fmla="*/ 0 h 922"/>
                  <a:gd name="T46" fmla="*/ 1 w 2509"/>
                  <a:gd name="T47" fmla="*/ 0 h 922"/>
                  <a:gd name="T48" fmla="*/ 2 w 2509"/>
                  <a:gd name="T49" fmla="*/ 0 h 922"/>
                  <a:gd name="T50" fmla="*/ 2 w 2509"/>
                  <a:gd name="T51" fmla="*/ 0 h 922"/>
                  <a:gd name="T52" fmla="*/ 31 w 2509"/>
                  <a:gd name="T53" fmla="*/ 11 h 9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09"/>
                  <a:gd name="T82" fmla="*/ 0 h 922"/>
                  <a:gd name="T83" fmla="*/ 2509 w 2509"/>
                  <a:gd name="T84" fmla="*/ 922 h 9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09" h="922">
                    <a:moveTo>
                      <a:pt x="2509" y="922"/>
                    </a:moveTo>
                    <a:lnTo>
                      <a:pt x="2498" y="920"/>
                    </a:lnTo>
                    <a:lnTo>
                      <a:pt x="2486" y="919"/>
                    </a:lnTo>
                    <a:lnTo>
                      <a:pt x="2475" y="916"/>
                    </a:lnTo>
                    <a:lnTo>
                      <a:pt x="2464" y="915"/>
                    </a:lnTo>
                    <a:lnTo>
                      <a:pt x="2452" y="913"/>
                    </a:lnTo>
                    <a:lnTo>
                      <a:pt x="2441" y="912"/>
                    </a:lnTo>
                    <a:lnTo>
                      <a:pt x="2430" y="911"/>
                    </a:lnTo>
                    <a:lnTo>
                      <a:pt x="2418" y="908"/>
                    </a:lnTo>
                    <a:lnTo>
                      <a:pt x="2407" y="907"/>
                    </a:lnTo>
                    <a:lnTo>
                      <a:pt x="2395" y="906"/>
                    </a:lnTo>
                    <a:lnTo>
                      <a:pt x="2383" y="905"/>
                    </a:lnTo>
                    <a:lnTo>
                      <a:pt x="2372" y="904"/>
                    </a:lnTo>
                    <a:lnTo>
                      <a:pt x="2361" y="902"/>
                    </a:lnTo>
                    <a:lnTo>
                      <a:pt x="2349" y="900"/>
                    </a:lnTo>
                    <a:lnTo>
                      <a:pt x="2337" y="899"/>
                    </a:lnTo>
                    <a:lnTo>
                      <a:pt x="2325" y="898"/>
                    </a:lnTo>
                    <a:lnTo>
                      <a:pt x="0" y="0"/>
                    </a:lnTo>
                    <a:lnTo>
                      <a:pt x="19" y="1"/>
                    </a:lnTo>
                    <a:lnTo>
                      <a:pt x="37" y="4"/>
                    </a:lnTo>
                    <a:lnTo>
                      <a:pt x="56" y="5"/>
                    </a:lnTo>
                    <a:lnTo>
                      <a:pt x="74" y="6"/>
                    </a:lnTo>
                    <a:lnTo>
                      <a:pt x="94" y="8"/>
                    </a:lnTo>
                    <a:lnTo>
                      <a:pt x="112" y="9"/>
                    </a:lnTo>
                    <a:lnTo>
                      <a:pt x="131" y="10"/>
                    </a:lnTo>
                    <a:lnTo>
                      <a:pt x="149" y="12"/>
                    </a:lnTo>
                    <a:lnTo>
                      <a:pt x="2509" y="922"/>
                    </a:lnTo>
                    <a:close/>
                  </a:path>
                </a:pathLst>
              </a:custGeom>
              <a:solidFill>
                <a:srgbClr val="0B4543"/>
              </a:solidFill>
              <a:ln w="9525">
                <a:noFill/>
                <a:round/>
                <a:headEnd/>
                <a:tailEnd/>
              </a:ln>
            </p:spPr>
            <p:txBody>
              <a:bodyPr/>
              <a:lstStyle/>
              <a:p>
                <a:endParaRPr lang="fr-FR"/>
              </a:p>
            </p:txBody>
          </p:sp>
          <p:sp>
            <p:nvSpPr>
              <p:cNvPr id="122" name="Freeform 26"/>
              <p:cNvSpPr>
                <a:spLocks/>
              </p:cNvSpPr>
              <p:nvPr/>
            </p:nvSpPr>
            <p:spPr bwMode="auto">
              <a:xfrm>
                <a:off x="1975" y="1123"/>
                <a:ext cx="827" cy="303"/>
              </a:xfrm>
              <a:custGeom>
                <a:avLst/>
                <a:gdLst>
                  <a:gd name="T0" fmla="*/ 31 w 2481"/>
                  <a:gd name="T1" fmla="*/ 11 h 908"/>
                  <a:gd name="T2" fmla="*/ 30 w 2481"/>
                  <a:gd name="T3" fmla="*/ 11 h 908"/>
                  <a:gd name="T4" fmla="*/ 30 w 2481"/>
                  <a:gd name="T5" fmla="*/ 11 h 908"/>
                  <a:gd name="T6" fmla="*/ 30 w 2481"/>
                  <a:gd name="T7" fmla="*/ 11 h 908"/>
                  <a:gd name="T8" fmla="*/ 30 w 2481"/>
                  <a:gd name="T9" fmla="*/ 11 h 908"/>
                  <a:gd name="T10" fmla="*/ 29 w 2481"/>
                  <a:gd name="T11" fmla="*/ 11 h 908"/>
                  <a:gd name="T12" fmla="*/ 29 w 2481"/>
                  <a:gd name="T13" fmla="*/ 11 h 908"/>
                  <a:gd name="T14" fmla="*/ 29 w 2481"/>
                  <a:gd name="T15" fmla="*/ 11 h 908"/>
                  <a:gd name="T16" fmla="*/ 29 w 2481"/>
                  <a:gd name="T17" fmla="*/ 11 h 908"/>
                  <a:gd name="T18" fmla="*/ 0 w 2481"/>
                  <a:gd name="T19" fmla="*/ 0 h 908"/>
                  <a:gd name="T20" fmla="*/ 0 w 2481"/>
                  <a:gd name="T21" fmla="*/ 0 h 908"/>
                  <a:gd name="T22" fmla="*/ 0 w 2481"/>
                  <a:gd name="T23" fmla="*/ 0 h 908"/>
                  <a:gd name="T24" fmla="*/ 1 w 2481"/>
                  <a:gd name="T25" fmla="*/ 0 h 908"/>
                  <a:gd name="T26" fmla="*/ 1 w 2481"/>
                  <a:gd name="T27" fmla="*/ 0 h 908"/>
                  <a:gd name="T28" fmla="*/ 1 w 2481"/>
                  <a:gd name="T29" fmla="*/ 0 h 908"/>
                  <a:gd name="T30" fmla="*/ 1 w 2481"/>
                  <a:gd name="T31" fmla="*/ 0 h 908"/>
                  <a:gd name="T32" fmla="*/ 2 w 2481"/>
                  <a:gd name="T33" fmla="*/ 0 h 908"/>
                  <a:gd name="T34" fmla="*/ 2 w 2481"/>
                  <a:gd name="T35" fmla="*/ 0 h 908"/>
                  <a:gd name="T36" fmla="*/ 31 w 2481"/>
                  <a:gd name="T37" fmla="*/ 11 h 9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1"/>
                  <a:gd name="T58" fmla="*/ 0 h 908"/>
                  <a:gd name="T59" fmla="*/ 2481 w 2481"/>
                  <a:gd name="T60" fmla="*/ 908 h 9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1" h="908">
                    <a:moveTo>
                      <a:pt x="2481" y="908"/>
                    </a:moveTo>
                    <a:lnTo>
                      <a:pt x="2462" y="907"/>
                    </a:lnTo>
                    <a:lnTo>
                      <a:pt x="2444" y="905"/>
                    </a:lnTo>
                    <a:lnTo>
                      <a:pt x="2425" y="904"/>
                    </a:lnTo>
                    <a:lnTo>
                      <a:pt x="2406" y="903"/>
                    </a:lnTo>
                    <a:lnTo>
                      <a:pt x="2386" y="901"/>
                    </a:lnTo>
                    <a:lnTo>
                      <a:pt x="2367" y="900"/>
                    </a:lnTo>
                    <a:lnTo>
                      <a:pt x="2348" y="899"/>
                    </a:lnTo>
                    <a:lnTo>
                      <a:pt x="2329" y="898"/>
                    </a:lnTo>
                    <a:lnTo>
                      <a:pt x="0" y="0"/>
                    </a:lnTo>
                    <a:lnTo>
                      <a:pt x="20" y="1"/>
                    </a:lnTo>
                    <a:lnTo>
                      <a:pt x="39" y="2"/>
                    </a:lnTo>
                    <a:lnTo>
                      <a:pt x="58" y="3"/>
                    </a:lnTo>
                    <a:lnTo>
                      <a:pt x="79" y="5"/>
                    </a:lnTo>
                    <a:lnTo>
                      <a:pt x="98" y="7"/>
                    </a:lnTo>
                    <a:lnTo>
                      <a:pt x="117" y="8"/>
                    </a:lnTo>
                    <a:lnTo>
                      <a:pt x="136" y="9"/>
                    </a:lnTo>
                    <a:lnTo>
                      <a:pt x="156" y="10"/>
                    </a:lnTo>
                    <a:lnTo>
                      <a:pt x="2481" y="908"/>
                    </a:lnTo>
                    <a:close/>
                  </a:path>
                </a:pathLst>
              </a:custGeom>
              <a:solidFill>
                <a:srgbClr val="0B4843"/>
              </a:solidFill>
              <a:ln w="9525">
                <a:noFill/>
                <a:round/>
                <a:headEnd/>
                <a:tailEnd/>
              </a:ln>
            </p:spPr>
            <p:txBody>
              <a:bodyPr/>
              <a:lstStyle/>
              <a:p>
                <a:endParaRPr lang="fr-FR"/>
              </a:p>
            </p:txBody>
          </p:sp>
          <p:sp>
            <p:nvSpPr>
              <p:cNvPr id="123" name="Freeform 27"/>
              <p:cNvSpPr>
                <a:spLocks/>
              </p:cNvSpPr>
              <p:nvPr/>
            </p:nvSpPr>
            <p:spPr bwMode="auto">
              <a:xfrm>
                <a:off x="1926" y="1120"/>
                <a:ext cx="826" cy="302"/>
              </a:xfrm>
              <a:custGeom>
                <a:avLst/>
                <a:gdLst>
                  <a:gd name="T0" fmla="*/ 31 w 2477"/>
                  <a:gd name="T1" fmla="*/ 11 h 908"/>
                  <a:gd name="T2" fmla="*/ 30 w 2477"/>
                  <a:gd name="T3" fmla="*/ 11 h 908"/>
                  <a:gd name="T4" fmla="*/ 30 w 2477"/>
                  <a:gd name="T5" fmla="*/ 11 h 908"/>
                  <a:gd name="T6" fmla="*/ 30 w 2477"/>
                  <a:gd name="T7" fmla="*/ 11 h 908"/>
                  <a:gd name="T8" fmla="*/ 30 w 2477"/>
                  <a:gd name="T9" fmla="*/ 11 h 908"/>
                  <a:gd name="T10" fmla="*/ 30 w 2477"/>
                  <a:gd name="T11" fmla="*/ 11 h 908"/>
                  <a:gd name="T12" fmla="*/ 29 w 2477"/>
                  <a:gd name="T13" fmla="*/ 11 h 908"/>
                  <a:gd name="T14" fmla="*/ 29 w 2477"/>
                  <a:gd name="T15" fmla="*/ 11 h 908"/>
                  <a:gd name="T16" fmla="*/ 29 w 2477"/>
                  <a:gd name="T17" fmla="*/ 11 h 908"/>
                  <a:gd name="T18" fmla="*/ 0 w 2477"/>
                  <a:gd name="T19" fmla="*/ 0 h 908"/>
                  <a:gd name="T20" fmla="*/ 0 w 2477"/>
                  <a:gd name="T21" fmla="*/ 0 h 908"/>
                  <a:gd name="T22" fmla="*/ 0 w 2477"/>
                  <a:gd name="T23" fmla="*/ 0 h 908"/>
                  <a:gd name="T24" fmla="*/ 1 w 2477"/>
                  <a:gd name="T25" fmla="*/ 0 h 908"/>
                  <a:gd name="T26" fmla="*/ 1 w 2477"/>
                  <a:gd name="T27" fmla="*/ 0 h 908"/>
                  <a:gd name="T28" fmla="*/ 1 w 2477"/>
                  <a:gd name="T29" fmla="*/ 0 h 908"/>
                  <a:gd name="T30" fmla="*/ 1 w 2477"/>
                  <a:gd name="T31" fmla="*/ 0 h 908"/>
                  <a:gd name="T32" fmla="*/ 2 w 2477"/>
                  <a:gd name="T33" fmla="*/ 0 h 908"/>
                  <a:gd name="T34" fmla="*/ 2 w 2477"/>
                  <a:gd name="T35" fmla="*/ 0 h 908"/>
                  <a:gd name="T36" fmla="*/ 31 w 2477"/>
                  <a:gd name="T37" fmla="*/ 11 h 9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7"/>
                  <a:gd name="T58" fmla="*/ 0 h 908"/>
                  <a:gd name="T59" fmla="*/ 2477 w 2477"/>
                  <a:gd name="T60" fmla="*/ 908 h 9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7" h="908">
                    <a:moveTo>
                      <a:pt x="2477" y="908"/>
                    </a:moveTo>
                    <a:lnTo>
                      <a:pt x="2460" y="907"/>
                    </a:lnTo>
                    <a:lnTo>
                      <a:pt x="2443" y="907"/>
                    </a:lnTo>
                    <a:lnTo>
                      <a:pt x="2426" y="906"/>
                    </a:lnTo>
                    <a:lnTo>
                      <a:pt x="2408" y="905"/>
                    </a:lnTo>
                    <a:lnTo>
                      <a:pt x="2391" y="903"/>
                    </a:lnTo>
                    <a:lnTo>
                      <a:pt x="2374" y="903"/>
                    </a:lnTo>
                    <a:lnTo>
                      <a:pt x="2355" y="902"/>
                    </a:lnTo>
                    <a:lnTo>
                      <a:pt x="2338" y="902"/>
                    </a:lnTo>
                    <a:lnTo>
                      <a:pt x="0" y="0"/>
                    </a:lnTo>
                    <a:lnTo>
                      <a:pt x="18" y="1"/>
                    </a:lnTo>
                    <a:lnTo>
                      <a:pt x="38" y="2"/>
                    </a:lnTo>
                    <a:lnTo>
                      <a:pt x="56" y="3"/>
                    </a:lnTo>
                    <a:lnTo>
                      <a:pt x="75" y="4"/>
                    </a:lnTo>
                    <a:lnTo>
                      <a:pt x="93" y="7"/>
                    </a:lnTo>
                    <a:lnTo>
                      <a:pt x="112" y="8"/>
                    </a:lnTo>
                    <a:lnTo>
                      <a:pt x="130" y="9"/>
                    </a:lnTo>
                    <a:lnTo>
                      <a:pt x="148" y="10"/>
                    </a:lnTo>
                    <a:lnTo>
                      <a:pt x="2477" y="908"/>
                    </a:lnTo>
                    <a:close/>
                  </a:path>
                </a:pathLst>
              </a:custGeom>
              <a:solidFill>
                <a:srgbClr val="0D4A45"/>
              </a:solidFill>
              <a:ln w="9525">
                <a:noFill/>
                <a:round/>
                <a:headEnd/>
                <a:tailEnd/>
              </a:ln>
            </p:spPr>
            <p:txBody>
              <a:bodyPr/>
              <a:lstStyle/>
              <a:p>
                <a:endParaRPr lang="fr-FR"/>
              </a:p>
            </p:txBody>
          </p:sp>
          <p:sp>
            <p:nvSpPr>
              <p:cNvPr id="124" name="Freeform 28"/>
              <p:cNvSpPr>
                <a:spLocks/>
              </p:cNvSpPr>
              <p:nvPr/>
            </p:nvSpPr>
            <p:spPr bwMode="auto">
              <a:xfrm>
                <a:off x="1876" y="1116"/>
                <a:ext cx="829" cy="304"/>
              </a:xfrm>
              <a:custGeom>
                <a:avLst/>
                <a:gdLst>
                  <a:gd name="T0" fmla="*/ 31 w 2488"/>
                  <a:gd name="T1" fmla="*/ 11 h 914"/>
                  <a:gd name="T2" fmla="*/ 31 w 2488"/>
                  <a:gd name="T3" fmla="*/ 11 h 914"/>
                  <a:gd name="T4" fmla="*/ 30 w 2488"/>
                  <a:gd name="T5" fmla="*/ 11 h 914"/>
                  <a:gd name="T6" fmla="*/ 30 w 2488"/>
                  <a:gd name="T7" fmla="*/ 11 h 914"/>
                  <a:gd name="T8" fmla="*/ 30 w 2488"/>
                  <a:gd name="T9" fmla="*/ 11 h 914"/>
                  <a:gd name="T10" fmla="*/ 30 w 2488"/>
                  <a:gd name="T11" fmla="*/ 11 h 914"/>
                  <a:gd name="T12" fmla="*/ 29 w 2488"/>
                  <a:gd name="T13" fmla="*/ 11 h 914"/>
                  <a:gd name="T14" fmla="*/ 29 w 2488"/>
                  <a:gd name="T15" fmla="*/ 11 h 914"/>
                  <a:gd name="T16" fmla="*/ 29 w 2488"/>
                  <a:gd name="T17" fmla="*/ 11 h 914"/>
                  <a:gd name="T18" fmla="*/ 0 w 2488"/>
                  <a:gd name="T19" fmla="*/ 0 h 914"/>
                  <a:gd name="T20" fmla="*/ 0 w 2488"/>
                  <a:gd name="T21" fmla="*/ 0 h 914"/>
                  <a:gd name="T22" fmla="*/ 0 w 2488"/>
                  <a:gd name="T23" fmla="*/ 0 h 914"/>
                  <a:gd name="T24" fmla="*/ 1 w 2488"/>
                  <a:gd name="T25" fmla="*/ 0 h 914"/>
                  <a:gd name="T26" fmla="*/ 1 w 2488"/>
                  <a:gd name="T27" fmla="*/ 0 h 914"/>
                  <a:gd name="T28" fmla="*/ 1 w 2488"/>
                  <a:gd name="T29" fmla="*/ 0 h 914"/>
                  <a:gd name="T30" fmla="*/ 1 w 2488"/>
                  <a:gd name="T31" fmla="*/ 0 h 914"/>
                  <a:gd name="T32" fmla="*/ 2 w 2488"/>
                  <a:gd name="T33" fmla="*/ 0 h 914"/>
                  <a:gd name="T34" fmla="*/ 2 w 2488"/>
                  <a:gd name="T35" fmla="*/ 0 h 914"/>
                  <a:gd name="T36" fmla="*/ 31 w 2488"/>
                  <a:gd name="T37" fmla="*/ 11 h 9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8"/>
                  <a:gd name="T58" fmla="*/ 0 h 914"/>
                  <a:gd name="T59" fmla="*/ 2488 w 2488"/>
                  <a:gd name="T60" fmla="*/ 914 h 9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8" h="914">
                    <a:moveTo>
                      <a:pt x="2488" y="914"/>
                    </a:moveTo>
                    <a:lnTo>
                      <a:pt x="2473" y="914"/>
                    </a:lnTo>
                    <a:lnTo>
                      <a:pt x="2456" y="913"/>
                    </a:lnTo>
                    <a:lnTo>
                      <a:pt x="2440" y="913"/>
                    </a:lnTo>
                    <a:lnTo>
                      <a:pt x="2423" y="912"/>
                    </a:lnTo>
                    <a:lnTo>
                      <a:pt x="2407" y="912"/>
                    </a:lnTo>
                    <a:lnTo>
                      <a:pt x="2390" y="912"/>
                    </a:lnTo>
                    <a:lnTo>
                      <a:pt x="2374" y="911"/>
                    </a:lnTo>
                    <a:lnTo>
                      <a:pt x="2357" y="911"/>
                    </a:lnTo>
                    <a:lnTo>
                      <a:pt x="0" y="0"/>
                    </a:lnTo>
                    <a:lnTo>
                      <a:pt x="19" y="2"/>
                    </a:lnTo>
                    <a:lnTo>
                      <a:pt x="38" y="3"/>
                    </a:lnTo>
                    <a:lnTo>
                      <a:pt x="56" y="4"/>
                    </a:lnTo>
                    <a:lnTo>
                      <a:pt x="75" y="6"/>
                    </a:lnTo>
                    <a:lnTo>
                      <a:pt x="94" y="7"/>
                    </a:lnTo>
                    <a:lnTo>
                      <a:pt x="113" y="8"/>
                    </a:lnTo>
                    <a:lnTo>
                      <a:pt x="131" y="11"/>
                    </a:lnTo>
                    <a:lnTo>
                      <a:pt x="150" y="12"/>
                    </a:lnTo>
                    <a:lnTo>
                      <a:pt x="2488" y="914"/>
                    </a:lnTo>
                    <a:close/>
                  </a:path>
                </a:pathLst>
              </a:custGeom>
              <a:solidFill>
                <a:srgbClr val="104D48"/>
              </a:solidFill>
              <a:ln w="9525">
                <a:noFill/>
                <a:round/>
                <a:headEnd/>
                <a:tailEnd/>
              </a:ln>
            </p:spPr>
            <p:txBody>
              <a:bodyPr/>
              <a:lstStyle/>
              <a:p>
                <a:endParaRPr lang="fr-FR"/>
              </a:p>
            </p:txBody>
          </p:sp>
          <p:sp>
            <p:nvSpPr>
              <p:cNvPr id="125" name="Freeform 29"/>
              <p:cNvSpPr>
                <a:spLocks/>
              </p:cNvSpPr>
              <p:nvPr/>
            </p:nvSpPr>
            <p:spPr bwMode="auto">
              <a:xfrm>
                <a:off x="1826" y="1112"/>
                <a:ext cx="836" cy="307"/>
              </a:xfrm>
              <a:custGeom>
                <a:avLst/>
                <a:gdLst>
                  <a:gd name="T0" fmla="*/ 31 w 2508"/>
                  <a:gd name="T1" fmla="*/ 11 h 921"/>
                  <a:gd name="T2" fmla="*/ 31 w 2508"/>
                  <a:gd name="T3" fmla="*/ 11 h 921"/>
                  <a:gd name="T4" fmla="*/ 31 w 2508"/>
                  <a:gd name="T5" fmla="*/ 11 h 921"/>
                  <a:gd name="T6" fmla="*/ 30 w 2508"/>
                  <a:gd name="T7" fmla="*/ 11 h 921"/>
                  <a:gd name="T8" fmla="*/ 30 w 2508"/>
                  <a:gd name="T9" fmla="*/ 11 h 921"/>
                  <a:gd name="T10" fmla="*/ 30 w 2508"/>
                  <a:gd name="T11" fmla="*/ 11 h 921"/>
                  <a:gd name="T12" fmla="*/ 30 w 2508"/>
                  <a:gd name="T13" fmla="*/ 11 h 921"/>
                  <a:gd name="T14" fmla="*/ 30 w 2508"/>
                  <a:gd name="T15" fmla="*/ 11 h 921"/>
                  <a:gd name="T16" fmla="*/ 29 w 2508"/>
                  <a:gd name="T17" fmla="*/ 11 h 921"/>
                  <a:gd name="T18" fmla="*/ 0 w 2508"/>
                  <a:gd name="T19" fmla="*/ 0 h 921"/>
                  <a:gd name="T20" fmla="*/ 0 w 2508"/>
                  <a:gd name="T21" fmla="*/ 0 h 921"/>
                  <a:gd name="T22" fmla="*/ 0 w 2508"/>
                  <a:gd name="T23" fmla="*/ 0 h 921"/>
                  <a:gd name="T24" fmla="*/ 1 w 2508"/>
                  <a:gd name="T25" fmla="*/ 0 h 921"/>
                  <a:gd name="T26" fmla="*/ 1 w 2508"/>
                  <a:gd name="T27" fmla="*/ 0 h 921"/>
                  <a:gd name="T28" fmla="*/ 1 w 2508"/>
                  <a:gd name="T29" fmla="*/ 0 h 921"/>
                  <a:gd name="T30" fmla="*/ 1 w 2508"/>
                  <a:gd name="T31" fmla="*/ 0 h 921"/>
                  <a:gd name="T32" fmla="*/ 2 w 2508"/>
                  <a:gd name="T33" fmla="*/ 0 h 921"/>
                  <a:gd name="T34" fmla="*/ 2 w 2508"/>
                  <a:gd name="T35" fmla="*/ 0 h 921"/>
                  <a:gd name="T36" fmla="*/ 31 w 2508"/>
                  <a:gd name="T37" fmla="*/ 11 h 9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8"/>
                  <a:gd name="T58" fmla="*/ 0 h 921"/>
                  <a:gd name="T59" fmla="*/ 2508 w 2508"/>
                  <a:gd name="T60" fmla="*/ 921 h 9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8" h="921">
                    <a:moveTo>
                      <a:pt x="2508" y="921"/>
                    </a:moveTo>
                    <a:lnTo>
                      <a:pt x="2492" y="921"/>
                    </a:lnTo>
                    <a:lnTo>
                      <a:pt x="2476" y="920"/>
                    </a:lnTo>
                    <a:lnTo>
                      <a:pt x="2461" y="920"/>
                    </a:lnTo>
                    <a:lnTo>
                      <a:pt x="2445" y="920"/>
                    </a:lnTo>
                    <a:lnTo>
                      <a:pt x="2429" y="920"/>
                    </a:lnTo>
                    <a:lnTo>
                      <a:pt x="2412" y="920"/>
                    </a:lnTo>
                    <a:lnTo>
                      <a:pt x="2396" y="919"/>
                    </a:lnTo>
                    <a:lnTo>
                      <a:pt x="2380" y="919"/>
                    </a:lnTo>
                    <a:lnTo>
                      <a:pt x="0" y="0"/>
                    </a:lnTo>
                    <a:lnTo>
                      <a:pt x="19" y="1"/>
                    </a:lnTo>
                    <a:lnTo>
                      <a:pt x="37" y="3"/>
                    </a:lnTo>
                    <a:lnTo>
                      <a:pt x="57" y="4"/>
                    </a:lnTo>
                    <a:lnTo>
                      <a:pt x="76" y="5"/>
                    </a:lnTo>
                    <a:lnTo>
                      <a:pt x="94" y="7"/>
                    </a:lnTo>
                    <a:lnTo>
                      <a:pt x="113" y="8"/>
                    </a:lnTo>
                    <a:lnTo>
                      <a:pt x="131" y="9"/>
                    </a:lnTo>
                    <a:lnTo>
                      <a:pt x="151" y="10"/>
                    </a:lnTo>
                    <a:lnTo>
                      <a:pt x="2508" y="921"/>
                    </a:lnTo>
                    <a:close/>
                  </a:path>
                </a:pathLst>
              </a:custGeom>
              <a:solidFill>
                <a:srgbClr val="11504B"/>
              </a:solidFill>
              <a:ln w="9525">
                <a:noFill/>
                <a:round/>
                <a:headEnd/>
                <a:tailEnd/>
              </a:ln>
            </p:spPr>
            <p:txBody>
              <a:bodyPr/>
              <a:lstStyle/>
              <a:p>
                <a:endParaRPr lang="fr-FR"/>
              </a:p>
            </p:txBody>
          </p:sp>
          <p:sp>
            <p:nvSpPr>
              <p:cNvPr id="126" name="Freeform 30"/>
              <p:cNvSpPr>
                <a:spLocks/>
              </p:cNvSpPr>
              <p:nvPr/>
            </p:nvSpPr>
            <p:spPr bwMode="auto">
              <a:xfrm>
                <a:off x="1774" y="1109"/>
                <a:ext cx="845" cy="310"/>
              </a:xfrm>
              <a:custGeom>
                <a:avLst/>
                <a:gdLst>
                  <a:gd name="T0" fmla="*/ 31 w 2534"/>
                  <a:gd name="T1" fmla="*/ 11 h 930"/>
                  <a:gd name="T2" fmla="*/ 31 w 2534"/>
                  <a:gd name="T3" fmla="*/ 11 h 930"/>
                  <a:gd name="T4" fmla="*/ 31 w 2534"/>
                  <a:gd name="T5" fmla="*/ 11 h 930"/>
                  <a:gd name="T6" fmla="*/ 31 w 2534"/>
                  <a:gd name="T7" fmla="*/ 11 h 930"/>
                  <a:gd name="T8" fmla="*/ 30 w 2534"/>
                  <a:gd name="T9" fmla="*/ 11 h 930"/>
                  <a:gd name="T10" fmla="*/ 30 w 2534"/>
                  <a:gd name="T11" fmla="*/ 11 h 930"/>
                  <a:gd name="T12" fmla="*/ 30 w 2534"/>
                  <a:gd name="T13" fmla="*/ 11 h 930"/>
                  <a:gd name="T14" fmla="*/ 30 w 2534"/>
                  <a:gd name="T15" fmla="*/ 11 h 930"/>
                  <a:gd name="T16" fmla="*/ 30 w 2534"/>
                  <a:gd name="T17" fmla="*/ 11 h 930"/>
                  <a:gd name="T18" fmla="*/ 0 w 2534"/>
                  <a:gd name="T19" fmla="*/ 0 h 930"/>
                  <a:gd name="T20" fmla="*/ 0 w 2534"/>
                  <a:gd name="T21" fmla="*/ 0 h 930"/>
                  <a:gd name="T22" fmla="*/ 0 w 2534"/>
                  <a:gd name="T23" fmla="*/ 0 h 930"/>
                  <a:gd name="T24" fmla="*/ 1 w 2534"/>
                  <a:gd name="T25" fmla="*/ 0 h 930"/>
                  <a:gd name="T26" fmla="*/ 1 w 2534"/>
                  <a:gd name="T27" fmla="*/ 0 h 930"/>
                  <a:gd name="T28" fmla="*/ 1 w 2534"/>
                  <a:gd name="T29" fmla="*/ 0 h 930"/>
                  <a:gd name="T30" fmla="*/ 1 w 2534"/>
                  <a:gd name="T31" fmla="*/ 0 h 930"/>
                  <a:gd name="T32" fmla="*/ 2 w 2534"/>
                  <a:gd name="T33" fmla="*/ 0 h 930"/>
                  <a:gd name="T34" fmla="*/ 2 w 2534"/>
                  <a:gd name="T35" fmla="*/ 0 h 930"/>
                  <a:gd name="T36" fmla="*/ 31 w 2534"/>
                  <a:gd name="T37" fmla="*/ 11 h 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4"/>
                  <a:gd name="T58" fmla="*/ 0 h 930"/>
                  <a:gd name="T59" fmla="*/ 2534 w 2534"/>
                  <a:gd name="T60" fmla="*/ 930 h 9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4" h="930">
                    <a:moveTo>
                      <a:pt x="2534" y="930"/>
                    </a:moveTo>
                    <a:lnTo>
                      <a:pt x="2517" y="930"/>
                    </a:lnTo>
                    <a:lnTo>
                      <a:pt x="2501" y="930"/>
                    </a:lnTo>
                    <a:lnTo>
                      <a:pt x="2484" y="930"/>
                    </a:lnTo>
                    <a:lnTo>
                      <a:pt x="2468" y="929"/>
                    </a:lnTo>
                    <a:lnTo>
                      <a:pt x="2453" y="929"/>
                    </a:lnTo>
                    <a:lnTo>
                      <a:pt x="2436" y="929"/>
                    </a:lnTo>
                    <a:lnTo>
                      <a:pt x="2420" y="927"/>
                    </a:lnTo>
                    <a:lnTo>
                      <a:pt x="2403" y="927"/>
                    </a:lnTo>
                    <a:lnTo>
                      <a:pt x="0" y="0"/>
                    </a:lnTo>
                    <a:lnTo>
                      <a:pt x="19" y="1"/>
                    </a:lnTo>
                    <a:lnTo>
                      <a:pt x="38" y="2"/>
                    </a:lnTo>
                    <a:lnTo>
                      <a:pt x="58" y="4"/>
                    </a:lnTo>
                    <a:lnTo>
                      <a:pt x="77" y="6"/>
                    </a:lnTo>
                    <a:lnTo>
                      <a:pt x="96" y="7"/>
                    </a:lnTo>
                    <a:lnTo>
                      <a:pt x="115" y="9"/>
                    </a:lnTo>
                    <a:lnTo>
                      <a:pt x="135" y="10"/>
                    </a:lnTo>
                    <a:lnTo>
                      <a:pt x="154" y="11"/>
                    </a:lnTo>
                    <a:lnTo>
                      <a:pt x="2534" y="930"/>
                    </a:lnTo>
                    <a:close/>
                  </a:path>
                </a:pathLst>
              </a:custGeom>
              <a:solidFill>
                <a:srgbClr val="13524D"/>
              </a:solidFill>
              <a:ln w="9525">
                <a:noFill/>
                <a:round/>
                <a:headEnd/>
                <a:tailEnd/>
              </a:ln>
            </p:spPr>
            <p:txBody>
              <a:bodyPr/>
              <a:lstStyle/>
              <a:p>
                <a:endParaRPr lang="fr-FR"/>
              </a:p>
            </p:txBody>
          </p:sp>
          <p:sp>
            <p:nvSpPr>
              <p:cNvPr id="127" name="Freeform 31"/>
              <p:cNvSpPr>
                <a:spLocks/>
              </p:cNvSpPr>
              <p:nvPr/>
            </p:nvSpPr>
            <p:spPr bwMode="auto">
              <a:xfrm>
                <a:off x="1724" y="1105"/>
                <a:ext cx="851" cy="313"/>
              </a:xfrm>
              <a:custGeom>
                <a:avLst/>
                <a:gdLst>
                  <a:gd name="T0" fmla="*/ 31 w 2555"/>
                  <a:gd name="T1" fmla="*/ 12 h 937"/>
                  <a:gd name="T2" fmla="*/ 31 w 2555"/>
                  <a:gd name="T3" fmla="*/ 12 h 937"/>
                  <a:gd name="T4" fmla="*/ 31 w 2555"/>
                  <a:gd name="T5" fmla="*/ 12 h 937"/>
                  <a:gd name="T6" fmla="*/ 31 w 2555"/>
                  <a:gd name="T7" fmla="*/ 12 h 937"/>
                  <a:gd name="T8" fmla="*/ 31 w 2555"/>
                  <a:gd name="T9" fmla="*/ 12 h 937"/>
                  <a:gd name="T10" fmla="*/ 30 w 2555"/>
                  <a:gd name="T11" fmla="*/ 12 h 937"/>
                  <a:gd name="T12" fmla="*/ 30 w 2555"/>
                  <a:gd name="T13" fmla="*/ 12 h 937"/>
                  <a:gd name="T14" fmla="*/ 30 w 2555"/>
                  <a:gd name="T15" fmla="*/ 12 h 937"/>
                  <a:gd name="T16" fmla="*/ 30 w 2555"/>
                  <a:gd name="T17" fmla="*/ 12 h 937"/>
                  <a:gd name="T18" fmla="*/ 0 w 2555"/>
                  <a:gd name="T19" fmla="*/ 0 h 937"/>
                  <a:gd name="T20" fmla="*/ 0 w 2555"/>
                  <a:gd name="T21" fmla="*/ 0 h 937"/>
                  <a:gd name="T22" fmla="*/ 0 w 2555"/>
                  <a:gd name="T23" fmla="*/ 0 h 937"/>
                  <a:gd name="T24" fmla="*/ 1 w 2555"/>
                  <a:gd name="T25" fmla="*/ 0 h 937"/>
                  <a:gd name="T26" fmla="*/ 1 w 2555"/>
                  <a:gd name="T27" fmla="*/ 0 h 937"/>
                  <a:gd name="T28" fmla="*/ 1 w 2555"/>
                  <a:gd name="T29" fmla="*/ 0 h 937"/>
                  <a:gd name="T30" fmla="*/ 1 w 2555"/>
                  <a:gd name="T31" fmla="*/ 0 h 937"/>
                  <a:gd name="T32" fmla="*/ 2 w 2555"/>
                  <a:gd name="T33" fmla="*/ 0 h 937"/>
                  <a:gd name="T34" fmla="*/ 2 w 2555"/>
                  <a:gd name="T35" fmla="*/ 0 h 937"/>
                  <a:gd name="T36" fmla="*/ 31 w 2555"/>
                  <a:gd name="T37" fmla="*/ 12 h 9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55"/>
                  <a:gd name="T58" fmla="*/ 0 h 937"/>
                  <a:gd name="T59" fmla="*/ 2555 w 2555"/>
                  <a:gd name="T60" fmla="*/ 937 h 9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55" h="937">
                    <a:moveTo>
                      <a:pt x="2555" y="937"/>
                    </a:moveTo>
                    <a:lnTo>
                      <a:pt x="2539" y="937"/>
                    </a:lnTo>
                    <a:lnTo>
                      <a:pt x="2522" y="937"/>
                    </a:lnTo>
                    <a:lnTo>
                      <a:pt x="2506" y="937"/>
                    </a:lnTo>
                    <a:lnTo>
                      <a:pt x="2490" y="936"/>
                    </a:lnTo>
                    <a:lnTo>
                      <a:pt x="2473" y="936"/>
                    </a:lnTo>
                    <a:lnTo>
                      <a:pt x="2457" y="936"/>
                    </a:lnTo>
                    <a:lnTo>
                      <a:pt x="2440" y="935"/>
                    </a:lnTo>
                    <a:lnTo>
                      <a:pt x="2425" y="935"/>
                    </a:lnTo>
                    <a:lnTo>
                      <a:pt x="0" y="0"/>
                    </a:lnTo>
                    <a:lnTo>
                      <a:pt x="19" y="1"/>
                    </a:lnTo>
                    <a:lnTo>
                      <a:pt x="39" y="2"/>
                    </a:lnTo>
                    <a:lnTo>
                      <a:pt x="57" y="3"/>
                    </a:lnTo>
                    <a:lnTo>
                      <a:pt x="76" y="4"/>
                    </a:lnTo>
                    <a:lnTo>
                      <a:pt x="95" y="7"/>
                    </a:lnTo>
                    <a:lnTo>
                      <a:pt x="113" y="8"/>
                    </a:lnTo>
                    <a:lnTo>
                      <a:pt x="133" y="9"/>
                    </a:lnTo>
                    <a:lnTo>
                      <a:pt x="152" y="10"/>
                    </a:lnTo>
                    <a:lnTo>
                      <a:pt x="2555" y="937"/>
                    </a:lnTo>
                    <a:close/>
                  </a:path>
                </a:pathLst>
              </a:custGeom>
              <a:solidFill>
                <a:srgbClr val="165550"/>
              </a:solidFill>
              <a:ln w="9525">
                <a:noFill/>
                <a:round/>
                <a:headEnd/>
                <a:tailEnd/>
              </a:ln>
            </p:spPr>
            <p:txBody>
              <a:bodyPr/>
              <a:lstStyle/>
              <a:p>
                <a:endParaRPr lang="fr-FR"/>
              </a:p>
            </p:txBody>
          </p:sp>
          <p:sp>
            <p:nvSpPr>
              <p:cNvPr id="128" name="Freeform 32"/>
              <p:cNvSpPr>
                <a:spLocks/>
              </p:cNvSpPr>
              <p:nvPr/>
            </p:nvSpPr>
            <p:spPr bwMode="auto">
              <a:xfrm>
                <a:off x="1674" y="1101"/>
                <a:ext cx="858" cy="316"/>
              </a:xfrm>
              <a:custGeom>
                <a:avLst/>
                <a:gdLst>
                  <a:gd name="T0" fmla="*/ 32 w 2575"/>
                  <a:gd name="T1" fmla="*/ 12 h 947"/>
                  <a:gd name="T2" fmla="*/ 32 w 2575"/>
                  <a:gd name="T3" fmla="*/ 12 h 947"/>
                  <a:gd name="T4" fmla="*/ 31 w 2575"/>
                  <a:gd name="T5" fmla="*/ 12 h 947"/>
                  <a:gd name="T6" fmla="*/ 31 w 2575"/>
                  <a:gd name="T7" fmla="*/ 12 h 947"/>
                  <a:gd name="T8" fmla="*/ 31 w 2575"/>
                  <a:gd name="T9" fmla="*/ 12 h 947"/>
                  <a:gd name="T10" fmla="*/ 31 w 2575"/>
                  <a:gd name="T11" fmla="*/ 12 h 947"/>
                  <a:gd name="T12" fmla="*/ 31 w 2575"/>
                  <a:gd name="T13" fmla="*/ 12 h 947"/>
                  <a:gd name="T14" fmla="*/ 30 w 2575"/>
                  <a:gd name="T15" fmla="*/ 12 h 947"/>
                  <a:gd name="T16" fmla="*/ 30 w 2575"/>
                  <a:gd name="T17" fmla="*/ 12 h 947"/>
                  <a:gd name="T18" fmla="*/ 0 w 2575"/>
                  <a:gd name="T19" fmla="*/ 0 h 947"/>
                  <a:gd name="T20" fmla="*/ 0 w 2575"/>
                  <a:gd name="T21" fmla="*/ 0 h 947"/>
                  <a:gd name="T22" fmla="*/ 0 w 2575"/>
                  <a:gd name="T23" fmla="*/ 0 h 947"/>
                  <a:gd name="T24" fmla="*/ 1 w 2575"/>
                  <a:gd name="T25" fmla="*/ 0 h 947"/>
                  <a:gd name="T26" fmla="*/ 1 w 2575"/>
                  <a:gd name="T27" fmla="*/ 0 h 947"/>
                  <a:gd name="T28" fmla="*/ 1 w 2575"/>
                  <a:gd name="T29" fmla="*/ 0 h 947"/>
                  <a:gd name="T30" fmla="*/ 1 w 2575"/>
                  <a:gd name="T31" fmla="*/ 0 h 947"/>
                  <a:gd name="T32" fmla="*/ 2 w 2575"/>
                  <a:gd name="T33" fmla="*/ 0 h 947"/>
                  <a:gd name="T34" fmla="*/ 2 w 2575"/>
                  <a:gd name="T35" fmla="*/ 0 h 947"/>
                  <a:gd name="T36" fmla="*/ 32 w 2575"/>
                  <a:gd name="T37" fmla="*/ 12 h 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5"/>
                  <a:gd name="T58" fmla="*/ 0 h 947"/>
                  <a:gd name="T59" fmla="*/ 2575 w 2575"/>
                  <a:gd name="T60" fmla="*/ 947 h 9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5" h="947">
                    <a:moveTo>
                      <a:pt x="2575" y="947"/>
                    </a:moveTo>
                    <a:lnTo>
                      <a:pt x="2558" y="947"/>
                    </a:lnTo>
                    <a:lnTo>
                      <a:pt x="2541" y="946"/>
                    </a:lnTo>
                    <a:lnTo>
                      <a:pt x="2524" y="946"/>
                    </a:lnTo>
                    <a:lnTo>
                      <a:pt x="2507" y="945"/>
                    </a:lnTo>
                    <a:lnTo>
                      <a:pt x="2490" y="944"/>
                    </a:lnTo>
                    <a:lnTo>
                      <a:pt x="2473" y="943"/>
                    </a:lnTo>
                    <a:lnTo>
                      <a:pt x="2457" y="943"/>
                    </a:lnTo>
                    <a:lnTo>
                      <a:pt x="2440" y="941"/>
                    </a:lnTo>
                    <a:lnTo>
                      <a:pt x="0" y="0"/>
                    </a:lnTo>
                    <a:lnTo>
                      <a:pt x="19" y="2"/>
                    </a:lnTo>
                    <a:lnTo>
                      <a:pt x="37" y="3"/>
                    </a:lnTo>
                    <a:lnTo>
                      <a:pt x="56" y="5"/>
                    </a:lnTo>
                    <a:lnTo>
                      <a:pt x="75" y="6"/>
                    </a:lnTo>
                    <a:lnTo>
                      <a:pt x="94" y="7"/>
                    </a:lnTo>
                    <a:lnTo>
                      <a:pt x="113" y="10"/>
                    </a:lnTo>
                    <a:lnTo>
                      <a:pt x="131" y="11"/>
                    </a:lnTo>
                    <a:lnTo>
                      <a:pt x="150" y="12"/>
                    </a:lnTo>
                    <a:lnTo>
                      <a:pt x="2575" y="947"/>
                    </a:lnTo>
                    <a:close/>
                  </a:path>
                </a:pathLst>
              </a:custGeom>
              <a:solidFill>
                <a:srgbClr val="155750"/>
              </a:solidFill>
              <a:ln w="9525">
                <a:noFill/>
                <a:round/>
                <a:headEnd/>
                <a:tailEnd/>
              </a:ln>
            </p:spPr>
            <p:txBody>
              <a:bodyPr/>
              <a:lstStyle/>
              <a:p>
                <a:endParaRPr lang="fr-FR"/>
              </a:p>
            </p:txBody>
          </p:sp>
          <p:sp>
            <p:nvSpPr>
              <p:cNvPr id="129" name="Freeform 33"/>
              <p:cNvSpPr>
                <a:spLocks/>
              </p:cNvSpPr>
              <p:nvPr/>
            </p:nvSpPr>
            <p:spPr bwMode="auto">
              <a:xfrm>
                <a:off x="1623" y="1098"/>
                <a:ext cx="864" cy="317"/>
              </a:xfrm>
              <a:custGeom>
                <a:avLst/>
                <a:gdLst>
                  <a:gd name="T0" fmla="*/ 32 w 2592"/>
                  <a:gd name="T1" fmla="*/ 12 h 951"/>
                  <a:gd name="T2" fmla="*/ 32 w 2592"/>
                  <a:gd name="T3" fmla="*/ 12 h 951"/>
                  <a:gd name="T4" fmla="*/ 32 w 2592"/>
                  <a:gd name="T5" fmla="*/ 12 h 951"/>
                  <a:gd name="T6" fmla="*/ 31 w 2592"/>
                  <a:gd name="T7" fmla="*/ 12 h 951"/>
                  <a:gd name="T8" fmla="*/ 31 w 2592"/>
                  <a:gd name="T9" fmla="*/ 12 h 951"/>
                  <a:gd name="T10" fmla="*/ 31 w 2592"/>
                  <a:gd name="T11" fmla="*/ 12 h 951"/>
                  <a:gd name="T12" fmla="*/ 31 w 2592"/>
                  <a:gd name="T13" fmla="*/ 12 h 951"/>
                  <a:gd name="T14" fmla="*/ 30 w 2592"/>
                  <a:gd name="T15" fmla="*/ 12 h 951"/>
                  <a:gd name="T16" fmla="*/ 30 w 2592"/>
                  <a:gd name="T17" fmla="*/ 12 h 951"/>
                  <a:gd name="T18" fmla="*/ 0 w 2592"/>
                  <a:gd name="T19" fmla="*/ 0 h 951"/>
                  <a:gd name="T20" fmla="*/ 0 w 2592"/>
                  <a:gd name="T21" fmla="*/ 0 h 951"/>
                  <a:gd name="T22" fmla="*/ 0 w 2592"/>
                  <a:gd name="T23" fmla="*/ 0 h 951"/>
                  <a:gd name="T24" fmla="*/ 1 w 2592"/>
                  <a:gd name="T25" fmla="*/ 0 h 951"/>
                  <a:gd name="T26" fmla="*/ 1 w 2592"/>
                  <a:gd name="T27" fmla="*/ 0 h 951"/>
                  <a:gd name="T28" fmla="*/ 1 w 2592"/>
                  <a:gd name="T29" fmla="*/ 0 h 951"/>
                  <a:gd name="T30" fmla="*/ 1 w 2592"/>
                  <a:gd name="T31" fmla="*/ 0 h 951"/>
                  <a:gd name="T32" fmla="*/ 2 w 2592"/>
                  <a:gd name="T33" fmla="*/ 0 h 951"/>
                  <a:gd name="T34" fmla="*/ 2 w 2592"/>
                  <a:gd name="T35" fmla="*/ 0 h 951"/>
                  <a:gd name="T36" fmla="*/ 32 w 2592"/>
                  <a:gd name="T37" fmla="*/ 12 h 9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2"/>
                  <a:gd name="T58" fmla="*/ 0 h 951"/>
                  <a:gd name="T59" fmla="*/ 2592 w 2592"/>
                  <a:gd name="T60" fmla="*/ 951 h 9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2" h="951">
                    <a:moveTo>
                      <a:pt x="2592" y="951"/>
                    </a:moveTo>
                    <a:lnTo>
                      <a:pt x="2573" y="950"/>
                    </a:lnTo>
                    <a:lnTo>
                      <a:pt x="2553" y="949"/>
                    </a:lnTo>
                    <a:lnTo>
                      <a:pt x="2534" y="948"/>
                    </a:lnTo>
                    <a:lnTo>
                      <a:pt x="2516" y="947"/>
                    </a:lnTo>
                    <a:lnTo>
                      <a:pt x="2497" y="946"/>
                    </a:lnTo>
                    <a:lnTo>
                      <a:pt x="2477" y="945"/>
                    </a:lnTo>
                    <a:lnTo>
                      <a:pt x="2458" y="942"/>
                    </a:lnTo>
                    <a:lnTo>
                      <a:pt x="2439" y="941"/>
                    </a:lnTo>
                    <a:lnTo>
                      <a:pt x="0" y="0"/>
                    </a:lnTo>
                    <a:lnTo>
                      <a:pt x="19" y="1"/>
                    </a:lnTo>
                    <a:lnTo>
                      <a:pt x="38" y="3"/>
                    </a:lnTo>
                    <a:lnTo>
                      <a:pt x="56" y="4"/>
                    </a:lnTo>
                    <a:lnTo>
                      <a:pt x="76" y="5"/>
                    </a:lnTo>
                    <a:lnTo>
                      <a:pt x="95" y="7"/>
                    </a:lnTo>
                    <a:lnTo>
                      <a:pt x="113" y="8"/>
                    </a:lnTo>
                    <a:lnTo>
                      <a:pt x="132" y="9"/>
                    </a:lnTo>
                    <a:lnTo>
                      <a:pt x="152" y="10"/>
                    </a:lnTo>
                    <a:lnTo>
                      <a:pt x="2592" y="951"/>
                    </a:lnTo>
                    <a:close/>
                  </a:path>
                </a:pathLst>
              </a:custGeom>
              <a:solidFill>
                <a:srgbClr val="185A53"/>
              </a:solidFill>
              <a:ln w="9525">
                <a:noFill/>
                <a:round/>
                <a:headEnd/>
                <a:tailEnd/>
              </a:ln>
            </p:spPr>
            <p:txBody>
              <a:bodyPr/>
              <a:lstStyle/>
              <a:p>
                <a:endParaRPr lang="fr-FR"/>
              </a:p>
            </p:txBody>
          </p:sp>
          <p:sp>
            <p:nvSpPr>
              <p:cNvPr id="130" name="Freeform 34"/>
              <p:cNvSpPr>
                <a:spLocks/>
              </p:cNvSpPr>
              <p:nvPr/>
            </p:nvSpPr>
            <p:spPr bwMode="auto">
              <a:xfrm>
                <a:off x="1572" y="1094"/>
                <a:ext cx="864" cy="318"/>
              </a:xfrm>
              <a:custGeom>
                <a:avLst/>
                <a:gdLst>
                  <a:gd name="T0" fmla="*/ 32 w 2591"/>
                  <a:gd name="T1" fmla="*/ 12 h 952"/>
                  <a:gd name="T2" fmla="*/ 32 w 2591"/>
                  <a:gd name="T3" fmla="*/ 12 h 952"/>
                  <a:gd name="T4" fmla="*/ 31 w 2591"/>
                  <a:gd name="T5" fmla="*/ 12 h 952"/>
                  <a:gd name="T6" fmla="*/ 31 w 2591"/>
                  <a:gd name="T7" fmla="*/ 12 h 952"/>
                  <a:gd name="T8" fmla="*/ 31 w 2591"/>
                  <a:gd name="T9" fmla="*/ 12 h 952"/>
                  <a:gd name="T10" fmla="*/ 31 w 2591"/>
                  <a:gd name="T11" fmla="*/ 12 h 952"/>
                  <a:gd name="T12" fmla="*/ 30 w 2591"/>
                  <a:gd name="T13" fmla="*/ 12 h 952"/>
                  <a:gd name="T14" fmla="*/ 30 w 2591"/>
                  <a:gd name="T15" fmla="*/ 12 h 952"/>
                  <a:gd name="T16" fmla="*/ 30 w 2591"/>
                  <a:gd name="T17" fmla="*/ 12 h 952"/>
                  <a:gd name="T18" fmla="*/ 0 w 2591"/>
                  <a:gd name="T19" fmla="*/ 0 h 952"/>
                  <a:gd name="T20" fmla="*/ 0 w 2591"/>
                  <a:gd name="T21" fmla="*/ 0 h 952"/>
                  <a:gd name="T22" fmla="*/ 0 w 2591"/>
                  <a:gd name="T23" fmla="*/ 0 h 952"/>
                  <a:gd name="T24" fmla="*/ 1 w 2591"/>
                  <a:gd name="T25" fmla="*/ 0 h 952"/>
                  <a:gd name="T26" fmla="*/ 1 w 2591"/>
                  <a:gd name="T27" fmla="*/ 0 h 952"/>
                  <a:gd name="T28" fmla="*/ 1 w 2591"/>
                  <a:gd name="T29" fmla="*/ 0 h 952"/>
                  <a:gd name="T30" fmla="*/ 1 w 2591"/>
                  <a:gd name="T31" fmla="*/ 0 h 952"/>
                  <a:gd name="T32" fmla="*/ 2 w 2591"/>
                  <a:gd name="T33" fmla="*/ 0 h 952"/>
                  <a:gd name="T34" fmla="*/ 2 w 2591"/>
                  <a:gd name="T35" fmla="*/ 0 h 952"/>
                  <a:gd name="T36" fmla="*/ 32 w 2591"/>
                  <a:gd name="T37" fmla="*/ 12 h 9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1"/>
                  <a:gd name="T58" fmla="*/ 0 h 952"/>
                  <a:gd name="T59" fmla="*/ 2591 w 2591"/>
                  <a:gd name="T60" fmla="*/ 952 h 9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1" h="952">
                    <a:moveTo>
                      <a:pt x="2591" y="952"/>
                    </a:moveTo>
                    <a:lnTo>
                      <a:pt x="2569" y="950"/>
                    </a:lnTo>
                    <a:lnTo>
                      <a:pt x="2547" y="949"/>
                    </a:lnTo>
                    <a:lnTo>
                      <a:pt x="2525" y="947"/>
                    </a:lnTo>
                    <a:lnTo>
                      <a:pt x="2504" y="944"/>
                    </a:lnTo>
                    <a:lnTo>
                      <a:pt x="2482" y="941"/>
                    </a:lnTo>
                    <a:lnTo>
                      <a:pt x="2461" y="939"/>
                    </a:lnTo>
                    <a:lnTo>
                      <a:pt x="2439" y="936"/>
                    </a:lnTo>
                    <a:lnTo>
                      <a:pt x="2418" y="933"/>
                    </a:lnTo>
                    <a:lnTo>
                      <a:pt x="0" y="0"/>
                    </a:lnTo>
                    <a:lnTo>
                      <a:pt x="19" y="1"/>
                    </a:lnTo>
                    <a:lnTo>
                      <a:pt x="39" y="2"/>
                    </a:lnTo>
                    <a:lnTo>
                      <a:pt x="57" y="4"/>
                    </a:lnTo>
                    <a:lnTo>
                      <a:pt x="76" y="6"/>
                    </a:lnTo>
                    <a:lnTo>
                      <a:pt x="95" y="7"/>
                    </a:lnTo>
                    <a:lnTo>
                      <a:pt x="113" y="9"/>
                    </a:lnTo>
                    <a:lnTo>
                      <a:pt x="133" y="10"/>
                    </a:lnTo>
                    <a:lnTo>
                      <a:pt x="152" y="11"/>
                    </a:lnTo>
                    <a:lnTo>
                      <a:pt x="2591" y="952"/>
                    </a:lnTo>
                    <a:close/>
                  </a:path>
                </a:pathLst>
              </a:custGeom>
              <a:solidFill>
                <a:srgbClr val="1B5F55"/>
              </a:solidFill>
              <a:ln w="9525">
                <a:noFill/>
                <a:round/>
                <a:headEnd/>
                <a:tailEnd/>
              </a:ln>
            </p:spPr>
            <p:txBody>
              <a:bodyPr/>
              <a:lstStyle/>
              <a:p>
                <a:endParaRPr lang="fr-FR"/>
              </a:p>
            </p:txBody>
          </p:sp>
          <p:sp>
            <p:nvSpPr>
              <p:cNvPr id="131" name="Freeform 35"/>
              <p:cNvSpPr>
                <a:spLocks/>
              </p:cNvSpPr>
              <p:nvPr/>
            </p:nvSpPr>
            <p:spPr bwMode="auto">
              <a:xfrm>
                <a:off x="1522" y="1091"/>
                <a:ext cx="856" cy="314"/>
              </a:xfrm>
              <a:custGeom>
                <a:avLst/>
                <a:gdLst>
                  <a:gd name="T0" fmla="*/ 32 w 2568"/>
                  <a:gd name="T1" fmla="*/ 12 h 943"/>
                  <a:gd name="T2" fmla="*/ 32 w 2568"/>
                  <a:gd name="T3" fmla="*/ 12 h 943"/>
                  <a:gd name="T4" fmla="*/ 31 w 2568"/>
                  <a:gd name="T5" fmla="*/ 12 h 943"/>
                  <a:gd name="T6" fmla="*/ 31 w 2568"/>
                  <a:gd name="T7" fmla="*/ 12 h 943"/>
                  <a:gd name="T8" fmla="*/ 31 w 2568"/>
                  <a:gd name="T9" fmla="*/ 12 h 943"/>
                  <a:gd name="T10" fmla="*/ 31 w 2568"/>
                  <a:gd name="T11" fmla="*/ 12 h 943"/>
                  <a:gd name="T12" fmla="*/ 31 w 2568"/>
                  <a:gd name="T13" fmla="*/ 11 h 943"/>
                  <a:gd name="T14" fmla="*/ 31 w 2568"/>
                  <a:gd name="T15" fmla="*/ 11 h 943"/>
                  <a:gd name="T16" fmla="*/ 30 w 2568"/>
                  <a:gd name="T17" fmla="*/ 11 h 943"/>
                  <a:gd name="T18" fmla="*/ 30 w 2568"/>
                  <a:gd name="T19" fmla="*/ 11 h 943"/>
                  <a:gd name="T20" fmla="*/ 30 w 2568"/>
                  <a:gd name="T21" fmla="*/ 11 h 943"/>
                  <a:gd name="T22" fmla="*/ 30 w 2568"/>
                  <a:gd name="T23" fmla="*/ 11 h 943"/>
                  <a:gd name="T24" fmla="*/ 30 w 2568"/>
                  <a:gd name="T25" fmla="*/ 11 h 943"/>
                  <a:gd name="T26" fmla="*/ 30 w 2568"/>
                  <a:gd name="T27" fmla="*/ 11 h 943"/>
                  <a:gd name="T28" fmla="*/ 29 w 2568"/>
                  <a:gd name="T29" fmla="*/ 11 h 943"/>
                  <a:gd name="T30" fmla="*/ 29 w 2568"/>
                  <a:gd name="T31" fmla="*/ 11 h 943"/>
                  <a:gd name="T32" fmla="*/ 29 w 2568"/>
                  <a:gd name="T33" fmla="*/ 11 h 943"/>
                  <a:gd name="T34" fmla="*/ 0 w 2568"/>
                  <a:gd name="T35" fmla="*/ 0 h 943"/>
                  <a:gd name="T36" fmla="*/ 0 w 2568"/>
                  <a:gd name="T37" fmla="*/ 0 h 943"/>
                  <a:gd name="T38" fmla="*/ 0 w 2568"/>
                  <a:gd name="T39" fmla="*/ 0 h 943"/>
                  <a:gd name="T40" fmla="*/ 1 w 2568"/>
                  <a:gd name="T41" fmla="*/ 0 h 943"/>
                  <a:gd name="T42" fmla="*/ 1 w 2568"/>
                  <a:gd name="T43" fmla="*/ 0 h 943"/>
                  <a:gd name="T44" fmla="*/ 1 w 2568"/>
                  <a:gd name="T45" fmla="*/ 0 h 943"/>
                  <a:gd name="T46" fmla="*/ 1 w 2568"/>
                  <a:gd name="T47" fmla="*/ 0 h 943"/>
                  <a:gd name="T48" fmla="*/ 2 w 2568"/>
                  <a:gd name="T49" fmla="*/ 0 h 943"/>
                  <a:gd name="T50" fmla="*/ 2 w 2568"/>
                  <a:gd name="T51" fmla="*/ 0 h 943"/>
                  <a:gd name="T52" fmla="*/ 32 w 2568"/>
                  <a:gd name="T53" fmla="*/ 12 h 9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8"/>
                  <a:gd name="T82" fmla="*/ 0 h 943"/>
                  <a:gd name="T83" fmla="*/ 2568 w 2568"/>
                  <a:gd name="T84" fmla="*/ 943 h 9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8" h="943">
                    <a:moveTo>
                      <a:pt x="2568" y="943"/>
                    </a:moveTo>
                    <a:lnTo>
                      <a:pt x="2554" y="941"/>
                    </a:lnTo>
                    <a:lnTo>
                      <a:pt x="2542" y="940"/>
                    </a:lnTo>
                    <a:lnTo>
                      <a:pt x="2528" y="937"/>
                    </a:lnTo>
                    <a:lnTo>
                      <a:pt x="2516" y="935"/>
                    </a:lnTo>
                    <a:lnTo>
                      <a:pt x="2502" y="933"/>
                    </a:lnTo>
                    <a:lnTo>
                      <a:pt x="2490" y="931"/>
                    </a:lnTo>
                    <a:lnTo>
                      <a:pt x="2476" y="928"/>
                    </a:lnTo>
                    <a:lnTo>
                      <a:pt x="2464" y="926"/>
                    </a:lnTo>
                    <a:lnTo>
                      <a:pt x="2449" y="923"/>
                    </a:lnTo>
                    <a:lnTo>
                      <a:pt x="2435" y="920"/>
                    </a:lnTo>
                    <a:lnTo>
                      <a:pt x="2421" y="918"/>
                    </a:lnTo>
                    <a:lnTo>
                      <a:pt x="2406" y="915"/>
                    </a:lnTo>
                    <a:lnTo>
                      <a:pt x="2391" y="912"/>
                    </a:lnTo>
                    <a:lnTo>
                      <a:pt x="2377" y="910"/>
                    </a:lnTo>
                    <a:lnTo>
                      <a:pt x="2363" y="908"/>
                    </a:lnTo>
                    <a:lnTo>
                      <a:pt x="2348" y="906"/>
                    </a:lnTo>
                    <a:lnTo>
                      <a:pt x="0" y="0"/>
                    </a:lnTo>
                    <a:lnTo>
                      <a:pt x="19" y="1"/>
                    </a:lnTo>
                    <a:lnTo>
                      <a:pt x="38" y="2"/>
                    </a:lnTo>
                    <a:lnTo>
                      <a:pt x="56" y="3"/>
                    </a:lnTo>
                    <a:lnTo>
                      <a:pt x="75" y="4"/>
                    </a:lnTo>
                    <a:lnTo>
                      <a:pt x="94" y="7"/>
                    </a:lnTo>
                    <a:lnTo>
                      <a:pt x="113" y="8"/>
                    </a:lnTo>
                    <a:lnTo>
                      <a:pt x="131" y="9"/>
                    </a:lnTo>
                    <a:lnTo>
                      <a:pt x="150" y="10"/>
                    </a:lnTo>
                    <a:lnTo>
                      <a:pt x="2568" y="943"/>
                    </a:lnTo>
                    <a:close/>
                  </a:path>
                </a:pathLst>
              </a:custGeom>
              <a:solidFill>
                <a:srgbClr val="1B5F58"/>
              </a:solidFill>
              <a:ln w="9525">
                <a:noFill/>
                <a:round/>
                <a:headEnd/>
                <a:tailEnd/>
              </a:ln>
            </p:spPr>
            <p:txBody>
              <a:bodyPr/>
              <a:lstStyle/>
              <a:p>
                <a:endParaRPr lang="fr-FR"/>
              </a:p>
            </p:txBody>
          </p:sp>
          <p:sp>
            <p:nvSpPr>
              <p:cNvPr id="132" name="Freeform 36"/>
              <p:cNvSpPr>
                <a:spLocks/>
              </p:cNvSpPr>
              <p:nvPr/>
            </p:nvSpPr>
            <p:spPr bwMode="auto">
              <a:xfrm>
                <a:off x="1472" y="1087"/>
                <a:ext cx="833" cy="306"/>
              </a:xfrm>
              <a:custGeom>
                <a:avLst/>
                <a:gdLst>
                  <a:gd name="T0" fmla="*/ 31 w 2499"/>
                  <a:gd name="T1" fmla="*/ 11 h 918"/>
                  <a:gd name="T2" fmla="*/ 31 w 2499"/>
                  <a:gd name="T3" fmla="*/ 11 h 918"/>
                  <a:gd name="T4" fmla="*/ 31 w 2499"/>
                  <a:gd name="T5" fmla="*/ 11 h 918"/>
                  <a:gd name="T6" fmla="*/ 30 w 2499"/>
                  <a:gd name="T7" fmla="*/ 11 h 918"/>
                  <a:gd name="T8" fmla="*/ 30 w 2499"/>
                  <a:gd name="T9" fmla="*/ 11 h 918"/>
                  <a:gd name="T10" fmla="*/ 30 w 2499"/>
                  <a:gd name="T11" fmla="*/ 11 h 918"/>
                  <a:gd name="T12" fmla="*/ 30 w 2499"/>
                  <a:gd name="T13" fmla="*/ 11 h 918"/>
                  <a:gd name="T14" fmla="*/ 30 w 2499"/>
                  <a:gd name="T15" fmla="*/ 11 h 918"/>
                  <a:gd name="T16" fmla="*/ 30 w 2499"/>
                  <a:gd name="T17" fmla="*/ 11 h 918"/>
                  <a:gd name="T18" fmla="*/ 29 w 2499"/>
                  <a:gd name="T19" fmla="*/ 11 h 918"/>
                  <a:gd name="T20" fmla="*/ 29 w 2499"/>
                  <a:gd name="T21" fmla="*/ 11 h 918"/>
                  <a:gd name="T22" fmla="*/ 29 w 2499"/>
                  <a:gd name="T23" fmla="*/ 11 h 918"/>
                  <a:gd name="T24" fmla="*/ 29 w 2499"/>
                  <a:gd name="T25" fmla="*/ 11 h 918"/>
                  <a:gd name="T26" fmla="*/ 29 w 2499"/>
                  <a:gd name="T27" fmla="*/ 11 h 918"/>
                  <a:gd name="T28" fmla="*/ 29 w 2499"/>
                  <a:gd name="T29" fmla="*/ 11 h 918"/>
                  <a:gd name="T30" fmla="*/ 29 w 2499"/>
                  <a:gd name="T31" fmla="*/ 11 h 918"/>
                  <a:gd name="T32" fmla="*/ 28 w 2499"/>
                  <a:gd name="T33" fmla="*/ 11 h 918"/>
                  <a:gd name="T34" fmla="*/ 0 w 2499"/>
                  <a:gd name="T35" fmla="*/ 0 h 918"/>
                  <a:gd name="T36" fmla="*/ 0 w 2499"/>
                  <a:gd name="T37" fmla="*/ 0 h 918"/>
                  <a:gd name="T38" fmla="*/ 0 w 2499"/>
                  <a:gd name="T39" fmla="*/ 0 h 918"/>
                  <a:gd name="T40" fmla="*/ 1 w 2499"/>
                  <a:gd name="T41" fmla="*/ 0 h 918"/>
                  <a:gd name="T42" fmla="*/ 1 w 2499"/>
                  <a:gd name="T43" fmla="*/ 0 h 918"/>
                  <a:gd name="T44" fmla="*/ 1 w 2499"/>
                  <a:gd name="T45" fmla="*/ 0 h 918"/>
                  <a:gd name="T46" fmla="*/ 1 w 2499"/>
                  <a:gd name="T47" fmla="*/ 0 h 918"/>
                  <a:gd name="T48" fmla="*/ 2 w 2499"/>
                  <a:gd name="T49" fmla="*/ 0 h 918"/>
                  <a:gd name="T50" fmla="*/ 2 w 2499"/>
                  <a:gd name="T51" fmla="*/ 0 h 918"/>
                  <a:gd name="T52" fmla="*/ 31 w 2499"/>
                  <a:gd name="T53" fmla="*/ 11 h 9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9"/>
                  <a:gd name="T82" fmla="*/ 0 h 918"/>
                  <a:gd name="T83" fmla="*/ 2499 w 2499"/>
                  <a:gd name="T84" fmla="*/ 918 h 9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9" h="918">
                    <a:moveTo>
                      <a:pt x="2499" y="918"/>
                    </a:moveTo>
                    <a:lnTo>
                      <a:pt x="2487" y="915"/>
                    </a:lnTo>
                    <a:lnTo>
                      <a:pt x="2474" y="913"/>
                    </a:lnTo>
                    <a:lnTo>
                      <a:pt x="2461" y="911"/>
                    </a:lnTo>
                    <a:lnTo>
                      <a:pt x="2448" y="910"/>
                    </a:lnTo>
                    <a:lnTo>
                      <a:pt x="2436" y="907"/>
                    </a:lnTo>
                    <a:lnTo>
                      <a:pt x="2423" y="905"/>
                    </a:lnTo>
                    <a:lnTo>
                      <a:pt x="2411" y="903"/>
                    </a:lnTo>
                    <a:lnTo>
                      <a:pt x="2398" y="902"/>
                    </a:lnTo>
                    <a:lnTo>
                      <a:pt x="2386" y="900"/>
                    </a:lnTo>
                    <a:lnTo>
                      <a:pt x="2372" y="897"/>
                    </a:lnTo>
                    <a:lnTo>
                      <a:pt x="2360" y="896"/>
                    </a:lnTo>
                    <a:lnTo>
                      <a:pt x="2347" y="894"/>
                    </a:lnTo>
                    <a:lnTo>
                      <a:pt x="2335" y="893"/>
                    </a:lnTo>
                    <a:lnTo>
                      <a:pt x="2322" y="891"/>
                    </a:lnTo>
                    <a:lnTo>
                      <a:pt x="2310" y="889"/>
                    </a:lnTo>
                    <a:lnTo>
                      <a:pt x="2297" y="887"/>
                    </a:lnTo>
                    <a:lnTo>
                      <a:pt x="0" y="0"/>
                    </a:lnTo>
                    <a:lnTo>
                      <a:pt x="19" y="2"/>
                    </a:lnTo>
                    <a:lnTo>
                      <a:pt x="38" y="3"/>
                    </a:lnTo>
                    <a:lnTo>
                      <a:pt x="57" y="5"/>
                    </a:lnTo>
                    <a:lnTo>
                      <a:pt x="76" y="6"/>
                    </a:lnTo>
                    <a:lnTo>
                      <a:pt x="94" y="7"/>
                    </a:lnTo>
                    <a:lnTo>
                      <a:pt x="113" y="9"/>
                    </a:lnTo>
                    <a:lnTo>
                      <a:pt x="131" y="11"/>
                    </a:lnTo>
                    <a:lnTo>
                      <a:pt x="151" y="12"/>
                    </a:lnTo>
                    <a:lnTo>
                      <a:pt x="2499" y="918"/>
                    </a:lnTo>
                    <a:close/>
                  </a:path>
                </a:pathLst>
              </a:custGeom>
              <a:solidFill>
                <a:srgbClr val="1D645A"/>
              </a:solidFill>
              <a:ln w="9525">
                <a:noFill/>
                <a:round/>
                <a:headEnd/>
                <a:tailEnd/>
              </a:ln>
            </p:spPr>
            <p:txBody>
              <a:bodyPr/>
              <a:lstStyle/>
              <a:p>
                <a:endParaRPr lang="fr-FR"/>
              </a:p>
            </p:txBody>
          </p:sp>
          <p:sp>
            <p:nvSpPr>
              <p:cNvPr id="133" name="Freeform 37"/>
              <p:cNvSpPr>
                <a:spLocks/>
              </p:cNvSpPr>
              <p:nvPr/>
            </p:nvSpPr>
            <p:spPr bwMode="auto">
              <a:xfrm>
                <a:off x="1420" y="1084"/>
                <a:ext cx="818" cy="299"/>
              </a:xfrm>
              <a:custGeom>
                <a:avLst/>
                <a:gdLst>
                  <a:gd name="T0" fmla="*/ 30 w 2452"/>
                  <a:gd name="T1" fmla="*/ 11 h 897"/>
                  <a:gd name="T2" fmla="*/ 30 w 2452"/>
                  <a:gd name="T3" fmla="*/ 11 h 897"/>
                  <a:gd name="T4" fmla="*/ 30 w 2452"/>
                  <a:gd name="T5" fmla="*/ 11 h 897"/>
                  <a:gd name="T6" fmla="*/ 30 w 2452"/>
                  <a:gd name="T7" fmla="*/ 11 h 897"/>
                  <a:gd name="T8" fmla="*/ 30 w 2452"/>
                  <a:gd name="T9" fmla="*/ 11 h 897"/>
                  <a:gd name="T10" fmla="*/ 30 w 2452"/>
                  <a:gd name="T11" fmla="*/ 11 h 897"/>
                  <a:gd name="T12" fmla="*/ 29 w 2452"/>
                  <a:gd name="T13" fmla="*/ 11 h 897"/>
                  <a:gd name="T14" fmla="*/ 29 w 2452"/>
                  <a:gd name="T15" fmla="*/ 11 h 897"/>
                  <a:gd name="T16" fmla="*/ 29 w 2452"/>
                  <a:gd name="T17" fmla="*/ 11 h 897"/>
                  <a:gd name="T18" fmla="*/ 29 w 2452"/>
                  <a:gd name="T19" fmla="*/ 11 h 897"/>
                  <a:gd name="T20" fmla="*/ 29 w 2452"/>
                  <a:gd name="T21" fmla="*/ 11 h 897"/>
                  <a:gd name="T22" fmla="*/ 29 w 2452"/>
                  <a:gd name="T23" fmla="*/ 11 h 897"/>
                  <a:gd name="T24" fmla="*/ 29 w 2452"/>
                  <a:gd name="T25" fmla="*/ 11 h 897"/>
                  <a:gd name="T26" fmla="*/ 29 w 2452"/>
                  <a:gd name="T27" fmla="*/ 11 h 897"/>
                  <a:gd name="T28" fmla="*/ 28 w 2452"/>
                  <a:gd name="T29" fmla="*/ 11 h 897"/>
                  <a:gd name="T30" fmla="*/ 28 w 2452"/>
                  <a:gd name="T31" fmla="*/ 11 h 897"/>
                  <a:gd name="T32" fmla="*/ 28 w 2452"/>
                  <a:gd name="T33" fmla="*/ 11 h 897"/>
                  <a:gd name="T34" fmla="*/ 0 w 2452"/>
                  <a:gd name="T35" fmla="*/ 0 h 897"/>
                  <a:gd name="T36" fmla="*/ 0 w 2452"/>
                  <a:gd name="T37" fmla="*/ 0 h 897"/>
                  <a:gd name="T38" fmla="*/ 0 w 2452"/>
                  <a:gd name="T39" fmla="*/ 0 h 897"/>
                  <a:gd name="T40" fmla="*/ 1 w 2452"/>
                  <a:gd name="T41" fmla="*/ 0 h 897"/>
                  <a:gd name="T42" fmla="*/ 1 w 2452"/>
                  <a:gd name="T43" fmla="*/ 0 h 897"/>
                  <a:gd name="T44" fmla="*/ 1 w 2452"/>
                  <a:gd name="T45" fmla="*/ 0 h 897"/>
                  <a:gd name="T46" fmla="*/ 1 w 2452"/>
                  <a:gd name="T47" fmla="*/ 0 h 897"/>
                  <a:gd name="T48" fmla="*/ 2 w 2452"/>
                  <a:gd name="T49" fmla="*/ 0 h 897"/>
                  <a:gd name="T50" fmla="*/ 2 w 2452"/>
                  <a:gd name="T51" fmla="*/ 0 h 897"/>
                  <a:gd name="T52" fmla="*/ 30 w 2452"/>
                  <a:gd name="T53" fmla="*/ 11 h 8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52"/>
                  <a:gd name="T82" fmla="*/ 0 h 897"/>
                  <a:gd name="T83" fmla="*/ 2452 w 2452"/>
                  <a:gd name="T84" fmla="*/ 897 h 8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52" h="897">
                    <a:moveTo>
                      <a:pt x="2452" y="897"/>
                    </a:moveTo>
                    <a:lnTo>
                      <a:pt x="2441" y="896"/>
                    </a:lnTo>
                    <a:lnTo>
                      <a:pt x="2430" y="894"/>
                    </a:lnTo>
                    <a:lnTo>
                      <a:pt x="2419" y="893"/>
                    </a:lnTo>
                    <a:lnTo>
                      <a:pt x="2407" y="891"/>
                    </a:lnTo>
                    <a:lnTo>
                      <a:pt x="2395" y="890"/>
                    </a:lnTo>
                    <a:lnTo>
                      <a:pt x="2383" y="888"/>
                    </a:lnTo>
                    <a:lnTo>
                      <a:pt x="2372" y="887"/>
                    </a:lnTo>
                    <a:lnTo>
                      <a:pt x="2361" y="886"/>
                    </a:lnTo>
                    <a:lnTo>
                      <a:pt x="2349" y="885"/>
                    </a:lnTo>
                    <a:lnTo>
                      <a:pt x="2338" y="884"/>
                    </a:lnTo>
                    <a:lnTo>
                      <a:pt x="2327" y="882"/>
                    </a:lnTo>
                    <a:lnTo>
                      <a:pt x="2315" y="881"/>
                    </a:lnTo>
                    <a:lnTo>
                      <a:pt x="2304" y="879"/>
                    </a:lnTo>
                    <a:lnTo>
                      <a:pt x="2293" y="878"/>
                    </a:lnTo>
                    <a:lnTo>
                      <a:pt x="2281" y="877"/>
                    </a:lnTo>
                    <a:lnTo>
                      <a:pt x="2270" y="876"/>
                    </a:lnTo>
                    <a:lnTo>
                      <a:pt x="0" y="0"/>
                    </a:lnTo>
                    <a:lnTo>
                      <a:pt x="19" y="1"/>
                    </a:lnTo>
                    <a:lnTo>
                      <a:pt x="38" y="2"/>
                    </a:lnTo>
                    <a:lnTo>
                      <a:pt x="59" y="4"/>
                    </a:lnTo>
                    <a:lnTo>
                      <a:pt x="78" y="5"/>
                    </a:lnTo>
                    <a:lnTo>
                      <a:pt x="97" y="7"/>
                    </a:lnTo>
                    <a:lnTo>
                      <a:pt x="116" y="8"/>
                    </a:lnTo>
                    <a:lnTo>
                      <a:pt x="136" y="9"/>
                    </a:lnTo>
                    <a:lnTo>
                      <a:pt x="155" y="10"/>
                    </a:lnTo>
                    <a:lnTo>
                      <a:pt x="2452" y="897"/>
                    </a:lnTo>
                    <a:close/>
                  </a:path>
                </a:pathLst>
              </a:custGeom>
              <a:solidFill>
                <a:srgbClr val="1D665C"/>
              </a:solidFill>
              <a:ln w="9525">
                <a:noFill/>
                <a:round/>
                <a:headEnd/>
                <a:tailEnd/>
              </a:ln>
            </p:spPr>
            <p:txBody>
              <a:bodyPr/>
              <a:lstStyle/>
              <a:p>
                <a:endParaRPr lang="fr-FR"/>
              </a:p>
            </p:txBody>
          </p:sp>
          <p:sp>
            <p:nvSpPr>
              <p:cNvPr id="134" name="Freeform 38"/>
              <p:cNvSpPr>
                <a:spLocks/>
              </p:cNvSpPr>
              <p:nvPr/>
            </p:nvSpPr>
            <p:spPr bwMode="auto">
              <a:xfrm>
                <a:off x="1370" y="1080"/>
                <a:ext cx="807" cy="296"/>
              </a:xfrm>
              <a:custGeom>
                <a:avLst/>
                <a:gdLst>
                  <a:gd name="T0" fmla="*/ 30 w 2421"/>
                  <a:gd name="T1" fmla="*/ 11 h 888"/>
                  <a:gd name="T2" fmla="*/ 30 w 2421"/>
                  <a:gd name="T3" fmla="*/ 11 h 888"/>
                  <a:gd name="T4" fmla="*/ 29 w 2421"/>
                  <a:gd name="T5" fmla="*/ 11 h 888"/>
                  <a:gd name="T6" fmla="*/ 29 w 2421"/>
                  <a:gd name="T7" fmla="*/ 11 h 888"/>
                  <a:gd name="T8" fmla="*/ 29 w 2421"/>
                  <a:gd name="T9" fmla="*/ 11 h 888"/>
                  <a:gd name="T10" fmla="*/ 29 w 2421"/>
                  <a:gd name="T11" fmla="*/ 11 h 888"/>
                  <a:gd name="T12" fmla="*/ 28 w 2421"/>
                  <a:gd name="T13" fmla="*/ 11 h 888"/>
                  <a:gd name="T14" fmla="*/ 28 w 2421"/>
                  <a:gd name="T15" fmla="*/ 11 h 888"/>
                  <a:gd name="T16" fmla="*/ 28 w 2421"/>
                  <a:gd name="T17" fmla="*/ 11 h 888"/>
                  <a:gd name="T18" fmla="*/ 0 w 2421"/>
                  <a:gd name="T19" fmla="*/ 0 h 888"/>
                  <a:gd name="T20" fmla="*/ 0 w 2421"/>
                  <a:gd name="T21" fmla="*/ 0 h 888"/>
                  <a:gd name="T22" fmla="*/ 0 w 2421"/>
                  <a:gd name="T23" fmla="*/ 0 h 888"/>
                  <a:gd name="T24" fmla="*/ 0 w 2421"/>
                  <a:gd name="T25" fmla="*/ 0 h 888"/>
                  <a:gd name="T26" fmla="*/ 0 w 2421"/>
                  <a:gd name="T27" fmla="*/ 0 h 888"/>
                  <a:gd name="T28" fmla="*/ 0 w 2421"/>
                  <a:gd name="T29" fmla="*/ 0 h 888"/>
                  <a:gd name="T30" fmla="*/ 1 w 2421"/>
                  <a:gd name="T31" fmla="*/ 0 h 888"/>
                  <a:gd name="T32" fmla="*/ 1 w 2421"/>
                  <a:gd name="T33" fmla="*/ 0 h 888"/>
                  <a:gd name="T34" fmla="*/ 1 w 2421"/>
                  <a:gd name="T35" fmla="*/ 0 h 888"/>
                  <a:gd name="T36" fmla="*/ 1 w 2421"/>
                  <a:gd name="T37" fmla="*/ 0 h 888"/>
                  <a:gd name="T38" fmla="*/ 1 w 2421"/>
                  <a:gd name="T39" fmla="*/ 0 h 888"/>
                  <a:gd name="T40" fmla="*/ 1 w 2421"/>
                  <a:gd name="T41" fmla="*/ 0 h 888"/>
                  <a:gd name="T42" fmla="*/ 1 w 2421"/>
                  <a:gd name="T43" fmla="*/ 0 h 888"/>
                  <a:gd name="T44" fmla="*/ 1 w 2421"/>
                  <a:gd name="T45" fmla="*/ 0 h 888"/>
                  <a:gd name="T46" fmla="*/ 2 w 2421"/>
                  <a:gd name="T47" fmla="*/ 0 h 888"/>
                  <a:gd name="T48" fmla="*/ 2 w 2421"/>
                  <a:gd name="T49" fmla="*/ 0 h 888"/>
                  <a:gd name="T50" fmla="*/ 2 w 2421"/>
                  <a:gd name="T51" fmla="*/ 0 h 888"/>
                  <a:gd name="T52" fmla="*/ 30 w 2421"/>
                  <a:gd name="T53" fmla="*/ 11 h 8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1"/>
                  <a:gd name="T82" fmla="*/ 0 h 888"/>
                  <a:gd name="T83" fmla="*/ 2421 w 2421"/>
                  <a:gd name="T84" fmla="*/ 888 h 8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1" h="888">
                    <a:moveTo>
                      <a:pt x="2421" y="888"/>
                    </a:moveTo>
                    <a:lnTo>
                      <a:pt x="2401" y="885"/>
                    </a:lnTo>
                    <a:lnTo>
                      <a:pt x="2382" y="883"/>
                    </a:lnTo>
                    <a:lnTo>
                      <a:pt x="2361" y="882"/>
                    </a:lnTo>
                    <a:lnTo>
                      <a:pt x="2341" y="880"/>
                    </a:lnTo>
                    <a:lnTo>
                      <a:pt x="2320" y="879"/>
                    </a:lnTo>
                    <a:lnTo>
                      <a:pt x="2300" y="876"/>
                    </a:lnTo>
                    <a:lnTo>
                      <a:pt x="2281" y="875"/>
                    </a:lnTo>
                    <a:lnTo>
                      <a:pt x="2260" y="873"/>
                    </a:lnTo>
                    <a:lnTo>
                      <a:pt x="0" y="0"/>
                    </a:lnTo>
                    <a:lnTo>
                      <a:pt x="8" y="1"/>
                    </a:lnTo>
                    <a:lnTo>
                      <a:pt x="16" y="1"/>
                    </a:lnTo>
                    <a:lnTo>
                      <a:pt x="24" y="2"/>
                    </a:lnTo>
                    <a:lnTo>
                      <a:pt x="32" y="2"/>
                    </a:lnTo>
                    <a:lnTo>
                      <a:pt x="40" y="3"/>
                    </a:lnTo>
                    <a:lnTo>
                      <a:pt x="48" y="4"/>
                    </a:lnTo>
                    <a:lnTo>
                      <a:pt x="56" y="4"/>
                    </a:lnTo>
                    <a:lnTo>
                      <a:pt x="64" y="5"/>
                    </a:lnTo>
                    <a:lnTo>
                      <a:pt x="75" y="7"/>
                    </a:lnTo>
                    <a:lnTo>
                      <a:pt x="85" y="7"/>
                    </a:lnTo>
                    <a:lnTo>
                      <a:pt x="96" y="8"/>
                    </a:lnTo>
                    <a:lnTo>
                      <a:pt x="108" y="9"/>
                    </a:lnTo>
                    <a:lnTo>
                      <a:pt x="119" y="10"/>
                    </a:lnTo>
                    <a:lnTo>
                      <a:pt x="129" y="10"/>
                    </a:lnTo>
                    <a:lnTo>
                      <a:pt x="141" y="11"/>
                    </a:lnTo>
                    <a:lnTo>
                      <a:pt x="151" y="12"/>
                    </a:lnTo>
                    <a:lnTo>
                      <a:pt x="2421" y="888"/>
                    </a:lnTo>
                    <a:close/>
                  </a:path>
                </a:pathLst>
              </a:custGeom>
              <a:solidFill>
                <a:srgbClr val="20695F"/>
              </a:solidFill>
              <a:ln w="9525">
                <a:noFill/>
                <a:round/>
                <a:headEnd/>
                <a:tailEnd/>
              </a:ln>
            </p:spPr>
            <p:txBody>
              <a:bodyPr/>
              <a:lstStyle/>
              <a:p>
                <a:endParaRPr lang="fr-FR"/>
              </a:p>
            </p:txBody>
          </p:sp>
          <p:sp>
            <p:nvSpPr>
              <p:cNvPr id="135" name="Freeform 39"/>
              <p:cNvSpPr>
                <a:spLocks/>
              </p:cNvSpPr>
              <p:nvPr/>
            </p:nvSpPr>
            <p:spPr bwMode="auto">
              <a:xfrm>
                <a:off x="1318" y="1076"/>
                <a:ext cx="805" cy="295"/>
              </a:xfrm>
              <a:custGeom>
                <a:avLst/>
                <a:gdLst>
                  <a:gd name="T0" fmla="*/ 30 w 2415"/>
                  <a:gd name="T1" fmla="*/ 11 h 885"/>
                  <a:gd name="T2" fmla="*/ 30 w 2415"/>
                  <a:gd name="T3" fmla="*/ 11 h 885"/>
                  <a:gd name="T4" fmla="*/ 29 w 2415"/>
                  <a:gd name="T5" fmla="*/ 11 h 885"/>
                  <a:gd name="T6" fmla="*/ 29 w 2415"/>
                  <a:gd name="T7" fmla="*/ 11 h 885"/>
                  <a:gd name="T8" fmla="*/ 29 w 2415"/>
                  <a:gd name="T9" fmla="*/ 11 h 885"/>
                  <a:gd name="T10" fmla="*/ 29 w 2415"/>
                  <a:gd name="T11" fmla="*/ 11 h 885"/>
                  <a:gd name="T12" fmla="*/ 28 w 2415"/>
                  <a:gd name="T13" fmla="*/ 11 h 885"/>
                  <a:gd name="T14" fmla="*/ 28 w 2415"/>
                  <a:gd name="T15" fmla="*/ 11 h 885"/>
                  <a:gd name="T16" fmla="*/ 28 w 2415"/>
                  <a:gd name="T17" fmla="*/ 11 h 885"/>
                  <a:gd name="T18" fmla="*/ 0 w 2415"/>
                  <a:gd name="T19" fmla="*/ 0 h 885"/>
                  <a:gd name="T20" fmla="*/ 0 w 2415"/>
                  <a:gd name="T21" fmla="*/ 0 h 885"/>
                  <a:gd name="T22" fmla="*/ 0 w 2415"/>
                  <a:gd name="T23" fmla="*/ 0 h 885"/>
                  <a:gd name="T24" fmla="*/ 1 w 2415"/>
                  <a:gd name="T25" fmla="*/ 0 h 885"/>
                  <a:gd name="T26" fmla="*/ 1 w 2415"/>
                  <a:gd name="T27" fmla="*/ 0 h 885"/>
                  <a:gd name="T28" fmla="*/ 1 w 2415"/>
                  <a:gd name="T29" fmla="*/ 0 h 885"/>
                  <a:gd name="T30" fmla="*/ 1 w 2415"/>
                  <a:gd name="T31" fmla="*/ 0 h 885"/>
                  <a:gd name="T32" fmla="*/ 2 w 2415"/>
                  <a:gd name="T33" fmla="*/ 0 h 885"/>
                  <a:gd name="T34" fmla="*/ 2 w 2415"/>
                  <a:gd name="T35" fmla="*/ 0 h 885"/>
                  <a:gd name="T36" fmla="*/ 30 w 2415"/>
                  <a:gd name="T37" fmla="*/ 11 h 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15"/>
                  <a:gd name="T58" fmla="*/ 0 h 885"/>
                  <a:gd name="T59" fmla="*/ 2415 w 2415"/>
                  <a:gd name="T60" fmla="*/ 885 h 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15" h="885">
                    <a:moveTo>
                      <a:pt x="2415" y="885"/>
                    </a:moveTo>
                    <a:lnTo>
                      <a:pt x="2396" y="884"/>
                    </a:lnTo>
                    <a:lnTo>
                      <a:pt x="2377" y="881"/>
                    </a:lnTo>
                    <a:lnTo>
                      <a:pt x="2358" y="880"/>
                    </a:lnTo>
                    <a:lnTo>
                      <a:pt x="2340" y="879"/>
                    </a:lnTo>
                    <a:lnTo>
                      <a:pt x="2320" y="877"/>
                    </a:lnTo>
                    <a:lnTo>
                      <a:pt x="2301" y="876"/>
                    </a:lnTo>
                    <a:lnTo>
                      <a:pt x="2282" y="875"/>
                    </a:lnTo>
                    <a:lnTo>
                      <a:pt x="2263" y="874"/>
                    </a:lnTo>
                    <a:lnTo>
                      <a:pt x="0" y="0"/>
                    </a:lnTo>
                    <a:lnTo>
                      <a:pt x="19" y="2"/>
                    </a:lnTo>
                    <a:lnTo>
                      <a:pt x="39" y="3"/>
                    </a:lnTo>
                    <a:lnTo>
                      <a:pt x="58" y="5"/>
                    </a:lnTo>
                    <a:lnTo>
                      <a:pt x="78" y="6"/>
                    </a:lnTo>
                    <a:lnTo>
                      <a:pt x="97" y="7"/>
                    </a:lnTo>
                    <a:lnTo>
                      <a:pt x="117" y="10"/>
                    </a:lnTo>
                    <a:lnTo>
                      <a:pt x="136" y="11"/>
                    </a:lnTo>
                    <a:lnTo>
                      <a:pt x="155" y="12"/>
                    </a:lnTo>
                    <a:lnTo>
                      <a:pt x="2415" y="885"/>
                    </a:lnTo>
                    <a:close/>
                  </a:path>
                </a:pathLst>
              </a:custGeom>
              <a:solidFill>
                <a:srgbClr val="236C62"/>
              </a:solidFill>
              <a:ln w="9525">
                <a:noFill/>
                <a:round/>
                <a:headEnd/>
                <a:tailEnd/>
              </a:ln>
            </p:spPr>
            <p:txBody>
              <a:bodyPr/>
              <a:lstStyle/>
              <a:p>
                <a:endParaRPr lang="fr-FR"/>
              </a:p>
            </p:txBody>
          </p:sp>
          <p:sp>
            <p:nvSpPr>
              <p:cNvPr id="136" name="Freeform 40"/>
              <p:cNvSpPr>
                <a:spLocks/>
              </p:cNvSpPr>
              <p:nvPr/>
            </p:nvSpPr>
            <p:spPr bwMode="auto">
              <a:xfrm>
                <a:off x="1266" y="1071"/>
                <a:ext cx="807" cy="296"/>
              </a:xfrm>
              <a:custGeom>
                <a:avLst/>
                <a:gdLst>
                  <a:gd name="T0" fmla="*/ 30 w 2421"/>
                  <a:gd name="T1" fmla="*/ 11 h 887"/>
                  <a:gd name="T2" fmla="*/ 30 w 2421"/>
                  <a:gd name="T3" fmla="*/ 11 h 887"/>
                  <a:gd name="T4" fmla="*/ 29 w 2421"/>
                  <a:gd name="T5" fmla="*/ 11 h 887"/>
                  <a:gd name="T6" fmla="*/ 29 w 2421"/>
                  <a:gd name="T7" fmla="*/ 11 h 887"/>
                  <a:gd name="T8" fmla="*/ 29 w 2421"/>
                  <a:gd name="T9" fmla="*/ 11 h 887"/>
                  <a:gd name="T10" fmla="*/ 29 w 2421"/>
                  <a:gd name="T11" fmla="*/ 11 h 887"/>
                  <a:gd name="T12" fmla="*/ 29 w 2421"/>
                  <a:gd name="T13" fmla="*/ 11 h 887"/>
                  <a:gd name="T14" fmla="*/ 28 w 2421"/>
                  <a:gd name="T15" fmla="*/ 11 h 887"/>
                  <a:gd name="T16" fmla="*/ 28 w 2421"/>
                  <a:gd name="T17" fmla="*/ 11 h 887"/>
                  <a:gd name="T18" fmla="*/ 0 w 2421"/>
                  <a:gd name="T19" fmla="*/ 0 h 887"/>
                  <a:gd name="T20" fmla="*/ 0 w 2421"/>
                  <a:gd name="T21" fmla="*/ 0 h 887"/>
                  <a:gd name="T22" fmla="*/ 0 w 2421"/>
                  <a:gd name="T23" fmla="*/ 0 h 887"/>
                  <a:gd name="T24" fmla="*/ 1 w 2421"/>
                  <a:gd name="T25" fmla="*/ 0 h 887"/>
                  <a:gd name="T26" fmla="*/ 1 w 2421"/>
                  <a:gd name="T27" fmla="*/ 0 h 887"/>
                  <a:gd name="T28" fmla="*/ 1 w 2421"/>
                  <a:gd name="T29" fmla="*/ 0 h 887"/>
                  <a:gd name="T30" fmla="*/ 1 w 2421"/>
                  <a:gd name="T31" fmla="*/ 0 h 887"/>
                  <a:gd name="T32" fmla="*/ 2 w 2421"/>
                  <a:gd name="T33" fmla="*/ 0 h 887"/>
                  <a:gd name="T34" fmla="*/ 2 w 2421"/>
                  <a:gd name="T35" fmla="*/ 0 h 887"/>
                  <a:gd name="T36" fmla="*/ 30 w 2421"/>
                  <a:gd name="T37" fmla="*/ 11 h 8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1"/>
                  <a:gd name="T58" fmla="*/ 0 h 887"/>
                  <a:gd name="T59" fmla="*/ 2421 w 2421"/>
                  <a:gd name="T60" fmla="*/ 887 h 8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1" h="887">
                    <a:moveTo>
                      <a:pt x="2421" y="887"/>
                    </a:moveTo>
                    <a:lnTo>
                      <a:pt x="2402" y="885"/>
                    </a:lnTo>
                    <a:lnTo>
                      <a:pt x="2384" y="884"/>
                    </a:lnTo>
                    <a:lnTo>
                      <a:pt x="2366" y="883"/>
                    </a:lnTo>
                    <a:lnTo>
                      <a:pt x="2348" y="882"/>
                    </a:lnTo>
                    <a:lnTo>
                      <a:pt x="2330" y="882"/>
                    </a:lnTo>
                    <a:lnTo>
                      <a:pt x="2312" y="881"/>
                    </a:lnTo>
                    <a:lnTo>
                      <a:pt x="2294" y="880"/>
                    </a:lnTo>
                    <a:lnTo>
                      <a:pt x="2276" y="879"/>
                    </a:lnTo>
                    <a:lnTo>
                      <a:pt x="0" y="0"/>
                    </a:lnTo>
                    <a:lnTo>
                      <a:pt x="19" y="1"/>
                    </a:lnTo>
                    <a:lnTo>
                      <a:pt x="39" y="3"/>
                    </a:lnTo>
                    <a:lnTo>
                      <a:pt x="58" y="4"/>
                    </a:lnTo>
                    <a:lnTo>
                      <a:pt x="79" y="7"/>
                    </a:lnTo>
                    <a:lnTo>
                      <a:pt x="98" y="8"/>
                    </a:lnTo>
                    <a:lnTo>
                      <a:pt x="118" y="10"/>
                    </a:lnTo>
                    <a:lnTo>
                      <a:pt x="138" y="11"/>
                    </a:lnTo>
                    <a:lnTo>
                      <a:pt x="158" y="13"/>
                    </a:lnTo>
                    <a:lnTo>
                      <a:pt x="2421" y="887"/>
                    </a:lnTo>
                    <a:close/>
                  </a:path>
                </a:pathLst>
              </a:custGeom>
              <a:solidFill>
                <a:srgbClr val="226E64"/>
              </a:solidFill>
              <a:ln w="9525">
                <a:noFill/>
                <a:round/>
                <a:headEnd/>
                <a:tailEnd/>
              </a:ln>
            </p:spPr>
            <p:txBody>
              <a:bodyPr/>
              <a:lstStyle/>
              <a:p>
                <a:endParaRPr lang="fr-FR"/>
              </a:p>
            </p:txBody>
          </p:sp>
          <p:sp>
            <p:nvSpPr>
              <p:cNvPr id="137" name="Freeform 41"/>
              <p:cNvSpPr>
                <a:spLocks/>
              </p:cNvSpPr>
              <p:nvPr/>
            </p:nvSpPr>
            <p:spPr bwMode="auto">
              <a:xfrm>
                <a:off x="1214" y="1067"/>
                <a:ext cx="810" cy="297"/>
              </a:xfrm>
              <a:custGeom>
                <a:avLst/>
                <a:gdLst>
                  <a:gd name="T0" fmla="*/ 30 w 2432"/>
                  <a:gd name="T1" fmla="*/ 11 h 892"/>
                  <a:gd name="T2" fmla="*/ 30 w 2432"/>
                  <a:gd name="T3" fmla="*/ 11 h 892"/>
                  <a:gd name="T4" fmla="*/ 30 w 2432"/>
                  <a:gd name="T5" fmla="*/ 11 h 892"/>
                  <a:gd name="T6" fmla="*/ 29 w 2432"/>
                  <a:gd name="T7" fmla="*/ 11 h 892"/>
                  <a:gd name="T8" fmla="*/ 29 w 2432"/>
                  <a:gd name="T9" fmla="*/ 11 h 892"/>
                  <a:gd name="T10" fmla="*/ 29 w 2432"/>
                  <a:gd name="T11" fmla="*/ 11 h 892"/>
                  <a:gd name="T12" fmla="*/ 29 w 2432"/>
                  <a:gd name="T13" fmla="*/ 11 h 892"/>
                  <a:gd name="T14" fmla="*/ 28 w 2432"/>
                  <a:gd name="T15" fmla="*/ 11 h 892"/>
                  <a:gd name="T16" fmla="*/ 28 w 2432"/>
                  <a:gd name="T17" fmla="*/ 11 h 892"/>
                  <a:gd name="T18" fmla="*/ 0 w 2432"/>
                  <a:gd name="T19" fmla="*/ 0 h 892"/>
                  <a:gd name="T20" fmla="*/ 0 w 2432"/>
                  <a:gd name="T21" fmla="*/ 0 h 892"/>
                  <a:gd name="T22" fmla="*/ 0 w 2432"/>
                  <a:gd name="T23" fmla="*/ 0 h 892"/>
                  <a:gd name="T24" fmla="*/ 1 w 2432"/>
                  <a:gd name="T25" fmla="*/ 0 h 892"/>
                  <a:gd name="T26" fmla="*/ 1 w 2432"/>
                  <a:gd name="T27" fmla="*/ 0 h 892"/>
                  <a:gd name="T28" fmla="*/ 1 w 2432"/>
                  <a:gd name="T29" fmla="*/ 0 h 892"/>
                  <a:gd name="T30" fmla="*/ 1 w 2432"/>
                  <a:gd name="T31" fmla="*/ 0 h 892"/>
                  <a:gd name="T32" fmla="*/ 2 w 2432"/>
                  <a:gd name="T33" fmla="*/ 0 h 892"/>
                  <a:gd name="T34" fmla="*/ 2 w 2432"/>
                  <a:gd name="T35" fmla="*/ 0 h 892"/>
                  <a:gd name="T36" fmla="*/ 30 w 2432"/>
                  <a:gd name="T37" fmla="*/ 11 h 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32"/>
                  <a:gd name="T58" fmla="*/ 0 h 892"/>
                  <a:gd name="T59" fmla="*/ 2432 w 2432"/>
                  <a:gd name="T60" fmla="*/ 892 h 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32" h="892">
                    <a:moveTo>
                      <a:pt x="2432" y="892"/>
                    </a:moveTo>
                    <a:lnTo>
                      <a:pt x="2413" y="890"/>
                    </a:lnTo>
                    <a:lnTo>
                      <a:pt x="2396" y="889"/>
                    </a:lnTo>
                    <a:lnTo>
                      <a:pt x="2378" y="889"/>
                    </a:lnTo>
                    <a:lnTo>
                      <a:pt x="2361" y="888"/>
                    </a:lnTo>
                    <a:lnTo>
                      <a:pt x="2343" y="887"/>
                    </a:lnTo>
                    <a:lnTo>
                      <a:pt x="2326" y="886"/>
                    </a:lnTo>
                    <a:lnTo>
                      <a:pt x="2308" y="886"/>
                    </a:lnTo>
                    <a:lnTo>
                      <a:pt x="2291" y="885"/>
                    </a:lnTo>
                    <a:lnTo>
                      <a:pt x="0" y="0"/>
                    </a:lnTo>
                    <a:lnTo>
                      <a:pt x="20" y="2"/>
                    </a:lnTo>
                    <a:lnTo>
                      <a:pt x="39" y="4"/>
                    </a:lnTo>
                    <a:lnTo>
                      <a:pt x="58" y="5"/>
                    </a:lnTo>
                    <a:lnTo>
                      <a:pt x="77" y="7"/>
                    </a:lnTo>
                    <a:lnTo>
                      <a:pt x="97" y="8"/>
                    </a:lnTo>
                    <a:lnTo>
                      <a:pt x="117" y="11"/>
                    </a:lnTo>
                    <a:lnTo>
                      <a:pt x="136" y="12"/>
                    </a:lnTo>
                    <a:lnTo>
                      <a:pt x="156" y="13"/>
                    </a:lnTo>
                    <a:lnTo>
                      <a:pt x="2432" y="892"/>
                    </a:lnTo>
                    <a:close/>
                  </a:path>
                </a:pathLst>
              </a:custGeom>
              <a:solidFill>
                <a:srgbClr val="257165"/>
              </a:solidFill>
              <a:ln w="9525">
                <a:noFill/>
                <a:round/>
                <a:headEnd/>
                <a:tailEnd/>
              </a:ln>
            </p:spPr>
            <p:txBody>
              <a:bodyPr/>
              <a:lstStyle/>
              <a:p>
                <a:endParaRPr lang="fr-FR"/>
              </a:p>
            </p:txBody>
          </p:sp>
          <p:sp>
            <p:nvSpPr>
              <p:cNvPr id="138" name="Freeform 42"/>
              <p:cNvSpPr>
                <a:spLocks/>
              </p:cNvSpPr>
              <p:nvPr/>
            </p:nvSpPr>
            <p:spPr bwMode="auto">
              <a:xfrm>
                <a:off x="1162" y="1063"/>
                <a:ext cx="815" cy="299"/>
              </a:xfrm>
              <a:custGeom>
                <a:avLst/>
                <a:gdLst>
                  <a:gd name="T0" fmla="*/ 30 w 2446"/>
                  <a:gd name="T1" fmla="*/ 11 h 897"/>
                  <a:gd name="T2" fmla="*/ 30 w 2446"/>
                  <a:gd name="T3" fmla="*/ 11 h 897"/>
                  <a:gd name="T4" fmla="*/ 30 w 2446"/>
                  <a:gd name="T5" fmla="*/ 11 h 897"/>
                  <a:gd name="T6" fmla="*/ 30 w 2446"/>
                  <a:gd name="T7" fmla="*/ 11 h 897"/>
                  <a:gd name="T8" fmla="*/ 29 w 2446"/>
                  <a:gd name="T9" fmla="*/ 11 h 897"/>
                  <a:gd name="T10" fmla="*/ 29 w 2446"/>
                  <a:gd name="T11" fmla="*/ 11 h 897"/>
                  <a:gd name="T12" fmla="*/ 29 w 2446"/>
                  <a:gd name="T13" fmla="*/ 11 h 897"/>
                  <a:gd name="T14" fmla="*/ 29 w 2446"/>
                  <a:gd name="T15" fmla="*/ 11 h 897"/>
                  <a:gd name="T16" fmla="*/ 28 w 2446"/>
                  <a:gd name="T17" fmla="*/ 11 h 897"/>
                  <a:gd name="T18" fmla="*/ 0 w 2446"/>
                  <a:gd name="T19" fmla="*/ 0 h 897"/>
                  <a:gd name="T20" fmla="*/ 0 w 2446"/>
                  <a:gd name="T21" fmla="*/ 0 h 897"/>
                  <a:gd name="T22" fmla="*/ 0 w 2446"/>
                  <a:gd name="T23" fmla="*/ 0 h 897"/>
                  <a:gd name="T24" fmla="*/ 1 w 2446"/>
                  <a:gd name="T25" fmla="*/ 0 h 897"/>
                  <a:gd name="T26" fmla="*/ 1 w 2446"/>
                  <a:gd name="T27" fmla="*/ 0 h 897"/>
                  <a:gd name="T28" fmla="*/ 1 w 2446"/>
                  <a:gd name="T29" fmla="*/ 0 h 897"/>
                  <a:gd name="T30" fmla="*/ 1 w 2446"/>
                  <a:gd name="T31" fmla="*/ 0 h 897"/>
                  <a:gd name="T32" fmla="*/ 2 w 2446"/>
                  <a:gd name="T33" fmla="*/ 0 h 897"/>
                  <a:gd name="T34" fmla="*/ 2 w 2446"/>
                  <a:gd name="T35" fmla="*/ 0 h 897"/>
                  <a:gd name="T36" fmla="*/ 30 w 2446"/>
                  <a:gd name="T37" fmla="*/ 11 h 8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6"/>
                  <a:gd name="T58" fmla="*/ 0 h 897"/>
                  <a:gd name="T59" fmla="*/ 2446 w 2446"/>
                  <a:gd name="T60" fmla="*/ 897 h 8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6" h="897">
                    <a:moveTo>
                      <a:pt x="2446" y="897"/>
                    </a:moveTo>
                    <a:lnTo>
                      <a:pt x="2429" y="896"/>
                    </a:lnTo>
                    <a:lnTo>
                      <a:pt x="2411" y="896"/>
                    </a:lnTo>
                    <a:lnTo>
                      <a:pt x="2394" y="895"/>
                    </a:lnTo>
                    <a:lnTo>
                      <a:pt x="2377" y="893"/>
                    </a:lnTo>
                    <a:lnTo>
                      <a:pt x="2360" y="893"/>
                    </a:lnTo>
                    <a:lnTo>
                      <a:pt x="2343" y="892"/>
                    </a:lnTo>
                    <a:lnTo>
                      <a:pt x="2326" y="892"/>
                    </a:lnTo>
                    <a:lnTo>
                      <a:pt x="2309" y="891"/>
                    </a:lnTo>
                    <a:lnTo>
                      <a:pt x="0" y="0"/>
                    </a:lnTo>
                    <a:lnTo>
                      <a:pt x="20" y="1"/>
                    </a:lnTo>
                    <a:lnTo>
                      <a:pt x="39" y="3"/>
                    </a:lnTo>
                    <a:lnTo>
                      <a:pt x="58" y="4"/>
                    </a:lnTo>
                    <a:lnTo>
                      <a:pt x="78" y="6"/>
                    </a:lnTo>
                    <a:lnTo>
                      <a:pt x="98" y="8"/>
                    </a:lnTo>
                    <a:lnTo>
                      <a:pt x="117" y="9"/>
                    </a:lnTo>
                    <a:lnTo>
                      <a:pt x="136" y="11"/>
                    </a:lnTo>
                    <a:lnTo>
                      <a:pt x="155" y="12"/>
                    </a:lnTo>
                    <a:lnTo>
                      <a:pt x="2446" y="897"/>
                    </a:lnTo>
                    <a:close/>
                  </a:path>
                </a:pathLst>
              </a:custGeom>
              <a:solidFill>
                <a:srgbClr val="247367"/>
              </a:solidFill>
              <a:ln w="9525">
                <a:noFill/>
                <a:round/>
                <a:headEnd/>
                <a:tailEnd/>
              </a:ln>
            </p:spPr>
            <p:txBody>
              <a:bodyPr/>
              <a:lstStyle/>
              <a:p>
                <a:endParaRPr lang="fr-FR"/>
              </a:p>
            </p:txBody>
          </p:sp>
          <p:sp>
            <p:nvSpPr>
              <p:cNvPr id="139" name="Freeform 43"/>
              <p:cNvSpPr>
                <a:spLocks/>
              </p:cNvSpPr>
              <p:nvPr/>
            </p:nvSpPr>
            <p:spPr bwMode="auto">
              <a:xfrm>
                <a:off x="1110" y="1059"/>
                <a:ext cx="822" cy="301"/>
              </a:xfrm>
              <a:custGeom>
                <a:avLst/>
                <a:gdLst>
                  <a:gd name="T0" fmla="*/ 30 w 2464"/>
                  <a:gd name="T1" fmla="*/ 11 h 904"/>
                  <a:gd name="T2" fmla="*/ 30 w 2464"/>
                  <a:gd name="T3" fmla="*/ 11 h 904"/>
                  <a:gd name="T4" fmla="*/ 30 w 2464"/>
                  <a:gd name="T5" fmla="*/ 11 h 904"/>
                  <a:gd name="T6" fmla="*/ 30 w 2464"/>
                  <a:gd name="T7" fmla="*/ 11 h 904"/>
                  <a:gd name="T8" fmla="*/ 30 w 2464"/>
                  <a:gd name="T9" fmla="*/ 11 h 904"/>
                  <a:gd name="T10" fmla="*/ 29 w 2464"/>
                  <a:gd name="T11" fmla="*/ 11 h 904"/>
                  <a:gd name="T12" fmla="*/ 29 w 2464"/>
                  <a:gd name="T13" fmla="*/ 11 h 904"/>
                  <a:gd name="T14" fmla="*/ 29 w 2464"/>
                  <a:gd name="T15" fmla="*/ 11 h 904"/>
                  <a:gd name="T16" fmla="*/ 29 w 2464"/>
                  <a:gd name="T17" fmla="*/ 11 h 904"/>
                  <a:gd name="T18" fmla="*/ 0 w 2464"/>
                  <a:gd name="T19" fmla="*/ 0 h 904"/>
                  <a:gd name="T20" fmla="*/ 0 w 2464"/>
                  <a:gd name="T21" fmla="*/ 0 h 904"/>
                  <a:gd name="T22" fmla="*/ 0 w 2464"/>
                  <a:gd name="T23" fmla="*/ 0 h 904"/>
                  <a:gd name="T24" fmla="*/ 1 w 2464"/>
                  <a:gd name="T25" fmla="*/ 0 h 904"/>
                  <a:gd name="T26" fmla="*/ 1 w 2464"/>
                  <a:gd name="T27" fmla="*/ 0 h 904"/>
                  <a:gd name="T28" fmla="*/ 1 w 2464"/>
                  <a:gd name="T29" fmla="*/ 0 h 904"/>
                  <a:gd name="T30" fmla="*/ 1 w 2464"/>
                  <a:gd name="T31" fmla="*/ 0 h 904"/>
                  <a:gd name="T32" fmla="*/ 2 w 2464"/>
                  <a:gd name="T33" fmla="*/ 0 h 904"/>
                  <a:gd name="T34" fmla="*/ 2 w 2464"/>
                  <a:gd name="T35" fmla="*/ 0 h 904"/>
                  <a:gd name="T36" fmla="*/ 30 w 2464"/>
                  <a:gd name="T37" fmla="*/ 11 h 9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4"/>
                  <a:gd name="T58" fmla="*/ 0 h 904"/>
                  <a:gd name="T59" fmla="*/ 2464 w 2464"/>
                  <a:gd name="T60" fmla="*/ 904 h 9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4" h="904">
                    <a:moveTo>
                      <a:pt x="2464" y="904"/>
                    </a:moveTo>
                    <a:lnTo>
                      <a:pt x="2447" y="904"/>
                    </a:lnTo>
                    <a:lnTo>
                      <a:pt x="2430" y="903"/>
                    </a:lnTo>
                    <a:lnTo>
                      <a:pt x="2413" y="903"/>
                    </a:lnTo>
                    <a:lnTo>
                      <a:pt x="2396" y="902"/>
                    </a:lnTo>
                    <a:lnTo>
                      <a:pt x="2379" y="902"/>
                    </a:lnTo>
                    <a:lnTo>
                      <a:pt x="2362" y="901"/>
                    </a:lnTo>
                    <a:lnTo>
                      <a:pt x="2346" y="901"/>
                    </a:lnTo>
                    <a:lnTo>
                      <a:pt x="2329" y="900"/>
                    </a:lnTo>
                    <a:lnTo>
                      <a:pt x="0" y="0"/>
                    </a:lnTo>
                    <a:lnTo>
                      <a:pt x="19" y="2"/>
                    </a:lnTo>
                    <a:lnTo>
                      <a:pt x="39" y="4"/>
                    </a:lnTo>
                    <a:lnTo>
                      <a:pt x="58" y="5"/>
                    </a:lnTo>
                    <a:lnTo>
                      <a:pt x="78" y="6"/>
                    </a:lnTo>
                    <a:lnTo>
                      <a:pt x="98" y="8"/>
                    </a:lnTo>
                    <a:lnTo>
                      <a:pt x="117" y="10"/>
                    </a:lnTo>
                    <a:lnTo>
                      <a:pt x="136" y="12"/>
                    </a:lnTo>
                    <a:lnTo>
                      <a:pt x="155" y="13"/>
                    </a:lnTo>
                    <a:lnTo>
                      <a:pt x="2464" y="904"/>
                    </a:lnTo>
                    <a:close/>
                  </a:path>
                </a:pathLst>
              </a:custGeom>
              <a:solidFill>
                <a:srgbClr val="27766A"/>
              </a:solidFill>
              <a:ln w="9525">
                <a:noFill/>
                <a:round/>
                <a:headEnd/>
                <a:tailEnd/>
              </a:ln>
            </p:spPr>
            <p:txBody>
              <a:bodyPr/>
              <a:lstStyle/>
              <a:p>
                <a:endParaRPr lang="fr-FR"/>
              </a:p>
            </p:txBody>
          </p:sp>
          <p:sp>
            <p:nvSpPr>
              <p:cNvPr id="140" name="Freeform 44"/>
              <p:cNvSpPr>
                <a:spLocks/>
              </p:cNvSpPr>
              <p:nvPr/>
            </p:nvSpPr>
            <p:spPr bwMode="auto">
              <a:xfrm>
                <a:off x="1058" y="1055"/>
                <a:ext cx="829" cy="304"/>
              </a:xfrm>
              <a:custGeom>
                <a:avLst/>
                <a:gdLst>
                  <a:gd name="T0" fmla="*/ 31 w 2487"/>
                  <a:gd name="T1" fmla="*/ 11 h 912"/>
                  <a:gd name="T2" fmla="*/ 30 w 2487"/>
                  <a:gd name="T3" fmla="*/ 11 h 912"/>
                  <a:gd name="T4" fmla="*/ 30 w 2487"/>
                  <a:gd name="T5" fmla="*/ 11 h 912"/>
                  <a:gd name="T6" fmla="*/ 30 w 2487"/>
                  <a:gd name="T7" fmla="*/ 11 h 912"/>
                  <a:gd name="T8" fmla="*/ 30 w 2487"/>
                  <a:gd name="T9" fmla="*/ 11 h 912"/>
                  <a:gd name="T10" fmla="*/ 30 w 2487"/>
                  <a:gd name="T11" fmla="*/ 11 h 912"/>
                  <a:gd name="T12" fmla="*/ 29 w 2487"/>
                  <a:gd name="T13" fmla="*/ 11 h 912"/>
                  <a:gd name="T14" fmla="*/ 29 w 2487"/>
                  <a:gd name="T15" fmla="*/ 11 h 912"/>
                  <a:gd name="T16" fmla="*/ 29 w 2487"/>
                  <a:gd name="T17" fmla="*/ 11 h 912"/>
                  <a:gd name="T18" fmla="*/ 0 w 2487"/>
                  <a:gd name="T19" fmla="*/ 0 h 912"/>
                  <a:gd name="T20" fmla="*/ 0 w 2487"/>
                  <a:gd name="T21" fmla="*/ 0 h 912"/>
                  <a:gd name="T22" fmla="*/ 0 w 2487"/>
                  <a:gd name="T23" fmla="*/ 0 h 912"/>
                  <a:gd name="T24" fmla="*/ 1 w 2487"/>
                  <a:gd name="T25" fmla="*/ 0 h 912"/>
                  <a:gd name="T26" fmla="*/ 1 w 2487"/>
                  <a:gd name="T27" fmla="*/ 0 h 912"/>
                  <a:gd name="T28" fmla="*/ 1 w 2487"/>
                  <a:gd name="T29" fmla="*/ 0 h 912"/>
                  <a:gd name="T30" fmla="*/ 1 w 2487"/>
                  <a:gd name="T31" fmla="*/ 0 h 912"/>
                  <a:gd name="T32" fmla="*/ 2 w 2487"/>
                  <a:gd name="T33" fmla="*/ 0 h 912"/>
                  <a:gd name="T34" fmla="*/ 2 w 2487"/>
                  <a:gd name="T35" fmla="*/ 0 h 912"/>
                  <a:gd name="T36" fmla="*/ 31 w 2487"/>
                  <a:gd name="T37" fmla="*/ 11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7"/>
                  <a:gd name="T58" fmla="*/ 0 h 912"/>
                  <a:gd name="T59" fmla="*/ 2487 w 2487"/>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7" h="912">
                    <a:moveTo>
                      <a:pt x="2487" y="912"/>
                    </a:moveTo>
                    <a:lnTo>
                      <a:pt x="2469" y="912"/>
                    </a:lnTo>
                    <a:lnTo>
                      <a:pt x="2452" y="910"/>
                    </a:lnTo>
                    <a:lnTo>
                      <a:pt x="2434" y="910"/>
                    </a:lnTo>
                    <a:lnTo>
                      <a:pt x="2417" y="909"/>
                    </a:lnTo>
                    <a:lnTo>
                      <a:pt x="2399" y="908"/>
                    </a:lnTo>
                    <a:lnTo>
                      <a:pt x="2382" y="908"/>
                    </a:lnTo>
                    <a:lnTo>
                      <a:pt x="2364" y="907"/>
                    </a:lnTo>
                    <a:lnTo>
                      <a:pt x="2347" y="907"/>
                    </a:lnTo>
                    <a:lnTo>
                      <a:pt x="0" y="0"/>
                    </a:lnTo>
                    <a:lnTo>
                      <a:pt x="20" y="1"/>
                    </a:lnTo>
                    <a:lnTo>
                      <a:pt x="39" y="2"/>
                    </a:lnTo>
                    <a:lnTo>
                      <a:pt x="60" y="5"/>
                    </a:lnTo>
                    <a:lnTo>
                      <a:pt x="79" y="6"/>
                    </a:lnTo>
                    <a:lnTo>
                      <a:pt x="98" y="8"/>
                    </a:lnTo>
                    <a:lnTo>
                      <a:pt x="119" y="9"/>
                    </a:lnTo>
                    <a:lnTo>
                      <a:pt x="138" y="11"/>
                    </a:lnTo>
                    <a:lnTo>
                      <a:pt x="158" y="12"/>
                    </a:lnTo>
                    <a:lnTo>
                      <a:pt x="2487" y="912"/>
                    </a:lnTo>
                    <a:close/>
                  </a:path>
                </a:pathLst>
              </a:custGeom>
              <a:solidFill>
                <a:srgbClr val="29786C"/>
              </a:solidFill>
              <a:ln w="9525">
                <a:noFill/>
                <a:round/>
                <a:headEnd/>
                <a:tailEnd/>
              </a:ln>
            </p:spPr>
            <p:txBody>
              <a:bodyPr/>
              <a:lstStyle/>
              <a:p>
                <a:endParaRPr lang="fr-FR"/>
              </a:p>
            </p:txBody>
          </p:sp>
          <p:sp>
            <p:nvSpPr>
              <p:cNvPr id="141" name="Freeform 45"/>
              <p:cNvSpPr>
                <a:spLocks/>
              </p:cNvSpPr>
              <p:nvPr/>
            </p:nvSpPr>
            <p:spPr bwMode="auto">
              <a:xfrm>
                <a:off x="1006" y="1051"/>
                <a:ext cx="834" cy="306"/>
              </a:xfrm>
              <a:custGeom>
                <a:avLst/>
                <a:gdLst>
                  <a:gd name="T0" fmla="*/ 31 w 2503"/>
                  <a:gd name="T1" fmla="*/ 11 h 919"/>
                  <a:gd name="T2" fmla="*/ 31 w 2503"/>
                  <a:gd name="T3" fmla="*/ 11 h 919"/>
                  <a:gd name="T4" fmla="*/ 30 w 2503"/>
                  <a:gd name="T5" fmla="*/ 11 h 919"/>
                  <a:gd name="T6" fmla="*/ 30 w 2503"/>
                  <a:gd name="T7" fmla="*/ 11 h 919"/>
                  <a:gd name="T8" fmla="*/ 30 w 2503"/>
                  <a:gd name="T9" fmla="*/ 11 h 919"/>
                  <a:gd name="T10" fmla="*/ 30 w 2503"/>
                  <a:gd name="T11" fmla="*/ 11 h 919"/>
                  <a:gd name="T12" fmla="*/ 30 w 2503"/>
                  <a:gd name="T13" fmla="*/ 11 h 919"/>
                  <a:gd name="T14" fmla="*/ 29 w 2503"/>
                  <a:gd name="T15" fmla="*/ 11 h 919"/>
                  <a:gd name="T16" fmla="*/ 29 w 2503"/>
                  <a:gd name="T17" fmla="*/ 11 h 919"/>
                  <a:gd name="T18" fmla="*/ 0 w 2503"/>
                  <a:gd name="T19" fmla="*/ 0 h 919"/>
                  <a:gd name="T20" fmla="*/ 0 w 2503"/>
                  <a:gd name="T21" fmla="*/ 0 h 919"/>
                  <a:gd name="T22" fmla="*/ 0 w 2503"/>
                  <a:gd name="T23" fmla="*/ 0 h 919"/>
                  <a:gd name="T24" fmla="*/ 1 w 2503"/>
                  <a:gd name="T25" fmla="*/ 0 h 919"/>
                  <a:gd name="T26" fmla="*/ 1 w 2503"/>
                  <a:gd name="T27" fmla="*/ 0 h 919"/>
                  <a:gd name="T28" fmla="*/ 1 w 2503"/>
                  <a:gd name="T29" fmla="*/ 0 h 919"/>
                  <a:gd name="T30" fmla="*/ 1 w 2503"/>
                  <a:gd name="T31" fmla="*/ 0 h 919"/>
                  <a:gd name="T32" fmla="*/ 2 w 2503"/>
                  <a:gd name="T33" fmla="*/ 0 h 919"/>
                  <a:gd name="T34" fmla="*/ 2 w 2503"/>
                  <a:gd name="T35" fmla="*/ 0 h 919"/>
                  <a:gd name="T36" fmla="*/ 31 w 2503"/>
                  <a:gd name="T37" fmla="*/ 11 h 9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3"/>
                  <a:gd name="T58" fmla="*/ 0 h 919"/>
                  <a:gd name="T59" fmla="*/ 2503 w 2503"/>
                  <a:gd name="T60" fmla="*/ 919 h 9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3" h="919">
                    <a:moveTo>
                      <a:pt x="2503" y="919"/>
                    </a:moveTo>
                    <a:lnTo>
                      <a:pt x="2486" y="918"/>
                    </a:lnTo>
                    <a:lnTo>
                      <a:pt x="2469" y="918"/>
                    </a:lnTo>
                    <a:lnTo>
                      <a:pt x="2452" y="917"/>
                    </a:lnTo>
                    <a:lnTo>
                      <a:pt x="2435" y="916"/>
                    </a:lnTo>
                    <a:lnTo>
                      <a:pt x="2418" y="916"/>
                    </a:lnTo>
                    <a:lnTo>
                      <a:pt x="2401" y="915"/>
                    </a:lnTo>
                    <a:lnTo>
                      <a:pt x="2384" y="915"/>
                    </a:lnTo>
                    <a:lnTo>
                      <a:pt x="2367" y="913"/>
                    </a:lnTo>
                    <a:lnTo>
                      <a:pt x="0" y="0"/>
                    </a:lnTo>
                    <a:lnTo>
                      <a:pt x="20" y="1"/>
                    </a:lnTo>
                    <a:lnTo>
                      <a:pt x="39" y="2"/>
                    </a:lnTo>
                    <a:lnTo>
                      <a:pt x="58" y="4"/>
                    </a:lnTo>
                    <a:lnTo>
                      <a:pt x="79" y="5"/>
                    </a:lnTo>
                    <a:lnTo>
                      <a:pt x="98" y="8"/>
                    </a:lnTo>
                    <a:lnTo>
                      <a:pt x="117" y="9"/>
                    </a:lnTo>
                    <a:lnTo>
                      <a:pt x="136" y="11"/>
                    </a:lnTo>
                    <a:lnTo>
                      <a:pt x="156" y="12"/>
                    </a:lnTo>
                    <a:lnTo>
                      <a:pt x="2503" y="919"/>
                    </a:lnTo>
                    <a:close/>
                  </a:path>
                </a:pathLst>
              </a:custGeom>
              <a:solidFill>
                <a:srgbClr val="2A7B6F"/>
              </a:solidFill>
              <a:ln w="9525">
                <a:noFill/>
                <a:round/>
                <a:headEnd/>
                <a:tailEnd/>
              </a:ln>
            </p:spPr>
            <p:txBody>
              <a:bodyPr/>
              <a:lstStyle/>
              <a:p>
                <a:endParaRPr lang="fr-FR"/>
              </a:p>
            </p:txBody>
          </p:sp>
          <p:sp>
            <p:nvSpPr>
              <p:cNvPr id="142" name="Freeform 46"/>
              <p:cNvSpPr>
                <a:spLocks/>
              </p:cNvSpPr>
              <p:nvPr/>
            </p:nvSpPr>
            <p:spPr bwMode="auto">
              <a:xfrm>
                <a:off x="954" y="1046"/>
                <a:ext cx="841" cy="309"/>
              </a:xfrm>
              <a:custGeom>
                <a:avLst/>
                <a:gdLst>
                  <a:gd name="T0" fmla="*/ 31 w 2522"/>
                  <a:gd name="T1" fmla="*/ 11 h 927"/>
                  <a:gd name="T2" fmla="*/ 31 w 2522"/>
                  <a:gd name="T3" fmla="*/ 11 h 927"/>
                  <a:gd name="T4" fmla="*/ 31 w 2522"/>
                  <a:gd name="T5" fmla="*/ 11 h 927"/>
                  <a:gd name="T6" fmla="*/ 31 w 2522"/>
                  <a:gd name="T7" fmla="*/ 11 h 927"/>
                  <a:gd name="T8" fmla="*/ 30 w 2522"/>
                  <a:gd name="T9" fmla="*/ 11 h 927"/>
                  <a:gd name="T10" fmla="*/ 30 w 2522"/>
                  <a:gd name="T11" fmla="*/ 11 h 927"/>
                  <a:gd name="T12" fmla="*/ 30 w 2522"/>
                  <a:gd name="T13" fmla="*/ 11 h 927"/>
                  <a:gd name="T14" fmla="*/ 30 w 2522"/>
                  <a:gd name="T15" fmla="*/ 11 h 927"/>
                  <a:gd name="T16" fmla="*/ 29 w 2522"/>
                  <a:gd name="T17" fmla="*/ 11 h 927"/>
                  <a:gd name="T18" fmla="*/ 0 w 2522"/>
                  <a:gd name="T19" fmla="*/ 0 h 927"/>
                  <a:gd name="T20" fmla="*/ 0 w 2522"/>
                  <a:gd name="T21" fmla="*/ 0 h 927"/>
                  <a:gd name="T22" fmla="*/ 0 w 2522"/>
                  <a:gd name="T23" fmla="*/ 0 h 927"/>
                  <a:gd name="T24" fmla="*/ 1 w 2522"/>
                  <a:gd name="T25" fmla="*/ 0 h 927"/>
                  <a:gd name="T26" fmla="*/ 1 w 2522"/>
                  <a:gd name="T27" fmla="*/ 0 h 927"/>
                  <a:gd name="T28" fmla="*/ 1 w 2522"/>
                  <a:gd name="T29" fmla="*/ 0 h 927"/>
                  <a:gd name="T30" fmla="*/ 1 w 2522"/>
                  <a:gd name="T31" fmla="*/ 0 h 927"/>
                  <a:gd name="T32" fmla="*/ 2 w 2522"/>
                  <a:gd name="T33" fmla="*/ 0 h 927"/>
                  <a:gd name="T34" fmla="*/ 2 w 2522"/>
                  <a:gd name="T35" fmla="*/ 0 h 927"/>
                  <a:gd name="T36" fmla="*/ 31 w 2522"/>
                  <a:gd name="T37" fmla="*/ 11 h 9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2"/>
                  <a:gd name="T58" fmla="*/ 0 h 927"/>
                  <a:gd name="T59" fmla="*/ 2522 w 2522"/>
                  <a:gd name="T60" fmla="*/ 927 h 9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2" h="927">
                    <a:moveTo>
                      <a:pt x="2522" y="927"/>
                    </a:moveTo>
                    <a:lnTo>
                      <a:pt x="2505" y="926"/>
                    </a:lnTo>
                    <a:lnTo>
                      <a:pt x="2487" y="925"/>
                    </a:lnTo>
                    <a:lnTo>
                      <a:pt x="2470" y="925"/>
                    </a:lnTo>
                    <a:lnTo>
                      <a:pt x="2453" y="924"/>
                    </a:lnTo>
                    <a:lnTo>
                      <a:pt x="2435" y="923"/>
                    </a:lnTo>
                    <a:lnTo>
                      <a:pt x="2418" y="922"/>
                    </a:lnTo>
                    <a:lnTo>
                      <a:pt x="2400" y="922"/>
                    </a:lnTo>
                    <a:lnTo>
                      <a:pt x="2383" y="921"/>
                    </a:lnTo>
                    <a:lnTo>
                      <a:pt x="0" y="0"/>
                    </a:lnTo>
                    <a:lnTo>
                      <a:pt x="20" y="1"/>
                    </a:lnTo>
                    <a:lnTo>
                      <a:pt x="39" y="3"/>
                    </a:lnTo>
                    <a:lnTo>
                      <a:pt x="58" y="5"/>
                    </a:lnTo>
                    <a:lnTo>
                      <a:pt x="78" y="7"/>
                    </a:lnTo>
                    <a:lnTo>
                      <a:pt x="98" y="8"/>
                    </a:lnTo>
                    <a:lnTo>
                      <a:pt x="117" y="10"/>
                    </a:lnTo>
                    <a:lnTo>
                      <a:pt x="136" y="11"/>
                    </a:lnTo>
                    <a:lnTo>
                      <a:pt x="155" y="14"/>
                    </a:lnTo>
                    <a:lnTo>
                      <a:pt x="2522" y="927"/>
                    </a:lnTo>
                    <a:close/>
                  </a:path>
                </a:pathLst>
              </a:custGeom>
              <a:solidFill>
                <a:srgbClr val="2C8071"/>
              </a:solidFill>
              <a:ln w="9525">
                <a:noFill/>
                <a:round/>
                <a:headEnd/>
                <a:tailEnd/>
              </a:ln>
            </p:spPr>
            <p:txBody>
              <a:bodyPr/>
              <a:lstStyle/>
              <a:p>
                <a:endParaRPr lang="fr-FR"/>
              </a:p>
            </p:txBody>
          </p:sp>
          <p:sp>
            <p:nvSpPr>
              <p:cNvPr id="143" name="Freeform 47"/>
              <p:cNvSpPr>
                <a:spLocks/>
              </p:cNvSpPr>
              <p:nvPr/>
            </p:nvSpPr>
            <p:spPr bwMode="auto">
              <a:xfrm>
                <a:off x="901" y="1042"/>
                <a:ext cx="847" cy="311"/>
              </a:xfrm>
              <a:custGeom>
                <a:avLst/>
                <a:gdLst>
                  <a:gd name="T0" fmla="*/ 31 w 2541"/>
                  <a:gd name="T1" fmla="*/ 12 h 933"/>
                  <a:gd name="T2" fmla="*/ 31 w 2541"/>
                  <a:gd name="T3" fmla="*/ 12 h 933"/>
                  <a:gd name="T4" fmla="*/ 31 w 2541"/>
                  <a:gd name="T5" fmla="*/ 11 h 933"/>
                  <a:gd name="T6" fmla="*/ 31 w 2541"/>
                  <a:gd name="T7" fmla="*/ 11 h 933"/>
                  <a:gd name="T8" fmla="*/ 30 w 2541"/>
                  <a:gd name="T9" fmla="*/ 11 h 933"/>
                  <a:gd name="T10" fmla="*/ 30 w 2541"/>
                  <a:gd name="T11" fmla="*/ 11 h 933"/>
                  <a:gd name="T12" fmla="*/ 30 w 2541"/>
                  <a:gd name="T13" fmla="*/ 11 h 933"/>
                  <a:gd name="T14" fmla="*/ 30 w 2541"/>
                  <a:gd name="T15" fmla="*/ 11 h 933"/>
                  <a:gd name="T16" fmla="*/ 30 w 2541"/>
                  <a:gd name="T17" fmla="*/ 11 h 933"/>
                  <a:gd name="T18" fmla="*/ 0 w 2541"/>
                  <a:gd name="T19" fmla="*/ 0 h 933"/>
                  <a:gd name="T20" fmla="*/ 0 w 2541"/>
                  <a:gd name="T21" fmla="*/ 0 h 933"/>
                  <a:gd name="T22" fmla="*/ 0 w 2541"/>
                  <a:gd name="T23" fmla="*/ 0 h 933"/>
                  <a:gd name="T24" fmla="*/ 1 w 2541"/>
                  <a:gd name="T25" fmla="*/ 0 h 933"/>
                  <a:gd name="T26" fmla="*/ 1 w 2541"/>
                  <a:gd name="T27" fmla="*/ 0 h 933"/>
                  <a:gd name="T28" fmla="*/ 1 w 2541"/>
                  <a:gd name="T29" fmla="*/ 0 h 933"/>
                  <a:gd name="T30" fmla="*/ 1 w 2541"/>
                  <a:gd name="T31" fmla="*/ 0 h 933"/>
                  <a:gd name="T32" fmla="*/ 2 w 2541"/>
                  <a:gd name="T33" fmla="*/ 0 h 933"/>
                  <a:gd name="T34" fmla="*/ 2 w 2541"/>
                  <a:gd name="T35" fmla="*/ 0 h 933"/>
                  <a:gd name="T36" fmla="*/ 31 w 2541"/>
                  <a:gd name="T37" fmla="*/ 12 h 9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1"/>
                  <a:gd name="T58" fmla="*/ 0 h 933"/>
                  <a:gd name="T59" fmla="*/ 2541 w 2541"/>
                  <a:gd name="T60" fmla="*/ 933 h 9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1" h="933">
                    <a:moveTo>
                      <a:pt x="2541" y="933"/>
                    </a:moveTo>
                    <a:lnTo>
                      <a:pt x="2523" y="932"/>
                    </a:lnTo>
                    <a:lnTo>
                      <a:pt x="2503" y="930"/>
                    </a:lnTo>
                    <a:lnTo>
                      <a:pt x="2485" y="929"/>
                    </a:lnTo>
                    <a:lnTo>
                      <a:pt x="2466" y="928"/>
                    </a:lnTo>
                    <a:lnTo>
                      <a:pt x="2448" y="927"/>
                    </a:lnTo>
                    <a:lnTo>
                      <a:pt x="2429" y="926"/>
                    </a:lnTo>
                    <a:lnTo>
                      <a:pt x="2411" y="925"/>
                    </a:lnTo>
                    <a:lnTo>
                      <a:pt x="2392" y="924"/>
                    </a:lnTo>
                    <a:lnTo>
                      <a:pt x="0" y="0"/>
                    </a:lnTo>
                    <a:lnTo>
                      <a:pt x="20" y="1"/>
                    </a:lnTo>
                    <a:lnTo>
                      <a:pt x="39" y="3"/>
                    </a:lnTo>
                    <a:lnTo>
                      <a:pt x="60" y="4"/>
                    </a:lnTo>
                    <a:lnTo>
                      <a:pt x="79" y="6"/>
                    </a:lnTo>
                    <a:lnTo>
                      <a:pt x="98" y="7"/>
                    </a:lnTo>
                    <a:lnTo>
                      <a:pt x="119" y="10"/>
                    </a:lnTo>
                    <a:lnTo>
                      <a:pt x="138" y="11"/>
                    </a:lnTo>
                    <a:lnTo>
                      <a:pt x="158" y="12"/>
                    </a:lnTo>
                    <a:lnTo>
                      <a:pt x="2541" y="933"/>
                    </a:lnTo>
                    <a:close/>
                  </a:path>
                </a:pathLst>
              </a:custGeom>
              <a:solidFill>
                <a:srgbClr val="2C8071"/>
              </a:solidFill>
              <a:ln w="9525">
                <a:noFill/>
                <a:round/>
                <a:headEnd/>
                <a:tailEnd/>
              </a:ln>
            </p:spPr>
            <p:txBody>
              <a:bodyPr/>
              <a:lstStyle/>
              <a:p>
                <a:endParaRPr lang="fr-FR"/>
              </a:p>
            </p:txBody>
          </p:sp>
          <p:sp>
            <p:nvSpPr>
              <p:cNvPr id="144" name="Freeform 48"/>
              <p:cNvSpPr>
                <a:spLocks/>
              </p:cNvSpPr>
              <p:nvPr/>
            </p:nvSpPr>
            <p:spPr bwMode="auto">
              <a:xfrm>
                <a:off x="850" y="1038"/>
                <a:ext cx="849" cy="312"/>
              </a:xfrm>
              <a:custGeom>
                <a:avLst/>
                <a:gdLst>
                  <a:gd name="T0" fmla="*/ 31 w 2547"/>
                  <a:gd name="T1" fmla="*/ 12 h 937"/>
                  <a:gd name="T2" fmla="*/ 31 w 2547"/>
                  <a:gd name="T3" fmla="*/ 12 h 937"/>
                  <a:gd name="T4" fmla="*/ 31 w 2547"/>
                  <a:gd name="T5" fmla="*/ 12 h 937"/>
                  <a:gd name="T6" fmla="*/ 31 w 2547"/>
                  <a:gd name="T7" fmla="*/ 11 h 937"/>
                  <a:gd name="T8" fmla="*/ 30 w 2547"/>
                  <a:gd name="T9" fmla="*/ 11 h 937"/>
                  <a:gd name="T10" fmla="*/ 30 w 2547"/>
                  <a:gd name="T11" fmla="*/ 11 h 937"/>
                  <a:gd name="T12" fmla="*/ 30 w 2547"/>
                  <a:gd name="T13" fmla="*/ 11 h 937"/>
                  <a:gd name="T14" fmla="*/ 30 w 2547"/>
                  <a:gd name="T15" fmla="*/ 11 h 937"/>
                  <a:gd name="T16" fmla="*/ 30 w 2547"/>
                  <a:gd name="T17" fmla="*/ 11 h 937"/>
                  <a:gd name="T18" fmla="*/ 0 w 2547"/>
                  <a:gd name="T19" fmla="*/ 0 h 937"/>
                  <a:gd name="T20" fmla="*/ 0 w 2547"/>
                  <a:gd name="T21" fmla="*/ 0 h 937"/>
                  <a:gd name="T22" fmla="*/ 0 w 2547"/>
                  <a:gd name="T23" fmla="*/ 0 h 937"/>
                  <a:gd name="T24" fmla="*/ 1 w 2547"/>
                  <a:gd name="T25" fmla="*/ 0 h 937"/>
                  <a:gd name="T26" fmla="*/ 1 w 2547"/>
                  <a:gd name="T27" fmla="*/ 0 h 937"/>
                  <a:gd name="T28" fmla="*/ 1 w 2547"/>
                  <a:gd name="T29" fmla="*/ 0 h 937"/>
                  <a:gd name="T30" fmla="*/ 1 w 2547"/>
                  <a:gd name="T31" fmla="*/ 0 h 937"/>
                  <a:gd name="T32" fmla="*/ 2 w 2547"/>
                  <a:gd name="T33" fmla="*/ 0 h 937"/>
                  <a:gd name="T34" fmla="*/ 2 w 2547"/>
                  <a:gd name="T35" fmla="*/ 0 h 937"/>
                  <a:gd name="T36" fmla="*/ 31 w 2547"/>
                  <a:gd name="T37" fmla="*/ 12 h 9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7"/>
                  <a:gd name="T58" fmla="*/ 0 h 937"/>
                  <a:gd name="T59" fmla="*/ 2547 w 2547"/>
                  <a:gd name="T60" fmla="*/ 937 h 9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7" h="937">
                    <a:moveTo>
                      <a:pt x="2547" y="937"/>
                    </a:moveTo>
                    <a:lnTo>
                      <a:pt x="2528" y="935"/>
                    </a:lnTo>
                    <a:lnTo>
                      <a:pt x="2509" y="934"/>
                    </a:lnTo>
                    <a:lnTo>
                      <a:pt x="2489" y="932"/>
                    </a:lnTo>
                    <a:lnTo>
                      <a:pt x="2469" y="931"/>
                    </a:lnTo>
                    <a:lnTo>
                      <a:pt x="2450" y="929"/>
                    </a:lnTo>
                    <a:lnTo>
                      <a:pt x="2431" y="928"/>
                    </a:lnTo>
                    <a:lnTo>
                      <a:pt x="2410" y="925"/>
                    </a:lnTo>
                    <a:lnTo>
                      <a:pt x="2391" y="924"/>
                    </a:lnTo>
                    <a:lnTo>
                      <a:pt x="0" y="0"/>
                    </a:lnTo>
                    <a:lnTo>
                      <a:pt x="19" y="1"/>
                    </a:lnTo>
                    <a:lnTo>
                      <a:pt x="38" y="3"/>
                    </a:lnTo>
                    <a:lnTo>
                      <a:pt x="57" y="5"/>
                    </a:lnTo>
                    <a:lnTo>
                      <a:pt x="77" y="6"/>
                    </a:lnTo>
                    <a:lnTo>
                      <a:pt x="96" y="8"/>
                    </a:lnTo>
                    <a:lnTo>
                      <a:pt x="116" y="9"/>
                    </a:lnTo>
                    <a:lnTo>
                      <a:pt x="136" y="11"/>
                    </a:lnTo>
                    <a:lnTo>
                      <a:pt x="155" y="13"/>
                    </a:lnTo>
                    <a:lnTo>
                      <a:pt x="2547" y="937"/>
                    </a:lnTo>
                    <a:close/>
                  </a:path>
                </a:pathLst>
              </a:custGeom>
              <a:solidFill>
                <a:srgbClr val="2F8374"/>
              </a:solidFill>
              <a:ln w="9525">
                <a:noFill/>
                <a:round/>
                <a:headEnd/>
                <a:tailEnd/>
              </a:ln>
            </p:spPr>
            <p:txBody>
              <a:bodyPr/>
              <a:lstStyle/>
              <a:p>
                <a:endParaRPr lang="fr-FR"/>
              </a:p>
            </p:txBody>
          </p:sp>
          <p:sp>
            <p:nvSpPr>
              <p:cNvPr id="145" name="Freeform 49"/>
              <p:cNvSpPr>
                <a:spLocks/>
              </p:cNvSpPr>
              <p:nvPr/>
            </p:nvSpPr>
            <p:spPr bwMode="auto">
              <a:xfrm>
                <a:off x="797" y="1034"/>
                <a:ext cx="850" cy="312"/>
              </a:xfrm>
              <a:custGeom>
                <a:avLst/>
                <a:gdLst>
                  <a:gd name="T0" fmla="*/ 31 w 2549"/>
                  <a:gd name="T1" fmla="*/ 12 h 936"/>
                  <a:gd name="T2" fmla="*/ 31 w 2549"/>
                  <a:gd name="T3" fmla="*/ 12 h 936"/>
                  <a:gd name="T4" fmla="*/ 31 w 2549"/>
                  <a:gd name="T5" fmla="*/ 12 h 936"/>
                  <a:gd name="T6" fmla="*/ 31 w 2549"/>
                  <a:gd name="T7" fmla="*/ 11 h 936"/>
                  <a:gd name="T8" fmla="*/ 30 w 2549"/>
                  <a:gd name="T9" fmla="*/ 11 h 936"/>
                  <a:gd name="T10" fmla="*/ 30 w 2549"/>
                  <a:gd name="T11" fmla="*/ 11 h 936"/>
                  <a:gd name="T12" fmla="*/ 30 w 2549"/>
                  <a:gd name="T13" fmla="*/ 11 h 936"/>
                  <a:gd name="T14" fmla="*/ 30 w 2549"/>
                  <a:gd name="T15" fmla="*/ 11 h 936"/>
                  <a:gd name="T16" fmla="*/ 29 w 2549"/>
                  <a:gd name="T17" fmla="*/ 11 h 936"/>
                  <a:gd name="T18" fmla="*/ 0 w 2549"/>
                  <a:gd name="T19" fmla="*/ 0 h 936"/>
                  <a:gd name="T20" fmla="*/ 0 w 2549"/>
                  <a:gd name="T21" fmla="*/ 0 h 936"/>
                  <a:gd name="T22" fmla="*/ 0 w 2549"/>
                  <a:gd name="T23" fmla="*/ 0 h 936"/>
                  <a:gd name="T24" fmla="*/ 1 w 2549"/>
                  <a:gd name="T25" fmla="*/ 0 h 936"/>
                  <a:gd name="T26" fmla="*/ 1 w 2549"/>
                  <a:gd name="T27" fmla="*/ 0 h 936"/>
                  <a:gd name="T28" fmla="*/ 1 w 2549"/>
                  <a:gd name="T29" fmla="*/ 0 h 936"/>
                  <a:gd name="T30" fmla="*/ 1 w 2549"/>
                  <a:gd name="T31" fmla="*/ 0 h 936"/>
                  <a:gd name="T32" fmla="*/ 2 w 2549"/>
                  <a:gd name="T33" fmla="*/ 0 h 936"/>
                  <a:gd name="T34" fmla="*/ 2 w 2549"/>
                  <a:gd name="T35" fmla="*/ 0 h 936"/>
                  <a:gd name="T36" fmla="*/ 31 w 2549"/>
                  <a:gd name="T37" fmla="*/ 12 h 9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9"/>
                  <a:gd name="T58" fmla="*/ 0 h 936"/>
                  <a:gd name="T59" fmla="*/ 2549 w 2549"/>
                  <a:gd name="T60" fmla="*/ 936 h 9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9" h="936">
                    <a:moveTo>
                      <a:pt x="2549" y="936"/>
                    </a:moveTo>
                    <a:lnTo>
                      <a:pt x="2529" y="934"/>
                    </a:lnTo>
                    <a:lnTo>
                      <a:pt x="2510" y="933"/>
                    </a:lnTo>
                    <a:lnTo>
                      <a:pt x="2489" y="930"/>
                    </a:lnTo>
                    <a:lnTo>
                      <a:pt x="2469" y="928"/>
                    </a:lnTo>
                    <a:lnTo>
                      <a:pt x="2448" y="927"/>
                    </a:lnTo>
                    <a:lnTo>
                      <a:pt x="2428" y="925"/>
                    </a:lnTo>
                    <a:lnTo>
                      <a:pt x="2407" y="923"/>
                    </a:lnTo>
                    <a:lnTo>
                      <a:pt x="2386" y="920"/>
                    </a:lnTo>
                    <a:lnTo>
                      <a:pt x="0" y="0"/>
                    </a:lnTo>
                    <a:lnTo>
                      <a:pt x="20" y="1"/>
                    </a:lnTo>
                    <a:lnTo>
                      <a:pt x="40" y="2"/>
                    </a:lnTo>
                    <a:lnTo>
                      <a:pt x="59" y="4"/>
                    </a:lnTo>
                    <a:lnTo>
                      <a:pt x="78" y="5"/>
                    </a:lnTo>
                    <a:lnTo>
                      <a:pt x="98" y="8"/>
                    </a:lnTo>
                    <a:lnTo>
                      <a:pt x="118" y="9"/>
                    </a:lnTo>
                    <a:lnTo>
                      <a:pt x="137" y="11"/>
                    </a:lnTo>
                    <a:lnTo>
                      <a:pt x="158" y="12"/>
                    </a:lnTo>
                    <a:lnTo>
                      <a:pt x="2549" y="936"/>
                    </a:lnTo>
                    <a:close/>
                  </a:path>
                </a:pathLst>
              </a:custGeom>
              <a:solidFill>
                <a:srgbClr val="328877"/>
              </a:solidFill>
              <a:ln w="9525">
                <a:noFill/>
                <a:round/>
                <a:headEnd/>
                <a:tailEnd/>
              </a:ln>
            </p:spPr>
            <p:txBody>
              <a:bodyPr/>
              <a:lstStyle/>
              <a:p>
                <a:endParaRPr lang="fr-FR"/>
              </a:p>
            </p:txBody>
          </p:sp>
          <p:sp>
            <p:nvSpPr>
              <p:cNvPr id="146" name="Freeform 50"/>
              <p:cNvSpPr>
                <a:spLocks/>
              </p:cNvSpPr>
              <p:nvPr/>
            </p:nvSpPr>
            <p:spPr bwMode="auto">
              <a:xfrm>
                <a:off x="745" y="1029"/>
                <a:ext cx="847" cy="311"/>
              </a:xfrm>
              <a:custGeom>
                <a:avLst/>
                <a:gdLst>
                  <a:gd name="T0" fmla="*/ 31 w 2543"/>
                  <a:gd name="T1" fmla="*/ 12 h 934"/>
                  <a:gd name="T2" fmla="*/ 31 w 2543"/>
                  <a:gd name="T3" fmla="*/ 12 h 934"/>
                  <a:gd name="T4" fmla="*/ 31 w 2543"/>
                  <a:gd name="T5" fmla="*/ 11 h 934"/>
                  <a:gd name="T6" fmla="*/ 31 w 2543"/>
                  <a:gd name="T7" fmla="*/ 11 h 934"/>
                  <a:gd name="T8" fmla="*/ 31 w 2543"/>
                  <a:gd name="T9" fmla="*/ 11 h 934"/>
                  <a:gd name="T10" fmla="*/ 31 w 2543"/>
                  <a:gd name="T11" fmla="*/ 11 h 934"/>
                  <a:gd name="T12" fmla="*/ 30 w 2543"/>
                  <a:gd name="T13" fmla="*/ 11 h 934"/>
                  <a:gd name="T14" fmla="*/ 30 w 2543"/>
                  <a:gd name="T15" fmla="*/ 11 h 934"/>
                  <a:gd name="T16" fmla="*/ 30 w 2543"/>
                  <a:gd name="T17" fmla="*/ 11 h 934"/>
                  <a:gd name="T18" fmla="*/ 30 w 2543"/>
                  <a:gd name="T19" fmla="*/ 11 h 934"/>
                  <a:gd name="T20" fmla="*/ 30 w 2543"/>
                  <a:gd name="T21" fmla="*/ 11 h 934"/>
                  <a:gd name="T22" fmla="*/ 30 w 2543"/>
                  <a:gd name="T23" fmla="*/ 11 h 934"/>
                  <a:gd name="T24" fmla="*/ 30 w 2543"/>
                  <a:gd name="T25" fmla="*/ 11 h 934"/>
                  <a:gd name="T26" fmla="*/ 29 w 2543"/>
                  <a:gd name="T27" fmla="*/ 11 h 934"/>
                  <a:gd name="T28" fmla="*/ 29 w 2543"/>
                  <a:gd name="T29" fmla="*/ 11 h 934"/>
                  <a:gd name="T30" fmla="*/ 29 w 2543"/>
                  <a:gd name="T31" fmla="*/ 11 h 934"/>
                  <a:gd name="T32" fmla="*/ 29 w 2543"/>
                  <a:gd name="T33" fmla="*/ 11 h 934"/>
                  <a:gd name="T34" fmla="*/ 0 w 2543"/>
                  <a:gd name="T35" fmla="*/ 0 h 934"/>
                  <a:gd name="T36" fmla="*/ 0 w 2543"/>
                  <a:gd name="T37" fmla="*/ 0 h 934"/>
                  <a:gd name="T38" fmla="*/ 0 w 2543"/>
                  <a:gd name="T39" fmla="*/ 0 h 934"/>
                  <a:gd name="T40" fmla="*/ 1 w 2543"/>
                  <a:gd name="T41" fmla="*/ 0 h 934"/>
                  <a:gd name="T42" fmla="*/ 1 w 2543"/>
                  <a:gd name="T43" fmla="*/ 0 h 934"/>
                  <a:gd name="T44" fmla="*/ 1 w 2543"/>
                  <a:gd name="T45" fmla="*/ 0 h 934"/>
                  <a:gd name="T46" fmla="*/ 1 w 2543"/>
                  <a:gd name="T47" fmla="*/ 0 h 934"/>
                  <a:gd name="T48" fmla="*/ 2 w 2543"/>
                  <a:gd name="T49" fmla="*/ 0 h 934"/>
                  <a:gd name="T50" fmla="*/ 2 w 2543"/>
                  <a:gd name="T51" fmla="*/ 0 h 934"/>
                  <a:gd name="T52" fmla="*/ 31 w 2543"/>
                  <a:gd name="T53" fmla="*/ 12 h 9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43"/>
                  <a:gd name="T82" fmla="*/ 0 h 934"/>
                  <a:gd name="T83" fmla="*/ 2543 w 2543"/>
                  <a:gd name="T84" fmla="*/ 934 h 9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43" h="934">
                    <a:moveTo>
                      <a:pt x="2543" y="934"/>
                    </a:moveTo>
                    <a:lnTo>
                      <a:pt x="2532" y="933"/>
                    </a:lnTo>
                    <a:lnTo>
                      <a:pt x="2521" y="932"/>
                    </a:lnTo>
                    <a:lnTo>
                      <a:pt x="2509" y="931"/>
                    </a:lnTo>
                    <a:lnTo>
                      <a:pt x="2497" y="929"/>
                    </a:lnTo>
                    <a:lnTo>
                      <a:pt x="2485" y="927"/>
                    </a:lnTo>
                    <a:lnTo>
                      <a:pt x="2474" y="926"/>
                    </a:lnTo>
                    <a:lnTo>
                      <a:pt x="2463" y="925"/>
                    </a:lnTo>
                    <a:lnTo>
                      <a:pt x="2451" y="923"/>
                    </a:lnTo>
                    <a:lnTo>
                      <a:pt x="2439" y="922"/>
                    </a:lnTo>
                    <a:lnTo>
                      <a:pt x="2428" y="921"/>
                    </a:lnTo>
                    <a:lnTo>
                      <a:pt x="2416" y="918"/>
                    </a:lnTo>
                    <a:lnTo>
                      <a:pt x="2405" y="917"/>
                    </a:lnTo>
                    <a:lnTo>
                      <a:pt x="2393" y="915"/>
                    </a:lnTo>
                    <a:lnTo>
                      <a:pt x="2381" y="914"/>
                    </a:lnTo>
                    <a:lnTo>
                      <a:pt x="2370" y="912"/>
                    </a:lnTo>
                    <a:lnTo>
                      <a:pt x="2359" y="910"/>
                    </a:lnTo>
                    <a:lnTo>
                      <a:pt x="0" y="0"/>
                    </a:lnTo>
                    <a:lnTo>
                      <a:pt x="20" y="1"/>
                    </a:lnTo>
                    <a:lnTo>
                      <a:pt x="40" y="3"/>
                    </a:lnTo>
                    <a:lnTo>
                      <a:pt x="60" y="5"/>
                    </a:lnTo>
                    <a:lnTo>
                      <a:pt x="79" y="7"/>
                    </a:lnTo>
                    <a:lnTo>
                      <a:pt x="98" y="8"/>
                    </a:lnTo>
                    <a:lnTo>
                      <a:pt x="118" y="10"/>
                    </a:lnTo>
                    <a:lnTo>
                      <a:pt x="138" y="11"/>
                    </a:lnTo>
                    <a:lnTo>
                      <a:pt x="157" y="14"/>
                    </a:lnTo>
                    <a:lnTo>
                      <a:pt x="2543" y="934"/>
                    </a:lnTo>
                    <a:close/>
                  </a:path>
                </a:pathLst>
              </a:custGeom>
              <a:solidFill>
                <a:srgbClr val="318A79"/>
              </a:solidFill>
              <a:ln w="9525">
                <a:noFill/>
                <a:round/>
                <a:headEnd/>
                <a:tailEnd/>
              </a:ln>
            </p:spPr>
            <p:txBody>
              <a:bodyPr/>
              <a:lstStyle/>
              <a:p>
                <a:endParaRPr lang="fr-FR"/>
              </a:p>
            </p:txBody>
          </p:sp>
          <p:sp>
            <p:nvSpPr>
              <p:cNvPr id="147" name="Freeform 51"/>
              <p:cNvSpPr>
                <a:spLocks/>
              </p:cNvSpPr>
              <p:nvPr/>
            </p:nvSpPr>
            <p:spPr bwMode="auto">
              <a:xfrm>
                <a:off x="692" y="1025"/>
                <a:ext cx="839" cy="307"/>
              </a:xfrm>
              <a:custGeom>
                <a:avLst/>
                <a:gdLst>
                  <a:gd name="T0" fmla="*/ 31 w 2518"/>
                  <a:gd name="T1" fmla="*/ 11 h 922"/>
                  <a:gd name="T2" fmla="*/ 31 w 2518"/>
                  <a:gd name="T3" fmla="*/ 11 h 922"/>
                  <a:gd name="T4" fmla="*/ 31 w 2518"/>
                  <a:gd name="T5" fmla="*/ 11 h 922"/>
                  <a:gd name="T6" fmla="*/ 31 w 2518"/>
                  <a:gd name="T7" fmla="*/ 11 h 922"/>
                  <a:gd name="T8" fmla="*/ 30 w 2518"/>
                  <a:gd name="T9" fmla="*/ 11 h 922"/>
                  <a:gd name="T10" fmla="*/ 30 w 2518"/>
                  <a:gd name="T11" fmla="*/ 11 h 922"/>
                  <a:gd name="T12" fmla="*/ 30 w 2518"/>
                  <a:gd name="T13" fmla="*/ 11 h 922"/>
                  <a:gd name="T14" fmla="*/ 30 w 2518"/>
                  <a:gd name="T15" fmla="*/ 11 h 922"/>
                  <a:gd name="T16" fmla="*/ 30 w 2518"/>
                  <a:gd name="T17" fmla="*/ 11 h 922"/>
                  <a:gd name="T18" fmla="*/ 30 w 2518"/>
                  <a:gd name="T19" fmla="*/ 11 h 922"/>
                  <a:gd name="T20" fmla="*/ 29 w 2518"/>
                  <a:gd name="T21" fmla="*/ 11 h 922"/>
                  <a:gd name="T22" fmla="*/ 29 w 2518"/>
                  <a:gd name="T23" fmla="*/ 11 h 922"/>
                  <a:gd name="T24" fmla="*/ 29 w 2518"/>
                  <a:gd name="T25" fmla="*/ 11 h 922"/>
                  <a:gd name="T26" fmla="*/ 29 w 2518"/>
                  <a:gd name="T27" fmla="*/ 11 h 922"/>
                  <a:gd name="T28" fmla="*/ 29 w 2518"/>
                  <a:gd name="T29" fmla="*/ 11 h 922"/>
                  <a:gd name="T30" fmla="*/ 28 w 2518"/>
                  <a:gd name="T31" fmla="*/ 11 h 922"/>
                  <a:gd name="T32" fmla="*/ 28 w 2518"/>
                  <a:gd name="T33" fmla="*/ 11 h 922"/>
                  <a:gd name="T34" fmla="*/ 0 w 2518"/>
                  <a:gd name="T35" fmla="*/ 0 h 922"/>
                  <a:gd name="T36" fmla="*/ 0 w 2518"/>
                  <a:gd name="T37" fmla="*/ 0 h 922"/>
                  <a:gd name="T38" fmla="*/ 0 w 2518"/>
                  <a:gd name="T39" fmla="*/ 0 h 922"/>
                  <a:gd name="T40" fmla="*/ 1 w 2518"/>
                  <a:gd name="T41" fmla="*/ 0 h 922"/>
                  <a:gd name="T42" fmla="*/ 1 w 2518"/>
                  <a:gd name="T43" fmla="*/ 0 h 922"/>
                  <a:gd name="T44" fmla="*/ 1 w 2518"/>
                  <a:gd name="T45" fmla="*/ 0 h 922"/>
                  <a:gd name="T46" fmla="*/ 1 w 2518"/>
                  <a:gd name="T47" fmla="*/ 0 h 922"/>
                  <a:gd name="T48" fmla="*/ 2 w 2518"/>
                  <a:gd name="T49" fmla="*/ 0 h 922"/>
                  <a:gd name="T50" fmla="*/ 2 w 2518"/>
                  <a:gd name="T51" fmla="*/ 0 h 922"/>
                  <a:gd name="T52" fmla="*/ 31 w 2518"/>
                  <a:gd name="T53" fmla="*/ 11 h 9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8"/>
                  <a:gd name="T82" fmla="*/ 0 h 922"/>
                  <a:gd name="T83" fmla="*/ 2518 w 2518"/>
                  <a:gd name="T84" fmla="*/ 922 h 9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8" h="922">
                    <a:moveTo>
                      <a:pt x="2518" y="922"/>
                    </a:moveTo>
                    <a:lnTo>
                      <a:pt x="2504" y="920"/>
                    </a:lnTo>
                    <a:lnTo>
                      <a:pt x="2490" y="918"/>
                    </a:lnTo>
                    <a:lnTo>
                      <a:pt x="2476" y="916"/>
                    </a:lnTo>
                    <a:lnTo>
                      <a:pt x="2462" y="913"/>
                    </a:lnTo>
                    <a:lnTo>
                      <a:pt x="2449" y="911"/>
                    </a:lnTo>
                    <a:lnTo>
                      <a:pt x="2435" y="909"/>
                    </a:lnTo>
                    <a:lnTo>
                      <a:pt x="2420" y="907"/>
                    </a:lnTo>
                    <a:lnTo>
                      <a:pt x="2407" y="904"/>
                    </a:lnTo>
                    <a:lnTo>
                      <a:pt x="2393" y="902"/>
                    </a:lnTo>
                    <a:lnTo>
                      <a:pt x="2378" y="900"/>
                    </a:lnTo>
                    <a:lnTo>
                      <a:pt x="2365" y="898"/>
                    </a:lnTo>
                    <a:lnTo>
                      <a:pt x="2350" y="894"/>
                    </a:lnTo>
                    <a:lnTo>
                      <a:pt x="2336" y="892"/>
                    </a:lnTo>
                    <a:lnTo>
                      <a:pt x="2323" y="890"/>
                    </a:lnTo>
                    <a:lnTo>
                      <a:pt x="2308" y="886"/>
                    </a:lnTo>
                    <a:lnTo>
                      <a:pt x="2295" y="884"/>
                    </a:lnTo>
                    <a:lnTo>
                      <a:pt x="0" y="0"/>
                    </a:lnTo>
                    <a:lnTo>
                      <a:pt x="21" y="1"/>
                    </a:lnTo>
                    <a:lnTo>
                      <a:pt x="40" y="3"/>
                    </a:lnTo>
                    <a:lnTo>
                      <a:pt x="60" y="4"/>
                    </a:lnTo>
                    <a:lnTo>
                      <a:pt x="80" y="6"/>
                    </a:lnTo>
                    <a:lnTo>
                      <a:pt x="100" y="7"/>
                    </a:lnTo>
                    <a:lnTo>
                      <a:pt x="119" y="10"/>
                    </a:lnTo>
                    <a:lnTo>
                      <a:pt x="140" y="11"/>
                    </a:lnTo>
                    <a:lnTo>
                      <a:pt x="159" y="12"/>
                    </a:lnTo>
                    <a:lnTo>
                      <a:pt x="2518" y="922"/>
                    </a:lnTo>
                    <a:close/>
                  </a:path>
                </a:pathLst>
              </a:custGeom>
              <a:solidFill>
                <a:srgbClr val="348D7C"/>
              </a:solidFill>
              <a:ln w="9525">
                <a:noFill/>
                <a:round/>
                <a:headEnd/>
                <a:tailEnd/>
              </a:ln>
            </p:spPr>
            <p:txBody>
              <a:bodyPr/>
              <a:lstStyle/>
              <a:p>
                <a:endParaRPr lang="fr-FR"/>
              </a:p>
            </p:txBody>
          </p:sp>
          <p:sp>
            <p:nvSpPr>
              <p:cNvPr id="148" name="Freeform 52"/>
              <p:cNvSpPr>
                <a:spLocks/>
              </p:cNvSpPr>
              <p:nvPr/>
            </p:nvSpPr>
            <p:spPr bwMode="auto">
              <a:xfrm>
                <a:off x="640" y="1021"/>
                <a:ext cx="817" cy="299"/>
              </a:xfrm>
              <a:custGeom>
                <a:avLst/>
                <a:gdLst>
                  <a:gd name="T0" fmla="*/ 30 w 2450"/>
                  <a:gd name="T1" fmla="*/ 11 h 897"/>
                  <a:gd name="T2" fmla="*/ 30 w 2450"/>
                  <a:gd name="T3" fmla="*/ 11 h 897"/>
                  <a:gd name="T4" fmla="*/ 30 w 2450"/>
                  <a:gd name="T5" fmla="*/ 11 h 897"/>
                  <a:gd name="T6" fmla="*/ 30 w 2450"/>
                  <a:gd name="T7" fmla="*/ 11 h 897"/>
                  <a:gd name="T8" fmla="*/ 29 w 2450"/>
                  <a:gd name="T9" fmla="*/ 11 h 897"/>
                  <a:gd name="T10" fmla="*/ 29 w 2450"/>
                  <a:gd name="T11" fmla="*/ 11 h 897"/>
                  <a:gd name="T12" fmla="*/ 29 w 2450"/>
                  <a:gd name="T13" fmla="*/ 11 h 897"/>
                  <a:gd name="T14" fmla="*/ 29 w 2450"/>
                  <a:gd name="T15" fmla="*/ 11 h 897"/>
                  <a:gd name="T16" fmla="*/ 28 w 2450"/>
                  <a:gd name="T17" fmla="*/ 11 h 897"/>
                  <a:gd name="T18" fmla="*/ 28 w 2450"/>
                  <a:gd name="T19" fmla="*/ 11 h 897"/>
                  <a:gd name="T20" fmla="*/ 28 w 2450"/>
                  <a:gd name="T21" fmla="*/ 11 h 897"/>
                  <a:gd name="T22" fmla="*/ 28 w 2450"/>
                  <a:gd name="T23" fmla="*/ 11 h 897"/>
                  <a:gd name="T24" fmla="*/ 28 w 2450"/>
                  <a:gd name="T25" fmla="*/ 11 h 897"/>
                  <a:gd name="T26" fmla="*/ 27 w 2450"/>
                  <a:gd name="T27" fmla="*/ 10 h 897"/>
                  <a:gd name="T28" fmla="*/ 27 w 2450"/>
                  <a:gd name="T29" fmla="*/ 10 h 897"/>
                  <a:gd name="T30" fmla="*/ 27 w 2450"/>
                  <a:gd name="T31" fmla="*/ 10 h 897"/>
                  <a:gd name="T32" fmla="*/ 27 w 2450"/>
                  <a:gd name="T33" fmla="*/ 10 h 897"/>
                  <a:gd name="T34" fmla="*/ 0 w 2450"/>
                  <a:gd name="T35" fmla="*/ 0 h 897"/>
                  <a:gd name="T36" fmla="*/ 0 w 2450"/>
                  <a:gd name="T37" fmla="*/ 0 h 897"/>
                  <a:gd name="T38" fmla="*/ 0 w 2450"/>
                  <a:gd name="T39" fmla="*/ 0 h 897"/>
                  <a:gd name="T40" fmla="*/ 1 w 2450"/>
                  <a:gd name="T41" fmla="*/ 0 h 897"/>
                  <a:gd name="T42" fmla="*/ 1 w 2450"/>
                  <a:gd name="T43" fmla="*/ 0 h 897"/>
                  <a:gd name="T44" fmla="*/ 1 w 2450"/>
                  <a:gd name="T45" fmla="*/ 0 h 897"/>
                  <a:gd name="T46" fmla="*/ 1 w 2450"/>
                  <a:gd name="T47" fmla="*/ 0 h 897"/>
                  <a:gd name="T48" fmla="*/ 2 w 2450"/>
                  <a:gd name="T49" fmla="*/ 0 h 897"/>
                  <a:gd name="T50" fmla="*/ 2 w 2450"/>
                  <a:gd name="T51" fmla="*/ 0 h 897"/>
                  <a:gd name="T52" fmla="*/ 30 w 2450"/>
                  <a:gd name="T53" fmla="*/ 11 h 8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50"/>
                  <a:gd name="T82" fmla="*/ 0 h 897"/>
                  <a:gd name="T83" fmla="*/ 2450 w 2450"/>
                  <a:gd name="T84" fmla="*/ 897 h 8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50" h="897">
                    <a:moveTo>
                      <a:pt x="2450" y="897"/>
                    </a:moveTo>
                    <a:lnTo>
                      <a:pt x="2431" y="894"/>
                    </a:lnTo>
                    <a:lnTo>
                      <a:pt x="2413" y="890"/>
                    </a:lnTo>
                    <a:lnTo>
                      <a:pt x="2395" y="887"/>
                    </a:lnTo>
                    <a:lnTo>
                      <a:pt x="2377" y="882"/>
                    </a:lnTo>
                    <a:lnTo>
                      <a:pt x="2359" y="879"/>
                    </a:lnTo>
                    <a:lnTo>
                      <a:pt x="2340" y="874"/>
                    </a:lnTo>
                    <a:lnTo>
                      <a:pt x="2322" y="871"/>
                    </a:lnTo>
                    <a:lnTo>
                      <a:pt x="2303" y="866"/>
                    </a:lnTo>
                    <a:lnTo>
                      <a:pt x="2286" y="863"/>
                    </a:lnTo>
                    <a:lnTo>
                      <a:pt x="2269" y="858"/>
                    </a:lnTo>
                    <a:lnTo>
                      <a:pt x="2252" y="855"/>
                    </a:lnTo>
                    <a:lnTo>
                      <a:pt x="2237" y="851"/>
                    </a:lnTo>
                    <a:lnTo>
                      <a:pt x="2220" y="847"/>
                    </a:lnTo>
                    <a:lnTo>
                      <a:pt x="2203" y="844"/>
                    </a:lnTo>
                    <a:lnTo>
                      <a:pt x="2186" y="839"/>
                    </a:lnTo>
                    <a:lnTo>
                      <a:pt x="2169" y="836"/>
                    </a:lnTo>
                    <a:lnTo>
                      <a:pt x="0" y="0"/>
                    </a:lnTo>
                    <a:lnTo>
                      <a:pt x="19" y="1"/>
                    </a:lnTo>
                    <a:lnTo>
                      <a:pt x="39" y="2"/>
                    </a:lnTo>
                    <a:lnTo>
                      <a:pt x="58" y="5"/>
                    </a:lnTo>
                    <a:lnTo>
                      <a:pt x="78" y="6"/>
                    </a:lnTo>
                    <a:lnTo>
                      <a:pt x="98" y="8"/>
                    </a:lnTo>
                    <a:lnTo>
                      <a:pt x="117" y="9"/>
                    </a:lnTo>
                    <a:lnTo>
                      <a:pt x="136" y="11"/>
                    </a:lnTo>
                    <a:lnTo>
                      <a:pt x="155" y="13"/>
                    </a:lnTo>
                    <a:lnTo>
                      <a:pt x="2450" y="897"/>
                    </a:lnTo>
                    <a:close/>
                  </a:path>
                </a:pathLst>
              </a:custGeom>
              <a:solidFill>
                <a:srgbClr val="348F7E"/>
              </a:solidFill>
              <a:ln w="9525">
                <a:noFill/>
                <a:round/>
                <a:headEnd/>
                <a:tailEnd/>
              </a:ln>
            </p:spPr>
            <p:txBody>
              <a:bodyPr/>
              <a:lstStyle/>
              <a:p>
                <a:endParaRPr lang="fr-FR"/>
              </a:p>
            </p:txBody>
          </p:sp>
          <p:sp>
            <p:nvSpPr>
              <p:cNvPr id="149" name="Freeform 53"/>
              <p:cNvSpPr>
                <a:spLocks/>
              </p:cNvSpPr>
              <p:nvPr/>
            </p:nvSpPr>
            <p:spPr bwMode="auto">
              <a:xfrm>
                <a:off x="588" y="1017"/>
                <a:ext cx="775" cy="282"/>
              </a:xfrm>
              <a:custGeom>
                <a:avLst/>
                <a:gdLst>
                  <a:gd name="T0" fmla="*/ 29 w 2324"/>
                  <a:gd name="T1" fmla="*/ 10 h 848"/>
                  <a:gd name="T2" fmla="*/ 28 w 2324"/>
                  <a:gd name="T3" fmla="*/ 10 h 848"/>
                  <a:gd name="T4" fmla="*/ 28 w 2324"/>
                  <a:gd name="T5" fmla="*/ 10 h 848"/>
                  <a:gd name="T6" fmla="*/ 28 w 2324"/>
                  <a:gd name="T7" fmla="*/ 10 h 848"/>
                  <a:gd name="T8" fmla="*/ 28 w 2324"/>
                  <a:gd name="T9" fmla="*/ 10 h 848"/>
                  <a:gd name="T10" fmla="*/ 27 w 2324"/>
                  <a:gd name="T11" fmla="*/ 10 h 848"/>
                  <a:gd name="T12" fmla="*/ 27 w 2324"/>
                  <a:gd name="T13" fmla="*/ 10 h 848"/>
                  <a:gd name="T14" fmla="*/ 27 w 2324"/>
                  <a:gd name="T15" fmla="*/ 10 h 848"/>
                  <a:gd name="T16" fmla="*/ 27 w 2324"/>
                  <a:gd name="T17" fmla="*/ 10 h 848"/>
                  <a:gd name="T18" fmla="*/ 27 w 2324"/>
                  <a:gd name="T19" fmla="*/ 10 h 848"/>
                  <a:gd name="T20" fmla="*/ 26 w 2324"/>
                  <a:gd name="T21" fmla="*/ 10 h 848"/>
                  <a:gd name="T22" fmla="*/ 26 w 2324"/>
                  <a:gd name="T23" fmla="*/ 10 h 848"/>
                  <a:gd name="T24" fmla="*/ 26 w 2324"/>
                  <a:gd name="T25" fmla="*/ 10 h 848"/>
                  <a:gd name="T26" fmla="*/ 26 w 2324"/>
                  <a:gd name="T27" fmla="*/ 10 h 848"/>
                  <a:gd name="T28" fmla="*/ 25 w 2324"/>
                  <a:gd name="T29" fmla="*/ 10 h 848"/>
                  <a:gd name="T30" fmla="*/ 25 w 2324"/>
                  <a:gd name="T31" fmla="*/ 10 h 848"/>
                  <a:gd name="T32" fmla="*/ 25 w 2324"/>
                  <a:gd name="T33" fmla="*/ 10 h 848"/>
                  <a:gd name="T34" fmla="*/ 0 w 2324"/>
                  <a:gd name="T35" fmla="*/ 0 h 848"/>
                  <a:gd name="T36" fmla="*/ 0 w 2324"/>
                  <a:gd name="T37" fmla="*/ 0 h 848"/>
                  <a:gd name="T38" fmla="*/ 0 w 2324"/>
                  <a:gd name="T39" fmla="*/ 0 h 848"/>
                  <a:gd name="T40" fmla="*/ 1 w 2324"/>
                  <a:gd name="T41" fmla="*/ 0 h 848"/>
                  <a:gd name="T42" fmla="*/ 1 w 2324"/>
                  <a:gd name="T43" fmla="*/ 0 h 848"/>
                  <a:gd name="T44" fmla="*/ 1 w 2324"/>
                  <a:gd name="T45" fmla="*/ 0 h 848"/>
                  <a:gd name="T46" fmla="*/ 1 w 2324"/>
                  <a:gd name="T47" fmla="*/ 0 h 848"/>
                  <a:gd name="T48" fmla="*/ 2 w 2324"/>
                  <a:gd name="T49" fmla="*/ 0 h 848"/>
                  <a:gd name="T50" fmla="*/ 2 w 2324"/>
                  <a:gd name="T51" fmla="*/ 0 h 848"/>
                  <a:gd name="T52" fmla="*/ 29 w 2324"/>
                  <a:gd name="T53" fmla="*/ 10 h 8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4"/>
                  <a:gd name="T82" fmla="*/ 0 h 848"/>
                  <a:gd name="T83" fmla="*/ 2324 w 2324"/>
                  <a:gd name="T84" fmla="*/ 848 h 8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4" h="848">
                    <a:moveTo>
                      <a:pt x="2324" y="848"/>
                    </a:moveTo>
                    <a:lnTo>
                      <a:pt x="2304" y="843"/>
                    </a:lnTo>
                    <a:lnTo>
                      <a:pt x="2285" y="839"/>
                    </a:lnTo>
                    <a:lnTo>
                      <a:pt x="2266" y="834"/>
                    </a:lnTo>
                    <a:lnTo>
                      <a:pt x="2247" y="830"/>
                    </a:lnTo>
                    <a:lnTo>
                      <a:pt x="2226" y="825"/>
                    </a:lnTo>
                    <a:lnTo>
                      <a:pt x="2207" y="821"/>
                    </a:lnTo>
                    <a:lnTo>
                      <a:pt x="2188" y="816"/>
                    </a:lnTo>
                    <a:lnTo>
                      <a:pt x="2169" y="812"/>
                    </a:lnTo>
                    <a:lnTo>
                      <a:pt x="2149" y="808"/>
                    </a:lnTo>
                    <a:lnTo>
                      <a:pt x="2130" y="804"/>
                    </a:lnTo>
                    <a:lnTo>
                      <a:pt x="2111" y="799"/>
                    </a:lnTo>
                    <a:lnTo>
                      <a:pt x="2090" y="795"/>
                    </a:lnTo>
                    <a:lnTo>
                      <a:pt x="2071" y="790"/>
                    </a:lnTo>
                    <a:lnTo>
                      <a:pt x="2052" y="786"/>
                    </a:lnTo>
                    <a:lnTo>
                      <a:pt x="2033" y="781"/>
                    </a:lnTo>
                    <a:lnTo>
                      <a:pt x="2013" y="776"/>
                    </a:lnTo>
                    <a:lnTo>
                      <a:pt x="0" y="0"/>
                    </a:lnTo>
                    <a:lnTo>
                      <a:pt x="19" y="1"/>
                    </a:lnTo>
                    <a:lnTo>
                      <a:pt x="39" y="2"/>
                    </a:lnTo>
                    <a:lnTo>
                      <a:pt x="58" y="4"/>
                    </a:lnTo>
                    <a:lnTo>
                      <a:pt x="78" y="5"/>
                    </a:lnTo>
                    <a:lnTo>
                      <a:pt x="97" y="8"/>
                    </a:lnTo>
                    <a:lnTo>
                      <a:pt x="117" y="9"/>
                    </a:lnTo>
                    <a:lnTo>
                      <a:pt x="136" y="11"/>
                    </a:lnTo>
                    <a:lnTo>
                      <a:pt x="155" y="12"/>
                    </a:lnTo>
                    <a:lnTo>
                      <a:pt x="2324" y="848"/>
                    </a:lnTo>
                    <a:close/>
                  </a:path>
                </a:pathLst>
              </a:custGeom>
              <a:solidFill>
                <a:schemeClr val="tx2">
                  <a:lumMod val="20000"/>
                  <a:lumOff val="80000"/>
                </a:schemeClr>
              </a:solidFill>
              <a:ln w="9525">
                <a:noFill/>
                <a:round/>
                <a:headEnd/>
                <a:tailEnd/>
              </a:ln>
            </p:spPr>
            <p:txBody>
              <a:bodyPr/>
              <a:lstStyle/>
              <a:p>
                <a:endParaRPr lang="fr-FR"/>
              </a:p>
            </p:txBody>
          </p:sp>
          <p:sp>
            <p:nvSpPr>
              <p:cNvPr id="150" name="Freeform 54"/>
              <p:cNvSpPr>
                <a:spLocks/>
              </p:cNvSpPr>
              <p:nvPr/>
            </p:nvSpPr>
            <p:spPr bwMode="auto">
              <a:xfrm>
                <a:off x="496" y="997"/>
                <a:ext cx="763" cy="278"/>
              </a:xfrm>
              <a:custGeom>
                <a:avLst/>
                <a:gdLst>
                  <a:gd name="T0" fmla="*/ 28 w 2291"/>
                  <a:gd name="T1" fmla="*/ 10 h 835"/>
                  <a:gd name="T2" fmla="*/ 28 w 2291"/>
                  <a:gd name="T3" fmla="*/ 10 h 835"/>
                  <a:gd name="T4" fmla="*/ 28 w 2291"/>
                  <a:gd name="T5" fmla="*/ 10 h 835"/>
                  <a:gd name="T6" fmla="*/ 28 w 2291"/>
                  <a:gd name="T7" fmla="*/ 10 h 835"/>
                  <a:gd name="T8" fmla="*/ 28 w 2291"/>
                  <a:gd name="T9" fmla="*/ 10 h 835"/>
                  <a:gd name="T10" fmla="*/ 28 w 2291"/>
                  <a:gd name="T11" fmla="*/ 10 h 835"/>
                  <a:gd name="T12" fmla="*/ 27 w 2291"/>
                  <a:gd name="T13" fmla="*/ 10 h 835"/>
                  <a:gd name="T14" fmla="*/ 27 w 2291"/>
                  <a:gd name="T15" fmla="*/ 10 h 835"/>
                  <a:gd name="T16" fmla="*/ 27 w 2291"/>
                  <a:gd name="T17" fmla="*/ 10 h 835"/>
                  <a:gd name="T18" fmla="*/ 27 w 2291"/>
                  <a:gd name="T19" fmla="*/ 10 h 835"/>
                  <a:gd name="T20" fmla="*/ 27 w 2291"/>
                  <a:gd name="T21" fmla="*/ 10 h 835"/>
                  <a:gd name="T22" fmla="*/ 27 w 2291"/>
                  <a:gd name="T23" fmla="*/ 10 h 835"/>
                  <a:gd name="T24" fmla="*/ 26 w 2291"/>
                  <a:gd name="T25" fmla="*/ 10 h 835"/>
                  <a:gd name="T26" fmla="*/ 26 w 2291"/>
                  <a:gd name="T27" fmla="*/ 10 h 835"/>
                  <a:gd name="T28" fmla="*/ 26 w 2291"/>
                  <a:gd name="T29" fmla="*/ 10 h 835"/>
                  <a:gd name="T30" fmla="*/ 26 w 2291"/>
                  <a:gd name="T31" fmla="*/ 10 h 835"/>
                  <a:gd name="T32" fmla="*/ 26 w 2291"/>
                  <a:gd name="T33" fmla="*/ 10 h 835"/>
                  <a:gd name="T34" fmla="*/ 26 w 2291"/>
                  <a:gd name="T35" fmla="*/ 10 h 835"/>
                  <a:gd name="T36" fmla="*/ 26 w 2291"/>
                  <a:gd name="T37" fmla="*/ 10 h 835"/>
                  <a:gd name="T38" fmla="*/ 26 w 2291"/>
                  <a:gd name="T39" fmla="*/ 10 h 835"/>
                  <a:gd name="T40" fmla="*/ 26 w 2291"/>
                  <a:gd name="T41" fmla="*/ 10 h 835"/>
                  <a:gd name="T42" fmla="*/ 25 w 2291"/>
                  <a:gd name="T43" fmla="*/ 10 h 835"/>
                  <a:gd name="T44" fmla="*/ 25 w 2291"/>
                  <a:gd name="T45" fmla="*/ 10 h 835"/>
                  <a:gd name="T46" fmla="*/ 25 w 2291"/>
                  <a:gd name="T47" fmla="*/ 10 h 835"/>
                  <a:gd name="T48" fmla="*/ 25 w 2291"/>
                  <a:gd name="T49" fmla="*/ 10 h 835"/>
                  <a:gd name="T50" fmla="*/ 0 w 2291"/>
                  <a:gd name="T51" fmla="*/ 0 h 835"/>
                  <a:gd name="T52" fmla="*/ 0 w 2291"/>
                  <a:gd name="T53" fmla="*/ 0 h 835"/>
                  <a:gd name="T54" fmla="*/ 0 w 2291"/>
                  <a:gd name="T55" fmla="*/ 0 h 835"/>
                  <a:gd name="T56" fmla="*/ 1 w 2291"/>
                  <a:gd name="T57" fmla="*/ 0 h 835"/>
                  <a:gd name="T58" fmla="*/ 1 w 2291"/>
                  <a:gd name="T59" fmla="*/ 0 h 835"/>
                  <a:gd name="T60" fmla="*/ 1 w 2291"/>
                  <a:gd name="T61" fmla="*/ 0 h 835"/>
                  <a:gd name="T62" fmla="*/ 1 w 2291"/>
                  <a:gd name="T63" fmla="*/ 0 h 835"/>
                  <a:gd name="T64" fmla="*/ 1 w 2291"/>
                  <a:gd name="T65" fmla="*/ 0 h 835"/>
                  <a:gd name="T66" fmla="*/ 2 w 2291"/>
                  <a:gd name="T67" fmla="*/ 0 h 835"/>
                  <a:gd name="T68" fmla="*/ 2 w 2291"/>
                  <a:gd name="T69" fmla="*/ 0 h 835"/>
                  <a:gd name="T70" fmla="*/ 2 w 2291"/>
                  <a:gd name="T71" fmla="*/ 0 h 835"/>
                  <a:gd name="T72" fmla="*/ 2 w 2291"/>
                  <a:gd name="T73" fmla="*/ 0 h 835"/>
                  <a:gd name="T74" fmla="*/ 3 w 2291"/>
                  <a:gd name="T75" fmla="*/ 1 h 835"/>
                  <a:gd name="T76" fmla="*/ 3 w 2291"/>
                  <a:gd name="T77" fmla="*/ 1 h 835"/>
                  <a:gd name="T78" fmla="*/ 3 w 2291"/>
                  <a:gd name="T79" fmla="*/ 1 h 835"/>
                  <a:gd name="T80" fmla="*/ 3 w 2291"/>
                  <a:gd name="T81" fmla="*/ 1 h 835"/>
                  <a:gd name="T82" fmla="*/ 3 w 2291"/>
                  <a:gd name="T83" fmla="*/ 1 h 835"/>
                  <a:gd name="T84" fmla="*/ 3 w 2291"/>
                  <a:gd name="T85" fmla="*/ 1 h 835"/>
                  <a:gd name="T86" fmla="*/ 3 w 2291"/>
                  <a:gd name="T87" fmla="*/ 1 h 835"/>
                  <a:gd name="T88" fmla="*/ 3 w 2291"/>
                  <a:gd name="T89" fmla="*/ 1 h 835"/>
                  <a:gd name="T90" fmla="*/ 3 w 2291"/>
                  <a:gd name="T91" fmla="*/ 1 h 835"/>
                  <a:gd name="T92" fmla="*/ 28 w 2291"/>
                  <a:gd name="T93" fmla="*/ 10 h 8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1"/>
                  <a:gd name="T142" fmla="*/ 0 h 835"/>
                  <a:gd name="T143" fmla="*/ 2291 w 2291"/>
                  <a:gd name="T144" fmla="*/ 835 h 8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1" h="835">
                    <a:moveTo>
                      <a:pt x="2291" y="835"/>
                    </a:moveTo>
                    <a:lnTo>
                      <a:pt x="2280" y="833"/>
                    </a:lnTo>
                    <a:lnTo>
                      <a:pt x="2268" y="830"/>
                    </a:lnTo>
                    <a:lnTo>
                      <a:pt x="2256" y="828"/>
                    </a:lnTo>
                    <a:lnTo>
                      <a:pt x="2244" y="824"/>
                    </a:lnTo>
                    <a:lnTo>
                      <a:pt x="2233" y="822"/>
                    </a:lnTo>
                    <a:lnTo>
                      <a:pt x="2220" y="820"/>
                    </a:lnTo>
                    <a:lnTo>
                      <a:pt x="2209" y="816"/>
                    </a:lnTo>
                    <a:lnTo>
                      <a:pt x="2196" y="814"/>
                    </a:lnTo>
                    <a:lnTo>
                      <a:pt x="2185" y="812"/>
                    </a:lnTo>
                    <a:lnTo>
                      <a:pt x="2173" y="808"/>
                    </a:lnTo>
                    <a:lnTo>
                      <a:pt x="2161" y="806"/>
                    </a:lnTo>
                    <a:lnTo>
                      <a:pt x="2149" y="804"/>
                    </a:lnTo>
                    <a:lnTo>
                      <a:pt x="2137" y="800"/>
                    </a:lnTo>
                    <a:lnTo>
                      <a:pt x="2125" y="798"/>
                    </a:lnTo>
                    <a:lnTo>
                      <a:pt x="2114" y="795"/>
                    </a:lnTo>
                    <a:lnTo>
                      <a:pt x="2101" y="792"/>
                    </a:lnTo>
                    <a:lnTo>
                      <a:pt x="2094" y="792"/>
                    </a:lnTo>
                    <a:lnTo>
                      <a:pt x="2088" y="791"/>
                    </a:lnTo>
                    <a:lnTo>
                      <a:pt x="2081" y="791"/>
                    </a:lnTo>
                    <a:lnTo>
                      <a:pt x="2075" y="791"/>
                    </a:lnTo>
                    <a:lnTo>
                      <a:pt x="2068" y="791"/>
                    </a:lnTo>
                    <a:lnTo>
                      <a:pt x="2062" y="791"/>
                    </a:lnTo>
                    <a:lnTo>
                      <a:pt x="2055" y="790"/>
                    </a:lnTo>
                    <a:lnTo>
                      <a:pt x="2048" y="790"/>
                    </a:lnTo>
                    <a:lnTo>
                      <a:pt x="0" y="0"/>
                    </a:lnTo>
                    <a:lnTo>
                      <a:pt x="17" y="3"/>
                    </a:lnTo>
                    <a:lnTo>
                      <a:pt x="34" y="7"/>
                    </a:lnTo>
                    <a:lnTo>
                      <a:pt x="50" y="11"/>
                    </a:lnTo>
                    <a:lnTo>
                      <a:pt x="67" y="14"/>
                    </a:lnTo>
                    <a:lnTo>
                      <a:pt x="84" y="18"/>
                    </a:lnTo>
                    <a:lnTo>
                      <a:pt x="101" y="21"/>
                    </a:lnTo>
                    <a:lnTo>
                      <a:pt x="118" y="25"/>
                    </a:lnTo>
                    <a:lnTo>
                      <a:pt x="135" y="28"/>
                    </a:lnTo>
                    <a:lnTo>
                      <a:pt x="152" y="33"/>
                    </a:lnTo>
                    <a:lnTo>
                      <a:pt x="169" y="36"/>
                    </a:lnTo>
                    <a:lnTo>
                      <a:pt x="186" y="39"/>
                    </a:lnTo>
                    <a:lnTo>
                      <a:pt x="203" y="43"/>
                    </a:lnTo>
                    <a:lnTo>
                      <a:pt x="219" y="46"/>
                    </a:lnTo>
                    <a:lnTo>
                      <a:pt x="236" y="51"/>
                    </a:lnTo>
                    <a:lnTo>
                      <a:pt x="253" y="54"/>
                    </a:lnTo>
                    <a:lnTo>
                      <a:pt x="270" y="58"/>
                    </a:lnTo>
                    <a:lnTo>
                      <a:pt x="272" y="58"/>
                    </a:lnTo>
                    <a:lnTo>
                      <a:pt x="275" y="58"/>
                    </a:lnTo>
                    <a:lnTo>
                      <a:pt x="276" y="58"/>
                    </a:lnTo>
                    <a:lnTo>
                      <a:pt x="278" y="59"/>
                    </a:lnTo>
                    <a:lnTo>
                      <a:pt x="2291" y="835"/>
                    </a:lnTo>
                    <a:close/>
                  </a:path>
                </a:pathLst>
              </a:custGeom>
              <a:solidFill>
                <a:srgbClr val="399483"/>
              </a:solidFill>
              <a:ln w="9525">
                <a:noFill/>
                <a:round/>
                <a:headEnd/>
                <a:tailEnd/>
              </a:ln>
            </p:spPr>
            <p:txBody>
              <a:bodyPr/>
              <a:lstStyle/>
              <a:p>
                <a:endParaRPr lang="fr-FR"/>
              </a:p>
            </p:txBody>
          </p:sp>
          <p:sp>
            <p:nvSpPr>
              <p:cNvPr id="151" name="Freeform 55"/>
              <p:cNvSpPr>
                <a:spLocks/>
              </p:cNvSpPr>
              <p:nvPr/>
            </p:nvSpPr>
            <p:spPr bwMode="auto">
              <a:xfrm>
                <a:off x="451" y="992"/>
                <a:ext cx="727" cy="268"/>
              </a:xfrm>
              <a:custGeom>
                <a:avLst/>
                <a:gdLst>
                  <a:gd name="T0" fmla="*/ 27 w 2181"/>
                  <a:gd name="T1" fmla="*/ 10 h 806"/>
                  <a:gd name="T2" fmla="*/ 27 w 2181"/>
                  <a:gd name="T3" fmla="*/ 10 h 806"/>
                  <a:gd name="T4" fmla="*/ 26 w 2181"/>
                  <a:gd name="T5" fmla="*/ 10 h 806"/>
                  <a:gd name="T6" fmla="*/ 26 w 2181"/>
                  <a:gd name="T7" fmla="*/ 10 h 806"/>
                  <a:gd name="T8" fmla="*/ 26 w 2181"/>
                  <a:gd name="T9" fmla="*/ 10 h 806"/>
                  <a:gd name="T10" fmla="*/ 26 w 2181"/>
                  <a:gd name="T11" fmla="*/ 10 h 806"/>
                  <a:gd name="T12" fmla="*/ 26 w 2181"/>
                  <a:gd name="T13" fmla="*/ 10 h 806"/>
                  <a:gd name="T14" fmla="*/ 25 w 2181"/>
                  <a:gd name="T15" fmla="*/ 10 h 806"/>
                  <a:gd name="T16" fmla="*/ 25 w 2181"/>
                  <a:gd name="T17" fmla="*/ 10 h 806"/>
                  <a:gd name="T18" fmla="*/ 0 w 2181"/>
                  <a:gd name="T19" fmla="*/ 0 h 806"/>
                  <a:gd name="T20" fmla="*/ 0 w 2181"/>
                  <a:gd name="T21" fmla="*/ 0 h 806"/>
                  <a:gd name="T22" fmla="*/ 0 w 2181"/>
                  <a:gd name="T23" fmla="*/ 0 h 806"/>
                  <a:gd name="T24" fmla="*/ 0 w 2181"/>
                  <a:gd name="T25" fmla="*/ 0 h 806"/>
                  <a:gd name="T26" fmla="*/ 0 w 2181"/>
                  <a:gd name="T27" fmla="*/ 0 h 806"/>
                  <a:gd name="T28" fmla="*/ 0 w 2181"/>
                  <a:gd name="T29" fmla="*/ 0 h 806"/>
                  <a:gd name="T30" fmla="*/ 1 w 2181"/>
                  <a:gd name="T31" fmla="*/ 0 h 806"/>
                  <a:gd name="T32" fmla="*/ 1 w 2181"/>
                  <a:gd name="T33" fmla="*/ 0 h 806"/>
                  <a:gd name="T34" fmla="*/ 1 w 2181"/>
                  <a:gd name="T35" fmla="*/ 0 h 806"/>
                  <a:gd name="T36" fmla="*/ 1 w 2181"/>
                  <a:gd name="T37" fmla="*/ 0 h 806"/>
                  <a:gd name="T38" fmla="*/ 1 w 2181"/>
                  <a:gd name="T39" fmla="*/ 0 h 806"/>
                  <a:gd name="T40" fmla="*/ 1 w 2181"/>
                  <a:gd name="T41" fmla="*/ 0 h 806"/>
                  <a:gd name="T42" fmla="*/ 1 w 2181"/>
                  <a:gd name="T43" fmla="*/ 0 h 806"/>
                  <a:gd name="T44" fmla="*/ 1 w 2181"/>
                  <a:gd name="T45" fmla="*/ 0 h 806"/>
                  <a:gd name="T46" fmla="*/ 1 w 2181"/>
                  <a:gd name="T47" fmla="*/ 0 h 806"/>
                  <a:gd name="T48" fmla="*/ 2 w 2181"/>
                  <a:gd name="T49" fmla="*/ 0 h 806"/>
                  <a:gd name="T50" fmla="*/ 2 w 2181"/>
                  <a:gd name="T51" fmla="*/ 0 h 806"/>
                  <a:gd name="T52" fmla="*/ 27 w 2181"/>
                  <a:gd name="T53" fmla="*/ 10 h 8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1"/>
                  <a:gd name="T82" fmla="*/ 0 h 806"/>
                  <a:gd name="T83" fmla="*/ 2181 w 2181"/>
                  <a:gd name="T84" fmla="*/ 806 h 8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1" h="806">
                    <a:moveTo>
                      <a:pt x="2181" y="806"/>
                    </a:moveTo>
                    <a:lnTo>
                      <a:pt x="2164" y="805"/>
                    </a:lnTo>
                    <a:lnTo>
                      <a:pt x="2146" y="804"/>
                    </a:lnTo>
                    <a:lnTo>
                      <a:pt x="2129" y="804"/>
                    </a:lnTo>
                    <a:lnTo>
                      <a:pt x="2112" y="803"/>
                    </a:lnTo>
                    <a:lnTo>
                      <a:pt x="2094" y="802"/>
                    </a:lnTo>
                    <a:lnTo>
                      <a:pt x="2077" y="801"/>
                    </a:lnTo>
                    <a:lnTo>
                      <a:pt x="2059" y="801"/>
                    </a:lnTo>
                    <a:lnTo>
                      <a:pt x="2042" y="799"/>
                    </a:lnTo>
                    <a:lnTo>
                      <a:pt x="0" y="11"/>
                    </a:lnTo>
                    <a:lnTo>
                      <a:pt x="8" y="10"/>
                    </a:lnTo>
                    <a:lnTo>
                      <a:pt x="16" y="9"/>
                    </a:lnTo>
                    <a:lnTo>
                      <a:pt x="23" y="7"/>
                    </a:lnTo>
                    <a:lnTo>
                      <a:pt x="31" y="6"/>
                    </a:lnTo>
                    <a:lnTo>
                      <a:pt x="39" y="4"/>
                    </a:lnTo>
                    <a:lnTo>
                      <a:pt x="46" y="2"/>
                    </a:lnTo>
                    <a:lnTo>
                      <a:pt x="53" y="1"/>
                    </a:lnTo>
                    <a:lnTo>
                      <a:pt x="61" y="0"/>
                    </a:lnTo>
                    <a:lnTo>
                      <a:pt x="70" y="2"/>
                    </a:lnTo>
                    <a:lnTo>
                      <a:pt x="79" y="4"/>
                    </a:lnTo>
                    <a:lnTo>
                      <a:pt x="88" y="6"/>
                    </a:lnTo>
                    <a:lnTo>
                      <a:pt x="97" y="8"/>
                    </a:lnTo>
                    <a:lnTo>
                      <a:pt x="105" y="10"/>
                    </a:lnTo>
                    <a:lnTo>
                      <a:pt x="114" y="11"/>
                    </a:lnTo>
                    <a:lnTo>
                      <a:pt x="123" y="14"/>
                    </a:lnTo>
                    <a:lnTo>
                      <a:pt x="133" y="16"/>
                    </a:lnTo>
                    <a:lnTo>
                      <a:pt x="2181" y="806"/>
                    </a:lnTo>
                    <a:close/>
                  </a:path>
                </a:pathLst>
              </a:custGeom>
              <a:solidFill>
                <a:srgbClr val="399783"/>
              </a:solidFill>
              <a:ln w="9525">
                <a:noFill/>
                <a:round/>
                <a:headEnd/>
                <a:tailEnd/>
              </a:ln>
            </p:spPr>
            <p:txBody>
              <a:bodyPr/>
              <a:lstStyle/>
              <a:p>
                <a:endParaRPr lang="fr-FR"/>
              </a:p>
            </p:txBody>
          </p:sp>
          <p:sp>
            <p:nvSpPr>
              <p:cNvPr id="152" name="Freeform 56"/>
              <p:cNvSpPr>
                <a:spLocks/>
              </p:cNvSpPr>
              <p:nvPr/>
            </p:nvSpPr>
            <p:spPr bwMode="auto">
              <a:xfrm>
                <a:off x="429" y="995"/>
                <a:ext cx="703" cy="263"/>
              </a:xfrm>
              <a:custGeom>
                <a:avLst/>
                <a:gdLst>
                  <a:gd name="T0" fmla="*/ 26 w 2110"/>
                  <a:gd name="T1" fmla="*/ 10 h 788"/>
                  <a:gd name="T2" fmla="*/ 26 w 2110"/>
                  <a:gd name="T3" fmla="*/ 10 h 788"/>
                  <a:gd name="T4" fmla="*/ 26 w 2110"/>
                  <a:gd name="T5" fmla="*/ 10 h 788"/>
                  <a:gd name="T6" fmla="*/ 25 w 2110"/>
                  <a:gd name="T7" fmla="*/ 10 h 788"/>
                  <a:gd name="T8" fmla="*/ 25 w 2110"/>
                  <a:gd name="T9" fmla="*/ 10 h 788"/>
                  <a:gd name="T10" fmla="*/ 25 w 2110"/>
                  <a:gd name="T11" fmla="*/ 10 h 788"/>
                  <a:gd name="T12" fmla="*/ 25 w 2110"/>
                  <a:gd name="T13" fmla="*/ 10 h 788"/>
                  <a:gd name="T14" fmla="*/ 25 w 2110"/>
                  <a:gd name="T15" fmla="*/ 10 h 788"/>
                  <a:gd name="T16" fmla="*/ 24 w 2110"/>
                  <a:gd name="T17" fmla="*/ 10 h 788"/>
                  <a:gd name="T18" fmla="*/ 0 w 2110"/>
                  <a:gd name="T19" fmla="*/ 0 h 788"/>
                  <a:gd name="T20" fmla="*/ 0 w 2110"/>
                  <a:gd name="T21" fmla="*/ 0 h 788"/>
                  <a:gd name="T22" fmla="*/ 0 w 2110"/>
                  <a:gd name="T23" fmla="*/ 0 h 788"/>
                  <a:gd name="T24" fmla="*/ 0 w 2110"/>
                  <a:gd name="T25" fmla="*/ 0 h 788"/>
                  <a:gd name="T26" fmla="*/ 0 w 2110"/>
                  <a:gd name="T27" fmla="*/ 0 h 788"/>
                  <a:gd name="T28" fmla="*/ 0 w 2110"/>
                  <a:gd name="T29" fmla="*/ 0 h 788"/>
                  <a:gd name="T30" fmla="*/ 0 w 2110"/>
                  <a:gd name="T31" fmla="*/ 0 h 788"/>
                  <a:gd name="T32" fmla="*/ 0 w 2110"/>
                  <a:gd name="T33" fmla="*/ 0 h 788"/>
                  <a:gd name="T34" fmla="*/ 0 w 2110"/>
                  <a:gd name="T35" fmla="*/ 0 h 788"/>
                  <a:gd name="T36" fmla="*/ 1 w 2110"/>
                  <a:gd name="T37" fmla="*/ 0 h 788"/>
                  <a:gd name="T38" fmla="*/ 1 w 2110"/>
                  <a:gd name="T39" fmla="*/ 0 h 788"/>
                  <a:gd name="T40" fmla="*/ 1 w 2110"/>
                  <a:gd name="T41" fmla="*/ 0 h 788"/>
                  <a:gd name="T42" fmla="*/ 1 w 2110"/>
                  <a:gd name="T43" fmla="*/ 0 h 788"/>
                  <a:gd name="T44" fmla="*/ 26 w 2110"/>
                  <a:gd name="T45" fmla="*/ 10 h 7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10"/>
                  <a:gd name="T70" fmla="*/ 0 h 788"/>
                  <a:gd name="T71" fmla="*/ 2110 w 2110"/>
                  <a:gd name="T72" fmla="*/ 788 h 7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10" h="788">
                    <a:moveTo>
                      <a:pt x="2110" y="788"/>
                    </a:moveTo>
                    <a:lnTo>
                      <a:pt x="2093" y="787"/>
                    </a:lnTo>
                    <a:lnTo>
                      <a:pt x="2075" y="787"/>
                    </a:lnTo>
                    <a:lnTo>
                      <a:pt x="2058" y="786"/>
                    </a:lnTo>
                    <a:lnTo>
                      <a:pt x="2041" y="785"/>
                    </a:lnTo>
                    <a:lnTo>
                      <a:pt x="2022" y="784"/>
                    </a:lnTo>
                    <a:lnTo>
                      <a:pt x="2006" y="784"/>
                    </a:lnTo>
                    <a:lnTo>
                      <a:pt x="1987" y="783"/>
                    </a:lnTo>
                    <a:lnTo>
                      <a:pt x="1970" y="783"/>
                    </a:lnTo>
                    <a:lnTo>
                      <a:pt x="0" y="22"/>
                    </a:lnTo>
                    <a:lnTo>
                      <a:pt x="2" y="19"/>
                    </a:lnTo>
                    <a:lnTo>
                      <a:pt x="4" y="17"/>
                    </a:lnTo>
                    <a:lnTo>
                      <a:pt x="6" y="15"/>
                    </a:lnTo>
                    <a:lnTo>
                      <a:pt x="7" y="13"/>
                    </a:lnTo>
                    <a:lnTo>
                      <a:pt x="15" y="12"/>
                    </a:lnTo>
                    <a:lnTo>
                      <a:pt x="23" y="9"/>
                    </a:lnTo>
                    <a:lnTo>
                      <a:pt x="30" y="8"/>
                    </a:lnTo>
                    <a:lnTo>
                      <a:pt x="37" y="6"/>
                    </a:lnTo>
                    <a:lnTo>
                      <a:pt x="45" y="5"/>
                    </a:lnTo>
                    <a:lnTo>
                      <a:pt x="53" y="4"/>
                    </a:lnTo>
                    <a:lnTo>
                      <a:pt x="60" y="1"/>
                    </a:lnTo>
                    <a:lnTo>
                      <a:pt x="68" y="0"/>
                    </a:lnTo>
                    <a:lnTo>
                      <a:pt x="2110" y="788"/>
                    </a:lnTo>
                    <a:close/>
                  </a:path>
                </a:pathLst>
              </a:custGeom>
              <a:solidFill>
                <a:srgbClr val="3B9985"/>
              </a:solidFill>
              <a:ln w="9525">
                <a:noFill/>
                <a:round/>
                <a:headEnd/>
                <a:tailEnd/>
              </a:ln>
            </p:spPr>
            <p:txBody>
              <a:bodyPr/>
              <a:lstStyle/>
              <a:p>
                <a:endParaRPr lang="fr-FR"/>
              </a:p>
            </p:txBody>
          </p:sp>
          <p:sp>
            <p:nvSpPr>
              <p:cNvPr id="153" name="Freeform 57"/>
              <p:cNvSpPr>
                <a:spLocks/>
              </p:cNvSpPr>
              <p:nvPr/>
            </p:nvSpPr>
            <p:spPr bwMode="auto">
              <a:xfrm>
                <a:off x="419" y="1003"/>
                <a:ext cx="666" cy="253"/>
              </a:xfrm>
              <a:custGeom>
                <a:avLst/>
                <a:gdLst>
                  <a:gd name="T0" fmla="*/ 25 w 1999"/>
                  <a:gd name="T1" fmla="*/ 9 h 761"/>
                  <a:gd name="T2" fmla="*/ 24 w 1999"/>
                  <a:gd name="T3" fmla="*/ 9 h 761"/>
                  <a:gd name="T4" fmla="*/ 24 w 1999"/>
                  <a:gd name="T5" fmla="*/ 9 h 761"/>
                  <a:gd name="T6" fmla="*/ 24 w 1999"/>
                  <a:gd name="T7" fmla="*/ 9 h 761"/>
                  <a:gd name="T8" fmla="*/ 24 w 1999"/>
                  <a:gd name="T9" fmla="*/ 9 h 761"/>
                  <a:gd name="T10" fmla="*/ 24 w 1999"/>
                  <a:gd name="T11" fmla="*/ 9 h 761"/>
                  <a:gd name="T12" fmla="*/ 23 w 1999"/>
                  <a:gd name="T13" fmla="*/ 9 h 761"/>
                  <a:gd name="T14" fmla="*/ 23 w 1999"/>
                  <a:gd name="T15" fmla="*/ 9 h 761"/>
                  <a:gd name="T16" fmla="*/ 23 w 1999"/>
                  <a:gd name="T17" fmla="*/ 9 h 761"/>
                  <a:gd name="T18" fmla="*/ 0 w 1999"/>
                  <a:gd name="T19" fmla="*/ 0 h 761"/>
                  <a:gd name="T20" fmla="*/ 0 w 1999"/>
                  <a:gd name="T21" fmla="*/ 0 h 761"/>
                  <a:gd name="T22" fmla="*/ 0 w 1999"/>
                  <a:gd name="T23" fmla="*/ 0 h 761"/>
                  <a:gd name="T24" fmla="*/ 0 w 1999"/>
                  <a:gd name="T25" fmla="*/ 0 h 761"/>
                  <a:gd name="T26" fmla="*/ 0 w 1999"/>
                  <a:gd name="T27" fmla="*/ 0 h 761"/>
                  <a:gd name="T28" fmla="*/ 25 w 1999"/>
                  <a:gd name="T29" fmla="*/ 9 h 7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9"/>
                  <a:gd name="T46" fmla="*/ 0 h 761"/>
                  <a:gd name="T47" fmla="*/ 1999 w 1999"/>
                  <a:gd name="T48" fmla="*/ 761 h 7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9" h="761">
                    <a:moveTo>
                      <a:pt x="1999" y="761"/>
                    </a:moveTo>
                    <a:lnTo>
                      <a:pt x="1982" y="760"/>
                    </a:lnTo>
                    <a:lnTo>
                      <a:pt x="1964" y="758"/>
                    </a:lnTo>
                    <a:lnTo>
                      <a:pt x="1947" y="758"/>
                    </a:lnTo>
                    <a:lnTo>
                      <a:pt x="1929" y="757"/>
                    </a:lnTo>
                    <a:lnTo>
                      <a:pt x="1911" y="756"/>
                    </a:lnTo>
                    <a:lnTo>
                      <a:pt x="1894" y="755"/>
                    </a:lnTo>
                    <a:lnTo>
                      <a:pt x="1876" y="755"/>
                    </a:lnTo>
                    <a:lnTo>
                      <a:pt x="1859" y="754"/>
                    </a:lnTo>
                    <a:lnTo>
                      <a:pt x="0" y="37"/>
                    </a:lnTo>
                    <a:lnTo>
                      <a:pt x="8" y="28"/>
                    </a:lnTo>
                    <a:lnTo>
                      <a:pt x="14" y="18"/>
                    </a:lnTo>
                    <a:lnTo>
                      <a:pt x="21" y="9"/>
                    </a:lnTo>
                    <a:lnTo>
                      <a:pt x="29" y="0"/>
                    </a:lnTo>
                    <a:lnTo>
                      <a:pt x="1999" y="761"/>
                    </a:lnTo>
                    <a:close/>
                  </a:path>
                </a:pathLst>
              </a:custGeom>
              <a:solidFill>
                <a:srgbClr val="3E9C88"/>
              </a:solidFill>
              <a:ln w="9525">
                <a:noFill/>
                <a:round/>
                <a:headEnd/>
                <a:tailEnd/>
              </a:ln>
            </p:spPr>
            <p:txBody>
              <a:bodyPr/>
              <a:lstStyle/>
              <a:p>
                <a:endParaRPr lang="fr-FR"/>
              </a:p>
            </p:txBody>
          </p:sp>
          <p:sp>
            <p:nvSpPr>
              <p:cNvPr id="154" name="Freeform 58"/>
              <p:cNvSpPr>
                <a:spLocks/>
              </p:cNvSpPr>
              <p:nvPr/>
            </p:nvSpPr>
            <p:spPr bwMode="auto">
              <a:xfrm>
                <a:off x="374" y="1015"/>
                <a:ext cx="665" cy="246"/>
              </a:xfrm>
              <a:custGeom>
                <a:avLst/>
                <a:gdLst>
                  <a:gd name="T0" fmla="*/ 24 w 1994"/>
                  <a:gd name="T1" fmla="*/ 9 h 737"/>
                  <a:gd name="T2" fmla="*/ 24 w 1994"/>
                  <a:gd name="T3" fmla="*/ 9 h 737"/>
                  <a:gd name="T4" fmla="*/ 24 w 1994"/>
                  <a:gd name="T5" fmla="*/ 9 h 737"/>
                  <a:gd name="T6" fmla="*/ 23 w 1994"/>
                  <a:gd name="T7" fmla="*/ 9 h 737"/>
                  <a:gd name="T8" fmla="*/ 23 w 1994"/>
                  <a:gd name="T9" fmla="*/ 9 h 737"/>
                  <a:gd name="T10" fmla="*/ 22 w 1994"/>
                  <a:gd name="T11" fmla="*/ 9 h 737"/>
                  <a:gd name="T12" fmla="*/ 22 w 1994"/>
                  <a:gd name="T13" fmla="*/ 9 h 737"/>
                  <a:gd name="T14" fmla="*/ 21 w 1994"/>
                  <a:gd name="T15" fmla="*/ 9 h 737"/>
                  <a:gd name="T16" fmla="*/ 21 w 1994"/>
                  <a:gd name="T17" fmla="*/ 9 h 737"/>
                  <a:gd name="T18" fmla="*/ 20 w 1994"/>
                  <a:gd name="T19" fmla="*/ 9 h 737"/>
                  <a:gd name="T20" fmla="*/ 20 w 1994"/>
                  <a:gd name="T21" fmla="*/ 9 h 737"/>
                  <a:gd name="T22" fmla="*/ 19 w 1994"/>
                  <a:gd name="T23" fmla="*/ 9 h 737"/>
                  <a:gd name="T24" fmla="*/ 19 w 1994"/>
                  <a:gd name="T25" fmla="*/ 9 h 737"/>
                  <a:gd name="T26" fmla="*/ 18 w 1994"/>
                  <a:gd name="T27" fmla="*/ 9 h 737"/>
                  <a:gd name="T28" fmla="*/ 17 w 1994"/>
                  <a:gd name="T29" fmla="*/ 9 h 737"/>
                  <a:gd name="T30" fmla="*/ 16 w 1994"/>
                  <a:gd name="T31" fmla="*/ 9 h 737"/>
                  <a:gd name="T32" fmla="*/ 15 w 1994"/>
                  <a:gd name="T33" fmla="*/ 8 h 737"/>
                  <a:gd name="T34" fmla="*/ 14 w 1994"/>
                  <a:gd name="T35" fmla="*/ 8 h 737"/>
                  <a:gd name="T36" fmla="*/ 13 w 1994"/>
                  <a:gd name="T37" fmla="*/ 8 h 737"/>
                  <a:gd name="T38" fmla="*/ 12 w 1994"/>
                  <a:gd name="T39" fmla="*/ 8 h 737"/>
                  <a:gd name="T40" fmla="*/ 12 w 1994"/>
                  <a:gd name="T41" fmla="*/ 7 h 737"/>
                  <a:gd name="T42" fmla="*/ 11 w 1994"/>
                  <a:gd name="T43" fmla="*/ 7 h 737"/>
                  <a:gd name="T44" fmla="*/ 11 w 1994"/>
                  <a:gd name="T45" fmla="*/ 7 h 737"/>
                  <a:gd name="T46" fmla="*/ 10 w 1994"/>
                  <a:gd name="T47" fmla="*/ 7 h 737"/>
                  <a:gd name="T48" fmla="*/ 10 w 1994"/>
                  <a:gd name="T49" fmla="*/ 7 h 737"/>
                  <a:gd name="T50" fmla="*/ 10 w 1994"/>
                  <a:gd name="T51" fmla="*/ 6 h 737"/>
                  <a:gd name="T52" fmla="*/ 9 w 1994"/>
                  <a:gd name="T53" fmla="*/ 6 h 737"/>
                  <a:gd name="T54" fmla="*/ 9 w 1994"/>
                  <a:gd name="T55" fmla="*/ 6 h 737"/>
                  <a:gd name="T56" fmla="*/ 8 w 1994"/>
                  <a:gd name="T57" fmla="*/ 6 h 737"/>
                  <a:gd name="T58" fmla="*/ 8 w 1994"/>
                  <a:gd name="T59" fmla="*/ 6 h 737"/>
                  <a:gd name="T60" fmla="*/ 7 w 1994"/>
                  <a:gd name="T61" fmla="*/ 6 h 737"/>
                  <a:gd name="T62" fmla="*/ 6 w 1994"/>
                  <a:gd name="T63" fmla="*/ 6 h 737"/>
                  <a:gd name="T64" fmla="*/ 5 w 1994"/>
                  <a:gd name="T65" fmla="*/ 5 h 737"/>
                  <a:gd name="T66" fmla="*/ 4 w 1994"/>
                  <a:gd name="T67" fmla="*/ 5 h 737"/>
                  <a:gd name="T68" fmla="*/ 4 w 1994"/>
                  <a:gd name="T69" fmla="*/ 5 h 737"/>
                  <a:gd name="T70" fmla="*/ 3 w 1994"/>
                  <a:gd name="T71" fmla="*/ 5 h 737"/>
                  <a:gd name="T72" fmla="*/ 2 w 1994"/>
                  <a:gd name="T73" fmla="*/ 5 h 737"/>
                  <a:gd name="T74" fmla="*/ 1 w 1994"/>
                  <a:gd name="T75" fmla="*/ 6 h 737"/>
                  <a:gd name="T76" fmla="*/ 1 w 1994"/>
                  <a:gd name="T77" fmla="*/ 6 h 737"/>
                  <a:gd name="T78" fmla="*/ 0 w 1994"/>
                  <a:gd name="T79" fmla="*/ 7 h 737"/>
                  <a:gd name="T80" fmla="*/ 0 w 1994"/>
                  <a:gd name="T81" fmla="*/ 6 h 737"/>
                  <a:gd name="T82" fmla="*/ 0 w 1994"/>
                  <a:gd name="T83" fmla="*/ 3 h 737"/>
                  <a:gd name="T84" fmla="*/ 0 w 1994"/>
                  <a:gd name="T85" fmla="*/ 2 h 737"/>
                  <a:gd name="T86" fmla="*/ 1 w 1994"/>
                  <a:gd name="T87" fmla="*/ 1 h 737"/>
                  <a:gd name="T88" fmla="*/ 1 w 1994"/>
                  <a:gd name="T89" fmla="*/ 1 h 737"/>
                  <a:gd name="T90" fmla="*/ 1 w 1994"/>
                  <a:gd name="T91" fmla="*/ 0 h 737"/>
                  <a:gd name="T92" fmla="*/ 25 w 1994"/>
                  <a:gd name="T93" fmla="*/ 9 h 7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4"/>
                  <a:gd name="T142" fmla="*/ 0 h 737"/>
                  <a:gd name="T143" fmla="*/ 1994 w 1994"/>
                  <a:gd name="T144" fmla="*/ 737 h 7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4" h="737">
                    <a:moveTo>
                      <a:pt x="1994" y="717"/>
                    </a:moveTo>
                    <a:lnTo>
                      <a:pt x="1980" y="717"/>
                    </a:lnTo>
                    <a:lnTo>
                      <a:pt x="1966" y="716"/>
                    </a:lnTo>
                    <a:lnTo>
                      <a:pt x="1952" y="716"/>
                    </a:lnTo>
                    <a:lnTo>
                      <a:pt x="1937" y="715"/>
                    </a:lnTo>
                    <a:lnTo>
                      <a:pt x="1923" y="714"/>
                    </a:lnTo>
                    <a:lnTo>
                      <a:pt x="1909" y="714"/>
                    </a:lnTo>
                    <a:lnTo>
                      <a:pt x="1894" y="712"/>
                    </a:lnTo>
                    <a:lnTo>
                      <a:pt x="1881" y="712"/>
                    </a:lnTo>
                    <a:lnTo>
                      <a:pt x="1859" y="714"/>
                    </a:lnTo>
                    <a:lnTo>
                      <a:pt x="1838" y="716"/>
                    </a:lnTo>
                    <a:lnTo>
                      <a:pt x="1817" y="717"/>
                    </a:lnTo>
                    <a:lnTo>
                      <a:pt x="1796" y="718"/>
                    </a:lnTo>
                    <a:lnTo>
                      <a:pt x="1774" y="720"/>
                    </a:lnTo>
                    <a:lnTo>
                      <a:pt x="1753" y="721"/>
                    </a:lnTo>
                    <a:lnTo>
                      <a:pt x="1731" y="723"/>
                    </a:lnTo>
                    <a:lnTo>
                      <a:pt x="1710" y="725"/>
                    </a:lnTo>
                    <a:lnTo>
                      <a:pt x="1688" y="726"/>
                    </a:lnTo>
                    <a:lnTo>
                      <a:pt x="1668" y="727"/>
                    </a:lnTo>
                    <a:lnTo>
                      <a:pt x="1646" y="729"/>
                    </a:lnTo>
                    <a:lnTo>
                      <a:pt x="1625" y="731"/>
                    </a:lnTo>
                    <a:lnTo>
                      <a:pt x="1603" y="733"/>
                    </a:lnTo>
                    <a:lnTo>
                      <a:pt x="1582" y="734"/>
                    </a:lnTo>
                    <a:lnTo>
                      <a:pt x="1560" y="736"/>
                    </a:lnTo>
                    <a:lnTo>
                      <a:pt x="1539" y="737"/>
                    </a:lnTo>
                    <a:lnTo>
                      <a:pt x="1498" y="736"/>
                    </a:lnTo>
                    <a:lnTo>
                      <a:pt x="1458" y="732"/>
                    </a:lnTo>
                    <a:lnTo>
                      <a:pt x="1420" y="726"/>
                    </a:lnTo>
                    <a:lnTo>
                      <a:pt x="1383" y="718"/>
                    </a:lnTo>
                    <a:lnTo>
                      <a:pt x="1345" y="709"/>
                    </a:lnTo>
                    <a:lnTo>
                      <a:pt x="1308" y="699"/>
                    </a:lnTo>
                    <a:lnTo>
                      <a:pt x="1273" y="688"/>
                    </a:lnTo>
                    <a:lnTo>
                      <a:pt x="1236" y="675"/>
                    </a:lnTo>
                    <a:lnTo>
                      <a:pt x="1201" y="664"/>
                    </a:lnTo>
                    <a:lnTo>
                      <a:pt x="1166" y="652"/>
                    </a:lnTo>
                    <a:lnTo>
                      <a:pt x="1131" y="642"/>
                    </a:lnTo>
                    <a:lnTo>
                      <a:pt x="1096" y="633"/>
                    </a:lnTo>
                    <a:lnTo>
                      <a:pt x="1060" y="625"/>
                    </a:lnTo>
                    <a:lnTo>
                      <a:pt x="1025" y="620"/>
                    </a:lnTo>
                    <a:lnTo>
                      <a:pt x="988" y="615"/>
                    </a:lnTo>
                    <a:lnTo>
                      <a:pt x="952" y="614"/>
                    </a:lnTo>
                    <a:lnTo>
                      <a:pt x="934" y="605"/>
                    </a:lnTo>
                    <a:lnTo>
                      <a:pt x="917" y="597"/>
                    </a:lnTo>
                    <a:lnTo>
                      <a:pt x="900" y="589"/>
                    </a:lnTo>
                    <a:lnTo>
                      <a:pt x="883" y="581"/>
                    </a:lnTo>
                    <a:lnTo>
                      <a:pt x="867" y="573"/>
                    </a:lnTo>
                    <a:lnTo>
                      <a:pt x="851" y="565"/>
                    </a:lnTo>
                    <a:lnTo>
                      <a:pt x="837" y="558"/>
                    </a:lnTo>
                    <a:lnTo>
                      <a:pt x="821" y="550"/>
                    </a:lnTo>
                    <a:lnTo>
                      <a:pt x="806" y="543"/>
                    </a:lnTo>
                    <a:lnTo>
                      <a:pt x="791" y="533"/>
                    </a:lnTo>
                    <a:lnTo>
                      <a:pt x="778" y="524"/>
                    </a:lnTo>
                    <a:lnTo>
                      <a:pt x="764" y="515"/>
                    </a:lnTo>
                    <a:lnTo>
                      <a:pt x="750" y="504"/>
                    </a:lnTo>
                    <a:lnTo>
                      <a:pt x="736" y="493"/>
                    </a:lnTo>
                    <a:lnTo>
                      <a:pt x="722" y="481"/>
                    </a:lnTo>
                    <a:lnTo>
                      <a:pt x="709" y="468"/>
                    </a:lnTo>
                    <a:lnTo>
                      <a:pt x="677" y="468"/>
                    </a:lnTo>
                    <a:lnTo>
                      <a:pt x="644" y="466"/>
                    </a:lnTo>
                    <a:lnTo>
                      <a:pt x="613" y="463"/>
                    </a:lnTo>
                    <a:lnTo>
                      <a:pt x="581" y="460"/>
                    </a:lnTo>
                    <a:lnTo>
                      <a:pt x="548" y="456"/>
                    </a:lnTo>
                    <a:lnTo>
                      <a:pt x="516" y="452"/>
                    </a:lnTo>
                    <a:lnTo>
                      <a:pt x="485" y="449"/>
                    </a:lnTo>
                    <a:lnTo>
                      <a:pt x="453" y="443"/>
                    </a:lnTo>
                    <a:lnTo>
                      <a:pt x="420" y="438"/>
                    </a:lnTo>
                    <a:lnTo>
                      <a:pt x="388" y="435"/>
                    </a:lnTo>
                    <a:lnTo>
                      <a:pt x="357" y="430"/>
                    </a:lnTo>
                    <a:lnTo>
                      <a:pt x="324" y="427"/>
                    </a:lnTo>
                    <a:lnTo>
                      <a:pt x="292" y="424"/>
                    </a:lnTo>
                    <a:lnTo>
                      <a:pt x="260" y="421"/>
                    </a:lnTo>
                    <a:lnTo>
                      <a:pt x="228" y="419"/>
                    </a:lnTo>
                    <a:lnTo>
                      <a:pt x="196" y="419"/>
                    </a:lnTo>
                    <a:lnTo>
                      <a:pt x="169" y="437"/>
                    </a:lnTo>
                    <a:lnTo>
                      <a:pt x="141" y="455"/>
                    </a:lnTo>
                    <a:lnTo>
                      <a:pt x="115" y="472"/>
                    </a:lnTo>
                    <a:lnTo>
                      <a:pt x="92" y="489"/>
                    </a:lnTo>
                    <a:lnTo>
                      <a:pt x="70" y="504"/>
                    </a:lnTo>
                    <a:lnTo>
                      <a:pt x="51" y="519"/>
                    </a:lnTo>
                    <a:lnTo>
                      <a:pt x="36" y="531"/>
                    </a:lnTo>
                    <a:lnTo>
                      <a:pt x="25" y="541"/>
                    </a:lnTo>
                    <a:lnTo>
                      <a:pt x="19" y="450"/>
                    </a:lnTo>
                    <a:lnTo>
                      <a:pt x="12" y="358"/>
                    </a:lnTo>
                    <a:lnTo>
                      <a:pt x="7" y="266"/>
                    </a:lnTo>
                    <a:lnTo>
                      <a:pt x="0" y="175"/>
                    </a:lnTo>
                    <a:lnTo>
                      <a:pt x="17" y="153"/>
                    </a:lnTo>
                    <a:lnTo>
                      <a:pt x="34" y="131"/>
                    </a:lnTo>
                    <a:lnTo>
                      <a:pt x="51" y="109"/>
                    </a:lnTo>
                    <a:lnTo>
                      <a:pt x="68" y="87"/>
                    </a:lnTo>
                    <a:lnTo>
                      <a:pt x="85" y="66"/>
                    </a:lnTo>
                    <a:lnTo>
                      <a:pt x="102" y="43"/>
                    </a:lnTo>
                    <a:lnTo>
                      <a:pt x="118" y="22"/>
                    </a:lnTo>
                    <a:lnTo>
                      <a:pt x="135" y="0"/>
                    </a:lnTo>
                    <a:lnTo>
                      <a:pt x="1994" y="717"/>
                    </a:lnTo>
                    <a:close/>
                  </a:path>
                </a:pathLst>
              </a:custGeom>
              <a:solidFill>
                <a:srgbClr val="3F9F8B"/>
              </a:solidFill>
              <a:ln w="9525">
                <a:noFill/>
                <a:round/>
                <a:headEnd/>
                <a:tailEnd/>
              </a:ln>
            </p:spPr>
            <p:txBody>
              <a:bodyPr/>
              <a:lstStyle/>
              <a:p>
                <a:endParaRPr lang="fr-FR"/>
              </a:p>
            </p:txBody>
          </p:sp>
          <p:sp>
            <p:nvSpPr>
              <p:cNvPr id="155" name="Freeform 59"/>
              <p:cNvSpPr>
                <a:spLocks/>
              </p:cNvSpPr>
              <p:nvPr/>
            </p:nvSpPr>
            <p:spPr bwMode="auto">
              <a:xfrm>
                <a:off x="2805" y="1520"/>
                <a:ext cx="1329" cy="549"/>
              </a:xfrm>
              <a:custGeom>
                <a:avLst/>
                <a:gdLst>
                  <a:gd name="T0" fmla="*/ 4 w 3988"/>
                  <a:gd name="T1" fmla="*/ 17 h 1648"/>
                  <a:gd name="T2" fmla="*/ 3 w 3988"/>
                  <a:gd name="T3" fmla="*/ 12 h 1648"/>
                  <a:gd name="T4" fmla="*/ 1 w 3988"/>
                  <a:gd name="T5" fmla="*/ 8 h 1648"/>
                  <a:gd name="T6" fmla="*/ 0 w 3988"/>
                  <a:gd name="T7" fmla="*/ 6 h 1648"/>
                  <a:gd name="T8" fmla="*/ 1 w 3988"/>
                  <a:gd name="T9" fmla="*/ 5 h 1648"/>
                  <a:gd name="T10" fmla="*/ 2 w 3988"/>
                  <a:gd name="T11" fmla="*/ 5 h 1648"/>
                  <a:gd name="T12" fmla="*/ 4 w 3988"/>
                  <a:gd name="T13" fmla="*/ 6 h 1648"/>
                  <a:gd name="T14" fmla="*/ 6 w 3988"/>
                  <a:gd name="T15" fmla="*/ 6 h 1648"/>
                  <a:gd name="T16" fmla="*/ 8 w 3988"/>
                  <a:gd name="T17" fmla="*/ 6 h 1648"/>
                  <a:gd name="T18" fmla="*/ 9 w 3988"/>
                  <a:gd name="T19" fmla="*/ 6 h 1648"/>
                  <a:gd name="T20" fmla="*/ 11 w 3988"/>
                  <a:gd name="T21" fmla="*/ 6 h 1648"/>
                  <a:gd name="T22" fmla="*/ 14 w 3988"/>
                  <a:gd name="T23" fmla="*/ 6 h 1648"/>
                  <a:gd name="T24" fmla="*/ 17 w 3988"/>
                  <a:gd name="T25" fmla="*/ 6 h 1648"/>
                  <a:gd name="T26" fmla="*/ 19 w 3988"/>
                  <a:gd name="T27" fmla="*/ 7 h 1648"/>
                  <a:gd name="T28" fmla="*/ 22 w 3988"/>
                  <a:gd name="T29" fmla="*/ 7 h 1648"/>
                  <a:gd name="T30" fmla="*/ 25 w 3988"/>
                  <a:gd name="T31" fmla="*/ 6 h 1648"/>
                  <a:gd name="T32" fmla="*/ 28 w 3988"/>
                  <a:gd name="T33" fmla="*/ 6 h 1648"/>
                  <a:gd name="T34" fmla="*/ 31 w 3988"/>
                  <a:gd name="T35" fmla="*/ 6 h 1648"/>
                  <a:gd name="T36" fmla="*/ 33 w 3988"/>
                  <a:gd name="T37" fmla="*/ 5 h 1648"/>
                  <a:gd name="T38" fmla="*/ 35 w 3988"/>
                  <a:gd name="T39" fmla="*/ 5 h 1648"/>
                  <a:gd name="T40" fmla="*/ 36 w 3988"/>
                  <a:gd name="T41" fmla="*/ 5 h 1648"/>
                  <a:gd name="T42" fmla="*/ 38 w 3988"/>
                  <a:gd name="T43" fmla="*/ 4 h 1648"/>
                  <a:gd name="T44" fmla="*/ 40 w 3988"/>
                  <a:gd name="T45" fmla="*/ 4 h 1648"/>
                  <a:gd name="T46" fmla="*/ 42 w 3988"/>
                  <a:gd name="T47" fmla="*/ 4 h 1648"/>
                  <a:gd name="T48" fmla="*/ 44 w 3988"/>
                  <a:gd name="T49" fmla="*/ 3 h 1648"/>
                  <a:gd name="T50" fmla="*/ 46 w 3988"/>
                  <a:gd name="T51" fmla="*/ 3 h 1648"/>
                  <a:gd name="T52" fmla="*/ 47 w 3988"/>
                  <a:gd name="T53" fmla="*/ 2 h 1648"/>
                  <a:gd name="T54" fmla="*/ 48 w 3988"/>
                  <a:gd name="T55" fmla="*/ 0 h 1648"/>
                  <a:gd name="T56" fmla="*/ 48 w 3988"/>
                  <a:gd name="T57" fmla="*/ 0 h 1648"/>
                  <a:gd name="T58" fmla="*/ 49 w 3988"/>
                  <a:gd name="T59" fmla="*/ 1 h 1648"/>
                  <a:gd name="T60" fmla="*/ 49 w 3988"/>
                  <a:gd name="T61" fmla="*/ 3 h 1648"/>
                  <a:gd name="T62" fmla="*/ 49 w 3988"/>
                  <a:gd name="T63" fmla="*/ 5 h 1648"/>
                  <a:gd name="T64" fmla="*/ 49 w 3988"/>
                  <a:gd name="T65" fmla="*/ 8 h 1648"/>
                  <a:gd name="T66" fmla="*/ 47 w 3988"/>
                  <a:gd name="T67" fmla="*/ 9 h 1648"/>
                  <a:gd name="T68" fmla="*/ 46 w 3988"/>
                  <a:gd name="T69" fmla="*/ 10 h 1648"/>
                  <a:gd name="T70" fmla="*/ 46 w 3988"/>
                  <a:gd name="T71" fmla="*/ 12 h 1648"/>
                  <a:gd name="T72" fmla="*/ 45 w 3988"/>
                  <a:gd name="T73" fmla="*/ 14 h 1648"/>
                  <a:gd name="T74" fmla="*/ 43 w 3988"/>
                  <a:gd name="T75" fmla="*/ 15 h 1648"/>
                  <a:gd name="T76" fmla="*/ 41 w 3988"/>
                  <a:gd name="T77" fmla="*/ 16 h 1648"/>
                  <a:gd name="T78" fmla="*/ 39 w 3988"/>
                  <a:gd name="T79" fmla="*/ 17 h 1648"/>
                  <a:gd name="T80" fmla="*/ 37 w 3988"/>
                  <a:gd name="T81" fmla="*/ 17 h 1648"/>
                  <a:gd name="T82" fmla="*/ 35 w 3988"/>
                  <a:gd name="T83" fmla="*/ 18 h 1648"/>
                  <a:gd name="T84" fmla="*/ 33 w 3988"/>
                  <a:gd name="T85" fmla="*/ 19 h 1648"/>
                  <a:gd name="T86" fmla="*/ 31 w 3988"/>
                  <a:gd name="T87" fmla="*/ 19 h 1648"/>
                  <a:gd name="T88" fmla="*/ 29 w 3988"/>
                  <a:gd name="T89" fmla="*/ 19 h 1648"/>
                  <a:gd name="T90" fmla="*/ 27 w 3988"/>
                  <a:gd name="T91" fmla="*/ 20 h 1648"/>
                  <a:gd name="T92" fmla="*/ 26 w 3988"/>
                  <a:gd name="T93" fmla="*/ 20 h 1648"/>
                  <a:gd name="T94" fmla="*/ 24 w 3988"/>
                  <a:gd name="T95" fmla="*/ 20 h 1648"/>
                  <a:gd name="T96" fmla="*/ 22 w 3988"/>
                  <a:gd name="T97" fmla="*/ 20 h 1648"/>
                  <a:gd name="T98" fmla="*/ 21 w 3988"/>
                  <a:gd name="T99" fmla="*/ 20 h 1648"/>
                  <a:gd name="T100" fmla="*/ 19 w 3988"/>
                  <a:gd name="T101" fmla="*/ 20 h 1648"/>
                  <a:gd name="T102" fmla="*/ 16 w 3988"/>
                  <a:gd name="T103" fmla="*/ 20 h 1648"/>
                  <a:gd name="T104" fmla="*/ 14 w 3988"/>
                  <a:gd name="T105" fmla="*/ 20 h 1648"/>
                  <a:gd name="T106" fmla="*/ 12 w 3988"/>
                  <a:gd name="T107" fmla="*/ 20 h 1648"/>
                  <a:gd name="T108" fmla="*/ 10 w 3988"/>
                  <a:gd name="T109" fmla="*/ 20 h 1648"/>
                  <a:gd name="T110" fmla="*/ 7 w 3988"/>
                  <a:gd name="T111" fmla="*/ 20 h 1648"/>
                  <a:gd name="T112" fmla="*/ 5 w 3988"/>
                  <a:gd name="T113" fmla="*/ 20 h 16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8"/>
                  <a:gd name="T172" fmla="*/ 0 h 1648"/>
                  <a:gd name="T173" fmla="*/ 3988 w 3988"/>
                  <a:gd name="T174" fmla="*/ 1648 h 16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8" h="1648">
                    <a:moveTo>
                      <a:pt x="436" y="1631"/>
                    </a:moveTo>
                    <a:lnTo>
                      <a:pt x="414" y="1563"/>
                    </a:lnTo>
                    <a:lnTo>
                      <a:pt x="392" y="1494"/>
                    </a:lnTo>
                    <a:lnTo>
                      <a:pt x="369" y="1424"/>
                    </a:lnTo>
                    <a:lnTo>
                      <a:pt x="347" y="1354"/>
                    </a:lnTo>
                    <a:lnTo>
                      <a:pt x="323" y="1283"/>
                    </a:lnTo>
                    <a:lnTo>
                      <a:pt x="299" y="1212"/>
                    </a:lnTo>
                    <a:lnTo>
                      <a:pt x="275" y="1142"/>
                    </a:lnTo>
                    <a:lnTo>
                      <a:pt x="249" y="1069"/>
                    </a:lnTo>
                    <a:lnTo>
                      <a:pt x="223" y="998"/>
                    </a:lnTo>
                    <a:lnTo>
                      <a:pt x="196" y="927"/>
                    </a:lnTo>
                    <a:lnTo>
                      <a:pt x="167" y="854"/>
                    </a:lnTo>
                    <a:lnTo>
                      <a:pt x="137" y="782"/>
                    </a:lnTo>
                    <a:lnTo>
                      <a:pt x="106" y="710"/>
                    </a:lnTo>
                    <a:lnTo>
                      <a:pt x="73" y="638"/>
                    </a:lnTo>
                    <a:lnTo>
                      <a:pt x="39" y="565"/>
                    </a:lnTo>
                    <a:lnTo>
                      <a:pt x="3" y="494"/>
                    </a:lnTo>
                    <a:lnTo>
                      <a:pt x="0" y="483"/>
                    </a:lnTo>
                    <a:lnTo>
                      <a:pt x="4" y="471"/>
                    </a:lnTo>
                    <a:lnTo>
                      <a:pt x="10" y="459"/>
                    </a:lnTo>
                    <a:lnTo>
                      <a:pt x="20" y="446"/>
                    </a:lnTo>
                    <a:lnTo>
                      <a:pt x="32" y="435"/>
                    </a:lnTo>
                    <a:lnTo>
                      <a:pt x="44" y="427"/>
                    </a:lnTo>
                    <a:lnTo>
                      <a:pt x="57" y="422"/>
                    </a:lnTo>
                    <a:lnTo>
                      <a:pt x="69" y="420"/>
                    </a:lnTo>
                    <a:lnTo>
                      <a:pt x="94" y="424"/>
                    </a:lnTo>
                    <a:lnTo>
                      <a:pt x="119" y="427"/>
                    </a:lnTo>
                    <a:lnTo>
                      <a:pt x="144" y="431"/>
                    </a:lnTo>
                    <a:lnTo>
                      <a:pt x="170" y="434"/>
                    </a:lnTo>
                    <a:lnTo>
                      <a:pt x="195" y="437"/>
                    </a:lnTo>
                    <a:lnTo>
                      <a:pt x="221" y="441"/>
                    </a:lnTo>
                    <a:lnTo>
                      <a:pt x="247" y="444"/>
                    </a:lnTo>
                    <a:lnTo>
                      <a:pt x="274" y="448"/>
                    </a:lnTo>
                    <a:lnTo>
                      <a:pt x="301" y="451"/>
                    </a:lnTo>
                    <a:lnTo>
                      <a:pt x="328" y="454"/>
                    </a:lnTo>
                    <a:lnTo>
                      <a:pt x="356" y="458"/>
                    </a:lnTo>
                    <a:lnTo>
                      <a:pt x="383" y="461"/>
                    </a:lnTo>
                    <a:lnTo>
                      <a:pt x="410" y="463"/>
                    </a:lnTo>
                    <a:lnTo>
                      <a:pt x="439" y="467"/>
                    </a:lnTo>
                    <a:lnTo>
                      <a:pt x="467" y="470"/>
                    </a:lnTo>
                    <a:lnTo>
                      <a:pt x="495" y="473"/>
                    </a:lnTo>
                    <a:lnTo>
                      <a:pt x="525" y="476"/>
                    </a:lnTo>
                    <a:lnTo>
                      <a:pt x="553" y="479"/>
                    </a:lnTo>
                    <a:lnTo>
                      <a:pt x="582" y="482"/>
                    </a:lnTo>
                    <a:lnTo>
                      <a:pt x="612" y="484"/>
                    </a:lnTo>
                    <a:lnTo>
                      <a:pt x="641" y="487"/>
                    </a:lnTo>
                    <a:lnTo>
                      <a:pt x="671" y="490"/>
                    </a:lnTo>
                    <a:lnTo>
                      <a:pt x="701" y="492"/>
                    </a:lnTo>
                    <a:lnTo>
                      <a:pt x="732" y="494"/>
                    </a:lnTo>
                    <a:lnTo>
                      <a:pt x="762" y="496"/>
                    </a:lnTo>
                    <a:lnTo>
                      <a:pt x="793" y="499"/>
                    </a:lnTo>
                    <a:lnTo>
                      <a:pt x="824" y="501"/>
                    </a:lnTo>
                    <a:lnTo>
                      <a:pt x="854" y="503"/>
                    </a:lnTo>
                    <a:lnTo>
                      <a:pt x="886" y="504"/>
                    </a:lnTo>
                    <a:lnTo>
                      <a:pt x="917" y="505"/>
                    </a:lnTo>
                    <a:lnTo>
                      <a:pt x="949" y="508"/>
                    </a:lnTo>
                    <a:lnTo>
                      <a:pt x="981" y="509"/>
                    </a:lnTo>
                    <a:lnTo>
                      <a:pt x="1026" y="511"/>
                    </a:lnTo>
                    <a:lnTo>
                      <a:pt x="1071" y="512"/>
                    </a:lnTo>
                    <a:lnTo>
                      <a:pt x="1116" y="514"/>
                    </a:lnTo>
                    <a:lnTo>
                      <a:pt x="1162" y="517"/>
                    </a:lnTo>
                    <a:lnTo>
                      <a:pt x="1207" y="518"/>
                    </a:lnTo>
                    <a:lnTo>
                      <a:pt x="1253" y="520"/>
                    </a:lnTo>
                    <a:lnTo>
                      <a:pt x="1298" y="522"/>
                    </a:lnTo>
                    <a:lnTo>
                      <a:pt x="1344" y="523"/>
                    </a:lnTo>
                    <a:lnTo>
                      <a:pt x="1390" y="526"/>
                    </a:lnTo>
                    <a:lnTo>
                      <a:pt x="1436" y="527"/>
                    </a:lnTo>
                    <a:lnTo>
                      <a:pt x="1481" y="528"/>
                    </a:lnTo>
                    <a:lnTo>
                      <a:pt x="1528" y="529"/>
                    </a:lnTo>
                    <a:lnTo>
                      <a:pt x="1574" y="530"/>
                    </a:lnTo>
                    <a:lnTo>
                      <a:pt x="1621" y="530"/>
                    </a:lnTo>
                    <a:lnTo>
                      <a:pt x="1667" y="531"/>
                    </a:lnTo>
                    <a:lnTo>
                      <a:pt x="1714" y="531"/>
                    </a:lnTo>
                    <a:lnTo>
                      <a:pt x="1759" y="530"/>
                    </a:lnTo>
                    <a:lnTo>
                      <a:pt x="1806" y="530"/>
                    </a:lnTo>
                    <a:lnTo>
                      <a:pt x="1853" y="529"/>
                    </a:lnTo>
                    <a:lnTo>
                      <a:pt x="1899" y="528"/>
                    </a:lnTo>
                    <a:lnTo>
                      <a:pt x="1946" y="526"/>
                    </a:lnTo>
                    <a:lnTo>
                      <a:pt x="1992" y="523"/>
                    </a:lnTo>
                    <a:lnTo>
                      <a:pt x="2039" y="521"/>
                    </a:lnTo>
                    <a:lnTo>
                      <a:pt x="2085" y="518"/>
                    </a:lnTo>
                    <a:lnTo>
                      <a:pt x="2133" y="514"/>
                    </a:lnTo>
                    <a:lnTo>
                      <a:pt x="2179" y="510"/>
                    </a:lnTo>
                    <a:lnTo>
                      <a:pt x="2225" y="505"/>
                    </a:lnTo>
                    <a:lnTo>
                      <a:pt x="2272" y="500"/>
                    </a:lnTo>
                    <a:lnTo>
                      <a:pt x="2318" y="494"/>
                    </a:lnTo>
                    <a:lnTo>
                      <a:pt x="2366" y="487"/>
                    </a:lnTo>
                    <a:lnTo>
                      <a:pt x="2412" y="480"/>
                    </a:lnTo>
                    <a:lnTo>
                      <a:pt x="2459" y="473"/>
                    </a:lnTo>
                    <a:lnTo>
                      <a:pt x="2488" y="467"/>
                    </a:lnTo>
                    <a:lnTo>
                      <a:pt x="2519" y="462"/>
                    </a:lnTo>
                    <a:lnTo>
                      <a:pt x="2548" y="457"/>
                    </a:lnTo>
                    <a:lnTo>
                      <a:pt x="2579" y="452"/>
                    </a:lnTo>
                    <a:lnTo>
                      <a:pt x="2609" y="448"/>
                    </a:lnTo>
                    <a:lnTo>
                      <a:pt x="2640" y="442"/>
                    </a:lnTo>
                    <a:lnTo>
                      <a:pt x="2670" y="437"/>
                    </a:lnTo>
                    <a:lnTo>
                      <a:pt x="2702" y="432"/>
                    </a:lnTo>
                    <a:lnTo>
                      <a:pt x="2733" y="427"/>
                    </a:lnTo>
                    <a:lnTo>
                      <a:pt x="2764" y="422"/>
                    </a:lnTo>
                    <a:lnTo>
                      <a:pt x="2796" y="417"/>
                    </a:lnTo>
                    <a:lnTo>
                      <a:pt x="2828" y="411"/>
                    </a:lnTo>
                    <a:lnTo>
                      <a:pt x="2858" y="407"/>
                    </a:lnTo>
                    <a:lnTo>
                      <a:pt x="2890" y="401"/>
                    </a:lnTo>
                    <a:lnTo>
                      <a:pt x="2922" y="397"/>
                    </a:lnTo>
                    <a:lnTo>
                      <a:pt x="2953" y="391"/>
                    </a:lnTo>
                    <a:lnTo>
                      <a:pt x="2985" y="385"/>
                    </a:lnTo>
                    <a:lnTo>
                      <a:pt x="3017" y="380"/>
                    </a:lnTo>
                    <a:lnTo>
                      <a:pt x="3049" y="374"/>
                    </a:lnTo>
                    <a:lnTo>
                      <a:pt x="3079" y="368"/>
                    </a:lnTo>
                    <a:lnTo>
                      <a:pt x="3111" y="363"/>
                    </a:lnTo>
                    <a:lnTo>
                      <a:pt x="3143" y="357"/>
                    </a:lnTo>
                    <a:lnTo>
                      <a:pt x="3173" y="350"/>
                    </a:lnTo>
                    <a:lnTo>
                      <a:pt x="3204" y="345"/>
                    </a:lnTo>
                    <a:lnTo>
                      <a:pt x="3235" y="338"/>
                    </a:lnTo>
                    <a:lnTo>
                      <a:pt x="3266" y="331"/>
                    </a:lnTo>
                    <a:lnTo>
                      <a:pt x="3297" y="324"/>
                    </a:lnTo>
                    <a:lnTo>
                      <a:pt x="3326" y="317"/>
                    </a:lnTo>
                    <a:lnTo>
                      <a:pt x="3357" y="311"/>
                    </a:lnTo>
                    <a:lnTo>
                      <a:pt x="3386" y="303"/>
                    </a:lnTo>
                    <a:lnTo>
                      <a:pt x="3415" y="296"/>
                    </a:lnTo>
                    <a:lnTo>
                      <a:pt x="3445" y="288"/>
                    </a:lnTo>
                    <a:lnTo>
                      <a:pt x="3473" y="280"/>
                    </a:lnTo>
                    <a:lnTo>
                      <a:pt x="3502" y="272"/>
                    </a:lnTo>
                    <a:lnTo>
                      <a:pt x="3530" y="264"/>
                    </a:lnTo>
                    <a:lnTo>
                      <a:pt x="3557" y="255"/>
                    </a:lnTo>
                    <a:lnTo>
                      <a:pt x="3583" y="246"/>
                    </a:lnTo>
                    <a:lnTo>
                      <a:pt x="3609" y="236"/>
                    </a:lnTo>
                    <a:lnTo>
                      <a:pt x="3635" y="226"/>
                    </a:lnTo>
                    <a:lnTo>
                      <a:pt x="3661" y="214"/>
                    </a:lnTo>
                    <a:lnTo>
                      <a:pt x="3687" y="203"/>
                    </a:lnTo>
                    <a:lnTo>
                      <a:pt x="3712" y="189"/>
                    </a:lnTo>
                    <a:lnTo>
                      <a:pt x="3737" y="176"/>
                    </a:lnTo>
                    <a:lnTo>
                      <a:pt x="3762" y="161"/>
                    </a:lnTo>
                    <a:lnTo>
                      <a:pt x="3788" y="145"/>
                    </a:lnTo>
                    <a:lnTo>
                      <a:pt x="3813" y="127"/>
                    </a:lnTo>
                    <a:lnTo>
                      <a:pt x="3838" y="109"/>
                    </a:lnTo>
                    <a:lnTo>
                      <a:pt x="3864" y="89"/>
                    </a:lnTo>
                    <a:lnTo>
                      <a:pt x="3875" y="72"/>
                    </a:lnTo>
                    <a:lnTo>
                      <a:pt x="3880" y="49"/>
                    </a:lnTo>
                    <a:lnTo>
                      <a:pt x="3882" y="24"/>
                    </a:lnTo>
                    <a:lnTo>
                      <a:pt x="3885" y="0"/>
                    </a:lnTo>
                    <a:lnTo>
                      <a:pt x="3894" y="6"/>
                    </a:lnTo>
                    <a:lnTo>
                      <a:pt x="3904" y="12"/>
                    </a:lnTo>
                    <a:lnTo>
                      <a:pt x="3914" y="17"/>
                    </a:lnTo>
                    <a:lnTo>
                      <a:pt x="3924" y="23"/>
                    </a:lnTo>
                    <a:lnTo>
                      <a:pt x="3933" y="29"/>
                    </a:lnTo>
                    <a:lnTo>
                      <a:pt x="3941" y="35"/>
                    </a:lnTo>
                    <a:lnTo>
                      <a:pt x="3948" y="42"/>
                    </a:lnTo>
                    <a:lnTo>
                      <a:pt x="3952" y="51"/>
                    </a:lnTo>
                    <a:lnTo>
                      <a:pt x="3961" y="78"/>
                    </a:lnTo>
                    <a:lnTo>
                      <a:pt x="3969" y="107"/>
                    </a:lnTo>
                    <a:lnTo>
                      <a:pt x="3975" y="136"/>
                    </a:lnTo>
                    <a:lnTo>
                      <a:pt x="3981" y="165"/>
                    </a:lnTo>
                    <a:lnTo>
                      <a:pt x="3985" y="194"/>
                    </a:lnTo>
                    <a:lnTo>
                      <a:pt x="3987" y="223"/>
                    </a:lnTo>
                    <a:lnTo>
                      <a:pt x="3988" y="252"/>
                    </a:lnTo>
                    <a:lnTo>
                      <a:pt x="3988" y="280"/>
                    </a:lnTo>
                    <a:lnTo>
                      <a:pt x="3986" y="322"/>
                    </a:lnTo>
                    <a:lnTo>
                      <a:pt x="3984" y="365"/>
                    </a:lnTo>
                    <a:lnTo>
                      <a:pt x="3978" y="408"/>
                    </a:lnTo>
                    <a:lnTo>
                      <a:pt x="3973" y="450"/>
                    </a:lnTo>
                    <a:lnTo>
                      <a:pt x="3965" y="492"/>
                    </a:lnTo>
                    <a:lnTo>
                      <a:pt x="3954" y="534"/>
                    </a:lnTo>
                    <a:lnTo>
                      <a:pt x="3943" y="573"/>
                    </a:lnTo>
                    <a:lnTo>
                      <a:pt x="3930" y="613"/>
                    </a:lnTo>
                    <a:lnTo>
                      <a:pt x="3918" y="636"/>
                    </a:lnTo>
                    <a:lnTo>
                      <a:pt x="3904" y="657"/>
                    </a:lnTo>
                    <a:lnTo>
                      <a:pt x="3887" y="677"/>
                    </a:lnTo>
                    <a:lnTo>
                      <a:pt x="3867" y="696"/>
                    </a:lnTo>
                    <a:lnTo>
                      <a:pt x="3848" y="715"/>
                    </a:lnTo>
                    <a:lnTo>
                      <a:pt x="3829" y="734"/>
                    </a:lnTo>
                    <a:lnTo>
                      <a:pt x="3812" y="753"/>
                    </a:lnTo>
                    <a:lnTo>
                      <a:pt x="3797" y="775"/>
                    </a:lnTo>
                    <a:lnTo>
                      <a:pt x="3781" y="804"/>
                    </a:lnTo>
                    <a:lnTo>
                      <a:pt x="3766" y="836"/>
                    </a:lnTo>
                    <a:lnTo>
                      <a:pt x="3754" y="868"/>
                    </a:lnTo>
                    <a:lnTo>
                      <a:pt x="3743" y="901"/>
                    </a:lnTo>
                    <a:lnTo>
                      <a:pt x="3730" y="933"/>
                    </a:lnTo>
                    <a:lnTo>
                      <a:pt x="3718" y="966"/>
                    </a:lnTo>
                    <a:lnTo>
                      <a:pt x="3703" y="997"/>
                    </a:lnTo>
                    <a:lnTo>
                      <a:pt x="3687" y="1026"/>
                    </a:lnTo>
                    <a:lnTo>
                      <a:pt x="3671" y="1052"/>
                    </a:lnTo>
                    <a:lnTo>
                      <a:pt x="3657" y="1079"/>
                    </a:lnTo>
                    <a:lnTo>
                      <a:pt x="3640" y="1107"/>
                    </a:lnTo>
                    <a:lnTo>
                      <a:pt x="3623" y="1133"/>
                    </a:lnTo>
                    <a:lnTo>
                      <a:pt x="3603" y="1158"/>
                    </a:lnTo>
                    <a:lnTo>
                      <a:pt x="3582" y="1179"/>
                    </a:lnTo>
                    <a:lnTo>
                      <a:pt x="3559" y="1197"/>
                    </a:lnTo>
                    <a:lnTo>
                      <a:pt x="3533" y="1211"/>
                    </a:lnTo>
                    <a:lnTo>
                      <a:pt x="3502" y="1224"/>
                    </a:lnTo>
                    <a:lnTo>
                      <a:pt x="3469" y="1238"/>
                    </a:lnTo>
                    <a:lnTo>
                      <a:pt x="3437" y="1252"/>
                    </a:lnTo>
                    <a:lnTo>
                      <a:pt x="3404" y="1265"/>
                    </a:lnTo>
                    <a:lnTo>
                      <a:pt x="3372" y="1278"/>
                    </a:lnTo>
                    <a:lnTo>
                      <a:pt x="3340" y="1291"/>
                    </a:lnTo>
                    <a:lnTo>
                      <a:pt x="3307" y="1304"/>
                    </a:lnTo>
                    <a:lnTo>
                      <a:pt x="3274" y="1316"/>
                    </a:lnTo>
                    <a:lnTo>
                      <a:pt x="3241" y="1329"/>
                    </a:lnTo>
                    <a:lnTo>
                      <a:pt x="3208" y="1341"/>
                    </a:lnTo>
                    <a:lnTo>
                      <a:pt x="3175" y="1352"/>
                    </a:lnTo>
                    <a:lnTo>
                      <a:pt x="3143" y="1365"/>
                    </a:lnTo>
                    <a:lnTo>
                      <a:pt x="3109" y="1376"/>
                    </a:lnTo>
                    <a:lnTo>
                      <a:pt x="3076" y="1388"/>
                    </a:lnTo>
                    <a:lnTo>
                      <a:pt x="3042" y="1399"/>
                    </a:lnTo>
                    <a:lnTo>
                      <a:pt x="3009" y="1409"/>
                    </a:lnTo>
                    <a:lnTo>
                      <a:pt x="2975" y="1420"/>
                    </a:lnTo>
                    <a:lnTo>
                      <a:pt x="2942" y="1431"/>
                    </a:lnTo>
                    <a:lnTo>
                      <a:pt x="2908" y="1442"/>
                    </a:lnTo>
                    <a:lnTo>
                      <a:pt x="2874" y="1452"/>
                    </a:lnTo>
                    <a:lnTo>
                      <a:pt x="2840" y="1461"/>
                    </a:lnTo>
                    <a:lnTo>
                      <a:pt x="2807" y="1471"/>
                    </a:lnTo>
                    <a:lnTo>
                      <a:pt x="2773" y="1480"/>
                    </a:lnTo>
                    <a:lnTo>
                      <a:pt x="2739" y="1491"/>
                    </a:lnTo>
                    <a:lnTo>
                      <a:pt x="2705" y="1500"/>
                    </a:lnTo>
                    <a:lnTo>
                      <a:pt x="2672" y="1509"/>
                    </a:lnTo>
                    <a:lnTo>
                      <a:pt x="2638" y="1517"/>
                    </a:lnTo>
                    <a:lnTo>
                      <a:pt x="2604" y="1526"/>
                    </a:lnTo>
                    <a:lnTo>
                      <a:pt x="2568" y="1534"/>
                    </a:lnTo>
                    <a:lnTo>
                      <a:pt x="2534" y="1542"/>
                    </a:lnTo>
                    <a:lnTo>
                      <a:pt x="2501" y="1549"/>
                    </a:lnTo>
                    <a:lnTo>
                      <a:pt x="2467" y="1557"/>
                    </a:lnTo>
                    <a:lnTo>
                      <a:pt x="2439" y="1563"/>
                    </a:lnTo>
                    <a:lnTo>
                      <a:pt x="2413" y="1569"/>
                    </a:lnTo>
                    <a:lnTo>
                      <a:pt x="2386" y="1574"/>
                    </a:lnTo>
                    <a:lnTo>
                      <a:pt x="2359" y="1579"/>
                    </a:lnTo>
                    <a:lnTo>
                      <a:pt x="2332" y="1583"/>
                    </a:lnTo>
                    <a:lnTo>
                      <a:pt x="2305" y="1589"/>
                    </a:lnTo>
                    <a:lnTo>
                      <a:pt x="2277" y="1592"/>
                    </a:lnTo>
                    <a:lnTo>
                      <a:pt x="2250" y="1597"/>
                    </a:lnTo>
                    <a:lnTo>
                      <a:pt x="2223" y="1602"/>
                    </a:lnTo>
                    <a:lnTo>
                      <a:pt x="2196" y="1605"/>
                    </a:lnTo>
                    <a:lnTo>
                      <a:pt x="2169" y="1608"/>
                    </a:lnTo>
                    <a:lnTo>
                      <a:pt x="2140" y="1612"/>
                    </a:lnTo>
                    <a:lnTo>
                      <a:pt x="2113" y="1615"/>
                    </a:lnTo>
                    <a:lnTo>
                      <a:pt x="2086" y="1617"/>
                    </a:lnTo>
                    <a:lnTo>
                      <a:pt x="2059" y="1621"/>
                    </a:lnTo>
                    <a:lnTo>
                      <a:pt x="2031" y="1623"/>
                    </a:lnTo>
                    <a:lnTo>
                      <a:pt x="2003" y="1625"/>
                    </a:lnTo>
                    <a:lnTo>
                      <a:pt x="1976" y="1628"/>
                    </a:lnTo>
                    <a:lnTo>
                      <a:pt x="1948" y="1630"/>
                    </a:lnTo>
                    <a:lnTo>
                      <a:pt x="1921" y="1632"/>
                    </a:lnTo>
                    <a:lnTo>
                      <a:pt x="1894" y="1633"/>
                    </a:lnTo>
                    <a:lnTo>
                      <a:pt x="1865" y="1636"/>
                    </a:lnTo>
                    <a:lnTo>
                      <a:pt x="1838" y="1637"/>
                    </a:lnTo>
                    <a:lnTo>
                      <a:pt x="1811" y="1639"/>
                    </a:lnTo>
                    <a:lnTo>
                      <a:pt x="1783" y="1640"/>
                    </a:lnTo>
                    <a:lnTo>
                      <a:pt x="1755" y="1641"/>
                    </a:lnTo>
                    <a:lnTo>
                      <a:pt x="1728" y="1642"/>
                    </a:lnTo>
                    <a:lnTo>
                      <a:pt x="1701" y="1643"/>
                    </a:lnTo>
                    <a:lnTo>
                      <a:pt x="1673" y="1643"/>
                    </a:lnTo>
                    <a:lnTo>
                      <a:pt x="1646" y="1645"/>
                    </a:lnTo>
                    <a:lnTo>
                      <a:pt x="1618" y="1645"/>
                    </a:lnTo>
                    <a:lnTo>
                      <a:pt x="1591" y="1646"/>
                    </a:lnTo>
                    <a:lnTo>
                      <a:pt x="1555" y="1647"/>
                    </a:lnTo>
                    <a:lnTo>
                      <a:pt x="1520" y="1647"/>
                    </a:lnTo>
                    <a:lnTo>
                      <a:pt x="1483" y="1648"/>
                    </a:lnTo>
                    <a:lnTo>
                      <a:pt x="1446" y="1648"/>
                    </a:lnTo>
                    <a:lnTo>
                      <a:pt x="1410" y="1648"/>
                    </a:lnTo>
                    <a:lnTo>
                      <a:pt x="1373" y="1648"/>
                    </a:lnTo>
                    <a:lnTo>
                      <a:pt x="1335" y="1648"/>
                    </a:lnTo>
                    <a:lnTo>
                      <a:pt x="1298" y="1648"/>
                    </a:lnTo>
                    <a:lnTo>
                      <a:pt x="1261" y="1648"/>
                    </a:lnTo>
                    <a:lnTo>
                      <a:pt x="1223" y="1648"/>
                    </a:lnTo>
                    <a:lnTo>
                      <a:pt x="1185" y="1648"/>
                    </a:lnTo>
                    <a:lnTo>
                      <a:pt x="1147" y="1648"/>
                    </a:lnTo>
                    <a:lnTo>
                      <a:pt x="1110" y="1647"/>
                    </a:lnTo>
                    <a:lnTo>
                      <a:pt x="1073" y="1647"/>
                    </a:lnTo>
                    <a:lnTo>
                      <a:pt x="1034" y="1646"/>
                    </a:lnTo>
                    <a:lnTo>
                      <a:pt x="997" y="1646"/>
                    </a:lnTo>
                    <a:lnTo>
                      <a:pt x="959" y="1645"/>
                    </a:lnTo>
                    <a:lnTo>
                      <a:pt x="923" y="1645"/>
                    </a:lnTo>
                    <a:lnTo>
                      <a:pt x="886" y="1643"/>
                    </a:lnTo>
                    <a:lnTo>
                      <a:pt x="848" y="1642"/>
                    </a:lnTo>
                    <a:lnTo>
                      <a:pt x="812" y="1642"/>
                    </a:lnTo>
                    <a:lnTo>
                      <a:pt x="776" y="1641"/>
                    </a:lnTo>
                    <a:lnTo>
                      <a:pt x="741" y="1640"/>
                    </a:lnTo>
                    <a:lnTo>
                      <a:pt x="705" y="1639"/>
                    </a:lnTo>
                    <a:lnTo>
                      <a:pt x="670" y="1638"/>
                    </a:lnTo>
                    <a:lnTo>
                      <a:pt x="634" y="1638"/>
                    </a:lnTo>
                    <a:lnTo>
                      <a:pt x="600" y="1637"/>
                    </a:lnTo>
                    <a:lnTo>
                      <a:pt x="566" y="1636"/>
                    </a:lnTo>
                    <a:lnTo>
                      <a:pt x="534" y="1634"/>
                    </a:lnTo>
                    <a:lnTo>
                      <a:pt x="501" y="1633"/>
                    </a:lnTo>
                    <a:lnTo>
                      <a:pt x="468" y="1632"/>
                    </a:lnTo>
                    <a:lnTo>
                      <a:pt x="436" y="1631"/>
                    </a:lnTo>
                    <a:close/>
                  </a:path>
                </a:pathLst>
              </a:custGeom>
              <a:solidFill>
                <a:srgbClr val="B3B3B3"/>
              </a:solidFill>
              <a:ln w="9525">
                <a:noFill/>
                <a:round/>
                <a:headEnd/>
                <a:tailEnd/>
              </a:ln>
            </p:spPr>
            <p:txBody>
              <a:bodyPr/>
              <a:lstStyle/>
              <a:p>
                <a:endParaRPr lang="fr-FR"/>
              </a:p>
            </p:txBody>
          </p:sp>
          <p:sp>
            <p:nvSpPr>
              <p:cNvPr id="156" name="Freeform 60"/>
              <p:cNvSpPr>
                <a:spLocks/>
              </p:cNvSpPr>
              <p:nvPr/>
            </p:nvSpPr>
            <p:spPr bwMode="auto">
              <a:xfrm>
                <a:off x="2806" y="1537"/>
                <a:ext cx="1328" cy="532"/>
              </a:xfrm>
              <a:custGeom>
                <a:avLst/>
                <a:gdLst>
                  <a:gd name="T0" fmla="*/ 4 w 3985"/>
                  <a:gd name="T1" fmla="*/ 16 h 1597"/>
                  <a:gd name="T2" fmla="*/ 3 w 3985"/>
                  <a:gd name="T3" fmla="*/ 12 h 1597"/>
                  <a:gd name="T4" fmla="*/ 1 w 3985"/>
                  <a:gd name="T5" fmla="*/ 7 h 1597"/>
                  <a:gd name="T6" fmla="*/ 0 w 3985"/>
                  <a:gd name="T7" fmla="*/ 5 h 1597"/>
                  <a:gd name="T8" fmla="*/ 2 w 3985"/>
                  <a:gd name="T9" fmla="*/ 6 h 1597"/>
                  <a:gd name="T10" fmla="*/ 3 w 3985"/>
                  <a:gd name="T11" fmla="*/ 6 h 1597"/>
                  <a:gd name="T12" fmla="*/ 5 w 3985"/>
                  <a:gd name="T13" fmla="*/ 6 h 1597"/>
                  <a:gd name="T14" fmla="*/ 6 w 3985"/>
                  <a:gd name="T15" fmla="*/ 6 h 1597"/>
                  <a:gd name="T16" fmla="*/ 8 w 3985"/>
                  <a:gd name="T17" fmla="*/ 7 h 1597"/>
                  <a:gd name="T18" fmla="*/ 10 w 3985"/>
                  <a:gd name="T19" fmla="*/ 7 h 1597"/>
                  <a:gd name="T20" fmla="*/ 11 w 3985"/>
                  <a:gd name="T21" fmla="*/ 7 h 1597"/>
                  <a:gd name="T22" fmla="*/ 14 w 3985"/>
                  <a:gd name="T23" fmla="*/ 7 h 1597"/>
                  <a:gd name="T24" fmla="*/ 17 w 3985"/>
                  <a:gd name="T25" fmla="*/ 7 h 1597"/>
                  <a:gd name="T26" fmla="*/ 19 w 3985"/>
                  <a:gd name="T27" fmla="*/ 7 h 1597"/>
                  <a:gd name="T28" fmla="*/ 22 w 3985"/>
                  <a:gd name="T29" fmla="*/ 7 h 1597"/>
                  <a:gd name="T30" fmla="*/ 25 w 3985"/>
                  <a:gd name="T31" fmla="*/ 7 h 1597"/>
                  <a:gd name="T32" fmla="*/ 28 w 3985"/>
                  <a:gd name="T33" fmla="*/ 7 h 1597"/>
                  <a:gd name="T34" fmla="*/ 31 w 3985"/>
                  <a:gd name="T35" fmla="*/ 6 h 1597"/>
                  <a:gd name="T36" fmla="*/ 33 w 3985"/>
                  <a:gd name="T37" fmla="*/ 6 h 1597"/>
                  <a:gd name="T38" fmla="*/ 34 w 3985"/>
                  <a:gd name="T39" fmla="*/ 6 h 1597"/>
                  <a:gd name="T40" fmla="*/ 36 w 3985"/>
                  <a:gd name="T41" fmla="*/ 5 h 1597"/>
                  <a:gd name="T42" fmla="*/ 38 w 3985"/>
                  <a:gd name="T43" fmla="*/ 5 h 1597"/>
                  <a:gd name="T44" fmla="*/ 40 w 3985"/>
                  <a:gd name="T45" fmla="*/ 5 h 1597"/>
                  <a:gd name="T46" fmla="*/ 42 w 3985"/>
                  <a:gd name="T47" fmla="*/ 4 h 1597"/>
                  <a:gd name="T48" fmla="*/ 44 w 3985"/>
                  <a:gd name="T49" fmla="*/ 4 h 1597"/>
                  <a:gd name="T50" fmla="*/ 45 w 3985"/>
                  <a:gd name="T51" fmla="*/ 3 h 1597"/>
                  <a:gd name="T52" fmla="*/ 47 w 3985"/>
                  <a:gd name="T53" fmla="*/ 3 h 1597"/>
                  <a:gd name="T54" fmla="*/ 48 w 3985"/>
                  <a:gd name="T55" fmla="*/ 1 h 1597"/>
                  <a:gd name="T56" fmla="*/ 49 w 3985"/>
                  <a:gd name="T57" fmla="*/ 0 h 1597"/>
                  <a:gd name="T58" fmla="*/ 49 w 3985"/>
                  <a:gd name="T59" fmla="*/ 2 h 1597"/>
                  <a:gd name="T60" fmla="*/ 49 w 3985"/>
                  <a:gd name="T61" fmla="*/ 4 h 1597"/>
                  <a:gd name="T62" fmla="*/ 49 w 3985"/>
                  <a:gd name="T63" fmla="*/ 6 h 1597"/>
                  <a:gd name="T64" fmla="*/ 48 w 3985"/>
                  <a:gd name="T65" fmla="*/ 8 h 1597"/>
                  <a:gd name="T66" fmla="*/ 47 w 3985"/>
                  <a:gd name="T67" fmla="*/ 9 h 1597"/>
                  <a:gd name="T68" fmla="*/ 46 w 3985"/>
                  <a:gd name="T69" fmla="*/ 11 h 1597"/>
                  <a:gd name="T70" fmla="*/ 45 w 3985"/>
                  <a:gd name="T71" fmla="*/ 13 h 1597"/>
                  <a:gd name="T72" fmla="*/ 44 w 3985"/>
                  <a:gd name="T73" fmla="*/ 14 h 1597"/>
                  <a:gd name="T74" fmla="*/ 42 w 3985"/>
                  <a:gd name="T75" fmla="*/ 15 h 1597"/>
                  <a:gd name="T76" fmla="*/ 40 w 3985"/>
                  <a:gd name="T77" fmla="*/ 16 h 1597"/>
                  <a:gd name="T78" fmla="*/ 38 w 3985"/>
                  <a:gd name="T79" fmla="*/ 17 h 1597"/>
                  <a:gd name="T80" fmla="*/ 35 w 3985"/>
                  <a:gd name="T81" fmla="*/ 17 h 1597"/>
                  <a:gd name="T82" fmla="*/ 33 w 3985"/>
                  <a:gd name="T83" fmla="*/ 18 h 1597"/>
                  <a:gd name="T84" fmla="*/ 31 w 3985"/>
                  <a:gd name="T85" fmla="*/ 18 h 1597"/>
                  <a:gd name="T86" fmla="*/ 29 w 3985"/>
                  <a:gd name="T87" fmla="*/ 19 h 1597"/>
                  <a:gd name="T88" fmla="*/ 28 w 3985"/>
                  <a:gd name="T89" fmla="*/ 19 h 1597"/>
                  <a:gd name="T90" fmla="*/ 26 w 3985"/>
                  <a:gd name="T91" fmla="*/ 19 h 1597"/>
                  <a:gd name="T92" fmla="*/ 24 w 3985"/>
                  <a:gd name="T93" fmla="*/ 19 h 1597"/>
                  <a:gd name="T94" fmla="*/ 23 w 3985"/>
                  <a:gd name="T95" fmla="*/ 20 h 1597"/>
                  <a:gd name="T96" fmla="*/ 21 w 3985"/>
                  <a:gd name="T97" fmla="*/ 20 h 1597"/>
                  <a:gd name="T98" fmla="*/ 19 w 3985"/>
                  <a:gd name="T99" fmla="*/ 20 h 1597"/>
                  <a:gd name="T100" fmla="*/ 17 w 3985"/>
                  <a:gd name="T101" fmla="*/ 20 h 1597"/>
                  <a:gd name="T102" fmla="*/ 15 w 3985"/>
                  <a:gd name="T103" fmla="*/ 20 h 1597"/>
                  <a:gd name="T104" fmla="*/ 12 w 3985"/>
                  <a:gd name="T105" fmla="*/ 20 h 1597"/>
                  <a:gd name="T106" fmla="*/ 10 w 3985"/>
                  <a:gd name="T107" fmla="*/ 20 h 1597"/>
                  <a:gd name="T108" fmla="*/ 8 w 3985"/>
                  <a:gd name="T109" fmla="*/ 20 h 1597"/>
                  <a:gd name="T110" fmla="*/ 6 w 3985"/>
                  <a:gd name="T111" fmla="*/ 20 h 15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85"/>
                  <a:gd name="T169" fmla="*/ 0 h 1597"/>
                  <a:gd name="T170" fmla="*/ 3985 w 3985"/>
                  <a:gd name="T171" fmla="*/ 1597 h 15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85" h="1597">
                    <a:moveTo>
                      <a:pt x="433" y="1580"/>
                    </a:moveTo>
                    <a:lnTo>
                      <a:pt x="411" y="1512"/>
                    </a:lnTo>
                    <a:lnTo>
                      <a:pt x="389" y="1443"/>
                    </a:lnTo>
                    <a:lnTo>
                      <a:pt x="366" y="1373"/>
                    </a:lnTo>
                    <a:lnTo>
                      <a:pt x="344" y="1303"/>
                    </a:lnTo>
                    <a:lnTo>
                      <a:pt x="320" y="1232"/>
                    </a:lnTo>
                    <a:lnTo>
                      <a:pt x="296" y="1161"/>
                    </a:lnTo>
                    <a:lnTo>
                      <a:pt x="271" y="1091"/>
                    </a:lnTo>
                    <a:lnTo>
                      <a:pt x="245" y="1018"/>
                    </a:lnTo>
                    <a:lnTo>
                      <a:pt x="219" y="947"/>
                    </a:lnTo>
                    <a:lnTo>
                      <a:pt x="192" y="876"/>
                    </a:lnTo>
                    <a:lnTo>
                      <a:pt x="164" y="803"/>
                    </a:lnTo>
                    <a:lnTo>
                      <a:pt x="133" y="731"/>
                    </a:lnTo>
                    <a:lnTo>
                      <a:pt x="103" y="659"/>
                    </a:lnTo>
                    <a:lnTo>
                      <a:pt x="70" y="587"/>
                    </a:lnTo>
                    <a:lnTo>
                      <a:pt x="36" y="514"/>
                    </a:lnTo>
                    <a:lnTo>
                      <a:pt x="0" y="443"/>
                    </a:lnTo>
                    <a:lnTo>
                      <a:pt x="1" y="437"/>
                    </a:lnTo>
                    <a:lnTo>
                      <a:pt x="13" y="439"/>
                    </a:lnTo>
                    <a:lnTo>
                      <a:pt x="34" y="443"/>
                    </a:lnTo>
                    <a:lnTo>
                      <a:pt x="58" y="451"/>
                    </a:lnTo>
                    <a:lnTo>
                      <a:pt x="84" y="461"/>
                    </a:lnTo>
                    <a:lnTo>
                      <a:pt x="111" y="470"/>
                    </a:lnTo>
                    <a:lnTo>
                      <a:pt x="132" y="477"/>
                    </a:lnTo>
                    <a:lnTo>
                      <a:pt x="147" y="480"/>
                    </a:lnTo>
                    <a:lnTo>
                      <a:pt x="172" y="484"/>
                    </a:lnTo>
                    <a:lnTo>
                      <a:pt x="195" y="486"/>
                    </a:lnTo>
                    <a:lnTo>
                      <a:pt x="219" y="489"/>
                    </a:lnTo>
                    <a:lnTo>
                      <a:pt x="244" y="493"/>
                    </a:lnTo>
                    <a:lnTo>
                      <a:pt x="268" y="496"/>
                    </a:lnTo>
                    <a:lnTo>
                      <a:pt x="292" y="499"/>
                    </a:lnTo>
                    <a:lnTo>
                      <a:pt x="315" y="502"/>
                    </a:lnTo>
                    <a:lnTo>
                      <a:pt x="339" y="505"/>
                    </a:lnTo>
                    <a:lnTo>
                      <a:pt x="363" y="509"/>
                    </a:lnTo>
                    <a:lnTo>
                      <a:pt x="387" y="511"/>
                    </a:lnTo>
                    <a:lnTo>
                      <a:pt x="412" y="514"/>
                    </a:lnTo>
                    <a:lnTo>
                      <a:pt x="436" y="518"/>
                    </a:lnTo>
                    <a:lnTo>
                      <a:pt x="459" y="520"/>
                    </a:lnTo>
                    <a:lnTo>
                      <a:pt x="484" y="523"/>
                    </a:lnTo>
                    <a:lnTo>
                      <a:pt x="509" y="526"/>
                    </a:lnTo>
                    <a:lnTo>
                      <a:pt x="534" y="529"/>
                    </a:lnTo>
                    <a:lnTo>
                      <a:pt x="559" y="531"/>
                    </a:lnTo>
                    <a:lnTo>
                      <a:pt x="584" y="535"/>
                    </a:lnTo>
                    <a:lnTo>
                      <a:pt x="609" y="537"/>
                    </a:lnTo>
                    <a:lnTo>
                      <a:pt x="635" y="539"/>
                    </a:lnTo>
                    <a:lnTo>
                      <a:pt x="661" y="542"/>
                    </a:lnTo>
                    <a:lnTo>
                      <a:pt x="688" y="544"/>
                    </a:lnTo>
                    <a:lnTo>
                      <a:pt x="715" y="546"/>
                    </a:lnTo>
                    <a:lnTo>
                      <a:pt x="742" y="548"/>
                    </a:lnTo>
                    <a:lnTo>
                      <a:pt x="770" y="551"/>
                    </a:lnTo>
                    <a:lnTo>
                      <a:pt x="798" y="553"/>
                    </a:lnTo>
                    <a:lnTo>
                      <a:pt x="826" y="554"/>
                    </a:lnTo>
                    <a:lnTo>
                      <a:pt x="856" y="556"/>
                    </a:lnTo>
                    <a:lnTo>
                      <a:pt x="885" y="557"/>
                    </a:lnTo>
                    <a:lnTo>
                      <a:pt x="916" y="560"/>
                    </a:lnTo>
                    <a:lnTo>
                      <a:pt x="946" y="561"/>
                    </a:lnTo>
                    <a:lnTo>
                      <a:pt x="978" y="562"/>
                    </a:lnTo>
                    <a:lnTo>
                      <a:pt x="1023" y="563"/>
                    </a:lnTo>
                    <a:lnTo>
                      <a:pt x="1067" y="565"/>
                    </a:lnTo>
                    <a:lnTo>
                      <a:pt x="1113" y="566"/>
                    </a:lnTo>
                    <a:lnTo>
                      <a:pt x="1158" y="569"/>
                    </a:lnTo>
                    <a:lnTo>
                      <a:pt x="1203" y="571"/>
                    </a:lnTo>
                    <a:lnTo>
                      <a:pt x="1250" y="572"/>
                    </a:lnTo>
                    <a:lnTo>
                      <a:pt x="1295" y="574"/>
                    </a:lnTo>
                    <a:lnTo>
                      <a:pt x="1340" y="576"/>
                    </a:lnTo>
                    <a:lnTo>
                      <a:pt x="1387" y="577"/>
                    </a:lnTo>
                    <a:lnTo>
                      <a:pt x="1432" y="579"/>
                    </a:lnTo>
                    <a:lnTo>
                      <a:pt x="1478" y="580"/>
                    </a:lnTo>
                    <a:lnTo>
                      <a:pt x="1525" y="581"/>
                    </a:lnTo>
                    <a:lnTo>
                      <a:pt x="1571" y="581"/>
                    </a:lnTo>
                    <a:lnTo>
                      <a:pt x="1618" y="582"/>
                    </a:lnTo>
                    <a:lnTo>
                      <a:pt x="1664" y="582"/>
                    </a:lnTo>
                    <a:lnTo>
                      <a:pt x="1711" y="582"/>
                    </a:lnTo>
                    <a:lnTo>
                      <a:pt x="1757" y="582"/>
                    </a:lnTo>
                    <a:lnTo>
                      <a:pt x="1803" y="581"/>
                    </a:lnTo>
                    <a:lnTo>
                      <a:pt x="1850" y="581"/>
                    </a:lnTo>
                    <a:lnTo>
                      <a:pt x="1896" y="579"/>
                    </a:lnTo>
                    <a:lnTo>
                      <a:pt x="1943" y="578"/>
                    </a:lnTo>
                    <a:lnTo>
                      <a:pt x="1989" y="576"/>
                    </a:lnTo>
                    <a:lnTo>
                      <a:pt x="2036" y="573"/>
                    </a:lnTo>
                    <a:lnTo>
                      <a:pt x="2083" y="570"/>
                    </a:lnTo>
                    <a:lnTo>
                      <a:pt x="2130" y="566"/>
                    </a:lnTo>
                    <a:lnTo>
                      <a:pt x="2176" y="562"/>
                    </a:lnTo>
                    <a:lnTo>
                      <a:pt x="2222" y="557"/>
                    </a:lnTo>
                    <a:lnTo>
                      <a:pt x="2269" y="553"/>
                    </a:lnTo>
                    <a:lnTo>
                      <a:pt x="2316" y="547"/>
                    </a:lnTo>
                    <a:lnTo>
                      <a:pt x="2363" y="540"/>
                    </a:lnTo>
                    <a:lnTo>
                      <a:pt x="2409" y="534"/>
                    </a:lnTo>
                    <a:lnTo>
                      <a:pt x="2456" y="526"/>
                    </a:lnTo>
                    <a:lnTo>
                      <a:pt x="2485" y="521"/>
                    </a:lnTo>
                    <a:lnTo>
                      <a:pt x="2515" y="516"/>
                    </a:lnTo>
                    <a:lnTo>
                      <a:pt x="2545" y="511"/>
                    </a:lnTo>
                    <a:lnTo>
                      <a:pt x="2576" y="505"/>
                    </a:lnTo>
                    <a:lnTo>
                      <a:pt x="2605" y="500"/>
                    </a:lnTo>
                    <a:lnTo>
                      <a:pt x="2637" y="495"/>
                    </a:lnTo>
                    <a:lnTo>
                      <a:pt x="2667" y="489"/>
                    </a:lnTo>
                    <a:lnTo>
                      <a:pt x="2698" y="485"/>
                    </a:lnTo>
                    <a:lnTo>
                      <a:pt x="2730" y="479"/>
                    </a:lnTo>
                    <a:lnTo>
                      <a:pt x="2761" y="475"/>
                    </a:lnTo>
                    <a:lnTo>
                      <a:pt x="2792" y="469"/>
                    </a:lnTo>
                    <a:lnTo>
                      <a:pt x="2824" y="463"/>
                    </a:lnTo>
                    <a:lnTo>
                      <a:pt x="2855" y="458"/>
                    </a:lnTo>
                    <a:lnTo>
                      <a:pt x="2887" y="453"/>
                    </a:lnTo>
                    <a:lnTo>
                      <a:pt x="2919" y="448"/>
                    </a:lnTo>
                    <a:lnTo>
                      <a:pt x="2950" y="442"/>
                    </a:lnTo>
                    <a:lnTo>
                      <a:pt x="2982" y="436"/>
                    </a:lnTo>
                    <a:lnTo>
                      <a:pt x="3014" y="431"/>
                    </a:lnTo>
                    <a:lnTo>
                      <a:pt x="3046" y="425"/>
                    </a:lnTo>
                    <a:lnTo>
                      <a:pt x="3077" y="419"/>
                    </a:lnTo>
                    <a:lnTo>
                      <a:pt x="3108" y="412"/>
                    </a:lnTo>
                    <a:lnTo>
                      <a:pt x="3140" y="407"/>
                    </a:lnTo>
                    <a:lnTo>
                      <a:pt x="3171" y="401"/>
                    </a:lnTo>
                    <a:lnTo>
                      <a:pt x="3202" y="394"/>
                    </a:lnTo>
                    <a:lnTo>
                      <a:pt x="3232" y="388"/>
                    </a:lnTo>
                    <a:lnTo>
                      <a:pt x="3263" y="382"/>
                    </a:lnTo>
                    <a:lnTo>
                      <a:pt x="3294" y="375"/>
                    </a:lnTo>
                    <a:lnTo>
                      <a:pt x="3324" y="368"/>
                    </a:lnTo>
                    <a:lnTo>
                      <a:pt x="3354" y="362"/>
                    </a:lnTo>
                    <a:lnTo>
                      <a:pt x="3383" y="355"/>
                    </a:lnTo>
                    <a:lnTo>
                      <a:pt x="3412" y="347"/>
                    </a:lnTo>
                    <a:lnTo>
                      <a:pt x="3442" y="340"/>
                    </a:lnTo>
                    <a:lnTo>
                      <a:pt x="3470" y="333"/>
                    </a:lnTo>
                    <a:lnTo>
                      <a:pt x="3497" y="326"/>
                    </a:lnTo>
                    <a:lnTo>
                      <a:pt x="3525" y="320"/>
                    </a:lnTo>
                    <a:lnTo>
                      <a:pt x="3552" y="313"/>
                    </a:lnTo>
                    <a:lnTo>
                      <a:pt x="3578" y="305"/>
                    </a:lnTo>
                    <a:lnTo>
                      <a:pt x="3604" y="298"/>
                    </a:lnTo>
                    <a:lnTo>
                      <a:pt x="3630" y="290"/>
                    </a:lnTo>
                    <a:lnTo>
                      <a:pt x="3657" y="282"/>
                    </a:lnTo>
                    <a:lnTo>
                      <a:pt x="3682" y="273"/>
                    </a:lnTo>
                    <a:lnTo>
                      <a:pt x="3708" y="263"/>
                    </a:lnTo>
                    <a:lnTo>
                      <a:pt x="3734" y="253"/>
                    </a:lnTo>
                    <a:lnTo>
                      <a:pt x="3760" y="241"/>
                    </a:lnTo>
                    <a:lnTo>
                      <a:pt x="3786" y="229"/>
                    </a:lnTo>
                    <a:lnTo>
                      <a:pt x="3812" y="214"/>
                    </a:lnTo>
                    <a:lnTo>
                      <a:pt x="3838" y="200"/>
                    </a:lnTo>
                    <a:lnTo>
                      <a:pt x="3864" y="183"/>
                    </a:lnTo>
                    <a:lnTo>
                      <a:pt x="3888" y="163"/>
                    </a:lnTo>
                    <a:lnTo>
                      <a:pt x="3907" y="142"/>
                    </a:lnTo>
                    <a:lnTo>
                      <a:pt x="3923" y="119"/>
                    </a:lnTo>
                    <a:lnTo>
                      <a:pt x="3936" y="94"/>
                    </a:lnTo>
                    <a:lnTo>
                      <a:pt x="3944" y="69"/>
                    </a:lnTo>
                    <a:lnTo>
                      <a:pt x="3949" y="44"/>
                    </a:lnTo>
                    <a:lnTo>
                      <a:pt x="3950" y="21"/>
                    </a:lnTo>
                    <a:lnTo>
                      <a:pt x="3949" y="0"/>
                    </a:lnTo>
                    <a:lnTo>
                      <a:pt x="3958" y="27"/>
                    </a:lnTo>
                    <a:lnTo>
                      <a:pt x="3966" y="56"/>
                    </a:lnTo>
                    <a:lnTo>
                      <a:pt x="3973" y="85"/>
                    </a:lnTo>
                    <a:lnTo>
                      <a:pt x="3978" y="115"/>
                    </a:lnTo>
                    <a:lnTo>
                      <a:pt x="3982" y="143"/>
                    </a:lnTo>
                    <a:lnTo>
                      <a:pt x="3984" y="172"/>
                    </a:lnTo>
                    <a:lnTo>
                      <a:pt x="3985" y="201"/>
                    </a:lnTo>
                    <a:lnTo>
                      <a:pt x="3985" y="229"/>
                    </a:lnTo>
                    <a:lnTo>
                      <a:pt x="3984" y="271"/>
                    </a:lnTo>
                    <a:lnTo>
                      <a:pt x="3981" y="313"/>
                    </a:lnTo>
                    <a:lnTo>
                      <a:pt x="3976" y="356"/>
                    </a:lnTo>
                    <a:lnTo>
                      <a:pt x="3970" y="399"/>
                    </a:lnTo>
                    <a:lnTo>
                      <a:pt x="3962" y="441"/>
                    </a:lnTo>
                    <a:lnTo>
                      <a:pt x="3951" y="482"/>
                    </a:lnTo>
                    <a:lnTo>
                      <a:pt x="3940" y="522"/>
                    </a:lnTo>
                    <a:lnTo>
                      <a:pt x="3927" y="562"/>
                    </a:lnTo>
                    <a:lnTo>
                      <a:pt x="3915" y="585"/>
                    </a:lnTo>
                    <a:lnTo>
                      <a:pt x="3901" y="606"/>
                    </a:lnTo>
                    <a:lnTo>
                      <a:pt x="3884" y="625"/>
                    </a:lnTo>
                    <a:lnTo>
                      <a:pt x="3864" y="645"/>
                    </a:lnTo>
                    <a:lnTo>
                      <a:pt x="3845" y="664"/>
                    </a:lnTo>
                    <a:lnTo>
                      <a:pt x="3826" y="683"/>
                    </a:lnTo>
                    <a:lnTo>
                      <a:pt x="3809" y="703"/>
                    </a:lnTo>
                    <a:lnTo>
                      <a:pt x="3794" y="724"/>
                    </a:lnTo>
                    <a:lnTo>
                      <a:pt x="3778" y="753"/>
                    </a:lnTo>
                    <a:lnTo>
                      <a:pt x="3765" y="785"/>
                    </a:lnTo>
                    <a:lnTo>
                      <a:pt x="3751" y="817"/>
                    </a:lnTo>
                    <a:lnTo>
                      <a:pt x="3740" y="850"/>
                    </a:lnTo>
                    <a:lnTo>
                      <a:pt x="3727" y="882"/>
                    </a:lnTo>
                    <a:lnTo>
                      <a:pt x="3714" y="915"/>
                    </a:lnTo>
                    <a:lnTo>
                      <a:pt x="3700" y="946"/>
                    </a:lnTo>
                    <a:lnTo>
                      <a:pt x="3684" y="975"/>
                    </a:lnTo>
                    <a:lnTo>
                      <a:pt x="3668" y="1001"/>
                    </a:lnTo>
                    <a:lnTo>
                      <a:pt x="3653" y="1028"/>
                    </a:lnTo>
                    <a:lnTo>
                      <a:pt x="3637" y="1056"/>
                    </a:lnTo>
                    <a:lnTo>
                      <a:pt x="3619" y="1082"/>
                    </a:lnTo>
                    <a:lnTo>
                      <a:pt x="3599" y="1106"/>
                    </a:lnTo>
                    <a:lnTo>
                      <a:pt x="3579" y="1128"/>
                    </a:lnTo>
                    <a:lnTo>
                      <a:pt x="3555" y="1146"/>
                    </a:lnTo>
                    <a:lnTo>
                      <a:pt x="3530" y="1160"/>
                    </a:lnTo>
                    <a:lnTo>
                      <a:pt x="3499" y="1173"/>
                    </a:lnTo>
                    <a:lnTo>
                      <a:pt x="3466" y="1187"/>
                    </a:lnTo>
                    <a:lnTo>
                      <a:pt x="3434" y="1201"/>
                    </a:lnTo>
                    <a:lnTo>
                      <a:pt x="3401" y="1214"/>
                    </a:lnTo>
                    <a:lnTo>
                      <a:pt x="3369" y="1227"/>
                    </a:lnTo>
                    <a:lnTo>
                      <a:pt x="3337" y="1239"/>
                    </a:lnTo>
                    <a:lnTo>
                      <a:pt x="3304" y="1253"/>
                    </a:lnTo>
                    <a:lnTo>
                      <a:pt x="3271" y="1265"/>
                    </a:lnTo>
                    <a:lnTo>
                      <a:pt x="3238" y="1278"/>
                    </a:lnTo>
                    <a:lnTo>
                      <a:pt x="3205" y="1289"/>
                    </a:lnTo>
                    <a:lnTo>
                      <a:pt x="3172" y="1301"/>
                    </a:lnTo>
                    <a:lnTo>
                      <a:pt x="3138" y="1313"/>
                    </a:lnTo>
                    <a:lnTo>
                      <a:pt x="3106" y="1324"/>
                    </a:lnTo>
                    <a:lnTo>
                      <a:pt x="3073" y="1337"/>
                    </a:lnTo>
                    <a:lnTo>
                      <a:pt x="3039" y="1347"/>
                    </a:lnTo>
                    <a:lnTo>
                      <a:pt x="3006" y="1358"/>
                    </a:lnTo>
                    <a:lnTo>
                      <a:pt x="2972" y="1369"/>
                    </a:lnTo>
                    <a:lnTo>
                      <a:pt x="2938" y="1380"/>
                    </a:lnTo>
                    <a:lnTo>
                      <a:pt x="2905" y="1390"/>
                    </a:lnTo>
                    <a:lnTo>
                      <a:pt x="2871" y="1400"/>
                    </a:lnTo>
                    <a:lnTo>
                      <a:pt x="2837" y="1410"/>
                    </a:lnTo>
                    <a:lnTo>
                      <a:pt x="2803" y="1420"/>
                    </a:lnTo>
                    <a:lnTo>
                      <a:pt x="2769" y="1429"/>
                    </a:lnTo>
                    <a:lnTo>
                      <a:pt x="2735" y="1440"/>
                    </a:lnTo>
                    <a:lnTo>
                      <a:pt x="2701" y="1449"/>
                    </a:lnTo>
                    <a:lnTo>
                      <a:pt x="2667" y="1458"/>
                    </a:lnTo>
                    <a:lnTo>
                      <a:pt x="2633" y="1466"/>
                    </a:lnTo>
                    <a:lnTo>
                      <a:pt x="2599" y="1475"/>
                    </a:lnTo>
                    <a:lnTo>
                      <a:pt x="2565" y="1483"/>
                    </a:lnTo>
                    <a:lnTo>
                      <a:pt x="2531" y="1491"/>
                    </a:lnTo>
                    <a:lnTo>
                      <a:pt x="2498" y="1498"/>
                    </a:lnTo>
                    <a:lnTo>
                      <a:pt x="2464" y="1506"/>
                    </a:lnTo>
                    <a:lnTo>
                      <a:pt x="2436" y="1512"/>
                    </a:lnTo>
                    <a:lnTo>
                      <a:pt x="2410" y="1518"/>
                    </a:lnTo>
                    <a:lnTo>
                      <a:pt x="2383" y="1523"/>
                    </a:lnTo>
                    <a:lnTo>
                      <a:pt x="2356" y="1528"/>
                    </a:lnTo>
                    <a:lnTo>
                      <a:pt x="2329" y="1532"/>
                    </a:lnTo>
                    <a:lnTo>
                      <a:pt x="2302" y="1537"/>
                    </a:lnTo>
                    <a:lnTo>
                      <a:pt x="2274" y="1541"/>
                    </a:lnTo>
                    <a:lnTo>
                      <a:pt x="2247" y="1546"/>
                    </a:lnTo>
                    <a:lnTo>
                      <a:pt x="2220" y="1549"/>
                    </a:lnTo>
                    <a:lnTo>
                      <a:pt x="2193" y="1553"/>
                    </a:lnTo>
                    <a:lnTo>
                      <a:pt x="2165" y="1557"/>
                    </a:lnTo>
                    <a:lnTo>
                      <a:pt x="2137" y="1561"/>
                    </a:lnTo>
                    <a:lnTo>
                      <a:pt x="2110" y="1563"/>
                    </a:lnTo>
                    <a:lnTo>
                      <a:pt x="2083" y="1566"/>
                    </a:lnTo>
                    <a:lnTo>
                      <a:pt x="2055" y="1569"/>
                    </a:lnTo>
                    <a:lnTo>
                      <a:pt x="2028" y="1572"/>
                    </a:lnTo>
                    <a:lnTo>
                      <a:pt x="2000" y="1574"/>
                    </a:lnTo>
                    <a:lnTo>
                      <a:pt x="1972" y="1577"/>
                    </a:lnTo>
                    <a:lnTo>
                      <a:pt x="1945" y="1579"/>
                    </a:lnTo>
                    <a:lnTo>
                      <a:pt x="1918" y="1581"/>
                    </a:lnTo>
                    <a:lnTo>
                      <a:pt x="1889" y="1582"/>
                    </a:lnTo>
                    <a:lnTo>
                      <a:pt x="1862" y="1585"/>
                    </a:lnTo>
                    <a:lnTo>
                      <a:pt x="1835" y="1586"/>
                    </a:lnTo>
                    <a:lnTo>
                      <a:pt x="1807" y="1587"/>
                    </a:lnTo>
                    <a:lnTo>
                      <a:pt x="1780" y="1589"/>
                    </a:lnTo>
                    <a:lnTo>
                      <a:pt x="1752" y="1590"/>
                    </a:lnTo>
                    <a:lnTo>
                      <a:pt x="1725" y="1591"/>
                    </a:lnTo>
                    <a:lnTo>
                      <a:pt x="1697" y="1591"/>
                    </a:lnTo>
                    <a:lnTo>
                      <a:pt x="1670" y="1592"/>
                    </a:lnTo>
                    <a:lnTo>
                      <a:pt x="1643" y="1594"/>
                    </a:lnTo>
                    <a:lnTo>
                      <a:pt x="1615" y="1594"/>
                    </a:lnTo>
                    <a:lnTo>
                      <a:pt x="1588" y="1595"/>
                    </a:lnTo>
                    <a:lnTo>
                      <a:pt x="1552" y="1596"/>
                    </a:lnTo>
                    <a:lnTo>
                      <a:pt x="1517" y="1596"/>
                    </a:lnTo>
                    <a:lnTo>
                      <a:pt x="1480" y="1596"/>
                    </a:lnTo>
                    <a:lnTo>
                      <a:pt x="1443" y="1597"/>
                    </a:lnTo>
                    <a:lnTo>
                      <a:pt x="1407" y="1597"/>
                    </a:lnTo>
                    <a:lnTo>
                      <a:pt x="1370" y="1597"/>
                    </a:lnTo>
                    <a:lnTo>
                      <a:pt x="1332" y="1597"/>
                    </a:lnTo>
                    <a:lnTo>
                      <a:pt x="1295" y="1597"/>
                    </a:lnTo>
                    <a:lnTo>
                      <a:pt x="1258" y="1597"/>
                    </a:lnTo>
                    <a:lnTo>
                      <a:pt x="1220" y="1597"/>
                    </a:lnTo>
                    <a:lnTo>
                      <a:pt x="1182" y="1596"/>
                    </a:lnTo>
                    <a:lnTo>
                      <a:pt x="1144" y="1596"/>
                    </a:lnTo>
                    <a:lnTo>
                      <a:pt x="1107" y="1596"/>
                    </a:lnTo>
                    <a:lnTo>
                      <a:pt x="1070" y="1595"/>
                    </a:lnTo>
                    <a:lnTo>
                      <a:pt x="1031" y="1595"/>
                    </a:lnTo>
                    <a:lnTo>
                      <a:pt x="994" y="1594"/>
                    </a:lnTo>
                    <a:lnTo>
                      <a:pt x="956" y="1594"/>
                    </a:lnTo>
                    <a:lnTo>
                      <a:pt x="920" y="1592"/>
                    </a:lnTo>
                    <a:lnTo>
                      <a:pt x="883" y="1592"/>
                    </a:lnTo>
                    <a:lnTo>
                      <a:pt x="845" y="1591"/>
                    </a:lnTo>
                    <a:lnTo>
                      <a:pt x="809" y="1590"/>
                    </a:lnTo>
                    <a:lnTo>
                      <a:pt x="773" y="1590"/>
                    </a:lnTo>
                    <a:lnTo>
                      <a:pt x="738" y="1589"/>
                    </a:lnTo>
                    <a:lnTo>
                      <a:pt x="702" y="1588"/>
                    </a:lnTo>
                    <a:lnTo>
                      <a:pt x="667" y="1587"/>
                    </a:lnTo>
                    <a:lnTo>
                      <a:pt x="631" y="1586"/>
                    </a:lnTo>
                    <a:lnTo>
                      <a:pt x="597" y="1586"/>
                    </a:lnTo>
                    <a:lnTo>
                      <a:pt x="563" y="1585"/>
                    </a:lnTo>
                    <a:lnTo>
                      <a:pt x="531" y="1583"/>
                    </a:lnTo>
                    <a:lnTo>
                      <a:pt x="498" y="1582"/>
                    </a:lnTo>
                    <a:lnTo>
                      <a:pt x="465" y="1581"/>
                    </a:lnTo>
                    <a:lnTo>
                      <a:pt x="433" y="1580"/>
                    </a:lnTo>
                    <a:close/>
                  </a:path>
                </a:pathLst>
              </a:custGeom>
              <a:solidFill>
                <a:schemeClr val="tx1"/>
              </a:solidFill>
              <a:ln w="9525">
                <a:noFill/>
                <a:round/>
                <a:headEnd/>
                <a:tailEnd/>
              </a:ln>
            </p:spPr>
            <p:txBody>
              <a:bodyPr/>
              <a:lstStyle/>
              <a:p>
                <a:endParaRPr lang="fr-FR"/>
              </a:p>
            </p:txBody>
          </p:sp>
          <p:sp>
            <p:nvSpPr>
              <p:cNvPr id="157" name="Freeform 61"/>
              <p:cNvSpPr>
                <a:spLocks/>
              </p:cNvSpPr>
              <p:nvPr/>
            </p:nvSpPr>
            <p:spPr bwMode="auto">
              <a:xfrm>
                <a:off x="3099" y="1356"/>
                <a:ext cx="1006" cy="346"/>
              </a:xfrm>
              <a:custGeom>
                <a:avLst/>
                <a:gdLst>
                  <a:gd name="T0" fmla="*/ 1 w 3017"/>
                  <a:gd name="T1" fmla="*/ 10 h 1038"/>
                  <a:gd name="T2" fmla="*/ 2 w 3017"/>
                  <a:gd name="T3" fmla="*/ 8 h 1038"/>
                  <a:gd name="T4" fmla="*/ 2 w 3017"/>
                  <a:gd name="T5" fmla="*/ 7 h 1038"/>
                  <a:gd name="T6" fmla="*/ 3 w 3017"/>
                  <a:gd name="T7" fmla="*/ 6 h 1038"/>
                  <a:gd name="T8" fmla="*/ 4 w 3017"/>
                  <a:gd name="T9" fmla="*/ 6 h 1038"/>
                  <a:gd name="T10" fmla="*/ 5 w 3017"/>
                  <a:gd name="T11" fmla="*/ 6 h 1038"/>
                  <a:gd name="T12" fmla="*/ 6 w 3017"/>
                  <a:gd name="T13" fmla="*/ 6 h 1038"/>
                  <a:gd name="T14" fmla="*/ 8 w 3017"/>
                  <a:gd name="T15" fmla="*/ 6 h 1038"/>
                  <a:gd name="T16" fmla="*/ 9 w 3017"/>
                  <a:gd name="T17" fmla="*/ 6 h 1038"/>
                  <a:gd name="T18" fmla="*/ 11 w 3017"/>
                  <a:gd name="T19" fmla="*/ 5 h 1038"/>
                  <a:gd name="T20" fmla="*/ 12 w 3017"/>
                  <a:gd name="T21" fmla="*/ 5 h 1038"/>
                  <a:gd name="T22" fmla="*/ 13 w 3017"/>
                  <a:gd name="T23" fmla="*/ 5 h 1038"/>
                  <a:gd name="T24" fmla="*/ 15 w 3017"/>
                  <a:gd name="T25" fmla="*/ 5 h 1038"/>
                  <a:gd name="T26" fmla="*/ 16 w 3017"/>
                  <a:gd name="T27" fmla="*/ 5 h 1038"/>
                  <a:gd name="T28" fmla="*/ 18 w 3017"/>
                  <a:gd name="T29" fmla="*/ 5 h 1038"/>
                  <a:gd name="T30" fmla="*/ 19 w 3017"/>
                  <a:gd name="T31" fmla="*/ 6 h 1038"/>
                  <a:gd name="T32" fmla="*/ 20 w 3017"/>
                  <a:gd name="T33" fmla="*/ 7 h 1038"/>
                  <a:gd name="T34" fmla="*/ 21 w 3017"/>
                  <a:gd name="T35" fmla="*/ 8 h 1038"/>
                  <a:gd name="T36" fmla="*/ 22 w 3017"/>
                  <a:gd name="T37" fmla="*/ 8 h 1038"/>
                  <a:gd name="T38" fmla="*/ 24 w 3017"/>
                  <a:gd name="T39" fmla="*/ 8 h 1038"/>
                  <a:gd name="T40" fmla="*/ 26 w 3017"/>
                  <a:gd name="T41" fmla="*/ 8 h 1038"/>
                  <a:gd name="T42" fmla="*/ 28 w 3017"/>
                  <a:gd name="T43" fmla="*/ 7 h 1038"/>
                  <a:gd name="T44" fmla="*/ 29 w 3017"/>
                  <a:gd name="T45" fmla="*/ 7 h 1038"/>
                  <a:gd name="T46" fmla="*/ 31 w 3017"/>
                  <a:gd name="T47" fmla="*/ 7 h 1038"/>
                  <a:gd name="T48" fmla="*/ 33 w 3017"/>
                  <a:gd name="T49" fmla="*/ 6 h 1038"/>
                  <a:gd name="T50" fmla="*/ 35 w 3017"/>
                  <a:gd name="T51" fmla="*/ 5 h 1038"/>
                  <a:gd name="T52" fmla="*/ 35 w 3017"/>
                  <a:gd name="T53" fmla="*/ 4 h 1038"/>
                  <a:gd name="T54" fmla="*/ 36 w 3017"/>
                  <a:gd name="T55" fmla="*/ 3 h 1038"/>
                  <a:gd name="T56" fmla="*/ 36 w 3017"/>
                  <a:gd name="T57" fmla="*/ 1 h 1038"/>
                  <a:gd name="T58" fmla="*/ 36 w 3017"/>
                  <a:gd name="T59" fmla="*/ 0 h 1038"/>
                  <a:gd name="T60" fmla="*/ 36 w 3017"/>
                  <a:gd name="T61" fmla="*/ 1 h 1038"/>
                  <a:gd name="T62" fmla="*/ 36 w 3017"/>
                  <a:gd name="T63" fmla="*/ 1 h 1038"/>
                  <a:gd name="T64" fmla="*/ 37 w 3017"/>
                  <a:gd name="T65" fmla="*/ 3 h 1038"/>
                  <a:gd name="T66" fmla="*/ 37 w 3017"/>
                  <a:gd name="T67" fmla="*/ 5 h 1038"/>
                  <a:gd name="T68" fmla="*/ 37 w 3017"/>
                  <a:gd name="T69" fmla="*/ 7 h 1038"/>
                  <a:gd name="T70" fmla="*/ 37 w 3017"/>
                  <a:gd name="T71" fmla="*/ 8 h 1038"/>
                  <a:gd name="T72" fmla="*/ 36 w 3017"/>
                  <a:gd name="T73" fmla="*/ 8 h 1038"/>
                  <a:gd name="T74" fmla="*/ 35 w 3017"/>
                  <a:gd name="T75" fmla="*/ 9 h 1038"/>
                  <a:gd name="T76" fmla="*/ 34 w 3017"/>
                  <a:gd name="T77" fmla="*/ 9 h 1038"/>
                  <a:gd name="T78" fmla="*/ 33 w 3017"/>
                  <a:gd name="T79" fmla="*/ 10 h 1038"/>
                  <a:gd name="T80" fmla="*/ 31 w 3017"/>
                  <a:gd name="T81" fmla="*/ 10 h 1038"/>
                  <a:gd name="T82" fmla="*/ 29 w 3017"/>
                  <a:gd name="T83" fmla="*/ 10 h 1038"/>
                  <a:gd name="T84" fmla="*/ 27 w 3017"/>
                  <a:gd name="T85" fmla="*/ 11 h 1038"/>
                  <a:gd name="T86" fmla="*/ 26 w 3017"/>
                  <a:gd name="T87" fmla="*/ 11 h 1038"/>
                  <a:gd name="T88" fmla="*/ 24 w 3017"/>
                  <a:gd name="T89" fmla="*/ 11 h 1038"/>
                  <a:gd name="T90" fmla="*/ 23 w 3017"/>
                  <a:gd name="T91" fmla="*/ 12 h 1038"/>
                  <a:gd name="T92" fmla="*/ 21 w 3017"/>
                  <a:gd name="T93" fmla="*/ 12 h 1038"/>
                  <a:gd name="T94" fmla="*/ 19 w 3017"/>
                  <a:gd name="T95" fmla="*/ 12 h 1038"/>
                  <a:gd name="T96" fmla="*/ 18 w 3017"/>
                  <a:gd name="T97" fmla="*/ 12 h 1038"/>
                  <a:gd name="T98" fmla="*/ 16 w 3017"/>
                  <a:gd name="T99" fmla="*/ 13 h 1038"/>
                  <a:gd name="T100" fmla="*/ 15 w 3017"/>
                  <a:gd name="T101" fmla="*/ 13 h 1038"/>
                  <a:gd name="T102" fmla="*/ 13 w 3017"/>
                  <a:gd name="T103" fmla="*/ 13 h 1038"/>
                  <a:gd name="T104" fmla="*/ 11 w 3017"/>
                  <a:gd name="T105" fmla="*/ 13 h 1038"/>
                  <a:gd name="T106" fmla="*/ 9 w 3017"/>
                  <a:gd name="T107" fmla="*/ 13 h 1038"/>
                  <a:gd name="T108" fmla="*/ 8 w 3017"/>
                  <a:gd name="T109" fmla="*/ 13 h 1038"/>
                  <a:gd name="T110" fmla="*/ 6 w 3017"/>
                  <a:gd name="T111" fmla="*/ 13 h 1038"/>
                  <a:gd name="T112" fmla="*/ 4 w 3017"/>
                  <a:gd name="T113" fmla="*/ 13 h 1038"/>
                  <a:gd name="T114" fmla="*/ 2 w 3017"/>
                  <a:gd name="T115" fmla="*/ 13 h 1038"/>
                  <a:gd name="T116" fmla="*/ 0 w 3017"/>
                  <a:gd name="T117" fmla="*/ 12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7"/>
                  <a:gd name="T178" fmla="*/ 0 h 1038"/>
                  <a:gd name="T179" fmla="*/ 3017 w 3017"/>
                  <a:gd name="T180" fmla="*/ 1038 h 10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7" h="1038">
                    <a:moveTo>
                      <a:pt x="0" y="1003"/>
                    </a:moveTo>
                    <a:lnTo>
                      <a:pt x="19" y="949"/>
                    </a:lnTo>
                    <a:lnTo>
                      <a:pt x="38" y="896"/>
                    </a:lnTo>
                    <a:lnTo>
                      <a:pt x="57" y="843"/>
                    </a:lnTo>
                    <a:lnTo>
                      <a:pt x="75" y="793"/>
                    </a:lnTo>
                    <a:lnTo>
                      <a:pt x="96" y="742"/>
                    </a:lnTo>
                    <a:lnTo>
                      <a:pt x="116" y="691"/>
                    </a:lnTo>
                    <a:lnTo>
                      <a:pt x="138" y="640"/>
                    </a:lnTo>
                    <a:lnTo>
                      <a:pt x="161" y="588"/>
                    </a:lnTo>
                    <a:lnTo>
                      <a:pt x="168" y="575"/>
                    </a:lnTo>
                    <a:lnTo>
                      <a:pt x="176" y="563"/>
                    </a:lnTo>
                    <a:lnTo>
                      <a:pt x="186" y="551"/>
                    </a:lnTo>
                    <a:lnTo>
                      <a:pt x="198" y="540"/>
                    </a:lnTo>
                    <a:lnTo>
                      <a:pt x="210" y="530"/>
                    </a:lnTo>
                    <a:lnTo>
                      <a:pt x="224" y="521"/>
                    </a:lnTo>
                    <a:lnTo>
                      <a:pt x="237" y="513"/>
                    </a:lnTo>
                    <a:lnTo>
                      <a:pt x="251" y="506"/>
                    </a:lnTo>
                    <a:lnTo>
                      <a:pt x="270" y="499"/>
                    </a:lnTo>
                    <a:lnTo>
                      <a:pt x="289" y="492"/>
                    </a:lnTo>
                    <a:lnTo>
                      <a:pt x="310" y="488"/>
                    </a:lnTo>
                    <a:lnTo>
                      <a:pt x="331" y="483"/>
                    </a:lnTo>
                    <a:lnTo>
                      <a:pt x="352" y="480"/>
                    </a:lnTo>
                    <a:lnTo>
                      <a:pt x="373" y="477"/>
                    </a:lnTo>
                    <a:lnTo>
                      <a:pt x="394" y="474"/>
                    </a:lnTo>
                    <a:lnTo>
                      <a:pt x="414" y="473"/>
                    </a:lnTo>
                    <a:lnTo>
                      <a:pt x="443" y="471"/>
                    </a:lnTo>
                    <a:lnTo>
                      <a:pt x="473" y="469"/>
                    </a:lnTo>
                    <a:lnTo>
                      <a:pt x="501" y="466"/>
                    </a:lnTo>
                    <a:lnTo>
                      <a:pt x="531" y="464"/>
                    </a:lnTo>
                    <a:lnTo>
                      <a:pt x="560" y="462"/>
                    </a:lnTo>
                    <a:lnTo>
                      <a:pt x="589" y="458"/>
                    </a:lnTo>
                    <a:lnTo>
                      <a:pt x="619" y="456"/>
                    </a:lnTo>
                    <a:lnTo>
                      <a:pt x="648" y="454"/>
                    </a:lnTo>
                    <a:lnTo>
                      <a:pt x="678" y="452"/>
                    </a:lnTo>
                    <a:lnTo>
                      <a:pt x="707" y="449"/>
                    </a:lnTo>
                    <a:lnTo>
                      <a:pt x="737" y="447"/>
                    </a:lnTo>
                    <a:lnTo>
                      <a:pt x="766" y="445"/>
                    </a:lnTo>
                    <a:lnTo>
                      <a:pt x="796" y="443"/>
                    </a:lnTo>
                    <a:lnTo>
                      <a:pt x="825" y="440"/>
                    </a:lnTo>
                    <a:lnTo>
                      <a:pt x="854" y="438"/>
                    </a:lnTo>
                    <a:lnTo>
                      <a:pt x="884" y="436"/>
                    </a:lnTo>
                    <a:lnTo>
                      <a:pt x="913" y="434"/>
                    </a:lnTo>
                    <a:lnTo>
                      <a:pt x="943" y="431"/>
                    </a:lnTo>
                    <a:lnTo>
                      <a:pt x="972" y="429"/>
                    </a:lnTo>
                    <a:lnTo>
                      <a:pt x="1002" y="428"/>
                    </a:lnTo>
                    <a:lnTo>
                      <a:pt x="1031" y="426"/>
                    </a:lnTo>
                    <a:lnTo>
                      <a:pt x="1061" y="424"/>
                    </a:lnTo>
                    <a:lnTo>
                      <a:pt x="1090" y="422"/>
                    </a:lnTo>
                    <a:lnTo>
                      <a:pt x="1119" y="421"/>
                    </a:lnTo>
                    <a:lnTo>
                      <a:pt x="1149" y="420"/>
                    </a:lnTo>
                    <a:lnTo>
                      <a:pt x="1179" y="419"/>
                    </a:lnTo>
                    <a:lnTo>
                      <a:pt x="1209" y="418"/>
                    </a:lnTo>
                    <a:lnTo>
                      <a:pt x="1238" y="417"/>
                    </a:lnTo>
                    <a:lnTo>
                      <a:pt x="1268" y="417"/>
                    </a:lnTo>
                    <a:lnTo>
                      <a:pt x="1297" y="415"/>
                    </a:lnTo>
                    <a:lnTo>
                      <a:pt x="1327" y="415"/>
                    </a:lnTo>
                    <a:lnTo>
                      <a:pt x="1356" y="415"/>
                    </a:lnTo>
                    <a:lnTo>
                      <a:pt x="1379" y="417"/>
                    </a:lnTo>
                    <a:lnTo>
                      <a:pt x="1403" y="419"/>
                    </a:lnTo>
                    <a:lnTo>
                      <a:pt x="1426" y="422"/>
                    </a:lnTo>
                    <a:lnTo>
                      <a:pt x="1450" y="428"/>
                    </a:lnTo>
                    <a:lnTo>
                      <a:pt x="1473" y="435"/>
                    </a:lnTo>
                    <a:lnTo>
                      <a:pt x="1495" y="443"/>
                    </a:lnTo>
                    <a:lnTo>
                      <a:pt x="1516" y="453"/>
                    </a:lnTo>
                    <a:lnTo>
                      <a:pt x="1535" y="465"/>
                    </a:lnTo>
                    <a:lnTo>
                      <a:pt x="1559" y="485"/>
                    </a:lnTo>
                    <a:lnTo>
                      <a:pt x="1581" y="507"/>
                    </a:lnTo>
                    <a:lnTo>
                      <a:pt x="1602" y="531"/>
                    </a:lnTo>
                    <a:lnTo>
                      <a:pt x="1622" y="556"/>
                    </a:lnTo>
                    <a:lnTo>
                      <a:pt x="1640" y="583"/>
                    </a:lnTo>
                    <a:lnTo>
                      <a:pt x="1660" y="609"/>
                    </a:lnTo>
                    <a:lnTo>
                      <a:pt x="1678" y="635"/>
                    </a:lnTo>
                    <a:lnTo>
                      <a:pt x="1698" y="660"/>
                    </a:lnTo>
                    <a:lnTo>
                      <a:pt x="1735" y="656"/>
                    </a:lnTo>
                    <a:lnTo>
                      <a:pt x="1772" y="652"/>
                    </a:lnTo>
                    <a:lnTo>
                      <a:pt x="1809" y="649"/>
                    </a:lnTo>
                    <a:lnTo>
                      <a:pt x="1846" y="645"/>
                    </a:lnTo>
                    <a:lnTo>
                      <a:pt x="1883" y="642"/>
                    </a:lnTo>
                    <a:lnTo>
                      <a:pt x="1920" y="637"/>
                    </a:lnTo>
                    <a:lnTo>
                      <a:pt x="1956" y="634"/>
                    </a:lnTo>
                    <a:lnTo>
                      <a:pt x="1992" y="631"/>
                    </a:lnTo>
                    <a:lnTo>
                      <a:pt x="2029" y="627"/>
                    </a:lnTo>
                    <a:lnTo>
                      <a:pt x="2066" y="623"/>
                    </a:lnTo>
                    <a:lnTo>
                      <a:pt x="2102" y="619"/>
                    </a:lnTo>
                    <a:lnTo>
                      <a:pt x="2137" y="615"/>
                    </a:lnTo>
                    <a:lnTo>
                      <a:pt x="2174" y="610"/>
                    </a:lnTo>
                    <a:lnTo>
                      <a:pt x="2210" y="606"/>
                    </a:lnTo>
                    <a:lnTo>
                      <a:pt x="2246" y="600"/>
                    </a:lnTo>
                    <a:lnTo>
                      <a:pt x="2281" y="594"/>
                    </a:lnTo>
                    <a:lnTo>
                      <a:pt x="2317" y="589"/>
                    </a:lnTo>
                    <a:lnTo>
                      <a:pt x="2353" y="582"/>
                    </a:lnTo>
                    <a:lnTo>
                      <a:pt x="2388" y="575"/>
                    </a:lnTo>
                    <a:lnTo>
                      <a:pt x="2423" y="567"/>
                    </a:lnTo>
                    <a:lnTo>
                      <a:pt x="2458" y="559"/>
                    </a:lnTo>
                    <a:lnTo>
                      <a:pt x="2493" y="550"/>
                    </a:lnTo>
                    <a:lnTo>
                      <a:pt x="2528" y="540"/>
                    </a:lnTo>
                    <a:lnTo>
                      <a:pt x="2563" y="530"/>
                    </a:lnTo>
                    <a:lnTo>
                      <a:pt x="2597" y="518"/>
                    </a:lnTo>
                    <a:lnTo>
                      <a:pt x="2632" y="507"/>
                    </a:lnTo>
                    <a:lnTo>
                      <a:pt x="2666" y="494"/>
                    </a:lnTo>
                    <a:lnTo>
                      <a:pt x="2700" y="480"/>
                    </a:lnTo>
                    <a:lnTo>
                      <a:pt x="2735" y="465"/>
                    </a:lnTo>
                    <a:lnTo>
                      <a:pt x="2768" y="451"/>
                    </a:lnTo>
                    <a:lnTo>
                      <a:pt x="2802" y="434"/>
                    </a:lnTo>
                    <a:lnTo>
                      <a:pt x="2836" y="415"/>
                    </a:lnTo>
                    <a:lnTo>
                      <a:pt x="2838" y="397"/>
                    </a:lnTo>
                    <a:lnTo>
                      <a:pt x="2843" y="370"/>
                    </a:lnTo>
                    <a:lnTo>
                      <a:pt x="2850" y="336"/>
                    </a:lnTo>
                    <a:lnTo>
                      <a:pt x="2858" y="301"/>
                    </a:lnTo>
                    <a:lnTo>
                      <a:pt x="2864" y="265"/>
                    </a:lnTo>
                    <a:lnTo>
                      <a:pt x="2871" y="232"/>
                    </a:lnTo>
                    <a:lnTo>
                      <a:pt x="2876" y="206"/>
                    </a:lnTo>
                    <a:lnTo>
                      <a:pt x="2877" y="188"/>
                    </a:lnTo>
                    <a:lnTo>
                      <a:pt x="2878" y="153"/>
                    </a:lnTo>
                    <a:lnTo>
                      <a:pt x="2879" y="115"/>
                    </a:lnTo>
                    <a:lnTo>
                      <a:pt x="2882" y="78"/>
                    </a:lnTo>
                    <a:lnTo>
                      <a:pt x="2885" y="41"/>
                    </a:lnTo>
                    <a:lnTo>
                      <a:pt x="2887" y="28"/>
                    </a:lnTo>
                    <a:lnTo>
                      <a:pt x="2890" y="13"/>
                    </a:lnTo>
                    <a:lnTo>
                      <a:pt x="2895" y="1"/>
                    </a:lnTo>
                    <a:lnTo>
                      <a:pt x="2901" y="0"/>
                    </a:lnTo>
                    <a:lnTo>
                      <a:pt x="2911" y="11"/>
                    </a:lnTo>
                    <a:lnTo>
                      <a:pt x="2920" y="26"/>
                    </a:lnTo>
                    <a:lnTo>
                      <a:pt x="2929" y="43"/>
                    </a:lnTo>
                    <a:lnTo>
                      <a:pt x="2936" y="61"/>
                    </a:lnTo>
                    <a:lnTo>
                      <a:pt x="2943" y="79"/>
                    </a:lnTo>
                    <a:lnTo>
                      <a:pt x="2949" y="98"/>
                    </a:lnTo>
                    <a:lnTo>
                      <a:pt x="2954" y="115"/>
                    </a:lnTo>
                    <a:lnTo>
                      <a:pt x="2957" y="130"/>
                    </a:lnTo>
                    <a:lnTo>
                      <a:pt x="2966" y="176"/>
                    </a:lnTo>
                    <a:lnTo>
                      <a:pt x="2975" y="221"/>
                    </a:lnTo>
                    <a:lnTo>
                      <a:pt x="2982" y="265"/>
                    </a:lnTo>
                    <a:lnTo>
                      <a:pt x="2989" y="309"/>
                    </a:lnTo>
                    <a:lnTo>
                      <a:pt x="2996" y="352"/>
                    </a:lnTo>
                    <a:lnTo>
                      <a:pt x="3001" y="397"/>
                    </a:lnTo>
                    <a:lnTo>
                      <a:pt x="3008" y="443"/>
                    </a:lnTo>
                    <a:lnTo>
                      <a:pt x="3015" y="489"/>
                    </a:lnTo>
                    <a:lnTo>
                      <a:pt x="3015" y="515"/>
                    </a:lnTo>
                    <a:lnTo>
                      <a:pt x="3017" y="542"/>
                    </a:lnTo>
                    <a:lnTo>
                      <a:pt x="3016" y="567"/>
                    </a:lnTo>
                    <a:lnTo>
                      <a:pt x="3006" y="588"/>
                    </a:lnTo>
                    <a:lnTo>
                      <a:pt x="2992" y="601"/>
                    </a:lnTo>
                    <a:lnTo>
                      <a:pt x="2978" y="614"/>
                    </a:lnTo>
                    <a:lnTo>
                      <a:pt x="2964" y="626"/>
                    </a:lnTo>
                    <a:lnTo>
                      <a:pt x="2948" y="639"/>
                    </a:lnTo>
                    <a:lnTo>
                      <a:pt x="2933" y="650"/>
                    </a:lnTo>
                    <a:lnTo>
                      <a:pt x="2918" y="661"/>
                    </a:lnTo>
                    <a:lnTo>
                      <a:pt x="2902" y="672"/>
                    </a:lnTo>
                    <a:lnTo>
                      <a:pt x="2885" y="684"/>
                    </a:lnTo>
                    <a:lnTo>
                      <a:pt x="2868" y="694"/>
                    </a:lnTo>
                    <a:lnTo>
                      <a:pt x="2851" y="703"/>
                    </a:lnTo>
                    <a:lnTo>
                      <a:pt x="2834" y="713"/>
                    </a:lnTo>
                    <a:lnTo>
                      <a:pt x="2817" y="721"/>
                    </a:lnTo>
                    <a:lnTo>
                      <a:pt x="2800" y="730"/>
                    </a:lnTo>
                    <a:lnTo>
                      <a:pt x="2782" y="737"/>
                    </a:lnTo>
                    <a:lnTo>
                      <a:pt x="2765" y="744"/>
                    </a:lnTo>
                    <a:lnTo>
                      <a:pt x="2747" y="751"/>
                    </a:lnTo>
                    <a:lnTo>
                      <a:pt x="2712" y="762"/>
                    </a:lnTo>
                    <a:lnTo>
                      <a:pt x="2676" y="773"/>
                    </a:lnTo>
                    <a:lnTo>
                      <a:pt x="2641" y="783"/>
                    </a:lnTo>
                    <a:lnTo>
                      <a:pt x="2605" y="794"/>
                    </a:lnTo>
                    <a:lnTo>
                      <a:pt x="2570" y="803"/>
                    </a:lnTo>
                    <a:lnTo>
                      <a:pt x="2534" y="812"/>
                    </a:lnTo>
                    <a:lnTo>
                      <a:pt x="2496" y="820"/>
                    </a:lnTo>
                    <a:lnTo>
                      <a:pt x="2460" y="828"/>
                    </a:lnTo>
                    <a:lnTo>
                      <a:pt x="2424" y="836"/>
                    </a:lnTo>
                    <a:lnTo>
                      <a:pt x="2388" y="842"/>
                    </a:lnTo>
                    <a:lnTo>
                      <a:pt x="2350" y="849"/>
                    </a:lnTo>
                    <a:lnTo>
                      <a:pt x="2314" y="856"/>
                    </a:lnTo>
                    <a:lnTo>
                      <a:pt x="2278" y="863"/>
                    </a:lnTo>
                    <a:lnTo>
                      <a:pt x="2242" y="868"/>
                    </a:lnTo>
                    <a:lnTo>
                      <a:pt x="2205" y="875"/>
                    </a:lnTo>
                    <a:lnTo>
                      <a:pt x="2169" y="881"/>
                    </a:lnTo>
                    <a:lnTo>
                      <a:pt x="2139" y="887"/>
                    </a:lnTo>
                    <a:lnTo>
                      <a:pt x="2107" y="891"/>
                    </a:lnTo>
                    <a:lnTo>
                      <a:pt x="2076" y="897"/>
                    </a:lnTo>
                    <a:lnTo>
                      <a:pt x="2045" y="902"/>
                    </a:lnTo>
                    <a:lnTo>
                      <a:pt x="2013" y="908"/>
                    </a:lnTo>
                    <a:lnTo>
                      <a:pt x="1982" y="914"/>
                    </a:lnTo>
                    <a:lnTo>
                      <a:pt x="1951" y="918"/>
                    </a:lnTo>
                    <a:lnTo>
                      <a:pt x="1920" y="924"/>
                    </a:lnTo>
                    <a:lnTo>
                      <a:pt x="1888" y="930"/>
                    </a:lnTo>
                    <a:lnTo>
                      <a:pt x="1858" y="935"/>
                    </a:lnTo>
                    <a:lnTo>
                      <a:pt x="1826" y="941"/>
                    </a:lnTo>
                    <a:lnTo>
                      <a:pt x="1794" y="947"/>
                    </a:lnTo>
                    <a:lnTo>
                      <a:pt x="1764" y="951"/>
                    </a:lnTo>
                    <a:lnTo>
                      <a:pt x="1732" y="957"/>
                    </a:lnTo>
                    <a:lnTo>
                      <a:pt x="1701" y="962"/>
                    </a:lnTo>
                    <a:lnTo>
                      <a:pt x="1670" y="967"/>
                    </a:lnTo>
                    <a:lnTo>
                      <a:pt x="1638" y="973"/>
                    </a:lnTo>
                    <a:lnTo>
                      <a:pt x="1607" y="977"/>
                    </a:lnTo>
                    <a:lnTo>
                      <a:pt x="1576" y="982"/>
                    </a:lnTo>
                    <a:lnTo>
                      <a:pt x="1544" y="986"/>
                    </a:lnTo>
                    <a:lnTo>
                      <a:pt x="1513" y="991"/>
                    </a:lnTo>
                    <a:lnTo>
                      <a:pt x="1482" y="995"/>
                    </a:lnTo>
                    <a:lnTo>
                      <a:pt x="1450" y="1000"/>
                    </a:lnTo>
                    <a:lnTo>
                      <a:pt x="1419" y="1003"/>
                    </a:lnTo>
                    <a:lnTo>
                      <a:pt x="1388" y="1007"/>
                    </a:lnTo>
                    <a:lnTo>
                      <a:pt x="1357" y="1011"/>
                    </a:lnTo>
                    <a:lnTo>
                      <a:pt x="1326" y="1014"/>
                    </a:lnTo>
                    <a:lnTo>
                      <a:pt x="1294" y="1017"/>
                    </a:lnTo>
                    <a:lnTo>
                      <a:pt x="1263" y="1020"/>
                    </a:lnTo>
                    <a:lnTo>
                      <a:pt x="1232" y="1022"/>
                    </a:lnTo>
                    <a:lnTo>
                      <a:pt x="1201" y="1025"/>
                    </a:lnTo>
                    <a:lnTo>
                      <a:pt x="1169" y="1027"/>
                    </a:lnTo>
                    <a:lnTo>
                      <a:pt x="1133" y="1029"/>
                    </a:lnTo>
                    <a:lnTo>
                      <a:pt x="1096" y="1031"/>
                    </a:lnTo>
                    <a:lnTo>
                      <a:pt x="1059" y="1033"/>
                    </a:lnTo>
                    <a:lnTo>
                      <a:pt x="1022" y="1034"/>
                    </a:lnTo>
                    <a:lnTo>
                      <a:pt x="986" y="1035"/>
                    </a:lnTo>
                    <a:lnTo>
                      <a:pt x="948" y="1036"/>
                    </a:lnTo>
                    <a:lnTo>
                      <a:pt x="911" y="1037"/>
                    </a:lnTo>
                    <a:lnTo>
                      <a:pt x="874" y="1038"/>
                    </a:lnTo>
                    <a:lnTo>
                      <a:pt x="836" y="1038"/>
                    </a:lnTo>
                    <a:lnTo>
                      <a:pt x="799" y="1038"/>
                    </a:lnTo>
                    <a:lnTo>
                      <a:pt x="762" y="1038"/>
                    </a:lnTo>
                    <a:lnTo>
                      <a:pt x="724" y="1038"/>
                    </a:lnTo>
                    <a:lnTo>
                      <a:pt x="687" y="1038"/>
                    </a:lnTo>
                    <a:lnTo>
                      <a:pt x="649" y="1038"/>
                    </a:lnTo>
                    <a:lnTo>
                      <a:pt x="612" y="1037"/>
                    </a:lnTo>
                    <a:lnTo>
                      <a:pt x="576" y="1036"/>
                    </a:lnTo>
                    <a:lnTo>
                      <a:pt x="539" y="1035"/>
                    </a:lnTo>
                    <a:lnTo>
                      <a:pt x="501" y="1034"/>
                    </a:lnTo>
                    <a:lnTo>
                      <a:pt x="464" y="1033"/>
                    </a:lnTo>
                    <a:lnTo>
                      <a:pt x="428" y="1031"/>
                    </a:lnTo>
                    <a:lnTo>
                      <a:pt x="390" y="1030"/>
                    </a:lnTo>
                    <a:lnTo>
                      <a:pt x="354" y="1028"/>
                    </a:lnTo>
                    <a:lnTo>
                      <a:pt x="318" y="1026"/>
                    </a:lnTo>
                    <a:lnTo>
                      <a:pt x="281" y="1024"/>
                    </a:lnTo>
                    <a:lnTo>
                      <a:pt x="245" y="1022"/>
                    </a:lnTo>
                    <a:lnTo>
                      <a:pt x="210" y="1020"/>
                    </a:lnTo>
                    <a:lnTo>
                      <a:pt x="174" y="1017"/>
                    </a:lnTo>
                    <a:lnTo>
                      <a:pt x="139" y="1014"/>
                    </a:lnTo>
                    <a:lnTo>
                      <a:pt x="104" y="1012"/>
                    </a:lnTo>
                    <a:lnTo>
                      <a:pt x="69" y="1009"/>
                    </a:lnTo>
                    <a:lnTo>
                      <a:pt x="33" y="1007"/>
                    </a:lnTo>
                    <a:lnTo>
                      <a:pt x="0" y="1003"/>
                    </a:lnTo>
                    <a:close/>
                  </a:path>
                </a:pathLst>
              </a:custGeom>
              <a:solidFill>
                <a:srgbClr val="000000"/>
              </a:solidFill>
              <a:ln w="9525">
                <a:noFill/>
                <a:round/>
                <a:headEnd/>
                <a:tailEnd/>
              </a:ln>
            </p:spPr>
            <p:txBody>
              <a:bodyPr/>
              <a:lstStyle/>
              <a:p>
                <a:endParaRPr lang="fr-FR"/>
              </a:p>
            </p:txBody>
          </p:sp>
          <p:sp>
            <p:nvSpPr>
              <p:cNvPr id="158" name="Freeform 62"/>
              <p:cNvSpPr>
                <a:spLocks/>
              </p:cNvSpPr>
              <p:nvPr/>
            </p:nvSpPr>
            <p:spPr bwMode="auto">
              <a:xfrm>
                <a:off x="3334" y="1511"/>
                <a:ext cx="334" cy="179"/>
              </a:xfrm>
              <a:custGeom>
                <a:avLst/>
                <a:gdLst>
                  <a:gd name="T0" fmla="*/ 2 w 1003"/>
                  <a:gd name="T1" fmla="*/ 6 h 538"/>
                  <a:gd name="T2" fmla="*/ 2 w 1003"/>
                  <a:gd name="T3" fmla="*/ 4 h 538"/>
                  <a:gd name="T4" fmla="*/ 1 w 1003"/>
                  <a:gd name="T5" fmla="*/ 3 h 538"/>
                  <a:gd name="T6" fmla="*/ 1 w 1003"/>
                  <a:gd name="T7" fmla="*/ 1 h 538"/>
                  <a:gd name="T8" fmla="*/ 8 w 1003"/>
                  <a:gd name="T9" fmla="*/ 0 h 538"/>
                  <a:gd name="T10" fmla="*/ 8 w 1003"/>
                  <a:gd name="T11" fmla="*/ 0 h 538"/>
                  <a:gd name="T12" fmla="*/ 8 w 1003"/>
                  <a:gd name="T13" fmla="*/ 0 h 538"/>
                  <a:gd name="T14" fmla="*/ 9 w 1003"/>
                  <a:gd name="T15" fmla="*/ 0 h 538"/>
                  <a:gd name="T16" fmla="*/ 9 w 1003"/>
                  <a:gd name="T17" fmla="*/ 0 h 538"/>
                  <a:gd name="T18" fmla="*/ 9 w 1003"/>
                  <a:gd name="T19" fmla="*/ 0 h 538"/>
                  <a:gd name="T20" fmla="*/ 10 w 1003"/>
                  <a:gd name="T21" fmla="*/ 0 h 538"/>
                  <a:gd name="T22" fmla="*/ 10 w 1003"/>
                  <a:gd name="T23" fmla="*/ 1 h 538"/>
                  <a:gd name="T24" fmla="*/ 10 w 1003"/>
                  <a:gd name="T25" fmla="*/ 1 h 538"/>
                  <a:gd name="T26" fmla="*/ 11 w 1003"/>
                  <a:gd name="T27" fmla="*/ 1 h 538"/>
                  <a:gd name="T28" fmla="*/ 11 w 1003"/>
                  <a:gd name="T29" fmla="*/ 2 h 538"/>
                  <a:gd name="T30" fmla="*/ 11 w 1003"/>
                  <a:gd name="T31" fmla="*/ 2 h 538"/>
                  <a:gd name="T32" fmla="*/ 12 w 1003"/>
                  <a:gd name="T33" fmla="*/ 3 h 538"/>
                  <a:gd name="T34" fmla="*/ 12 w 1003"/>
                  <a:gd name="T35" fmla="*/ 3 h 538"/>
                  <a:gd name="T36" fmla="*/ 12 w 1003"/>
                  <a:gd name="T37" fmla="*/ 4 h 538"/>
                  <a:gd name="T38" fmla="*/ 12 w 1003"/>
                  <a:gd name="T39" fmla="*/ 5 h 538"/>
                  <a:gd name="T40" fmla="*/ 12 w 1003"/>
                  <a:gd name="T41" fmla="*/ 5 h 538"/>
                  <a:gd name="T42" fmla="*/ 12 w 1003"/>
                  <a:gd name="T43" fmla="*/ 6 h 538"/>
                  <a:gd name="T44" fmla="*/ 11 w 1003"/>
                  <a:gd name="T45" fmla="*/ 6 h 538"/>
                  <a:gd name="T46" fmla="*/ 11 w 1003"/>
                  <a:gd name="T47" fmla="*/ 6 h 538"/>
                  <a:gd name="T48" fmla="*/ 10 w 1003"/>
                  <a:gd name="T49" fmla="*/ 6 h 538"/>
                  <a:gd name="T50" fmla="*/ 9 w 1003"/>
                  <a:gd name="T51" fmla="*/ 6 h 538"/>
                  <a:gd name="T52" fmla="*/ 9 w 1003"/>
                  <a:gd name="T53" fmla="*/ 6 h 538"/>
                  <a:gd name="T54" fmla="*/ 8 w 1003"/>
                  <a:gd name="T55" fmla="*/ 6 h 538"/>
                  <a:gd name="T56" fmla="*/ 7 w 1003"/>
                  <a:gd name="T57" fmla="*/ 6 h 538"/>
                  <a:gd name="T58" fmla="*/ 7 w 1003"/>
                  <a:gd name="T59" fmla="*/ 6 h 538"/>
                  <a:gd name="T60" fmla="*/ 6 w 1003"/>
                  <a:gd name="T61" fmla="*/ 6 h 538"/>
                  <a:gd name="T62" fmla="*/ 5 w 1003"/>
                  <a:gd name="T63" fmla="*/ 6 h 538"/>
                  <a:gd name="T64" fmla="*/ 5 w 1003"/>
                  <a:gd name="T65" fmla="*/ 7 h 538"/>
                  <a:gd name="T66" fmla="*/ 4 w 1003"/>
                  <a:gd name="T67" fmla="*/ 7 h 538"/>
                  <a:gd name="T68" fmla="*/ 3 w 1003"/>
                  <a:gd name="T69" fmla="*/ 7 h 538"/>
                  <a:gd name="T70" fmla="*/ 2 w 1003"/>
                  <a:gd name="T71" fmla="*/ 7 h 538"/>
                  <a:gd name="T72" fmla="*/ 2 w 1003"/>
                  <a:gd name="T73" fmla="*/ 7 h 5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3"/>
                  <a:gd name="T112" fmla="*/ 0 h 538"/>
                  <a:gd name="T113" fmla="*/ 1003 w 1003"/>
                  <a:gd name="T114" fmla="*/ 538 h 5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3" h="538">
                    <a:moveTo>
                      <a:pt x="130" y="538"/>
                    </a:moveTo>
                    <a:lnTo>
                      <a:pt x="134" y="477"/>
                    </a:lnTo>
                    <a:lnTo>
                      <a:pt x="134" y="413"/>
                    </a:lnTo>
                    <a:lnTo>
                      <a:pt x="129" y="349"/>
                    </a:lnTo>
                    <a:lnTo>
                      <a:pt x="119" y="283"/>
                    </a:lnTo>
                    <a:lnTo>
                      <a:pt x="100" y="218"/>
                    </a:lnTo>
                    <a:lnTo>
                      <a:pt x="76" y="154"/>
                    </a:lnTo>
                    <a:lnTo>
                      <a:pt x="42" y="93"/>
                    </a:lnTo>
                    <a:lnTo>
                      <a:pt x="0" y="34"/>
                    </a:lnTo>
                    <a:lnTo>
                      <a:pt x="629" y="0"/>
                    </a:lnTo>
                    <a:lnTo>
                      <a:pt x="642" y="0"/>
                    </a:lnTo>
                    <a:lnTo>
                      <a:pt x="654" y="0"/>
                    </a:lnTo>
                    <a:lnTo>
                      <a:pt x="667" y="1"/>
                    </a:lnTo>
                    <a:lnTo>
                      <a:pt x="680" y="4"/>
                    </a:lnTo>
                    <a:lnTo>
                      <a:pt x="693" y="6"/>
                    </a:lnTo>
                    <a:lnTo>
                      <a:pt x="705" y="8"/>
                    </a:lnTo>
                    <a:lnTo>
                      <a:pt x="719" y="11"/>
                    </a:lnTo>
                    <a:lnTo>
                      <a:pt x="731" y="16"/>
                    </a:lnTo>
                    <a:lnTo>
                      <a:pt x="744" y="21"/>
                    </a:lnTo>
                    <a:lnTo>
                      <a:pt x="756" y="25"/>
                    </a:lnTo>
                    <a:lnTo>
                      <a:pt x="769" y="31"/>
                    </a:lnTo>
                    <a:lnTo>
                      <a:pt x="780" y="36"/>
                    </a:lnTo>
                    <a:lnTo>
                      <a:pt x="791" y="43"/>
                    </a:lnTo>
                    <a:lnTo>
                      <a:pt x="803" y="50"/>
                    </a:lnTo>
                    <a:lnTo>
                      <a:pt x="814" y="57"/>
                    </a:lnTo>
                    <a:lnTo>
                      <a:pt x="824" y="65"/>
                    </a:lnTo>
                    <a:lnTo>
                      <a:pt x="843" y="81"/>
                    </a:lnTo>
                    <a:lnTo>
                      <a:pt x="860" y="98"/>
                    </a:lnTo>
                    <a:lnTo>
                      <a:pt x="876" y="117"/>
                    </a:lnTo>
                    <a:lnTo>
                      <a:pt x="890" y="138"/>
                    </a:lnTo>
                    <a:lnTo>
                      <a:pt x="903" y="160"/>
                    </a:lnTo>
                    <a:lnTo>
                      <a:pt x="916" y="182"/>
                    </a:lnTo>
                    <a:lnTo>
                      <a:pt x="927" y="205"/>
                    </a:lnTo>
                    <a:lnTo>
                      <a:pt x="938" y="228"/>
                    </a:lnTo>
                    <a:lnTo>
                      <a:pt x="950" y="253"/>
                    </a:lnTo>
                    <a:lnTo>
                      <a:pt x="959" y="279"/>
                    </a:lnTo>
                    <a:lnTo>
                      <a:pt x="967" y="305"/>
                    </a:lnTo>
                    <a:lnTo>
                      <a:pt x="975" y="332"/>
                    </a:lnTo>
                    <a:lnTo>
                      <a:pt x="981" y="358"/>
                    </a:lnTo>
                    <a:lnTo>
                      <a:pt x="988" y="385"/>
                    </a:lnTo>
                    <a:lnTo>
                      <a:pt x="995" y="412"/>
                    </a:lnTo>
                    <a:lnTo>
                      <a:pt x="1003" y="440"/>
                    </a:lnTo>
                    <a:lnTo>
                      <a:pt x="980" y="445"/>
                    </a:lnTo>
                    <a:lnTo>
                      <a:pt x="958" y="451"/>
                    </a:lnTo>
                    <a:lnTo>
                      <a:pt x="935" y="456"/>
                    </a:lnTo>
                    <a:lnTo>
                      <a:pt x="911" y="461"/>
                    </a:lnTo>
                    <a:lnTo>
                      <a:pt x="887" y="467"/>
                    </a:lnTo>
                    <a:lnTo>
                      <a:pt x="864" y="471"/>
                    </a:lnTo>
                    <a:lnTo>
                      <a:pt x="840" y="476"/>
                    </a:lnTo>
                    <a:lnTo>
                      <a:pt x="815" y="480"/>
                    </a:lnTo>
                    <a:lnTo>
                      <a:pt x="790" y="485"/>
                    </a:lnTo>
                    <a:lnTo>
                      <a:pt x="764" y="488"/>
                    </a:lnTo>
                    <a:lnTo>
                      <a:pt x="739" y="493"/>
                    </a:lnTo>
                    <a:lnTo>
                      <a:pt x="713" y="496"/>
                    </a:lnTo>
                    <a:lnTo>
                      <a:pt x="686" y="500"/>
                    </a:lnTo>
                    <a:lnTo>
                      <a:pt x="660" y="503"/>
                    </a:lnTo>
                    <a:lnTo>
                      <a:pt x="633" y="506"/>
                    </a:lnTo>
                    <a:lnTo>
                      <a:pt x="606" y="510"/>
                    </a:lnTo>
                    <a:lnTo>
                      <a:pt x="578" y="512"/>
                    </a:lnTo>
                    <a:lnTo>
                      <a:pt x="550" y="515"/>
                    </a:lnTo>
                    <a:lnTo>
                      <a:pt x="522" y="518"/>
                    </a:lnTo>
                    <a:lnTo>
                      <a:pt x="493" y="520"/>
                    </a:lnTo>
                    <a:lnTo>
                      <a:pt x="465" y="522"/>
                    </a:lnTo>
                    <a:lnTo>
                      <a:pt x="436" y="524"/>
                    </a:lnTo>
                    <a:lnTo>
                      <a:pt x="406" y="527"/>
                    </a:lnTo>
                    <a:lnTo>
                      <a:pt x="377" y="529"/>
                    </a:lnTo>
                    <a:lnTo>
                      <a:pt x="347" y="530"/>
                    </a:lnTo>
                    <a:lnTo>
                      <a:pt x="317" y="531"/>
                    </a:lnTo>
                    <a:lnTo>
                      <a:pt x="286" y="533"/>
                    </a:lnTo>
                    <a:lnTo>
                      <a:pt x="256" y="535"/>
                    </a:lnTo>
                    <a:lnTo>
                      <a:pt x="225" y="536"/>
                    </a:lnTo>
                    <a:lnTo>
                      <a:pt x="193" y="537"/>
                    </a:lnTo>
                    <a:lnTo>
                      <a:pt x="162" y="537"/>
                    </a:lnTo>
                    <a:lnTo>
                      <a:pt x="130" y="538"/>
                    </a:lnTo>
                    <a:close/>
                  </a:path>
                </a:pathLst>
              </a:custGeom>
              <a:solidFill>
                <a:srgbClr val="FFFFFF"/>
              </a:solidFill>
              <a:ln w="9525">
                <a:noFill/>
                <a:round/>
                <a:headEnd/>
                <a:tailEnd/>
              </a:ln>
            </p:spPr>
            <p:txBody>
              <a:bodyPr/>
              <a:lstStyle/>
              <a:p>
                <a:endParaRPr lang="fr-FR"/>
              </a:p>
            </p:txBody>
          </p:sp>
          <p:sp>
            <p:nvSpPr>
              <p:cNvPr id="159" name="Freeform 63"/>
              <p:cNvSpPr>
                <a:spLocks/>
              </p:cNvSpPr>
              <p:nvPr/>
            </p:nvSpPr>
            <p:spPr bwMode="auto">
              <a:xfrm>
                <a:off x="4057" y="1378"/>
                <a:ext cx="47" cy="185"/>
              </a:xfrm>
              <a:custGeom>
                <a:avLst/>
                <a:gdLst>
                  <a:gd name="T0" fmla="*/ 0 w 143"/>
                  <a:gd name="T1" fmla="*/ 7 h 553"/>
                  <a:gd name="T2" fmla="*/ 0 w 143"/>
                  <a:gd name="T3" fmla="*/ 7 h 553"/>
                  <a:gd name="T4" fmla="*/ 0 w 143"/>
                  <a:gd name="T5" fmla="*/ 7 h 553"/>
                  <a:gd name="T6" fmla="*/ 1 w 143"/>
                  <a:gd name="T7" fmla="*/ 7 h 553"/>
                  <a:gd name="T8" fmla="*/ 1 w 143"/>
                  <a:gd name="T9" fmla="*/ 6 h 553"/>
                  <a:gd name="T10" fmla="*/ 1 w 143"/>
                  <a:gd name="T11" fmla="*/ 6 h 553"/>
                  <a:gd name="T12" fmla="*/ 1 w 143"/>
                  <a:gd name="T13" fmla="*/ 6 h 553"/>
                  <a:gd name="T14" fmla="*/ 1 w 143"/>
                  <a:gd name="T15" fmla="*/ 6 h 553"/>
                  <a:gd name="T16" fmla="*/ 1 w 143"/>
                  <a:gd name="T17" fmla="*/ 6 h 553"/>
                  <a:gd name="T18" fmla="*/ 2 w 143"/>
                  <a:gd name="T19" fmla="*/ 5 h 553"/>
                  <a:gd name="T20" fmla="*/ 2 w 143"/>
                  <a:gd name="T21" fmla="*/ 4 h 553"/>
                  <a:gd name="T22" fmla="*/ 2 w 143"/>
                  <a:gd name="T23" fmla="*/ 4 h 553"/>
                  <a:gd name="T24" fmla="*/ 2 w 143"/>
                  <a:gd name="T25" fmla="*/ 3 h 553"/>
                  <a:gd name="T26" fmla="*/ 1 w 143"/>
                  <a:gd name="T27" fmla="*/ 3 h 553"/>
                  <a:gd name="T28" fmla="*/ 1 w 143"/>
                  <a:gd name="T29" fmla="*/ 2 h 553"/>
                  <a:gd name="T30" fmla="*/ 1 w 143"/>
                  <a:gd name="T31" fmla="*/ 2 h 553"/>
                  <a:gd name="T32" fmla="*/ 1 w 143"/>
                  <a:gd name="T33" fmla="*/ 1 h 553"/>
                  <a:gd name="T34" fmla="*/ 1 w 143"/>
                  <a:gd name="T35" fmla="*/ 1 h 553"/>
                  <a:gd name="T36" fmla="*/ 1 w 143"/>
                  <a:gd name="T37" fmla="*/ 0 h 553"/>
                  <a:gd name="T38" fmla="*/ 1 w 143"/>
                  <a:gd name="T39" fmla="*/ 0 h 553"/>
                  <a:gd name="T40" fmla="*/ 0 w 143"/>
                  <a:gd name="T41" fmla="*/ 1 h 553"/>
                  <a:gd name="T42" fmla="*/ 0 w 143"/>
                  <a:gd name="T43" fmla="*/ 2 h 553"/>
                  <a:gd name="T44" fmla="*/ 0 w 143"/>
                  <a:gd name="T45" fmla="*/ 2 h 553"/>
                  <a:gd name="T46" fmla="*/ 0 w 143"/>
                  <a:gd name="T47" fmla="*/ 3 h 553"/>
                  <a:gd name="T48" fmla="*/ 0 w 143"/>
                  <a:gd name="T49" fmla="*/ 3 h 553"/>
                  <a:gd name="T50" fmla="*/ 0 w 143"/>
                  <a:gd name="T51" fmla="*/ 4 h 553"/>
                  <a:gd name="T52" fmla="*/ 0 w 143"/>
                  <a:gd name="T53" fmla="*/ 4 h 553"/>
                  <a:gd name="T54" fmla="*/ 0 w 143"/>
                  <a:gd name="T55" fmla="*/ 7 h 5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
                  <a:gd name="T85" fmla="*/ 0 h 553"/>
                  <a:gd name="T86" fmla="*/ 143 w 143"/>
                  <a:gd name="T87" fmla="*/ 553 h 5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 h="553">
                    <a:moveTo>
                      <a:pt x="0" y="553"/>
                    </a:moveTo>
                    <a:lnTo>
                      <a:pt x="14" y="543"/>
                    </a:lnTo>
                    <a:lnTo>
                      <a:pt x="27" y="535"/>
                    </a:lnTo>
                    <a:lnTo>
                      <a:pt x="42" y="527"/>
                    </a:lnTo>
                    <a:lnTo>
                      <a:pt x="57" y="519"/>
                    </a:lnTo>
                    <a:lnTo>
                      <a:pt x="71" y="511"/>
                    </a:lnTo>
                    <a:lnTo>
                      <a:pt x="83" y="502"/>
                    </a:lnTo>
                    <a:lnTo>
                      <a:pt x="94" y="492"/>
                    </a:lnTo>
                    <a:lnTo>
                      <a:pt x="102" y="479"/>
                    </a:lnTo>
                    <a:lnTo>
                      <a:pt x="143" y="389"/>
                    </a:lnTo>
                    <a:lnTo>
                      <a:pt x="136" y="348"/>
                    </a:lnTo>
                    <a:lnTo>
                      <a:pt x="132" y="308"/>
                    </a:lnTo>
                    <a:lnTo>
                      <a:pt x="127" y="265"/>
                    </a:lnTo>
                    <a:lnTo>
                      <a:pt x="124" y="223"/>
                    </a:lnTo>
                    <a:lnTo>
                      <a:pt x="119" y="181"/>
                    </a:lnTo>
                    <a:lnTo>
                      <a:pt x="111" y="140"/>
                    </a:lnTo>
                    <a:lnTo>
                      <a:pt x="101" y="101"/>
                    </a:lnTo>
                    <a:lnTo>
                      <a:pt x="85" y="64"/>
                    </a:lnTo>
                    <a:lnTo>
                      <a:pt x="52" y="0"/>
                    </a:lnTo>
                    <a:lnTo>
                      <a:pt x="46" y="40"/>
                    </a:lnTo>
                    <a:lnTo>
                      <a:pt x="39" y="81"/>
                    </a:lnTo>
                    <a:lnTo>
                      <a:pt x="31" y="122"/>
                    </a:lnTo>
                    <a:lnTo>
                      <a:pt x="23" y="163"/>
                    </a:lnTo>
                    <a:lnTo>
                      <a:pt x="16" y="203"/>
                    </a:lnTo>
                    <a:lnTo>
                      <a:pt x="10" y="244"/>
                    </a:lnTo>
                    <a:lnTo>
                      <a:pt x="7" y="285"/>
                    </a:lnTo>
                    <a:lnTo>
                      <a:pt x="5" y="326"/>
                    </a:lnTo>
                    <a:lnTo>
                      <a:pt x="0" y="553"/>
                    </a:lnTo>
                    <a:close/>
                  </a:path>
                </a:pathLst>
              </a:custGeom>
              <a:solidFill>
                <a:srgbClr val="CCCCCC"/>
              </a:solidFill>
              <a:ln w="9525">
                <a:noFill/>
                <a:round/>
                <a:headEnd/>
                <a:tailEnd/>
              </a:ln>
            </p:spPr>
            <p:txBody>
              <a:bodyPr/>
              <a:lstStyle/>
              <a:p>
                <a:endParaRPr lang="fr-FR"/>
              </a:p>
            </p:txBody>
          </p:sp>
          <p:sp>
            <p:nvSpPr>
              <p:cNvPr id="160" name="Freeform 64"/>
              <p:cNvSpPr>
                <a:spLocks/>
              </p:cNvSpPr>
              <p:nvPr/>
            </p:nvSpPr>
            <p:spPr bwMode="auto">
              <a:xfrm>
                <a:off x="3807" y="1653"/>
                <a:ext cx="284" cy="203"/>
              </a:xfrm>
              <a:custGeom>
                <a:avLst/>
                <a:gdLst>
                  <a:gd name="T0" fmla="*/ 1 w 852"/>
                  <a:gd name="T1" fmla="*/ 3 h 610"/>
                  <a:gd name="T2" fmla="*/ 11 w 852"/>
                  <a:gd name="T3" fmla="*/ 0 h 610"/>
                  <a:gd name="T4" fmla="*/ 10 w 852"/>
                  <a:gd name="T5" fmla="*/ 5 h 610"/>
                  <a:gd name="T6" fmla="*/ 0 w 852"/>
                  <a:gd name="T7" fmla="*/ 8 h 610"/>
                  <a:gd name="T8" fmla="*/ 1 w 852"/>
                  <a:gd name="T9" fmla="*/ 3 h 610"/>
                  <a:gd name="T10" fmla="*/ 0 60000 65536"/>
                  <a:gd name="T11" fmla="*/ 0 60000 65536"/>
                  <a:gd name="T12" fmla="*/ 0 60000 65536"/>
                  <a:gd name="T13" fmla="*/ 0 60000 65536"/>
                  <a:gd name="T14" fmla="*/ 0 60000 65536"/>
                  <a:gd name="T15" fmla="*/ 0 w 852"/>
                  <a:gd name="T16" fmla="*/ 0 h 610"/>
                  <a:gd name="T17" fmla="*/ 852 w 852"/>
                  <a:gd name="T18" fmla="*/ 610 h 610"/>
                </a:gdLst>
                <a:ahLst/>
                <a:cxnLst>
                  <a:cxn ang="T10">
                    <a:pos x="T0" y="T1"/>
                  </a:cxn>
                  <a:cxn ang="T11">
                    <a:pos x="T2" y="T3"/>
                  </a:cxn>
                  <a:cxn ang="T12">
                    <a:pos x="T4" y="T5"/>
                  </a:cxn>
                  <a:cxn ang="T13">
                    <a:pos x="T6" y="T7"/>
                  </a:cxn>
                  <a:cxn ang="T14">
                    <a:pos x="T8" y="T9"/>
                  </a:cxn>
                </a:cxnLst>
                <a:rect l="T15" t="T16" r="T17" b="T18"/>
                <a:pathLst>
                  <a:path w="852" h="610">
                    <a:moveTo>
                      <a:pt x="47" y="219"/>
                    </a:moveTo>
                    <a:lnTo>
                      <a:pt x="852" y="0"/>
                    </a:lnTo>
                    <a:lnTo>
                      <a:pt x="771" y="373"/>
                    </a:lnTo>
                    <a:lnTo>
                      <a:pt x="0" y="610"/>
                    </a:lnTo>
                    <a:lnTo>
                      <a:pt x="47" y="219"/>
                    </a:lnTo>
                    <a:close/>
                  </a:path>
                </a:pathLst>
              </a:custGeom>
              <a:solidFill>
                <a:srgbClr val="CCCCCC"/>
              </a:solidFill>
              <a:ln w="9525">
                <a:noFill/>
                <a:round/>
                <a:headEnd/>
                <a:tailEnd/>
              </a:ln>
            </p:spPr>
            <p:txBody>
              <a:bodyPr/>
              <a:lstStyle/>
              <a:p>
                <a:endParaRPr lang="fr-FR"/>
              </a:p>
            </p:txBody>
          </p:sp>
          <p:sp>
            <p:nvSpPr>
              <p:cNvPr id="161" name="Freeform 65"/>
              <p:cNvSpPr>
                <a:spLocks/>
              </p:cNvSpPr>
              <p:nvPr/>
            </p:nvSpPr>
            <p:spPr bwMode="auto">
              <a:xfrm>
                <a:off x="2904" y="1800"/>
                <a:ext cx="826" cy="36"/>
              </a:xfrm>
              <a:custGeom>
                <a:avLst/>
                <a:gdLst>
                  <a:gd name="T0" fmla="*/ 30 w 2480"/>
                  <a:gd name="T1" fmla="*/ 0 h 106"/>
                  <a:gd name="T2" fmla="*/ 30 w 2480"/>
                  <a:gd name="T3" fmla="*/ 0 h 106"/>
                  <a:gd name="T4" fmla="*/ 29 w 2480"/>
                  <a:gd name="T5" fmla="*/ 0 h 106"/>
                  <a:gd name="T6" fmla="*/ 28 w 2480"/>
                  <a:gd name="T7" fmla="*/ 0 h 106"/>
                  <a:gd name="T8" fmla="*/ 28 w 2480"/>
                  <a:gd name="T9" fmla="*/ 1 h 106"/>
                  <a:gd name="T10" fmla="*/ 27 w 2480"/>
                  <a:gd name="T11" fmla="*/ 1 h 106"/>
                  <a:gd name="T12" fmla="*/ 26 w 2480"/>
                  <a:gd name="T13" fmla="*/ 1 h 106"/>
                  <a:gd name="T14" fmla="*/ 26 w 2480"/>
                  <a:gd name="T15" fmla="*/ 1 h 106"/>
                  <a:gd name="T16" fmla="*/ 25 w 2480"/>
                  <a:gd name="T17" fmla="*/ 1 h 106"/>
                  <a:gd name="T18" fmla="*/ 24 w 2480"/>
                  <a:gd name="T19" fmla="*/ 1 h 106"/>
                  <a:gd name="T20" fmla="*/ 23 w 2480"/>
                  <a:gd name="T21" fmla="*/ 1 h 106"/>
                  <a:gd name="T22" fmla="*/ 23 w 2480"/>
                  <a:gd name="T23" fmla="*/ 1 h 106"/>
                  <a:gd name="T24" fmla="*/ 22 w 2480"/>
                  <a:gd name="T25" fmla="*/ 1 h 106"/>
                  <a:gd name="T26" fmla="*/ 21 w 2480"/>
                  <a:gd name="T27" fmla="*/ 1 h 106"/>
                  <a:gd name="T28" fmla="*/ 21 w 2480"/>
                  <a:gd name="T29" fmla="*/ 1 h 106"/>
                  <a:gd name="T30" fmla="*/ 20 w 2480"/>
                  <a:gd name="T31" fmla="*/ 1 h 106"/>
                  <a:gd name="T32" fmla="*/ 19 w 2480"/>
                  <a:gd name="T33" fmla="*/ 1 h 106"/>
                  <a:gd name="T34" fmla="*/ 18 w 2480"/>
                  <a:gd name="T35" fmla="*/ 1 h 106"/>
                  <a:gd name="T36" fmla="*/ 17 w 2480"/>
                  <a:gd name="T37" fmla="*/ 1 h 106"/>
                  <a:gd name="T38" fmla="*/ 16 w 2480"/>
                  <a:gd name="T39" fmla="*/ 1 h 106"/>
                  <a:gd name="T40" fmla="*/ 15 w 2480"/>
                  <a:gd name="T41" fmla="*/ 1 h 106"/>
                  <a:gd name="T42" fmla="*/ 13 w 2480"/>
                  <a:gd name="T43" fmla="*/ 1 h 106"/>
                  <a:gd name="T44" fmla="*/ 12 w 2480"/>
                  <a:gd name="T45" fmla="*/ 1 h 106"/>
                  <a:gd name="T46" fmla="*/ 10 w 2480"/>
                  <a:gd name="T47" fmla="*/ 1 h 106"/>
                  <a:gd name="T48" fmla="*/ 9 w 2480"/>
                  <a:gd name="T49" fmla="*/ 1 h 106"/>
                  <a:gd name="T50" fmla="*/ 8 w 2480"/>
                  <a:gd name="T51" fmla="*/ 1 h 106"/>
                  <a:gd name="T52" fmla="*/ 6 w 2480"/>
                  <a:gd name="T53" fmla="*/ 1 h 106"/>
                  <a:gd name="T54" fmla="*/ 5 w 2480"/>
                  <a:gd name="T55" fmla="*/ 1 h 106"/>
                  <a:gd name="T56" fmla="*/ 4 w 2480"/>
                  <a:gd name="T57" fmla="*/ 1 h 106"/>
                  <a:gd name="T58" fmla="*/ 3 w 2480"/>
                  <a:gd name="T59" fmla="*/ 1 h 106"/>
                  <a:gd name="T60" fmla="*/ 2 w 2480"/>
                  <a:gd name="T61" fmla="*/ 1 h 106"/>
                  <a:gd name="T62" fmla="*/ 0 w 2480"/>
                  <a:gd name="T63" fmla="*/ 0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0"/>
                  <a:gd name="T97" fmla="*/ 0 h 106"/>
                  <a:gd name="T98" fmla="*/ 2480 w 2480"/>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0" h="106">
                    <a:moveTo>
                      <a:pt x="2480" y="0"/>
                    </a:moveTo>
                    <a:lnTo>
                      <a:pt x="2456" y="5"/>
                    </a:lnTo>
                    <a:lnTo>
                      <a:pt x="2432" y="11"/>
                    </a:lnTo>
                    <a:lnTo>
                      <a:pt x="2407" y="15"/>
                    </a:lnTo>
                    <a:lnTo>
                      <a:pt x="2382" y="21"/>
                    </a:lnTo>
                    <a:lnTo>
                      <a:pt x="2356" y="26"/>
                    </a:lnTo>
                    <a:lnTo>
                      <a:pt x="2329" y="31"/>
                    </a:lnTo>
                    <a:lnTo>
                      <a:pt x="2302" y="36"/>
                    </a:lnTo>
                    <a:lnTo>
                      <a:pt x="2275" y="41"/>
                    </a:lnTo>
                    <a:lnTo>
                      <a:pt x="2247" y="46"/>
                    </a:lnTo>
                    <a:lnTo>
                      <a:pt x="2218" y="51"/>
                    </a:lnTo>
                    <a:lnTo>
                      <a:pt x="2190" y="55"/>
                    </a:lnTo>
                    <a:lnTo>
                      <a:pt x="2160" y="60"/>
                    </a:lnTo>
                    <a:lnTo>
                      <a:pt x="2131" y="64"/>
                    </a:lnTo>
                    <a:lnTo>
                      <a:pt x="2102" y="69"/>
                    </a:lnTo>
                    <a:lnTo>
                      <a:pt x="2072" y="72"/>
                    </a:lnTo>
                    <a:lnTo>
                      <a:pt x="2043" y="77"/>
                    </a:lnTo>
                    <a:lnTo>
                      <a:pt x="2013" y="80"/>
                    </a:lnTo>
                    <a:lnTo>
                      <a:pt x="1984" y="83"/>
                    </a:lnTo>
                    <a:lnTo>
                      <a:pt x="1954" y="87"/>
                    </a:lnTo>
                    <a:lnTo>
                      <a:pt x="1925" y="89"/>
                    </a:lnTo>
                    <a:lnTo>
                      <a:pt x="1897" y="92"/>
                    </a:lnTo>
                    <a:lnTo>
                      <a:pt x="1867" y="95"/>
                    </a:lnTo>
                    <a:lnTo>
                      <a:pt x="1839" y="97"/>
                    </a:lnTo>
                    <a:lnTo>
                      <a:pt x="1811" y="99"/>
                    </a:lnTo>
                    <a:lnTo>
                      <a:pt x="1782" y="101"/>
                    </a:lnTo>
                    <a:lnTo>
                      <a:pt x="1755" y="103"/>
                    </a:lnTo>
                    <a:lnTo>
                      <a:pt x="1728" y="104"/>
                    </a:lnTo>
                    <a:lnTo>
                      <a:pt x="1702" y="105"/>
                    </a:lnTo>
                    <a:lnTo>
                      <a:pt x="1676" y="106"/>
                    </a:lnTo>
                    <a:lnTo>
                      <a:pt x="1651" y="106"/>
                    </a:lnTo>
                    <a:lnTo>
                      <a:pt x="1626" y="106"/>
                    </a:lnTo>
                    <a:lnTo>
                      <a:pt x="1602" y="106"/>
                    </a:lnTo>
                    <a:lnTo>
                      <a:pt x="1563" y="105"/>
                    </a:lnTo>
                    <a:lnTo>
                      <a:pt x="1521" y="105"/>
                    </a:lnTo>
                    <a:lnTo>
                      <a:pt x="1477" y="105"/>
                    </a:lnTo>
                    <a:lnTo>
                      <a:pt x="1431" y="105"/>
                    </a:lnTo>
                    <a:lnTo>
                      <a:pt x="1384" y="104"/>
                    </a:lnTo>
                    <a:lnTo>
                      <a:pt x="1335" y="104"/>
                    </a:lnTo>
                    <a:lnTo>
                      <a:pt x="1285" y="104"/>
                    </a:lnTo>
                    <a:lnTo>
                      <a:pt x="1234" y="104"/>
                    </a:lnTo>
                    <a:lnTo>
                      <a:pt x="1181" y="104"/>
                    </a:lnTo>
                    <a:lnTo>
                      <a:pt x="1128" y="104"/>
                    </a:lnTo>
                    <a:lnTo>
                      <a:pt x="1073" y="104"/>
                    </a:lnTo>
                    <a:lnTo>
                      <a:pt x="1019" y="103"/>
                    </a:lnTo>
                    <a:lnTo>
                      <a:pt x="964" y="103"/>
                    </a:lnTo>
                    <a:lnTo>
                      <a:pt x="908" y="101"/>
                    </a:lnTo>
                    <a:lnTo>
                      <a:pt x="851" y="100"/>
                    </a:lnTo>
                    <a:lnTo>
                      <a:pt x="796" y="99"/>
                    </a:lnTo>
                    <a:lnTo>
                      <a:pt x="741" y="98"/>
                    </a:lnTo>
                    <a:lnTo>
                      <a:pt x="684" y="97"/>
                    </a:lnTo>
                    <a:lnTo>
                      <a:pt x="628" y="95"/>
                    </a:lnTo>
                    <a:lnTo>
                      <a:pt x="574" y="92"/>
                    </a:lnTo>
                    <a:lnTo>
                      <a:pt x="520" y="89"/>
                    </a:lnTo>
                    <a:lnTo>
                      <a:pt x="465" y="86"/>
                    </a:lnTo>
                    <a:lnTo>
                      <a:pt x="412" y="82"/>
                    </a:lnTo>
                    <a:lnTo>
                      <a:pt x="361" y="78"/>
                    </a:lnTo>
                    <a:lnTo>
                      <a:pt x="310" y="73"/>
                    </a:lnTo>
                    <a:lnTo>
                      <a:pt x="260" y="69"/>
                    </a:lnTo>
                    <a:lnTo>
                      <a:pt x="213" y="63"/>
                    </a:lnTo>
                    <a:lnTo>
                      <a:pt x="166" y="56"/>
                    </a:lnTo>
                    <a:lnTo>
                      <a:pt x="122" y="49"/>
                    </a:lnTo>
                    <a:lnTo>
                      <a:pt x="79" y="41"/>
                    </a:lnTo>
                    <a:lnTo>
                      <a:pt x="38" y="34"/>
                    </a:lnTo>
                    <a:lnTo>
                      <a:pt x="0" y="24"/>
                    </a:lnTo>
                  </a:path>
                </a:pathLst>
              </a:custGeom>
              <a:noFill/>
              <a:ln w="23813">
                <a:solidFill>
                  <a:srgbClr val="000000"/>
                </a:solidFill>
                <a:round/>
                <a:headEnd/>
                <a:tailEnd/>
              </a:ln>
            </p:spPr>
            <p:txBody>
              <a:bodyPr/>
              <a:lstStyle/>
              <a:p>
                <a:endParaRPr lang="fr-FR"/>
              </a:p>
            </p:txBody>
          </p:sp>
          <p:sp>
            <p:nvSpPr>
              <p:cNvPr id="162" name="Freeform 66"/>
              <p:cNvSpPr>
                <a:spLocks/>
              </p:cNvSpPr>
              <p:nvPr/>
            </p:nvSpPr>
            <p:spPr bwMode="auto">
              <a:xfrm>
                <a:off x="3123" y="1522"/>
                <a:ext cx="240" cy="169"/>
              </a:xfrm>
              <a:custGeom>
                <a:avLst/>
                <a:gdLst>
                  <a:gd name="T0" fmla="*/ 0 w 720"/>
                  <a:gd name="T1" fmla="*/ 5 h 505"/>
                  <a:gd name="T2" fmla="*/ 0 w 720"/>
                  <a:gd name="T3" fmla="*/ 4 h 505"/>
                  <a:gd name="T4" fmla="*/ 1 w 720"/>
                  <a:gd name="T5" fmla="*/ 3 h 505"/>
                  <a:gd name="T6" fmla="*/ 1 w 720"/>
                  <a:gd name="T7" fmla="*/ 2 h 505"/>
                  <a:gd name="T8" fmla="*/ 1 w 720"/>
                  <a:gd name="T9" fmla="*/ 2 h 505"/>
                  <a:gd name="T10" fmla="*/ 2 w 720"/>
                  <a:gd name="T11" fmla="*/ 1 h 505"/>
                  <a:gd name="T12" fmla="*/ 2 w 720"/>
                  <a:gd name="T13" fmla="*/ 1 h 505"/>
                  <a:gd name="T14" fmla="*/ 2 w 720"/>
                  <a:gd name="T15" fmla="*/ 1 h 505"/>
                  <a:gd name="T16" fmla="*/ 2 w 720"/>
                  <a:gd name="T17" fmla="*/ 1 h 505"/>
                  <a:gd name="T18" fmla="*/ 3 w 720"/>
                  <a:gd name="T19" fmla="*/ 0 h 505"/>
                  <a:gd name="T20" fmla="*/ 3 w 720"/>
                  <a:gd name="T21" fmla="*/ 0 h 505"/>
                  <a:gd name="T22" fmla="*/ 4 w 720"/>
                  <a:gd name="T23" fmla="*/ 0 h 505"/>
                  <a:gd name="T24" fmla="*/ 4 w 720"/>
                  <a:gd name="T25" fmla="*/ 0 h 505"/>
                  <a:gd name="T26" fmla="*/ 5 w 720"/>
                  <a:gd name="T27" fmla="*/ 0 h 505"/>
                  <a:gd name="T28" fmla="*/ 5 w 720"/>
                  <a:gd name="T29" fmla="*/ 0 h 505"/>
                  <a:gd name="T30" fmla="*/ 6 w 720"/>
                  <a:gd name="T31" fmla="*/ 0 h 505"/>
                  <a:gd name="T32" fmla="*/ 6 w 720"/>
                  <a:gd name="T33" fmla="*/ 0 h 505"/>
                  <a:gd name="T34" fmla="*/ 6 w 720"/>
                  <a:gd name="T35" fmla="*/ 0 h 505"/>
                  <a:gd name="T36" fmla="*/ 7 w 720"/>
                  <a:gd name="T37" fmla="*/ 0 h 505"/>
                  <a:gd name="T38" fmla="*/ 7 w 720"/>
                  <a:gd name="T39" fmla="*/ 0 h 505"/>
                  <a:gd name="T40" fmla="*/ 8 w 720"/>
                  <a:gd name="T41" fmla="*/ 1 h 505"/>
                  <a:gd name="T42" fmla="*/ 8 w 720"/>
                  <a:gd name="T43" fmla="*/ 2 h 505"/>
                  <a:gd name="T44" fmla="*/ 9 w 720"/>
                  <a:gd name="T45" fmla="*/ 4 h 505"/>
                  <a:gd name="T46" fmla="*/ 9 w 720"/>
                  <a:gd name="T47" fmla="*/ 6 h 505"/>
                  <a:gd name="T48" fmla="*/ 9 w 720"/>
                  <a:gd name="T49" fmla="*/ 6 h 505"/>
                  <a:gd name="T50" fmla="*/ 8 w 720"/>
                  <a:gd name="T51" fmla="*/ 6 h 505"/>
                  <a:gd name="T52" fmla="*/ 8 w 720"/>
                  <a:gd name="T53" fmla="*/ 6 h 505"/>
                  <a:gd name="T54" fmla="*/ 8 w 720"/>
                  <a:gd name="T55" fmla="*/ 6 h 505"/>
                  <a:gd name="T56" fmla="*/ 7 w 720"/>
                  <a:gd name="T57" fmla="*/ 6 h 505"/>
                  <a:gd name="T58" fmla="*/ 7 w 720"/>
                  <a:gd name="T59" fmla="*/ 6 h 505"/>
                  <a:gd name="T60" fmla="*/ 7 w 720"/>
                  <a:gd name="T61" fmla="*/ 6 h 505"/>
                  <a:gd name="T62" fmla="*/ 7 w 720"/>
                  <a:gd name="T63" fmla="*/ 6 h 505"/>
                  <a:gd name="T64" fmla="*/ 6 w 720"/>
                  <a:gd name="T65" fmla="*/ 6 h 505"/>
                  <a:gd name="T66" fmla="*/ 5 w 720"/>
                  <a:gd name="T67" fmla="*/ 6 h 505"/>
                  <a:gd name="T68" fmla="*/ 4 w 720"/>
                  <a:gd name="T69" fmla="*/ 6 h 505"/>
                  <a:gd name="T70" fmla="*/ 4 w 720"/>
                  <a:gd name="T71" fmla="*/ 6 h 505"/>
                  <a:gd name="T72" fmla="*/ 3 w 720"/>
                  <a:gd name="T73" fmla="*/ 6 h 505"/>
                  <a:gd name="T74" fmla="*/ 2 w 720"/>
                  <a:gd name="T75" fmla="*/ 6 h 505"/>
                  <a:gd name="T76" fmla="*/ 1 w 720"/>
                  <a:gd name="T77" fmla="*/ 6 h 505"/>
                  <a:gd name="T78" fmla="*/ 0 w 720"/>
                  <a:gd name="T79" fmla="*/ 6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0"/>
                  <a:gd name="T121" fmla="*/ 0 h 505"/>
                  <a:gd name="T122" fmla="*/ 720 w 720"/>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0" h="505">
                    <a:moveTo>
                      <a:pt x="0" y="472"/>
                    </a:moveTo>
                    <a:lnTo>
                      <a:pt x="12" y="434"/>
                    </a:lnTo>
                    <a:lnTo>
                      <a:pt x="26" y="394"/>
                    </a:lnTo>
                    <a:lnTo>
                      <a:pt x="38" y="356"/>
                    </a:lnTo>
                    <a:lnTo>
                      <a:pt x="51" y="316"/>
                    </a:lnTo>
                    <a:lnTo>
                      <a:pt x="63" y="276"/>
                    </a:lnTo>
                    <a:lnTo>
                      <a:pt x="77" y="238"/>
                    </a:lnTo>
                    <a:lnTo>
                      <a:pt x="91" y="199"/>
                    </a:lnTo>
                    <a:lnTo>
                      <a:pt x="105" y="162"/>
                    </a:lnTo>
                    <a:lnTo>
                      <a:pt x="111" y="147"/>
                    </a:lnTo>
                    <a:lnTo>
                      <a:pt x="118" y="133"/>
                    </a:lnTo>
                    <a:lnTo>
                      <a:pt x="126" y="119"/>
                    </a:lnTo>
                    <a:lnTo>
                      <a:pt x="134" y="107"/>
                    </a:lnTo>
                    <a:lnTo>
                      <a:pt x="143" y="95"/>
                    </a:lnTo>
                    <a:lnTo>
                      <a:pt x="153" y="84"/>
                    </a:lnTo>
                    <a:lnTo>
                      <a:pt x="165" y="74"/>
                    </a:lnTo>
                    <a:lnTo>
                      <a:pt x="179" y="65"/>
                    </a:lnTo>
                    <a:lnTo>
                      <a:pt x="196" y="56"/>
                    </a:lnTo>
                    <a:lnTo>
                      <a:pt x="214" y="47"/>
                    </a:lnTo>
                    <a:lnTo>
                      <a:pt x="233" y="40"/>
                    </a:lnTo>
                    <a:lnTo>
                      <a:pt x="254" y="33"/>
                    </a:lnTo>
                    <a:lnTo>
                      <a:pt x="274" y="27"/>
                    </a:lnTo>
                    <a:lnTo>
                      <a:pt x="294" y="23"/>
                    </a:lnTo>
                    <a:lnTo>
                      <a:pt x="314" y="18"/>
                    </a:lnTo>
                    <a:lnTo>
                      <a:pt x="333" y="16"/>
                    </a:lnTo>
                    <a:lnTo>
                      <a:pt x="346" y="15"/>
                    </a:lnTo>
                    <a:lnTo>
                      <a:pt x="361" y="14"/>
                    </a:lnTo>
                    <a:lnTo>
                      <a:pt x="377" y="13"/>
                    </a:lnTo>
                    <a:lnTo>
                      <a:pt x="394" y="11"/>
                    </a:lnTo>
                    <a:lnTo>
                      <a:pt x="412" y="11"/>
                    </a:lnTo>
                    <a:lnTo>
                      <a:pt x="430" y="10"/>
                    </a:lnTo>
                    <a:lnTo>
                      <a:pt x="450" y="9"/>
                    </a:lnTo>
                    <a:lnTo>
                      <a:pt x="468" y="8"/>
                    </a:lnTo>
                    <a:lnTo>
                      <a:pt x="486" y="8"/>
                    </a:lnTo>
                    <a:lnTo>
                      <a:pt x="504" y="7"/>
                    </a:lnTo>
                    <a:lnTo>
                      <a:pt x="521" y="6"/>
                    </a:lnTo>
                    <a:lnTo>
                      <a:pt x="537" y="5"/>
                    </a:lnTo>
                    <a:lnTo>
                      <a:pt x="551" y="3"/>
                    </a:lnTo>
                    <a:lnTo>
                      <a:pt x="565" y="2"/>
                    </a:lnTo>
                    <a:lnTo>
                      <a:pt x="576" y="1"/>
                    </a:lnTo>
                    <a:lnTo>
                      <a:pt x="585" y="0"/>
                    </a:lnTo>
                    <a:lnTo>
                      <a:pt x="627" y="59"/>
                    </a:lnTo>
                    <a:lnTo>
                      <a:pt x="661" y="120"/>
                    </a:lnTo>
                    <a:lnTo>
                      <a:pt x="686" y="184"/>
                    </a:lnTo>
                    <a:lnTo>
                      <a:pt x="704" y="249"/>
                    </a:lnTo>
                    <a:lnTo>
                      <a:pt x="715" y="315"/>
                    </a:lnTo>
                    <a:lnTo>
                      <a:pt x="720" y="379"/>
                    </a:lnTo>
                    <a:lnTo>
                      <a:pt x="720" y="443"/>
                    </a:lnTo>
                    <a:lnTo>
                      <a:pt x="716" y="504"/>
                    </a:lnTo>
                    <a:lnTo>
                      <a:pt x="703" y="504"/>
                    </a:lnTo>
                    <a:lnTo>
                      <a:pt x="691" y="504"/>
                    </a:lnTo>
                    <a:lnTo>
                      <a:pt x="678" y="504"/>
                    </a:lnTo>
                    <a:lnTo>
                      <a:pt x="666" y="504"/>
                    </a:lnTo>
                    <a:lnTo>
                      <a:pt x="653" y="504"/>
                    </a:lnTo>
                    <a:lnTo>
                      <a:pt x="642" y="505"/>
                    </a:lnTo>
                    <a:lnTo>
                      <a:pt x="630" y="505"/>
                    </a:lnTo>
                    <a:lnTo>
                      <a:pt x="617" y="505"/>
                    </a:lnTo>
                    <a:lnTo>
                      <a:pt x="605" y="505"/>
                    </a:lnTo>
                    <a:lnTo>
                      <a:pt x="592" y="505"/>
                    </a:lnTo>
                    <a:lnTo>
                      <a:pt x="581" y="505"/>
                    </a:lnTo>
                    <a:lnTo>
                      <a:pt x="568" y="505"/>
                    </a:lnTo>
                    <a:lnTo>
                      <a:pt x="556" y="505"/>
                    </a:lnTo>
                    <a:lnTo>
                      <a:pt x="545" y="505"/>
                    </a:lnTo>
                    <a:lnTo>
                      <a:pt x="532" y="504"/>
                    </a:lnTo>
                    <a:lnTo>
                      <a:pt x="521" y="504"/>
                    </a:lnTo>
                    <a:lnTo>
                      <a:pt x="488" y="503"/>
                    </a:lnTo>
                    <a:lnTo>
                      <a:pt x="455" y="501"/>
                    </a:lnTo>
                    <a:lnTo>
                      <a:pt x="422" y="499"/>
                    </a:lnTo>
                    <a:lnTo>
                      <a:pt x="391" y="497"/>
                    </a:lnTo>
                    <a:lnTo>
                      <a:pt x="358" y="496"/>
                    </a:lnTo>
                    <a:lnTo>
                      <a:pt x="325" y="494"/>
                    </a:lnTo>
                    <a:lnTo>
                      <a:pt x="292" y="492"/>
                    </a:lnTo>
                    <a:lnTo>
                      <a:pt x="260" y="489"/>
                    </a:lnTo>
                    <a:lnTo>
                      <a:pt x="228" y="487"/>
                    </a:lnTo>
                    <a:lnTo>
                      <a:pt x="195" y="485"/>
                    </a:lnTo>
                    <a:lnTo>
                      <a:pt x="162" y="483"/>
                    </a:lnTo>
                    <a:lnTo>
                      <a:pt x="130" y="480"/>
                    </a:lnTo>
                    <a:lnTo>
                      <a:pt x="97" y="478"/>
                    </a:lnTo>
                    <a:lnTo>
                      <a:pt x="65" y="477"/>
                    </a:lnTo>
                    <a:lnTo>
                      <a:pt x="33" y="475"/>
                    </a:lnTo>
                    <a:lnTo>
                      <a:pt x="0" y="472"/>
                    </a:lnTo>
                    <a:close/>
                  </a:path>
                </a:pathLst>
              </a:custGeom>
              <a:solidFill>
                <a:srgbClr val="FF6600"/>
              </a:solidFill>
              <a:ln w="9525">
                <a:noFill/>
                <a:round/>
                <a:headEnd/>
                <a:tailEnd/>
              </a:ln>
            </p:spPr>
            <p:txBody>
              <a:bodyPr/>
              <a:lstStyle/>
              <a:p>
                <a:endParaRPr lang="fr-FR"/>
              </a:p>
            </p:txBody>
          </p:sp>
          <p:sp>
            <p:nvSpPr>
              <p:cNvPr id="163" name="Freeform 67"/>
              <p:cNvSpPr>
                <a:spLocks/>
              </p:cNvSpPr>
              <p:nvPr/>
            </p:nvSpPr>
            <p:spPr bwMode="auto">
              <a:xfrm>
                <a:off x="3348" y="1519"/>
                <a:ext cx="286" cy="131"/>
              </a:xfrm>
              <a:custGeom>
                <a:avLst/>
                <a:gdLst>
                  <a:gd name="T0" fmla="*/ 10 w 856"/>
                  <a:gd name="T1" fmla="*/ 2 h 392"/>
                  <a:gd name="T2" fmla="*/ 10 w 856"/>
                  <a:gd name="T3" fmla="*/ 1 h 392"/>
                  <a:gd name="T4" fmla="*/ 9 w 856"/>
                  <a:gd name="T5" fmla="*/ 1 h 392"/>
                  <a:gd name="T6" fmla="*/ 9 w 856"/>
                  <a:gd name="T7" fmla="*/ 0 h 392"/>
                  <a:gd name="T8" fmla="*/ 8 w 856"/>
                  <a:gd name="T9" fmla="*/ 0 h 392"/>
                  <a:gd name="T10" fmla="*/ 0 w 856"/>
                  <a:gd name="T11" fmla="*/ 0 h 392"/>
                  <a:gd name="T12" fmla="*/ 1 w 856"/>
                  <a:gd name="T13" fmla="*/ 1 h 392"/>
                  <a:gd name="T14" fmla="*/ 1 w 856"/>
                  <a:gd name="T15" fmla="*/ 2 h 392"/>
                  <a:gd name="T16" fmla="*/ 1 w 856"/>
                  <a:gd name="T17" fmla="*/ 3 h 392"/>
                  <a:gd name="T18" fmla="*/ 1 w 856"/>
                  <a:gd name="T19" fmla="*/ 2 h 392"/>
                  <a:gd name="T20" fmla="*/ 1 w 856"/>
                  <a:gd name="T21" fmla="*/ 2 h 392"/>
                  <a:gd name="T22" fmla="*/ 2 w 856"/>
                  <a:gd name="T23" fmla="*/ 1 h 392"/>
                  <a:gd name="T24" fmla="*/ 2 w 856"/>
                  <a:gd name="T25" fmla="*/ 1 h 392"/>
                  <a:gd name="T26" fmla="*/ 2 w 856"/>
                  <a:gd name="T27" fmla="*/ 1 h 392"/>
                  <a:gd name="T28" fmla="*/ 3 w 856"/>
                  <a:gd name="T29" fmla="*/ 1 h 392"/>
                  <a:gd name="T30" fmla="*/ 3 w 856"/>
                  <a:gd name="T31" fmla="*/ 2 h 392"/>
                  <a:gd name="T32" fmla="*/ 4 w 856"/>
                  <a:gd name="T33" fmla="*/ 2 h 392"/>
                  <a:gd name="T34" fmla="*/ 4 w 856"/>
                  <a:gd name="T35" fmla="*/ 2 h 392"/>
                  <a:gd name="T36" fmla="*/ 4 w 856"/>
                  <a:gd name="T37" fmla="*/ 2 h 392"/>
                  <a:gd name="T38" fmla="*/ 5 w 856"/>
                  <a:gd name="T39" fmla="*/ 2 h 392"/>
                  <a:gd name="T40" fmla="*/ 5 w 856"/>
                  <a:gd name="T41" fmla="*/ 2 h 392"/>
                  <a:gd name="T42" fmla="*/ 6 w 856"/>
                  <a:gd name="T43" fmla="*/ 2 h 392"/>
                  <a:gd name="T44" fmla="*/ 6 w 856"/>
                  <a:gd name="T45" fmla="*/ 2 h 392"/>
                  <a:gd name="T46" fmla="*/ 6 w 856"/>
                  <a:gd name="T47" fmla="*/ 2 h 392"/>
                  <a:gd name="T48" fmla="*/ 6 w 856"/>
                  <a:gd name="T49" fmla="*/ 1 h 392"/>
                  <a:gd name="T50" fmla="*/ 7 w 856"/>
                  <a:gd name="T51" fmla="*/ 1 h 392"/>
                  <a:gd name="T52" fmla="*/ 7 w 856"/>
                  <a:gd name="T53" fmla="*/ 1 h 392"/>
                  <a:gd name="T54" fmla="*/ 7 w 856"/>
                  <a:gd name="T55" fmla="*/ 1 h 392"/>
                  <a:gd name="T56" fmla="*/ 8 w 856"/>
                  <a:gd name="T57" fmla="*/ 2 h 392"/>
                  <a:gd name="T58" fmla="*/ 8 w 856"/>
                  <a:gd name="T59" fmla="*/ 2 h 392"/>
                  <a:gd name="T60" fmla="*/ 8 w 856"/>
                  <a:gd name="T61" fmla="*/ 2 h 392"/>
                  <a:gd name="T62" fmla="*/ 8 w 856"/>
                  <a:gd name="T63" fmla="*/ 4 h 392"/>
                  <a:gd name="T64" fmla="*/ 9 w 856"/>
                  <a:gd name="T65" fmla="*/ 4 h 392"/>
                  <a:gd name="T66" fmla="*/ 9 w 856"/>
                  <a:gd name="T67" fmla="*/ 4 h 392"/>
                  <a:gd name="T68" fmla="*/ 9 w 856"/>
                  <a:gd name="T69" fmla="*/ 5 h 392"/>
                  <a:gd name="T70" fmla="*/ 9 w 856"/>
                  <a:gd name="T71" fmla="*/ 5 h 392"/>
                  <a:gd name="T72" fmla="*/ 9 w 856"/>
                  <a:gd name="T73" fmla="*/ 3 h 392"/>
                  <a:gd name="T74" fmla="*/ 9 w 856"/>
                  <a:gd name="T75" fmla="*/ 2 h 392"/>
                  <a:gd name="T76" fmla="*/ 10 w 856"/>
                  <a:gd name="T77" fmla="*/ 2 h 392"/>
                  <a:gd name="T78" fmla="*/ 10 w 856"/>
                  <a:gd name="T79" fmla="*/ 3 h 392"/>
                  <a:gd name="T80" fmla="*/ 10 w 856"/>
                  <a:gd name="T81" fmla="*/ 3 h 392"/>
                  <a:gd name="T82" fmla="*/ 10 w 856"/>
                  <a:gd name="T83" fmla="*/ 3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6"/>
                  <a:gd name="T127" fmla="*/ 0 h 392"/>
                  <a:gd name="T128" fmla="*/ 856 w 856"/>
                  <a:gd name="T129" fmla="*/ 392 h 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6" h="392">
                    <a:moveTo>
                      <a:pt x="856" y="207"/>
                    </a:moveTo>
                    <a:lnTo>
                      <a:pt x="846" y="187"/>
                    </a:lnTo>
                    <a:lnTo>
                      <a:pt x="836" y="166"/>
                    </a:lnTo>
                    <a:lnTo>
                      <a:pt x="824" y="146"/>
                    </a:lnTo>
                    <a:lnTo>
                      <a:pt x="812" y="126"/>
                    </a:lnTo>
                    <a:lnTo>
                      <a:pt x="799" y="106"/>
                    </a:lnTo>
                    <a:lnTo>
                      <a:pt x="785" y="89"/>
                    </a:lnTo>
                    <a:lnTo>
                      <a:pt x="769" y="72"/>
                    </a:lnTo>
                    <a:lnTo>
                      <a:pt x="752" y="59"/>
                    </a:lnTo>
                    <a:lnTo>
                      <a:pt x="733" y="45"/>
                    </a:lnTo>
                    <a:lnTo>
                      <a:pt x="711" y="34"/>
                    </a:lnTo>
                    <a:lnTo>
                      <a:pt x="689" y="23"/>
                    </a:lnTo>
                    <a:lnTo>
                      <a:pt x="667" y="13"/>
                    </a:lnTo>
                    <a:lnTo>
                      <a:pt x="643" y="7"/>
                    </a:lnTo>
                    <a:lnTo>
                      <a:pt x="620" y="2"/>
                    </a:lnTo>
                    <a:lnTo>
                      <a:pt x="597" y="0"/>
                    </a:lnTo>
                    <a:lnTo>
                      <a:pt x="574" y="0"/>
                    </a:lnTo>
                    <a:lnTo>
                      <a:pt x="0" y="30"/>
                    </a:lnTo>
                    <a:lnTo>
                      <a:pt x="18" y="57"/>
                    </a:lnTo>
                    <a:lnTo>
                      <a:pt x="34" y="83"/>
                    </a:lnTo>
                    <a:lnTo>
                      <a:pt x="49" y="111"/>
                    </a:lnTo>
                    <a:lnTo>
                      <a:pt x="62" y="139"/>
                    </a:lnTo>
                    <a:lnTo>
                      <a:pt x="73" y="168"/>
                    </a:lnTo>
                    <a:lnTo>
                      <a:pt x="83" y="197"/>
                    </a:lnTo>
                    <a:lnTo>
                      <a:pt x="92" y="226"/>
                    </a:lnTo>
                    <a:lnTo>
                      <a:pt x="98" y="256"/>
                    </a:lnTo>
                    <a:lnTo>
                      <a:pt x="100" y="231"/>
                    </a:lnTo>
                    <a:lnTo>
                      <a:pt x="102" y="208"/>
                    </a:lnTo>
                    <a:lnTo>
                      <a:pt x="104" y="187"/>
                    </a:lnTo>
                    <a:lnTo>
                      <a:pt x="105" y="163"/>
                    </a:lnTo>
                    <a:lnTo>
                      <a:pt x="106" y="161"/>
                    </a:lnTo>
                    <a:lnTo>
                      <a:pt x="110" y="154"/>
                    </a:lnTo>
                    <a:lnTo>
                      <a:pt x="112" y="146"/>
                    </a:lnTo>
                    <a:lnTo>
                      <a:pt x="113" y="139"/>
                    </a:lnTo>
                    <a:lnTo>
                      <a:pt x="130" y="122"/>
                    </a:lnTo>
                    <a:lnTo>
                      <a:pt x="135" y="120"/>
                    </a:lnTo>
                    <a:lnTo>
                      <a:pt x="143" y="118"/>
                    </a:lnTo>
                    <a:lnTo>
                      <a:pt x="153" y="117"/>
                    </a:lnTo>
                    <a:lnTo>
                      <a:pt x="163" y="115"/>
                    </a:lnTo>
                    <a:lnTo>
                      <a:pt x="174" y="114"/>
                    </a:lnTo>
                    <a:lnTo>
                      <a:pt x="186" y="114"/>
                    </a:lnTo>
                    <a:lnTo>
                      <a:pt x="196" y="114"/>
                    </a:lnTo>
                    <a:lnTo>
                      <a:pt x="203" y="114"/>
                    </a:lnTo>
                    <a:lnTo>
                      <a:pt x="213" y="115"/>
                    </a:lnTo>
                    <a:lnTo>
                      <a:pt x="223" y="117"/>
                    </a:lnTo>
                    <a:lnTo>
                      <a:pt x="233" y="119"/>
                    </a:lnTo>
                    <a:lnTo>
                      <a:pt x="243" y="122"/>
                    </a:lnTo>
                    <a:lnTo>
                      <a:pt x="255" y="126"/>
                    </a:lnTo>
                    <a:lnTo>
                      <a:pt x="265" y="128"/>
                    </a:lnTo>
                    <a:lnTo>
                      <a:pt x="275" y="129"/>
                    </a:lnTo>
                    <a:lnTo>
                      <a:pt x="284" y="130"/>
                    </a:lnTo>
                    <a:lnTo>
                      <a:pt x="287" y="134"/>
                    </a:lnTo>
                    <a:lnTo>
                      <a:pt x="292" y="138"/>
                    </a:lnTo>
                    <a:lnTo>
                      <a:pt x="297" y="141"/>
                    </a:lnTo>
                    <a:lnTo>
                      <a:pt x="301" y="146"/>
                    </a:lnTo>
                    <a:lnTo>
                      <a:pt x="307" y="149"/>
                    </a:lnTo>
                    <a:lnTo>
                      <a:pt x="312" y="153"/>
                    </a:lnTo>
                    <a:lnTo>
                      <a:pt x="319" y="154"/>
                    </a:lnTo>
                    <a:lnTo>
                      <a:pt x="325" y="155"/>
                    </a:lnTo>
                    <a:lnTo>
                      <a:pt x="398" y="155"/>
                    </a:lnTo>
                    <a:lnTo>
                      <a:pt x="401" y="153"/>
                    </a:lnTo>
                    <a:lnTo>
                      <a:pt x="408" y="147"/>
                    </a:lnTo>
                    <a:lnTo>
                      <a:pt x="415" y="141"/>
                    </a:lnTo>
                    <a:lnTo>
                      <a:pt x="422" y="139"/>
                    </a:lnTo>
                    <a:lnTo>
                      <a:pt x="435" y="139"/>
                    </a:lnTo>
                    <a:lnTo>
                      <a:pt x="445" y="139"/>
                    </a:lnTo>
                    <a:lnTo>
                      <a:pt x="456" y="138"/>
                    </a:lnTo>
                    <a:lnTo>
                      <a:pt x="466" y="137"/>
                    </a:lnTo>
                    <a:lnTo>
                      <a:pt x="475" y="135"/>
                    </a:lnTo>
                    <a:lnTo>
                      <a:pt x="486" y="132"/>
                    </a:lnTo>
                    <a:lnTo>
                      <a:pt x="495" y="128"/>
                    </a:lnTo>
                    <a:lnTo>
                      <a:pt x="504" y="122"/>
                    </a:lnTo>
                    <a:lnTo>
                      <a:pt x="509" y="122"/>
                    </a:lnTo>
                    <a:lnTo>
                      <a:pt x="515" y="121"/>
                    </a:lnTo>
                    <a:lnTo>
                      <a:pt x="520" y="120"/>
                    </a:lnTo>
                    <a:lnTo>
                      <a:pt x="524" y="118"/>
                    </a:lnTo>
                    <a:lnTo>
                      <a:pt x="529" y="117"/>
                    </a:lnTo>
                    <a:lnTo>
                      <a:pt x="533" y="115"/>
                    </a:lnTo>
                    <a:lnTo>
                      <a:pt x="539" y="114"/>
                    </a:lnTo>
                    <a:lnTo>
                      <a:pt x="545" y="114"/>
                    </a:lnTo>
                    <a:lnTo>
                      <a:pt x="554" y="114"/>
                    </a:lnTo>
                    <a:lnTo>
                      <a:pt x="563" y="115"/>
                    </a:lnTo>
                    <a:lnTo>
                      <a:pt x="572" y="118"/>
                    </a:lnTo>
                    <a:lnTo>
                      <a:pt x="581" y="119"/>
                    </a:lnTo>
                    <a:lnTo>
                      <a:pt x="590" y="121"/>
                    </a:lnTo>
                    <a:lnTo>
                      <a:pt x="599" y="124"/>
                    </a:lnTo>
                    <a:lnTo>
                      <a:pt x="608" y="127"/>
                    </a:lnTo>
                    <a:lnTo>
                      <a:pt x="617" y="130"/>
                    </a:lnTo>
                    <a:lnTo>
                      <a:pt x="619" y="141"/>
                    </a:lnTo>
                    <a:lnTo>
                      <a:pt x="626" y="151"/>
                    </a:lnTo>
                    <a:lnTo>
                      <a:pt x="635" y="161"/>
                    </a:lnTo>
                    <a:lnTo>
                      <a:pt x="642" y="171"/>
                    </a:lnTo>
                    <a:lnTo>
                      <a:pt x="648" y="201"/>
                    </a:lnTo>
                    <a:lnTo>
                      <a:pt x="659" y="233"/>
                    </a:lnTo>
                    <a:lnTo>
                      <a:pt x="669" y="266"/>
                    </a:lnTo>
                    <a:lnTo>
                      <a:pt x="675" y="302"/>
                    </a:lnTo>
                    <a:lnTo>
                      <a:pt x="688" y="311"/>
                    </a:lnTo>
                    <a:lnTo>
                      <a:pt x="695" y="319"/>
                    </a:lnTo>
                    <a:lnTo>
                      <a:pt x="699" y="328"/>
                    </a:lnTo>
                    <a:lnTo>
                      <a:pt x="699" y="343"/>
                    </a:lnTo>
                    <a:lnTo>
                      <a:pt x="702" y="346"/>
                    </a:lnTo>
                    <a:lnTo>
                      <a:pt x="708" y="352"/>
                    </a:lnTo>
                    <a:lnTo>
                      <a:pt x="713" y="358"/>
                    </a:lnTo>
                    <a:lnTo>
                      <a:pt x="719" y="363"/>
                    </a:lnTo>
                    <a:lnTo>
                      <a:pt x="725" y="371"/>
                    </a:lnTo>
                    <a:lnTo>
                      <a:pt x="730" y="378"/>
                    </a:lnTo>
                    <a:lnTo>
                      <a:pt x="736" y="385"/>
                    </a:lnTo>
                    <a:lnTo>
                      <a:pt x="739" y="392"/>
                    </a:lnTo>
                    <a:lnTo>
                      <a:pt x="742" y="386"/>
                    </a:lnTo>
                    <a:lnTo>
                      <a:pt x="747" y="324"/>
                    </a:lnTo>
                    <a:lnTo>
                      <a:pt x="749" y="243"/>
                    </a:lnTo>
                    <a:lnTo>
                      <a:pt x="747" y="188"/>
                    </a:lnTo>
                    <a:lnTo>
                      <a:pt x="739" y="171"/>
                    </a:lnTo>
                    <a:lnTo>
                      <a:pt x="739" y="147"/>
                    </a:lnTo>
                    <a:lnTo>
                      <a:pt x="788" y="171"/>
                    </a:lnTo>
                    <a:lnTo>
                      <a:pt x="789" y="183"/>
                    </a:lnTo>
                    <a:lnTo>
                      <a:pt x="793" y="196"/>
                    </a:lnTo>
                    <a:lnTo>
                      <a:pt x="795" y="208"/>
                    </a:lnTo>
                    <a:lnTo>
                      <a:pt x="796" y="221"/>
                    </a:lnTo>
                    <a:lnTo>
                      <a:pt x="806" y="226"/>
                    </a:lnTo>
                    <a:lnTo>
                      <a:pt x="813" y="230"/>
                    </a:lnTo>
                    <a:lnTo>
                      <a:pt x="817" y="233"/>
                    </a:lnTo>
                    <a:lnTo>
                      <a:pt x="820" y="235"/>
                    </a:lnTo>
                    <a:lnTo>
                      <a:pt x="822" y="238"/>
                    </a:lnTo>
                    <a:lnTo>
                      <a:pt x="825" y="240"/>
                    </a:lnTo>
                    <a:lnTo>
                      <a:pt x="830" y="242"/>
                    </a:lnTo>
                    <a:lnTo>
                      <a:pt x="837" y="245"/>
                    </a:lnTo>
                    <a:lnTo>
                      <a:pt x="856" y="207"/>
                    </a:lnTo>
                    <a:close/>
                  </a:path>
                </a:pathLst>
              </a:custGeom>
              <a:solidFill>
                <a:srgbClr val="4D4D4D"/>
              </a:solidFill>
              <a:ln w="9525">
                <a:noFill/>
                <a:round/>
                <a:headEnd/>
                <a:tailEnd/>
              </a:ln>
            </p:spPr>
            <p:txBody>
              <a:bodyPr/>
              <a:lstStyle/>
              <a:p>
                <a:endParaRPr lang="fr-FR"/>
              </a:p>
            </p:txBody>
          </p:sp>
          <p:sp>
            <p:nvSpPr>
              <p:cNvPr id="164" name="Freeform 68"/>
              <p:cNvSpPr>
                <a:spLocks/>
              </p:cNvSpPr>
              <p:nvPr/>
            </p:nvSpPr>
            <p:spPr bwMode="auto">
              <a:xfrm>
                <a:off x="2904" y="1791"/>
                <a:ext cx="826" cy="36"/>
              </a:xfrm>
              <a:custGeom>
                <a:avLst/>
                <a:gdLst>
                  <a:gd name="T0" fmla="*/ 30 w 2480"/>
                  <a:gd name="T1" fmla="*/ 0 h 107"/>
                  <a:gd name="T2" fmla="*/ 30 w 2480"/>
                  <a:gd name="T3" fmla="*/ 0 h 107"/>
                  <a:gd name="T4" fmla="*/ 29 w 2480"/>
                  <a:gd name="T5" fmla="*/ 0 h 107"/>
                  <a:gd name="T6" fmla="*/ 28 w 2480"/>
                  <a:gd name="T7" fmla="*/ 0 h 107"/>
                  <a:gd name="T8" fmla="*/ 28 w 2480"/>
                  <a:gd name="T9" fmla="*/ 1 h 107"/>
                  <a:gd name="T10" fmla="*/ 27 w 2480"/>
                  <a:gd name="T11" fmla="*/ 1 h 107"/>
                  <a:gd name="T12" fmla="*/ 26 w 2480"/>
                  <a:gd name="T13" fmla="*/ 1 h 107"/>
                  <a:gd name="T14" fmla="*/ 26 w 2480"/>
                  <a:gd name="T15" fmla="*/ 1 h 107"/>
                  <a:gd name="T16" fmla="*/ 25 w 2480"/>
                  <a:gd name="T17" fmla="*/ 1 h 107"/>
                  <a:gd name="T18" fmla="*/ 24 w 2480"/>
                  <a:gd name="T19" fmla="*/ 1 h 107"/>
                  <a:gd name="T20" fmla="*/ 23 w 2480"/>
                  <a:gd name="T21" fmla="*/ 1 h 107"/>
                  <a:gd name="T22" fmla="*/ 23 w 2480"/>
                  <a:gd name="T23" fmla="*/ 1 h 107"/>
                  <a:gd name="T24" fmla="*/ 22 w 2480"/>
                  <a:gd name="T25" fmla="*/ 1 h 107"/>
                  <a:gd name="T26" fmla="*/ 21 w 2480"/>
                  <a:gd name="T27" fmla="*/ 1 h 107"/>
                  <a:gd name="T28" fmla="*/ 21 w 2480"/>
                  <a:gd name="T29" fmla="*/ 1 h 107"/>
                  <a:gd name="T30" fmla="*/ 20 w 2480"/>
                  <a:gd name="T31" fmla="*/ 1 h 107"/>
                  <a:gd name="T32" fmla="*/ 19 w 2480"/>
                  <a:gd name="T33" fmla="*/ 1 h 107"/>
                  <a:gd name="T34" fmla="*/ 18 w 2480"/>
                  <a:gd name="T35" fmla="*/ 1 h 107"/>
                  <a:gd name="T36" fmla="*/ 17 w 2480"/>
                  <a:gd name="T37" fmla="*/ 1 h 107"/>
                  <a:gd name="T38" fmla="*/ 16 w 2480"/>
                  <a:gd name="T39" fmla="*/ 1 h 107"/>
                  <a:gd name="T40" fmla="*/ 15 w 2480"/>
                  <a:gd name="T41" fmla="*/ 1 h 107"/>
                  <a:gd name="T42" fmla="*/ 13 w 2480"/>
                  <a:gd name="T43" fmla="*/ 1 h 107"/>
                  <a:gd name="T44" fmla="*/ 12 w 2480"/>
                  <a:gd name="T45" fmla="*/ 1 h 107"/>
                  <a:gd name="T46" fmla="*/ 10 w 2480"/>
                  <a:gd name="T47" fmla="*/ 1 h 107"/>
                  <a:gd name="T48" fmla="*/ 9 w 2480"/>
                  <a:gd name="T49" fmla="*/ 1 h 107"/>
                  <a:gd name="T50" fmla="*/ 8 w 2480"/>
                  <a:gd name="T51" fmla="*/ 1 h 107"/>
                  <a:gd name="T52" fmla="*/ 6 w 2480"/>
                  <a:gd name="T53" fmla="*/ 1 h 107"/>
                  <a:gd name="T54" fmla="*/ 5 w 2480"/>
                  <a:gd name="T55" fmla="*/ 1 h 107"/>
                  <a:gd name="T56" fmla="*/ 4 w 2480"/>
                  <a:gd name="T57" fmla="*/ 1 h 107"/>
                  <a:gd name="T58" fmla="*/ 3 w 2480"/>
                  <a:gd name="T59" fmla="*/ 1 h 107"/>
                  <a:gd name="T60" fmla="*/ 2 w 2480"/>
                  <a:gd name="T61" fmla="*/ 1 h 107"/>
                  <a:gd name="T62" fmla="*/ 0 w 2480"/>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0"/>
                  <a:gd name="T97" fmla="*/ 0 h 107"/>
                  <a:gd name="T98" fmla="*/ 2480 w 2480"/>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0" h="107">
                    <a:moveTo>
                      <a:pt x="2480" y="0"/>
                    </a:moveTo>
                    <a:lnTo>
                      <a:pt x="2456" y="6"/>
                    </a:lnTo>
                    <a:lnTo>
                      <a:pt x="2432" y="12"/>
                    </a:lnTo>
                    <a:lnTo>
                      <a:pt x="2407" y="16"/>
                    </a:lnTo>
                    <a:lnTo>
                      <a:pt x="2382" y="22"/>
                    </a:lnTo>
                    <a:lnTo>
                      <a:pt x="2356" y="26"/>
                    </a:lnTo>
                    <a:lnTo>
                      <a:pt x="2329" y="32"/>
                    </a:lnTo>
                    <a:lnTo>
                      <a:pt x="2302" y="37"/>
                    </a:lnTo>
                    <a:lnTo>
                      <a:pt x="2275" y="42"/>
                    </a:lnTo>
                    <a:lnTo>
                      <a:pt x="2247" y="47"/>
                    </a:lnTo>
                    <a:lnTo>
                      <a:pt x="2218" y="51"/>
                    </a:lnTo>
                    <a:lnTo>
                      <a:pt x="2190" y="56"/>
                    </a:lnTo>
                    <a:lnTo>
                      <a:pt x="2160" y="60"/>
                    </a:lnTo>
                    <a:lnTo>
                      <a:pt x="2131" y="65"/>
                    </a:lnTo>
                    <a:lnTo>
                      <a:pt x="2102" y="69"/>
                    </a:lnTo>
                    <a:lnTo>
                      <a:pt x="2072" y="73"/>
                    </a:lnTo>
                    <a:lnTo>
                      <a:pt x="2043" y="77"/>
                    </a:lnTo>
                    <a:lnTo>
                      <a:pt x="2013" y="81"/>
                    </a:lnTo>
                    <a:lnTo>
                      <a:pt x="1984" y="84"/>
                    </a:lnTo>
                    <a:lnTo>
                      <a:pt x="1954" y="88"/>
                    </a:lnTo>
                    <a:lnTo>
                      <a:pt x="1925" y="90"/>
                    </a:lnTo>
                    <a:lnTo>
                      <a:pt x="1897" y="93"/>
                    </a:lnTo>
                    <a:lnTo>
                      <a:pt x="1867" y="96"/>
                    </a:lnTo>
                    <a:lnTo>
                      <a:pt x="1839" y="98"/>
                    </a:lnTo>
                    <a:lnTo>
                      <a:pt x="1811" y="100"/>
                    </a:lnTo>
                    <a:lnTo>
                      <a:pt x="1782" y="102"/>
                    </a:lnTo>
                    <a:lnTo>
                      <a:pt x="1755" y="103"/>
                    </a:lnTo>
                    <a:lnTo>
                      <a:pt x="1728" y="105"/>
                    </a:lnTo>
                    <a:lnTo>
                      <a:pt x="1702" y="106"/>
                    </a:lnTo>
                    <a:lnTo>
                      <a:pt x="1676" y="107"/>
                    </a:lnTo>
                    <a:lnTo>
                      <a:pt x="1651" y="107"/>
                    </a:lnTo>
                    <a:lnTo>
                      <a:pt x="1626" y="107"/>
                    </a:lnTo>
                    <a:lnTo>
                      <a:pt x="1602" y="107"/>
                    </a:lnTo>
                    <a:lnTo>
                      <a:pt x="1563" y="106"/>
                    </a:lnTo>
                    <a:lnTo>
                      <a:pt x="1521" y="106"/>
                    </a:lnTo>
                    <a:lnTo>
                      <a:pt x="1477" y="106"/>
                    </a:lnTo>
                    <a:lnTo>
                      <a:pt x="1431" y="106"/>
                    </a:lnTo>
                    <a:lnTo>
                      <a:pt x="1384" y="105"/>
                    </a:lnTo>
                    <a:lnTo>
                      <a:pt x="1335" y="105"/>
                    </a:lnTo>
                    <a:lnTo>
                      <a:pt x="1285" y="105"/>
                    </a:lnTo>
                    <a:lnTo>
                      <a:pt x="1234" y="105"/>
                    </a:lnTo>
                    <a:lnTo>
                      <a:pt x="1181" y="105"/>
                    </a:lnTo>
                    <a:lnTo>
                      <a:pt x="1128" y="105"/>
                    </a:lnTo>
                    <a:lnTo>
                      <a:pt x="1073" y="105"/>
                    </a:lnTo>
                    <a:lnTo>
                      <a:pt x="1019" y="103"/>
                    </a:lnTo>
                    <a:lnTo>
                      <a:pt x="964" y="103"/>
                    </a:lnTo>
                    <a:lnTo>
                      <a:pt x="908" y="102"/>
                    </a:lnTo>
                    <a:lnTo>
                      <a:pt x="851" y="101"/>
                    </a:lnTo>
                    <a:lnTo>
                      <a:pt x="796" y="100"/>
                    </a:lnTo>
                    <a:lnTo>
                      <a:pt x="741" y="99"/>
                    </a:lnTo>
                    <a:lnTo>
                      <a:pt x="684" y="98"/>
                    </a:lnTo>
                    <a:lnTo>
                      <a:pt x="628" y="96"/>
                    </a:lnTo>
                    <a:lnTo>
                      <a:pt x="574" y="93"/>
                    </a:lnTo>
                    <a:lnTo>
                      <a:pt x="520" y="90"/>
                    </a:lnTo>
                    <a:lnTo>
                      <a:pt x="465" y="86"/>
                    </a:lnTo>
                    <a:lnTo>
                      <a:pt x="412" y="83"/>
                    </a:lnTo>
                    <a:lnTo>
                      <a:pt x="361" y="79"/>
                    </a:lnTo>
                    <a:lnTo>
                      <a:pt x="310" y="74"/>
                    </a:lnTo>
                    <a:lnTo>
                      <a:pt x="260" y="69"/>
                    </a:lnTo>
                    <a:lnTo>
                      <a:pt x="213" y="64"/>
                    </a:lnTo>
                    <a:lnTo>
                      <a:pt x="166" y="57"/>
                    </a:lnTo>
                    <a:lnTo>
                      <a:pt x="122" y="50"/>
                    </a:lnTo>
                    <a:lnTo>
                      <a:pt x="79" y="42"/>
                    </a:lnTo>
                    <a:lnTo>
                      <a:pt x="38" y="34"/>
                    </a:lnTo>
                    <a:lnTo>
                      <a:pt x="0" y="25"/>
                    </a:lnTo>
                  </a:path>
                </a:pathLst>
              </a:custGeom>
              <a:noFill/>
              <a:ln w="23813">
                <a:solidFill>
                  <a:srgbClr val="CC3300"/>
                </a:solidFill>
                <a:round/>
                <a:headEnd/>
                <a:tailEnd/>
              </a:ln>
            </p:spPr>
            <p:txBody>
              <a:bodyPr/>
              <a:lstStyle/>
              <a:p>
                <a:endParaRPr lang="fr-FR"/>
              </a:p>
            </p:txBody>
          </p:sp>
          <p:sp>
            <p:nvSpPr>
              <p:cNvPr id="165" name="Freeform 69"/>
              <p:cNvSpPr>
                <a:spLocks/>
              </p:cNvSpPr>
              <p:nvPr/>
            </p:nvSpPr>
            <p:spPr bwMode="auto">
              <a:xfrm>
                <a:off x="2988" y="1197"/>
                <a:ext cx="529" cy="293"/>
              </a:xfrm>
              <a:custGeom>
                <a:avLst/>
                <a:gdLst>
                  <a:gd name="T0" fmla="*/ 0 w 1589"/>
                  <a:gd name="T1" fmla="*/ 0 h 877"/>
                  <a:gd name="T2" fmla="*/ 0 w 1589"/>
                  <a:gd name="T3" fmla="*/ 0 h 877"/>
                  <a:gd name="T4" fmla="*/ 1 w 1589"/>
                  <a:gd name="T5" fmla="*/ 1 h 877"/>
                  <a:gd name="T6" fmla="*/ 1 w 1589"/>
                  <a:gd name="T7" fmla="*/ 1 h 877"/>
                  <a:gd name="T8" fmla="*/ 1 w 1589"/>
                  <a:gd name="T9" fmla="*/ 1 h 877"/>
                  <a:gd name="T10" fmla="*/ 2 w 1589"/>
                  <a:gd name="T11" fmla="*/ 2 h 877"/>
                  <a:gd name="T12" fmla="*/ 2 w 1589"/>
                  <a:gd name="T13" fmla="*/ 2 h 877"/>
                  <a:gd name="T14" fmla="*/ 2 w 1589"/>
                  <a:gd name="T15" fmla="*/ 2 h 877"/>
                  <a:gd name="T16" fmla="*/ 3 w 1589"/>
                  <a:gd name="T17" fmla="*/ 3 h 877"/>
                  <a:gd name="T18" fmla="*/ 3 w 1589"/>
                  <a:gd name="T19" fmla="*/ 3 h 877"/>
                  <a:gd name="T20" fmla="*/ 3 w 1589"/>
                  <a:gd name="T21" fmla="*/ 3 h 877"/>
                  <a:gd name="T22" fmla="*/ 4 w 1589"/>
                  <a:gd name="T23" fmla="*/ 4 h 877"/>
                  <a:gd name="T24" fmla="*/ 4 w 1589"/>
                  <a:gd name="T25" fmla="*/ 4 h 877"/>
                  <a:gd name="T26" fmla="*/ 4 w 1589"/>
                  <a:gd name="T27" fmla="*/ 4 h 877"/>
                  <a:gd name="T28" fmla="*/ 5 w 1589"/>
                  <a:gd name="T29" fmla="*/ 5 h 877"/>
                  <a:gd name="T30" fmla="*/ 5 w 1589"/>
                  <a:gd name="T31" fmla="*/ 5 h 877"/>
                  <a:gd name="T32" fmla="*/ 5 w 1589"/>
                  <a:gd name="T33" fmla="*/ 5 h 877"/>
                  <a:gd name="T34" fmla="*/ 6 w 1589"/>
                  <a:gd name="T35" fmla="*/ 6 h 877"/>
                  <a:gd name="T36" fmla="*/ 6 w 1589"/>
                  <a:gd name="T37" fmla="*/ 6 h 877"/>
                  <a:gd name="T38" fmla="*/ 6 w 1589"/>
                  <a:gd name="T39" fmla="*/ 6 h 877"/>
                  <a:gd name="T40" fmla="*/ 7 w 1589"/>
                  <a:gd name="T41" fmla="*/ 7 h 877"/>
                  <a:gd name="T42" fmla="*/ 7 w 1589"/>
                  <a:gd name="T43" fmla="*/ 7 h 877"/>
                  <a:gd name="T44" fmla="*/ 7 w 1589"/>
                  <a:gd name="T45" fmla="*/ 7 h 877"/>
                  <a:gd name="T46" fmla="*/ 8 w 1589"/>
                  <a:gd name="T47" fmla="*/ 8 h 877"/>
                  <a:gd name="T48" fmla="*/ 8 w 1589"/>
                  <a:gd name="T49" fmla="*/ 8 h 877"/>
                  <a:gd name="T50" fmla="*/ 8 w 1589"/>
                  <a:gd name="T51" fmla="*/ 9 h 877"/>
                  <a:gd name="T52" fmla="*/ 9 w 1589"/>
                  <a:gd name="T53" fmla="*/ 9 h 877"/>
                  <a:gd name="T54" fmla="*/ 9 w 1589"/>
                  <a:gd name="T55" fmla="*/ 9 h 877"/>
                  <a:gd name="T56" fmla="*/ 9 w 1589"/>
                  <a:gd name="T57" fmla="*/ 10 h 877"/>
                  <a:gd name="T58" fmla="*/ 10 w 1589"/>
                  <a:gd name="T59" fmla="*/ 10 h 877"/>
                  <a:gd name="T60" fmla="*/ 10 w 1589"/>
                  <a:gd name="T61" fmla="*/ 10 h 877"/>
                  <a:gd name="T62" fmla="*/ 10 w 1589"/>
                  <a:gd name="T63" fmla="*/ 11 h 877"/>
                  <a:gd name="T64" fmla="*/ 11 w 1589"/>
                  <a:gd name="T65" fmla="*/ 11 h 877"/>
                  <a:gd name="T66" fmla="*/ 11 w 1589"/>
                  <a:gd name="T67" fmla="*/ 11 h 877"/>
                  <a:gd name="T68" fmla="*/ 12 w 1589"/>
                  <a:gd name="T69" fmla="*/ 11 h 877"/>
                  <a:gd name="T70" fmla="*/ 12 w 1589"/>
                  <a:gd name="T71" fmla="*/ 11 h 877"/>
                  <a:gd name="T72" fmla="*/ 13 w 1589"/>
                  <a:gd name="T73" fmla="*/ 11 h 877"/>
                  <a:gd name="T74" fmla="*/ 14 w 1589"/>
                  <a:gd name="T75" fmla="*/ 11 h 877"/>
                  <a:gd name="T76" fmla="*/ 14 w 1589"/>
                  <a:gd name="T77" fmla="*/ 11 h 877"/>
                  <a:gd name="T78" fmla="*/ 15 w 1589"/>
                  <a:gd name="T79" fmla="*/ 11 h 877"/>
                  <a:gd name="T80" fmla="*/ 15 w 1589"/>
                  <a:gd name="T81" fmla="*/ 11 h 877"/>
                  <a:gd name="T82" fmla="*/ 16 w 1589"/>
                  <a:gd name="T83" fmla="*/ 11 h 877"/>
                  <a:gd name="T84" fmla="*/ 16 w 1589"/>
                  <a:gd name="T85" fmla="*/ 11 h 877"/>
                  <a:gd name="T86" fmla="*/ 17 w 1589"/>
                  <a:gd name="T87" fmla="*/ 11 h 877"/>
                  <a:gd name="T88" fmla="*/ 17 w 1589"/>
                  <a:gd name="T89" fmla="*/ 11 h 877"/>
                  <a:gd name="T90" fmla="*/ 18 w 1589"/>
                  <a:gd name="T91" fmla="*/ 11 h 877"/>
                  <a:gd name="T92" fmla="*/ 18 w 1589"/>
                  <a:gd name="T93" fmla="*/ 11 h 877"/>
                  <a:gd name="T94" fmla="*/ 19 w 1589"/>
                  <a:gd name="T95" fmla="*/ 11 h 877"/>
                  <a:gd name="T96" fmla="*/ 20 w 1589"/>
                  <a:gd name="T97" fmla="*/ 11 h 877"/>
                  <a:gd name="T98" fmla="*/ 0 w 1589"/>
                  <a:gd name="T99" fmla="*/ 0 h 8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9"/>
                  <a:gd name="T151" fmla="*/ 0 h 877"/>
                  <a:gd name="T152" fmla="*/ 1589 w 1589"/>
                  <a:gd name="T153" fmla="*/ 877 h 8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9" h="877">
                    <a:moveTo>
                      <a:pt x="0" y="0"/>
                    </a:moveTo>
                    <a:lnTo>
                      <a:pt x="28" y="27"/>
                    </a:lnTo>
                    <a:lnTo>
                      <a:pt x="55" y="54"/>
                    </a:lnTo>
                    <a:lnTo>
                      <a:pt x="83" y="83"/>
                    </a:lnTo>
                    <a:lnTo>
                      <a:pt x="110" y="110"/>
                    </a:lnTo>
                    <a:lnTo>
                      <a:pt x="137" y="137"/>
                    </a:lnTo>
                    <a:lnTo>
                      <a:pt x="165" y="164"/>
                    </a:lnTo>
                    <a:lnTo>
                      <a:pt x="192" y="191"/>
                    </a:lnTo>
                    <a:lnTo>
                      <a:pt x="219" y="219"/>
                    </a:lnTo>
                    <a:lnTo>
                      <a:pt x="246" y="247"/>
                    </a:lnTo>
                    <a:lnTo>
                      <a:pt x="275" y="274"/>
                    </a:lnTo>
                    <a:lnTo>
                      <a:pt x="302" y="301"/>
                    </a:lnTo>
                    <a:lnTo>
                      <a:pt x="329" y="328"/>
                    </a:lnTo>
                    <a:lnTo>
                      <a:pt x="356" y="356"/>
                    </a:lnTo>
                    <a:lnTo>
                      <a:pt x="383" y="384"/>
                    </a:lnTo>
                    <a:lnTo>
                      <a:pt x="410" y="411"/>
                    </a:lnTo>
                    <a:lnTo>
                      <a:pt x="438" y="438"/>
                    </a:lnTo>
                    <a:lnTo>
                      <a:pt x="465" y="466"/>
                    </a:lnTo>
                    <a:lnTo>
                      <a:pt x="493" y="493"/>
                    </a:lnTo>
                    <a:lnTo>
                      <a:pt x="520" y="521"/>
                    </a:lnTo>
                    <a:lnTo>
                      <a:pt x="547" y="548"/>
                    </a:lnTo>
                    <a:lnTo>
                      <a:pt x="575" y="575"/>
                    </a:lnTo>
                    <a:lnTo>
                      <a:pt x="602" y="603"/>
                    </a:lnTo>
                    <a:lnTo>
                      <a:pt x="629" y="630"/>
                    </a:lnTo>
                    <a:lnTo>
                      <a:pt x="656" y="657"/>
                    </a:lnTo>
                    <a:lnTo>
                      <a:pt x="683" y="685"/>
                    </a:lnTo>
                    <a:lnTo>
                      <a:pt x="710" y="712"/>
                    </a:lnTo>
                    <a:lnTo>
                      <a:pt x="739" y="740"/>
                    </a:lnTo>
                    <a:lnTo>
                      <a:pt x="766" y="767"/>
                    </a:lnTo>
                    <a:lnTo>
                      <a:pt x="793" y="794"/>
                    </a:lnTo>
                    <a:lnTo>
                      <a:pt x="820" y="822"/>
                    </a:lnTo>
                    <a:lnTo>
                      <a:pt x="847" y="849"/>
                    </a:lnTo>
                    <a:lnTo>
                      <a:pt x="875" y="877"/>
                    </a:lnTo>
                    <a:lnTo>
                      <a:pt x="919" y="875"/>
                    </a:lnTo>
                    <a:lnTo>
                      <a:pt x="964" y="873"/>
                    </a:lnTo>
                    <a:lnTo>
                      <a:pt x="1008" y="872"/>
                    </a:lnTo>
                    <a:lnTo>
                      <a:pt x="1054" y="871"/>
                    </a:lnTo>
                    <a:lnTo>
                      <a:pt x="1098" y="870"/>
                    </a:lnTo>
                    <a:lnTo>
                      <a:pt x="1143" y="870"/>
                    </a:lnTo>
                    <a:lnTo>
                      <a:pt x="1187" y="869"/>
                    </a:lnTo>
                    <a:lnTo>
                      <a:pt x="1232" y="868"/>
                    </a:lnTo>
                    <a:lnTo>
                      <a:pt x="1277" y="868"/>
                    </a:lnTo>
                    <a:lnTo>
                      <a:pt x="1321" y="866"/>
                    </a:lnTo>
                    <a:lnTo>
                      <a:pt x="1366" y="866"/>
                    </a:lnTo>
                    <a:lnTo>
                      <a:pt x="1410" y="865"/>
                    </a:lnTo>
                    <a:lnTo>
                      <a:pt x="1456" y="864"/>
                    </a:lnTo>
                    <a:lnTo>
                      <a:pt x="1500" y="864"/>
                    </a:lnTo>
                    <a:lnTo>
                      <a:pt x="1545" y="863"/>
                    </a:lnTo>
                    <a:lnTo>
                      <a:pt x="1589" y="862"/>
                    </a:lnTo>
                    <a:lnTo>
                      <a:pt x="0" y="0"/>
                    </a:lnTo>
                    <a:close/>
                  </a:path>
                </a:pathLst>
              </a:custGeom>
              <a:solidFill>
                <a:srgbClr val="01735D"/>
              </a:solidFill>
              <a:ln w="9525">
                <a:noFill/>
                <a:round/>
                <a:headEnd/>
                <a:tailEnd/>
              </a:ln>
            </p:spPr>
            <p:txBody>
              <a:bodyPr/>
              <a:lstStyle/>
              <a:p>
                <a:endParaRPr lang="fr-FR"/>
              </a:p>
            </p:txBody>
          </p:sp>
          <p:sp>
            <p:nvSpPr>
              <p:cNvPr id="166" name="Freeform 70"/>
              <p:cNvSpPr>
                <a:spLocks/>
              </p:cNvSpPr>
              <p:nvPr/>
            </p:nvSpPr>
            <p:spPr bwMode="auto">
              <a:xfrm>
                <a:off x="2963" y="1173"/>
                <a:ext cx="574" cy="312"/>
              </a:xfrm>
              <a:custGeom>
                <a:avLst/>
                <a:gdLst>
                  <a:gd name="T0" fmla="*/ 1 w 1720"/>
                  <a:gd name="T1" fmla="*/ 1 h 936"/>
                  <a:gd name="T2" fmla="*/ 1 w 1720"/>
                  <a:gd name="T3" fmla="*/ 1 h 936"/>
                  <a:gd name="T4" fmla="*/ 1 w 1720"/>
                  <a:gd name="T5" fmla="*/ 1 h 936"/>
                  <a:gd name="T6" fmla="*/ 1 w 1720"/>
                  <a:gd name="T7" fmla="*/ 1 h 936"/>
                  <a:gd name="T8" fmla="*/ 0 w 1720"/>
                  <a:gd name="T9" fmla="*/ 0 h 936"/>
                  <a:gd name="T10" fmla="*/ 0 w 1720"/>
                  <a:gd name="T11" fmla="*/ 0 h 936"/>
                  <a:gd name="T12" fmla="*/ 0 w 1720"/>
                  <a:gd name="T13" fmla="*/ 0 h 936"/>
                  <a:gd name="T14" fmla="*/ 0 w 1720"/>
                  <a:gd name="T15" fmla="*/ 0 h 936"/>
                  <a:gd name="T16" fmla="*/ 0 w 1720"/>
                  <a:gd name="T17" fmla="*/ 0 h 936"/>
                  <a:gd name="T18" fmla="*/ 21 w 1720"/>
                  <a:gd name="T19" fmla="*/ 12 h 936"/>
                  <a:gd name="T20" fmla="*/ 21 w 1720"/>
                  <a:gd name="T21" fmla="*/ 12 h 936"/>
                  <a:gd name="T22" fmla="*/ 21 w 1720"/>
                  <a:gd name="T23" fmla="*/ 12 h 936"/>
                  <a:gd name="T24" fmla="*/ 21 w 1720"/>
                  <a:gd name="T25" fmla="*/ 12 h 936"/>
                  <a:gd name="T26" fmla="*/ 21 w 1720"/>
                  <a:gd name="T27" fmla="*/ 12 h 936"/>
                  <a:gd name="T28" fmla="*/ 21 w 1720"/>
                  <a:gd name="T29" fmla="*/ 12 h 936"/>
                  <a:gd name="T30" fmla="*/ 21 w 1720"/>
                  <a:gd name="T31" fmla="*/ 12 h 936"/>
                  <a:gd name="T32" fmla="*/ 21 w 1720"/>
                  <a:gd name="T33" fmla="*/ 12 h 936"/>
                  <a:gd name="T34" fmla="*/ 21 w 1720"/>
                  <a:gd name="T35" fmla="*/ 12 h 936"/>
                  <a:gd name="T36" fmla="*/ 1 w 1720"/>
                  <a:gd name="T37" fmla="*/ 1 h 9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0"/>
                  <a:gd name="T58" fmla="*/ 0 h 936"/>
                  <a:gd name="T59" fmla="*/ 1720 w 1720"/>
                  <a:gd name="T60" fmla="*/ 936 h 9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0" h="936">
                    <a:moveTo>
                      <a:pt x="73" y="74"/>
                    </a:moveTo>
                    <a:lnTo>
                      <a:pt x="64" y="65"/>
                    </a:lnTo>
                    <a:lnTo>
                      <a:pt x="55" y="56"/>
                    </a:lnTo>
                    <a:lnTo>
                      <a:pt x="46" y="46"/>
                    </a:lnTo>
                    <a:lnTo>
                      <a:pt x="37" y="37"/>
                    </a:lnTo>
                    <a:lnTo>
                      <a:pt x="27" y="28"/>
                    </a:lnTo>
                    <a:lnTo>
                      <a:pt x="18" y="19"/>
                    </a:lnTo>
                    <a:lnTo>
                      <a:pt x="9" y="10"/>
                    </a:lnTo>
                    <a:lnTo>
                      <a:pt x="0" y="0"/>
                    </a:lnTo>
                    <a:lnTo>
                      <a:pt x="1720" y="935"/>
                    </a:lnTo>
                    <a:lnTo>
                      <a:pt x="1713" y="935"/>
                    </a:lnTo>
                    <a:lnTo>
                      <a:pt x="1705" y="935"/>
                    </a:lnTo>
                    <a:lnTo>
                      <a:pt x="1698" y="935"/>
                    </a:lnTo>
                    <a:lnTo>
                      <a:pt x="1692" y="935"/>
                    </a:lnTo>
                    <a:lnTo>
                      <a:pt x="1684" y="936"/>
                    </a:lnTo>
                    <a:lnTo>
                      <a:pt x="1677" y="936"/>
                    </a:lnTo>
                    <a:lnTo>
                      <a:pt x="1669" y="936"/>
                    </a:lnTo>
                    <a:lnTo>
                      <a:pt x="1662" y="936"/>
                    </a:lnTo>
                    <a:lnTo>
                      <a:pt x="73" y="74"/>
                    </a:lnTo>
                    <a:close/>
                  </a:path>
                </a:pathLst>
              </a:custGeom>
              <a:solidFill>
                <a:srgbClr val="047660"/>
              </a:solidFill>
              <a:ln w="9525">
                <a:noFill/>
                <a:round/>
                <a:headEnd/>
                <a:tailEnd/>
              </a:ln>
            </p:spPr>
            <p:txBody>
              <a:bodyPr/>
              <a:lstStyle/>
              <a:p>
                <a:endParaRPr lang="fr-FR"/>
              </a:p>
            </p:txBody>
          </p:sp>
          <p:sp>
            <p:nvSpPr>
              <p:cNvPr id="167" name="Freeform 71"/>
              <p:cNvSpPr>
                <a:spLocks/>
              </p:cNvSpPr>
              <p:nvPr/>
            </p:nvSpPr>
            <p:spPr bwMode="auto">
              <a:xfrm>
                <a:off x="2938" y="1147"/>
                <a:ext cx="619" cy="337"/>
              </a:xfrm>
              <a:custGeom>
                <a:avLst/>
                <a:gdLst>
                  <a:gd name="T0" fmla="*/ 1 w 1858"/>
                  <a:gd name="T1" fmla="*/ 1 h 1012"/>
                  <a:gd name="T2" fmla="*/ 1 w 1858"/>
                  <a:gd name="T3" fmla="*/ 1 h 1012"/>
                  <a:gd name="T4" fmla="*/ 1 w 1858"/>
                  <a:gd name="T5" fmla="*/ 1 h 1012"/>
                  <a:gd name="T6" fmla="*/ 1 w 1858"/>
                  <a:gd name="T7" fmla="*/ 1 h 1012"/>
                  <a:gd name="T8" fmla="*/ 0 w 1858"/>
                  <a:gd name="T9" fmla="*/ 0 h 1012"/>
                  <a:gd name="T10" fmla="*/ 0 w 1858"/>
                  <a:gd name="T11" fmla="*/ 0 h 1012"/>
                  <a:gd name="T12" fmla="*/ 0 w 1858"/>
                  <a:gd name="T13" fmla="*/ 0 h 1012"/>
                  <a:gd name="T14" fmla="*/ 0 w 1858"/>
                  <a:gd name="T15" fmla="*/ 0 h 1012"/>
                  <a:gd name="T16" fmla="*/ 0 w 1858"/>
                  <a:gd name="T17" fmla="*/ 0 h 1012"/>
                  <a:gd name="T18" fmla="*/ 23 w 1858"/>
                  <a:gd name="T19" fmla="*/ 12 h 1012"/>
                  <a:gd name="T20" fmla="*/ 23 w 1858"/>
                  <a:gd name="T21" fmla="*/ 12 h 1012"/>
                  <a:gd name="T22" fmla="*/ 23 w 1858"/>
                  <a:gd name="T23" fmla="*/ 12 h 1012"/>
                  <a:gd name="T24" fmla="*/ 23 w 1858"/>
                  <a:gd name="T25" fmla="*/ 12 h 1012"/>
                  <a:gd name="T26" fmla="*/ 23 w 1858"/>
                  <a:gd name="T27" fmla="*/ 12 h 1012"/>
                  <a:gd name="T28" fmla="*/ 22 w 1858"/>
                  <a:gd name="T29" fmla="*/ 12 h 1012"/>
                  <a:gd name="T30" fmla="*/ 22 w 1858"/>
                  <a:gd name="T31" fmla="*/ 12 h 1012"/>
                  <a:gd name="T32" fmla="*/ 22 w 1858"/>
                  <a:gd name="T33" fmla="*/ 12 h 1012"/>
                  <a:gd name="T34" fmla="*/ 22 w 1858"/>
                  <a:gd name="T35" fmla="*/ 12 h 1012"/>
                  <a:gd name="T36" fmla="*/ 1 w 1858"/>
                  <a:gd name="T37" fmla="*/ 1 h 10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8"/>
                  <a:gd name="T58" fmla="*/ 0 h 1012"/>
                  <a:gd name="T59" fmla="*/ 1858 w 1858"/>
                  <a:gd name="T60" fmla="*/ 1012 h 10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8" h="1012">
                    <a:moveTo>
                      <a:pt x="77" y="77"/>
                    </a:moveTo>
                    <a:lnTo>
                      <a:pt x="67" y="67"/>
                    </a:lnTo>
                    <a:lnTo>
                      <a:pt x="58" y="58"/>
                    </a:lnTo>
                    <a:lnTo>
                      <a:pt x="47" y="48"/>
                    </a:lnTo>
                    <a:lnTo>
                      <a:pt x="38" y="39"/>
                    </a:lnTo>
                    <a:lnTo>
                      <a:pt x="29" y="30"/>
                    </a:lnTo>
                    <a:lnTo>
                      <a:pt x="19" y="20"/>
                    </a:lnTo>
                    <a:lnTo>
                      <a:pt x="10" y="11"/>
                    </a:lnTo>
                    <a:lnTo>
                      <a:pt x="0" y="0"/>
                    </a:lnTo>
                    <a:lnTo>
                      <a:pt x="1858" y="1009"/>
                    </a:lnTo>
                    <a:lnTo>
                      <a:pt x="1850" y="1009"/>
                    </a:lnTo>
                    <a:lnTo>
                      <a:pt x="1843" y="1009"/>
                    </a:lnTo>
                    <a:lnTo>
                      <a:pt x="1835" y="1009"/>
                    </a:lnTo>
                    <a:lnTo>
                      <a:pt x="1827" y="1011"/>
                    </a:lnTo>
                    <a:lnTo>
                      <a:pt x="1820" y="1011"/>
                    </a:lnTo>
                    <a:lnTo>
                      <a:pt x="1813" y="1011"/>
                    </a:lnTo>
                    <a:lnTo>
                      <a:pt x="1805" y="1012"/>
                    </a:lnTo>
                    <a:lnTo>
                      <a:pt x="1797" y="1012"/>
                    </a:lnTo>
                    <a:lnTo>
                      <a:pt x="77" y="77"/>
                    </a:lnTo>
                    <a:close/>
                  </a:path>
                </a:pathLst>
              </a:custGeom>
              <a:solidFill>
                <a:srgbClr val="067660"/>
              </a:solidFill>
              <a:ln w="9525">
                <a:noFill/>
                <a:round/>
                <a:headEnd/>
                <a:tailEnd/>
              </a:ln>
            </p:spPr>
            <p:txBody>
              <a:bodyPr/>
              <a:lstStyle/>
              <a:p>
                <a:endParaRPr lang="fr-FR"/>
              </a:p>
            </p:txBody>
          </p:sp>
          <p:sp>
            <p:nvSpPr>
              <p:cNvPr id="168" name="Freeform 72"/>
              <p:cNvSpPr>
                <a:spLocks/>
              </p:cNvSpPr>
              <p:nvPr/>
            </p:nvSpPr>
            <p:spPr bwMode="auto">
              <a:xfrm>
                <a:off x="2912" y="1122"/>
                <a:ext cx="665" cy="361"/>
              </a:xfrm>
              <a:custGeom>
                <a:avLst/>
                <a:gdLst>
                  <a:gd name="T0" fmla="*/ 1 w 1994"/>
                  <a:gd name="T1" fmla="*/ 1 h 1084"/>
                  <a:gd name="T2" fmla="*/ 1 w 1994"/>
                  <a:gd name="T3" fmla="*/ 1 h 1084"/>
                  <a:gd name="T4" fmla="*/ 1 w 1994"/>
                  <a:gd name="T5" fmla="*/ 1 h 1084"/>
                  <a:gd name="T6" fmla="*/ 1 w 1994"/>
                  <a:gd name="T7" fmla="*/ 1 h 1084"/>
                  <a:gd name="T8" fmla="*/ 0 w 1994"/>
                  <a:gd name="T9" fmla="*/ 0 h 1084"/>
                  <a:gd name="T10" fmla="*/ 0 w 1994"/>
                  <a:gd name="T11" fmla="*/ 0 h 1084"/>
                  <a:gd name="T12" fmla="*/ 0 w 1994"/>
                  <a:gd name="T13" fmla="*/ 0 h 1084"/>
                  <a:gd name="T14" fmla="*/ 0 w 1994"/>
                  <a:gd name="T15" fmla="*/ 0 h 1084"/>
                  <a:gd name="T16" fmla="*/ 0 w 1994"/>
                  <a:gd name="T17" fmla="*/ 0 h 1084"/>
                  <a:gd name="T18" fmla="*/ 25 w 1994"/>
                  <a:gd name="T19" fmla="*/ 13 h 1084"/>
                  <a:gd name="T20" fmla="*/ 25 w 1994"/>
                  <a:gd name="T21" fmla="*/ 13 h 1084"/>
                  <a:gd name="T22" fmla="*/ 24 w 1994"/>
                  <a:gd name="T23" fmla="*/ 13 h 1084"/>
                  <a:gd name="T24" fmla="*/ 24 w 1994"/>
                  <a:gd name="T25" fmla="*/ 13 h 1084"/>
                  <a:gd name="T26" fmla="*/ 24 w 1994"/>
                  <a:gd name="T27" fmla="*/ 13 h 1084"/>
                  <a:gd name="T28" fmla="*/ 24 w 1994"/>
                  <a:gd name="T29" fmla="*/ 13 h 1084"/>
                  <a:gd name="T30" fmla="*/ 24 w 1994"/>
                  <a:gd name="T31" fmla="*/ 13 h 1084"/>
                  <a:gd name="T32" fmla="*/ 24 w 1994"/>
                  <a:gd name="T33" fmla="*/ 13 h 1084"/>
                  <a:gd name="T34" fmla="*/ 24 w 1994"/>
                  <a:gd name="T35" fmla="*/ 13 h 1084"/>
                  <a:gd name="T36" fmla="*/ 1 w 1994"/>
                  <a:gd name="T37" fmla="*/ 1 h 10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4"/>
                  <a:gd name="T58" fmla="*/ 0 h 1084"/>
                  <a:gd name="T59" fmla="*/ 1994 w 1994"/>
                  <a:gd name="T60" fmla="*/ 1084 h 10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4" h="1084">
                    <a:moveTo>
                      <a:pt x="76" y="75"/>
                    </a:moveTo>
                    <a:lnTo>
                      <a:pt x="67" y="66"/>
                    </a:lnTo>
                    <a:lnTo>
                      <a:pt x="57" y="56"/>
                    </a:lnTo>
                    <a:lnTo>
                      <a:pt x="48" y="47"/>
                    </a:lnTo>
                    <a:lnTo>
                      <a:pt x="39" y="37"/>
                    </a:lnTo>
                    <a:lnTo>
                      <a:pt x="29" y="28"/>
                    </a:lnTo>
                    <a:lnTo>
                      <a:pt x="19" y="19"/>
                    </a:lnTo>
                    <a:lnTo>
                      <a:pt x="10" y="9"/>
                    </a:lnTo>
                    <a:lnTo>
                      <a:pt x="0" y="0"/>
                    </a:lnTo>
                    <a:lnTo>
                      <a:pt x="1994" y="1082"/>
                    </a:lnTo>
                    <a:lnTo>
                      <a:pt x="1986" y="1082"/>
                    </a:lnTo>
                    <a:lnTo>
                      <a:pt x="1979" y="1082"/>
                    </a:lnTo>
                    <a:lnTo>
                      <a:pt x="1971" y="1082"/>
                    </a:lnTo>
                    <a:lnTo>
                      <a:pt x="1965" y="1083"/>
                    </a:lnTo>
                    <a:lnTo>
                      <a:pt x="1957" y="1083"/>
                    </a:lnTo>
                    <a:lnTo>
                      <a:pt x="1949" y="1083"/>
                    </a:lnTo>
                    <a:lnTo>
                      <a:pt x="1942" y="1084"/>
                    </a:lnTo>
                    <a:lnTo>
                      <a:pt x="1934" y="1084"/>
                    </a:lnTo>
                    <a:lnTo>
                      <a:pt x="76" y="75"/>
                    </a:lnTo>
                    <a:close/>
                  </a:path>
                </a:pathLst>
              </a:custGeom>
              <a:solidFill>
                <a:srgbClr val="067660"/>
              </a:solidFill>
              <a:ln w="9525">
                <a:noFill/>
                <a:round/>
                <a:headEnd/>
                <a:tailEnd/>
              </a:ln>
            </p:spPr>
            <p:txBody>
              <a:bodyPr/>
              <a:lstStyle/>
              <a:p>
                <a:endParaRPr lang="fr-FR"/>
              </a:p>
            </p:txBody>
          </p:sp>
          <p:sp>
            <p:nvSpPr>
              <p:cNvPr id="169" name="Freeform 73"/>
              <p:cNvSpPr>
                <a:spLocks/>
              </p:cNvSpPr>
              <p:nvPr/>
            </p:nvSpPr>
            <p:spPr bwMode="auto">
              <a:xfrm>
                <a:off x="2888" y="1097"/>
                <a:ext cx="708" cy="386"/>
              </a:xfrm>
              <a:custGeom>
                <a:avLst/>
                <a:gdLst>
                  <a:gd name="T0" fmla="*/ 1 w 2123"/>
                  <a:gd name="T1" fmla="*/ 1 h 1156"/>
                  <a:gd name="T2" fmla="*/ 1 w 2123"/>
                  <a:gd name="T3" fmla="*/ 1 h 1156"/>
                  <a:gd name="T4" fmla="*/ 1 w 2123"/>
                  <a:gd name="T5" fmla="*/ 1 h 1156"/>
                  <a:gd name="T6" fmla="*/ 1 w 2123"/>
                  <a:gd name="T7" fmla="*/ 1 h 1156"/>
                  <a:gd name="T8" fmla="*/ 0 w 2123"/>
                  <a:gd name="T9" fmla="*/ 0 h 1156"/>
                  <a:gd name="T10" fmla="*/ 0 w 2123"/>
                  <a:gd name="T11" fmla="*/ 0 h 1156"/>
                  <a:gd name="T12" fmla="*/ 0 w 2123"/>
                  <a:gd name="T13" fmla="*/ 0 h 1156"/>
                  <a:gd name="T14" fmla="*/ 0 w 2123"/>
                  <a:gd name="T15" fmla="*/ 0 h 1156"/>
                  <a:gd name="T16" fmla="*/ 0 w 2123"/>
                  <a:gd name="T17" fmla="*/ 0 h 1156"/>
                  <a:gd name="T18" fmla="*/ 26 w 2123"/>
                  <a:gd name="T19" fmla="*/ 14 h 1156"/>
                  <a:gd name="T20" fmla="*/ 26 w 2123"/>
                  <a:gd name="T21" fmla="*/ 14 h 1156"/>
                  <a:gd name="T22" fmla="*/ 26 w 2123"/>
                  <a:gd name="T23" fmla="*/ 14 h 1156"/>
                  <a:gd name="T24" fmla="*/ 26 w 2123"/>
                  <a:gd name="T25" fmla="*/ 14 h 1156"/>
                  <a:gd name="T26" fmla="*/ 26 w 2123"/>
                  <a:gd name="T27" fmla="*/ 14 h 1156"/>
                  <a:gd name="T28" fmla="*/ 26 w 2123"/>
                  <a:gd name="T29" fmla="*/ 14 h 1156"/>
                  <a:gd name="T30" fmla="*/ 26 w 2123"/>
                  <a:gd name="T31" fmla="*/ 14 h 1156"/>
                  <a:gd name="T32" fmla="*/ 26 w 2123"/>
                  <a:gd name="T33" fmla="*/ 14 h 1156"/>
                  <a:gd name="T34" fmla="*/ 26 w 2123"/>
                  <a:gd name="T35" fmla="*/ 14 h 1156"/>
                  <a:gd name="T36" fmla="*/ 1 w 2123"/>
                  <a:gd name="T37" fmla="*/ 1 h 1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3"/>
                  <a:gd name="T58" fmla="*/ 0 h 1156"/>
                  <a:gd name="T59" fmla="*/ 2123 w 2123"/>
                  <a:gd name="T60" fmla="*/ 1156 h 1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3" h="1156">
                    <a:moveTo>
                      <a:pt x="72" y="74"/>
                    </a:moveTo>
                    <a:lnTo>
                      <a:pt x="63" y="65"/>
                    </a:lnTo>
                    <a:lnTo>
                      <a:pt x="54" y="55"/>
                    </a:lnTo>
                    <a:lnTo>
                      <a:pt x="45" y="45"/>
                    </a:lnTo>
                    <a:lnTo>
                      <a:pt x="36" y="36"/>
                    </a:lnTo>
                    <a:lnTo>
                      <a:pt x="27" y="27"/>
                    </a:lnTo>
                    <a:lnTo>
                      <a:pt x="18" y="18"/>
                    </a:lnTo>
                    <a:lnTo>
                      <a:pt x="9" y="9"/>
                    </a:lnTo>
                    <a:lnTo>
                      <a:pt x="0" y="0"/>
                    </a:lnTo>
                    <a:lnTo>
                      <a:pt x="2123" y="1153"/>
                    </a:lnTo>
                    <a:lnTo>
                      <a:pt x="2116" y="1153"/>
                    </a:lnTo>
                    <a:lnTo>
                      <a:pt x="2109" y="1154"/>
                    </a:lnTo>
                    <a:lnTo>
                      <a:pt x="2102" y="1154"/>
                    </a:lnTo>
                    <a:lnTo>
                      <a:pt x="2094" y="1154"/>
                    </a:lnTo>
                    <a:lnTo>
                      <a:pt x="2088" y="1155"/>
                    </a:lnTo>
                    <a:lnTo>
                      <a:pt x="2081" y="1155"/>
                    </a:lnTo>
                    <a:lnTo>
                      <a:pt x="2073" y="1156"/>
                    </a:lnTo>
                    <a:lnTo>
                      <a:pt x="2066" y="1156"/>
                    </a:lnTo>
                    <a:lnTo>
                      <a:pt x="72" y="74"/>
                    </a:lnTo>
                    <a:close/>
                  </a:path>
                </a:pathLst>
              </a:custGeom>
              <a:solidFill>
                <a:srgbClr val="087862"/>
              </a:solidFill>
              <a:ln w="9525">
                <a:noFill/>
                <a:round/>
                <a:headEnd/>
                <a:tailEnd/>
              </a:ln>
            </p:spPr>
            <p:txBody>
              <a:bodyPr/>
              <a:lstStyle/>
              <a:p>
                <a:endParaRPr lang="fr-FR"/>
              </a:p>
            </p:txBody>
          </p:sp>
          <p:sp>
            <p:nvSpPr>
              <p:cNvPr id="170" name="Freeform 74"/>
              <p:cNvSpPr>
                <a:spLocks/>
              </p:cNvSpPr>
              <p:nvPr/>
            </p:nvSpPr>
            <p:spPr bwMode="auto">
              <a:xfrm>
                <a:off x="2872" y="1081"/>
                <a:ext cx="743" cy="401"/>
              </a:xfrm>
              <a:custGeom>
                <a:avLst/>
                <a:gdLst>
                  <a:gd name="T0" fmla="*/ 1 w 2228"/>
                  <a:gd name="T1" fmla="*/ 1 h 1201"/>
                  <a:gd name="T2" fmla="*/ 1 w 2228"/>
                  <a:gd name="T3" fmla="*/ 1 h 1201"/>
                  <a:gd name="T4" fmla="*/ 0 w 2228"/>
                  <a:gd name="T5" fmla="*/ 0 h 1201"/>
                  <a:gd name="T6" fmla="*/ 0 w 2228"/>
                  <a:gd name="T7" fmla="*/ 0 h 1201"/>
                  <a:gd name="T8" fmla="*/ 0 w 2228"/>
                  <a:gd name="T9" fmla="*/ 0 h 1201"/>
                  <a:gd name="T10" fmla="*/ 0 w 2228"/>
                  <a:gd name="T11" fmla="*/ 0 h 1201"/>
                  <a:gd name="T12" fmla="*/ 0 w 2228"/>
                  <a:gd name="T13" fmla="*/ 0 h 1201"/>
                  <a:gd name="T14" fmla="*/ 0 w 2228"/>
                  <a:gd name="T15" fmla="*/ 0 h 1201"/>
                  <a:gd name="T16" fmla="*/ 0 w 2228"/>
                  <a:gd name="T17" fmla="*/ 0 h 1201"/>
                  <a:gd name="T18" fmla="*/ 0 w 2228"/>
                  <a:gd name="T19" fmla="*/ 0 h 1201"/>
                  <a:gd name="T20" fmla="*/ 0 w 2228"/>
                  <a:gd name="T21" fmla="*/ 0 h 1201"/>
                  <a:gd name="T22" fmla="*/ 0 w 2228"/>
                  <a:gd name="T23" fmla="*/ 0 h 1201"/>
                  <a:gd name="T24" fmla="*/ 0 w 2228"/>
                  <a:gd name="T25" fmla="*/ 0 h 1201"/>
                  <a:gd name="T26" fmla="*/ 28 w 2228"/>
                  <a:gd name="T27" fmla="*/ 15 h 1201"/>
                  <a:gd name="T28" fmla="*/ 27 w 2228"/>
                  <a:gd name="T29" fmla="*/ 15 h 1201"/>
                  <a:gd name="T30" fmla="*/ 27 w 2228"/>
                  <a:gd name="T31" fmla="*/ 15 h 1201"/>
                  <a:gd name="T32" fmla="*/ 27 w 2228"/>
                  <a:gd name="T33" fmla="*/ 15 h 1201"/>
                  <a:gd name="T34" fmla="*/ 27 w 2228"/>
                  <a:gd name="T35" fmla="*/ 15 h 1201"/>
                  <a:gd name="T36" fmla="*/ 27 w 2228"/>
                  <a:gd name="T37" fmla="*/ 15 h 1201"/>
                  <a:gd name="T38" fmla="*/ 27 w 2228"/>
                  <a:gd name="T39" fmla="*/ 15 h 1201"/>
                  <a:gd name="T40" fmla="*/ 27 w 2228"/>
                  <a:gd name="T41" fmla="*/ 15 h 1201"/>
                  <a:gd name="T42" fmla="*/ 27 w 2228"/>
                  <a:gd name="T43" fmla="*/ 15 h 1201"/>
                  <a:gd name="T44" fmla="*/ 1 w 2228"/>
                  <a:gd name="T45" fmla="*/ 1 h 12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8"/>
                  <a:gd name="T70" fmla="*/ 0 h 1201"/>
                  <a:gd name="T71" fmla="*/ 2228 w 2228"/>
                  <a:gd name="T72" fmla="*/ 1201 h 12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8" h="1201">
                    <a:moveTo>
                      <a:pt x="48" y="48"/>
                    </a:moveTo>
                    <a:lnTo>
                      <a:pt x="42" y="42"/>
                    </a:lnTo>
                    <a:lnTo>
                      <a:pt x="36" y="36"/>
                    </a:lnTo>
                    <a:lnTo>
                      <a:pt x="29" y="30"/>
                    </a:lnTo>
                    <a:lnTo>
                      <a:pt x="24" y="24"/>
                    </a:lnTo>
                    <a:lnTo>
                      <a:pt x="18" y="19"/>
                    </a:lnTo>
                    <a:lnTo>
                      <a:pt x="12" y="12"/>
                    </a:lnTo>
                    <a:lnTo>
                      <a:pt x="6" y="6"/>
                    </a:lnTo>
                    <a:lnTo>
                      <a:pt x="0" y="0"/>
                    </a:lnTo>
                    <a:lnTo>
                      <a:pt x="6" y="0"/>
                    </a:lnTo>
                    <a:lnTo>
                      <a:pt x="11" y="0"/>
                    </a:lnTo>
                    <a:lnTo>
                      <a:pt x="17" y="0"/>
                    </a:lnTo>
                    <a:lnTo>
                      <a:pt x="23" y="0"/>
                    </a:lnTo>
                    <a:lnTo>
                      <a:pt x="2228" y="1197"/>
                    </a:lnTo>
                    <a:lnTo>
                      <a:pt x="2222" y="1197"/>
                    </a:lnTo>
                    <a:lnTo>
                      <a:pt x="2214" y="1199"/>
                    </a:lnTo>
                    <a:lnTo>
                      <a:pt x="2207" y="1199"/>
                    </a:lnTo>
                    <a:lnTo>
                      <a:pt x="2200" y="1199"/>
                    </a:lnTo>
                    <a:lnTo>
                      <a:pt x="2192" y="1200"/>
                    </a:lnTo>
                    <a:lnTo>
                      <a:pt x="2185" y="1200"/>
                    </a:lnTo>
                    <a:lnTo>
                      <a:pt x="2177" y="1201"/>
                    </a:lnTo>
                    <a:lnTo>
                      <a:pt x="2171" y="1201"/>
                    </a:lnTo>
                    <a:lnTo>
                      <a:pt x="48" y="48"/>
                    </a:lnTo>
                    <a:close/>
                  </a:path>
                </a:pathLst>
              </a:custGeom>
              <a:solidFill>
                <a:srgbClr val="087862"/>
              </a:solidFill>
              <a:ln w="9525">
                <a:noFill/>
                <a:round/>
                <a:headEnd/>
                <a:tailEnd/>
              </a:ln>
            </p:spPr>
            <p:txBody>
              <a:bodyPr/>
              <a:lstStyle/>
              <a:p>
                <a:endParaRPr lang="fr-FR"/>
              </a:p>
            </p:txBody>
          </p:sp>
          <p:sp>
            <p:nvSpPr>
              <p:cNvPr id="171" name="Freeform 75"/>
              <p:cNvSpPr>
                <a:spLocks/>
              </p:cNvSpPr>
              <p:nvPr/>
            </p:nvSpPr>
            <p:spPr bwMode="auto">
              <a:xfrm>
                <a:off x="2880" y="1081"/>
                <a:ext cx="754" cy="399"/>
              </a:xfrm>
              <a:custGeom>
                <a:avLst/>
                <a:gdLst>
                  <a:gd name="T0" fmla="*/ 0 w 2263"/>
                  <a:gd name="T1" fmla="*/ 0 h 1198"/>
                  <a:gd name="T2" fmla="*/ 0 w 2263"/>
                  <a:gd name="T3" fmla="*/ 0 h 1198"/>
                  <a:gd name="T4" fmla="*/ 0 w 2263"/>
                  <a:gd name="T5" fmla="*/ 0 h 1198"/>
                  <a:gd name="T6" fmla="*/ 0 w 2263"/>
                  <a:gd name="T7" fmla="*/ 0 h 1198"/>
                  <a:gd name="T8" fmla="*/ 0 w 2263"/>
                  <a:gd name="T9" fmla="*/ 0 h 1198"/>
                  <a:gd name="T10" fmla="*/ 0 w 2263"/>
                  <a:gd name="T11" fmla="*/ 0 h 1198"/>
                  <a:gd name="T12" fmla="*/ 1 w 2263"/>
                  <a:gd name="T13" fmla="*/ 0 h 1198"/>
                  <a:gd name="T14" fmla="*/ 1 w 2263"/>
                  <a:gd name="T15" fmla="*/ 0 h 1198"/>
                  <a:gd name="T16" fmla="*/ 1 w 2263"/>
                  <a:gd name="T17" fmla="*/ 0 h 1198"/>
                  <a:gd name="T18" fmla="*/ 28 w 2263"/>
                  <a:gd name="T19" fmla="*/ 15 h 1198"/>
                  <a:gd name="T20" fmla="*/ 28 w 2263"/>
                  <a:gd name="T21" fmla="*/ 15 h 1198"/>
                  <a:gd name="T22" fmla="*/ 28 w 2263"/>
                  <a:gd name="T23" fmla="*/ 15 h 1198"/>
                  <a:gd name="T24" fmla="*/ 28 w 2263"/>
                  <a:gd name="T25" fmla="*/ 15 h 1198"/>
                  <a:gd name="T26" fmla="*/ 28 w 2263"/>
                  <a:gd name="T27" fmla="*/ 15 h 1198"/>
                  <a:gd name="T28" fmla="*/ 27 w 2263"/>
                  <a:gd name="T29" fmla="*/ 15 h 1198"/>
                  <a:gd name="T30" fmla="*/ 27 w 2263"/>
                  <a:gd name="T31" fmla="*/ 15 h 1198"/>
                  <a:gd name="T32" fmla="*/ 27 w 2263"/>
                  <a:gd name="T33" fmla="*/ 15 h 1198"/>
                  <a:gd name="T34" fmla="*/ 27 w 2263"/>
                  <a:gd name="T35" fmla="*/ 15 h 1198"/>
                  <a:gd name="T36" fmla="*/ 0 w 2263"/>
                  <a:gd name="T37" fmla="*/ 0 h 11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3"/>
                  <a:gd name="T58" fmla="*/ 0 h 1198"/>
                  <a:gd name="T59" fmla="*/ 2263 w 2263"/>
                  <a:gd name="T60" fmla="*/ 1198 h 11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3" h="1198">
                    <a:moveTo>
                      <a:pt x="0" y="1"/>
                    </a:moveTo>
                    <a:lnTo>
                      <a:pt x="8" y="1"/>
                    </a:lnTo>
                    <a:lnTo>
                      <a:pt x="15" y="0"/>
                    </a:lnTo>
                    <a:lnTo>
                      <a:pt x="23" y="0"/>
                    </a:lnTo>
                    <a:lnTo>
                      <a:pt x="31" y="0"/>
                    </a:lnTo>
                    <a:lnTo>
                      <a:pt x="39" y="0"/>
                    </a:lnTo>
                    <a:lnTo>
                      <a:pt x="46" y="0"/>
                    </a:lnTo>
                    <a:lnTo>
                      <a:pt x="54" y="0"/>
                    </a:lnTo>
                    <a:lnTo>
                      <a:pt x="62" y="0"/>
                    </a:lnTo>
                    <a:lnTo>
                      <a:pt x="2263" y="1195"/>
                    </a:lnTo>
                    <a:lnTo>
                      <a:pt x="2256" y="1195"/>
                    </a:lnTo>
                    <a:lnTo>
                      <a:pt x="2248" y="1196"/>
                    </a:lnTo>
                    <a:lnTo>
                      <a:pt x="2242" y="1196"/>
                    </a:lnTo>
                    <a:lnTo>
                      <a:pt x="2235" y="1196"/>
                    </a:lnTo>
                    <a:lnTo>
                      <a:pt x="2227" y="1197"/>
                    </a:lnTo>
                    <a:lnTo>
                      <a:pt x="2220" y="1197"/>
                    </a:lnTo>
                    <a:lnTo>
                      <a:pt x="2212" y="1198"/>
                    </a:lnTo>
                    <a:lnTo>
                      <a:pt x="2205" y="1198"/>
                    </a:lnTo>
                    <a:lnTo>
                      <a:pt x="0" y="1"/>
                    </a:lnTo>
                    <a:close/>
                  </a:path>
                </a:pathLst>
              </a:custGeom>
              <a:solidFill>
                <a:srgbClr val="0B7B65"/>
              </a:solidFill>
              <a:ln w="9525">
                <a:noFill/>
                <a:round/>
                <a:headEnd/>
                <a:tailEnd/>
              </a:ln>
            </p:spPr>
            <p:txBody>
              <a:bodyPr/>
              <a:lstStyle/>
              <a:p>
                <a:endParaRPr lang="fr-FR"/>
              </a:p>
            </p:txBody>
          </p:sp>
          <p:sp>
            <p:nvSpPr>
              <p:cNvPr id="172" name="Freeform 76"/>
              <p:cNvSpPr>
                <a:spLocks/>
              </p:cNvSpPr>
              <p:nvPr/>
            </p:nvSpPr>
            <p:spPr bwMode="auto">
              <a:xfrm>
                <a:off x="2901" y="1081"/>
                <a:ext cx="752" cy="398"/>
              </a:xfrm>
              <a:custGeom>
                <a:avLst/>
                <a:gdLst>
                  <a:gd name="T0" fmla="*/ 0 w 2258"/>
                  <a:gd name="T1" fmla="*/ 0 h 1196"/>
                  <a:gd name="T2" fmla="*/ 0 w 2258"/>
                  <a:gd name="T3" fmla="*/ 0 h 1196"/>
                  <a:gd name="T4" fmla="*/ 0 w 2258"/>
                  <a:gd name="T5" fmla="*/ 0 h 1196"/>
                  <a:gd name="T6" fmla="*/ 0 w 2258"/>
                  <a:gd name="T7" fmla="*/ 0 h 1196"/>
                  <a:gd name="T8" fmla="*/ 0 w 2258"/>
                  <a:gd name="T9" fmla="*/ 0 h 1196"/>
                  <a:gd name="T10" fmla="*/ 0 w 2258"/>
                  <a:gd name="T11" fmla="*/ 0 h 1196"/>
                  <a:gd name="T12" fmla="*/ 1 w 2258"/>
                  <a:gd name="T13" fmla="*/ 0 h 1196"/>
                  <a:gd name="T14" fmla="*/ 1 w 2258"/>
                  <a:gd name="T15" fmla="*/ 0 h 1196"/>
                  <a:gd name="T16" fmla="*/ 1 w 2258"/>
                  <a:gd name="T17" fmla="*/ 0 h 1196"/>
                  <a:gd name="T18" fmla="*/ 28 w 2258"/>
                  <a:gd name="T19" fmla="*/ 15 h 1196"/>
                  <a:gd name="T20" fmla="*/ 28 w 2258"/>
                  <a:gd name="T21" fmla="*/ 15 h 1196"/>
                  <a:gd name="T22" fmla="*/ 28 w 2258"/>
                  <a:gd name="T23" fmla="*/ 15 h 1196"/>
                  <a:gd name="T24" fmla="*/ 28 w 2258"/>
                  <a:gd name="T25" fmla="*/ 15 h 1196"/>
                  <a:gd name="T26" fmla="*/ 27 w 2258"/>
                  <a:gd name="T27" fmla="*/ 15 h 1196"/>
                  <a:gd name="T28" fmla="*/ 27 w 2258"/>
                  <a:gd name="T29" fmla="*/ 15 h 1196"/>
                  <a:gd name="T30" fmla="*/ 27 w 2258"/>
                  <a:gd name="T31" fmla="*/ 15 h 1196"/>
                  <a:gd name="T32" fmla="*/ 27 w 2258"/>
                  <a:gd name="T33" fmla="*/ 15 h 1196"/>
                  <a:gd name="T34" fmla="*/ 27 w 2258"/>
                  <a:gd name="T35" fmla="*/ 15 h 1196"/>
                  <a:gd name="T36" fmla="*/ 0 w 2258"/>
                  <a:gd name="T37" fmla="*/ 0 h 1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8"/>
                  <a:gd name="T58" fmla="*/ 0 h 1196"/>
                  <a:gd name="T59" fmla="*/ 2258 w 2258"/>
                  <a:gd name="T60" fmla="*/ 1196 h 1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8" h="1196">
                    <a:moveTo>
                      <a:pt x="0" y="1"/>
                    </a:moveTo>
                    <a:lnTo>
                      <a:pt x="8" y="1"/>
                    </a:lnTo>
                    <a:lnTo>
                      <a:pt x="16" y="0"/>
                    </a:lnTo>
                    <a:lnTo>
                      <a:pt x="23" y="0"/>
                    </a:lnTo>
                    <a:lnTo>
                      <a:pt x="30" y="0"/>
                    </a:lnTo>
                    <a:lnTo>
                      <a:pt x="38" y="0"/>
                    </a:lnTo>
                    <a:lnTo>
                      <a:pt x="46" y="0"/>
                    </a:lnTo>
                    <a:lnTo>
                      <a:pt x="53" y="0"/>
                    </a:lnTo>
                    <a:lnTo>
                      <a:pt x="61" y="0"/>
                    </a:lnTo>
                    <a:lnTo>
                      <a:pt x="2258" y="1191"/>
                    </a:lnTo>
                    <a:lnTo>
                      <a:pt x="2251" y="1193"/>
                    </a:lnTo>
                    <a:lnTo>
                      <a:pt x="2243" y="1193"/>
                    </a:lnTo>
                    <a:lnTo>
                      <a:pt x="2236" y="1194"/>
                    </a:lnTo>
                    <a:lnTo>
                      <a:pt x="2230" y="1194"/>
                    </a:lnTo>
                    <a:lnTo>
                      <a:pt x="2222" y="1195"/>
                    </a:lnTo>
                    <a:lnTo>
                      <a:pt x="2215" y="1195"/>
                    </a:lnTo>
                    <a:lnTo>
                      <a:pt x="2208" y="1196"/>
                    </a:lnTo>
                    <a:lnTo>
                      <a:pt x="2201" y="1196"/>
                    </a:lnTo>
                    <a:lnTo>
                      <a:pt x="0" y="1"/>
                    </a:lnTo>
                    <a:close/>
                  </a:path>
                </a:pathLst>
              </a:custGeom>
              <a:solidFill>
                <a:srgbClr val="0B7B65"/>
              </a:solidFill>
              <a:ln w="9525">
                <a:noFill/>
                <a:round/>
                <a:headEnd/>
                <a:tailEnd/>
              </a:ln>
            </p:spPr>
            <p:txBody>
              <a:bodyPr/>
              <a:lstStyle/>
              <a:p>
                <a:endParaRPr lang="fr-FR"/>
              </a:p>
            </p:txBody>
          </p:sp>
          <p:sp>
            <p:nvSpPr>
              <p:cNvPr id="173" name="Freeform 77"/>
              <p:cNvSpPr>
                <a:spLocks/>
              </p:cNvSpPr>
              <p:nvPr/>
            </p:nvSpPr>
            <p:spPr bwMode="auto">
              <a:xfrm>
                <a:off x="2921" y="1080"/>
                <a:ext cx="750" cy="398"/>
              </a:xfrm>
              <a:custGeom>
                <a:avLst/>
                <a:gdLst>
                  <a:gd name="T0" fmla="*/ 0 w 2249"/>
                  <a:gd name="T1" fmla="*/ 0 h 1193"/>
                  <a:gd name="T2" fmla="*/ 0 w 2249"/>
                  <a:gd name="T3" fmla="*/ 0 h 1193"/>
                  <a:gd name="T4" fmla="*/ 0 w 2249"/>
                  <a:gd name="T5" fmla="*/ 0 h 1193"/>
                  <a:gd name="T6" fmla="*/ 0 w 2249"/>
                  <a:gd name="T7" fmla="*/ 0 h 1193"/>
                  <a:gd name="T8" fmla="*/ 0 w 2249"/>
                  <a:gd name="T9" fmla="*/ 0 h 1193"/>
                  <a:gd name="T10" fmla="*/ 0 w 2249"/>
                  <a:gd name="T11" fmla="*/ 0 h 1193"/>
                  <a:gd name="T12" fmla="*/ 1 w 2249"/>
                  <a:gd name="T13" fmla="*/ 0 h 1193"/>
                  <a:gd name="T14" fmla="*/ 1 w 2249"/>
                  <a:gd name="T15" fmla="*/ 0 h 1193"/>
                  <a:gd name="T16" fmla="*/ 1 w 2249"/>
                  <a:gd name="T17" fmla="*/ 0 h 1193"/>
                  <a:gd name="T18" fmla="*/ 28 w 2249"/>
                  <a:gd name="T19" fmla="*/ 15 h 1193"/>
                  <a:gd name="T20" fmla="*/ 28 w 2249"/>
                  <a:gd name="T21" fmla="*/ 15 h 1193"/>
                  <a:gd name="T22" fmla="*/ 28 w 2249"/>
                  <a:gd name="T23" fmla="*/ 15 h 1193"/>
                  <a:gd name="T24" fmla="*/ 28 w 2249"/>
                  <a:gd name="T25" fmla="*/ 15 h 1193"/>
                  <a:gd name="T26" fmla="*/ 27 w 2249"/>
                  <a:gd name="T27" fmla="*/ 15 h 1193"/>
                  <a:gd name="T28" fmla="*/ 27 w 2249"/>
                  <a:gd name="T29" fmla="*/ 15 h 1193"/>
                  <a:gd name="T30" fmla="*/ 27 w 2249"/>
                  <a:gd name="T31" fmla="*/ 15 h 1193"/>
                  <a:gd name="T32" fmla="*/ 27 w 2249"/>
                  <a:gd name="T33" fmla="*/ 15 h 1193"/>
                  <a:gd name="T34" fmla="*/ 27 w 2249"/>
                  <a:gd name="T35" fmla="*/ 15 h 1193"/>
                  <a:gd name="T36" fmla="*/ 0 w 2249"/>
                  <a:gd name="T37" fmla="*/ 0 h 1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9"/>
                  <a:gd name="T58" fmla="*/ 0 h 1193"/>
                  <a:gd name="T59" fmla="*/ 2249 w 2249"/>
                  <a:gd name="T60" fmla="*/ 1193 h 1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9" h="1193">
                    <a:moveTo>
                      <a:pt x="0" y="2"/>
                    </a:moveTo>
                    <a:lnTo>
                      <a:pt x="7" y="2"/>
                    </a:lnTo>
                    <a:lnTo>
                      <a:pt x="15" y="1"/>
                    </a:lnTo>
                    <a:lnTo>
                      <a:pt x="22" y="1"/>
                    </a:lnTo>
                    <a:lnTo>
                      <a:pt x="29" y="1"/>
                    </a:lnTo>
                    <a:lnTo>
                      <a:pt x="36" y="1"/>
                    </a:lnTo>
                    <a:lnTo>
                      <a:pt x="44" y="1"/>
                    </a:lnTo>
                    <a:lnTo>
                      <a:pt x="51" y="0"/>
                    </a:lnTo>
                    <a:lnTo>
                      <a:pt x="59" y="0"/>
                    </a:lnTo>
                    <a:lnTo>
                      <a:pt x="2249" y="1189"/>
                    </a:lnTo>
                    <a:lnTo>
                      <a:pt x="2242" y="1190"/>
                    </a:lnTo>
                    <a:lnTo>
                      <a:pt x="2236" y="1190"/>
                    </a:lnTo>
                    <a:lnTo>
                      <a:pt x="2230" y="1191"/>
                    </a:lnTo>
                    <a:lnTo>
                      <a:pt x="2223" y="1191"/>
                    </a:lnTo>
                    <a:lnTo>
                      <a:pt x="2216" y="1192"/>
                    </a:lnTo>
                    <a:lnTo>
                      <a:pt x="2209" y="1192"/>
                    </a:lnTo>
                    <a:lnTo>
                      <a:pt x="2204" y="1193"/>
                    </a:lnTo>
                    <a:lnTo>
                      <a:pt x="2197" y="1193"/>
                    </a:lnTo>
                    <a:lnTo>
                      <a:pt x="0" y="2"/>
                    </a:lnTo>
                    <a:close/>
                  </a:path>
                </a:pathLst>
              </a:custGeom>
              <a:solidFill>
                <a:srgbClr val="0D7D67"/>
              </a:solidFill>
              <a:ln w="9525">
                <a:noFill/>
                <a:round/>
                <a:headEnd/>
                <a:tailEnd/>
              </a:ln>
            </p:spPr>
            <p:txBody>
              <a:bodyPr/>
              <a:lstStyle/>
              <a:p>
                <a:endParaRPr lang="fr-FR"/>
              </a:p>
            </p:txBody>
          </p:sp>
          <p:sp>
            <p:nvSpPr>
              <p:cNvPr id="174" name="Freeform 78"/>
              <p:cNvSpPr>
                <a:spLocks/>
              </p:cNvSpPr>
              <p:nvPr/>
            </p:nvSpPr>
            <p:spPr bwMode="auto">
              <a:xfrm>
                <a:off x="2941" y="1080"/>
                <a:ext cx="748" cy="396"/>
              </a:xfrm>
              <a:custGeom>
                <a:avLst/>
                <a:gdLst>
                  <a:gd name="T0" fmla="*/ 0 w 2245"/>
                  <a:gd name="T1" fmla="*/ 0 h 1190"/>
                  <a:gd name="T2" fmla="*/ 0 w 2245"/>
                  <a:gd name="T3" fmla="*/ 0 h 1190"/>
                  <a:gd name="T4" fmla="*/ 0 w 2245"/>
                  <a:gd name="T5" fmla="*/ 0 h 1190"/>
                  <a:gd name="T6" fmla="*/ 0 w 2245"/>
                  <a:gd name="T7" fmla="*/ 0 h 1190"/>
                  <a:gd name="T8" fmla="*/ 0 w 2245"/>
                  <a:gd name="T9" fmla="*/ 0 h 1190"/>
                  <a:gd name="T10" fmla="*/ 0 w 2245"/>
                  <a:gd name="T11" fmla="*/ 0 h 1190"/>
                  <a:gd name="T12" fmla="*/ 1 w 2245"/>
                  <a:gd name="T13" fmla="*/ 0 h 1190"/>
                  <a:gd name="T14" fmla="*/ 1 w 2245"/>
                  <a:gd name="T15" fmla="*/ 0 h 1190"/>
                  <a:gd name="T16" fmla="*/ 1 w 2245"/>
                  <a:gd name="T17" fmla="*/ 0 h 1190"/>
                  <a:gd name="T18" fmla="*/ 28 w 2245"/>
                  <a:gd name="T19" fmla="*/ 15 h 1190"/>
                  <a:gd name="T20" fmla="*/ 28 w 2245"/>
                  <a:gd name="T21" fmla="*/ 15 h 1190"/>
                  <a:gd name="T22" fmla="*/ 28 w 2245"/>
                  <a:gd name="T23" fmla="*/ 15 h 1190"/>
                  <a:gd name="T24" fmla="*/ 27 w 2245"/>
                  <a:gd name="T25" fmla="*/ 15 h 1190"/>
                  <a:gd name="T26" fmla="*/ 27 w 2245"/>
                  <a:gd name="T27" fmla="*/ 15 h 1190"/>
                  <a:gd name="T28" fmla="*/ 27 w 2245"/>
                  <a:gd name="T29" fmla="*/ 15 h 1190"/>
                  <a:gd name="T30" fmla="*/ 27 w 2245"/>
                  <a:gd name="T31" fmla="*/ 15 h 1190"/>
                  <a:gd name="T32" fmla="*/ 27 w 2245"/>
                  <a:gd name="T33" fmla="*/ 15 h 1190"/>
                  <a:gd name="T34" fmla="*/ 27 w 2245"/>
                  <a:gd name="T35" fmla="*/ 15 h 1190"/>
                  <a:gd name="T36" fmla="*/ 0 w 2245"/>
                  <a:gd name="T37" fmla="*/ 0 h 1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5"/>
                  <a:gd name="T58" fmla="*/ 0 h 1190"/>
                  <a:gd name="T59" fmla="*/ 2245 w 2245"/>
                  <a:gd name="T60" fmla="*/ 1190 h 1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5" h="1190">
                    <a:moveTo>
                      <a:pt x="0" y="1"/>
                    </a:moveTo>
                    <a:lnTo>
                      <a:pt x="8" y="1"/>
                    </a:lnTo>
                    <a:lnTo>
                      <a:pt x="16" y="1"/>
                    </a:lnTo>
                    <a:lnTo>
                      <a:pt x="23" y="1"/>
                    </a:lnTo>
                    <a:lnTo>
                      <a:pt x="31" y="0"/>
                    </a:lnTo>
                    <a:lnTo>
                      <a:pt x="38" y="0"/>
                    </a:lnTo>
                    <a:lnTo>
                      <a:pt x="46" y="0"/>
                    </a:lnTo>
                    <a:lnTo>
                      <a:pt x="53" y="0"/>
                    </a:lnTo>
                    <a:lnTo>
                      <a:pt x="61" y="0"/>
                    </a:lnTo>
                    <a:lnTo>
                      <a:pt x="2245" y="1185"/>
                    </a:lnTo>
                    <a:lnTo>
                      <a:pt x="2239" y="1185"/>
                    </a:lnTo>
                    <a:lnTo>
                      <a:pt x="2232" y="1187"/>
                    </a:lnTo>
                    <a:lnTo>
                      <a:pt x="2225" y="1187"/>
                    </a:lnTo>
                    <a:lnTo>
                      <a:pt x="2218" y="1188"/>
                    </a:lnTo>
                    <a:lnTo>
                      <a:pt x="2211" y="1189"/>
                    </a:lnTo>
                    <a:lnTo>
                      <a:pt x="2205" y="1189"/>
                    </a:lnTo>
                    <a:lnTo>
                      <a:pt x="2197" y="1190"/>
                    </a:lnTo>
                    <a:lnTo>
                      <a:pt x="2190" y="1190"/>
                    </a:lnTo>
                    <a:lnTo>
                      <a:pt x="0" y="1"/>
                    </a:lnTo>
                    <a:close/>
                  </a:path>
                </a:pathLst>
              </a:custGeom>
              <a:solidFill>
                <a:srgbClr val="107D67"/>
              </a:solidFill>
              <a:ln w="9525">
                <a:noFill/>
                <a:round/>
                <a:headEnd/>
                <a:tailEnd/>
              </a:ln>
            </p:spPr>
            <p:txBody>
              <a:bodyPr/>
              <a:lstStyle/>
              <a:p>
                <a:endParaRPr lang="fr-FR"/>
              </a:p>
            </p:txBody>
          </p:sp>
          <p:sp>
            <p:nvSpPr>
              <p:cNvPr id="175" name="Freeform 79"/>
              <p:cNvSpPr>
                <a:spLocks/>
              </p:cNvSpPr>
              <p:nvPr/>
            </p:nvSpPr>
            <p:spPr bwMode="auto">
              <a:xfrm>
                <a:off x="2961" y="1079"/>
                <a:ext cx="746" cy="396"/>
              </a:xfrm>
              <a:custGeom>
                <a:avLst/>
                <a:gdLst>
                  <a:gd name="T0" fmla="*/ 0 w 2238"/>
                  <a:gd name="T1" fmla="*/ 0 h 1187"/>
                  <a:gd name="T2" fmla="*/ 0 w 2238"/>
                  <a:gd name="T3" fmla="*/ 0 h 1187"/>
                  <a:gd name="T4" fmla="*/ 0 w 2238"/>
                  <a:gd name="T5" fmla="*/ 0 h 1187"/>
                  <a:gd name="T6" fmla="*/ 0 w 2238"/>
                  <a:gd name="T7" fmla="*/ 0 h 1187"/>
                  <a:gd name="T8" fmla="*/ 0 w 2238"/>
                  <a:gd name="T9" fmla="*/ 0 h 1187"/>
                  <a:gd name="T10" fmla="*/ 0 w 2238"/>
                  <a:gd name="T11" fmla="*/ 0 h 1187"/>
                  <a:gd name="T12" fmla="*/ 1 w 2238"/>
                  <a:gd name="T13" fmla="*/ 0 h 1187"/>
                  <a:gd name="T14" fmla="*/ 1 w 2238"/>
                  <a:gd name="T15" fmla="*/ 0 h 1187"/>
                  <a:gd name="T16" fmla="*/ 1 w 2238"/>
                  <a:gd name="T17" fmla="*/ 0 h 1187"/>
                  <a:gd name="T18" fmla="*/ 28 w 2238"/>
                  <a:gd name="T19" fmla="*/ 15 h 1187"/>
                  <a:gd name="T20" fmla="*/ 28 w 2238"/>
                  <a:gd name="T21" fmla="*/ 15 h 1187"/>
                  <a:gd name="T22" fmla="*/ 28 w 2238"/>
                  <a:gd name="T23" fmla="*/ 15 h 1187"/>
                  <a:gd name="T24" fmla="*/ 27 w 2238"/>
                  <a:gd name="T25" fmla="*/ 15 h 1187"/>
                  <a:gd name="T26" fmla="*/ 27 w 2238"/>
                  <a:gd name="T27" fmla="*/ 15 h 1187"/>
                  <a:gd name="T28" fmla="*/ 27 w 2238"/>
                  <a:gd name="T29" fmla="*/ 15 h 1187"/>
                  <a:gd name="T30" fmla="*/ 27 w 2238"/>
                  <a:gd name="T31" fmla="*/ 15 h 1187"/>
                  <a:gd name="T32" fmla="*/ 27 w 2238"/>
                  <a:gd name="T33" fmla="*/ 15 h 1187"/>
                  <a:gd name="T34" fmla="*/ 27 w 2238"/>
                  <a:gd name="T35" fmla="*/ 15 h 1187"/>
                  <a:gd name="T36" fmla="*/ 27 w 2238"/>
                  <a:gd name="T37" fmla="*/ 15 h 1187"/>
                  <a:gd name="T38" fmla="*/ 27 w 2238"/>
                  <a:gd name="T39" fmla="*/ 15 h 1187"/>
                  <a:gd name="T40" fmla="*/ 27 w 2238"/>
                  <a:gd name="T41" fmla="*/ 15 h 1187"/>
                  <a:gd name="T42" fmla="*/ 27 w 2238"/>
                  <a:gd name="T43" fmla="*/ 15 h 1187"/>
                  <a:gd name="T44" fmla="*/ 0 w 2238"/>
                  <a:gd name="T45" fmla="*/ 0 h 1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8"/>
                  <a:gd name="T70" fmla="*/ 0 h 1187"/>
                  <a:gd name="T71" fmla="*/ 2238 w 2238"/>
                  <a:gd name="T72" fmla="*/ 1187 h 1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8" h="1187">
                    <a:moveTo>
                      <a:pt x="0" y="2"/>
                    </a:moveTo>
                    <a:lnTo>
                      <a:pt x="8" y="2"/>
                    </a:lnTo>
                    <a:lnTo>
                      <a:pt x="15" y="1"/>
                    </a:lnTo>
                    <a:lnTo>
                      <a:pt x="23" y="1"/>
                    </a:lnTo>
                    <a:lnTo>
                      <a:pt x="31" y="1"/>
                    </a:lnTo>
                    <a:lnTo>
                      <a:pt x="39" y="1"/>
                    </a:lnTo>
                    <a:lnTo>
                      <a:pt x="45" y="1"/>
                    </a:lnTo>
                    <a:lnTo>
                      <a:pt x="53" y="0"/>
                    </a:lnTo>
                    <a:lnTo>
                      <a:pt x="60" y="0"/>
                    </a:lnTo>
                    <a:lnTo>
                      <a:pt x="2238" y="1182"/>
                    </a:lnTo>
                    <a:lnTo>
                      <a:pt x="2234" y="1182"/>
                    </a:lnTo>
                    <a:lnTo>
                      <a:pt x="2231" y="1182"/>
                    </a:lnTo>
                    <a:lnTo>
                      <a:pt x="2227" y="1183"/>
                    </a:lnTo>
                    <a:lnTo>
                      <a:pt x="2224" y="1183"/>
                    </a:lnTo>
                    <a:lnTo>
                      <a:pt x="2219" y="1183"/>
                    </a:lnTo>
                    <a:lnTo>
                      <a:pt x="2214" y="1184"/>
                    </a:lnTo>
                    <a:lnTo>
                      <a:pt x="2209" y="1184"/>
                    </a:lnTo>
                    <a:lnTo>
                      <a:pt x="2205" y="1185"/>
                    </a:lnTo>
                    <a:lnTo>
                      <a:pt x="2199" y="1186"/>
                    </a:lnTo>
                    <a:lnTo>
                      <a:pt x="2195" y="1186"/>
                    </a:lnTo>
                    <a:lnTo>
                      <a:pt x="2189" y="1187"/>
                    </a:lnTo>
                    <a:lnTo>
                      <a:pt x="2184" y="1187"/>
                    </a:lnTo>
                    <a:lnTo>
                      <a:pt x="0" y="2"/>
                    </a:lnTo>
                    <a:close/>
                  </a:path>
                </a:pathLst>
              </a:custGeom>
              <a:solidFill>
                <a:srgbClr val="108067"/>
              </a:solidFill>
              <a:ln w="9525">
                <a:noFill/>
                <a:round/>
                <a:headEnd/>
                <a:tailEnd/>
              </a:ln>
            </p:spPr>
            <p:txBody>
              <a:bodyPr/>
              <a:lstStyle/>
              <a:p>
                <a:endParaRPr lang="fr-FR"/>
              </a:p>
            </p:txBody>
          </p:sp>
          <p:sp>
            <p:nvSpPr>
              <p:cNvPr id="176" name="Freeform 80"/>
              <p:cNvSpPr>
                <a:spLocks/>
              </p:cNvSpPr>
              <p:nvPr/>
            </p:nvSpPr>
            <p:spPr bwMode="auto">
              <a:xfrm>
                <a:off x="2981" y="1078"/>
                <a:ext cx="744" cy="395"/>
              </a:xfrm>
              <a:custGeom>
                <a:avLst/>
                <a:gdLst>
                  <a:gd name="T0" fmla="*/ 0 w 2231"/>
                  <a:gd name="T1" fmla="*/ 0 h 1185"/>
                  <a:gd name="T2" fmla="*/ 0 w 2231"/>
                  <a:gd name="T3" fmla="*/ 0 h 1185"/>
                  <a:gd name="T4" fmla="*/ 0 w 2231"/>
                  <a:gd name="T5" fmla="*/ 0 h 1185"/>
                  <a:gd name="T6" fmla="*/ 0 w 2231"/>
                  <a:gd name="T7" fmla="*/ 0 h 1185"/>
                  <a:gd name="T8" fmla="*/ 0 w 2231"/>
                  <a:gd name="T9" fmla="*/ 0 h 1185"/>
                  <a:gd name="T10" fmla="*/ 0 w 2231"/>
                  <a:gd name="T11" fmla="*/ 0 h 1185"/>
                  <a:gd name="T12" fmla="*/ 1 w 2231"/>
                  <a:gd name="T13" fmla="*/ 0 h 1185"/>
                  <a:gd name="T14" fmla="*/ 1 w 2231"/>
                  <a:gd name="T15" fmla="*/ 0 h 1185"/>
                  <a:gd name="T16" fmla="*/ 1 w 2231"/>
                  <a:gd name="T17" fmla="*/ 0 h 1185"/>
                  <a:gd name="T18" fmla="*/ 28 w 2231"/>
                  <a:gd name="T19" fmla="*/ 15 h 1185"/>
                  <a:gd name="T20" fmla="*/ 27 w 2231"/>
                  <a:gd name="T21" fmla="*/ 15 h 1185"/>
                  <a:gd name="T22" fmla="*/ 27 w 2231"/>
                  <a:gd name="T23" fmla="*/ 15 h 1185"/>
                  <a:gd name="T24" fmla="*/ 27 w 2231"/>
                  <a:gd name="T25" fmla="*/ 15 h 1185"/>
                  <a:gd name="T26" fmla="*/ 27 w 2231"/>
                  <a:gd name="T27" fmla="*/ 15 h 1185"/>
                  <a:gd name="T28" fmla="*/ 27 w 2231"/>
                  <a:gd name="T29" fmla="*/ 15 h 1185"/>
                  <a:gd name="T30" fmla="*/ 27 w 2231"/>
                  <a:gd name="T31" fmla="*/ 15 h 1185"/>
                  <a:gd name="T32" fmla="*/ 27 w 2231"/>
                  <a:gd name="T33" fmla="*/ 15 h 1185"/>
                  <a:gd name="T34" fmla="*/ 27 w 2231"/>
                  <a:gd name="T35" fmla="*/ 15 h 1185"/>
                  <a:gd name="T36" fmla="*/ 0 w 2231"/>
                  <a:gd name="T37" fmla="*/ 0 h 1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1"/>
                  <a:gd name="T58" fmla="*/ 0 h 1185"/>
                  <a:gd name="T59" fmla="*/ 2231 w 2231"/>
                  <a:gd name="T60" fmla="*/ 1185 h 1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1" h="1185">
                    <a:moveTo>
                      <a:pt x="0" y="3"/>
                    </a:moveTo>
                    <a:lnTo>
                      <a:pt x="8" y="3"/>
                    </a:lnTo>
                    <a:lnTo>
                      <a:pt x="15" y="1"/>
                    </a:lnTo>
                    <a:lnTo>
                      <a:pt x="23" y="1"/>
                    </a:lnTo>
                    <a:lnTo>
                      <a:pt x="31" y="1"/>
                    </a:lnTo>
                    <a:lnTo>
                      <a:pt x="37" y="1"/>
                    </a:lnTo>
                    <a:lnTo>
                      <a:pt x="45" y="1"/>
                    </a:lnTo>
                    <a:lnTo>
                      <a:pt x="52" y="0"/>
                    </a:lnTo>
                    <a:lnTo>
                      <a:pt x="60" y="0"/>
                    </a:lnTo>
                    <a:lnTo>
                      <a:pt x="2231" y="1178"/>
                    </a:lnTo>
                    <a:lnTo>
                      <a:pt x="2224" y="1179"/>
                    </a:lnTo>
                    <a:lnTo>
                      <a:pt x="2217" y="1179"/>
                    </a:lnTo>
                    <a:lnTo>
                      <a:pt x="2210" y="1180"/>
                    </a:lnTo>
                    <a:lnTo>
                      <a:pt x="2205" y="1181"/>
                    </a:lnTo>
                    <a:lnTo>
                      <a:pt x="2198" y="1182"/>
                    </a:lnTo>
                    <a:lnTo>
                      <a:pt x="2191" y="1182"/>
                    </a:lnTo>
                    <a:lnTo>
                      <a:pt x="2184" y="1184"/>
                    </a:lnTo>
                    <a:lnTo>
                      <a:pt x="2178" y="1185"/>
                    </a:lnTo>
                    <a:lnTo>
                      <a:pt x="0" y="3"/>
                    </a:lnTo>
                    <a:close/>
                  </a:path>
                </a:pathLst>
              </a:custGeom>
              <a:solidFill>
                <a:srgbClr val="13806A"/>
              </a:solidFill>
              <a:ln w="9525">
                <a:noFill/>
                <a:round/>
                <a:headEnd/>
                <a:tailEnd/>
              </a:ln>
            </p:spPr>
            <p:txBody>
              <a:bodyPr/>
              <a:lstStyle/>
              <a:p>
                <a:endParaRPr lang="fr-FR"/>
              </a:p>
            </p:txBody>
          </p:sp>
          <p:sp>
            <p:nvSpPr>
              <p:cNvPr id="177" name="Freeform 81"/>
              <p:cNvSpPr>
                <a:spLocks/>
              </p:cNvSpPr>
              <p:nvPr/>
            </p:nvSpPr>
            <p:spPr bwMode="auto">
              <a:xfrm>
                <a:off x="3001" y="1077"/>
                <a:ext cx="741" cy="394"/>
              </a:xfrm>
              <a:custGeom>
                <a:avLst/>
                <a:gdLst>
                  <a:gd name="T0" fmla="*/ 0 w 2222"/>
                  <a:gd name="T1" fmla="*/ 0 h 1180"/>
                  <a:gd name="T2" fmla="*/ 0 w 2222"/>
                  <a:gd name="T3" fmla="*/ 0 h 1180"/>
                  <a:gd name="T4" fmla="*/ 0 w 2222"/>
                  <a:gd name="T5" fmla="*/ 0 h 1180"/>
                  <a:gd name="T6" fmla="*/ 0 w 2222"/>
                  <a:gd name="T7" fmla="*/ 0 h 1180"/>
                  <a:gd name="T8" fmla="*/ 0 w 2222"/>
                  <a:gd name="T9" fmla="*/ 0 h 1180"/>
                  <a:gd name="T10" fmla="*/ 0 w 2222"/>
                  <a:gd name="T11" fmla="*/ 0 h 1180"/>
                  <a:gd name="T12" fmla="*/ 1 w 2222"/>
                  <a:gd name="T13" fmla="*/ 0 h 1180"/>
                  <a:gd name="T14" fmla="*/ 1 w 2222"/>
                  <a:gd name="T15" fmla="*/ 0 h 1180"/>
                  <a:gd name="T16" fmla="*/ 1 w 2222"/>
                  <a:gd name="T17" fmla="*/ 0 h 1180"/>
                  <a:gd name="T18" fmla="*/ 27 w 2222"/>
                  <a:gd name="T19" fmla="*/ 15 h 1180"/>
                  <a:gd name="T20" fmla="*/ 27 w 2222"/>
                  <a:gd name="T21" fmla="*/ 15 h 1180"/>
                  <a:gd name="T22" fmla="*/ 27 w 2222"/>
                  <a:gd name="T23" fmla="*/ 15 h 1180"/>
                  <a:gd name="T24" fmla="*/ 27 w 2222"/>
                  <a:gd name="T25" fmla="*/ 15 h 1180"/>
                  <a:gd name="T26" fmla="*/ 27 w 2222"/>
                  <a:gd name="T27" fmla="*/ 15 h 1180"/>
                  <a:gd name="T28" fmla="*/ 27 w 2222"/>
                  <a:gd name="T29" fmla="*/ 15 h 1180"/>
                  <a:gd name="T30" fmla="*/ 27 w 2222"/>
                  <a:gd name="T31" fmla="*/ 15 h 1180"/>
                  <a:gd name="T32" fmla="*/ 27 w 2222"/>
                  <a:gd name="T33" fmla="*/ 15 h 1180"/>
                  <a:gd name="T34" fmla="*/ 27 w 2222"/>
                  <a:gd name="T35" fmla="*/ 15 h 1180"/>
                  <a:gd name="T36" fmla="*/ 0 w 2222"/>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2"/>
                  <a:gd name="T58" fmla="*/ 0 h 1180"/>
                  <a:gd name="T59" fmla="*/ 2222 w 2222"/>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2" h="1180">
                    <a:moveTo>
                      <a:pt x="0" y="2"/>
                    </a:moveTo>
                    <a:lnTo>
                      <a:pt x="7" y="2"/>
                    </a:lnTo>
                    <a:lnTo>
                      <a:pt x="15" y="1"/>
                    </a:lnTo>
                    <a:lnTo>
                      <a:pt x="22" y="1"/>
                    </a:lnTo>
                    <a:lnTo>
                      <a:pt x="30" y="1"/>
                    </a:lnTo>
                    <a:lnTo>
                      <a:pt x="36" y="1"/>
                    </a:lnTo>
                    <a:lnTo>
                      <a:pt x="43" y="1"/>
                    </a:lnTo>
                    <a:lnTo>
                      <a:pt x="51" y="0"/>
                    </a:lnTo>
                    <a:lnTo>
                      <a:pt x="58" y="0"/>
                    </a:lnTo>
                    <a:lnTo>
                      <a:pt x="2222" y="1174"/>
                    </a:lnTo>
                    <a:lnTo>
                      <a:pt x="2215" y="1175"/>
                    </a:lnTo>
                    <a:lnTo>
                      <a:pt x="2209" y="1175"/>
                    </a:lnTo>
                    <a:lnTo>
                      <a:pt x="2203" y="1177"/>
                    </a:lnTo>
                    <a:lnTo>
                      <a:pt x="2197" y="1178"/>
                    </a:lnTo>
                    <a:lnTo>
                      <a:pt x="2190" y="1179"/>
                    </a:lnTo>
                    <a:lnTo>
                      <a:pt x="2183" y="1179"/>
                    </a:lnTo>
                    <a:lnTo>
                      <a:pt x="2178" y="1180"/>
                    </a:lnTo>
                    <a:lnTo>
                      <a:pt x="2171" y="1180"/>
                    </a:lnTo>
                    <a:lnTo>
                      <a:pt x="0" y="2"/>
                    </a:lnTo>
                    <a:close/>
                  </a:path>
                </a:pathLst>
              </a:custGeom>
              <a:solidFill>
                <a:srgbClr val="15806C"/>
              </a:solidFill>
              <a:ln w="9525">
                <a:noFill/>
                <a:round/>
                <a:headEnd/>
                <a:tailEnd/>
              </a:ln>
            </p:spPr>
            <p:txBody>
              <a:bodyPr/>
              <a:lstStyle/>
              <a:p>
                <a:endParaRPr lang="fr-FR"/>
              </a:p>
            </p:txBody>
          </p:sp>
          <p:sp>
            <p:nvSpPr>
              <p:cNvPr id="178" name="Freeform 82"/>
              <p:cNvSpPr>
                <a:spLocks/>
              </p:cNvSpPr>
              <p:nvPr/>
            </p:nvSpPr>
            <p:spPr bwMode="auto">
              <a:xfrm>
                <a:off x="3020" y="1077"/>
                <a:ext cx="739" cy="392"/>
              </a:xfrm>
              <a:custGeom>
                <a:avLst/>
                <a:gdLst>
                  <a:gd name="T0" fmla="*/ 0 w 2216"/>
                  <a:gd name="T1" fmla="*/ 0 h 1176"/>
                  <a:gd name="T2" fmla="*/ 0 w 2216"/>
                  <a:gd name="T3" fmla="*/ 0 h 1176"/>
                  <a:gd name="T4" fmla="*/ 0 w 2216"/>
                  <a:gd name="T5" fmla="*/ 0 h 1176"/>
                  <a:gd name="T6" fmla="*/ 0 w 2216"/>
                  <a:gd name="T7" fmla="*/ 0 h 1176"/>
                  <a:gd name="T8" fmla="*/ 0 w 2216"/>
                  <a:gd name="T9" fmla="*/ 0 h 1176"/>
                  <a:gd name="T10" fmla="*/ 0 w 2216"/>
                  <a:gd name="T11" fmla="*/ 0 h 1176"/>
                  <a:gd name="T12" fmla="*/ 1 w 2216"/>
                  <a:gd name="T13" fmla="*/ 0 h 1176"/>
                  <a:gd name="T14" fmla="*/ 1 w 2216"/>
                  <a:gd name="T15" fmla="*/ 0 h 1176"/>
                  <a:gd name="T16" fmla="*/ 1 w 2216"/>
                  <a:gd name="T17" fmla="*/ 0 h 1176"/>
                  <a:gd name="T18" fmla="*/ 27 w 2216"/>
                  <a:gd name="T19" fmla="*/ 14 h 1176"/>
                  <a:gd name="T20" fmla="*/ 27 w 2216"/>
                  <a:gd name="T21" fmla="*/ 14 h 1176"/>
                  <a:gd name="T22" fmla="*/ 27 w 2216"/>
                  <a:gd name="T23" fmla="*/ 14 h 1176"/>
                  <a:gd name="T24" fmla="*/ 27 w 2216"/>
                  <a:gd name="T25" fmla="*/ 14 h 1176"/>
                  <a:gd name="T26" fmla="*/ 27 w 2216"/>
                  <a:gd name="T27" fmla="*/ 14 h 1176"/>
                  <a:gd name="T28" fmla="*/ 27 w 2216"/>
                  <a:gd name="T29" fmla="*/ 14 h 1176"/>
                  <a:gd name="T30" fmla="*/ 27 w 2216"/>
                  <a:gd name="T31" fmla="*/ 15 h 1176"/>
                  <a:gd name="T32" fmla="*/ 27 w 2216"/>
                  <a:gd name="T33" fmla="*/ 15 h 1176"/>
                  <a:gd name="T34" fmla="*/ 27 w 2216"/>
                  <a:gd name="T35" fmla="*/ 15 h 1176"/>
                  <a:gd name="T36" fmla="*/ 0 w 2216"/>
                  <a:gd name="T37" fmla="*/ 0 h 1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6"/>
                  <a:gd name="T58" fmla="*/ 0 h 1176"/>
                  <a:gd name="T59" fmla="*/ 2216 w 2216"/>
                  <a:gd name="T60" fmla="*/ 1176 h 1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6" h="1176">
                    <a:moveTo>
                      <a:pt x="0" y="2"/>
                    </a:moveTo>
                    <a:lnTo>
                      <a:pt x="8" y="2"/>
                    </a:lnTo>
                    <a:lnTo>
                      <a:pt x="15" y="1"/>
                    </a:lnTo>
                    <a:lnTo>
                      <a:pt x="23" y="1"/>
                    </a:lnTo>
                    <a:lnTo>
                      <a:pt x="30" y="1"/>
                    </a:lnTo>
                    <a:lnTo>
                      <a:pt x="37" y="0"/>
                    </a:lnTo>
                    <a:lnTo>
                      <a:pt x="45" y="0"/>
                    </a:lnTo>
                    <a:lnTo>
                      <a:pt x="52" y="0"/>
                    </a:lnTo>
                    <a:lnTo>
                      <a:pt x="60" y="0"/>
                    </a:lnTo>
                    <a:lnTo>
                      <a:pt x="2216" y="1171"/>
                    </a:lnTo>
                    <a:lnTo>
                      <a:pt x="2209" y="1172"/>
                    </a:lnTo>
                    <a:lnTo>
                      <a:pt x="2202" y="1172"/>
                    </a:lnTo>
                    <a:lnTo>
                      <a:pt x="2195" y="1173"/>
                    </a:lnTo>
                    <a:lnTo>
                      <a:pt x="2190" y="1173"/>
                    </a:lnTo>
                    <a:lnTo>
                      <a:pt x="2183" y="1174"/>
                    </a:lnTo>
                    <a:lnTo>
                      <a:pt x="2176" y="1175"/>
                    </a:lnTo>
                    <a:lnTo>
                      <a:pt x="2171" y="1175"/>
                    </a:lnTo>
                    <a:lnTo>
                      <a:pt x="2164" y="1176"/>
                    </a:lnTo>
                    <a:lnTo>
                      <a:pt x="0" y="2"/>
                    </a:lnTo>
                    <a:close/>
                  </a:path>
                </a:pathLst>
              </a:custGeom>
              <a:solidFill>
                <a:srgbClr val="16836D"/>
              </a:solidFill>
              <a:ln w="9525">
                <a:noFill/>
                <a:round/>
                <a:headEnd/>
                <a:tailEnd/>
              </a:ln>
            </p:spPr>
            <p:txBody>
              <a:bodyPr/>
              <a:lstStyle/>
              <a:p>
                <a:endParaRPr lang="fr-FR"/>
              </a:p>
            </p:txBody>
          </p:sp>
          <p:sp>
            <p:nvSpPr>
              <p:cNvPr id="179" name="Freeform 83"/>
              <p:cNvSpPr>
                <a:spLocks/>
              </p:cNvSpPr>
              <p:nvPr/>
            </p:nvSpPr>
            <p:spPr bwMode="auto">
              <a:xfrm>
                <a:off x="3040" y="1075"/>
                <a:ext cx="736" cy="392"/>
              </a:xfrm>
              <a:custGeom>
                <a:avLst/>
                <a:gdLst>
                  <a:gd name="T0" fmla="*/ 0 w 2207"/>
                  <a:gd name="T1" fmla="*/ 0 h 1175"/>
                  <a:gd name="T2" fmla="*/ 0 w 2207"/>
                  <a:gd name="T3" fmla="*/ 0 h 1175"/>
                  <a:gd name="T4" fmla="*/ 0 w 2207"/>
                  <a:gd name="T5" fmla="*/ 0 h 1175"/>
                  <a:gd name="T6" fmla="*/ 0 w 2207"/>
                  <a:gd name="T7" fmla="*/ 0 h 1175"/>
                  <a:gd name="T8" fmla="*/ 0 w 2207"/>
                  <a:gd name="T9" fmla="*/ 0 h 1175"/>
                  <a:gd name="T10" fmla="*/ 0 w 2207"/>
                  <a:gd name="T11" fmla="*/ 0 h 1175"/>
                  <a:gd name="T12" fmla="*/ 1 w 2207"/>
                  <a:gd name="T13" fmla="*/ 0 h 1175"/>
                  <a:gd name="T14" fmla="*/ 1 w 2207"/>
                  <a:gd name="T15" fmla="*/ 0 h 1175"/>
                  <a:gd name="T16" fmla="*/ 1 w 2207"/>
                  <a:gd name="T17" fmla="*/ 0 h 1175"/>
                  <a:gd name="T18" fmla="*/ 27 w 2207"/>
                  <a:gd name="T19" fmla="*/ 14 h 1175"/>
                  <a:gd name="T20" fmla="*/ 27 w 2207"/>
                  <a:gd name="T21" fmla="*/ 14 h 1175"/>
                  <a:gd name="T22" fmla="*/ 27 w 2207"/>
                  <a:gd name="T23" fmla="*/ 14 h 1175"/>
                  <a:gd name="T24" fmla="*/ 27 w 2207"/>
                  <a:gd name="T25" fmla="*/ 14 h 1175"/>
                  <a:gd name="T26" fmla="*/ 27 w 2207"/>
                  <a:gd name="T27" fmla="*/ 14 h 1175"/>
                  <a:gd name="T28" fmla="*/ 27 w 2207"/>
                  <a:gd name="T29" fmla="*/ 14 h 1175"/>
                  <a:gd name="T30" fmla="*/ 27 w 2207"/>
                  <a:gd name="T31" fmla="*/ 14 h 1175"/>
                  <a:gd name="T32" fmla="*/ 27 w 2207"/>
                  <a:gd name="T33" fmla="*/ 15 h 1175"/>
                  <a:gd name="T34" fmla="*/ 27 w 2207"/>
                  <a:gd name="T35" fmla="*/ 15 h 1175"/>
                  <a:gd name="T36" fmla="*/ 0 w 2207"/>
                  <a:gd name="T37" fmla="*/ 0 h 1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
                  <a:gd name="T58" fmla="*/ 0 h 1175"/>
                  <a:gd name="T59" fmla="*/ 2207 w 2207"/>
                  <a:gd name="T60" fmla="*/ 1175 h 1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 h="1175">
                    <a:moveTo>
                      <a:pt x="0" y="4"/>
                    </a:moveTo>
                    <a:lnTo>
                      <a:pt x="7" y="4"/>
                    </a:lnTo>
                    <a:lnTo>
                      <a:pt x="15" y="3"/>
                    </a:lnTo>
                    <a:lnTo>
                      <a:pt x="21" y="3"/>
                    </a:lnTo>
                    <a:lnTo>
                      <a:pt x="29" y="1"/>
                    </a:lnTo>
                    <a:lnTo>
                      <a:pt x="36" y="1"/>
                    </a:lnTo>
                    <a:lnTo>
                      <a:pt x="43" y="1"/>
                    </a:lnTo>
                    <a:lnTo>
                      <a:pt x="51" y="0"/>
                    </a:lnTo>
                    <a:lnTo>
                      <a:pt x="58" y="0"/>
                    </a:lnTo>
                    <a:lnTo>
                      <a:pt x="2207" y="1168"/>
                    </a:lnTo>
                    <a:lnTo>
                      <a:pt x="2200" y="1169"/>
                    </a:lnTo>
                    <a:lnTo>
                      <a:pt x="2194" y="1169"/>
                    </a:lnTo>
                    <a:lnTo>
                      <a:pt x="2188" y="1170"/>
                    </a:lnTo>
                    <a:lnTo>
                      <a:pt x="2182" y="1171"/>
                    </a:lnTo>
                    <a:lnTo>
                      <a:pt x="2175" y="1172"/>
                    </a:lnTo>
                    <a:lnTo>
                      <a:pt x="2168" y="1172"/>
                    </a:lnTo>
                    <a:lnTo>
                      <a:pt x="2163" y="1174"/>
                    </a:lnTo>
                    <a:lnTo>
                      <a:pt x="2156" y="1175"/>
                    </a:lnTo>
                    <a:lnTo>
                      <a:pt x="0" y="4"/>
                    </a:lnTo>
                    <a:close/>
                  </a:path>
                </a:pathLst>
              </a:custGeom>
              <a:solidFill>
                <a:srgbClr val="18836D"/>
              </a:solidFill>
              <a:ln w="9525">
                <a:noFill/>
                <a:round/>
                <a:headEnd/>
                <a:tailEnd/>
              </a:ln>
            </p:spPr>
            <p:txBody>
              <a:bodyPr/>
              <a:lstStyle/>
              <a:p>
                <a:endParaRPr lang="fr-FR"/>
              </a:p>
            </p:txBody>
          </p:sp>
          <p:sp>
            <p:nvSpPr>
              <p:cNvPr id="180" name="Freeform 84"/>
              <p:cNvSpPr>
                <a:spLocks/>
              </p:cNvSpPr>
              <p:nvPr/>
            </p:nvSpPr>
            <p:spPr bwMode="auto">
              <a:xfrm>
                <a:off x="3060" y="1074"/>
                <a:ext cx="733" cy="391"/>
              </a:xfrm>
              <a:custGeom>
                <a:avLst/>
                <a:gdLst>
                  <a:gd name="T0" fmla="*/ 0 w 2200"/>
                  <a:gd name="T1" fmla="*/ 0 h 1171"/>
                  <a:gd name="T2" fmla="*/ 0 w 2200"/>
                  <a:gd name="T3" fmla="*/ 0 h 1171"/>
                  <a:gd name="T4" fmla="*/ 0 w 2200"/>
                  <a:gd name="T5" fmla="*/ 0 h 1171"/>
                  <a:gd name="T6" fmla="*/ 0 w 2200"/>
                  <a:gd name="T7" fmla="*/ 0 h 1171"/>
                  <a:gd name="T8" fmla="*/ 0 w 2200"/>
                  <a:gd name="T9" fmla="*/ 0 h 1171"/>
                  <a:gd name="T10" fmla="*/ 0 w 2200"/>
                  <a:gd name="T11" fmla="*/ 0 h 1171"/>
                  <a:gd name="T12" fmla="*/ 1 w 2200"/>
                  <a:gd name="T13" fmla="*/ 0 h 1171"/>
                  <a:gd name="T14" fmla="*/ 1 w 2200"/>
                  <a:gd name="T15" fmla="*/ 0 h 1171"/>
                  <a:gd name="T16" fmla="*/ 1 w 2200"/>
                  <a:gd name="T17" fmla="*/ 0 h 1171"/>
                  <a:gd name="T18" fmla="*/ 27 w 2200"/>
                  <a:gd name="T19" fmla="*/ 14 h 1171"/>
                  <a:gd name="T20" fmla="*/ 27 w 2200"/>
                  <a:gd name="T21" fmla="*/ 14 h 1171"/>
                  <a:gd name="T22" fmla="*/ 27 w 2200"/>
                  <a:gd name="T23" fmla="*/ 14 h 1171"/>
                  <a:gd name="T24" fmla="*/ 27 w 2200"/>
                  <a:gd name="T25" fmla="*/ 14 h 1171"/>
                  <a:gd name="T26" fmla="*/ 27 w 2200"/>
                  <a:gd name="T27" fmla="*/ 14 h 1171"/>
                  <a:gd name="T28" fmla="*/ 27 w 2200"/>
                  <a:gd name="T29" fmla="*/ 14 h 1171"/>
                  <a:gd name="T30" fmla="*/ 27 w 2200"/>
                  <a:gd name="T31" fmla="*/ 14 h 1171"/>
                  <a:gd name="T32" fmla="*/ 27 w 2200"/>
                  <a:gd name="T33" fmla="*/ 15 h 1171"/>
                  <a:gd name="T34" fmla="*/ 27 w 2200"/>
                  <a:gd name="T35" fmla="*/ 15 h 1171"/>
                  <a:gd name="T36" fmla="*/ 0 w 2200"/>
                  <a:gd name="T37" fmla="*/ 0 h 1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0"/>
                  <a:gd name="T58" fmla="*/ 0 h 1171"/>
                  <a:gd name="T59" fmla="*/ 2200 w 2200"/>
                  <a:gd name="T60" fmla="*/ 1171 h 1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0" h="1171">
                    <a:moveTo>
                      <a:pt x="0" y="3"/>
                    </a:moveTo>
                    <a:lnTo>
                      <a:pt x="6" y="3"/>
                    </a:lnTo>
                    <a:lnTo>
                      <a:pt x="14" y="2"/>
                    </a:lnTo>
                    <a:lnTo>
                      <a:pt x="21" y="2"/>
                    </a:lnTo>
                    <a:lnTo>
                      <a:pt x="29" y="1"/>
                    </a:lnTo>
                    <a:lnTo>
                      <a:pt x="37" y="1"/>
                    </a:lnTo>
                    <a:lnTo>
                      <a:pt x="44" y="1"/>
                    </a:lnTo>
                    <a:lnTo>
                      <a:pt x="52" y="0"/>
                    </a:lnTo>
                    <a:lnTo>
                      <a:pt x="59" y="0"/>
                    </a:lnTo>
                    <a:lnTo>
                      <a:pt x="2200" y="1163"/>
                    </a:lnTo>
                    <a:lnTo>
                      <a:pt x="2193" y="1164"/>
                    </a:lnTo>
                    <a:lnTo>
                      <a:pt x="2187" y="1165"/>
                    </a:lnTo>
                    <a:lnTo>
                      <a:pt x="2181" y="1166"/>
                    </a:lnTo>
                    <a:lnTo>
                      <a:pt x="2175" y="1166"/>
                    </a:lnTo>
                    <a:lnTo>
                      <a:pt x="2168" y="1167"/>
                    </a:lnTo>
                    <a:lnTo>
                      <a:pt x="2161" y="1169"/>
                    </a:lnTo>
                    <a:lnTo>
                      <a:pt x="2156" y="1170"/>
                    </a:lnTo>
                    <a:lnTo>
                      <a:pt x="2149" y="1171"/>
                    </a:lnTo>
                    <a:lnTo>
                      <a:pt x="0" y="3"/>
                    </a:lnTo>
                    <a:close/>
                  </a:path>
                </a:pathLst>
              </a:custGeom>
              <a:solidFill>
                <a:srgbClr val="1B836F"/>
              </a:solidFill>
              <a:ln w="9525">
                <a:noFill/>
                <a:round/>
                <a:headEnd/>
                <a:tailEnd/>
              </a:ln>
            </p:spPr>
            <p:txBody>
              <a:bodyPr/>
              <a:lstStyle/>
              <a:p>
                <a:endParaRPr lang="fr-FR"/>
              </a:p>
            </p:txBody>
          </p:sp>
          <p:sp>
            <p:nvSpPr>
              <p:cNvPr id="181" name="Freeform 85"/>
              <p:cNvSpPr>
                <a:spLocks/>
              </p:cNvSpPr>
              <p:nvPr/>
            </p:nvSpPr>
            <p:spPr bwMode="auto">
              <a:xfrm>
                <a:off x="3079" y="1074"/>
                <a:ext cx="730" cy="388"/>
              </a:xfrm>
              <a:custGeom>
                <a:avLst/>
                <a:gdLst>
                  <a:gd name="T0" fmla="*/ 0 w 2189"/>
                  <a:gd name="T1" fmla="*/ 0 h 1165"/>
                  <a:gd name="T2" fmla="*/ 0 w 2189"/>
                  <a:gd name="T3" fmla="*/ 0 h 1165"/>
                  <a:gd name="T4" fmla="*/ 0 w 2189"/>
                  <a:gd name="T5" fmla="*/ 0 h 1165"/>
                  <a:gd name="T6" fmla="*/ 0 w 2189"/>
                  <a:gd name="T7" fmla="*/ 0 h 1165"/>
                  <a:gd name="T8" fmla="*/ 0 w 2189"/>
                  <a:gd name="T9" fmla="*/ 0 h 1165"/>
                  <a:gd name="T10" fmla="*/ 0 w 2189"/>
                  <a:gd name="T11" fmla="*/ 0 h 1165"/>
                  <a:gd name="T12" fmla="*/ 1 w 2189"/>
                  <a:gd name="T13" fmla="*/ 0 h 1165"/>
                  <a:gd name="T14" fmla="*/ 1 w 2189"/>
                  <a:gd name="T15" fmla="*/ 0 h 1165"/>
                  <a:gd name="T16" fmla="*/ 1 w 2189"/>
                  <a:gd name="T17" fmla="*/ 0 h 1165"/>
                  <a:gd name="T18" fmla="*/ 27 w 2189"/>
                  <a:gd name="T19" fmla="*/ 14 h 1165"/>
                  <a:gd name="T20" fmla="*/ 27 w 2189"/>
                  <a:gd name="T21" fmla="*/ 14 h 1165"/>
                  <a:gd name="T22" fmla="*/ 27 w 2189"/>
                  <a:gd name="T23" fmla="*/ 14 h 1165"/>
                  <a:gd name="T24" fmla="*/ 27 w 2189"/>
                  <a:gd name="T25" fmla="*/ 14 h 1165"/>
                  <a:gd name="T26" fmla="*/ 27 w 2189"/>
                  <a:gd name="T27" fmla="*/ 14 h 1165"/>
                  <a:gd name="T28" fmla="*/ 27 w 2189"/>
                  <a:gd name="T29" fmla="*/ 14 h 1165"/>
                  <a:gd name="T30" fmla="*/ 27 w 2189"/>
                  <a:gd name="T31" fmla="*/ 14 h 1165"/>
                  <a:gd name="T32" fmla="*/ 27 w 2189"/>
                  <a:gd name="T33" fmla="*/ 14 h 1165"/>
                  <a:gd name="T34" fmla="*/ 26 w 2189"/>
                  <a:gd name="T35" fmla="*/ 14 h 1165"/>
                  <a:gd name="T36" fmla="*/ 0 w 2189"/>
                  <a:gd name="T37" fmla="*/ 0 h 1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9"/>
                  <a:gd name="T58" fmla="*/ 0 h 1165"/>
                  <a:gd name="T59" fmla="*/ 2189 w 2189"/>
                  <a:gd name="T60" fmla="*/ 1165 h 1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9" h="1165">
                    <a:moveTo>
                      <a:pt x="0" y="2"/>
                    </a:moveTo>
                    <a:lnTo>
                      <a:pt x="6" y="2"/>
                    </a:lnTo>
                    <a:lnTo>
                      <a:pt x="14" y="1"/>
                    </a:lnTo>
                    <a:lnTo>
                      <a:pt x="21" y="1"/>
                    </a:lnTo>
                    <a:lnTo>
                      <a:pt x="28" y="1"/>
                    </a:lnTo>
                    <a:lnTo>
                      <a:pt x="35" y="0"/>
                    </a:lnTo>
                    <a:lnTo>
                      <a:pt x="41" y="0"/>
                    </a:lnTo>
                    <a:lnTo>
                      <a:pt x="49" y="0"/>
                    </a:lnTo>
                    <a:lnTo>
                      <a:pt x="56" y="0"/>
                    </a:lnTo>
                    <a:lnTo>
                      <a:pt x="2189" y="1158"/>
                    </a:lnTo>
                    <a:lnTo>
                      <a:pt x="2184" y="1159"/>
                    </a:lnTo>
                    <a:lnTo>
                      <a:pt x="2177" y="1159"/>
                    </a:lnTo>
                    <a:lnTo>
                      <a:pt x="2171" y="1160"/>
                    </a:lnTo>
                    <a:lnTo>
                      <a:pt x="2166" y="1162"/>
                    </a:lnTo>
                    <a:lnTo>
                      <a:pt x="2160" y="1163"/>
                    </a:lnTo>
                    <a:lnTo>
                      <a:pt x="2153" y="1163"/>
                    </a:lnTo>
                    <a:lnTo>
                      <a:pt x="2148" y="1164"/>
                    </a:lnTo>
                    <a:lnTo>
                      <a:pt x="2141" y="1165"/>
                    </a:lnTo>
                    <a:lnTo>
                      <a:pt x="0" y="2"/>
                    </a:lnTo>
                    <a:close/>
                  </a:path>
                </a:pathLst>
              </a:custGeom>
              <a:solidFill>
                <a:srgbClr val="1A856F"/>
              </a:solidFill>
              <a:ln w="9525">
                <a:noFill/>
                <a:round/>
                <a:headEnd/>
                <a:tailEnd/>
              </a:ln>
            </p:spPr>
            <p:txBody>
              <a:bodyPr/>
              <a:lstStyle/>
              <a:p>
                <a:endParaRPr lang="fr-FR"/>
              </a:p>
            </p:txBody>
          </p:sp>
          <p:sp>
            <p:nvSpPr>
              <p:cNvPr id="182" name="Freeform 86"/>
              <p:cNvSpPr>
                <a:spLocks/>
              </p:cNvSpPr>
              <p:nvPr/>
            </p:nvSpPr>
            <p:spPr bwMode="auto">
              <a:xfrm>
                <a:off x="3098" y="1072"/>
                <a:ext cx="728" cy="388"/>
              </a:xfrm>
              <a:custGeom>
                <a:avLst/>
                <a:gdLst>
                  <a:gd name="T0" fmla="*/ 0 w 2183"/>
                  <a:gd name="T1" fmla="*/ 0 h 1163"/>
                  <a:gd name="T2" fmla="*/ 0 w 2183"/>
                  <a:gd name="T3" fmla="*/ 0 h 1163"/>
                  <a:gd name="T4" fmla="*/ 0 w 2183"/>
                  <a:gd name="T5" fmla="*/ 0 h 1163"/>
                  <a:gd name="T6" fmla="*/ 0 w 2183"/>
                  <a:gd name="T7" fmla="*/ 0 h 1163"/>
                  <a:gd name="T8" fmla="*/ 0 w 2183"/>
                  <a:gd name="T9" fmla="*/ 0 h 1163"/>
                  <a:gd name="T10" fmla="*/ 0 w 2183"/>
                  <a:gd name="T11" fmla="*/ 0 h 1163"/>
                  <a:gd name="T12" fmla="*/ 1 w 2183"/>
                  <a:gd name="T13" fmla="*/ 0 h 1163"/>
                  <a:gd name="T14" fmla="*/ 1 w 2183"/>
                  <a:gd name="T15" fmla="*/ 0 h 1163"/>
                  <a:gd name="T16" fmla="*/ 1 w 2183"/>
                  <a:gd name="T17" fmla="*/ 0 h 1163"/>
                  <a:gd name="T18" fmla="*/ 27 w 2183"/>
                  <a:gd name="T19" fmla="*/ 14 h 1163"/>
                  <a:gd name="T20" fmla="*/ 27 w 2183"/>
                  <a:gd name="T21" fmla="*/ 14 h 1163"/>
                  <a:gd name="T22" fmla="*/ 27 w 2183"/>
                  <a:gd name="T23" fmla="*/ 14 h 1163"/>
                  <a:gd name="T24" fmla="*/ 27 w 2183"/>
                  <a:gd name="T25" fmla="*/ 14 h 1163"/>
                  <a:gd name="T26" fmla="*/ 27 w 2183"/>
                  <a:gd name="T27" fmla="*/ 14 h 1163"/>
                  <a:gd name="T28" fmla="*/ 27 w 2183"/>
                  <a:gd name="T29" fmla="*/ 14 h 1163"/>
                  <a:gd name="T30" fmla="*/ 27 w 2183"/>
                  <a:gd name="T31" fmla="*/ 14 h 1163"/>
                  <a:gd name="T32" fmla="*/ 26 w 2183"/>
                  <a:gd name="T33" fmla="*/ 14 h 1163"/>
                  <a:gd name="T34" fmla="*/ 26 w 2183"/>
                  <a:gd name="T35" fmla="*/ 14 h 1163"/>
                  <a:gd name="T36" fmla="*/ 0 w 2183"/>
                  <a:gd name="T37" fmla="*/ 0 h 1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3"/>
                  <a:gd name="T58" fmla="*/ 0 h 1163"/>
                  <a:gd name="T59" fmla="*/ 2183 w 2183"/>
                  <a:gd name="T60" fmla="*/ 1163 h 1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3" h="1163">
                    <a:moveTo>
                      <a:pt x="0" y="5"/>
                    </a:moveTo>
                    <a:lnTo>
                      <a:pt x="7" y="4"/>
                    </a:lnTo>
                    <a:lnTo>
                      <a:pt x="15" y="4"/>
                    </a:lnTo>
                    <a:lnTo>
                      <a:pt x="22" y="2"/>
                    </a:lnTo>
                    <a:lnTo>
                      <a:pt x="30" y="2"/>
                    </a:lnTo>
                    <a:lnTo>
                      <a:pt x="36" y="1"/>
                    </a:lnTo>
                    <a:lnTo>
                      <a:pt x="43" y="1"/>
                    </a:lnTo>
                    <a:lnTo>
                      <a:pt x="51" y="0"/>
                    </a:lnTo>
                    <a:lnTo>
                      <a:pt x="58" y="0"/>
                    </a:lnTo>
                    <a:lnTo>
                      <a:pt x="2183" y="1155"/>
                    </a:lnTo>
                    <a:lnTo>
                      <a:pt x="2177" y="1156"/>
                    </a:lnTo>
                    <a:lnTo>
                      <a:pt x="2171" y="1157"/>
                    </a:lnTo>
                    <a:lnTo>
                      <a:pt x="2164" y="1159"/>
                    </a:lnTo>
                    <a:lnTo>
                      <a:pt x="2158" y="1159"/>
                    </a:lnTo>
                    <a:lnTo>
                      <a:pt x="2153" y="1160"/>
                    </a:lnTo>
                    <a:lnTo>
                      <a:pt x="2146" y="1161"/>
                    </a:lnTo>
                    <a:lnTo>
                      <a:pt x="2140" y="1162"/>
                    </a:lnTo>
                    <a:lnTo>
                      <a:pt x="2133" y="1163"/>
                    </a:lnTo>
                    <a:lnTo>
                      <a:pt x="0" y="5"/>
                    </a:lnTo>
                    <a:close/>
                  </a:path>
                </a:pathLst>
              </a:custGeom>
              <a:solidFill>
                <a:srgbClr val="1D8872"/>
              </a:solidFill>
              <a:ln w="9525">
                <a:noFill/>
                <a:round/>
                <a:headEnd/>
                <a:tailEnd/>
              </a:ln>
            </p:spPr>
            <p:txBody>
              <a:bodyPr/>
              <a:lstStyle/>
              <a:p>
                <a:endParaRPr lang="fr-FR"/>
              </a:p>
            </p:txBody>
          </p:sp>
          <p:sp>
            <p:nvSpPr>
              <p:cNvPr id="183" name="Freeform 87"/>
              <p:cNvSpPr>
                <a:spLocks/>
              </p:cNvSpPr>
              <p:nvPr/>
            </p:nvSpPr>
            <p:spPr bwMode="auto">
              <a:xfrm>
                <a:off x="3117" y="1071"/>
                <a:ext cx="725" cy="386"/>
              </a:xfrm>
              <a:custGeom>
                <a:avLst/>
                <a:gdLst>
                  <a:gd name="T0" fmla="*/ 0 w 2173"/>
                  <a:gd name="T1" fmla="*/ 0 h 1158"/>
                  <a:gd name="T2" fmla="*/ 0 w 2173"/>
                  <a:gd name="T3" fmla="*/ 0 h 1158"/>
                  <a:gd name="T4" fmla="*/ 0 w 2173"/>
                  <a:gd name="T5" fmla="*/ 0 h 1158"/>
                  <a:gd name="T6" fmla="*/ 0 w 2173"/>
                  <a:gd name="T7" fmla="*/ 0 h 1158"/>
                  <a:gd name="T8" fmla="*/ 0 w 2173"/>
                  <a:gd name="T9" fmla="*/ 0 h 1158"/>
                  <a:gd name="T10" fmla="*/ 0 w 2173"/>
                  <a:gd name="T11" fmla="*/ 0 h 1158"/>
                  <a:gd name="T12" fmla="*/ 1 w 2173"/>
                  <a:gd name="T13" fmla="*/ 0 h 1158"/>
                  <a:gd name="T14" fmla="*/ 1 w 2173"/>
                  <a:gd name="T15" fmla="*/ 0 h 1158"/>
                  <a:gd name="T16" fmla="*/ 1 w 2173"/>
                  <a:gd name="T17" fmla="*/ 0 h 1158"/>
                  <a:gd name="T18" fmla="*/ 27 w 2173"/>
                  <a:gd name="T19" fmla="*/ 14 h 1158"/>
                  <a:gd name="T20" fmla="*/ 27 w 2173"/>
                  <a:gd name="T21" fmla="*/ 14 h 1158"/>
                  <a:gd name="T22" fmla="*/ 27 w 2173"/>
                  <a:gd name="T23" fmla="*/ 14 h 1158"/>
                  <a:gd name="T24" fmla="*/ 27 w 2173"/>
                  <a:gd name="T25" fmla="*/ 14 h 1158"/>
                  <a:gd name="T26" fmla="*/ 27 w 2173"/>
                  <a:gd name="T27" fmla="*/ 14 h 1158"/>
                  <a:gd name="T28" fmla="*/ 27 w 2173"/>
                  <a:gd name="T29" fmla="*/ 14 h 1158"/>
                  <a:gd name="T30" fmla="*/ 26 w 2173"/>
                  <a:gd name="T31" fmla="*/ 14 h 1158"/>
                  <a:gd name="T32" fmla="*/ 26 w 2173"/>
                  <a:gd name="T33" fmla="*/ 14 h 1158"/>
                  <a:gd name="T34" fmla="*/ 26 w 2173"/>
                  <a:gd name="T35" fmla="*/ 14 h 1158"/>
                  <a:gd name="T36" fmla="*/ 0 w 2173"/>
                  <a:gd name="T37" fmla="*/ 0 h 1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3"/>
                  <a:gd name="T58" fmla="*/ 0 h 1158"/>
                  <a:gd name="T59" fmla="*/ 2173 w 2173"/>
                  <a:gd name="T60" fmla="*/ 1158 h 1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3" h="1158">
                    <a:moveTo>
                      <a:pt x="0" y="3"/>
                    </a:moveTo>
                    <a:lnTo>
                      <a:pt x="7" y="3"/>
                    </a:lnTo>
                    <a:lnTo>
                      <a:pt x="15" y="2"/>
                    </a:lnTo>
                    <a:lnTo>
                      <a:pt x="21" y="2"/>
                    </a:lnTo>
                    <a:lnTo>
                      <a:pt x="28" y="1"/>
                    </a:lnTo>
                    <a:lnTo>
                      <a:pt x="35" y="1"/>
                    </a:lnTo>
                    <a:lnTo>
                      <a:pt x="42" y="1"/>
                    </a:lnTo>
                    <a:lnTo>
                      <a:pt x="50" y="0"/>
                    </a:lnTo>
                    <a:lnTo>
                      <a:pt x="56" y="0"/>
                    </a:lnTo>
                    <a:lnTo>
                      <a:pt x="2173" y="1150"/>
                    </a:lnTo>
                    <a:lnTo>
                      <a:pt x="2167" y="1151"/>
                    </a:lnTo>
                    <a:lnTo>
                      <a:pt x="2162" y="1153"/>
                    </a:lnTo>
                    <a:lnTo>
                      <a:pt x="2155" y="1154"/>
                    </a:lnTo>
                    <a:lnTo>
                      <a:pt x="2149" y="1154"/>
                    </a:lnTo>
                    <a:lnTo>
                      <a:pt x="2143" y="1155"/>
                    </a:lnTo>
                    <a:lnTo>
                      <a:pt x="2138" y="1156"/>
                    </a:lnTo>
                    <a:lnTo>
                      <a:pt x="2131" y="1157"/>
                    </a:lnTo>
                    <a:lnTo>
                      <a:pt x="2125" y="1158"/>
                    </a:lnTo>
                    <a:lnTo>
                      <a:pt x="0" y="3"/>
                    </a:lnTo>
                    <a:close/>
                  </a:path>
                </a:pathLst>
              </a:custGeom>
              <a:solidFill>
                <a:srgbClr val="1D8872"/>
              </a:solidFill>
              <a:ln w="9525">
                <a:noFill/>
                <a:round/>
                <a:headEnd/>
                <a:tailEnd/>
              </a:ln>
            </p:spPr>
            <p:txBody>
              <a:bodyPr/>
              <a:lstStyle/>
              <a:p>
                <a:endParaRPr lang="fr-FR"/>
              </a:p>
            </p:txBody>
          </p:sp>
          <p:sp>
            <p:nvSpPr>
              <p:cNvPr id="184" name="Freeform 88"/>
              <p:cNvSpPr>
                <a:spLocks/>
              </p:cNvSpPr>
              <p:nvPr/>
            </p:nvSpPr>
            <p:spPr bwMode="auto">
              <a:xfrm>
                <a:off x="3136" y="1070"/>
                <a:ext cx="722" cy="384"/>
              </a:xfrm>
              <a:custGeom>
                <a:avLst/>
                <a:gdLst>
                  <a:gd name="T0" fmla="*/ 0 w 2166"/>
                  <a:gd name="T1" fmla="*/ 0 h 1154"/>
                  <a:gd name="T2" fmla="*/ 0 w 2166"/>
                  <a:gd name="T3" fmla="*/ 0 h 1154"/>
                  <a:gd name="T4" fmla="*/ 0 w 2166"/>
                  <a:gd name="T5" fmla="*/ 0 h 1154"/>
                  <a:gd name="T6" fmla="*/ 0 w 2166"/>
                  <a:gd name="T7" fmla="*/ 0 h 1154"/>
                  <a:gd name="T8" fmla="*/ 0 w 2166"/>
                  <a:gd name="T9" fmla="*/ 0 h 1154"/>
                  <a:gd name="T10" fmla="*/ 0 w 2166"/>
                  <a:gd name="T11" fmla="*/ 0 h 1154"/>
                  <a:gd name="T12" fmla="*/ 1 w 2166"/>
                  <a:gd name="T13" fmla="*/ 0 h 1154"/>
                  <a:gd name="T14" fmla="*/ 1 w 2166"/>
                  <a:gd name="T15" fmla="*/ 0 h 1154"/>
                  <a:gd name="T16" fmla="*/ 1 w 2166"/>
                  <a:gd name="T17" fmla="*/ 0 h 1154"/>
                  <a:gd name="T18" fmla="*/ 27 w 2166"/>
                  <a:gd name="T19" fmla="*/ 14 h 1154"/>
                  <a:gd name="T20" fmla="*/ 27 w 2166"/>
                  <a:gd name="T21" fmla="*/ 14 h 1154"/>
                  <a:gd name="T22" fmla="*/ 27 w 2166"/>
                  <a:gd name="T23" fmla="*/ 14 h 1154"/>
                  <a:gd name="T24" fmla="*/ 26 w 2166"/>
                  <a:gd name="T25" fmla="*/ 14 h 1154"/>
                  <a:gd name="T26" fmla="*/ 26 w 2166"/>
                  <a:gd name="T27" fmla="*/ 14 h 1154"/>
                  <a:gd name="T28" fmla="*/ 26 w 2166"/>
                  <a:gd name="T29" fmla="*/ 14 h 1154"/>
                  <a:gd name="T30" fmla="*/ 26 w 2166"/>
                  <a:gd name="T31" fmla="*/ 14 h 1154"/>
                  <a:gd name="T32" fmla="*/ 26 w 2166"/>
                  <a:gd name="T33" fmla="*/ 14 h 1154"/>
                  <a:gd name="T34" fmla="*/ 26 w 2166"/>
                  <a:gd name="T35" fmla="*/ 14 h 1154"/>
                  <a:gd name="T36" fmla="*/ 0 w 2166"/>
                  <a:gd name="T37" fmla="*/ 0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6"/>
                  <a:gd name="T58" fmla="*/ 0 h 1154"/>
                  <a:gd name="T59" fmla="*/ 2166 w 2166"/>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6" h="1154">
                    <a:moveTo>
                      <a:pt x="0" y="4"/>
                    </a:moveTo>
                    <a:lnTo>
                      <a:pt x="7" y="4"/>
                    </a:lnTo>
                    <a:lnTo>
                      <a:pt x="15" y="3"/>
                    </a:lnTo>
                    <a:lnTo>
                      <a:pt x="22" y="3"/>
                    </a:lnTo>
                    <a:lnTo>
                      <a:pt x="29" y="1"/>
                    </a:lnTo>
                    <a:lnTo>
                      <a:pt x="37" y="1"/>
                    </a:lnTo>
                    <a:lnTo>
                      <a:pt x="44" y="1"/>
                    </a:lnTo>
                    <a:lnTo>
                      <a:pt x="50" y="0"/>
                    </a:lnTo>
                    <a:lnTo>
                      <a:pt x="57" y="0"/>
                    </a:lnTo>
                    <a:lnTo>
                      <a:pt x="2166" y="1145"/>
                    </a:lnTo>
                    <a:lnTo>
                      <a:pt x="2159" y="1146"/>
                    </a:lnTo>
                    <a:lnTo>
                      <a:pt x="2153" y="1147"/>
                    </a:lnTo>
                    <a:lnTo>
                      <a:pt x="2146" y="1149"/>
                    </a:lnTo>
                    <a:lnTo>
                      <a:pt x="2141" y="1150"/>
                    </a:lnTo>
                    <a:lnTo>
                      <a:pt x="2135" y="1151"/>
                    </a:lnTo>
                    <a:lnTo>
                      <a:pt x="2129" y="1152"/>
                    </a:lnTo>
                    <a:lnTo>
                      <a:pt x="2123" y="1153"/>
                    </a:lnTo>
                    <a:lnTo>
                      <a:pt x="2117" y="1154"/>
                    </a:lnTo>
                    <a:lnTo>
                      <a:pt x="0" y="4"/>
                    </a:lnTo>
                    <a:close/>
                  </a:path>
                </a:pathLst>
              </a:custGeom>
              <a:solidFill>
                <a:srgbClr val="208874"/>
              </a:solidFill>
              <a:ln w="9525">
                <a:noFill/>
                <a:round/>
                <a:headEnd/>
                <a:tailEnd/>
              </a:ln>
            </p:spPr>
            <p:txBody>
              <a:bodyPr/>
              <a:lstStyle/>
              <a:p>
                <a:endParaRPr lang="fr-FR"/>
              </a:p>
            </p:txBody>
          </p:sp>
          <p:sp>
            <p:nvSpPr>
              <p:cNvPr id="185" name="Freeform 89"/>
              <p:cNvSpPr>
                <a:spLocks/>
              </p:cNvSpPr>
              <p:nvPr/>
            </p:nvSpPr>
            <p:spPr bwMode="auto">
              <a:xfrm>
                <a:off x="3155" y="1068"/>
                <a:ext cx="718" cy="383"/>
              </a:xfrm>
              <a:custGeom>
                <a:avLst/>
                <a:gdLst>
                  <a:gd name="T0" fmla="*/ 0 w 2153"/>
                  <a:gd name="T1" fmla="*/ 0 h 1149"/>
                  <a:gd name="T2" fmla="*/ 0 w 2153"/>
                  <a:gd name="T3" fmla="*/ 0 h 1149"/>
                  <a:gd name="T4" fmla="*/ 0 w 2153"/>
                  <a:gd name="T5" fmla="*/ 0 h 1149"/>
                  <a:gd name="T6" fmla="*/ 0 w 2153"/>
                  <a:gd name="T7" fmla="*/ 0 h 1149"/>
                  <a:gd name="T8" fmla="*/ 0 w 2153"/>
                  <a:gd name="T9" fmla="*/ 0 h 1149"/>
                  <a:gd name="T10" fmla="*/ 0 w 2153"/>
                  <a:gd name="T11" fmla="*/ 0 h 1149"/>
                  <a:gd name="T12" fmla="*/ 1 w 2153"/>
                  <a:gd name="T13" fmla="*/ 0 h 1149"/>
                  <a:gd name="T14" fmla="*/ 1 w 2153"/>
                  <a:gd name="T15" fmla="*/ 0 h 1149"/>
                  <a:gd name="T16" fmla="*/ 1 w 2153"/>
                  <a:gd name="T17" fmla="*/ 0 h 1149"/>
                  <a:gd name="T18" fmla="*/ 27 w 2153"/>
                  <a:gd name="T19" fmla="*/ 14 h 1149"/>
                  <a:gd name="T20" fmla="*/ 27 w 2153"/>
                  <a:gd name="T21" fmla="*/ 14 h 1149"/>
                  <a:gd name="T22" fmla="*/ 26 w 2153"/>
                  <a:gd name="T23" fmla="*/ 14 h 1149"/>
                  <a:gd name="T24" fmla="*/ 26 w 2153"/>
                  <a:gd name="T25" fmla="*/ 14 h 1149"/>
                  <a:gd name="T26" fmla="*/ 26 w 2153"/>
                  <a:gd name="T27" fmla="*/ 14 h 1149"/>
                  <a:gd name="T28" fmla="*/ 26 w 2153"/>
                  <a:gd name="T29" fmla="*/ 14 h 1149"/>
                  <a:gd name="T30" fmla="*/ 26 w 2153"/>
                  <a:gd name="T31" fmla="*/ 14 h 1149"/>
                  <a:gd name="T32" fmla="*/ 26 w 2153"/>
                  <a:gd name="T33" fmla="*/ 14 h 1149"/>
                  <a:gd name="T34" fmla="*/ 26 w 2153"/>
                  <a:gd name="T35" fmla="*/ 14 h 1149"/>
                  <a:gd name="T36" fmla="*/ 0 w 2153"/>
                  <a:gd name="T37" fmla="*/ 0 h 1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3"/>
                  <a:gd name="T58" fmla="*/ 0 h 1149"/>
                  <a:gd name="T59" fmla="*/ 2153 w 2153"/>
                  <a:gd name="T60" fmla="*/ 1149 h 1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3" h="1149">
                    <a:moveTo>
                      <a:pt x="0" y="4"/>
                    </a:moveTo>
                    <a:lnTo>
                      <a:pt x="7" y="3"/>
                    </a:lnTo>
                    <a:lnTo>
                      <a:pt x="14" y="3"/>
                    </a:lnTo>
                    <a:lnTo>
                      <a:pt x="20" y="2"/>
                    </a:lnTo>
                    <a:lnTo>
                      <a:pt x="27" y="2"/>
                    </a:lnTo>
                    <a:lnTo>
                      <a:pt x="34" y="1"/>
                    </a:lnTo>
                    <a:lnTo>
                      <a:pt x="41" y="1"/>
                    </a:lnTo>
                    <a:lnTo>
                      <a:pt x="48" y="0"/>
                    </a:lnTo>
                    <a:lnTo>
                      <a:pt x="54" y="0"/>
                    </a:lnTo>
                    <a:lnTo>
                      <a:pt x="2153" y="1140"/>
                    </a:lnTo>
                    <a:lnTo>
                      <a:pt x="2147" y="1141"/>
                    </a:lnTo>
                    <a:lnTo>
                      <a:pt x="2141" y="1142"/>
                    </a:lnTo>
                    <a:lnTo>
                      <a:pt x="2136" y="1144"/>
                    </a:lnTo>
                    <a:lnTo>
                      <a:pt x="2131" y="1145"/>
                    </a:lnTo>
                    <a:lnTo>
                      <a:pt x="2126" y="1146"/>
                    </a:lnTo>
                    <a:lnTo>
                      <a:pt x="2120" y="1147"/>
                    </a:lnTo>
                    <a:lnTo>
                      <a:pt x="2114" y="1148"/>
                    </a:lnTo>
                    <a:lnTo>
                      <a:pt x="2109" y="1149"/>
                    </a:lnTo>
                    <a:lnTo>
                      <a:pt x="0" y="4"/>
                    </a:lnTo>
                    <a:close/>
                  </a:path>
                </a:pathLst>
              </a:custGeom>
              <a:solidFill>
                <a:srgbClr val="228A74"/>
              </a:solidFill>
              <a:ln w="9525">
                <a:noFill/>
                <a:round/>
                <a:headEnd/>
                <a:tailEnd/>
              </a:ln>
            </p:spPr>
            <p:txBody>
              <a:bodyPr/>
              <a:lstStyle/>
              <a:p>
                <a:endParaRPr lang="fr-FR"/>
              </a:p>
            </p:txBody>
          </p:sp>
          <p:sp>
            <p:nvSpPr>
              <p:cNvPr id="186" name="Freeform 90"/>
              <p:cNvSpPr>
                <a:spLocks/>
              </p:cNvSpPr>
              <p:nvPr/>
            </p:nvSpPr>
            <p:spPr bwMode="auto">
              <a:xfrm>
                <a:off x="3173" y="1067"/>
                <a:ext cx="715" cy="381"/>
              </a:xfrm>
              <a:custGeom>
                <a:avLst/>
                <a:gdLst>
                  <a:gd name="T0" fmla="*/ 0 w 2145"/>
                  <a:gd name="T1" fmla="*/ 0 h 1145"/>
                  <a:gd name="T2" fmla="*/ 0 w 2145"/>
                  <a:gd name="T3" fmla="*/ 0 h 1145"/>
                  <a:gd name="T4" fmla="*/ 0 w 2145"/>
                  <a:gd name="T5" fmla="*/ 0 h 1145"/>
                  <a:gd name="T6" fmla="*/ 0 w 2145"/>
                  <a:gd name="T7" fmla="*/ 0 h 1145"/>
                  <a:gd name="T8" fmla="*/ 0 w 2145"/>
                  <a:gd name="T9" fmla="*/ 0 h 1145"/>
                  <a:gd name="T10" fmla="*/ 0 w 2145"/>
                  <a:gd name="T11" fmla="*/ 0 h 1145"/>
                  <a:gd name="T12" fmla="*/ 1 w 2145"/>
                  <a:gd name="T13" fmla="*/ 0 h 1145"/>
                  <a:gd name="T14" fmla="*/ 1 w 2145"/>
                  <a:gd name="T15" fmla="*/ 0 h 1145"/>
                  <a:gd name="T16" fmla="*/ 1 w 2145"/>
                  <a:gd name="T17" fmla="*/ 0 h 1145"/>
                  <a:gd name="T18" fmla="*/ 26 w 2145"/>
                  <a:gd name="T19" fmla="*/ 14 h 1145"/>
                  <a:gd name="T20" fmla="*/ 26 w 2145"/>
                  <a:gd name="T21" fmla="*/ 14 h 1145"/>
                  <a:gd name="T22" fmla="*/ 26 w 2145"/>
                  <a:gd name="T23" fmla="*/ 14 h 1145"/>
                  <a:gd name="T24" fmla="*/ 26 w 2145"/>
                  <a:gd name="T25" fmla="*/ 14 h 1145"/>
                  <a:gd name="T26" fmla="*/ 26 w 2145"/>
                  <a:gd name="T27" fmla="*/ 14 h 1145"/>
                  <a:gd name="T28" fmla="*/ 26 w 2145"/>
                  <a:gd name="T29" fmla="*/ 14 h 1145"/>
                  <a:gd name="T30" fmla="*/ 26 w 2145"/>
                  <a:gd name="T31" fmla="*/ 14 h 1145"/>
                  <a:gd name="T32" fmla="*/ 26 w 2145"/>
                  <a:gd name="T33" fmla="*/ 14 h 1145"/>
                  <a:gd name="T34" fmla="*/ 26 w 2145"/>
                  <a:gd name="T35" fmla="*/ 14 h 1145"/>
                  <a:gd name="T36" fmla="*/ 0 w 2145"/>
                  <a:gd name="T37" fmla="*/ 0 h 1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5"/>
                  <a:gd name="T58" fmla="*/ 0 h 1145"/>
                  <a:gd name="T59" fmla="*/ 2145 w 2145"/>
                  <a:gd name="T60" fmla="*/ 1145 h 1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5" h="1145">
                    <a:moveTo>
                      <a:pt x="0" y="5"/>
                    </a:moveTo>
                    <a:lnTo>
                      <a:pt x="7" y="5"/>
                    </a:lnTo>
                    <a:lnTo>
                      <a:pt x="14" y="4"/>
                    </a:lnTo>
                    <a:lnTo>
                      <a:pt x="21" y="4"/>
                    </a:lnTo>
                    <a:lnTo>
                      <a:pt x="28" y="3"/>
                    </a:lnTo>
                    <a:lnTo>
                      <a:pt x="34" y="1"/>
                    </a:lnTo>
                    <a:lnTo>
                      <a:pt x="41" y="1"/>
                    </a:lnTo>
                    <a:lnTo>
                      <a:pt x="49" y="0"/>
                    </a:lnTo>
                    <a:lnTo>
                      <a:pt x="56" y="0"/>
                    </a:lnTo>
                    <a:lnTo>
                      <a:pt x="2145" y="1135"/>
                    </a:lnTo>
                    <a:lnTo>
                      <a:pt x="2139" y="1136"/>
                    </a:lnTo>
                    <a:lnTo>
                      <a:pt x="2134" y="1137"/>
                    </a:lnTo>
                    <a:lnTo>
                      <a:pt x="2128" y="1138"/>
                    </a:lnTo>
                    <a:lnTo>
                      <a:pt x="2122" y="1139"/>
                    </a:lnTo>
                    <a:lnTo>
                      <a:pt x="2116" y="1142"/>
                    </a:lnTo>
                    <a:lnTo>
                      <a:pt x="2110" y="1143"/>
                    </a:lnTo>
                    <a:lnTo>
                      <a:pt x="2104" y="1144"/>
                    </a:lnTo>
                    <a:lnTo>
                      <a:pt x="2099" y="1145"/>
                    </a:lnTo>
                    <a:lnTo>
                      <a:pt x="0" y="5"/>
                    </a:lnTo>
                    <a:close/>
                  </a:path>
                </a:pathLst>
              </a:custGeom>
              <a:solidFill>
                <a:srgbClr val="228A76"/>
              </a:solidFill>
              <a:ln w="9525">
                <a:noFill/>
                <a:round/>
                <a:headEnd/>
                <a:tailEnd/>
              </a:ln>
            </p:spPr>
            <p:txBody>
              <a:bodyPr/>
              <a:lstStyle/>
              <a:p>
                <a:endParaRPr lang="fr-FR"/>
              </a:p>
            </p:txBody>
          </p:sp>
          <p:sp>
            <p:nvSpPr>
              <p:cNvPr id="187" name="Freeform 91"/>
              <p:cNvSpPr>
                <a:spLocks/>
              </p:cNvSpPr>
              <p:nvPr/>
            </p:nvSpPr>
            <p:spPr bwMode="auto">
              <a:xfrm>
                <a:off x="3192" y="1065"/>
                <a:ext cx="711" cy="380"/>
              </a:xfrm>
              <a:custGeom>
                <a:avLst/>
                <a:gdLst>
                  <a:gd name="T0" fmla="*/ 0 w 2134"/>
                  <a:gd name="T1" fmla="*/ 0 h 1139"/>
                  <a:gd name="T2" fmla="*/ 0 w 2134"/>
                  <a:gd name="T3" fmla="*/ 0 h 1139"/>
                  <a:gd name="T4" fmla="*/ 0 w 2134"/>
                  <a:gd name="T5" fmla="*/ 0 h 1139"/>
                  <a:gd name="T6" fmla="*/ 0 w 2134"/>
                  <a:gd name="T7" fmla="*/ 0 h 1139"/>
                  <a:gd name="T8" fmla="*/ 0 w 2134"/>
                  <a:gd name="T9" fmla="*/ 0 h 1139"/>
                  <a:gd name="T10" fmla="*/ 0 w 2134"/>
                  <a:gd name="T11" fmla="*/ 0 h 1139"/>
                  <a:gd name="T12" fmla="*/ 1 w 2134"/>
                  <a:gd name="T13" fmla="*/ 0 h 1139"/>
                  <a:gd name="T14" fmla="*/ 1 w 2134"/>
                  <a:gd name="T15" fmla="*/ 0 h 1139"/>
                  <a:gd name="T16" fmla="*/ 1 w 2134"/>
                  <a:gd name="T17" fmla="*/ 0 h 1139"/>
                  <a:gd name="T18" fmla="*/ 26 w 2134"/>
                  <a:gd name="T19" fmla="*/ 14 h 1139"/>
                  <a:gd name="T20" fmla="*/ 26 w 2134"/>
                  <a:gd name="T21" fmla="*/ 14 h 1139"/>
                  <a:gd name="T22" fmla="*/ 26 w 2134"/>
                  <a:gd name="T23" fmla="*/ 14 h 1139"/>
                  <a:gd name="T24" fmla="*/ 26 w 2134"/>
                  <a:gd name="T25" fmla="*/ 14 h 1139"/>
                  <a:gd name="T26" fmla="*/ 26 w 2134"/>
                  <a:gd name="T27" fmla="*/ 14 h 1139"/>
                  <a:gd name="T28" fmla="*/ 26 w 2134"/>
                  <a:gd name="T29" fmla="*/ 14 h 1139"/>
                  <a:gd name="T30" fmla="*/ 26 w 2134"/>
                  <a:gd name="T31" fmla="*/ 14 h 1139"/>
                  <a:gd name="T32" fmla="*/ 26 w 2134"/>
                  <a:gd name="T33" fmla="*/ 14 h 1139"/>
                  <a:gd name="T34" fmla="*/ 26 w 2134"/>
                  <a:gd name="T35" fmla="*/ 14 h 1139"/>
                  <a:gd name="T36" fmla="*/ 0 w 2134"/>
                  <a:gd name="T37" fmla="*/ 0 h 1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4"/>
                  <a:gd name="T58" fmla="*/ 0 h 1139"/>
                  <a:gd name="T59" fmla="*/ 2134 w 2134"/>
                  <a:gd name="T60" fmla="*/ 1139 h 1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4" h="1139">
                    <a:moveTo>
                      <a:pt x="0" y="4"/>
                    </a:moveTo>
                    <a:lnTo>
                      <a:pt x="7" y="4"/>
                    </a:lnTo>
                    <a:lnTo>
                      <a:pt x="14" y="3"/>
                    </a:lnTo>
                    <a:lnTo>
                      <a:pt x="20" y="3"/>
                    </a:lnTo>
                    <a:lnTo>
                      <a:pt x="28" y="2"/>
                    </a:lnTo>
                    <a:lnTo>
                      <a:pt x="35" y="1"/>
                    </a:lnTo>
                    <a:lnTo>
                      <a:pt x="42" y="1"/>
                    </a:lnTo>
                    <a:lnTo>
                      <a:pt x="49" y="0"/>
                    </a:lnTo>
                    <a:lnTo>
                      <a:pt x="55" y="0"/>
                    </a:lnTo>
                    <a:lnTo>
                      <a:pt x="2134" y="1129"/>
                    </a:lnTo>
                    <a:lnTo>
                      <a:pt x="2129" y="1130"/>
                    </a:lnTo>
                    <a:lnTo>
                      <a:pt x="2123" y="1131"/>
                    </a:lnTo>
                    <a:lnTo>
                      <a:pt x="2117" y="1132"/>
                    </a:lnTo>
                    <a:lnTo>
                      <a:pt x="2112" y="1133"/>
                    </a:lnTo>
                    <a:lnTo>
                      <a:pt x="2106" y="1136"/>
                    </a:lnTo>
                    <a:lnTo>
                      <a:pt x="2100" y="1137"/>
                    </a:lnTo>
                    <a:lnTo>
                      <a:pt x="2095" y="1138"/>
                    </a:lnTo>
                    <a:lnTo>
                      <a:pt x="2089" y="1139"/>
                    </a:lnTo>
                    <a:lnTo>
                      <a:pt x="0" y="4"/>
                    </a:lnTo>
                    <a:close/>
                  </a:path>
                </a:pathLst>
              </a:custGeom>
              <a:solidFill>
                <a:srgbClr val="258D77"/>
              </a:solidFill>
              <a:ln w="9525">
                <a:noFill/>
                <a:round/>
                <a:headEnd/>
                <a:tailEnd/>
              </a:ln>
            </p:spPr>
            <p:txBody>
              <a:bodyPr/>
              <a:lstStyle/>
              <a:p>
                <a:endParaRPr lang="fr-FR"/>
              </a:p>
            </p:txBody>
          </p:sp>
          <p:sp>
            <p:nvSpPr>
              <p:cNvPr id="188" name="Freeform 92"/>
              <p:cNvSpPr>
                <a:spLocks/>
              </p:cNvSpPr>
              <p:nvPr/>
            </p:nvSpPr>
            <p:spPr bwMode="auto">
              <a:xfrm>
                <a:off x="3210" y="1064"/>
                <a:ext cx="707" cy="378"/>
              </a:xfrm>
              <a:custGeom>
                <a:avLst/>
                <a:gdLst>
                  <a:gd name="T0" fmla="*/ 0 w 2122"/>
                  <a:gd name="T1" fmla="*/ 0 h 1134"/>
                  <a:gd name="T2" fmla="*/ 0 w 2122"/>
                  <a:gd name="T3" fmla="*/ 0 h 1134"/>
                  <a:gd name="T4" fmla="*/ 0 w 2122"/>
                  <a:gd name="T5" fmla="*/ 0 h 1134"/>
                  <a:gd name="T6" fmla="*/ 0 w 2122"/>
                  <a:gd name="T7" fmla="*/ 0 h 1134"/>
                  <a:gd name="T8" fmla="*/ 0 w 2122"/>
                  <a:gd name="T9" fmla="*/ 0 h 1134"/>
                  <a:gd name="T10" fmla="*/ 0 w 2122"/>
                  <a:gd name="T11" fmla="*/ 0 h 1134"/>
                  <a:gd name="T12" fmla="*/ 0 w 2122"/>
                  <a:gd name="T13" fmla="*/ 0 h 1134"/>
                  <a:gd name="T14" fmla="*/ 1 w 2122"/>
                  <a:gd name="T15" fmla="*/ 0 h 1134"/>
                  <a:gd name="T16" fmla="*/ 1 w 2122"/>
                  <a:gd name="T17" fmla="*/ 0 h 1134"/>
                  <a:gd name="T18" fmla="*/ 26 w 2122"/>
                  <a:gd name="T19" fmla="*/ 14 h 1134"/>
                  <a:gd name="T20" fmla="*/ 26 w 2122"/>
                  <a:gd name="T21" fmla="*/ 14 h 1134"/>
                  <a:gd name="T22" fmla="*/ 26 w 2122"/>
                  <a:gd name="T23" fmla="*/ 14 h 1134"/>
                  <a:gd name="T24" fmla="*/ 26 w 2122"/>
                  <a:gd name="T25" fmla="*/ 14 h 1134"/>
                  <a:gd name="T26" fmla="*/ 26 w 2122"/>
                  <a:gd name="T27" fmla="*/ 14 h 1134"/>
                  <a:gd name="T28" fmla="*/ 26 w 2122"/>
                  <a:gd name="T29" fmla="*/ 14 h 1134"/>
                  <a:gd name="T30" fmla="*/ 26 w 2122"/>
                  <a:gd name="T31" fmla="*/ 14 h 1134"/>
                  <a:gd name="T32" fmla="*/ 26 w 2122"/>
                  <a:gd name="T33" fmla="*/ 14 h 1134"/>
                  <a:gd name="T34" fmla="*/ 26 w 2122"/>
                  <a:gd name="T35" fmla="*/ 14 h 1134"/>
                  <a:gd name="T36" fmla="*/ 0 w 2122"/>
                  <a:gd name="T37" fmla="*/ 0 h 1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2"/>
                  <a:gd name="T58" fmla="*/ 0 h 1134"/>
                  <a:gd name="T59" fmla="*/ 2122 w 2122"/>
                  <a:gd name="T60" fmla="*/ 1134 h 1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2" h="1134">
                    <a:moveTo>
                      <a:pt x="0" y="5"/>
                    </a:moveTo>
                    <a:lnTo>
                      <a:pt x="7" y="5"/>
                    </a:lnTo>
                    <a:lnTo>
                      <a:pt x="13" y="4"/>
                    </a:lnTo>
                    <a:lnTo>
                      <a:pt x="20" y="4"/>
                    </a:lnTo>
                    <a:lnTo>
                      <a:pt x="26" y="2"/>
                    </a:lnTo>
                    <a:lnTo>
                      <a:pt x="33" y="1"/>
                    </a:lnTo>
                    <a:lnTo>
                      <a:pt x="40" y="1"/>
                    </a:lnTo>
                    <a:lnTo>
                      <a:pt x="46" y="0"/>
                    </a:lnTo>
                    <a:lnTo>
                      <a:pt x="53" y="0"/>
                    </a:lnTo>
                    <a:lnTo>
                      <a:pt x="2122" y="1124"/>
                    </a:lnTo>
                    <a:lnTo>
                      <a:pt x="2117" y="1125"/>
                    </a:lnTo>
                    <a:lnTo>
                      <a:pt x="2111" y="1126"/>
                    </a:lnTo>
                    <a:lnTo>
                      <a:pt x="2107" y="1127"/>
                    </a:lnTo>
                    <a:lnTo>
                      <a:pt x="2101" y="1128"/>
                    </a:lnTo>
                    <a:lnTo>
                      <a:pt x="2095" y="1130"/>
                    </a:lnTo>
                    <a:lnTo>
                      <a:pt x="2091" y="1131"/>
                    </a:lnTo>
                    <a:lnTo>
                      <a:pt x="2085" y="1133"/>
                    </a:lnTo>
                    <a:lnTo>
                      <a:pt x="2079" y="1134"/>
                    </a:lnTo>
                    <a:lnTo>
                      <a:pt x="0" y="5"/>
                    </a:lnTo>
                    <a:close/>
                  </a:path>
                </a:pathLst>
              </a:custGeom>
              <a:solidFill>
                <a:srgbClr val="258D79"/>
              </a:solidFill>
              <a:ln w="9525">
                <a:noFill/>
                <a:round/>
                <a:headEnd/>
                <a:tailEnd/>
              </a:ln>
            </p:spPr>
            <p:txBody>
              <a:bodyPr/>
              <a:lstStyle/>
              <a:p>
                <a:endParaRPr lang="fr-FR"/>
              </a:p>
            </p:txBody>
          </p:sp>
          <p:sp>
            <p:nvSpPr>
              <p:cNvPr id="189" name="Freeform 93"/>
              <p:cNvSpPr>
                <a:spLocks/>
              </p:cNvSpPr>
              <p:nvPr/>
            </p:nvSpPr>
            <p:spPr bwMode="auto">
              <a:xfrm>
                <a:off x="3228" y="1062"/>
                <a:ext cx="704" cy="376"/>
              </a:xfrm>
              <a:custGeom>
                <a:avLst/>
                <a:gdLst>
                  <a:gd name="T0" fmla="*/ 0 w 2112"/>
                  <a:gd name="T1" fmla="*/ 0 h 1129"/>
                  <a:gd name="T2" fmla="*/ 0 w 2112"/>
                  <a:gd name="T3" fmla="*/ 0 h 1129"/>
                  <a:gd name="T4" fmla="*/ 0 w 2112"/>
                  <a:gd name="T5" fmla="*/ 0 h 1129"/>
                  <a:gd name="T6" fmla="*/ 0 w 2112"/>
                  <a:gd name="T7" fmla="*/ 0 h 1129"/>
                  <a:gd name="T8" fmla="*/ 0 w 2112"/>
                  <a:gd name="T9" fmla="*/ 0 h 1129"/>
                  <a:gd name="T10" fmla="*/ 0 w 2112"/>
                  <a:gd name="T11" fmla="*/ 0 h 1129"/>
                  <a:gd name="T12" fmla="*/ 0 w 2112"/>
                  <a:gd name="T13" fmla="*/ 0 h 1129"/>
                  <a:gd name="T14" fmla="*/ 1 w 2112"/>
                  <a:gd name="T15" fmla="*/ 0 h 1129"/>
                  <a:gd name="T16" fmla="*/ 1 w 2112"/>
                  <a:gd name="T17" fmla="*/ 0 h 1129"/>
                  <a:gd name="T18" fmla="*/ 26 w 2112"/>
                  <a:gd name="T19" fmla="*/ 14 h 1129"/>
                  <a:gd name="T20" fmla="*/ 26 w 2112"/>
                  <a:gd name="T21" fmla="*/ 14 h 1129"/>
                  <a:gd name="T22" fmla="*/ 26 w 2112"/>
                  <a:gd name="T23" fmla="*/ 14 h 1129"/>
                  <a:gd name="T24" fmla="*/ 26 w 2112"/>
                  <a:gd name="T25" fmla="*/ 14 h 1129"/>
                  <a:gd name="T26" fmla="*/ 26 w 2112"/>
                  <a:gd name="T27" fmla="*/ 14 h 1129"/>
                  <a:gd name="T28" fmla="*/ 26 w 2112"/>
                  <a:gd name="T29" fmla="*/ 14 h 1129"/>
                  <a:gd name="T30" fmla="*/ 26 w 2112"/>
                  <a:gd name="T31" fmla="*/ 14 h 1129"/>
                  <a:gd name="T32" fmla="*/ 26 w 2112"/>
                  <a:gd name="T33" fmla="*/ 14 h 1129"/>
                  <a:gd name="T34" fmla="*/ 26 w 2112"/>
                  <a:gd name="T35" fmla="*/ 14 h 1129"/>
                  <a:gd name="T36" fmla="*/ 0 w 2112"/>
                  <a:gd name="T37" fmla="*/ 0 h 1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2"/>
                  <a:gd name="T58" fmla="*/ 0 h 1129"/>
                  <a:gd name="T59" fmla="*/ 2112 w 2112"/>
                  <a:gd name="T60" fmla="*/ 1129 h 1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2" h="1129">
                    <a:moveTo>
                      <a:pt x="0" y="5"/>
                    </a:moveTo>
                    <a:lnTo>
                      <a:pt x="6" y="4"/>
                    </a:lnTo>
                    <a:lnTo>
                      <a:pt x="13" y="4"/>
                    </a:lnTo>
                    <a:lnTo>
                      <a:pt x="20" y="3"/>
                    </a:lnTo>
                    <a:lnTo>
                      <a:pt x="27" y="2"/>
                    </a:lnTo>
                    <a:lnTo>
                      <a:pt x="33" y="2"/>
                    </a:lnTo>
                    <a:lnTo>
                      <a:pt x="40" y="1"/>
                    </a:lnTo>
                    <a:lnTo>
                      <a:pt x="47" y="1"/>
                    </a:lnTo>
                    <a:lnTo>
                      <a:pt x="54" y="0"/>
                    </a:lnTo>
                    <a:lnTo>
                      <a:pt x="2112" y="1117"/>
                    </a:lnTo>
                    <a:lnTo>
                      <a:pt x="2107" y="1118"/>
                    </a:lnTo>
                    <a:lnTo>
                      <a:pt x="2101" y="1120"/>
                    </a:lnTo>
                    <a:lnTo>
                      <a:pt x="2097" y="1121"/>
                    </a:lnTo>
                    <a:lnTo>
                      <a:pt x="2091" y="1123"/>
                    </a:lnTo>
                    <a:lnTo>
                      <a:pt x="2085" y="1124"/>
                    </a:lnTo>
                    <a:lnTo>
                      <a:pt x="2081" y="1125"/>
                    </a:lnTo>
                    <a:lnTo>
                      <a:pt x="2075" y="1127"/>
                    </a:lnTo>
                    <a:lnTo>
                      <a:pt x="2069" y="1129"/>
                    </a:lnTo>
                    <a:lnTo>
                      <a:pt x="0" y="5"/>
                    </a:lnTo>
                    <a:close/>
                  </a:path>
                </a:pathLst>
              </a:custGeom>
              <a:solidFill>
                <a:srgbClr val="278F79"/>
              </a:solidFill>
              <a:ln w="9525">
                <a:noFill/>
                <a:round/>
                <a:headEnd/>
                <a:tailEnd/>
              </a:ln>
            </p:spPr>
            <p:txBody>
              <a:bodyPr/>
              <a:lstStyle/>
              <a:p>
                <a:endParaRPr lang="fr-FR"/>
              </a:p>
            </p:txBody>
          </p:sp>
          <p:sp>
            <p:nvSpPr>
              <p:cNvPr id="190" name="Freeform 94"/>
              <p:cNvSpPr>
                <a:spLocks/>
              </p:cNvSpPr>
              <p:nvPr/>
            </p:nvSpPr>
            <p:spPr bwMode="auto">
              <a:xfrm>
                <a:off x="3246" y="1060"/>
                <a:ext cx="700" cy="374"/>
              </a:xfrm>
              <a:custGeom>
                <a:avLst/>
                <a:gdLst>
                  <a:gd name="T0" fmla="*/ 0 w 2100"/>
                  <a:gd name="T1" fmla="*/ 0 h 1123"/>
                  <a:gd name="T2" fmla="*/ 0 w 2100"/>
                  <a:gd name="T3" fmla="*/ 0 h 1123"/>
                  <a:gd name="T4" fmla="*/ 0 w 2100"/>
                  <a:gd name="T5" fmla="*/ 0 h 1123"/>
                  <a:gd name="T6" fmla="*/ 0 w 2100"/>
                  <a:gd name="T7" fmla="*/ 0 h 1123"/>
                  <a:gd name="T8" fmla="*/ 0 w 2100"/>
                  <a:gd name="T9" fmla="*/ 0 h 1123"/>
                  <a:gd name="T10" fmla="*/ 0 w 2100"/>
                  <a:gd name="T11" fmla="*/ 0 h 1123"/>
                  <a:gd name="T12" fmla="*/ 1 w 2100"/>
                  <a:gd name="T13" fmla="*/ 0 h 1123"/>
                  <a:gd name="T14" fmla="*/ 1 w 2100"/>
                  <a:gd name="T15" fmla="*/ 0 h 1123"/>
                  <a:gd name="T16" fmla="*/ 1 w 2100"/>
                  <a:gd name="T17" fmla="*/ 0 h 1123"/>
                  <a:gd name="T18" fmla="*/ 26 w 2100"/>
                  <a:gd name="T19" fmla="*/ 14 h 1123"/>
                  <a:gd name="T20" fmla="*/ 26 w 2100"/>
                  <a:gd name="T21" fmla="*/ 14 h 1123"/>
                  <a:gd name="T22" fmla="*/ 26 w 2100"/>
                  <a:gd name="T23" fmla="*/ 14 h 1123"/>
                  <a:gd name="T24" fmla="*/ 26 w 2100"/>
                  <a:gd name="T25" fmla="*/ 14 h 1123"/>
                  <a:gd name="T26" fmla="*/ 26 w 2100"/>
                  <a:gd name="T27" fmla="*/ 14 h 1123"/>
                  <a:gd name="T28" fmla="*/ 26 w 2100"/>
                  <a:gd name="T29" fmla="*/ 14 h 1123"/>
                  <a:gd name="T30" fmla="*/ 26 w 2100"/>
                  <a:gd name="T31" fmla="*/ 14 h 1123"/>
                  <a:gd name="T32" fmla="*/ 25 w 2100"/>
                  <a:gd name="T33" fmla="*/ 14 h 1123"/>
                  <a:gd name="T34" fmla="*/ 25 w 2100"/>
                  <a:gd name="T35" fmla="*/ 14 h 1123"/>
                  <a:gd name="T36" fmla="*/ 0 w 2100"/>
                  <a:gd name="T37" fmla="*/ 0 h 1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0"/>
                  <a:gd name="T58" fmla="*/ 0 h 1123"/>
                  <a:gd name="T59" fmla="*/ 2100 w 2100"/>
                  <a:gd name="T60" fmla="*/ 1123 h 1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0" h="1123">
                    <a:moveTo>
                      <a:pt x="0" y="6"/>
                    </a:moveTo>
                    <a:lnTo>
                      <a:pt x="7" y="6"/>
                    </a:lnTo>
                    <a:lnTo>
                      <a:pt x="13" y="4"/>
                    </a:lnTo>
                    <a:lnTo>
                      <a:pt x="20" y="4"/>
                    </a:lnTo>
                    <a:lnTo>
                      <a:pt x="27" y="3"/>
                    </a:lnTo>
                    <a:lnTo>
                      <a:pt x="34" y="2"/>
                    </a:lnTo>
                    <a:lnTo>
                      <a:pt x="41" y="1"/>
                    </a:lnTo>
                    <a:lnTo>
                      <a:pt x="47" y="1"/>
                    </a:lnTo>
                    <a:lnTo>
                      <a:pt x="54" y="0"/>
                    </a:lnTo>
                    <a:lnTo>
                      <a:pt x="2100" y="1111"/>
                    </a:lnTo>
                    <a:lnTo>
                      <a:pt x="2095" y="1112"/>
                    </a:lnTo>
                    <a:lnTo>
                      <a:pt x="2090" y="1114"/>
                    </a:lnTo>
                    <a:lnTo>
                      <a:pt x="2085" y="1115"/>
                    </a:lnTo>
                    <a:lnTo>
                      <a:pt x="2080" y="1116"/>
                    </a:lnTo>
                    <a:lnTo>
                      <a:pt x="2074" y="1119"/>
                    </a:lnTo>
                    <a:lnTo>
                      <a:pt x="2070" y="1120"/>
                    </a:lnTo>
                    <a:lnTo>
                      <a:pt x="2064" y="1122"/>
                    </a:lnTo>
                    <a:lnTo>
                      <a:pt x="2058" y="1123"/>
                    </a:lnTo>
                    <a:lnTo>
                      <a:pt x="0" y="6"/>
                    </a:lnTo>
                    <a:close/>
                  </a:path>
                </a:pathLst>
              </a:custGeom>
              <a:solidFill>
                <a:srgbClr val="298F7B"/>
              </a:solidFill>
              <a:ln w="9525">
                <a:noFill/>
                <a:round/>
                <a:headEnd/>
                <a:tailEnd/>
              </a:ln>
            </p:spPr>
            <p:txBody>
              <a:bodyPr/>
              <a:lstStyle/>
              <a:p>
                <a:endParaRPr lang="fr-FR"/>
              </a:p>
            </p:txBody>
          </p:sp>
          <p:sp>
            <p:nvSpPr>
              <p:cNvPr id="191" name="Freeform 95"/>
              <p:cNvSpPr>
                <a:spLocks/>
              </p:cNvSpPr>
              <p:nvPr/>
            </p:nvSpPr>
            <p:spPr bwMode="auto">
              <a:xfrm>
                <a:off x="3264" y="1058"/>
                <a:ext cx="696" cy="372"/>
              </a:xfrm>
              <a:custGeom>
                <a:avLst/>
                <a:gdLst>
                  <a:gd name="T0" fmla="*/ 0 w 2088"/>
                  <a:gd name="T1" fmla="*/ 0 h 1117"/>
                  <a:gd name="T2" fmla="*/ 0 w 2088"/>
                  <a:gd name="T3" fmla="*/ 0 h 1117"/>
                  <a:gd name="T4" fmla="*/ 0 w 2088"/>
                  <a:gd name="T5" fmla="*/ 0 h 1117"/>
                  <a:gd name="T6" fmla="*/ 0 w 2088"/>
                  <a:gd name="T7" fmla="*/ 0 h 1117"/>
                  <a:gd name="T8" fmla="*/ 0 w 2088"/>
                  <a:gd name="T9" fmla="*/ 0 h 1117"/>
                  <a:gd name="T10" fmla="*/ 0 w 2088"/>
                  <a:gd name="T11" fmla="*/ 0 h 1117"/>
                  <a:gd name="T12" fmla="*/ 1 w 2088"/>
                  <a:gd name="T13" fmla="*/ 0 h 1117"/>
                  <a:gd name="T14" fmla="*/ 1 w 2088"/>
                  <a:gd name="T15" fmla="*/ 0 h 1117"/>
                  <a:gd name="T16" fmla="*/ 1 w 2088"/>
                  <a:gd name="T17" fmla="*/ 0 h 1117"/>
                  <a:gd name="T18" fmla="*/ 26 w 2088"/>
                  <a:gd name="T19" fmla="*/ 14 h 1117"/>
                  <a:gd name="T20" fmla="*/ 26 w 2088"/>
                  <a:gd name="T21" fmla="*/ 14 h 1117"/>
                  <a:gd name="T22" fmla="*/ 26 w 2088"/>
                  <a:gd name="T23" fmla="*/ 14 h 1117"/>
                  <a:gd name="T24" fmla="*/ 26 w 2088"/>
                  <a:gd name="T25" fmla="*/ 14 h 1117"/>
                  <a:gd name="T26" fmla="*/ 26 w 2088"/>
                  <a:gd name="T27" fmla="*/ 14 h 1117"/>
                  <a:gd name="T28" fmla="*/ 25 w 2088"/>
                  <a:gd name="T29" fmla="*/ 14 h 1117"/>
                  <a:gd name="T30" fmla="*/ 25 w 2088"/>
                  <a:gd name="T31" fmla="*/ 14 h 1117"/>
                  <a:gd name="T32" fmla="*/ 25 w 2088"/>
                  <a:gd name="T33" fmla="*/ 14 h 1117"/>
                  <a:gd name="T34" fmla="*/ 25 w 2088"/>
                  <a:gd name="T35" fmla="*/ 14 h 1117"/>
                  <a:gd name="T36" fmla="*/ 0 w 2088"/>
                  <a:gd name="T37" fmla="*/ 0 h 1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8"/>
                  <a:gd name="T58" fmla="*/ 0 h 1117"/>
                  <a:gd name="T59" fmla="*/ 2088 w 2088"/>
                  <a:gd name="T60" fmla="*/ 1117 h 1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8" h="1117">
                    <a:moveTo>
                      <a:pt x="0" y="6"/>
                    </a:moveTo>
                    <a:lnTo>
                      <a:pt x="7" y="6"/>
                    </a:lnTo>
                    <a:lnTo>
                      <a:pt x="14" y="5"/>
                    </a:lnTo>
                    <a:lnTo>
                      <a:pt x="21" y="5"/>
                    </a:lnTo>
                    <a:lnTo>
                      <a:pt x="27" y="4"/>
                    </a:lnTo>
                    <a:lnTo>
                      <a:pt x="34" y="2"/>
                    </a:lnTo>
                    <a:lnTo>
                      <a:pt x="41" y="1"/>
                    </a:lnTo>
                    <a:lnTo>
                      <a:pt x="48" y="1"/>
                    </a:lnTo>
                    <a:lnTo>
                      <a:pt x="55" y="0"/>
                    </a:lnTo>
                    <a:lnTo>
                      <a:pt x="2088" y="1104"/>
                    </a:lnTo>
                    <a:lnTo>
                      <a:pt x="2083" y="1105"/>
                    </a:lnTo>
                    <a:lnTo>
                      <a:pt x="2077" y="1108"/>
                    </a:lnTo>
                    <a:lnTo>
                      <a:pt x="2072" y="1109"/>
                    </a:lnTo>
                    <a:lnTo>
                      <a:pt x="2067" y="1111"/>
                    </a:lnTo>
                    <a:lnTo>
                      <a:pt x="2062" y="1112"/>
                    </a:lnTo>
                    <a:lnTo>
                      <a:pt x="2057" y="1115"/>
                    </a:lnTo>
                    <a:lnTo>
                      <a:pt x="2052" y="1116"/>
                    </a:lnTo>
                    <a:lnTo>
                      <a:pt x="2046" y="1117"/>
                    </a:lnTo>
                    <a:lnTo>
                      <a:pt x="0" y="6"/>
                    </a:lnTo>
                    <a:close/>
                  </a:path>
                </a:pathLst>
              </a:custGeom>
              <a:solidFill>
                <a:srgbClr val="2A927C"/>
              </a:solidFill>
              <a:ln w="9525">
                <a:noFill/>
                <a:round/>
                <a:headEnd/>
                <a:tailEnd/>
              </a:ln>
            </p:spPr>
            <p:txBody>
              <a:bodyPr/>
              <a:lstStyle/>
              <a:p>
                <a:endParaRPr lang="fr-FR"/>
              </a:p>
            </p:txBody>
          </p:sp>
          <p:sp>
            <p:nvSpPr>
              <p:cNvPr id="192" name="Freeform 96"/>
              <p:cNvSpPr>
                <a:spLocks/>
              </p:cNvSpPr>
              <p:nvPr/>
            </p:nvSpPr>
            <p:spPr bwMode="auto">
              <a:xfrm>
                <a:off x="3282" y="1056"/>
                <a:ext cx="691" cy="370"/>
              </a:xfrm>
              <a:custGeom>
                <a:avLst/>
                <a:gdLst>
                  <a:gd name="T0" fmla="*/ 0 w 2072"/>
                  <a:gd name="T1" fmla="*/ 0 h 1109"/>
                  <a:gd name="T2" fmla="*/ 0 w 2072"/>
                  <a:gd name="T3" fmla="*/ 0 h 1109"/>
                  <a:gd name="T4" fmla="*/ 0 w 2072"/>
                  <a:gd name="T5" fmla="*/ 0 h 1109"/>
                  <a:gd name="T6" fmla="*/ 0 w 2072"/>
                  <a:gd name="T7" fmla="*/ 0 h 1109"/>
                  <a:gd name="T8" fmla="*/ 0 w 2072"/>
                  <a:gd name="T9" fmla="*/ 0 h 1109"/>
                  <a:gd name="T10" fmla="*/ 0 w 2072"/>
                  <a:gd name="T11" fmla="*/ 0 h 1109"/>
                  <a:gd name="T12" fmla="*/ 0 w 2072"/>
                  <a:gd name="T13" fmla="*/ 0 h 1109"/>
                  <a:gd name="T14" fmla="*/ 1 w 2072"/>
                  <a:gd name="T15" fmla="*/ 0 h 1109"/>
                  <a:gd name="T16" fmla="*/ 1 w 2072"/>
                  <a:gd name="T17" fmla="*/ 0 h 1109"/>
                  <a:gd name="T18" fmla="*/ 26 w 2072"/>
                  <a:gd name="T19" fmla="*/ 14 h 1109"/>
                  <a:gd name="T20" fmla="*/ 26 w 2072"/>
                  <a:gd name="T21" fmla="*/ 14 h 1109"/>
                  <a:gd name="T22" fmla="*/ 25 w 2072"/>
                  <a:gd name="T23" fmla="*/ 14 h 1109"/>
                  <a:gd name="T24" fmla="*/ 25 w 2072"/>
                  <a:gd name="T25" fmla="*/ 14 h 1109"/>
                  <a:gd name="T26" fmla="*/ 25 w 2072"/>
                  <a:gd name="T27" fmla="*/ 14 h 1109"/>
                  <a:gd name="T28" fmla="*/ 25 w 2072"/>
                  <a:gd name="T29" fmla="*/ 14 h 1109"/>
                  <a:gd name="T30" fmla="*/ 25 w 2072"/>
                  <a:gd name="T31" fmla="*/ 14 h 1109"/>
                  <a:gd name="T32" fmla="*/ 25 w 2072"/>
                  <a:gd name="T33" fmla="*/ 14 h 1109"/>
                  <a:gd name="T34" fmla="*/ 25 w 2072"/>
                  <a:gd name="T35" fmla="*/ 14 h 1109"/>
                  <a:gd name="T36" fmla="*/ 0 w 2072"/>
                  <a:gd name="T37" fmla="*/ 0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2"/>
                  <a:gd name="T58" fmla="*/ 0 h 1109"/>
                  <a:gd name="T59" fmla="*/ 2072 w 2072"/>
                  <a:gd name="T60" fmla="*/ 1109 h 1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2" h="1109">
                    <a:moveTo>
                      <a:pt x="0" y="5"/>
                    </a:moveTo>
                    <a:lnTo>
                      <a:pt x="6" y="5"/>
                    </a:lnTo>
                    <a:lnTo>
                      <a:pt x="12" y="4"/>
                    </a:lnTo>
                    <a:lnTo>
                      <a:pt x="19" y="4"/>
                    </a:lnTo>
                    <a:lnTo>
                      <a:pt x="26" y="3"/>
                    </a:lnTo>
                    <a:lnTo>
                      <a:pt x="31" y="2"/>
                    </a:lnTo>
                    <a:lnTo>
                      <a:pt x="38" y="1"/>
                    </a:lnTo>
                    <a:lnTo>
                      <a:pt x="44" y="1"/>
                    </a:lnTo>
                    <a:lnTo>
                      <a:pt x="51" y="0"/>
                    </a:lnTo>
                    <a:lnTo>
                      <a:pt x="2072" y="1098"/>
                    </a:lnTo>
                    <a:lnTo>
                      <a:pt x="2067" y="1099"/>
                    </a:lnTo>
                    <a:lnTo>
                      <a:pt x="2062" y="1100"/>
                    </a:lnTo>
                    <a:lnTo>
                      <a:pt x="2057" y="1103"/>
                    </a:lnTo>
                    <a:lnTo>
                      <a:pt x="2053" y="1104"/>
                    </a:lnTo>
                    <a:lnTo>
                      <a:pt x="2047" y="1105"/>
                    </a:lnTo>
                    <a:lnTo>
                      <a:pt x="2042" y="1107"/>
                    </a:lnTo>
                    <a:lnTo>
                      <a:pt x="2038" y="1108"/>
                    </a:lnTo>
                    <a:lnTo>
                      <a:pt x="2033" y="1109"/>
                    </a:lnTo>
                    <a:lnTo>
                      <a:pt x="0" y="5"/>
                    </a:lnTo>
                    <a:close/>
                  </a:path>
                </a:pathLst>
              </a:custGeom>
              <a:solidFill>
                <a:srgbClr val="2C927C"/>
              </a:solidFill>
              <a:ln w="9525">
                <a:noFill/>
                <a:round/>
                <a:headEnd/>
                <a:tailEnd/>
              </a:ln>
            </p:spPr>
            <p:txBody>
              <a:bodyPr/>
              <a:lstStyle/>
              <a:p>
                <a:endParaRPr lang="fr-FR"/>
              </a:p>
            </p:txBody>
          </p:sp>
          <p:sp>
            <p:nvSpPr>
              <p:cNvPr id="193" name="Freeform 97"/>
              <p:cNvSpPr>
                <a:spLocks/>
              </p:cNvSpPr>
              <p:nvPr/>
            </p:nvSpPr>
            <p:spPr bwMode="auto">
              <a:xfrm>
                <a:off x="3299" y="1054"/>
                <a:ext cx="687" cy="368"/>
              </a:xfrm>
              <a:custGeom>
                <a:avLst/>
                <a:gdLst>
                  <a:gd name="T0" fmla="*/ 0 w 2060"/>
                  <a:gd name="T1" fmla="*/ 0 h 1104"/>
                  <a:gd name="T2" fmla="*/ 0 w 2060"/>
                  <a:gd name="T3" fmla="*/ 0 h 1104"/>
                  <a:gd name="T4" fmla="*/ 0 w 2060"/>
                  <a:gd name="T5" fmla="*/ 0 h 1104"/>
                  <a:gd name="T6" fmla="*/ 0 w 2060"/>
                  <a:gd name="T7" fmla="*/ 0 h 1104"/>
                  <a:gd name="T8" fmla="*/ 0 w 2060"/>
                  <a:gd name="T9" fmla="*/ 0 h 1104"/>
                  <a:gd name="T10" fmla="*/ 0 w 2060"/>
                  <a:gd name="T11" fmla="*/ 0 h 1104"/>
                  <a:gd name="T12" fmla="*/ 0 w 2060"/>
                  <a:gd name="T13" fmla="*/ 0 h 1104"/>
                  <a:gd name="T14" fmla="*/ 1 w 2060"/>
                  <a:gd name="T15" fmla="*/ 0 h 1104"/>
                  <a:gd name="T16" fmla="*/ 1 w 2060"/>
                  <a:gd name="T17" fmla="*/ 0 h 1104"/>
                  <a:gd name="T18" fmla="*/ 25 w 2060"/>
                  <a:gd name="T19" fmla="*/ 13 h 1104"/>
                  <a:gd name="T20" fmla="*/ 25 w 2060"/>
                  <a:gd name="T21" fmla="*/ 13 h 1104"/>
                  <a:gd name="T22" fmla="*/ 25 w 2060"/>
                  <a:gd name="T23" fmla="*/ 14 h 1104"/>
                  <a:gd name="T24" fmla="*/ 25 w 2060"/>
                  <a:gd name="T25" fmla="*/ 14 h 1104"/>
                  <a:gd name="T26" fmla="*/ 25 w 2060"/>
                  <a:gd name="T27" fmla="*/ 14 h 1104"/>
                  <a:gd name="T28" fmla="*/ 25 w 2060"/>
                  <a:gd name="T29" fmla="*/ 14 h 1104"/>
                  <a:gd name="T30" fmla="*/ 25 w 2060"/>
                  <a:gd name="T31" fmla="*/ 14 h 1104"/>
                  <a:gd name="T32" fmla="*/ 25 w 2060"/>
                  <a:gd name="T33" fmla="*/ 14 h 1104"/>
                  <a:gd name="T34" fmla="*/ 25 w 2060"/>
                  <a:gd name="T35" fmla="*/ 14 h 1104"/>
                  <a:gd name="T36" fmla="*/ 0 w 2060"/>
                  <a:gd name="T37" fmla="*/ 0 h 1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0"/>
                  <a:gd name="T58" fmla="*/ 0 h 1104"/>
                  <a:gd name="T59" fmla="*/ 2060 w 2060"/>
                  <a:gd name="T60" fmla="*/ 1104 h 1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0" h="1104">
                    <a:moveTo>
                      <a:pt x="0" y="6"/>
                    </a:moveTo>
                    <a:lnTo>
                      <a:pt x="6" y="4"/>
                    </a:lnTo>
                    <a:lnTo>
                      <a:pt x="13" y="4"/>
                    </a:lnTo>
                    <a:lnTo>
                      <a:pt x="20" y="3"/>
                    </a:lnTo>
                    <a:lnTo>
                      <a:pt x="26" y="2"/>
                    </a:lnTo>
                    <a:lnTo>
                      <a:pt x="32" y="2"/>
                    </a:lnTo>
                    <a:lnTo>
                      <a:pt x="39" y="1"/>
                    </a:lnTo>
                    <a:lnTo>
                      <a:pt x="45" y="1"/>
                    </a:lnTo>
                    <a:lnTo>
                      <a:pt x="52" y="0"/>
                    </a:lnTo>
                    <a:lnTo>
                      <a:pt x="2060" y="1090"/>
                    </a:lnTo>
                    <a:lnTo>
                      <a:pt x="2056" y="1092"/>
                    </a:lnTo>
                    <a:lnTo>
                      <a:pt x="2050" y="1094"/>
                    </a:lnTo>
                    <a:lnTo>
                      <a:pt x="2046" y="1095"/>
                    </a:lnTo>
                    <a:lnTo>
                      <a:pt x="2040" y="1097"/>
                    </a:lnTo>
                    <a:lnTo>
                      <a:pt x="2036" y="1098"/>
                    </a:lnTo>
                    <a:lnTo>
                      <a:pt x="2030" y="1101"/>
                    </a:lnTo>
                    <a:lnTo>
                      <a:pt x="2025" y="1102"/>
                    </a:lnTo>
                    <a:lnTo>
                      <a:pt x="2021" y="1104"/>
                    </a:lnTo>
                    <a:lnTo>
                      <a:pt x="0" y="6"/>
                    </a:lnTo>
                    <a:close/>
                  </a:path>
                </a:pathLst>
              </a:custGeom>
              <a:solidFill>
                <a:srgbClr val="2C927E"/>
              </a:solidFill>
              <a:ln w="9525">
                <a:noFill/>
                <a:round/>
                <a:headEnd/>
                <a:tailEnd/>
              </a:ln>
            </p:spPr>
            <p:txBody>
              <a:bodyPr/>
              <a:lstStyle/>
              <a:p>
                <a:endParaRPr lang="fr-FR"/>
              </a:p>
            </p:txBody>
          </p:sp>
          <p:sp>
            <p:nvSpPr>
              <p:cNvPr id="194" name="Freeform 98"/>
              <p:cNvSpPr>
                <a:spLocks/>
              </p:cNvSpPr>
              <p:nvPr/>
            </p:nvSpPr>
            <p:spPr bwMode="auto">
              <a:xfrm>
                <a:off x="3316" y="1052"/>
                <a:ext cx="683" cy="366"/>
              </a:xfrm>
              <a:custGeom>
                <a:avLst/>
                <a:gdLst>
                  <a:gd name="T0" fmla="*/ 0 w 2047"/>
                  <a:gd name="T1" fmla="*/ 0 h 1097"/>
                  <a:gd name="T2" fmla="*/ 0 w 2047"/>
                  <a:gd name="T3" fmla="*/ 0 h 1097"/>
                  <a:gd name="T4" fmla="*/ 0 w 2047"/>
                  <a:gd name="T5" fmla="*/ 0 h 1097"/>
                  <a:gd name="T6" fmla="*/ 0 w 2047"/>
                  <a:gd name="T7" fmla="*/ 0 h 1097"/>
                  <a:gd name="T8" fmla="*/ 0 w 2047"/>
                  <a:gd name="T9" fmla="*/ 0 h 1097"/>
                  <a:gd name="T10" fmla="*/ 0 w 2047"/>
                  <a:gd name="T11" fmla="*/ 0 h 1097"/>
                  <a:gd name="T12" fmla="*/ 0 w 2047"/>
                  <a:gd name="T13" fmla="*/ 0 h 1097"/>
                  <a:gd name="T14" fmla="*/ 1 w 2047"/>
                  <a:gd name="T15" fmla="*/ 0 h 1097"/>
                  <a:gd name="T16" fmla="*/ 1 w 2047"/>
                  <a:gd name="T17" fmla="*/ 0 h 1097"/>
                  <a:gd name="T18" fmla="*/ 25 w 2047"/>
                  <a:gd name="T19" fmla="*/ 13 h 1097"/>
                  <a:gd name="T20" fmla="*/ 25 w 2047"/>
                  <a:gd name="T21" fmla="*/ 13 h 1097"/>
                  <a:gd name="T22" fmla="*/ 25 w 2047"/>
                  <a:gd name="T23" fmla="*/ 13 h 1097"/>
                  <a:gd name="T24" fmla="*/ 25 w 2047"/>
                  <a:gd name="T25" fmla="*/ 13 h 1097"/>
                  <a:gd name="T26" fmla="*/ 25 w 2047"/>
                  <a:gd name="T27" fmla="*/ 13 h 1097"/>
                  <a:gd name="T28" fmla="*/ 25 w 2047"/>
                  <a:gd name="T29" fmla="*/ 13 h 1097"/>
                  <a:gd name="T30" fmla="*/ 25 w 2047"/>
                  <a:gd name="T31" fmla="*/ 14 h 1097"/>
                  <a:gd name="T32" fmla="*/ 25 w 2047"/>
                  <a:gd name="T33" fmla="*/ 14 h 1097"/>
                  <a:gd name="T34" fmla="*/ 25 w 2047"/>
                  <a:gd name="T35" fmla="*/ 14 h 1097"/>
                  <a:gd name="T36" fmla="*/ 0 w 2047"/>
                  <a:gd name="T37" fmla="*/ 0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7"/>
                  <a:gd name="T58" fmla="*/ 0 h 1097"/>
                  <a:gd name="T59" fmla="*/ 2047 w 2047"/>
                  <a:gd name="T60" fmla="*/ 1097 h 10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7" h="1097">
                    <a:moveTo>
                      <a:pt x="0" y="7"/>
                    </a:moveTo>
                    <a:lnTo>
                      <a:pt x="6" y="6"/>
                    </a:lnTo>
                    <a:lnTo>
                      <a:pt x="13" y="5"/>
                    </a:lnTo>
                    <a:lnTo>
                      <a:pt x="20" y="5"/>
                    </a:lnTo>
                    <a:lnTo>
                      <a:pt x="26" y="4"/>
                    </a:lnTo>
                    <a:lnTo>
                      <a:pt x="32" y="2"/>
                    </a:lnTo>
                    <a:lnTo>
                      <a:pt x="39" y="1"/>
                    </a:lnTo>
                    <a:lnTo>
                      <a:pt x="45" y="1"/>
                    </a:lnTo>
                    <a:lnTo>
                      <a:pt x="52" y="0"/>
                    </a:lnTo>
                    <a:lnTo>
                      <a:pt x="2047" y="1083"/>
                    </a:lnTo>
                    <a:lnTo>
                      <a:pt x="2042" y="1085"/>
                    </a:lnTo>
                    <a:lnTo>
                      <a:pt x="2038" y="1086"/>
                    </a:lnTo>
                    <a:lnTo>
                      <a:pt x="2032" y="1088"/>
                    </a:lnTo>
                    <a:lnTo>
                      <a:pt x="2028" y="1089"/>
                    </a:lnTo>
                    <a:lnTo>
                      <a:pt x="2023" y="1092"/>
                    </a:lnTo>
                    <a:lnTo>
                      <a:pt x="2017" y="1094"/>
                    </a:lnTo>
                    <a:lnTo>
                      <a:pt x="2013" y="1095"/>
                    </a:lnTo>
                    <a:lnTo>
                      <a:pt x="2008" y="1097"/>
                    </a:lnTo>
                    <a:lnTo>
                      <a:pt x="0" y="7"/>
                    </a:lnTo>
                    <a:close/>
                  </a:path>
                </a:pathLst>
              </a:custGeom>
              <a:solidFill>
                <a:srgbClr val="2E9480"/>
              </a:solidFill>
              <a:ln w="9525">
                <a:noFill/>
                <a:round/>
                <a:headEnd/>
                <a:tailEnd/>
              </a:ln>
            </p:spPr>
            <p:txBody>
              <a:bodyPr/>
              <a:lstStyle/>
              <a:p>
                <a:endParaRPr lang="fr-FR"/>
              </a:p>
            </p:txBody>
          </p:sp>
          <p:sp>
            <p:nvSpPr>
              <p:cNvPr id="195" name="Freeform 99"/>
              <p:cNvSpPr>
                <a:spLocks/>
              </p:cNvSpPr>
              <p:nvPr/>
            </p:nvSpPr>
            <p:spPr bwMode="auto">
              <a:xfrm>
                <a:off x="3334" y="1050"/>
                <a:ext cx="677" cy="363"/>
              </a:xfrm>
              <a:custGeom>
                <a:avLst/>
                <a:gdLst>
                  <a:gd name="T0" fmla="*/ 0 w 2032"/>
                  <a:gd name="T1" fmla="*/ 0 h 1090"/>
                  <a:gd name="T2" fmla="*/ 0 w 2032"/>
                  <a:gd name="T3" fmla="*/ 0 h 1090"/>
                  <a:gd name="T4" fmla="*/ 0 w 2032"/>
                  <a:gd name="T5" fmla="*/ 0 h 1090"/>
                  <a:gd name="T6" fmla="*/ 0 w 2032"/>
                  <a:gd name="T7" fmla="*/ 0 h 1090"/>
                  <a:gd name="T8" fmla="*/ 0 w 2032"/>
                  <a:gd name="T9" fmla="*/ 0 h 1090"/>
                  <a:gd name="T10" fmla="*/ 0 w 2032"/>
                  <a:gd name="T11" fmla="*/ 0 h 1090"/>
                  <a:gd name="T12" fmla="*/ 0 w 2032"/>
                  <a:gd name="T13" fmla="*/ 0 h 1090"/>
                  <a:gd name="T14" fmla="*/ 1 w 2032"/>
                  <a:gd name="T15" fmla="*/ 0 h 1090"/>
                  <a:gd name="T16" fmla="*/ 1 w 2032"/>
                  <a:gd name="T17" fmla="*/ 0 h 1090"/>
                  <a:gd name="T18" fmla="*/ 25 w 2032"/>
                  <a:gd name="T19" fmla="*/ 13 h 1090"/>
                  <a:gd name="T20" fmla="*/ 25 w 2032"/>
                  <a:gd name="T21" fmla="*/ 13 h 1090"/>
                  <a:gd name="T22" fmla="*/ 25 w 2032"/>
                  <a:gd name="T23" fmla="*/ 13 h 1090"/>
                  <a:gd name="T24" fmla="*/ 25 w 2032"/>
                  <a:gd name="T25" fmla="*/ 13 h 1090"/>
                  <a:gd name="T26" fmla="*/ 25 w 2032"/>
                  <a:gd name="T27" fmla="*/ 13 h 1090"/>
                  <a:gd name="T28" fmla="*/ 25 w 2032"/>
                  <a:gd name="T29" fmla="*/ 13 h 1090"/>
                  <a:gd name="T30" fmla="*/ 25 w 2032"/>
                  <a:gd name="T31" fmla="*/ 13 h 1090"/>
                  <a:gd name="T32" fmla="*/ 25 w 2032"/>
                  <a:gd name="T33" fmla="*/ 13 h 1090"/>
                  <a:gd name="T34" fmla="*/ 25 w 2032"/>
                  <a:gd name="T35" fmla="*/ 13 h 1090"/>
                  <a:gd name="T36" fmla="*/ 0 w 2032"/>
                  <a:gd name="T37" fmla="*/ 0 h 10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2"/>
                  <a:gd name="T58" fmla="*/ 0 h 1090"/>
                  <a:gd name="T59" fmla="*/ 2032 w 2032"/>
                  <a:gd name="T60" fmla="*/ 1090 h 10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2" h="1090">
                    <a:moveTo>
                      <a:pt x="0" y="7"/>
                    </a:moveTo>
                    <a:lnTo>
                      <a:pt x="7" y="6"/>
                    </a:lnTo>
                    <a:lnTo>
                      <a:pt x="12" y="5"/>
                    </a:lnTo>
                    <a:lnTo>
                      <a:pt x="19" y="5"/>
                    </a:lnTo>
                    <a:lnTo>
                      <a:pt x="26" y="4"/>
                    </a:lnTo>
                    <a:lnTo>
                      <a:pt x="31" y="3"/>
                    </a:lnTo>
                    <a:lnTo>
                      <a:pt x="38" y="1"/>
                    </a:lnTo>
                    <a:lnTo>
                      <a:pt x="44" y="1"/>
                    </a:lnTo>
                    <a:lnTo>
                      <a:pt x="51" y="0"/>
                    </a:lnTo>
                    <a:lnTo>
                      <a:pt x="2032" y="1075"/>
                    </a:lnTo>
                    <a:lnTo>
                      <a:pt x="2028" y="1077"/>
                    </a:lnTo>
                    <a:lnTo>
                      <a:pt x="2023" y="1080"/>
                    </a:lnTo>
                    <a:lnTo>
                      <a:pt x="2019" y="1081"/>
                    </a:lnTo>
                    <a:lnTo>
                      <a:pt x="2014" y="1083"/>
                    </a:lnTo>
                    <a:lnTo>
                      <a:pt x="2009" y="1084"/>
                    </a:lnTo>
                    <a:lnTo>
                      <a:pt x="2004" y="1086"/>
                    </a:lnTo>
                    <a:lnTo>
                      <a:pt x="1999" y="1087"/>
                    </a:lnTo>
                    <a:lnTo>
                      <a:pt x="1995" y="1090"/>
                    </a:lnTo>
                    <a:lnTo>
                      <a:pt x="0" y="7"/>
                    </a:lnTo>
                    <a:close/>
                  </a:path>
                </a:pathLst>
              </a:custGeom>
              <a:solidFill>
                <a:srgbClr val="319480"/>
              </a:solidFill>
              <a:ln w="9525">
                <a:noFill/>
                <a:round/>
                <a:headEnd/>
                <a:tailEnd/>
              </a:ln>
            </p:spPr>
            <p:txBody>
              <a:bodyPr/>
              <a:lstStyle/>
              <a:p>
                <a:endParaRPr lang="fr-FR"/>
              </a:p>
            </p:txBody>
          </p:sp>
          <p:sp>
            <p:nvSpPr>
              <p:cNvPr id="196" name="Freeform 100"/>
              <p:cNvSpPr>
                <a:spLocks/>
              </p:cNvSpPr>
              <p:nvPr/>
            </p:nvSpPr>
            <p:spPr bwMode="auto">
              <a:xfrm>
                <a:off x="3351" y="1047"/>
                <a:ext cx="670" cy="361"/>
              </a:xfrm>
              <a:custGeom>
                <a:avLst/>
                <a:gdLst>
                  <a:gd name="T0" fmla="*/ 0 w 2011"/>
                  <a:gd name="T1" fmla="*/ 0 h 1083"/>
                  <a:gd name="T2" fmla="*/ 0 w 2011"/>
                  <a:gd name="T3" fmla="*/ 0 h 1083"/>
                  <a:gd name="T4" fmla="*/ 0 w 2011"/>
                  <a:gd name="T5" fmla="*/ 0 h 1083"/>
                  <a:gd name="T6" fmla="*/ 0 w 2011"/>
                  <a:gd name="T7" fmla="*/ 0 h 1083"/>
                  <a:gd name="T8" fmla="*/ 0 w 2011"/>
                  <a:gd name="T9" fmla="*/ 0 h 1083"/>
                  <a:gd name="T10" fmla="*/ 0 w 2011"/>
                  <a:gd name="T11" fmla="*/ 0 h 1083"/>
                  <a:gd name="T12" fmla="*/ 0 w 2011"/>
                  <a:gd name="T13" fmla="*/ 0 h 1083"/>
                  <a:gd name="T14" fmla="*/ 1 w 2011"/>
                  <a:gd name="T15" fmla="*/ 0 h 1083"/>
                  <a:gd name="T16" fmla="*/ 1 w 2011"/>
                  <a:gd name="T17" fmla="*/ 0 h 1083"/>
                  <a:gd name="T18" fmla="*/ 25 w 2011"/>
                  <a:gd name="T19" fmla="*/ 13 h 1083"/>
                  <a:gd name="T20" fmla="*/ 25 w 2011"/>
                  <a:gd name="T21" fmla="*/ 13 h 1083"/>
                  <a:gd name="T22" fmla="*/ 25 w 2011"/>
                  <a:gd name="T23" fmla="*/ 13 h 1083"/>
                  <a:gd name="T24" fmla="*/ 25 w 2011"/>
                  <a:gd name="T25" fmla="*/ 13 h 1083"/>
                  <a:gd name="T26" fmla="*/ 24 w 2011"/>
                  <a:gd name="T27" fmla="*/ 13 h 1083"/>
                  <a:gd name="T28" fmla="*/ 24 w 2011"/>
                  <a:gd name="T29" fmla="*/ 13 h 1083"/>
                  <a:gd name="T30" fmla="*/ 24 w 2011"/>
                  <a:gd name="T31" fmla="*/ 13 h 1083"/>
                  <a:gd name="T32" fmla="*/ 24 w 2011"/>
                  <a:gd name="T33" fmla="*/ 13 h 1083"/>
                  <a:gd name="T34" fmla="*/ 24 w 2011"/>
                  <a:gd name="T35" fmla="*/ 13 h 1083"/>
                  <a:gd name="T36" fmla="*/ 0 w 2011"/>
                  <a:gd name="T37" fmla="*/ 0 h 10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1"/>
                  <a:gd name="T58" fmla="*/ 0 h 1083"/>
                  <a:gd name="T59" fmla="*/ 2011 w 2011"/>
                  <a:gd name="T60" fmla="*/ 1083 h 10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1" h="1083">
                    <a:moveTo>
                      <a:pt x="0" y="8"/>
                    </a:moveTo>
                    <a:lnTo>
                      <a:pt x="6" y="7"/>
                    </a:lnTo>
                    <a:lnTo>
                      <a:pt x="12" y="6"/>
                    </a:lnTo>
                    <a:lnTo>
                      <a:pt x="19" y="6"/>
                    </a:lnTo>
                    <a:lnTo>
                      <a:pt x="25" y="5"/>
                    </a:lnTo>
                    <a:lnTo>
                      <a:pt x="30" y="4"/>
                    </a:lnTo>
                    <a:lnTo>
                      <a:pt x="37" y="3"/>
                    </a:lnTo>
                    <a:lnTo>
                      <a:pt x="43" y="2"/>
                    </a:lnTo>
                    <a:lnTo>
                      <a:pt x="49" y="0"/>
                    </a:lnTo>
                    <a:lnTo>
                      <a:pt x="2011" y="1066"/>
                    </a:lnTo>
                    <a:lnTo>
                      <a:pt x="2004" y="1071"/>
                    </a:lnTo>
                    <a:lnTo>
                      <a:pt x="1997" y="1075"/>
                    </a:lnTo>
                    <a:lnTo>
                      <a:pt x="1990" y="1080"/>
                    </a:lnTo>
                    <a:lnTo>
                      <a:pt x="1982" y="1083"/>
                    </a:lnTo>
                    <a:lnTo>
                      <a:pt x="1981" y="1083"/>
                    </a:lnTo>
                    <a:lnTo>
                      <a:pt x="0" y="8"/>
                    </a:lnTo>
                    <a:close/>
                  </a:path>
                </a:pathLst>
              </a:custGeom>
              <a:solidFill>
                <a:srgbClr val="319781"/>
              </a:solidFill>
              <a:ln w="9525">
                <a:noFill/>
                <a:round/>
                <a:headEnd/>
                <a:tailEnd/>
              </a:ln>
            </p:spPr>
            <p:txBody>
              <a:bodyPr/>
              <a:lstStyle/>
              <a:p>
                <a:endParaRPr lang="fr-FR"/>
              </a:p>
            </p:txBody>
          </p:sp>
          <p:sp>
            <p:nvSpPr>
              <p:cNvPr id="197" name="Freeform 101"/>
              <p:cNvSpPr>
                <a:spLocks/>
              </p:cNvSpPr>
              <p:nvPr/>
            </p:nvSpPr>
            <p:spPr bwMode="auto">
              <a:xfrm>
                <a:off x="3367" y="1045"/>
                <a:ext cx="661" cy="357"/>
              </a:xfrm>
              <a:custGeom>
                <a:avLst/>
                <a:gdLst>
                  <a:gd name="T0" fmla="*/ 0 w 1982"/>
                  <a:gd name="T1" fmla="*/ 0 h 1072"/>
                  <a:gd name="T2" fmla="*/ 0 w 1982"/>
                  <a:gd name="T3" fmla="*/ 0 h 1072"/>
                  <a:gd name="T4" fmla="*/ 0 w 1982"/>
                  <a:gd name="T5" fmla="*/ 0 h 1072"/>
                  <a:gd name="T6" fmla="*/ 0 w 1982"/>
                  <a:gd name="T7" fmla="*/ 0 h 1072"/>
                  <a:gd name="T8" fmla="*/ 0 w 1982"/>
                  <a:gd name="T9" fmla="*/ 0 h 1072"/>
                  <a:gd name="T10" fmla="*/ 0 w 1982"/>
                  <a:gd name="T11" fmla="*/ 0 h 1072"/>
                  <a:gd name="T12" fmla="*/ 0 w 1982"/>
                  <a:gd name="T13" fmla="*/ 0 h 1072"/>
                  <a:gd name="T14" fmla="*/ 1 w 1982"/>
                  <a:gd name="T15" fmla="*/ 0 h 1072"/>
                  <a:gd name="T16" fmla="*/ 1 w 1982"/>
                  <a:gd name="T17" fmla="*/ 0 h 1072"/>
                  <a:gd name="T18" fmla="*/ 24 w 1982"/>
                  <a:gd name="T19" fmla="*/ 13 h 1072"/>
                  <a:gd name="T20" fmla="*/ 24 w 1982"/>
                  <a:gd name="T21" fmla="*/ 13 h 1072"/>
                  <a:gd name="T22" fmla="*/ 24 w 1982"/>
                  <a:gd name="T23" fmla="*/ 13 h 1072"/>
                  <a:gd name="T24" fmla="*/ 24 w 1982"/>
                  <a:gd name="T25" fmla="*/ 13 h 1072"/>
                  <a:gd name="T26" fmla="*/ 24 w 1982"/>
                  <a:gd name="T27" fmla="*/ 13 h 1072"/>
                  <a:gd name="T28" fmla="*/ 0 w 1982"/>
                  <a:gd name="T29" fmla="*/ 0 h 10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2"/>
                  <a:gd name="T46" fmla="*/ 0 h 1072"/>
                  <a:gd name="T47" fmla="*/ 1982 w 1982"/>
                  <a:gd name="T48" fmla="*/ 1072 h 10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2" h="1072">
                    <a:moveTo>
                      <a:pt x="0" y="6"/>
                    </a:moveTo>
                    <a:lnTo>
                      <a:pt x="7" y="5"/>
                    </a:lnTo>
                    <a:lnTo>
                      <a:pt x="13" y="4"/>
                    </a:lnTo>
                    <a:lnTo>
                      <a:pt x="20" y="4"/>
                    </a:lnTo>
                    <a:lnTo>
                      <a:pt x="25" y="3"/>
                    </a:lnTo>
                    <a:lnTo>
                      <a:pt x="31" y="2"/>
                    </a:lnTo>
                    <a:lnTo>
                      <a:pt x="38" y="1"/>
                    </a:lnTo>
                    <a:lnTo>
                      <a:pt x="44" y="1"/>
                    </a:lnTo>
                    <a:lnTo>
                      <a:pt x="50" y="0"/>
                    </a:lnTo>
                    <a:lnTo>
                      <a:pt x="1982" y="1048"/>
                    </a:lnTo>
                    <a:lnTo>
                      <a:pt x="1978" y="1055"/>
                    </a:lnTo>
                    <a:lnTo>
                      <a:pt x="1973" y="1061"/>
                    </a:lnTo>
                    <a:lnTo>
                      <a:pt x="1967" y="1066"/>
                    </a:lnTo>
                    <a:lnTo>
                      <a:pt x="1962" y="1072"/>
                    </a:lnTo>
                    <a:lnTo>
                      <a:pt x="0" y="6"/>
                    </a:lnTo>
                    <a:close/>
                  </a:path>
                </a:pathLst>
              </a:custGeom>
              <a:solidFill>
                <a:srgbClr val="349783"/>
              </a:solidFill>
              <a:ln w="9525">
                <a:noFill/>
                <a:round/>
                <a:headEnd/>
                <a:tailEnd/>
              </a:ln>
            </p:spPr>
            <p:txBody>
              <a:bodyPr/>
              <a:lstStyle/>
              <a:p>
                <a:endParaRPr lang="fr-FR"/>
              </a:p>
            </p:txBody>
          </p:sp>
          <p:sp>
            <p:nvSpPr>
              <p:cNvPr id="198" name="Freeform 102"/>
              <p:cNvSpPr>
                <a:spLocks/>
              </p:cNvSpPr>
              <p:nvPr/>
            </p:nvSpPr>
            <p:spPr bwMode="auto">
              <a:xfrm>
                <a:off x="3384" y="1042"/>
                <a:ext cx="649" cy="352"/>
              </a:xfrm>
              <a:custGeom>
                <a:avLst/>
                <a:gdLst>
                  <a:gd name="T0" fmla="*/ 0 w 1947"/>
                  <a:gd name="T1" fmla="*/ 0 h 1056"/>
                  <a:gd name="T2" fmla="*/ 0 w 1947"/>
                  <a:gd name="T3" fmla="*/ 0 h 1056"/>
                  <a:gd name="T4" fmla="*/ 0 w 1947"/>
                  <a:gd name="T5" fmla="*/ 0 h 1056"/>
                  <a:gd name="T6" fmla="*/ 0 w 1947"/>
                  <a:gd name="T7" fmla="*/ 0 h 1056"/>
                  <a:gd name="T8" fmla="*/ 0 w 1947"/>
                  <a:gd name="T9" fmla="*/ 0 h 1056"/>
                  <a:gd name="T10" fmla="*/ 0 w 1947"/>
                  <a:gd name="T11" fmla="*/ 0 h 1056"/>
                  <a:gd name="T12" fmla="*/ 0 w 1947"/>
                  <a:gd name="T13" fmla="*/ 0 h 1056"/>
                  <a:gd name="T14" fmla="*/ 1 w 1947"/>
                  <a:gd name="T15" fmla="*/ 0 h 1056"/>
                  <a:gd name="T16" fmla="*/ 1 w 1947"/>
                  <a:gd name="T17" fmla="*/ 0 h 1056"/>
                  <a:gd name="T18" fmla="*/ 24 w 1947"/>
                  <a:gd name="T19" fmla="*/ 13 h 1056"/>
                  <a:gd name="T20" fmla="*/ 24 w 1947"/>
                  <a:gd name="T21" fmla="*/ 13 h 1056"/>
                  <a:gd name="T22" fmla="*/ 24 w 1947"/>
                  <a:gd name="T23" fmla="*/ 13 h 1056"/>
                  <a:gd name="T24" fmla="*/ 24 w 1947"/>
                  <a:gd name="T25" fmla="*/ 13 h 1056"/>
                  <a:gd name="T26" fmla="*/ 24 w 1947"/>
                  <a:gd name="T27" fmla="*/ 13 h 1056"/>
                  <a:gd name="T28" fmla="*/ 0 w 1947"/>
                  <a:gd name="T29" fmla="*/ 0 h 10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7"/>
                  <a:gd name="T46" fmla="*/ 0 h 1056"/>
                  <a:gd name="T47" fmla="*/ 1947 w 1947"/>
                  <a:gd name="T48" fmla="*/ 1056 h 10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7" h="1056">
                    <a:moveTo>
                      <a:pt x="0" y="8"/>
                    </a:moveTo>
                    <a:lnTo>
                      <a:pt x="7" y="6"/>
                    </a:lnTo>
                    <a:lnTo>
                      <a:pt x="13" y="5"/>
                    </a:lnTo>
                    <a:lnTo>
                      <a:pt x="20" y="4"/>
                    </a:lnTo>
                    <a:lnTo>
                      <a:pt x="25" y="3"/>
                    </a:lnTo>
                    <a:lnTo>
                      <a:pt x="31" y="2"/>
                    </a:lnTo>
                    <a:lnTo>
                      <a:pt x="38" y="2"/>
                    </a:lnTo>
                    <a:lnTo>
                      <a:pt x="43" y="1"/>
                    </a:lnTo>
                    <a:lnTo>
                      <a:pt x="50" y="0"/>
                    </a:lnTo>
                    <a:lnTo>
                      <a:pt x="1947" y="1030"/>
                    </a:lnTo>
                    <a:lnTo>
                      <a:pt x="1943" y="1037"/>
                    </a:lnTo>
                    <a:lnTo>
                      <a:pt x="1940" y="1044"/>
                    </a:lnTo>
                    <a:lnTo>
                      <a:pt x="1937" y="1051"/>
                    </a:lnTo>
                    <a:lnTo>
                      <a:pt x="1932" y="1056"/>
                    </a:lnTo>
                    <a:lnTo>
                      <a:pt x="0" y="8"/>
                    </a:lnTo>
                    <a:close/>
                  </a:path>
                </a:pathLst>
              </a:custGeom>
              <a:solidFill>
                <a:srgbClr val="339983"/>
              </a:solidFill>
              <a:ln w="9525">
                <a:noFill/>
                <a:round/>
                <a:headEnd/>
                <a:tailEnd/>
              </a:ln>
            </p:spPr>
            <p:txBody>
              <a:bodyPr/>
              <a:lstStyle/>
              <a:p>
                <a:endParaRPr lang="fr-FR"/>
              </a:p>
            </p:txBody>
          </p:sp>
          <p:sp>
            <p:nvSpPr>
              <p:cNvPr id="199" name="Freeform 103"/>
              <p:cNvSpPr>
                <a:spLocks/>
              </p:cNvSpPr>
              <p:nvPr/>
            </p:nvSpPr>
            <p:spPr bwMode="auto">
              <a:xfrm>
                <a:off x="3400" y="1039"/>
                <a:ext cx="637" cy="347"/>
              </a:xfrm>
              <a:custGeom>
                <a:avLst/>
                <a:gdLst>
                  <a:gd name="T0" fmla="*/ 0 w 1909"/>
                  <a:gd name="T1" fmla="*/ 0 h 1039"/>
                  <a:gd name="T2" fmla="*/ 0 w 1909"/>
                  <a:gd name="T3" fmla="*/ 0 h 1039"/>
                  <a:gd name="T4" fmla="*/ 0 w 1909"/>
                  <a:gd name="T5" fmla="*/ 0 h 1039"/>
                  <a:gd name="T6" fmla="*/ 0 w 1909"/>
                  <a:gd name="T7" fmla="*/ 0 h 1039"/>
                  <a:gd name="T8" fmla="*/ 0 w 1909"/>
                  <a:gd name="T9" fmla="*/ 0 h 1039"/>
                  <a:gd name="T10" fmla="*/ 0 w 1909"/>
                  <a:gd name="T11" fmla="*/ 0 h 1039"/>
                  <a:gd name="T12" fmla="*/ 0 w 1909"/>
                  <a:gd name="T13" fmla="*/ 0 h 1039"/>
                  <a:gd name="T14" fmla="*/ 1 w 1909"/>
                  <a:gd name="T15" fmla="*/ 0 h 1039"/>
                  <a:gd name="T16" fmla="*/ 1 w 1909"/>
                  <a:gd name="T17" fmla="*/ 0 h 1039"/>
                  <a:gd name="T18" fmla="*/ 24 w 1909"/>
                  <a:gd name="T19" fmla="*/ 13 h 1039"/>
                  <a:gd name="T20" fmla="*/ 24 w 1909"/>
                  <a:gd name="T21" fmla="*/ 13 h 1039"/>
                  <a:gd name="T22" fmla="*/ 24 w 1909"/>
                  <a:gd name="T23" fmla="*/ 13 h 1039"/>
                  <a:gd name="T24" fmla="*/ 24 w 1909"/>
                  <a:gd name="T25" fmla="*/ 13 h 1039"/>
                  <a:gd name="T26" fmla="*/ 23 w 1909"/>
                  <a:gd name="T27" fmla="*/ 13 h 1039"/>
                  <a:gd name="T28" fmla="*/ 0 w 1909"/>
                  <a:gd name="T29" fmla="*/ 0 h 10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9"/>
                  <a:gd name="T46" fmla="*/ 0 h 1039"/>
                  <a:gd name="T47" fmla="*/ 1909 w 1909"/>
                  <a:gd name="T48" fmla="*/ 1039 h 10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9" h="1039">
                    <a:moveTo>
                      <a:pt x="0" y="9"/>
                    </a:moveTo>
                    <a:lnTo>
                      <a:pt x="6" y="8"/>
                    </a:lnTo>
                    <a:lnTo>
                      <a:pt x="13" y="6"/>
                    </a:lnTo>
                    <a:lnTo>
                      <a:pt x="18" y="5"/>
                    </a:lnTo>
                    <a:lnTo>
                      <a:pt x="24" y="4"/>
                    </a:lnTo>
                    <a:lnTo>
                      <a:pt x="30" y="3"/>
                    </a:lnTo>
                    <a:lnTo>
                      <a:pt x="36" y="2"/>
                    </a:lnTo>
                    <a:lnTo>
                      <a:pt x="42" y="1"/>
                    </a:lnTo>
                    <a:lnTo>
                      <a:pt x="48" y="0"/>
                    </a:lnTo>
                    <a:lnTo>
                      <a:pt x="1909" y="1011"/>
                    </a:lnTo>
                    <a:lnTo>
                      <a:pt x="1907" y="1018"/>
                    </a:lnTo>
                    <a:lnTo>
                      <a:pt x="1904" y="1024"/>
                    </a:lnTo>
                    <a:lnTo>
                      <a:pt x="1900" y="1032"/>
                    </a:lnTo>
                    <a:lnTo>
                      <a:pt x="1897" y="1039"/>
                    </a:lnTo>
                    <a:lnTo>
                      <a:pt x="0" y="9"/>
                    </a:lnTo>
                    <a:close/>
                  </a:path>
                </a:pathLst>
              </a:custGeom>
              <a:solidFill>
                <a:srgbClr val="369985"/>
              </a:solidFill>
              <a:ln w="9525">
                <a:noFill/>
                <a:round/>
                <a:headEnd/>
                <a:tailEnd/>
              </a:ln>
            </p:spPr>
            <p:txBody>
              <a:bodyPr/>
              <a:lstStyle/>
              <a:p>
                <a:endParaRPr lang="fr-FR"/>
              </a:p>
            </p:txBody>
          </p:sp>
          <p:sp>
            <p:nvSpPr>
              <p:cNvPr id="200" name="Freeform 104"/>
              <p:cNvSpPr>
                <a:spLocks/>
              </p:cNvSpPr>
              <p:nvPr/>
            </p:nvSpPr>
            <p:spPr bwMode="auto">
              <a:xfrm>
                <a:off x="3416" y="1037"/>
                <a:ext cx="624" cy="339"/>
              </a:xfrm>
              <a:custGeom>
                <a:avLst/>
                <a:gdLst>
                  <a:gd name="T0" fmla="*/ 0 w 1870"/>
                  <a:gd name="T1" fmla="*/ 0 h 1019"/>
                  <a:gd name="T2" fmla="*/ 0 w 1870"/>
                  <a:gd name="T3" fmla="*/ 0 h 1019"/>
                  <a:gd name="T4" fmla="*/ 0 w 1870"/>
                  <a:gd name="T5" fmla="*/ 0 h 1019"/>
                  <a:gd name="T6" fmla="*/ 0 w 1870"/>
                  <a:gd name="T7" fmla="*/ 0 h 1019"/>
                  <a:gd name="T8" fmla="*/ 0 w 1870"/>
                  <a:gd name="T9" fmla="*/ 0 h 1019"/>
                  <a:gd name="T10" fmla="*/ 0 w 1870"/>
                  <a:gd name="T11" fmla="*/ 0 h 1019"/>
                  <a:gd name="T12" fmla="*/ 0 w 1870"/>
                  <a:gd name="T13" fmla="*/ 0 h 1019"/>
                  <a:gd name="T14" fmla="*/ 0 w 1870"/>
                  <a:gd name="T15" fmla="*/ 0 h 1019"/>
                  <a:gd name="T16" fmla="*/ 1 w 1870"/>
                  <a:gd name="T17" fmla="*/ 0 h 1019"/>
                  <a:gd name="T18" fmla="*/ 23 w 1870"/>
                  <a:gd name="T19" fmla="*/ 12 h 1019"/>
                  <a:gd name="T20" fmla="*/ 23 w 1870"/>
                  <a:gd name="T21" fmla="*/ 12 h 1019"/>
                  <a:gd name="T22" fmla="*/ 23 w 1870"/>
                  <a:gd name="T23" fmla="*/ 12 h 1019"/>
                  <a:gd name="T24" fmla="*/ 23 w 1870"/>
                  <a:gd name="T25" fmla="*/ 12 h 1019"/>
                  <a:gd name="T26" fmla="*/ 23 w 1870"/>
                  <a:gd name="T27" fmla="*/ 13 h 1019"/>
                  <a:gd name="T28" fmla="*/ 0 w 1870"/>
                  <a:gd name="T29" fmla="*/ 0 h 10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0"/>
                  <a:gd name="T46" fmla="*/ 0 h 1019"/>
                  <a:gd name="T47" fmla="*/ 1870 w 1870"/>
                  <a:gd name="T48" fmla="*/ 1019 h 10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0" h="1019">
                    <a:moveTo>
                      <a:pt x="0" y="8"/>
                    </a:moveTo>
                    <a:lnTo>
                      <a:pt x="5" y="6"/>
                    </a:lnTo>
                    <a:lnTo>
                      <a:pt x="11" y="5"/>
                    </a:lnTo>
                    <a:lnTo>
                      <a:pt x="17" y="4"/>
                    </a:lnTo>
                    <a:lnTo>
                      <a:pt x="22" y="3"/>
                    </a:lnTo>
                    <a:lnTo>
                      <a:pt x="27" y="3"/>
                    </a:lnTo>
                    <a:lnTo>
                      <a:pt x="33" y="2"/>
                    </a:lnTo>
                    <a:lnTo>
                      <a:pt x="38" y="1"/>
                    </a:lnTo>
                    <a:lnTo>
                      <a:pt x="44" y="0"/>
                    </a:lnTo>
                    <a:lnTo>
                      <a:pt x="1870" y="991"/>
                    </a:lnTo>
                    <a:lnTo>
                      <a:pt x="1868" y="997"/>
                    </a:lnTo>
                    <a:lnTo>
                      <a:pt x="1866" y="1004"/>
                    </a:lnTo>
                    <a:lnTo>
                      <a:pt x="1864" y="1012"/>
                    </a:lnTo>
                    <a:lnTo>
                      <a:pt x="1861" y="1019"/>
                    </a:lnTo>
                    <a:lnTo>
                      <a:pt x="0" y="8"/>
                    </a:lnTo>
                    <a:close/>
                  </a:path>
                </a:pathLst>
              </a:custGeom>
              <a:solidFill>
                <a:srgbClr val="399985"/>
              </a:solidFill>
              <a:ln w="9525">
                <a:noFill/>
                <a:round/>
                <a:headEnd/>
                <a:tailEnd/>
              </a:ln>
            </p:spPr>
            <p:txBody>
              <a:bodyPr/>
              <a:lstStyle/>
              <a:p>
                <a:endParaRPr lang="fr-FR"/>
              </a:p>
            </p:txBody>
          </p:sp>
          <p:sp>
            <p:nvSpPr>
              <p:cNvPr id="201" name="Freeform 105"/>
              <p:cNvSpPr>
                <a:spLocks/>
              </p:cNvSpPr>
              <p:nvPr/>
            </p:nvSpPr>
            <p:spPr bwMode="auto">
              <a:xfrm>
                <a:off x="3431" y="1033"/>
                <a:ext cx="612" cy="334"/>
              </a:xfrm>
              <a:custGeom>
                <a:avLst/>
                <a:gdLst>
                  <a:gd name="T0" fmla="*/ 0 w 1837"/>
                  <a:gd name="T1" fmla="*/ 0 h 1002"/>
                  <a:gd name="T2" fmla="*/ 0 w 1837"/>
                  <a:gd name="T3" fmla="*/ 0 h 1002"/>
                  <a:gd name="T4" fmla="*/ 0 w 1837"/>
                  <a:gd name="T5" fmla="*/ 0 h 1002"/>
                  <a:gd name="T6" fmla="*/ 0 w 1837"/>
                  <a:gd name="T7" fmla="*/ 0 h 1002"/>
                  <a:gd name="T8" fmla="*/ 0 w 1837"/>
                  <a:gd name="T9" fmla="*/ 0 h 1002"/>
                  <a:gd name="T10" fmla="*/ 0 w 1837"/>
                  <a:gd name="T11" fmla="*/ 0 h 1002"/>
                  <a:gd name="T12" fmla="*/ 0 w 1837"/>
                  <a:gd name="T13" fmla="*/ 0 h 1002"/>
                  <a:gd name="T14" fmla="*/ 1 w 1837"/>
                  <a:gd name="T15" fmla="*/ 0 h 1002"/>
                  <a:gd name="T16" fmla="*/ 1 w 1837"/>
                  <a:gd name="T17" fmla="*/ 0 h 1002"/>
                  <a:gd name="T18" fmla="*/ 23 w 1837"/>
                  <a:gd name="T19" fmla="*/ 12 h 1002"/>
                  <a:gd name="T20" fmla="*/ 23 w 1837"/>
                  <a:gd name="T21" fmla="*/ 12 h 1002"/>
                  <a:gd name="T22" fmla="*/ 23 w 1837"/>
                  <a:gd name="T23" fmla="*/ 12 h 1002"/>
                  <a:gd name="T24" fmla="*/ 23 w 1837"/>
                  <a:gd name="T25" fmla="*/ 12 h 1002"/>
                  <a:gd name="T26" fmla="*/ 23 w 1837"/>
                  <a:gd name="T27" fmla="*/ 12 h 1002"/>
                  <a:gd name="T28" fmla="*/ 0 w 1837"/>
                  <a:gd name="T29" fmla="*/ 0 h 10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7"/>
                  <a:gd name="T46" fmla="*/ 0 h 1002"/>
                  <a:gd name="T47" fmla="*/ 1837 w 1837"/>
                  <a:gd name="T48" fmla="*/ 1002 h 10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7" h="1002">
                    <a:moveTo>
                      <a:pt x="0" y="11"/>
                    </a:moveTo>
                    <a:lnTo>
                      <a:pt x="6" y="10"/>
                    </a:lnTo>
                    <a:lnTo>
                      <a:pt x="11" y="8"/>
                    </a:lnTo>
                    <a:lnTo>
                      <a:pt x="18" y="7"/>
                    </a:lnTo>
                    <a:lnTo>
                      <a:pt x="24" y="5"/>
                    </a:lnTo>
                    <a:lnTo>
                      <a:pt x="29" y="4"/>
                    </a:lnTo>
                    <a:lnTo>
                      <a:pt x="35" y="3"/>
                    </a:lnTo>
                    <a:lnTo>
                      <a:pt x="41" y="2"/>
                    </a:lnTo>
                    <a:lnTo>
                      <a:pt x="46" y="0"/>
                    </a:lnTo>
                    <a:lnTo>
                      <a:pt x="1837" y="972"/>
                    </a:lnTo>
                    <a:lnTo>
                      <a:pt x="1834" y="980"/>
                    </a:lnTo>
                    <a:lnTo>
                      <a:pt x="1832" y="987"/>
                    </a:lnTo>
                    <a:lnTo>
                      <a:pt x="1829" y="994"/>
                    </a:lnTo>
                    <a:lnTo>
                      <a:pt x="1826" y="1002"/>
                    </a:lnTo>
                    <a:lnTo>
                      <a:pt x="0" y="11"/>
                    </a:lnTo>
                    <a:close/>
                  </a:path>
                </a:pathLst>
              </a:custGeom>
              <a:solidFill>
                <a:srgbClr val="399C88"/>
              </a:solidFill>
              <a:ln w="9525">
                <a:noFill/>
                <a:round/>
                <a:headEnd/>
                <a:tailEnd/>
              </a:ln>
            </p:spPr>
            <p:txBody>
              <a:bodyPr/>
              <a:lstStyle/>
              <a:p>
                <a:endParaRPr lang="fr-FR"/>
              </a:p>
            </p:txBody>
          </p:sp>
          <p:sp>
            <p:nvSpPr>
              <p:cNvPr id="202" name="Freeform 106"/>
              <p:cNvSpPr>
                <a:spLocks/>
              </p:cNvSpPr>
              <p:nvPr/>
            </p:nvSpPr>
            <p:spPr bwMode="auto">
              <a:xfrm>
                <a:off x="3446" y="1030"/>
                <a:ext cx="601" cy="327"/>
              </a:xfrm>
              <a:custGeom>
                <a:avLst/>
                <a:gdLst>
                  <a:gd name="T0" fmla="*/ 0 w 1801"/>
                  <a:gd name="T1" fmla="*/ 0 h 982"/>
                  <a:gd name="T2" fmla="*/ 0 w 1801"/>
                  <a:gd name="T3" fmla="*/ 0 h 982"/>
                  <a:gd name="T4" fmla="*/ 0 w 1801"/>
                  <a:gd name="T5" fmla="*/ 0 h 982"/>
                  <a:gd name="T6" fmla="*/ 0 w 1801"/>
                  <a:gd name="T7" fmla="*/ 0 h 982"/>
                  <a:gd name="T8" fmla="*/ 0 w 1801"/>
                  <a:gd name="T9" fmla="*/ 0 h 982"/>
                  <a:gd name="T10" fmla="*/ 0 w 1801"/>
                  <a:gd name="T11" fmla="*/ 0 h 982"/>
                  <a:gd name="T12" fmla="*/ 0 w 1801"/>
                  <a:gd name="T13" fmla="*/ 0 h 982"/>
                  <a:gd name="T14" fmla="*/ 1 w 1801"/>
                  <a:gd name="T15" fmla="*/ 0 h 982"/>
                  <a:gd name="T16" fmla="*/ 1 w 1801"/>
                  <a:gd name="T17" fmla="*/ 0 h 982"/>
                  <a:gd name="T18" fmla="*/ 22 w 1801"/>
                  <a:gd name="T19" fmla="*/ 12 h 982"/>
                  <a:gd name="T20" fmla="*/ 22 w 1801"/>
                  <a:gd name="T21" fmla="*/ 12 h 982"/>
                  <a:gd name="T22" fmla="*/ 22 w 1801"/>
                  <a:gd name="T23" fmla="*/ 12 h 982"/>
                  <a:gd name="T24" fmla="*/ 22 w 1801"/>
                  <a:gd name="T25" fmla="*/ 12 h 982"/>
                  <a:gd name="T26" fmla="*/ 22 w 1801"/>
                  <a:gd name="T27" fmla="*/ 12 h 982"/>
                  <a:gd name="T28" fmla="*/ 0 w 1801"/>
                  <a:gd name="T29" fmla="*/ 0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1"/>
                  <a:gd name="T46" fmla="*/ 0 h 982"/>
                  <a:gd name="T47" fmla="*/ 1801 w 1801"/>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1" h="982">
                    <a:moveTo>
                      <a:pt x="0" y="10"/>
                    </a:moveTo>
                    <a:lnTo>
                      <a:pt x="7" y="9"/>
                    </a:lnTo>
                    <a:lnTo>
                      <a:pt x="13" y="8"/>
                    </a:lnTo>
                    <a:lnTo>
                      <a:pt x="18" y="7"/>
                    </a:lnTo>
                    <a:lnTo>
                      <a:pt x="24" y="5"/>
                    </a:lnTo>
                    <a:lnTo>
                      <a:pt x="31" y="4"/>
                    </a:lnTo>
                    <a:lnTo>
                      <a:pt x="37" y="3"/>
                    </a:lnTo>
                    <a:lnTo>
                      <a:pt x="42" y="1"/>
                    </a:lnTo>
                    <a:lnTo>
                      <a:pt x="48" y="0"/>
                    </a:lnTo>
                    <a:lnTo>
                      <a:pt x="1801" y="953"/>
                    </a:lnTo>
                    <a:lnTo>
                      <a:pt x="1798" y="961"/>
                    </a:lnTo>
                    <a:lnTo>
                      <a:pt x="1796" y="967"/>
                    </a:lnTo>
                    <a:lnTo>
                      <a:pt x="1793" y="974"/>
                    </a:lnTo>
                    <a:lnTo>
                      <a:pt x="1791" y="982"/>
                    </a:lnTo>
                    <a:lnTo>
                      <a:pt x="0" y="10"/>
                    </a:lnTo>
                    <a:close/>
                  </a:path>
                </a:pathLst>
              </a:custGeom>
              <a:solidFill>
                <a:srgbClr val="3C9C88"/>
              </a:solidFill>
              <a:ln w="9525">
                <a:noFill/>
                <a:round/>
                <a:headEnd/>
                <a:tailEnd/>
              </a:ln>
            </p:spPr>
            <p:txBody>
              <a:bodyPr/>
              <a:lstStyle/>
              <a:p>
                <a:endParaRPr lang="fr-FR"/>
              </a:p>
            </p:txBody>
          </p:sp>
          <p:sp>
            <p:nvSpPr>
              <p:cNvPr id="203" name="Freeform 107"/>
              <p:cNvSpPr>
                <a:spLocks/>
              </p:cNvSpPr>
              <p:nvPr/>
            </p:nvSpPr>
            <p:spPr bwMode="auto">
              <a:xfrm>
                <a:off x="3462" y="1026"/>
                <a:ext cx="588" cy="321"/>
              </a:xfrm>
              <a:custGeom>
                <a:avLst/>
                <a:gdLst>
                  <a:gd name="T0" fmla="*/ 0 w 1764"/>
                  <a:gd name="T1" fmla="*/ 0 h 963"/>
                  <a:gd name="T2" fmla="*/ 0 w 1764"/>
                  <a:gd name="T3" fmla="*/ 0 h 963"/>
                  <a:gd name="T4" fmla="*/ 0 w 1764"/>
                  <a:gd name="T5" fmla="*/ 0 h 963"/>
                  <a:gd name="T6" fmla="*/ 0 w 1764"/>
                  <a:gd name="T7" fmla="*/ 0 h 963"/>
                  <a:gd name="T8" fmla="*/ 0 w 1764"/>
                  <a:gd name="T9" fmla="*/ 0 h 963"/>
                  <a:gd name="T10" fmla="*/ 0 w 1764"/>
                  <a:gd name="T11" fmla="*/ 0 h 963"/>
                  <a:gd name="T12" fmla="*/ 0 w 1764"/>
                  <a:gd name="T13" fmla="*/ 0 h 963"/>
                  <a:gd name="T14" fmla="*/ 0 w 1764"/>
                  <a:gd name="T15" fmla="*/ 0 h 963"/>
                  <a:gd name="T16" fmla="*/ 1 w 1764"/>
                  <a:gd name="T17" fmla="*/ 0 h 963"/>
                  <a:gd name="T18" fmla="*/ 22 w 1764"/>
                  <a:gd name="T19" fmla="*/ 12 h 963"/>
                  <a:gd name="T20" fmla="*/ 22 w 1764"/>
                  <a:gd name="T21" fmla="*/ 12 h 963"/>
                  <a:gd name="T22" fmla="*/ 22 w 1764"/>
                  <a:gd name="T23" fmla="*/ 12 h 963"/>
                  <a:gd name="T24" fmla="*/ 22 w 1764"/>
                  <a:gd name="T25" fmla="*/ 12 h 963"/>
                  <a:gd name="T26" fmla="*/ 22 w 1764"/>
                  <a:gd name="T27" fmla="*/ 12 h 963"/>
                  <a:gd name="T28" fmla="*/ 0 w 1764"/>
                  <a:gd name="T29" fmla="*/ 0 h 9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4"/>
                  <a:gd name="T46" fmla="*/ 0 h 963"/>
                  <a:gd name="T47" fmla="*/ 1764 w 1764"/>
                  <a:gd name="T48" fmla="*/ 963 h 9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4" h="963">
                    <a:moveTo>
                      <a:pt x="0" y="10"/>
                    </a:moveTo>
                    <a:lnTo>
                      <a:pt x="6" y="9"/>
                    </a:lnTo>
                    <a:lnTo>
                      <a:pt x="11" y="8"/>
                    </a:lnTo>
                    <a:lnTo>
                      <a:pt x="17" y="7"/>
                    </a:lnTo>
                    <a:lnTo>
                      <a:pt x="21" y="5"/>
                    </a:lnTo>
                    <a:lnTo>
                      <a:pt x="27" y="3"/>
                    </a:lnTo>
                    <a:lnTo>
                      <a:pt x="33" y="2"/>
                    </a:lnTo>
                    <a:lnTo>
                      <a:pt x="37" y="1"/>
                    </a:lnTo>
                    <a:lnTo>
                      <a:pt x="43" y="0"/>
                    </a:lnTo>
                    <a:lnTo>
                      <a:pt x="1764" y="934"/>
                    </a:lnTo>
                    <a:lnTo>
                      <a:pt x="1761" y="941"/>
                    </a:lnTo>
                    <a:lnTo>
                      <a:pt x="1758" y="948"/>
                    </a:lnTo>
                    <a:lnTo>
                      <a:pt x="1755" y="955"/>
                    </a:lnTo>
                    <a:lnTo>
                      <a:pt x="1753" y="963"/>
                    </a:lnTo>
                    <a:lnTo>
                      <a:pt x="0" y="10"/>
                    </a:lnTo>
                    <a:close/>
                  </a:path>
                </a:pathLst>
              </a:custGeom>
              <a:solidFill>
                <a:srgbClr val="3F9F89"/>
              </a:solidFill>
              <a:ln w="9525">
                <a:noFill/>
                <a:round/>
                <a:headEnd/>
                <a:tailEnd/>
              </a:ln>
            </p:spPr>
            <p:txBody>
              <a:bodyPr/>
              <a:lstStyle/>
              <a:p>
                <a:endParaRPr lang="fr-FR"/>
              </a:p>
            </p:txBody>
          </p:sp>
          <p:sp>
            <p:nvSpPr>
              <p:cNvPr id="204" name="Freeform 108"/>
              <p:cNvSpPr>
                <a:spLocks/>
              </p:cNvSpPr>
              <p:nvPr/>
            </p:nvSpPr>
            <p:spPr bwMode="auto">
              <a:xfrm>
                <a:off x="3477" y="983"/>
                <a:ext cx="575" cy="355"/>
              </a:xfrm>
              <a:custGeom>
                <a:avLst/>
                <a:gdLst>
                  <a:gd name="T0" fmla="*/ 0 w 1727"/>
                  <a:gd name="T1" fmla="*/ 2 h 1063"/>
                  <a:gd name="T2" fmla="*/ 0 w 1727"/>
                  <a:gd name="T3" fmla="*/ 2 h 1063"/>
                  <a:gd name="T4" fmla="*/ 1 w 1727"/>
                  <a:gd name="T5" fmla="*/ 1 h 1063"/>
                  <a:gd name="T6" fmla="*/ 1 w 1727"/>
                  <a:gd name="T7" fmla="*/ 1 h 1063"/>
                  <a:gd name="T8" fmla="*/ 1 w 1727"/>
                  <a:gd name="T9" fmla="*/ 1 h 1063"/>
                  <a:gd name="T10" fmla="*/ 2 w 1727"/>
                  <a:gd name="T11" fmla="*/ 1 h 1063"/>
                  <a:gd name="T12" fmla="*/ 2 w 1727"/>
                  <a:gd name="T13" fmla="*/ 1 h 1063"/>
                  <a:gd name="T14" fmla="*/ 2 w 1727"/>
                  <a:gd name="T15" fmla="*/ 1 h 1063"/>
                  <a:gd name="T16" fmla="*/ 2 w 1727"/>
                  <a:gd name="T17" fmla="*/ 1 h 1063"/>
                  <a:gd name="T18" fmla="*/ 2 w 1727"/>
                  <a:gd name="T19" fmla="*/ 1 h 1063"/>
                  <a:gd name="T20" fmla="*/ 3 w 1727"/>
                  <a:gd name="T21" fmla="*/ 1 h 1063"/>
                  <a:gd name="T22" fmla="*/ 3 w 1727"/>
                  <a:gd name="T23" fmla="*/ 1 h 1063"/>
                  <a:gd name="T24" fmla="*/ 3 w 1727"/>
                  <a:gd name="T25" fmla="*/ 0 h 1063"/>
                  <a:gd name="T26" fmla="*/ 3 w 1727"/>
                  <a:gd name="T27" fmla="*/ 0 h 1063"/>
                  <a:gd name="T28" fmla="*/ 3 w 1727"/>
                  <a:gd name="T29" fmla="*/ 0 h 1063"/>
                  <a:gd name="T30" fmla="*/ 3 w 1727"/>
                  <a:gd name="T31" fmla="*/ 0 h 1063"/>
                  <a:gd name="T32" fmla="*/ 3 w 1727"/>
                  <a:gd name="T33" fmla="*/ 0 h 1063"/>
                  <a:gd name="T34" fmla="*/ 4 w 1727"/>
                  <a:gd name="T35" fmla="*/ 0 h 1063"/>
                  <a:gd name="T36" fmla="*/ 4 w 1727"/>
                  <a:gd name="T37" fmla="*/ 0 h 1063"/>
                  <a:gd name="T38" fmla="*/ 4 w 1727"/>
                  <a:gd name="T39" fmla="*/ 0 h 1063"/>
                  <a:gd name="T40" fmla="*/ 5 w 1727"/>
                  <a:gd name="T41" fmla="*/ 0 h 1063"/>
                  <a:gd name="T42" fmla="*/ 5 w 1727"/>
                  <a:gd name="T43" fmla="*/ 1 h 1063"/>
                  <a:gd name="T44" fmla="*/ 6 w 1727"/>
                  <a:gd name="T45" fmla="*/ 1 h 1063"/>
                  <a:gd name="T46" fmla="*/ 6 w 1727"/>
                  <a:gd name="T47" fmla="*/ 1 h 1063"/>
                  <a:gd name="T48" fmla="*/ 7 w 1727"/>
                  <a:gd name="T49" fmla="*/ 1 h 1063"/>
                  <a:gd name="T50" fmla="*/ 7 w 1727"/>
                  <a:gd name="T51" fmla="*/ 2 h 1063"/>
                  <a:gd name="T52" fmla="*/ 8 w 1727"/>
                  <a:gd name="T53" fmla="*/ 2 h 1063"/>
                  <a:gd name="T54" fmla="*/ 8 w 1727"/>
                  <a:gd name="T55" fmla="*/ 2 h 1063"/>
                  <a:gd name="T56" fmla="*/ 9 w 1727"/>
                  <a:gd name="T57" fmla="*/ 3 h 1063"/>
                  <a:gd name="T58" fmla="*/ 9 w 1727"/>
                  <a:gd name="T59" fmla="*/ 3 h 1063"/>
                  <a:gd name="T60" fmla="*/ 10 w 1727"/>
                  <a:gd name="T61" fmla="*/ 4 h 1063"/>
                  <a:gd name="T62" fmla="*/ 10 w 1727"/>
                  <a:gd name="T63" fmla="*/ 4 h 1063"/>
                  <a:gd name="T64" fmla="*/ 11 w 1727"/>
                  <a:gd name="T65" fmla="*/ 4 h 1063"/>
                  <a:gd name="T66" fmla="*/ 12 w 1727"/>
                  <a:gd name="T67" fmla="*/ 5 h 1063"/>
                  <a:gd name="T68" fmla="*/ 12 w 1727"/>
                  <a:gd name="T69" fmla="*/ 5 h 1063"/>
                  <a:gd name="T70" fmla="*/ 13 w 1727"/>
                  <a:gd name="T71" fmla="*/ 6 h 1063"/>
                  <a:gd name="T72" fmla="*/ 13 w 1727"/>
                  <a:gd name="T73" fmla="*/ 6 h 1063"/>
                  <a:gd name="T74" fmla="*/ 14 w 1727"/>
                  <a:gd name="T75" fmla="*/ 7 h 1063"/>
                  <a:gd name="T76" fmla="*/ 15 w 1727"/>
                  <a:gd name="T77" fmla="*/ 7 h 1063"/>
                  <a:gd name="T78" fmla="*/ 15 w 1727"/>
                  <a:gd name="T79" fmla="*/ 8 h 1063"/>
                  <a:gd name="T80" fmla="*/ 16 w 1727"/>
                  <a:gd name="T81" fmla="*/ 8 h 1063"/>
                  <a:gd name="T82" fmla="*/ 17 w 1727"/>
                  <a:gd name="T83" fmla="*/ 9 h 1063"/>
                  <a:gd name="T84" fmla="*/ 17 w 1727"/>
                  <a:gd name="T85" fmla="*/ 10 h 1063"/>
                  <a:gd name="T86" fmla="*/ 18 w 1727"/>
                  <a:gd name="T87" fmla="*/ 10 h 1063"/>
                  <a:gd name="T88" fmla="*/ 19 w 1727"/>
                  <a:gd name="T89" fmla="*/ 11 h 1063"/>
                  <a:gd name="T90" fmla="*/ 19 w 1727"/>
                  <a:gd name="T91" fmla="*/ 11 h 1063"/>
                  <a:gd name="T92" fmla="*/ 20 w 1727"/>
                  <a:gd name="T93" fmla="*/ 12 h 1063"/>
                  <a:gd name="T94" fmla="*/ 21 w 1727"/>
                  <a:gd name="T95" fmla="*/ 12 h 1063"/>
                  <a:gd name="T96" fmla="*/ 21 w 1727"/>
                  <a:gd name="T97" fmla="*/ 13 h 1063"/>
                  <a:gd name="T98" fmla="*/ 21 w 1727"/>
                  <a:gd name="T99" fmla="*/ 13 h 1063"/>
                  <a:gd name="T100" fmla="*/ 21 w 1727"/>
                  <a:gd name="T101" fmla="*/ 13 h 1063"/>
                  <a:gd name="T102" fmla="*/ 21 w 1727"/>
                  <a:gd name="T103" fmla="*/ 13 h 1063"/>
                  <a:gd name="T104" fmla="*/ 21 w 1727"/>
                  <a:gd name="T105" fmla="*/ 13 h 1063"/>
                  <a:gd name="T106" fmla="*/ 0 w 1727"/>
                  <a:gd name="T107" fmla="*/ 2 h 10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7"/>
                  <a:gd name="T163" fmla="*/ 0 h 1063"/>
                  <a:gd name="T164" fmla="*/ 1727 w 1727"/>
                  <a:gd name="T165" fmla="*/ 1063 h 10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7" h="1063">
                    <a:moveTo>
                      <a:pt x="0" y="129"/>
                    </a:moveTo>
                    <a:lnTo>
                      <a:pt x="27" y="122"/>
                    </a:lnTo>
                    <a:lnTo>
                      <a:pt x="53" y="114"/>
                    </a:lnTo>
                    <a:lnTo>
                      <a:pt x="78" y="106"/>
                    </a:lnTo>
                    <a:lnTo>
                      <a:pt x="101" y="100"/>
                    </a:lnTo>
                    <a:lnTo>
                      <a:pt x="122" y="92"/>
                    </a:lnTo>
                    <a:lnTo>
                      <a:pt x="143" y="84"/>
                    </a:lnTo>
                    <a:lnTo>
                      <a:pt x="162" y="76"/>
                    </a:lnTo>
                    <a:lnTo>
                      <a:pt x="179" y="68"/>
                    </a:lnTo>
                    <a:lnTo>
                      <a:pt x="195" y="60"/>
                    </a:lnTo>
                    <a:lnTo>
                      <a:pt x="209" y="52"/>
                    </a:lnTo>
                    <a:lnTo>
                      <a:pt x="222" y="43"/>
                    </a:lnTo>
                    <a:lnTo>
                      <a:pt x="233" y="35"/>
                    </a:lnTo>
                    <a:lnTo>
                      <a:pt x="243" y="26"/>
                    </a:lnTo>
                    <a:lnTo>
                      <a:pt x="251" y="18"/>
                    </a:lnTo>
                    <a:lnTo>
                      <a:pt x="257" y="9"/>
                    </a:lnTo>
                    <a:lnTo>
                      <a:pt x="261" y="0"/>
                    </a:lnTo>
                    <a:lnTo>
                      <a:pt x="292" y="7"/>
                    </a:lnTo>
                    <a:lnTo>
                      <a:pt x="324" y="16"/>
                    </a:lnTo>
                    <a:lnTo>
                      <a:pt x="357" y="27"/>
                    </a:lnTo>
                    <a:lnTo>
                      <a:pt x="391" y="40"/>
                    </a:lnTo>
                    <a:lnTo>
                      <a:pt x="427" y="55"/>
                    </a:lnTo>
                    <a:lnTo>
                      <a:pt x="464" y="74"/>
                    </a:lnTo>
                    <a:lnTo>
                      <a:pt x="502" y="94"/>
                    </a:lnTo>
                    <a:lnTo>
                      <a:pt x="541" y="116"/>
                    </a:lnTo>
                    <a:lnTo>
                      <a:pt x="582" y="140"/>
                    </a:lnTo>
                    <a:lnTo>
                      <a:pt x="624" y="165"/>
                    </a:lnTo>
                    <a:lnTo>
                      <a:pt x="667" y="194"/>
                    </a:lnTo>
                    <a:lnTo>
                      <a:pt x="710" y="223"/>
                    </a:lnTo>
                    <a:lnTo>
                      <a:pt x="755" y="254"/>
                    </a:lnTo>
                    <a:lnTo>
                      <a:pt x="800" y="287"/>
                    </a:lnTo>
                    <a:lnTo>
                      <a:pt x="847" y="320"/>
                    </a:lnTo>
                    <a:lnTo>
                      <a:pt x="894" y="356"/>
                    </a:lnTo>
                    <a:lnTo>
                      <a:pt x="942" y="392"/>
                    </a:lnTo>
                    <a:lnTo>
                      <a:pt x="991" y="430"/>
                    </a:lnTo>
                    <a:lnTo>
                      <a:pt x="1041" y="469"/>
                    </a:lnTo>
                    <a:lnTo>
                      <a:pt x="1090" y="510"/>
                    </a:lnTo>
                    <a:lnTo>
                      <a:pt x="1141" y="551"/>
                    </a:lnTo>
                    <a:lnTo>
                      <a:pt x="1193" y="593"/>
                    </a:lnTo>
                    <a:lnTo>
                      <a:pt x="1244" y="636"/>
                    </a:lnTo>
                    <a:lnTo>
                      <a:pt x="1296" y="681"/>
                    </a:lnTo>
                    <a:lnTo>
                      <a:pt x="1350" y="725"/>
                    </a:lnTo>
                    <a:lnTo>
                      <a:pt x="1403" y="771"/>
                    </a:lnTo>
                    <a:lnTo>
                      <a:pt x="1456" y="816"/>
                    </a:lnTo>
                    <a:lnTo>
                      <a:pt x="1510" y="863"/>
                    </a:lnTo>
                    <a:lnTo>
                      <a:pt x="1564" y="910"/>
                    </a:lnTo>
                    <a:lnTo>
                      <a:pt x="1618" y="958"/>
                    </a:lnTo>
                    <a:lnTo>
                      <a:pt x="1672" y="1006"/>
                    </a:lnTo>
                    <a:lnTo>
                      <a:pt x="1727" y="1053"/>
                    </a:lnTo>
                    <a:lnTo>
                      <a:pt x="1726" y="1055"/>
                    </a:lnTo>
                    <a:lnTo>
                      <a:pt x="1724" y="1058"/>
                    </a:lnTo>
                    <a:lnTo>
                      <a:pt x="1722" y="1061"/>
                    </a:lnTo>
                    <a:lnTo>
                      <a:pt x="1721" y="1063"/>
                    </a:lnTo>
                    <a:lnTo>
                      <a:pt x="0" y="129"/>
                    </a:lnTo>
                    <a:close/>
                  </a:path>
                </a:pathLst>
              </a:custGeom>
              <a:solidFill>
                <a:schemeClr val="tx2">
                  <a:lumMod val="20000"/>
                  <a:lumOff val="80000"/>
                </a:schemeClr>
              </a:solidFill>
              <a:ln w="9525">
                <a:noFill/>
                <a:round/>
                <a:headEnd/>
                <a:tailEnd/>
              </a:ln>
            </p:spPr>
            <p:txBody>
              <a:bodyPr/>
              <a:lstStyle/>
              <a:p>
                <a:endParaRPr lang="fr-FR"/>
              </a:p>
            </p:txBody>
          </p:sp>
          <p:sp>
            <p:nvSpPr>
              <p:cNvPr id="205" name="Freeform 109"/>
              <p:cNvSpPr>
                <a:spLocks/>
              </p:cNvSpPr>
              <p:nvPr/>
            </p:nvSpPr>
            <p:spPr bwMode="auto">
              <a:xfrm>
                <a:off x="382" y="502"/>
                <a:ext cx="3273" cy="641"/>
              </a:xfrm>
              <a:custGeom>
                <a:avLst/>
                <a:gdLst>
                  <a:gd name="T0" fmla="*/ 10 w 9817"/>
                  <a:gd name="T1" fmla="*/ 2 h 1923"/>
                  <a:gd name="T2" fmla="*/ 12 w 9817"/>
                  <a:gd name="T3" fmla="*/ 1 h 1923"/>
                  <a:gd name="T4" fmla="*/ 15 w 9817"/>
                  <a:gd name="T5" fmla="*/ 1 h 1923"/>
                  <a:gd name="T6" fmla="*/ 17 w 9817"/>
                  <a:gd name="T7" fmla="*/ 1 h 1923"/>
                  <a:gd name="T8" fmla="*/ 20 w 9817"/>
                  <a:gd name="T9" fmla="*/ 1 h 1923"/>
                  <a:gd name="T10" fmla="*/ 23 w 9817"/>
                  <a:gd name="T11" fmla="*/ 1 h 1923"/>
                  <a:gd name="T12" fmla="*/ 25 w 9817"/>
                  <a:gd name="T13" fmla="*/ 1 h 1923"/>
                  <a:gd name="T14" fmla="*/ 28 w 9817"/>
                  <a:gd name="T15" fmla="*/ 1 h 1923"/>
                  <a:gd name="T16" fmla="*/ 32 w 9817"/>
                  <a:gd name="T17" fmla="*/ 1 h 1923"/>
                  <a:gd name="T18" fmla="*/ 35 w 9817"/>
                  <a:gd name="T19" fmla="*/ 1 h 1923"/>
                  <a:gd name="T20" fmla="*/ 39 w 9817"/>
                  <a:gd name="T21" fmla="*/ 1 h 1923"/>
                  <a:gd name="T22" fmla="*/ 43 w 9817"/>
                  <a:gd name="T23" fmla="*/ 0 h 1923"/>
                  <a:gd name="T24" fmla="*/ 47 w 9817"/>
                  <a:gd name="T25" fmla="*/ 0 h 1923"/>
                  <a:gd name="T26" fmla="*/ 50 w 9817"/>
                  <a:gd name="T27" fmla="*/ 0 h 1923"/>
                  <a:gd name="T28" fmla="*/ 54 w 9817"/>
                  <a:gd name="T29" fmla="*/ 0 h 1923"/>
                  <a:gd name="T30" fmla="*/ 58 w 9817"/>
                  <a:gd name="T31" fmla="*/ 0 h 1923"/>
                  <a:gd name="T32" fmla="*/ 60 w 9817"/>
                  <a:gd name="T33" fmla="*/ 0 h 1923"/>
                  <a:gd name="T34" fmla="*/ 62 w 9817"/>
                  <a:gd name="T35" fmla="*/ 1 h 1923"/>
                  <a:gd name="T36" fmla="*/ 64 w 9817"/>
                  <a:gd name="T37" fmla="*/ 1 h 1923"/>
                  <a:gd name="T38" fmla="*/ 66 w 9817"/>
                  <a:gd name="T39" fmla="*/ 1 h 1923"/>
                  <a:gd name="T40" fmla="*/ 69 w 9817"/>
                  <a:gd name="T41" fmla="*/ 1 h 1923"/>
                  <a:gd name="T42" fmla="*/ 72 w 9817"/>
                  <a:gd name="T43" fmla="*/ 1 h 1923"/>
                  <a:gd name="T44" fmla="*/ 76 w 9817"/>
                  <a:gd name="T45" fmla="*/ 1 h 1923"/>
                  <a:gd name="T46" fmla="*/ 79 w 9817"/>
                  <a:gd name="T47" fmla="*/ 1 h 1923"/>
                  <a:gd name="T48" fmla="*/ 82 w 9817"/>
                  <a:gd name="T49" fmla="*/ 1 h 1923"/>
                  <a:gd name="T50" fmla="*/ 86 w 9817"/>
                  <a:gd name="T51" fmla="*/ 0 h 1923"/>
                  <a:gd name="T52" fmla="*/ 88 w 9817"/>
                  <a:gd name="T53" fmla="*/ 0 h 1923"/>
                  <a:gd name="T54" fmla="*/ 91 w 9817"/>
                  <a:gd name="T55" fmla="*/ 0 h 1923"/>
                  <a:gd name="T56" fmla="*/ 94 w 9817"/>
                  <a:gd name="T57" fmla="*/ 2 h 1923"/>
                  <a:gd name="T58" fmla="*/ 97 w 9817"/>
                  <a:gd name="T59" fmla="*/ 4 h 1923"/>
                  <a:gd name="T60" fmla="*/ 100 w 9817"/>
                  <a:gd name="T61" fmla="*/ 6 h 1923"/>
                  <a:gd name="T62" fmla="*/ 104 w 9817"/>
                  <a:gd name="T63" fmla="*/ 8 h 1923"/>
                  <a:gd name="T64" fmla="*/ 107 w 9817"/>
                  <a:gd name="T65" fmla="*/ 10 h 1923"/>
                  <a:gd name="T66" fmla="*/ 111 w 9817"/>
                  <a:gd name="T67" fmla="*/ 12 h 1923"/>
                  <a:gd name="T68" fmla="*/ 114 w 9817"/>
                  <a:gd name="T69" fmla="*/ 15 h 1923"/>
                  <a:gd name="T70" fmla="*/ 118 w 9817"/>
                  <a:gd name="T71" fmla="*/ 17 h 1923"/>
                  <a:gd name="T72" fmla="*/ 120 w 9817"/>
                  <a:gd name="T73" fmla="*/ 19 h 1923"/>
                  <a:gd name="T74" fmla="*/ 121 w 9817"/>
                  <a:gd name="T75" fmla="*/ 21 h 1923"/>
                  <a:gd name="T76" fmla="*/ 120 w 9817"/>
                  <a:gd name="T77" fmla="*/ 22 h 1923"/>
                  <a:gd name="T78" fmla="*/ 117 w 9817"/>
                  <a:gd name="T79" fmla="*/ 23 h 1923"/>
                  <a:gd name="T80" fmla="*/ 113 w 9817"/>
                  <a:gd name="T81" fmla="*/ 23 h 1923"/>
                  <a:gd name="T82" fmla="*/ 107 w 9817"/>
                  <a:gd name="T83" fmla="*/ 24 h 1923"/>
                  <a:gd name="T84" fmla="*/ 101 w 9817"/>
                  <a:gd name="T85" fmla="*/ 24 h 1923"/>
                  <a:gd name="T86" fmla="*/ 94 w 9817"/>
                  <a:gd name="T87" fmla="*/ 24 h 1923"/>
                  <a:gd name="T88" fmla="*/ 83 w 9817"/>
                  <a:gd name="T89" fmla="*/ 23 h 1923"/>
                  <a:gd name="T90" fmla="*/ 71 w 9817"/>
                  <a:gd name="T91" fmla="*/ 23 h 1923"/>
                  <a:gd name="T92" fmla="*/ 60 w 9817"/>
                  <a:gd name="T93" fmla="*/ 22 h 1923"/>
                  <a:gd name="T94" fmla="*/ 48 w 9817"/>
                  <a:gd name="T95" fmla="*/ 21 h 1923"/>
                  <a:gd name="T96" fmla="*/ 37 w 9817"/>
                  <a:gd name="T97" fmla="*/ 21 h 1923"/>
                  <a:gd name="T98" fmla="*/ 25 w 9817"/>
                  <a:gd name="T99" fmla="*/ 20 h 1923"/>
                  <a:gd name="T100" fmla="*/ 14 w 9817"/>
                  <a:gd name="T101" fmla="*/ 19 h 1923"/>
                  <a:gd name="T102" fmla="*/ 3 w 9817"/>
                  <a:gd name="T103" fmla="*/ 18 h 1923"/>
                  <a:gd name="T104" fmla="*/ 1 w 9817"/>
                  <a:gd name="T105" fmla="*/ 15 h 1923"/>
                  <a:gd name="T106" fmla="*/ 2 w 9817"/>
                  <a:gd name="T107" fmla="*/ 11 h 1923"/>
                  <a:gd name="T108" fmla="*/ 4 w 9817"/>
                  <a:gd name="T109" fmla="*/ 7 h 1923"/>
                  <a:gd name="T110" fmla="*/ 7 w 9817"/>
                  <a:gd name="T111" fmla="*/ 3 h 19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17"/>
                  <a:gd name="T169" fmla="*/ 0 h 1923"/>
                  <a:gd name="T170" fmla="*/ 9817 w 9817"/>
                  <a:gd name="T171" fmla="*/ 1923 h 19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17" h="1923">
                    <a:moveTo>
                      <a:pt x="633" y="147"/>
                    </a:moveTo>
                    <a:lnTo>
                      <a:pt x="684" y="142"/>
                    </a:lnTo>
                    <a:lnTo>
                      <a:pt x="736" y="137"/>
                    </a:lnTo>
                    <a:lnTo>
                      <a:pt x="787" y="134"/>
                    </a:lnTo>
                    <a:lnTo>
                      <a:pt x="839" y="129"/>
                    </a:lnTo>
                    <a:lnTo>
                      <a:pt x="890" y="126"/>
                    </a:lnTo>
                    <a:lnTo>
                      <a:pt x="942" y="122"/>
                    </a:lnTo>
                    <a:lnTo>
                      <a:pt x="994" y="119"/>
                    </a:lnTo>
                    <a:lnTo>
                      <a:pt x="1046" y="117"/>
                    </a:lnTo>
                    <a:lnTo>
                      <a:pt x="1098" y="113"/>
                    </a:lnTo>
                    <a:lnTo>
                      <a:pt x="1150" y="111"/>
                    </a:lnTo>
                    <a:lnTo>
                      <a:pt x="1204" y="109"/>
                    </a:lnTo>
                    <a:lnTo>
                      <a:pt x="1256" y="106"/>
                    </a:lnTo>
                    <a:lnTo>
                      <a:pt x="1308" y="104"/>
                    </a:lnTo>
                    <a:lnTo>
                      <a:pt x="1361" y="103"/>
                    </a:lnTo>
                    <a:lnTo>
                      <a:pt x="1413" y="101"/>
                    </a:lnTo>
                    <a:lnTo>
                      <a:pt x="1466" y="99"/>
                    </a:lnTo>
                    <a:lnTo>
                      <a:pt x="1519" y="97"/>
                    </a:lnTo>
                    <a:lnTo>
                      <a:pt x="1573" y="95"/>
                    </a:lnTo>
                    <a:lnTo>
                      <a:pt x="1625" y="93"/>
                    </a:lnTo>
                    <a:lnTo>
                      <a:pt x="1678" y="91"/>
                    </a:lnTo>
                    <a:lnTo>
                      <a:pt x="1731" y="90"/>
                    </a:lnTo>
                    <a:lnTo>
                      <a:pt x="1784" y="86"/>
                    </a:lnTo>
                    <a:lnTo>
                      <a:pt x="1838" y="84"/>
                    </a:lnTo>
                    <a:lnTo>
                      <a:pt x="1891" y="82"/>
                    </a:lnTo>
                    <a:lnTo>
                      <a:pt x="1944" y="78"/>
                    </a:lnTo>
                    <a:lnTo>
                      <a:pt x="1997" y="76"/>
                    </a:lnTo>
                    <a:lnTo>
                      <a:pt x="2051" y="73"/>
                    </a:lnTo>
                    <a:lnTo>
                      <a:pt x="2104" y="68"/>
                    </a:lnTo>
                    <a:lnTo>
                      <a:pt x="2158" y="65"/>
                    </a:lnTo>
                    <a:lnTo>
                      <a:pt x="2211" y="60"/>
                    </a:lnTo>
                    <a:lnTo>
                      <a:pt x="2265" y="56"/>
                    </a:lnTo>
                    <a:lnTo>
                      <a:pt x="2318" y="50"/>
                    </a:lnTo>
                    <a:lnTo>
                      <a:pt x="2396" y="49"/>
                    </a:lnTo>
                    <a:lnTo>
                      <a:pt x="2473" y="49"/>
                    </a:lnTo>
                    <a:lnTo>
                      <a:pt x="2551" y="48"/>
                    </a:lnTo>
                    <a:lnTo>
                      <a:pt x="2628" y="46"/>
                    </a:lnTo>
                    <a:lnTo>
                      <a:pt x="2705" y="46"/>
                    </a:lnTo>
                    <a:lnTo>
                      <a:pt x="2782" y="45"/>
                    </a:lnTo>
                    <a:lnTo>
                      <a:pt x="2859" y="44"/>
                    </a:lnTo>
                    <a:lnTo>
                      <a:pt x="2936" y="44"/>
                    </a:lnTo>
                    <a:lnTo>
                      <a:pt x="3013" y="43"/>
                    </a:lnTo>
                    <a:lnTo>
                      <a:pt x="3090" y="42"/>
                    </a:lnTo>
                    <a:lnTo>
                      <a:pt x="3167" y="41"/>
                    </a:lnTo>
                    <a:lnTo>
                      <a:pt x="3244" y="41"/>
                    </a:lnTo>
                    <a:lnTo>
                      <a:pt x="3320" y="40"/>
                    </a:lnTo>
                    <a:lnTo>
                      <a:pt x="3397" y="39"/>
                    </a:lnTo>
                    <a:lnTo>
                      <a:pt x="3474" y="39"/>
                    </a:lnTo>
                    <a:lnTo>
                      <a:pt x="3551" y="37"/>
                    </a:lnTo>
                    <a:lnTo>
                      <a:pt x="3627" y="36"/>
                    </a:lnTo>
                    <a:lnTo>
                      <a:pt x="3704" y="35"/>
                    </a:lnTo>
                    <a:lnTo>
                      <a:pt x="3781" y="35"/>
                    </a:lnTo>
                    <a:lnTo>
                      <a:pt x="3857" y="34"/>
                    </a:lnTo>
                    <a:lnTo>
                      <a:pt x="3934" y="33"/>
                    </a:lnTo>
                    <a:lnTo>
                      <a:pt x="4011" y="32"/>
                    </a:lnTo>
                    <a:lnTo>
                      <a:pt x="4088" y="32"/>
                    </a:lnTo>
                    <a:lnTo>
                      <a:pt x="4165" y="31"/>
                    </a:lnTo>
                    <a:lnTo>
                      <a:pt x="4242" y="29"/>
                    </a:lnTo>
                    <a:lnTo>
                      <a:pt x="4319" y="28"/>
                    </a:lnTo>
                    <a:lnTo>
                      <a:pt x="4396" y="28"/>
                    </a:lnTo>
                    <a:lnTo>
                      <a:pt x="4473" y="27"/>
                    </a:lnTo>
                    <a:lnTo>
                      <a:pt x="4550" y="26"/>
                    </a:lnTo>
                    <a:lnTo>
                      <a:pt x="4628" y="25"/>
                    </a:lnTo>
                    <a:lnTo>
                      <a:pt x="4705" y="25"/>
                    </a:lnTo>
                    <a:lnTo>
                      <a:pt x="4783" y="24"/>
                    </a:lnTo>
                    <a:lnTo>
                      <a:pt x="4811" y="24"/>
                    </a:lnTo>
                    <a:lnTo>
                      <a:pt x="4843" y="26"/>
                    </a:lnTo>
                    <a:lnTo>
                      <a:pt x="4877" y="28"/>
                    </a:lnTo>
                    <a:lnTo>
                      <a:pt x="4912" y="32"/>
                    </a:lnTo>
                    <a:lnTo>
                      <a:pt x="4948" y="35"/>
                    </a:lnTo>
                    <a:lnTo>
                      <a:pt x="4987" y="40"/>
                    </a:lnTo>
                    <a:lnTo>
                      <a:pt x="5025" y="44"/>
                    </a:lnTo>
                    <a:lnTo>
                      <a:pt x="5064" y="49"/>
                    </a:lnTo>
                    <a:lnTo>
                      <a:pt x="5103" y="53"/>
                    </a:lnTo>
                    <a:lnTo>
                      <a:pt x="5142" y="58"/>
                    </a:lnTo>
                    <a:lnTo>
                      <a:pt x="5179" y="62"/>
                    </a:lnTo>
                    <a:lnTo>
                      <a:pt x="5217" y="66"/>
                    </a:lnTo>
                    <a:lnTo>
                      <a:pt x="5252" y="69"/>
                    </a:lnTo>
                    <a:lnTo>
                      <a:pt x="5286" y="71"/>
                    </a:lnTo>
                    <a:lnTo>
                      <a:pt x="5316" y="74"/>
                    </a:lnTo>
                    <a:lnTo>
                      <a:pt x="5346" y="74"/>
                    </a:lnTo>
                    <a:lnTo>
                      <a:pt x="5412" y="75"/>
                    </a:lnTo>
                    <a:lnTo>
                      <a:pt x="5480" y="75"/>
                    </a:lnTo>
                    <a:lnTo>
                      <a:pt x="5549" y="75"/>
                    </a:lnTo>
                    <a:lnTo>
                      <a:pt x="5620" y="75"/>
                    </a:lnTo>
                    <a:lnTo>
                      <a:pt x="5691" y="75"/>
                    </a:lnTo>
                    <a:lnTo>
                      <a:pt x="5762" y="74"/>
                    </a:lnTo>
                    <a:lnTo>
                      <a:pt x="5834" y="73"/>
                    </a:lnTo>
                    <a:lnTo>
                      <a:pt x="5906" y="71"/>
                    </a:lnTo>
                    <a:lnTo>
                      <a:pt x="5979" y="70"/>
                    </a:lnTo>
                    <a:lnTo>
                      <a:pt x="6050" y="69"/>
                    </a:lnTo>
                    <a:lnTo>
                      <a:pt x="6122" y="67"/>
                    </a:lnTo>
                    <a:lnTo>
                      <a:pt x="6195" y="65"/>
                    </a:lnTo>
                    <a:lnTo>
                      <a:pt x="6266" y="63"/>
                    </a:lnTo>
                    <a:lnTo>
                      <a:pt x="6338" y="61"/>
                    </a:lnTo>
                    <a:lnTo>
                      <a:pt x="6408" y="58"/>
                    </a:lnTo>
                    <a:lnTo>
                      <a:pt x="6478" y="56"/>
                    </a:lnTo>
                    <a:lnTo>
                      <a:pt x="6546" y="53"/>
                    </a:lnTo>
                    <a:lnTo>
                      <a:pt x="6614" y="50"/>
                    </a:lnTo>
                    <a:lnTo>
                      <a:pt x="6681" y="46"/>
                    </a:lnTo>
                    <a:lnTo>
                      <a:pt x="6745" y="43"/>
                    </a:lnTo>
                    <a:lnTo>
                      <a:pt x="6809" y="41"/>
                    </a:lnTo>
                    <a:lnTo>
                      <a:pt x="6871" y="37"/>
                    </a:lnTo>
                    <a:lnTo>
                      <a:pt x="6931" y="34"/>
                    </a:lnTo>
                    <a:lnTo>
                      <a:pt x="6990" y="29"/>
                    </a:lnTo>
                    <a:lnTo>
                      <a:pt x="7046" y="26"/>
                    </a:lnTo>
                    <a:lnTo>
                      <a:pt x="7100" y="23"/>
                    </a:lnTo>
                    <a:lnTo>
                      <a:pt x="7152" y="19"/>
                    </a:lnTo>
                    <a:lnTo>
                      <a:pt x="7202" y="15"/>
                    </a:lnTo>
                    <a:lnTo>
                      <a:pt x="7248" y="11"/>
                    </a:lnTo>
                    <a:lnTo>
                      <a:pt x="7292" y="8"/>
                    </a:lnTo>
                    <a:lnTo>
                      <a:pt x="7333" y="3"/>
                    </a:lnTo>
                    <a:lnTo>
                      <a:pt x="7371" y="0"/>
                    </a:lnTo>
                    <a:lnTo>
                      <a:pt x="7441" y="43"/>
                    </a:lnTo>
                    <a:lnTo>
                      <a:pt x="7511" y="87"/>
                    </a:lnTo>
                    <a:lnTo>
                      <a:pt x="7580" y="130"/>
                    </a:lnTo>
                    <a:lnTo>
                      <a:pt x="7649" y="174"/>
                    </a:lnTo>
                    <a:lnTo>
                      <a:pt x="7719" y="217"/>
                    </a:lnTo>
                    <a:lnTo>
                      <a:pt x="7788" y="262"/>
                    </a:lnTo>
                    <a:lnTo>
                      <a:pt x="7857" y="305"/>
                    </a:lnTo>
                    <a:lnTo>
                      <a:pt x="7927" y="349"/>
                    </a:lnTo>
                    <a:lnTo>
                      <a:pt x="7997" y="392"/>
                    </a:lnTo>
                    <a:lnTo>
                      <a:pt x="8066" y="436"/>
                    </a:lnTo>
                    <a:lnTo>
                      <a:pt x="8135" y="479"/>
                    </a:lnTo>
                    <a:lnTo>
                      <a:pt x="8205" y="523"/>
                    </a:lnTo>
                    <a:lnTo>
                      <a:pt x="8274" y="566"/>
                    </a:lnTo>
                    <a:lnTo>
                      <a:pt x="8343" y="610"/>
                    </a:lnTo>
                    <a:lnTo>
                      <a:pt x="8413" y="653"/>
                    </a:lnTo>
                    <a:lnTo>
                      <a:pt x="8482" y="698"/>
                    </a:lnTo>
                    <a:lnTo>
                      <a:pt x="8551" y="741"/>
                    </a:lnTo>
                    <a:lnTo>
                      <a:pt x="8622" y="785"/>
                    </a:lnTo>
                    <a:lnTo>
                      <a:pt x="8691" y="828"/>
                    </a:lnTo>
                    <a:lnTo>
                      <a:pt x="8760" y="872"/>
                    </a:lnTo>
                    <a:lnTo>
                      <a:pt x="8830" y="915"/>
                    </a:lnTo>
                    <a:lnTo>
                      <a:pt x="8899" y="959"/>
                    </a:lnTo>
                    <a:lnTo>
                      <a:pt x="8969" y="1002"/>
                    </a:lnTo>
                    <a:lnTo>
                      <a:pt x="9038" y="1046"/>
                    </a:lnTo>
                    <a:lnTo>
                      <a:pt x="9107" y="1089"/>
                    </a:lnTo>
                    <a:lnTo>
                      <a:pt x="9178" y="1134"/>
                    </a:lnTo>
                    <a:lnTo>
                      <a:pt x="9247" y="1177"/>
                    </a:lnTo>
                    <a:lnTo>
                      <a:pt x="9316" y="1221"/>
                    </a:lnTo>
                    <a:lnTo>
                      <a:pt x="9386" y="1264"/>
                    </a:lnTo>
                    <a:lnTo>
                      <a:pt x="9455" y="1308"/>
                    </a:lnTo>
                    <a:lnTo>
                      <a:pt x="9525" y="1351"/>
                    </a:lnTo>
                    <a:lnTo>
                      <a:pt x="9594" y="1395"/>
                    </a:lnTo>
                    <a:lnTo>
                      <a:pt x="9660" y="1440"/>
                    </a:lnTo>
                    <a:lnTo>
                      <a:pt x="9713" y="1484"/>
                    </a:lnTo>
                    <a:lnTo>
                      <a:pt x="9755" y="1524"/>
                    </a:lnTo>
                    <a:lnTo>
                      <a:pt x="9787" y="1562"/>
                    </a:lnTo>
                    <a:lnTo>
                      <a:pt x="9807" y="1598"/>
                    </a:lnTo>
                    <a:lnTo>
                      <a:pt x="9817" y="1632"/>
                    </a:lnTo>
                    <a:lnTo>
                      <a:pt x="9816" y="1662"/>
                    </a:lnTo>
                    <a:lnTo>
                      <a:pt x="9807" y="1692"/>
                    </a:lnTo>
                    <a:lnTo>
                      <a:pt x="9787" y="1719"/>
                    </a:lnTo>
                    <a:lnTo>
                      <a:pt x="9758" y="1745"/>
                    </a:lnTo>
                    <a:lnTo>
                      <a:pt x="9721" y="1768"/>
                    </a:lnTo>
                    <a:lnTo>
                      <a:pt x="9675" y="1789"/>
                    </a:lnTo>
                    <a:lnTo>
                      <a:pt x="9621" y="1809"/>
                    </a:lnTo>
                    <a:lnTo>
                      <a:pt x="9559" y="1827"/>
                    </a:lnTo>
                    <a:lnTo>
                      <a:pt x="9489" y="1842"/>
                    </a:lnTo>
                    <a:lnTo>
                      <a:pt x="9413" y="1857"/>
                    </a:lnTo>
                    <a:lnTo>
                      <a:pt x="9329" y="1870"/>
                    </a:lnTo>
                    <a:lnTo>
                      <a:pt x="9239" y="1881"/>
                    </a:lnTo>
                    <a:lnTo>
                      <a:pt x="9142" y="1891"/>
                    </a:lnTo>
                    <a:lnTo>
                      <a:pt x="9041" y="1899"/>
                    </a:lnTo>
                    <a:lnTo>
                      <a:pt x="8933" y="1907"/>
                    </a:lnTo>
                    <a:lnTo>
                      <a:pt x="8820" y="1913"/>
                    </a:lnTo>
                    <a:lnTo>
                      <a:pt x="8701" y="1917"/>
                    </a:lnTo>
                    <a:lnTo>
                      <a:pt x="8579" y="1919"/>
                    </a:lnTo>
                    <a:lnTo>
                      <a:pt x="8452" y="1922"/>
                    </a:lnTo>
                    <a:lnTo>
                      <a:pt x="8320" y="1923"/>
                    </a:lnTo>
                    <a:lnTo>
                      <a:pt x="8186" y="1923"/>
                    </a:lnTo>
                    <a:lnTo>
                      <a:pt x="8049" y="1922"/>
                    </a:lnTo>
                    <a:lnTo>
                      <a:pt x="7907" y="1919"/>
                    </a:lnTo>
                    <a:lnTo>
                      <a:pt x="7763" y="1917"/>
                    </a:lnTo>
                    <a:lnTo>
                      <a:pt x="7618" y="1914"/>
                    </a:lnTo>
                    <a:lnTo>
                      <a:pt x="7470" y="1909"/>
                    </a:lnTo>
                    <a:lnTo>
                      <a:pt x="7227" y="1901"/>
                    </a:lnTo>
                    <a:lnTo>
                      <a:pt x="6984" y="1892"/>
                    </a:lnTo>
                    <a:lnTo>
                      <a:pt x="6742" y="1883"/>
                    </a:lnTo>
                    <a:lnTo>
                      <a:pt x="6501" y="1874"/>
                    </a:lnTo>
                    <a:lnTo>
                      <a:pt x="6261" y="1864"/>
                    </a:lnTo>
                    <a:lnTo>
                      <a:pt x="6022" y="1853"/>
                    </a:lnTo>
                    <a:lnTo>
                      <a:pt x="5783" y="1841"/>
                    </a:lnTo>
                    <a:lnTo>
                      <a:pt x="5544" y="1830"/>
                    </a:lnTo>
                    <a:lnTo>
                      <a:pt x="5306" y="1818"/>
                    </a:lnTo>
                    <a:lnTo>
                      <a:pt x="5069" y="1805"/>
                    </a:lnTo>
                    <a:lnTo>
                      <a:pt x="4834" y="1793"/>
                    </a:lnTo>
                    <a:lnTo>
                      <a:pt x="4597" y="1779"/>
                    </a:lnTo>
                    <a:lnTo>
                      <a:pt x="4363" y="1765"/>
                    </a:lnTo>
                    <a:lnTo>
                      <a:pt x="4128" y="1752"/>
                    </a:lnTo>
                    <a:lnTo>
                      <a:pt x="3895" y="1738"/>
                    </a:lnTo>
                    <a:lnTo>
                      <a:pt x="3662" y="1724"/>
                    </a:lnTo>
                    <a:lnTo>
                      <a:pt x="3429" y="1709"/>
                    </a:lnTo>
                    <a:lnTo>
                      <a:pt x="3196" y="1694"/>
                    </a:lnTo>
                    <a:lnTo>
                      <a:pt x="2965" y="1678"/>
                    </a:lnTo>
                    <a:lnTo>
                      <a:pt x="2734" y="1664"/>
                    </a:lnTo>
                    <a:lnTo>
                      <a:pt x="2503" y="1648"/>
                    </a:lnTo>
                    <a:lnTo>
                      <a:pt x="2274" y="1632"/>
                    </a:lnTo>
                    <a:lnTo>
                      <a:pt x="2045" y="1616"/>
                    </a:lnTo>
                    <a:lnTo>
                      <a:pt x="1816" y="1599"/>
                    </a:lnTo>
                    <a:lnTo>
                      <a:pt x="1587" y="1583"/>
                    </a:lnTo>
                    <a:lnTo>
                      <a:pt x="1359" y="1567"/>
                    </a:lnTo>
                    <a:lnTo>
                      <a:pt x="1131" y="1550"/>
                    </a:lnTo>
                    <a:lnTo>
                      <a:pt x="905" y="1534"/>
                    </a:lnTo>
                    <a:lnTo>
                      <a:pt x="678" y="1517"/>
                    </a:lnTo>
                    <a:lnTo>
                      <a:pt x="452" y="1502"/>
                    </a:lnTo>
                    <a:lnTo>
                      <a:pt x="225" y="1485"/>
                    </a:lnTo>
                    <a:lnTo>
                      <a:pt x="0" y="1469"/>
                    </a:lnTo>
                    <a:lnTo>
                      <a:pt x="10" y="1382"/>
                    </a:lnTo>
                    <a:lnTo>
                      <a:pt x="24" y="1294"/>
                    </a:lnTo>
                    <a:lnTo>
                      <a:pt x="43" y="1208"/>
                    </a:lnTo>
                    <a:lnTo>
                      <a:pt x="66" y="1122"/>
                    </a:lnTo>
                    <a:lnTo>
                      <a:pt x="92" y="1036"/>
                    </a:lnTo>
                    <a:lnTo>
                      <a:pt x="122" y="951"/>
                    </a:lnTo>
                    <a:lnTo>
                      <a:pt x="157" y="866"/>
                    </a:lnTo>
                    <a:lnTo>
                      <a:pt x="196" y="783"/>
                    </a:lnTo>
                    <a:lnTo>
                      <a:pt x="238" y="700"/>
                    </a:lnTo>
                    <a:lnTo>
                      <a:pt x="283" y="618"/>
                    </a:lnTo>
                    <a:lnTo>
                      <a:pt x="333" y="537"/>
                    </a:lnTo>
                    <a:lnTo>
                      <a:pt x="386" y="456"/>
                    </a:lnTo>
                    <a:lnTo>
                      <a:pt x="443" y="377"/>
                    </a:lnTo>
                    <a:lnTo>
                      <a:pt x="503" y="299"/>
                    </a:lnTo>
                    <a:lnTo>
                      <a:pt x="566" y="223"/>
                    </a:lnTo>
                    <a:lnTo>
                      <a:pt x="633" y="147"/>
                    </a:lnTo>
                    <a:close/>
                  </a:path>
                </a:pathLst>
              </a:custGeom>
              <a:solidFill>
                <a:srgbClr val="000000"/>
              </a:solidFill>
              <a:ln w="9525">
                <a:noFill/>
                <a:round/>
                <a:headEnd/>
                <a:tailEnd/>
              </a:ln>
            </p:spPr>
            <p:txBody>
              <a:bodyPr/>
              <a:lstStyle/>
              <a:p>
                <a:endParaRPr lang="fr-FR"/>
              </a:p>
            </p:txBody>
          </p:sp>
          <p:sp>
            <p:nvSpPr>
              <p:cNvPr id="206" name="Freeform 110"/>
              <p:cNvSpPr>
                <a:spLocks/>
              </p:cNvSpPr>
              <p:nvPr/>
            </p:nvSpPr>
            <p:spPr bwMode="auto">
              <a:xfrm>
                <a:off x="2750" y="537"/>
                <a:ext cx="151" cy="37"/>
              </a:xfrm>
              <a:custGeom>
                <a:avLst/>
                <a:gdLst>
                  <a:gd name="T0" fmla="*/ 6 w 453"/>
                  <a:gd name="T1" fmla="*/ 1 h 111"/>
                  <a:gd name="T2" fmla="*/ 5 w 453"/>
                  <a:gd name="T3" fmla="*/ 1 h 111"/>
                  <a:gd name="T4" fmla="*/ 5 w 453"/>
                  <a:gd name="T5" fmla="*/ 1 h 111"/>
                  <a:gd name="T6" fmla="*/ 5 w 453"/>
                  <a:gd name="T7" fmla="*/ 1 h 111"/>
                  <a:gd name="T8" fmla="*/ 5 w 453"/>
                  <a:gd name="T9" fmla="*/ 1 h 111"/>
                  <a:gd name="T10" fmla="*/ 5 w 453"/>
                  <a:gd name="T11" fmla="*/ 1 h 111"/>
                  <a:gd name="T12" fmla="*/ 5 w 453"/>
                  <a:gd name="T13" fmla="*/ 1 h 111"/>
                  <a:gd name="T14" fmla="*/ 5 w 453"/>
                  <a:gd name="T15" fmla="*/ 1 h 111"/>
                  <a:gd name="T16" fmla="*/ 4 w 453"/>
                  <a:gd name="T17" fmla="*/ 1 h 111"/>
                  <a:gd name="T18" fmla="*/ 4 w 453"/>
                  <a:gd name="T19" fmla="*/ 1 h 111"/>
                  <a:gd name="T20" fmla="*/ 4 w 453"/>
                  <a:gd name="T21" fmla="*/ 1 h 111"/>
                  <a:gd name="T22" fmla="*/ 4 w 453"/>
                  <a:gd name="T23" fmla="*/ 0 h 111"/>
                  <a:gd name="T24" fmla="*/ 4 w 453"/>
                  <a:gd name="T25" fmla="*/ 0 h 111"/>
                  <a:gd name="T26" fmla="*/ 4 w 453"/>
                  <a:gd name="T27" fmla="*/ 0 h 111"/>
                  <a:gd name="T28" fmla="*/ 4 w 453"/>
                  <a:gd name="T29" fmla="*/ 0 h 111"/>
                  <a:gd name="T30" fmla="*/ 3 w 453"/>
                  <a:gd name="T31" fmla="*/ 0 h 111"/>
                  <a:gd name="T32" fmla="*/ 3 w 453"/>
                  <a:gd name="T33" fmla="*/ 0 h 111"/>
                  <a:gd name="T34" fmla="*/ 3 w 453"/>
                  <a:gd name="T35" fmla="*/ 0 h 111"/>
                  <a:gd name="T36" fmla="*/ 3 w 453"/>
                  <a:gd name="T37" fmla="*/ 0 h 111"/>
                  <a:gd name="T38" fmla="*/ 3 w 453"/>
                  <a:gd name="T39" fmla="*/ 0 h 111"/>
                  <a:gd name="T40" fmla="*/ 2 w 453"/>
                  <a:gd name="T41" fmla="*/ 0 h 111"/>
                  <a:gd name="T42" fmla="*/ 2 w 453"/>
                  <a:gd name="T43" fmla="*/ 0 h 111"/>
                  <a:gd name="T44" fmla="*/ 2 w 453"/>
                  <a:gd name="T45" fmla="*/ 0 h 111"/>
                  <a:gd name="T46" fmla="*/ 2 w 453"/>
                  <a:gd name="T47" fmla="*/ 0 h 111"/>
                  <a:gd name="T48" fmla="*/ 2 w 453"/>
                  <a:gd name="T49" fmla="*/ 0 h 111"/>
                  <a:gd name="T50" fmla="*/ 1 w 453"/>
                  <a:gd name="T51" fmla="*/ 0 h 111"/>
                  <a:gd name="T52" fmla="*/ 1 w 453"/>
                  <a:gd name="T53" fmla="*/ 0 h 111"/>
                  <a:gd name="T54" fmla="*/ 1 w 453"/>
                  <a:gd name="T55" fmla="*/ 0 h 111"/>
                  <a:gd name="T56" fmla="*/ 1 w 453"/>
                  <a:gd name="T57" fmla="*/ 0 h 111"/>
                  <a:gd name="T58" fmla="*/ 1 w 453"/>
                  <a:gd name="T59" fmla="*/ 0 h 111"/>
                  <a:gd name="T60" fmla="*/ 0 w 453"/>
                  <a:gd name="T61" fmla="*/ 0 h 111"/>
                  <a:gd name="T62" fmla="*/ 0 w 453"/>
                  <a:gd name="T63" fmla="*/ 0 h 111"/>
                  <a:gd name="T64" fmla="*/ 0 w 453"/>
                  <a:gd name="T65" fmla="*/ 0 h 111"/>
                  <a:gd name="T66" fmla="*/ 6 w 453"/>
                  <a:gd name="T67" fmla="*/ 1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3"/>
                  <a:gd name="T103" fmla="*/ 0 h 111"/>
                  <a:gd name="T104" fmla="*/ 453 w 453"/>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3" h="111">
                    <a:moveTo>
                      <a:pt x="453" y="111"/>
                    </a:moveTo>
                    <a:lnTo>
                      <a:pt x="441" y="105"/>
                    </a:lnTo>
                    <a:lnTo>
                      <a:pt x="429" y="97"/>
                    </a:lnTo>
                    <a:lnTo>
                      <a:pt x="417" y="90"/>
                    </a:lnTo>
                    <a:lnTo>
                      <a:pt x="404" y="83"/>
                    </a:lnTo>
                    <a:lnTo>
                      <a:pt x="393" y="76"/>
                    </a:lnTo>
                    <a:lnTo>
                      <a:pt x="381" y="68"/>
                    </a:lnTo>
                    <a:lnTo>
                      <a:pt x="369" y="62"/>
                    </a:lnTo>
                    <a:lnTo>
                      <a:pt x="357" y="55"/>
                    </a:lnTo>
                    <a:lnTo>
                      <a:pt x="346" y="48"/>
                    </a:lnTo>
                    <a:lnTo>
                      <a:pt x="333" y="41"/>
                    </a:lnTo>
                    <a:lnTo>
                      <a:pt x="322" y="34"/>
                    </a:lnTo>
                    <a:lnTo>
                      <a:pt x="309" y="28"/>
                    </a:lnTo>
                    <a:lnTo>
                      <a:pt x="298" y="21"/>
                    </a:lnTo>
                    <a:lnTo>
                      <a:pt x="286" y="14"/>
                    </a:lnTo>
                    <a:lnTo>
                      <a:pt x="274" y="7"/>
                    </a:lnTo>
                    <a:lnTo>
                      <a:pt x="262" y="0"/>
                    </a:lnTo>
                    <a:lnTo>
                      <a:pt x="246" y="1"/>
                    </a:lnTo>
                    <a:lnTo>
                      <a:pt x="230" y="1"/>
                    </a:lnTo>
                    <a:lnTo>
                      <a:pt x="214" y="3"/>
                    </a:lnTo>
                    <a:lnTo>
                      <a:pt x="198" y="3"/>
                    </a:lnTo>
                    <a:lnTo>
                      <a:pt x="183" y="4"/>
                    </a:lnTo>
                    <a:lnTo>
                      <a:pt x="166" y="4"/>
                    </a:lnTo>
                    <a:lnTo>
                      <a:pt x="150" y="5"/>
                    </a:lnTo>
                    <a:lnTo>
                      <a:pt x="134" y="5"/>
                    </a:lnTo>
                    <a:lnTo>
                      <a:pt x="117" y="6"/>
                    </a:lnTo>
                    <a:lnTo>
                      <a:pt x="101" y="7"/>
                    </a:lnTo>
                    <a:lnTo>
                      <a:pt x="84" y="7"/>
                    </a:lnTo>
                    <a:lnTo>
                      <a:pt x="67" y="8"/>
                    </a:lnTo>
                    <a:lnTo>
                      <a:pt x="51" y="8"/>
                    </a:lnTo>
                    <a:lnTo>
                      <a:pt x="34" y="9"/>
                    </a:lnTo>
                    <a:lnTo>
                      <a:pt x="17" y="9"/>
                    </a:lnTo>
                    <a:lnTo>
                      <a:pt x="0" y="11"/>
                    </a:lnTo>
                    <a:lnTo>
                      <a:pt x="453" y="111"/>
                    </a:lnTo>
                    <a:close/>
                  </a:path>
                </a:pathLst>
              </a:custGeom>
              <a:solidFill>
                <a:srgbClr val="333333"/>
              </a:solidFill>
              <a:ln w="9525">
                <a:noFill/>
                <a:round/>
                <a:headEnd/>
                <a:tailEnd/>
              </a:ln>
            </p:spPr>
            <p:txBody>
              <a:bodyPr/>
              <a:lstStyle/>
              <a:p>
                <a:endParaRPr lang="fr-FR"/>
              </a:p>
            </p:txBody>
          </p:sp>
          <p:sp>
            <p:nvSpPr>
              <p:cNvPr id="207" name="Freeform 111"/>
              <p:cNvSpPr>
                <a:spLocks/>
              </p:cNvSpPr>
              <p:nvPr/>
            </p:nvSpPr>
            <p:spPr bwMode="auto">
              <a:xfrm>
                <a:off x="2701" y="540"/>
                <a:ext cx="234" cy="53"/>
              </a:xfrm>
              <a:custGeom>
                <a:avLst/>
                <a:gdLst>
                  <a:gd name="T0" fmla="*/ 7 w 700"/>
                  <a:gd name="T1" fmla="*/ 1 h 159"/>
                  <a:gd name="T2" fmla="*/ 8 w 700"/>
                  <a:gd name="T3" fmla="*/ 1 h 159"/>
                  <a:gd name="T4" fmla="*/ 8 w 700"/>
                  <a:gd name="T5" fmla="*/ 1 h 159"/>
                  <a:gd name="T6" fmla="*/ 8 w 700"/>
                  <a:gd name="T7" fmla="*/ 2 h 159"/>
                  <a:gd name="T8" fmla="*/ 8 w 700"/>
                  <a:gd name="T9" fmla="*/ 2 h 159"/>
                  <a:gd name="T10" fmla="*/ 8 w 700"/>
                  <a:gd name="T11" fmla="*/ 2 h 159"/>
                  <a:gd name="T12" fmla="*/ 8 w 700"/>
                  <a:gd name="T13" fmla="*/ 2 h 159"/>
                  <a:gd name="T14" fmla="*/ 9 w 700"/>
                  <a:gd name="T15" fmla="*/ 2 h 159"/>
                  <a:gd name="T16" fmla="*/ 9 w 700"/>
                  <a:gd name="T17" fmla="*/ 2 h 159"/>
                  <a:gd name="T18" fmla="*/ 0 w 700"/>
                  <a:gd name="T19" fmla="*/ 0 h 159"/>
                  <a:gd name="T20" fmla="*/ 0 w 700"/>
                  <a:gd name="T21" fmla="*/ 0 h 159"/>
                  <a:gd name="T22" fmla="*/ 0 w 700"/>
                  <a:gd name="T23" fmla="*/ 0 h 159"/>
                  <a:gd name="T24" fmla="*/ 1 w 700"/>
                  <a:gd name="T25" fmla="*/ 0 h 159"/>
                  <a:gd name="T26" fmla="*/ 1 w 700"/>
                  <a:gd name="T27" fmla="*/ 0 h 159"/>
                  <a:gd name="T28" fmla="*/ 1 w 700"/>
                  <a:gd name="T29" fmla="*/ 0 h 159"/>
                  <a:gd name="T30" fmla="*/ 1 w 700"/>
                  <a:gd name="T31" fmla="*/ 0 h 159"/>
                  <a:gd name="T32" fmla="*/ 2 w 700"/>
                  <a:gd name="T33" fmla="*/ 0 h 159"/>
                  <a:gd name="T34" fmla="*/ 2 w 700"/>
                  <a:gd name="T35" fmla="*/ 0 h 159"/>
                  <a:gd name="T36" fmla="*/ 7 w 700"/>
                  <a:gd name="T37" fmla="*/ 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0"/>
                  <a:gd name="T58" fmla="*/ 0 h 159"/>
                  <a:gd name="T59" fmla="*/ 700 w 700"/>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0" h="159">
                    <a:moveTo>
                      <a:pt x="600" y="100"/>
                    </a:moveTo>
                    <a:lnTo>
                      <a:pt x="613" y="107"/>
                    </a:lnTo>
                    <a:lnTo>
                      <a:pt x="625" y="115"/>
                    </a:lnTo>
                    <a:lnTo>
                      <a:pt x="638" y="122"/>
                    </a:lnTo>
                    <a:lnTo>
                      <a:pt x="650" y="130"/>
                    </a:lnTo>
                    <a:lnTo>
                      <a:pt x="662" y="137"/>
                    </a:lnTo>
                    <a:lnTo>
                      <a:pt x="675" y="144"/>
                    </a:lnTo>
                    <a:lnTo>
                      <a:pt x="687" y="151"/>
                    </a:lnTo>
                    <a:lnTo>
                      <a:pt x="700" y="159"/>
                    </a:lnTo>
                    <a:lnTo>
                      <a:pt x="0" y="5"/>
                    </a:lnTo>
                    <a:lnTo>
                      <a:pt x="18" y="4"/>
                    </a:lnTo>
                    <a:lnTo>
                      <a:pt x="37" y="4"/>
                    </a:lnTo>
                    <a:lnTo>
                      <a:pt x="56" y="3"/>
                    </a:lnTo>
                    <a:lnTo>
                      <a:pt x="74" y="2"/>
                    </a:lnTo>
                    <a:lnTo>
                      <a:pt x="93" y="2"/>
                    </a:lnTo>
                    <a:lnTo>
                      <a:pt x="111" y="1"/>
                    </a:lnTo>
                    <a:lnTo>
                      <a:pt x="129" y="1"/>
                    </a:lnTo>
                    <a:lnTo>
                      <a:pt x="147" y="0"/>
                    </a:lnTo>
                    <a:lnTo>
                      <a:pt x="600" y="100"/>
                    </a:lnTo>
                    <a:close/>
                  </a:path>
                </a:pathLst>
              </a:custGeom>
              <a:solidFill>
                <a:srgbClr val="363636"/>
              </a:solidFill>
              <a:ln w="9525">
                <a:noFill/>
                <a:round/>
                <a:headEnd/>
                <a:tailEnd/>
              </a:ln>
            </p:spPr>
            <p:txBody>
              <a:bodyPr/>
              <a:lstStyle/>
              <a:p>
                <a:endParaRPr lang="fr-FR"/>
              </a:p>
            </p:txBody>
          </p:sp>
          <p:sp>
            <p:nvSpPr>
              <p:cNvPr id="208" name="Freeform 112"/>
              <p:cNvSpPr>
                <a:spLocks/>
              </p:cNvSpPr>
              <p:nvPr/>
            </p:nvSpPr>
            <p:spPr bwMode="auto">
              <a:xfrm>
                <a:off x="2652" y="542"/>
                <a:ext cx="315" cy="71"/>
              </a:xfrm>
              <a:custGeom>
                <a:avLst/>
                <a:gdLst>
                  <a:gd name="T0" fmla="*/ 11 w 943"/>
                  <a:gd name="T1" fmla="*/ 2 h 213"/>
                  <a:gd name="T2" fmla="*/ 11 w 943"/>
                  <a:gd name="T3" fmla="*/ 2 h 213"/>
                  <a:gd name="T4" fmla="*/ 11 w 943"/>
                  <a:gd name="T5" fmla="*/ 2 h 213"/>
                  <a:gd name="T6" fmla="*/ 11 w 943"/>
                  <a:gd name="T7" fmla="*/ 2 h 213"/>
                  <a:gd name="T8" fmla="*/ 11 w 943"/>
                  <a:gd name="T9" fmla="*/ 2 h 213"/>
                  <a:gd name="T10" fmla="*/ 11 w 943"/>
                  <a:gd name="T11" fmla="*/ 2 h 213"/>
                  <a:gd name="T12" fmla="*/ 11 w 943"/>
                  <a:gd name="T13" fmla="*/ 2 h 213"/>
                  <a:gd name="T14" fmla="*/ 12 w 943"/>
                  <a:gd name="T15" fmla="*/ 3 h 213"/>
                  <a:gd name="T16" fmla="*/ 12 w 943"/>
                  <a:gd name="T17" fmla="*/ 3 h 213"/>
                  <a:gd name="T18" fmla="*/ 0 w 943"/>
                  <a:gd name="T19" fmla="*/ 0 h 213"/>
                  <a:gd name="T20" fmla="*/ 0 w 943"/>
                  <a:gd name="T21" fmla="*/ 0 h 213"/>
                  <a:gd name="T22" fmla="*/ 0 w 943"/>
                  <a:gd name="T23" fmla="*/ 0 h 213"/>
                  <a:gd name="T24" fmla="*/ 1 w 943"/>
                  <a:gd name="T25" fmla="*/ 0 h 213"/>
                  <a:gd name="T26" fmla="*/ 1 w 943"/>
                  <a:gd name="T27" fmla="*/ 0 h 213"/>
                  <a:gd name="T28" fmla="*/ 1 w 943"/>
                  <a:gd name="T29" fmla="*/ 0 h 213"/>
                  <a:gd name="T30" fmla="*/ 1 w 943"/>
                  <a:gd name="T31" fmla="*/ 0 h 213"/>
                  <a:gd name="T32" fmla="*/ 2 w 943"/>
                  <a:gd name="T33" fmla="*/ 0 h 213"/>
                  <a:gd name="T34" fmla="*/ 2 w 943"/>
                  <a:gd name="T35" fmla="*/ 0 h 213"/>
                  <a:gd name="T36" fmla="*/ 11 w 943"/>
                  <a:gd name="T37" fmla="*/ 2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3"/>
                  <a:gd name="T58" fmla="*/ 0 h 213"/>
                  <a:gd name="T59" fmla="*/ 943 w 943"/>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3" h="213">
                    <a:moveTo>
                      <a:pt x="847" y="154"/>
                    </a:moveTo>
                    <a:lnTo>
                      <a:pt x="859" y="161"/>
                    </a:lnTo>
                    <a:lnTo>
                      <a:pt x="871" y="169"/>
                    </a:lnTo>
                    <a:lnTo>
                      <a:pt x="883" y="176"/>
                    </a:lnTo>
                    <a:lnTo>
                      <a:pt x="896" y="184"/>
                    </a:lnTo>
                    <a:lnTo>
                      <a:pt x="907" y="190"/>
                    </a:lnTo>
                    <a:lnTo>
                      <a:pt x="919" y="198"/>
                    </a:lnTo>
                    <a:lnTo>
                      <a:pt x="931" y="205"/>
                    </a:lnTo>
                    <a:lnTo>
                      <a:pt x="943" y="213"/>
                    </a:lnTo>
                    <a:lnTo>
                      <a:pt x="0" y="5"/>
                    </a:lnTo>
                    <a:lnTo>
                      <a:pt x="18" y="4"/>
                    </a:lnTo>
                    <a:lnTo>
                      <a:pt x="37" y="4"/>
                    </a:lnTo>
                    <a:lnTo>
                      <a:pt x="55" y="2"/>
                    </a:lnTo>
                    <a:lnTo>
                      <a:pt x="73" y="2"/>
                    </a:lnTo>
                    <a:lnTo>
                      <a:pt x="93" y="1"/>
                    </a:lnTo>
                    <a:lnTo>
                      <a:pt x="111" y="1"/>
                    </a:lnTo>
                    <a:lnTo>
                      <a:pt x="129" y="0"/>
                    </a:lnTo>
                    <a:lnTo>
                      <a:pt x="147" y="0"/>
                    </a:lnTo>
                    <a:lnTo>
                      <a:pt x="847" y="154"/>
                    </a:lnTo>
                    <a:close/>
                  </a:path>
                </a:pathLst>
              </a:custGeom>
              <a:solidFill>
                <a:srgbClr val="393939"/>
              </a:solidFill>
              <a:ln w="9525">
                <a:noFill/>
                <a:round/>
                <a:headEnd/>
                <a:tailEnd/>
              </a:ln>
            </p:spPr>
            <p:txBody>
              <a:bodyPr/>
              <a:lstStyle/>
              <a:p>
                <a:endParaRPr lang="fr-FR"/>
              </a:p>
            </p:txBody>
          </p:sp>
          <p:sp>
            <p:nvSpPr>
              <p:cNvPr id="209" name="Freeform 113"/>
              <p:cNvSpPr>
                <a:spLocks/>
              </p:cNvSpPr>
              <p:nvPr/>
            </p:nvSpPr>
            <p:spPr bwMode="auto">
              <a:xfrm>
                <a:off x="2604" y="544"/>
                <a:ext cx="395" cy="89"/>
              </a:xfrm>
              <a:custGeom>
                <a:avLst/>
                <a:gdLst>
                  <a:gd name="T0" fmla="*/ 13 w 1186"/>
                  <a:gd name="T1" fmla="*/ 3 h 267"/>
                  <a:gd name="T2" fmla="*/ 14 w 1186"/>
                  <a:gd name="T3" fmla="*/ 3 h 267"/>
                  <a:gd name="T4" fmla="*/ 14 w 1186"/>
                  <a:gd name="T5" fmla="*/ 3 h 267"/>
                  <a:gd name="T6" fmla="*/ 14 w 1186"/>
                  <a:gd name="T7" fmla="*/ 3 h 267"/>
                  <a:gd name="T8" fmla="*/ 14 w 1186"/>
                  <a:gd name="T9" fmla="*/ 3 h 267"/>
                  <a:gd name="T10" fmla="*/ 14 w 1186"/>
                  <a:gd name="T11" fmla="*/ 3 h 267"/>
                  <a:gd name="T12" fmla="*/ 14 w 1186"/>
                  <a:gd name="T13" fmla="*/ 3 h 267"/>
                  <a:gd name="T14" fmla="*/ 14 w 1186"/>
                  <a:gd name="T15" fmla="*/ 3 h 267"/>
                  <a:gd name="T16" fmla="*/ 15 w 1186"/>
                  <a:gd name="T17" fmla="*/ 3 h 267"/>
                  <a:gd name="T18" fmla="*/ 0 w 1186"/>
                  <a:gd name="T19" fmla="*/ 0 h 267"/>
                  <a:gd name="T20" fmla="*/ 0 w 1186"/>
                  <a:gd name="T21" fmla="*/ 0 h 267"/>
                  <a:gd name="T22" fmla="*/ 0 w 1186"/>
                  <a:gd name="T23" fmla="*/ 0 h 267"/>
                  <a:gd name="T24" fmla="*/ 1 w 1186"/>
                  <a:gd name="T25" fmla="*/ 0 h 267"/>
                  <a:gd name="T26" fmla="*/ 1 w 1186"/>
                  <a:gd name="T27" fmla="*/ 0 h 267"/>
                  <a:gd name="T28" fmla="*/ 1 w 1186"/>
                  <a:gd name="T29" fmla="*/ 0 h 267"/>
                  <a:gd name="T30" fmla="*/ 1 w 1186"/>
                  <a:gd name="T31" fmla="*/ 0 h 267"/>
                  <a:gd name="T32" fmla="*/ 2 w 1186"/>
                  <a:gd name="T33" fmla="*/ 0 h 267"/>
                  <a:gd name="T34" fmla="*/ 2 w 1186"/>
                  <a:gd name="T35" fmla="*/ 0 h 267"/>
                  <a:gd name="T36" fmla="*/ 13 w 1186"/>
                  <a:gd name="T37" fmla="*/ 3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6"/>
                  <a:gd name="T58" fmla="*/ 0 h 267"/>
                  <a:gd name="T59" fmla="*/ 1186 w 1186"/>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6" h="267">
                    <a:moveTo>
                      <a:pt x="1089" y="208"/>
                    </a:moveTo>
                    <a:lnTo>
                      <a:pt x="1102" y="215"/>
                    </a:lnTo>
                    <a:lnTo>
                      <a:pt x="1114" y="223"/>
                    </a:lnTo>
                    <a:lnTo>
                      <a:pt x="1126" y="230"/>
                    </a:lnTo>
                    <a:lnTo>
                      <a:pt x="1138" y="238"/>
                    </a:lnTo>
                    <a:lnTo>
                      <a:pt x="1150" y="244"/>
                    </a:lnTo>
                    <a:lnTo>
                      <a:pt x="1163" y="252"/>
                    </a:lnTo>
                    <a:lnTo>
                      <a:pt x="1174" y="259"/>
                    </a:lnTo>
                    <a:lnTo>
                      <a:pt x="1186" y="267"/>
                    </a:lnTo>
                    <a:lnTo>
                      <a:pt x="0" y="3"/>
                    </a:lnTo>
                    <a:lnTo>
                      <a:pt x="18" y="3"/>
                    </a:lnTo>
                    <a:lnTo>
                      <a:pt x="37" y="2"/>
                    </a:lnTo>
                    <a:lnTo>
                      <a:pt x="55" y="2"/>
                    </a:lnTo>
                    <a:lnTo>
                      <a:pt x="73" y="1"/>
                    </a:lnTo>
                    <a:lnTo>
                      <a:pt x="91" y="1"/>
                    </a:lnTo>
                    <a:lnTo>
                      <a:pt x="110" y="1"/>
                    </a:lnTo>
                    <a:lnTo>
                      <a:pt x="128" y="0"/>
                    </a:lnTo>
                    <a:lnTo>
                      <a:pt x="146" y="0"/>
                    </a:lnTo>
                    <a:lnTo>
                      <a:pt x="1089" y="208"/>
                    </a:lnTo>
                    <a:close/>
                  </a:path>
                </a:pathLst>
              </a:custGeom>
              <a:solidFill>
                <a:srgbClr val="393939"/>
              </a:solidFill>
              <a:ln w="9525">
                <a:noFill/>
                <a:round/>
                <a:headEnd/>
                <a:tailEnd/>
              </a:ln>
            </p:spPr>
            <p:txBody>
              <a:bodyPr/>
              <a:lstStyle/>
              <a:p>
                <a:endParaRPr lang="fr-FR"/>
              </a:p>
            </p:txBody>
          </p:sp>
          <p:sp>
            <p:nvSpPr>
              <p:cNvPr id="210" name="Freeform 114"/>
              <p:cNvSpPr>
                <a:spLocks/>
              </p:cNvSpPr>
              <p:nvPr/>
            </p:nvSpPr>
            <p:spPr bwMode="auto">
              <a:xfrm>
                <a:off x="2550" y="545"/>
                <a:ext cx="482" cy="108"/>
              </a:xfrm>
              <a:custGeom>
                <a:avLst/>
                <a:gdLst>
                  <a:gd name="T0" fmla="*/ 17 w 1444"/>
                  <a:gd name="T1" fmla="*/ 3 h 324"/>
                  <a:gd name="T2" fmla="*/ 17 w 1444"/>
                  <a:gd name="T3" fmla="*/ 3 h 324"/>
                  <a:gd name="T4" fmla="*/ 17 w 1444"/>
                  <a:gd name="T5" fmla="*/ 3 h 324"/>
                  <a:gd name="T6" fmla="*/ 17 w 1444"/>
                  <a:gd name="T7" fmla="*/ 4 h 324"/>
                  <a:gd name="T8" fmla="*/ 17 w 1444"/>
                  <a:gd name="T9" fmla="*/ 4 h 324"/>
                  <a:gd name="T10" fmla="*/ 17 w 1444"/>
                  <a:gd name="T11" fmla="*/ 4 h 324"/>
                  <a:gd name="T12" fmla="*/ 18 w 1444"/>
                  <a:gd name="T13" fmla="*/ 4 h 324"/>
                  <a:gd name="T14" fmla="*/ 18 w 1444"/>
                  <a:gd name="T15" fmla="*/ 4 h 324"/>
                  <a:gd name="T16" fmla="*/ 18 w 1444"/>
                  <a:gd name="T17" fmla="*/ 4 h 324"/>
                  <a:gd name="T18" fmla="*/ 0 w 1444"/>
                  <a:gd name="T19" fmla="*/ 0 h 324"/>
                  <a:gd name="T20" fmla="*/ 0 w 1444"/>
                  <a:gd name="T21" fmla="*/ 0 h 324"/>
                  <a:gd name="T22" fmla="*/ 1 w 1444"/>
                  <a:gd name="T23" fmla="*/ 0 h 324"/>
                  <a:gd name="T24" fmla="*/ 1 w 1444"/>
                  <a:gd name="T25" fmla="*/ 0 h 324"/>
                  <a:gd name="T26" fmla="*/ 1 w 1444"/>
                  <a:gd name="T27" fmla="*/ 0 h 324"/>
                  <a:gd name="T28" fmla="*/ 1 w 1444"/>
                  <a:gd name="T29" fmla="*/ 0 h 324"/>
                  <a:gd name="T30" fmla="*/ 1 w 1444"/>
                  <a:gd name="T31" fmla="*/ 0 h 324"/>
                  <a:gd name="T32" fmla="*/ 2 w 1444"/>
                  <a:gd name="T33" fmla="*/ 0 h 324"/>
                  <a:gd name="T34" fmla="*/ 2 w 1444"/>
                  <a:gd name="T35" fmla="*/ 0 h 324"/>
                  <a:gd name="T36" fmla="*/ 17 w 1444"/>
                  <a:gd name="T37" fmla="*/ 3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4"/>
                  <a:gd name="T58" fmla="*/ 0 h 324"/>
                  <a:gd name="T59" fmla="*/ 1444 w 144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4" h="324">
                    <a:moveTo>
                      <a:pt x="1346" y="264"/>
                    </a:moveTo>
                    <a:lnTo>
                      <a:pt x="1359" y="272"/>
                    </a:lnTo>
                    <a:lnTo>
                      <a:pt x="1371" y="279"/>
                    </a:lnTo>
                    <a:lnTo>
                      <a:pt x="1384" y="287"/>
                    </a:lnTo>
                    <a:lnTo>
                      <a:pt x="1395" y="293"/>
                    </a:lnTo>
                    <a:lnTo>
                      <a:pt x="1408" y="301"/>
                    </a:lnTo>
                    <a:lnTo>
                      <a:pt x="1420" y="309"/>
                    </a:lnTo>
                    <a:lnTo>
                      <a:pt x="1431" y="316"/>
                    </a:lnTo>
                    <a:lnTo>
                      <a:pt x="1444" y="324"/>
                    </a:lnTo>
                    <a:lnTo>
                      <a:pt x="0" y="4"/>
                    </a:lnTo>
                    <a:lnTo>
                      <a:pt x="20" y="4"/>
                    </a:lnTo>
                    <a:lnTo>
                      <a:pt x="41" y="2"/>
                    </a:lnTo>
                    <a:lnTo>
                      <a:pt x="61" y="2"/>
                    </a:lnTo>
                    <a:lnTo>
                      <a:pt x="80" y="1"/>
                    </a:lnTo>
                    <a:lnTo>
                      <a:pt x="101" y="1"/>
                    </a:lnTo>
                    <a:lnTo>
                      <a:pt x="120" y="1"/>
                    </a:lnTo>
                    <a:lnTo>
                      <a:pt x="140" y="0"/>
                    </a:lnTo>
                    <a:lnTo>
                      <a:pt x="160" y="0"/>
                    </a:lnTo>
                    <a:lnTo>
                      <a:pt x="1346" y="264"/>
                    </a:lnTo>
                    <a:close/>
                  </a:path>
                </a:pathLst>
              </a:custGeom>
              <a:solidFill>
                <a:srgbClr val="3B3B3B"/>
              </a:solidFill>
              <a:ln w="9525">
                <a:noFill/>
                <a:round/>
                <a:headEnd/>
                <a:tailEnd/>
              </a:ln>
            </p:spPr>
            <p:txBody>
              <a:bodyPr/>
              <a:lstStyle/>
              <a:p>
                <a:endParaRPr lang="fr-FR"/>
              </a:p>
            </p:txBody>
          </p:sp>
          <p:sp>
            <p:nvSpPr>
              <p:cNvPr id="211" name="Freeform 115"/>
              <p:cNvSpPr>
                <a:spLocks/>
              </p:cNvSpPr>
              <p:nvPr/>
            </p:nvSpPr>
            <p:spPr bwMode="auto">
              <a:xfrm>
                <a:off x="2499" y="546"/>
                <a:ext cx="564" cy="126"/>
              </a:xfrm>
              <a:custGeom>
                <a:avLst/>
                <a:gdLst>
                  <a:gd name="T0" fmla="*/ 20 w 1690"/>
                  <a:gd name="T1" fmla="*/ 4 h 378"/>
                  <a:gd name="T2" fmla="*/ 20 w 1690"/>
                  <a:gd name="T3" fmla="*/ 4 h 378"/>
                  <a:gd name="T4" fmla="*/ 20 w 1690"/>
                  <a:gd name="T5" fmla="*/ 4 h 378"/>
                  <a:gd name="T6" fmla="*/ 20 w 1690"/>
                  <a:gd name="T7" fmla="*/ 4 h 378"/>
                  <a:gd name="T8" fmla="*/ 20 w 1690"/>
                  <a:gd name="T9" fmla="*/ 4 h 378"/>
                  <a:gd name="T10" fmla="*/ 21 w 1690"/>
                  <a:gd name="T11" fmla="*/ 4 h 378"/>
                  <a:gd name="T12" fmla="*/ 21 w 1690"/>
                  <a:gd name="T13" fmla="*/ 4 h 378"/>
                  <a:gd name="T14" fmla="*/ 21 w 1690"/>
                  <a:gd name="T15" fmla="*/ 5 h 378"/>
                  <a:gd name="T16" fmla="*/ 21 w 1690"/>
                  <a:gd name="T17" fmla="*/ 5 h 378"/>
                  <a:gd name="T18" fmla="*/ 0 w 1690"/>
                  <a:gd name="T19" fmla="*/ 0 h 378"/>
                  <a:gd name="T20" fmla="*/ 0 w 1690"/>
                  <a:gd name="T21" fmla="*/ 0 h 378"/>
                  <a:gd name="T22" fmla="*/ 0 w 1690"/>
                  <a:gd name="T23" fmla="*/ 0 h 378"/>
                  <a:gd name="T24" fmla="*/ 1 w 1690"/>
                  <a:gd name="T25" fmla="*/ 0 h 378"/>
                  <a:gd name="T26" fmla="*/ 1 w 1690"/>
                  <a:gd name="T27" fmla="*/ 0 h 378"/>
                  <a:gd name="T28" fmla="*/ 1 w 1690"/>
                  <a:gd name="T29" fmla="*/ 0 h 378"/>
                  <a:gd name="T30" fmla="*/ 1 w 1690"/>
                  <a:gd name="T31" fmla="*/ 0 h 378"/>
                  <a:gd name="T32" fmla="*/ 2 w 1690"/>
                  <a:gd name="T33" fmla="*/ 0 h 378"/>
                  <a:gd name="T34" fmla="*/ 2 w 1690"/>
                  <a:gd name="T35" fmla="*/ 0 h 378"/>
                  <a:gd name="T36" fmla="*/ 20 w 1690"/>
                  <a:gd name="T37" fmla="*/ 4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0"/>
                  <a:gd name="T58" fmla="*/ 0 h 378"/>
                  <a:gd name="T59" fmla="*/ 1690 w 1690"/>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0" h="378">
                    <a:moveTo>
                      <a:pt x="1597" y="320"/>
                    </a:moveTo>
                    <a:lnTo>
                      <a:pt x="1608" y="327"/>
                    </a:lnTo>
                    <a:lnTo>
                      <a:pt x="1621" y="335"/>
                    </a:lnTo>
                    <a:lnTo>
                      <a:pt x="1632" y="342"/>
                    </a:lnTo>
                    <a:lnTo>
                      <a:pt x="1643" y="348"/>
                    </a:lnTo>
                    <a:lnTo>
                      <a:pt x="1656" y="356"/>
                    </a:lnTo>
                    <a:lnTo>
                      <a:pt x="1667" y="363"/>
                    </a:lnTo>
                    <a:lnTo>
                      <a:pt x="1678" y="371"/>
                    </a:lnTo>
                    <a:lnTo>
                      <a:pt x="1690" y="378"/>
                    </a:lnTo>
                    <a:lnTo>
                      <a:pt x="0" y="3"/>
                    </a:lnTo>
                    <a:lnTo>
                      <a:pt x="19" y="3"/>
                    </a:lnTo>
                    <a:lnTo>
                      <a:pt x="39" y="2"/>
                    </a:lnTo>
                    <a:lnTo>
                      <a:pt x="58" y="2"/>
                    </a:lnTo>
                    <a:lnTo>
                      <a:pt x="77" y="1"/>
                    </a:lnTo>
                    <a:lnTo>
                      <a:pt x="96" y="1"/>
                    </a:lnTo>
                    <a:lnTo>
                      <a:pt x="116" y="1"/>
                    </a:lnTo>
                    <a:lnTo>
                      <a:pt x="134" y="0"/>
                    </a:lnTo>
                    <a:lnTo>
                      <a:pt x="153" y="0"/>
                    </a:lnTo>
                    <a:lnTo>
                      <a:pt x="1597" y="320"/>
                    </a:lnTo>
                    <a:close/>
                  </a:path>
                </a:pathLst>
              </a:custGeom>
              <a:solidFill>
                <a:srgbClr val="3E3E3E"/>
              </a:solidFill>
              <a:ln w="9525">
                <a:noFill/>
                <a:round/>
                <a:headEnd/>
                <a:tailEnd/>
              </a:ln>
            </p:spPr>
            <p:txBody>
              <a:bodyPr/>
              <a:lstStyle/>
              <a:p>
                <a:endParaRPr lang="fr-FR"/>
              </a:p>
            </p:txBody>
          </p:sp>
          <p:sp>
            <p:nvSpPr>
              <p:cNvPr id="212" name="Freeform 116"/>
              <p:cNvSpPr>
                <a:spLocks/>
              </p:cNvSpPr>
              <p:nvPr/>
            </p:nvSpPr>
            <p:spPr bwMode="auto">
              <a:xfrm>
                <a:off x="2448" y="547"/>
                <a:ext cx="645" cy="144"/>
              </a:xfrm>
              <a:custGeom>
                <a:avLst/>
                <a:gdLst>
                  <a:gd name="T0" fmla="*/ 23 w 1935"/>
                  <a:gd name="T1" fmla="*/ 5 h 433"/>
                  <a:gd name="T2" fmla="*/ 23 w 1935"/>
                  <a:gd name="T3" fmla="*/ 5 h 433"/>
                  <a:gd name="T4" fmla="*/ 23 w 1935"/>
                  <a:gd name="T5" fmla="*/ 5 h 433"/>
                  <a:gd name="T6" fmla="*/ 23 w 1935"/>
                  <a:gd name="T7" fmla="*/ 5 h 433"/>
                  <a:gd name="T8" fmla="*/ 23 w 1935"/>
                  <a:gd name="T9" fmla="*/ 5 h 433"/>
                  <a:gd name="T10" fmla="*/ 23 w 1935"/>
                  <a:gd name="T11" fmla="*/ 5 h 433"/>
                  <a:gd name="T12" fmla="*/ 24 w 1935"/>
                  <a:gd name="T13" fmla="*/ 5 h 433"/>
                  <a:gd name="T14" fmla="*/ 24 w 1935"/>
                  <a:gd name="T15" fmla="*/ 5 h 433"/>
                  <a:gd name="T16" fmla="*/ 24 w 1935"/>
                  <a:gd name="T17" fmla="*/ 5 h 433"/>
                  <a:gd name="T18" fmla="*/ 0 w 1935"/>
                  <a:gd name="T19" fmla="*/ 0 h 433"/>
                  <a:gd name="T20" fmla="*/ 0 w 1935"/>
                  <a:gd name="T21" fmla="*/ 0 h 433"/>
                  <a:gd name="T22" fmla="*/ 0 w 1935"/>
                  <a:gd name="T23" fmla="*/ 0 h 433"/>
                  <a:gd name="T24" fmla="*/ 1 w 1935"/>
                  <a:gd name="T25" fmla="*/ 0 h 433"/>
                  <a:gd name="T26" fmla="*/ 1 w 1935"/>
                  <a:gd name="T27" fmla="*/ 0 h 433"/>
                  <a:gd name="T28" fmla="*/ 1 w 1935"/>
                  <a:gd name="T29" fmla="*/ 0 h 433"/>
                  <a:gd name="T30" fmla="*/ 1 w 1935"/>
                  <a:gd name="T31" fmla="*/ 0 h 433"/>
                  <a:gd name="T32" fmla="*/ 2 w 1935"/>
                  <a:gd name="T33" fmla="*/ 0 h 433"/>
                  <a:gd name="T34" fmla="*/ 2 w 1935"/>
                  <a:gd name="T35" fmla="*/ 0 h 433"/>
                  <a:gd name="T36" fmla="*/ 23 w 1935"/>
                  <a:gd name="T37" fmla="*/ 5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35"/>
                  <a:gd name="T58" fmla="*/ 0 h 433"/>
                  <a:gd name="T59" fmla="*/ 1935 w 1935"/>
                  <a:gd name="T60" fmla="*/ 433 h 4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35" h="433">
                    <a:moveTo>
                      <a:pt x="1844" y="375"/>
                    </a:moveTo>
                    <a:lnTo>
                      <a:pt x="1855" y="382"/>
                    </a:lnTo>
                    <a:lnTo>
                      <a:pt x="1866" y="389"/>
                    </a:lnTo>
                    <a:lnTo>
                      <a:pt x="1878" y="396"/>
                    </a:lnTo>
                    <a:lnTo>
                      <a:pt x="1890" y="403"/>
                    </a:lnTo>
                    <a:lnTo>
                      <a:pt x="1901" y="411"/>
                    </a:lnTo>
                    <a:lnTo>
                      <a:pt x="1913" y="418"/>
                    </a:lnTo>
                    <a:lnTo>
                      <a:pt x="1924" y="426"/>
                    </a:lnTo>
                    <a:lnTo>
                      <a:pt x="1935" y="433"/>
                    </a:lnTo>
                    <a:lnTo>
                      <a:pt x="0" y="3"/>
                    </a:lnTo>
                    <a:lnTo>
                      <a:pt x="19" y="3"/>
                    </a:lnTo>
                    <a:lnTo>
                      <a:pt x="39" y="2"/>
                    </a:lnTo>
                    <a:lnTo>
                      <a:pt x="59" y="2"/>
                    </a:lnTo>
                    <a:lnTo>
                      <a:pt x="78" y="1"/>
                    </a:lnTo>
                    <a:lnTo>
                      <a:pt x="98" y="1"/>
                    </a:lnTo>
                    <a:lnTo>
                      <a:pt x="117" y="1"/>
                    </a:lnTo>
                    <a:lnTo>
                      <a:pt x="135" y="0"/>
                    </a:lnTo>
                    <a:lnTo>
                      <a:pt x="154" y="0"/>
                    </a:lnTo>
                    <a:lnTo>
                      <a:pt x="1844" y="375"/>
                    </a:lnTo>
                    <a:close/>
                  </a:path>
                </a:pathLst>
              </a:custGeom>
              <a:solidFill>
                <a:srgbClr val="404040"/>
              </a:solidFill>
              <a:ln w="9525">
                <a:noFill/>
                <a:round/>
                <a:headEnd/>
                <a:tailEnd/>
              </a:ln>
            </p:spPr>
            <p:txBody>
              <a:bodyPr/>
              <a:lstStyle/>
              <a:p>
                <a:endParaRPr lang="fr-FR"/>
              </a:p>
            </p:txBody>
          </p:sp>
          <p:sp>
            <p:nvSpPr>
              <p:cNvPr id="213" name="Freeform 117"/>
              <p:cNvSpPr>
                <a:spLocks/>
              </p:cNvSpPr>
              <p:nvPr/>
            </p:nvSpPr>
            <p:spPr bwMode="auto">
              <a:xfrm>
                <a:off x="2394" y="548"/>
                <a:ext cx="730" cy="162"/>
              </a:xfrm>
              <a:custGeom>
                <a:avLst/>
                <a:gdLst>
                  <a:gd name="T0" fmla="*/ 26 w 2189"/>
                  <a:gd name="T1" fmla="*/ 5 h 487"/>
                  <a:gd name="T2" fmla="*/ 26 w 2189"/>
                  <a:gd name="T3" fmla="*/ 5 h 487"/>
                  <a:gd name="T4" fmla="*/ 26 w 2189"/>
                  <a:gd name="T5" fmla="*/ 5 h 487"/>
                  <a:gd name="T6" fmla="*/ 26 w 2189"/>
                  <a:gd name="T7" fmla="*/ 6 h 487"/>
                  <a:gd name="T8" fmla="*/ 26 w 2189"/>
                  <a:gd name="T9" fmla="*/ 6 h 487"/>
                  <a:gd name="T10" fmla="*/ 27 w 2189"/>
                  <a:gd name="T11" fmla="*/ 6 h 487"/>
                  <a:gd name="T12" fmla="*/ 27 w 2189"/>
                  <a:gd name="T13" fmla="*/ 6 h 487"/>
                  <a:gd name="T14" fmla="*/ 27 w 2189"/>
                  <a:gd name="T15" fmla="*/ 6 h 487"/>
                  <a:gd name="T16" fmla="*/ 27 w 2189"/>
                  <a:gd name="T17" fmla="*/ 6 h 487"/>
                  <a:gd name="T18" fmla="*/ 0 w 2189"/>
                  <a:gd name="T19" fmla="*/ 0 h 487"/>
                  <a:gd name="T20" fmla="*/ 0 w 2189"/>
                  <a:gd name="T21" fmla="*/ 0 h 487"/>
                  <a:gd name="T22" fmla="*/ 1 w 2189"/>
                  <a:gd name="T23" fmla="*/ 0 h 487"/>
                  <a:gd name="T24" fmla="*/ 1 w 2189"/>
                  <a:gd name="T25" fmla="*/ 0 h 487"/>
                  <a:gd name="T26" fmla="*/ 1 w 2189"/>
                  <a:gd name="T27" fmla="*/ 0 h 487"/>
                  <a:gd name="T28" fmla="*/ 1 w 2189"/>
                  <a:gd name="T29" fmla="*/ 0 h 487"/>
                  <a:gd name="T30" fmla="*/ 2 w 2189"/>
                  <a:gd name="T31" fmla="*/ 0 h 487"/>
                  <a:gd name="T32" fmla="*/ 2 w 2189"/>
                  <a:gd name="T33" fmla="*/ 0 h 487"/>
                  <a:gd name="T34" fmla="*/ 2 w 2189"/>
                  <a:gd name="T35" fmla="*/ 0 h 487"/>
                  <a:gd name="T36" fmla="*/ 26 w 2189"/>
                  <a:gd name="T37" fmla="*/ 5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9"/>
                  <a:gd name="T58" fmla="*/ 0 h 487"/>
                  <a:gd name="T59" fmla="*/ 2189 w 218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9" h="487">
                    <a:moveTo>
                      <a:pt x="2096" y="430"/>
                    </a:moveTo>
                    <a:lnTo>
                      <a:pt x="2108" y="436"/>
                    </a:lnTo>
                    <a:lnTo>
                      <a:pt x="2120" y="444"/>
                    </a:lnTo>
                    <a:lnTo>
                      <a:pt x="2132" y="451"/>
                    </a:lnTo>
                    <a:lnTo>
                      <a:pt x="2143" y="458"/>
                    </a:lnTo>
                    <a:lnTo>
                      <a:pt x="2155" y="466"/>
                    </a:lnTo>
                    <a:lnTo>
                      <a:pt x="2167" y="473"/>
                    </a:lnTo>
                    <a:lnTo>
                      <a:pt x="2178" y="480"/>
                    </a:lnTo>
                    <a:lnTo>
                      <a:pt x="2189" y="487"/>
                    </a:lnTo>
                    <a:lnTo>
                      <a:pt x="0" y="3"/>
                    </a:lnTo>
                    <a:lnTo>
                      <a:pt x="21" y="3"/>
                    </a:lnTo>
                    <a:lnTo>
                      <a:pt x="41" y="1"/>
                    </a:lnTo>
                    <a:lnTo>
                      <a:pt x="62" y="1"/>
                    </a:lnTo>
                    <a:lnTo>
                      <a:pt x="81" y="1"/>
                    </a:lnTo>
                    <a:lnTo>
                      <a:pt x="101" y="0"/>
                    </a:lnTo>
                    <a:lnTo>
                      <a:pt x="122" y="0"/>
                    </a:lnTo>
                    <a:lnTo>
                      <a:pt x="141" y="0"/>
                    </a:lnTo>
                    <a:lnTo>
                      <a:pt x="161" y="0"/>
                    </a:lnTo>
                    <a:lnTo>
                      <a:pt x="2096" y="430"/>
                    </a:lnTo>
                    <a:close/>
                  </a:path>
                </a:pathLst>
              </a:custGeom>
              <a:solidFill>
                <a:srgbClr val="434343"/>
              </a:solidFill>
              <a:ln w="9525">
                <a:noFill/>
                <a:round/>
                <a:headEnd/>
                <a:tailEnd/>
              </a:ln>
            </p:spPr>
            <p:txBody>
              <a:bodyPr/>
              <a:lstStyle/>
              <a:p>
                <a:endParaRPr lang="fr-FR"/>
              </a:p>
            </p:txBody>
          </p:sp>
          <p:sp>
            <p:nvSpPr>
              <p:cNvPr id="214" name="Freeform 118"/>
              <p:cNvSpPr>
                <a:spLocks/>
              </p:cNvSpPr>
              <p:nvPr/>
            </p:nvSpPr>
            <p:spPr bwMode="auto">
              <a:xfrm>
                <a:off x="2341" y="549"/>
                <a:ext cx="814" cy="181"/>
              </a:xfrm>
              <a:custGeom>
                <a:avLst/>
                <a:gdLst>
                  <a:gd name="T0" fmla="*/ 29 w 2440"/>
                  <a:gd name="T1" fmla="*/ 6 h 542"/>
                  <a:gd name="T2" fmla="*/ 29 w 2440"/>
                  <a:gd name="T3" fmla="*/ 6 h 542"/>
                  <a:gd name="T4" fmla="*/ 29 w 2440"/>
                  <a:gd name="T5" fmla="*/ 6 h 542"/>
                  <a:gd name="T6" fmla="*/ 29 w 2440"/>
                  <a:gd name="T7" fmla="*/ 6 h 542"/>
                  <a:gd name="T8" fmla="*/ 30 w 2440"/>
                  <a:gd name="T9" fmla="*/ 6 h 542"/>
                  <a:gd name="T10" fmla="*/ 30 w 2440"/>
                  <a:gd name="T11" fmla="*/ 6 h 542"/>
                  <a:gd name="T12" fmla="*/ 30 w 2440"/>
                  <a:gd name="T13" fmla="*/ 7 h 542"/>
                  <a:gd name="T14" fmla="*/ 30 w 2440"/>
                  <a:gd name="T15" fmla="*/ 7 h 542"/>
                  <a:gd name="T16" fmla="*/ 30 w 2440"/>
                  <a:gd name="T17" fmla="*/ 7 h 542"/>
                  <a:gd name="T18" fmla="*/ 0 w 2440"/>
                  <a:gd name="T19" fmla="*/ 0 h 542"/>
                  <a:gd name="T20" fmla="*/ 0 w 2440"/>
                  <a:gd name="T21" fmla="*/ 0 h 542"/>
                  <a:gd name="T22" fmla="*/ 0 w 2440"/>
                  <a:gd name="T23" fmla="*/ 0 h 542"/>
                  <a:gd name="T24" fmla="*/ 1 w 2440"/>
                  <a:gd name="T25" fmla="*/ 0 h 542"/>
                  <a:gd name="T26" fmla="*/ 1 w 2440"/>
                  <a:gd name="T27" fmla="*/ 0 h 542"/>
                  <a:gd name="T28" fmla="*/ 1 w 2440"/>
                  <a:gd name="T29" fmla="*/ 0 h 542"/>
                  <a:gd name="T30" fmla="*/ 1 w 2440"/>
                  <a:gd name="T31" fmla="*/ 0 h 542"/>
                  <a:gd name="T32" fmla="*/ 2 w 2440"/>
                  <a:gd name="T33" fmla="*/ 0 h 542"/>
                  <a:gd name="T34" fmla="*/ 2 w 2440"/>
                  <a:gd name="T35" fmla="*/ 0 h 542"/>
                  <a:gd name="T36" fmla="*/ 29 w 2440"/>
                  <a:gd name="T37" fmla="*/ 6 h 5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0"/>
                  <a:gd name="T58" fmla="*/ 0 h 542"/>
                  <a:gd name="T59" fmla="*/ 2440 w 2440"/>
                  <a:gd name="T60" fmla="*/ 542 h 5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0" h="542">
                    <a:moveTo>
                      <a:pt x="2348" y="484"/>
                    </a:moveTo>
                    <a:lnTo>
                      <a:pt x="2360" y="491"/>
                    </a:lnTo>
                    <a:lnTo>
                      <a:pt x="2371" y="499"/>
                    </a:lnTo>
                    <a:lnTo>
                      <a:pt x="2382" y="506"/>
                    </a:lnTo>
                    <a:lnTo>
                      <a:pt x="2395" y="513"/>
                    </a:lnTo>
                    <a:lnTo>
                      <a:pt x="2406" y="521"/>
                    </a:lnTo>
                    <a:lnTo>
                      <a:pt x="2417" y="527"/>
                    </a:lnTo>
                    <a:lnTo>
                      <a:pt x="2429" y="535"/>
                    </a:lnTo>
                    <a:lnTo>
                      <a:pt x="2440" y="542"/>
                    </a:lnTo>
                    <a:lnTo>
                      <a:pt x="0" y="2"/>
                    </a:lnTo>
                    <a:lnTo>
                      <a:pt x="20" y="2"/>
                    </a:lnTo>
                    <a:lnTo>
                      <a:pt x="39" y="1"/>
                    </a:lnTo>
                    <a:lnTo>
                      <a:pt x="60" y="1"/>
                    </a:lnTo>
                    <a:lnTo>
                      <a:pt x="80" y="1"/>
                    </a:lnTo>
                    <a:lnTo>
                      <a:pt x="99" y="0"/>
                    </a:lnTo>
                    <a:lnTo>
                      <a:pt x="120" y="0"/>
                    </a:lnTo>
                    <a:lnTo>
                      <a:pt x="139" y="0"/>
                    </a:lnTo>
                    <a:lnTo>
                      <a:pt x="159" y="0"/>
                    </a:lnTo>
                    <a:lnTo>
                      <a:pt x="2348" y="484"/>
                    </a:lnTo>
                    <a:close/>
                  </a:path>
                </a:pathLst>
              </a:custGeom>
              <a:solidFill>
                <a:srgbClr val="434343"/>
              </a:solidFill>
              <a:ln w="9525">
                <a:noFill/>
                <a:round/>
                <a:headEnd/>
                <a:tailEnd/>
              </a:ln>
            </p:spPr>
            <p:txBody>
              <a:bodyPr/>
              <a:lstStyle/>
              <a:p>
                <a:endParaRPr lang="fr-FR"/>
              </a:p>
            </p:txBody>
          </p:sp>
          <p:sp>
            <p:nvSpPr>
              <p:cNvPr id="215" name="Freeform 119"/>
              <p:cNvSpPr>
                <a:spLocks/>
              </p:cNvSpPr>
              <p:nvPr/>
            </p:nvSpPr>
            <p:spPr bwMode="auto">
              <a:xfrm>
                <a:off x="2288" y="550"/>
                <a:ext cx="896" cy="199"/>
              </a:xfrm>
              <a:custGeom>
                <a:avLst/>
                <a:gdLst>
                  <a:gd name="T0" fmla="*/ 32 w 2687"/>
                  <a:gd name="T1" fmla="*/ 7 h 597"/>
                  <a:gd name="T2" fmla="*/ 32 w 2687"/>
                  <a:gd name="T3" fmla="*/ 7 h 597"/>
                  <a:gd name="T4" fmla="*/ 32 w 2687"/>
                  <a:gd name="T5" fmla="*/ 7 h 597"/>
                  <a:gd name="T6" fmla="*/ 33 w 2687"/>
                  <a:gd name="T7" fmla="*/ 7 h 597"/>
                  <a:gd name="T8" fmla="*/ 33 w 2687"/>
                  <a:gd name="T9" fmla="*/ 7 h 597"/>
                  <a:gd name="T10" fmla="*/ 33 w 2687"/>
                  <a:gd name="T11" fmla="*/ 7 h 597"/>
                  <a:gd name="T12" fmla="*/ 33 w 2687"/>
                  <a:gd name="T13" fmla="*/ 7 h 597"/>
                  <a:gd name="T14" fmla="*/ 33 w 2687"/>
                  <a:gd name="T15" fmla="*/ 7 h 597"/>
                  <a:gd name="T16" fmla="*/ 33 w 2687"/>
                  <a:gd name="T17" fmla="*/ 7 h 597"/>
                  <a:gd name="T18" fmla="*/ 0 w 2687"/>
                  <a:gd name="T19" fmla="*/ 0 h 597"/>
                  <a:gd name="T20" fmla="*/ 0 w 2687"/>
                  <a:gd name="T21" fmla="*/ 0 h 597"/>
                  <a:gd name="T22" fmla="*/ 0 w 2687"/>
                  <a:gd name="T23" fmla="*/ 0 h 597"/>
                  <a:gd name="T24" fmla="*/ 1 w 2687"/>
                  <a:gd name="T25" fmla="*/ 0 h 597"/>
                  <a:gd name="T26" fmla="*/ 1 w 2687"/>
                  <a:gd name="T27" fmla="*/ 0 h 597"/>
                  <a:gd name="T28" fmla="*/ 1 w 2687"/>
                  <a:gd name="T29" fmla="*/ 0 h 597"/>
                  <a:gd name="T30" fmla="*/ 1 w 2687"/>
                  <a:gd name="T31" fmla="*/ 0 h 597"/>
                  <a:gd name="T32" fmla="*/ 2 w 2687"/>
                  <a:gd name="T33" fmla="*/ 0 h 597"/>
                  <a:gd name="T34" fmla="*/ 2 w 2687"/>
                  <a:gd name="T35" fmla="*/ 0 h 597"/>
                  <a:gd name="T36" fmla="*/ 32 w 2687"/>
                  <a:gd name="T37" fmla="*/ 7 h 5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7"/>
                  <a:gd name="T58" fmla="*/ 0 h 597"/>
                  <a:gd name="T59" fmla="*/ 2687 w 2687"/>
                  <a:gd name="T60" fmla="*/ 597 h 5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7" h="597">
                    <a:moveTo>
                      <a:pt x="2599" y="540"/>
                    </a:moveTo>
                    <a:lnTo>
                      <a:pt x="2610" y="547"/>
                    </a:lnTo>
                    <a:lnTo>
                      <a:pt x="2622" y="555"/>
                    </a:lnTo>
                    <a:lnTo>
                      <a:pt x="2632" y="562"/>
                    </a:lnTo>
                    <a:lnTo>
                      <a:pt x="2643" y="568"/>
                    </a:lnTo>
                    <a:lnTo>
                      <a:pt x="2654" y="575"/>
                    </a:lnTo>
                    <a:lnTo>
                      <a:pt x="2666" y="582"/>
                    </a:lnTo>
                    <a:lnTo>
                      <a:pt x="2676" y="590"/>
                    </a:lnTo>
                    <a:lnTo>
                      <a:pt x="2687" y="597"/>
                    </a:lnTo>
                    <a:lnTo>
                      <a:pt x="0" y="1"/>
                    </a:lnTo>
                    <a:lnTo>
                      <a:pt x="21" y="1"/>
                    </a:lnTo>
                    <a:lnTo>
                      <a:pt x="40" y="1"/>
                    </a:lnTo>
                    <a:lnTo>
                      <a:pt x="60" y="1"/>
                    </a:lnTo>
                    <a:lnTo>
                      <a:pt x="79" y="0"/>
                    </a:lnTo>
                    <a:lnTo>
                      <a:pt x="100" y="0"/>
                    </a:lnTo>
                    <a:lnTo>
                      <a:pt x="119" y="0"/>
                    </a:lnTo>
                    <a:lnTo>
                      <a:pt x="140" y="0"/>
                    </a:lnTo>
                    <a:lnTo>
                      <a:pt x="159" y="0"/>
                    </a:lnTo>
                    <a:lnTo>
                      <a:pt x="2599" y="540"/>
                    </a:lnTo>
                    <a:close/>
                  </a:path>
                </a:pathLst>
              </a:custGeom>
              <a:solidFill>
                <a:srgbClr val="454545"/>
              </a:solidFill>
              <a:ln w="9525">
                <a:noFill/>
                <a:round/>
                <a:headEnd/>
                <a:tailEnd/>
              </a:ln>
            </p:spPr>
            <p:txBody>
              <a:bodyPr/>
              <a:lstStyle/>
              <a:p>
                <a:endParaRPr lang="fr-FR"/>
              </a:p>
            </p:txBody>
          </p:sp>
          <p:sp>
            <p:nvSpPr>
              <p:cNvPr id="216" name="Freeform 120"/>
              <p:cNvSpPr>
                <a:spLocks/>
              </p:cNvSpPr>
              <p:nvPr/>
            </p:nvSpPr>
            <p:spPr bwMode="auto">
              <a:xfrm>
                <a:off x="2234" y="550"/>
                <a:ext cx="981" cy="218"/>
              </a:xfrm>
              <a:custGeom>
                <a:avLst/>
                <a:gdLst>
                  <a:gd name="T0" fmla="*/ 35 w 2941"/>
                  <a:gd name="T1" fmla="*/ 7 h 653"/>
                  <a:gd name="T2" fmla="*/ 35 w 2941"/>
                  <a:gd name="T3" fmla="*/ 7 h 653"/>
                  <a:gd name="T4" fmla="*/ 36 w 2941"/>
                  <a:gd name="T5" fmla="*/ 8 h 653"/>
                  <a:gd name="T6" fmla="*/ 36 w 2941"/>
                  <a:gd name="T7" fmla="*/ 8 h 653"/>
                  <a:gd name="T8" fmla="*/ 36 w 2941"/>
                  <a:gd name="T9" fmla="*/ 8 h 653"/>
                  <a:gd name="T10" fmla="*/ 36 w 2941"/>
                  <a:gd name="T11" fmla="*/ 8 h 653"/>
                  <a:gd name="T12" fmla="*/ 36 w 2941"/>
                  <a:gd name="T13" fmla="*/ 8 h 653"/>
                  <a:gd name="T14" fmla="*/ 36 w 2941"/>
                  <a:gd name="T15" fmla="*/ 8 h 653"/>
                  <a:gd name="T16" fmla="*/ 36 w 2941"/>
                  <a:gd name="T17" fmla="*/ 8 h 653"/>
                  <a:gd name="T18" fmla="*/ 0 w 2941"/>
                  <a:gd name="T19" fmla="*/ 0 h 653"/>
                  <a:gd name="T20" fmla="*/ 0 w 2941"/>
                  <a:gd name="T21" fmla="*/ 0 h 653"/>
                  <a:gd name="T22" fmla="*/ 0 w 2941"/>
                  <a:gd name="T23" fmla="*/ 0 h 653"/>
                  <a:gd name="T24" fmla="*/ 1 w 2941"/>
                  <a:gd name="T25" fmla="*/ 0 h 653"/>
                  <a:gd name="T26" fmla="*/ 1 w 2941"/>
                  <a:gd name="T27" fmla="*/ 0 h 653"/>
                  <a:gd name="T28" fmla="*/ 1 w 2941"/>
                  <a:gd name="T29" fmla="*/ 0 h 653"/>
                  <a:gd name="T30" fmla="*/ 1 w 2941"/>
                  <a:gd name="T31" fmla="*/ 0 h 653"/>
                  <a:gd name="T32" fmla="*/ 2 w 2941"/>
                  <a:gd name="T33" fmla="*/ 0 h 653"/>
                  <a:gd name="T34" fmla="*/ 2 w 2941"/>
                  <a:gd name="T35" fmla="*/ 0 h 653"/>
                  <a:gd name="T36" fmla="*/ 35 w 2941"/>
                  <a:gd name="T37" fmla="*/ 7 h 6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1"/>
                  <a:gd name="T58" fmla="*/ 0 h 653"/>
                  <a:gd name="T59" fmla="*/ 2941 w 2941"/>
                  <a:gd name="T60" fmla="*/ 653 h 6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1" h="653">
                    <a:moveTo>
                      <a:pt x="2849" y="596"/>
                    </a:moveTo>
                    <a:lnTo>
                      <a:pt x="2861" y="602"/>
                    </a:lnTo>
                    <a:lnTo>
                      <a:pt x="2872" y="610"/>
                    </a:lnTo>
                    <a:lnTo>
                      <a:pt x="2883" y="617"/>
                    </a:lnTo>
                    <a:lnTo>
                      <a:pt x="2896" y="624"/>
                    </a:lnTo>
                    <a:lnTo>
                      <a:pt x="2907" y="632"/>
                    </a:lnTo>
                    <a:lnTo>
                      <a:pt x="2918" y="639"/>
                    </a:lnTo>
                    <a:lnTo>
                      <a:pt x="2930" y="647"/>
                    </a:lnTo>
                    <a:lnTo>
                      <a:pt x="2941" y="653"/>
                    </a:lnTo>
                    <a:lnTo>
                      <a:pt x="0" y="1"/>
                    </a:lnTo>
                    <a:lnTo>
                      <a:pt x="21" y="1"/>
                    </a:lnTo>
                    <a:lnTo>
                      <a:pt x="40" y="1"/>
                    </a:lnTo>
                    <a:lnTo>
                      <a:pt x="60" y="1"/>
                    </a:lnTo>
                    <a:lnTo>
                      <a:pt x="81" y="0"/>
                    </a:lnTo>
                    <a:lnTo>
                      <a:pt x="101" y="0"/>
                    </a:lnTo>
                    <a:lnTo>
                      <a:pt x="121" y="0"/>
                    </a:lnTo>
                    <a:lnTo>
                      <a:pt x="142" y="0"/>
                    </a:lnTo>
                    <a:lnTo>
                      <a:pt x="162" y="0"/>
                    </a:lnTo>
                    <a:lnTo>
                      <a:pt x="2849" y="596"/>
                    </a:lnTo>
                    <a:close/>
                  </a:path>
                </a:pathLst>
              </a:custGeom>
              <a:solidFill>
                <a:srgbClr val="484848"/>
              </a:solidFill>
              <a:ln w="9525">
                <a:noFill/>
                <a:round/>
                <a:headEnd/>
                <a:tailEnd/>
              </a:ln>
            </p:spPr>
            <p:txBody>
              <a:bodyPr/>
              <a:lstStyle/>
              <a:p>
                <a:endParaRPr lang="fr-FR"/>
              </a:p>
            </p:txBody>
          </p:sp>
          <p:sp>
            <p:nvSpPr>
              <p:cNvPr id="217" name="Freeform 121"/>
              <p:cNvSpPr>
                <a:spLocks/>
              </p:cNvSpPr>
              <p:nvPr/>
            </p:nvSpPr>
            <p:spPr bwMode="auto">
              <a:xfrm>
                <a:off x="2178" y="550"/>
                <a:ext cx="1067" cy="237"/>
              </a:xfrm>
              <a:custGeom>
                <a:avLst/>
                <a:gdLst>
                  <a:gd name="T0" fmla="*/ 38 w 3202"/>
                  <a:gd name="T1" fmla="*/ 8 h 710"/>
                  <a:gd name="T2" fmla="*/ 39 w 3202"/>
                  <a:gd name="T3" fmla="*/ 8 h 710"/>
                  <a:gd name="T4" fmla="*/ 39 w 3202"/>
                  <a:gd name="T5" fmla="*/ 8 h 710"/>
                  <a:gd name="T6" fmla="*/ 39 w 3202"/>
                  <a:gd name="T7" fmla="*/ 8 h 710"/>
                  <a:gd name="T8" fmla="*/ 39 w 3202"/>
                  <a:gd name="T9" fmla="*/ 8 h 710"/>
                  <a:gd name="T10" fmla="*/ 39 w 3202"/>
                  <a:gd name="T11" fmla="*/ 9 h 710"/>
                  <a:gd name="T12" fmla="*/ 39 w 3202"/>
                  <a:gd name="T13" fmla="*/ 9 h 710"/>
                  <a:gd name="T14" fmla="*/ 39 w 3202"/>
                  <a:gd name="T15" fmla="*/ 9 h 710"/>
                  <a:gd name="T16" fmla="*/ 40 w 3202"/>
                  <a:gd name="T17" fmla="*/ 9 h 710"/>
                  <a:gd name="T18" fmla="*/ 0 w 3202"/>
                  <a:gd name="T19" fmla="*/ 0 h 710"/>
                  <a:gd name="T20" fmla="*/ 0 w 3202"/>
                  <a:gd name="T21" fmla="*/ 0 h 710"/>
                  <a:gd name="T22" fmla="*/ 1 w 3202"/>
                  <a:gd name="T23" fmla="*/ 0 h 710"/>
                  <a:gd name="T24" fmla="*/ 1 w 3202"/>
                  <a:gd name="T25" fmla="*/ 0 h 710"/>
                  <a:gd name="T26" fmla="*/ 1 w 3202"/>
                  <a:gd name="T27" fmla="*/ 0 h 710"/>
                  <a:gd name="T28" fmla="*/ 1 w 3202"/>
                  <a:gd name="T29" fmla="*/ 0 h 710"/>
                  <a:gd name="T30" fmla="*/ 2 w 3202"/>
                  <a:gd name="T31" fmla="*/ 0 h 710"/>
                  <a:gd name="T32" fmla="*/ 2 w 3202"/>
                  <a:gd name="T33" fmla="*/ 0 h 710"/>
                  <a:gd name="T34" fmla="*/ 2 w 3202"/>
                  <a:gd name="T35" fmla="*/ 0 h 710"/>
                  <a:gd name="T36" fmla="*/ 38 w 3202"/>
                  <a:gd name="T37" fmla="*/ 8 h 7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2"/>
                  <a:gd name="T58" fmla="*/ 0 h 710"/>
                  <a:gd name="T59" fmla="*/ 3202 w 3202"/>
                  <a:gd name="T60" fmla="*/ 710 h 7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2" h="710">
                    <a:moveTo>
                      <a:pt x="3111" y="652"/>
                    </a:moveTo>
                    <a:lnTo>
                      <a:pt x="3122" y="659"/>
                    </a:lnTo>
                    <a:lnTo>
                      <a:pt x="3134" y="667"/>
                    </a:lnTo>
                    <a:lnTo>
                      <a:pt x="3145" y="674"/>
                    </a:lnTo>
                    <a:lnTo>
                      <a:pt x="3156" y="681"/>
                    </a:lnTo>
                    <a:lnTo>
                      <a:pt x="3168" y="689"/>
                    </a:lnTo>
                    <a:lnTo>
                      <a:pt x="3179" y="695"/>
                    </a:lnTo>
                    <a:lnTo>
                      <a:pt x="3190" y="703"/>
                    </a:lnTo>
                    <a:lnTo>
                      <a:pt x="3202" y="710"/>
                    </a:lnTo>
                    <a:lnTo>
                      <a:pt x="0" y="1"/>
                    </a:lnTo>
                    <a:lnTo>
                      <a:pt x="22" y="1"/>
                    </a:lnTo>
                    <a:lnTo>
                      <a:pt x="43" y="1"/>
                    </a:lnTo>
                    <a:lnTo>
                      <a:pt x="64" y="1"/>
                    </a:lnTo>
                    <a:lnTo>
                      <a:pt x="85" y="0"/>
                    </a:lnTo>
                    <a:lnTo>
                      <a:pt x="107" y="0"/>
                    </a:lnTo>
                    <a:lnTo>
                      <a:pt x="128" y="0"/>
                    </a:lnTo>
                    <a:lnTo>
                      <a:pt x="149" y="0"/>
                    </a:lnTo>
                    <a:lnTo>
                      <a:pt x="170" y="0"/>
                    </a:lnTo>
                    <a:lnTo>
                      <a:pt x="3111" y="652"/>
                    </a:lnTo>
                    <a:close/>
                  </a:path>
                </a:pathLst>
              </a:custGeom>
              <a:solidFill>
                <a:srgbClr val="4A4A4A"/>
              </a:solidFill>
              <a:ln w="9525">
                <a:noFill/>
                <a:round/>
                <a:headEnd/>
                <a:tailEnd/>
              </a:ln>
            </p:spPr>
            <p:txBody>
              <a:bodyPr/>
              <a:lstStyle/>
              <a:p>
                <a:endParaRPr lang="fr-FR"/>
              </a:p>
            </p:txBody>
          </p:sp>
          <p:sp>
            <p:nvSpPr>
              <p:cNvPr id="218" name="Freeform 122"/>
              <p:cNvSpPr>
                <a:spLocks/>
              </p:cNvSpPr>
              <p:nvPr/>
            </p:nvSpPr>
            <p:spPr bwMode="auto">
              <a:xfrm>
                <a:off x="2163" y="551"/>
                <a:ext cx="1112" cy="256"/>
              </a:xfrm>
              <a:custGeom>
                <a:avLst/>
                <a:gdLst>
                  <a:gd name="T0" fmla="*/ 40 w 3336"/>
                  <a:gd name="T1" fmla="*/ 9 h 768"/>
                  <a:gd name="T2" fmla="*/ 40 w 3336"/>
                  <a:gd name="T3" fmla="*/ 9 h 768"/>
                  <a:gd name="T4" fmla="*/ 40 w 3336"/>
                  <a:gd name="T5" fmla="*/ 9 h 768"/>
                  <a:gd name="T6" fmla="*/ 40 w 3336"/>
                  <a:gd name="T7" fmla="*/ 9 h 768"/>
                  <a:gd name="T8" fmla="*/ 41 w 3336"/>
                  <a:gd name="T9" fmla="*/ 9 h 768"/>
                  <a:gd name="T10" fmla="*/ 41 w 3336"/>
                  <a:gd name="T11" fmla="*/ 9 h 768"/>
                  <a:gd name="T12" fmla="*/ 41 w 3336"/>
                  <a:gd name="T13" fmla="*/ 9 h 768"/>
                  <a:gd name="T14" fmla="*/ 41 w 3336"/>
                  <a:gd name="T15" fmla="*/ 9 h 768"/>
                  <a:gd name="T16" fmla="*/ 41 w 3336"/>
                  <a:gd name="T17" fmla="*/ 9 h 768"/>
                  <a:gd name="T18" fmla="*/ 1 w 3336"/>
                  <a:gd name="T19" fmla="*/ 0 h 768"/>
                  <a:gd name="T20" fmla="*/ 1 w 3336"/>
                  <a:gd name="T21" fmla="*/ 0 h 768"/>
                  <a:gd name="T22" fmla="*/ 0 w 3336"/>
                  <a:gd name="T23" fmla="*/ 0 h 768"/>
                  <a:gd name="T24" fmla="*/ 0 w 3336"/>
                  <a:gd name="T25" fmla="*/ 0 h 768"/>
                  <a:gd name="T26" fmla="*/ 0 w 3336"/>
                  <a:gd name="T27" fmla="*/ 0 h 768"/>
                  <a:gd name="T28" fmla="*/ 0 w 3336"/>
                  <a:gd name="T29" fmla="*/ 0 h 768"/>
                  <a:gd name="T30" fmla="*/ 0 w 3336"/>
                  <a:gd name="T31" fmla="*/ 0 h 768"/>
                  <a:gd name="T32" fmla="*/ 0 w 3336"/>
                  <a:gd name="T33" fmla="*/ 0 h 768"/>
                  <a:gd name="T34" fmla="*/ 0 w 3336"/>
                  <a:gd name="T35" fmla="*/ 0 h 768"/>
                  <a:gd name="T36" fmla="*/ 0 w 3336"/>
                  <a:gd name="T37" fmla="*/ 0 h 768"/>
                  <a:gd name="T38" fmla="*/ 0 w 3336"/>
                  <a:gd name="T39" fmla="*/ 0 h 768"/>
                  <a:gd name="T40" fmla="*/ 0 w 3336"/>
                  <a:gd name="T41" fmla="*/ 0 h 768"/>
                  <a:gd name="T42" fmla="*/ 0 w 3336"/>
                  <a:gd name="T43" fmla="*/ 0 h 768"/>
                  <a:gd name="T44" fmla="*/ 0 w 3336"/>
                  <a:gd name="T45" fmla="*/ 0 h 768"/>
                  <a:gd name="T46" fmla="*/ 0 w 3336"/>
                  <a:gd name="T47" fmla="*/ 0 h 768"/>
                  <a:gd name="T48" fmla="*/ 0 w 3336"/>
                  <a:gd name="T49" fmla="*/ 0 h 768"/>
                  <a:gd name="T50" fmla="*/ 1 w 3336"/>
                  <a:gd name="T51" fmla="*/ 0 h 768"/>
                  <a:gd name="T52" fmla="*/ 40 w 3336"/>
                  <a:gd name="T53" fmla="*/ 9 h 7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36"/>
                  <a:gd name="T82" fmla="*/ 0 h 768"/>
                  <a:gd name="T83" fmla="*/ 3336 w 3336"/>
                  <a:gd name="T84" fmla="*/ 768 h 7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36" h="768">
                    <a:moveTo>
                      <a:pt x="3245" y="709"/>
                    </a:moveTo>
                    <a:lnTo>
                      <a:pt x="3256" y="716"/>
                    </a:lnTo>
                    <a:lnTo>
                      <a:pt x="3267" y="724"/>
                    </a:lnTo>
                    <a:lnTo>
                      <a:pt x="3279" y="731"/>
                    </a:lnTo>
                    <a:lnTo>
                      <a:pt x="3291" y="739"/>
                    </a:lnTo>
                    <a:lnTo>
                      <a:pt x="3302" y="747"/>
                    </a:lnTo>
                    <a:lnTo>
                      <a:pt x="3314" y="753"/>
                    </a:lnTo>
                    <a:lnTo>
                      <a:pt x="3325" y="761"/>
                    </a:lnTo>
                    <a:lnTo>
                      <a:pt x="3336" y="768"/>
                    </a:lnTo>
                    <a:lnTo>
                      <a:pt x="49" y="39"/>
                    </a:lnTo>
                    <a:lnTo>
                      <a:pt x="43" y="34"/>
                    </a:lnTo>
                    <a:lnTo>
                      <a:pt x="37" y="30"/>
                    </a:lnTo>
                    <a:lnTo>
                      <a:pt x="31" y="24"/>
                    </a:lnTo>
                    <a:lnTo>
                      <a:pt x="25" y="20"/>
                    </a:lnTo>
                    <a:lnTo>
                      <a:pt x="19" y="15"/>
                    </a:lnTo>
                    <a:lnTo>
                      <a:pt x="13" y="9"/>
                    </a:lnTo>
                    <a:lnTo>
                      <a:pt x="6" y="5"/>
                    </a:lnTo>
                    <a:lnTo>
                      <a:pt x="0" y="0"/>
                    </a:lnTo>
                    <a:lnTo>
                      <a:pt x="6" y="0"/>
                    </a:lnTo>
                    <a:lnTo>
                      <a:pt x="12" y="0"/>
                    </a:lnTo>
                    <a:lnTo>
                      <a:pt x="16" y="0"/>
                    </a:lnTo>
                    <a:lnTo>
                      <a:pt x="22" y="0"/>
                    </a:lnTo>
                    <a:lnTo>
                      <a:pt x="28" y="0"/>
                    </a:lnTo>
                    <a:lnTo>
                      <a:pt x="32" y="0"/>
                    </a:lnTo>
                    <a:lnTo>
                      <a:pt x="38" y="0"/>
                    </a:lnTo>
                    <a:lnTo>
                      <a:pt x="43" y="0"/>
                    </a:lnTo>
                    <a:lnTo>
                      <a:pt x="3245" y="709"/>
                    </a:lnTo>
                    <a:close/>
                  </a:path>
                </a:pathLst>
              </a:custGeom>
              <a:solidFill>
                <a:srgbClr val="4D4D4D"/>
              </a:solidFill>
              <a:ln w="9525">
                <a:noFill/>
                <a:round/>
                <a:headEnd/>
                <a:tailEnd/>
              </a:ln>
            </p:spPr>
            <p:txBody>
              <a:bodyPr/>
              <a:lstStyle/>
              <a:p>
                <a:endParaRPr lang="fr-FR"/>
              </a:p>
            </p:txBody>
          </p:sp>
          <p:sp>
            <p:nvSpPr>
              <p:cNvPr id="219" name="Freeform 123"/>
              <p:cNvSpPr>
                <a:spLocks/>
              </p:cNvSpPr>
              <p:nvPr/>
            </p:nvSpPr>
            <p:spPr bwMode="auto">
              <a:xfrm>
                <a:off x="2180" y="564"/>
                <a:ext cx="1125" cy="261"/>
              </a:xfrm>
              <a:custGeom>
                <a:avLst/>
                <a:gdLst>
                  <a:gd name="T0" fmla="*/ 41 w 3376"/>
                  <a:gd name="T1" fmla="*/ 9 h 785"/>
                  <a:gd name="T2" fmla="*/ 41 w 3376"/>
                  <a:gd name="T3" fmla="*/ 9 h 785"/>
                  <a:gd name="T4" fmla="*/ 41 w 3376"/>
                  <a:gd name="T5" fmla="*/ 9 h 785"/>
                  <a:gd name="T6" fmla="*/ 41 w 3376"/>
                  <a:gd name="T7" fmla="*/ 9 h 785"/>
                  <a:gd name="T8" fmla="*/ 41 w 3376"/>
                  <a:gd name="T9" fmla="*/ 9 h 785"/>
                  <a:gd name="T10" fmla="*/ 41 w 3376"/>
                  <a:gd name="T11" fmla="*/ 9 h 785"/>
                  <a:gd name="T12" fmla="*/ 41 w 3376"/>
                  <a:gd name="T13" fmla="*/ 9 h 785"/>
                  <a:gd name="T14" fmla="*/ 42 w 3376"/>
                  <a:gd name="T15" fmla="*/ 10 h 785"/>
                  <a:gd name="T16" fmla="*/ 42 w 3376"/>
                  <a:gd name="T17" fmla="*/ 10 h 785"/>
                  <a:gd name="T18" fmla="*/ 1 w 3376"/>
                  <a:gd name="T19" fmla="*/ 1 h 785"/>
                  <a:gd name="T20" fmla="*/ 1 w 3376"/>
                  <a:gd name="T21" fmla="*/ 1 h 785"/>
                  <a:gd name="T22" fmla="*/ 1 w 3376"/>
                  <a:gd name="T23" fmla="*/ 0 h 785"/>
                  <a:gd name="T24" fmla="*/ 1 w 3376"/>
                  <a:gd name="T25" fmla="*/ 0 h 785"/>
                  <a:gd name="T26" fmla="*/ 0 w 3376"/>
                  <a:gd name="T27" fmla="*/ 0 h 785"/>
                  <a:gd name="T28" fmla="*/ 0 w 3376"/>
                  <a:gd name="T29" fmla="*/ 0 h 785"/>
                  <a:gd name="T30" fmla="*/ 0 w 3376"/>
                  <a:gd name="T31" fmla="*/ 0 h 785"/>
                  <a:gd name="T32" fmla="*/ 0 w 3376"/>
                  <a:gd name="T33" fmla="*/ 0 h 785"/>
                  <a:gd name="T34" fmla="*/ 0 w 3376"/>
                  <a:gd name="T35" fmla="*/ 0 h 785"/>
                  <a:gd name="T36" fmla="*/ 41 w 3376"/>
                  <a:gd name="T37" fmla="*/ 9 h 7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76"/>
                  <a:gd name="T58" fmla="*/ 0 h 785"/>
                  <a:gd name="T59" fmla="*/ 3376 w 3376"/>
                  <a:gd name="T60" fmla="*/ 785 h 7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76" h="785">
                    <a:moveTo>
                      <a:pt x="3287" y="729"/>
                    </a:moveTo>
                    <a:lnTo>
                      <a:pt x="3299" y="736"/>
                    </a:lnTo>
                    <a:lnTo>
                      <a:pt x="3310" y="743"/>
                    </a:lnTo>
                    <a:lnTo>
                      <a:pt x="3320" y="749"/>
                    </a:lnTo>
                    <a:lnTo>
                      <a:pt x="3331" y="756"/>
                    </a:lnTo>
                    <a:lnTo>
                      <a:pt x="3343" y="764"/>
                    </a:lnTo>
                    <a:lnTo>
                      <a:pt x="3354" y="771"/>
                    </a:lnTo>
                    <a:lnTo>
                      <a:pt x="3364" y="778"/>
                    </a:lnTo>
                    <a:lnTo>
                      <a:pt x="3376" y="785"/>
                    </a:lnTo>
                    <a:lnTo>
                      <a:pt x="66" y="52"/>
                    </a:lnTo>
                    <a:lnTo>
                      <a:pt x="58" y="45"/>
                    </a:lnTo>
                    <a:lnTo>
                      <a:pt x="50" y="39"/>
                    </a:lnTo>
                    <a:lnTo>
                      <a:pt x="42" y="33"/>
                    </a:lnTo>
                    <a:lnTo>
                      <a:pt x="33" y="26"/>
                    </a:lnTo>
                    <a:lnTo>
                      <a:pt x="25" y="19"/>
                    </a:lnTo>
                    <a:lnTo>
                      <a:pt x="17" y="12"/>
                    </a:lnTo>
                    <a:lnTo>
                      <a:pt x="8" y="7"/>
                    </a:lnTo>
                    <a:lnTo>
                      <a:pt x="0" y="0"/>
                    </a:lnTo>
                    <a:lnTo>
                      <a:pt x="3287" y="729"/>
                    </a:lnTo>
                    <a:close/>
                  </a:path>
                </a:pathLst>
              </a:custGeom>
              <a:solidFill>
                <a:srgbClr val="4D4D4D"/>
              </a:solidFill>
              <a:ln w="9525">
                <a:noFill/>
                <a:round/>
                <a:headEnd/>
                <a:tailEnd/>
              </a:ln>
            </p:spPr>
            <p:txBody>
              <a:bodyPr/>
              <a:lstStyle/>
              <a:p>
                <a:endParaRPr lang="fr-FR"/>
              </a:p>
            </p:txBody>
          </p:sp>
          <p:sp>
            <p:nvSpPr>
              <p:cNvPr id="220" name="Freeform 124"/>
              <p:cNvSpPr>
                <a:spLocks/>
              </p:cNvSpPr>
              <p:nvPr/>
            </p:nvSpPr>
            <p:spPr bwMode="auto">
              <a:xfrm>
                <a:off x="2202" y="581"/>
                <a:ext cx="1134" cy="264"/>
              </a:xfrm>
              <a:custGeom>
                <a:avLst/>
                <a:gdLst>
                  <a:gd name="T0" fmla="*/ 41 w 3403"/>
                  <a:gd name="T1" fmla="*/ 9 h 791"/>
                  <a:gd name="T2" fmla="*/ 41 w 3403"/>
                  <a:gd name="T3" fmla="*/ 9 h 791"/>
                  <a:gd name="T4" fmla="*/ 41 w 3403"/>
                  <a:gd name="T5" fmla="*/ 9 h 791"/>
                  <a:gd name="T6" fmla="*/ 41 w 3403"/>
                  <a:gd name="T7" fmla="*/ 9 h 791"/>
                  <a:gd name="T8" fmla="*/ 41 w 3403"/>
                  <a:gd name="T9" fmla="*/ 9 h 791"/>
                  <a:gd name="T10" fmla="*/ 42 w 3403"/>
                  <a:gd name="T11" fmla="*/ 10 h 791"/>
                  <a:gd name="T12" fmla="*/ 42 w 3403"/>
                  <a:gd name="T13" fmla="*/ 10 h 791"/>
                  <a:gd name="T14" fmla="*/ 42 w 3403"/>
                  <a:gd name="T15" fmla="*/ 10 h 791"/>
                  <a:gd name="T16" fmla="*/ 42 w 3403"/>
                  <a:gd name="T17" fmla="*/ 10 h 791"/>
                  <a:gd name="T18" fmla="*/ 1 w 3403"/>
                  <a:gd name="T19" fmla="*/ 1 h 791"/>
                  <a:gd name="T20" fmla="*/ 1 w 3403"/>
                  <a:gd name="T21" fmla="*/ 1 h 791"/>
                  <a:gd name="T22" fmla="*/ 1 w 3403"/>
                  <a:gd name="T23" fmla="*/ 0 h 791"/>
                  <a:gd name="T24" fmla="*/ 1 w 3403"/>
                  <a:gd name="T25" fmla="*/ 0 h 791"/>
                  <a:gd name="T26" fmla="*/ 0 w 3403"/>
                  <a:gd name="T27" fmla="*/ 0 h 791"/>
                  <a:gd name="T28" fmla="*/ 0 w 3403"/>
                  <a:gd name="T29" fmla="*/ 0 h 791"/>
                  <a:gd name="T30" fmla="*/ 0 w 3403"/>
                  <a:gd name="T31" fmla="*/ 0 h 791"/>
                  <a:gd name="T32" fmla="*/ 0 w 3403"/>
                  <a:gd name="T33" fmla="*/ 0 h 791"/>
                  <a:gd name="T34" fmla="*/ 0 w 3403"/>
                  <a:gd name="T35" fmla="*/ 0 h 791"/>
                  <a:gd name="T36" fmla="*/ 41 w 3403"/>
                  <a:gd name="T37" fmla="*/ 9 h 7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03"/>
                  <a:gd name="T58" fmla="*/ 0 h 791"/>
                  <a:gd name="T59" fmla="*/ 3403 w 3403"/>
                  <a:gd name="T60" fmla="*/ 791 h 7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03" h="791">
                    <a:moveTo>
                      <a:pt x="3310" y="733"/>
                    </a:moveTo>
                    <a:lnTo>
                      <a:pt x="3321" y="740"/>
                    </a:lnTo>
                    <a:lnTo>
                      <a:pt x="3333" y="747"/>
                    </a:lnTo>
                    <a:lnTo>
                      <a:pt x="3345" y="755"/>
                    </a:lnTo>
                    <a:lnTo>
                      <a:pt x="3356" y="762"/>
                    </a:lnTo>
                    <a:lnTo>
                      <a:pt x="3369" y="770"/>
                    </a:lnTo>
                    <a:lnTo>
                      <a:pt x="3380" y="777"/>
                    </a:lnTo>
                    <a:lnTo>
                      <a:pt x="3391" y="785"/>
                    </a:lnTo>
                    <a:lnTo>
                      <a:pt x="3403" y="791"/>
                    </a:lnTo>
                    <a:lnTo>
                      <a:pt x="65" y="52"/>
                    </a:lnTo>
                    <a:lnTo>
                      <a:pt x="58" y="45"/>
                    </a:lnTo>
                    <a:lnTo>
                      <a:pt x="50" y="39"/>
                    </a:lnTo>
                    <a:lnTo>
                      <a:pt x="42" y="33"/>
                    </a:lnTo>
                    <a:lnTo>
                      <a:pt x="33" y="26"/>
                    </a:lnTo>
                    <a:lnTo>
                      <a:pt x="25" y="19"/>
                    </a:lnTo>
                    <a:lnTo>
                      <a:pt x="17" y="12"/>
                    </a:lnTo>
                    <a:lnTo>
                      <a:pt x="8" y="7"/>
                    </a:lnTo>
                    <a:lnTo>
                      <a:pt x="0" y="0"/>
                    </a:lnTo>
                    <a:lnTo>
                      <a:pt x="3310" y="733"/>
                    </a:lnTo>
                    <a:close/>
                  </a:path>
                </a:pathLst>
              </a:custGeom>
              <a:solidFill>
                <a:srgbClr val="505050"/>
              </a:solidFill>
              <a:ln w="9525">
                <a:noFill/>
                <a:round/>
                <a:headEnd/>
                <a:tailEnd/>
              </a:ln>
            </p:spPr>
            <p:txBody>
              <a:bodyPr/>
              <a:lstStyle/>
              <a:p>
                <a:endParaRPr lang="fr-FR"/>
              </a:p>
            </p:txBody>
          </p:sp>
          <p:sp>
            <p:nvSpPr>
              <p:cNvPr id="221" name="Freeform 125"/>
              <p:cNvSpPr>
                <a:spLocks/>
              </p:cNvSpPr>
              <p:nvPr/>
            </p:nvSpPr>
            <p:spPr bwMode="auto">
              <a:xfrm>
                <a:off x="2223" y="598"/>
                <a:ext cx="1144" cy="266"/>
              </a:xfrm>
              <a:custGeom>
                <a:avLst/>
                <a:gdLst>
                  <a:gd name="T0" fmla="*/ 41 w 3430"/>
                  <a:gd name="T1" fmla="*/ 9 h 797"/>
                  <a:gd name="T2" fmla="*/ 41 w 3430"/>
                  <a:gd name="T3" fmla="*/ 9 h 797"/>
                  <a:gd name="T4" fmla="*/ 42 w 3430"/>
                  <a:gd name="T5" fmla="*/ 9 h 797"/>
                  <a:gd name="T6" fmla="*/ 42 w 3430"/>
                  <a:gd name="T7" fmla="*/ 9 h 797"/>
                  <a:gd name="T8" fmla="*/ 42 w 3430"/>
                  <a:gd name="T9" fmla="*/ 9 h 797"/>
                  <a:gd name="T10" fmla="*/ 42 w 3430"/>
                  <a:gd name="T11" fmla="*/ 10 h 797"/>
                  <a:gd name="T12" fmla="*/ 42 w 3430"/>
                  <a:gd name="T13" fmla="*/ 10 h 797"/>
                  <a:gd name="T14" fmla="*/ 42 w 3430"/>
                  <a:gd name="T15" fmla="*/ 10 h 797"/>
                  <a:gd name="T16" fmla="*/ 42 w 3430"/>
                  <a:gd name="T17" fmla="*/ 10 h 797"/>
                  <a:gd name="T18" fmla="*/ 1 w 3430"/>
                  <a:gd name="T19" fmla="*/ 1 h 797"/>
                  <a:gd name="T20" fmla="*/ 1 w 3430"/>
                  <a:gd name="T21" fmla="*/ 1 h 797"/>
                  <a:gd name="T22" fmla="*/ 1 w 3430"/>
                  <a:gd name="T23" fmla="*/ 0 h 797"/>
                  <a:gd name="T24" fmla="*/ 1 w 3430"/>
                  <a:gd name="T25" fmla="*/ 0 h 797"/>
                  <a:gd name="T26" fmla="*/ 0 w 3430"/>
                  <a:gd name="T27" fmla="*/ 0 h 797"/>
                  <a:gd name="T28" fmla="*/ 0 w 3430"/>
                  <a:gd name="T29" fmla="*/ 0 h 797"/>
                  <a:gd name="T30" fmla="*/ 0 w 3430"/>
                  <a:gd name="T31" fmla="*/ 0 h 797"/>
                  <a:gd name="T32" fmla="*/ 0 w 3430"/>
                  <a:gd name="T33" fmla="*/ 0 h 797"/>
                  <a:gd name="T34" fmla="*/ 0 w 3430"/>
                  <a:gd name="T35" fmla="*/ 0 h 797"/>
                  <a:gd name="T36" fmla="*/ 41 w 3430"/>
                  <a:gd name="T37" fmla="*/ 9 h 7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0"/>
                  <a:gd name="T58" fmla="*/ 0 h 797"/>
                  <a:gd name="T59" fmla="*/ 3430 w 3430"/>
                  <a:gd name="T60" fmla="*/ 797 h 7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0" h="797">
                    <a:moveTo>
                      <a:pt x="3338" y="739"/>
                    </a:moveTo>
                    <a:lnTo>
                      <a:pt x="3349" y="746"/>
                    </a:lnTo>
                    <a:lnTo>
                      <a:pt x="3360" y="754"/>
                    </a:lnTo>
                    <a:lnTo>
                      <a:pt x="3373" y="761"/>
                    </a:lnTo>
                    <a:lnTo>
                      <a:pt x="3384" y="768"/>
                    </a:lnTo>
                    <a:lnTo>
                      <a:pt x="3395" y="776"/>
                    </a:lnTo>
                    <a:lnTo>
                      <a:pt x="3408" y="782"/>
                    </a:lnTo>
                    <a:lnTo>
                      <a:pt x="3419" y="790"/>
                    </a:lnTo>
                    <a:lnTo>
                      <a:pt x="3430" y="797"/>
                    </a:lnTo>
                    <a:lnTo>
                      <a:pt x="65" y="52"/>
                    </a:lnTo>
                    <a:lnTo>
                      <a:pt x="57" y="45"/>
                    </a:lnTo>
                    <a:lnTo>
                      <a:pt x="49" y="40"/>
                    </a:lnTo>
                    <a:lnTo>
                      <a:pt x="41" y="33"/>
                    </a:lnTo>
                    <a:lnTo>
                      <a:pt x="33" y="26"/>
                    </a:lnTo>
                    <a:lnTo>
                      <a:pt x="24" y="19"/>
                    </a:lnTo>
                    <a:lnTo>
                      <a:pt x="16" y="12"/>
                    </a:lnTo>
                    <a:lnTo>
                      <a:pt x="8" y="7"/>
                    </a:lnTo>
                    <a:lnTo>
                      <a:pt x="0" y="0"/>
                    </a:lnTo>
                    <a:lnTo>
                      <a:pt x="3338" y="739"/>
                    </a:lnTo>
                    <a:close/>
                  </a:path>
                </a:pathLst>
              </a:custGeom>
              <a:solidFill>
                <a:srgbClr val="525252"/>
              </a:solidFill>
              <a:ln w="9525">
                <a:noFill/>
                <a:round/>
                <a:headEnd/>
                <a:tailEnd/>
              </a:ln>
            </p:spPr>
            <p:txBody>
              <a:bodyPr/>
              <a:lstStyle/>
              <a:p>
                <a:endParaRPr lang="fr-FR"/>
              </a:p>
            </p:txBody>
          </p:sp>
          <p:sp>
            <p:nvSpPr>
              <p:cNvPr id="222" name="Freeform 126"/>
              <p:cNvSpPr>
                <a:spLocks/>
              </p:cNvSpPr>
              <p:nvPr/>
            </p:nvSpPr>
            <p:spPr bwMode="auto">
              <a:xfrm>
                <a:off x="2245" y="616"/>
                <a:ext cx="1152" cy="267"/>
              </a:xfrm>
              <a:custGeom>
                <a:avLst/>
                <a:gdLst>
                  <a:gd name="T0" fmla="*/ 42 w 3457"/>
                  <a:gd name="T1" fmla="*/ 9 h 803"/>
                  <a:gd name="T2" fmla="*/ 42 w 3457"/>
                  <a:gd name="T3" fmla="*/ 9 h 803"/>
                  <a:gd name="T4" fmla="*/ 42 w 3457"/>
                  <a:gd name="T5" fmla="*/ 9 h 803"/>
                  <a:gd name="T6" fmla="*/ 42 w 3457"/>
                  <a:gd name="T7" fmla="*/ 9 h 803"/>
                  <a:gd name="T8" fmla="*/ 42 w 3457"/>
                  <a:gd name="T9" fmla="*/ 9 h 803"/>
                  <a:gd name="T10" fmla="*/ 42 w 3457"/>
                  <a:gd name="T11" fmla="*/ 10 h 803"/>
                  <a:gd name="T12" fmla="*/ 42 w 3457"/>
                  <a:gd name="T13" fmla="*/ 10 h 803"/>
                  <a:gd name="T14" fmla="*/ 43 w 3457"/>
                  <a:gd name="T15" fmla="*/ 10 h 803"/>
                  <a:gd name="T16" fmla="*/ 43 w 3457"/>
                  <a:gd name="T17" fmla="*/ 10 h 803"/>
                  <a:gd name="T18" fmla="*/ 1 w 3457"/>
                  <a:gd name="T19" fmla="*/ 1 h 803"/>
                  <a:gd name="T20" fmla="*/ 1 w 3457"/>
                  <a:gd name="T21" fmla="*/ 1 h 803"/>
                  <a:gd name="T22" fmla="*/ 1 w 3457"/>
                  <a:gd name="T23" fmla="*/ 0 h 803"/>
                  <a:gd name="T24" fmla="*/ 0 w 3457"/>
                  <a:gd name="T25" fmla="*/ 0 h 803"/>
                  <a:gd name="T26" fmla="*/ 0 w 3457"/>
                  <a:gd name="T27" fmla="*/ 0 h 803"/>
                  <a:gd name="T28" fmla="*/ 0 w 3457"/>
                  <a:gd name="T29" fmla="*/ 0 h 803"/>
                  <a:gd name="T30" fmla="*/ 0 w 3457"/>
                  <a:gd name="T31" fmla="*/ 0 h 803"/>
                  <a:gd name="T32" fmla="*/ 0 w 3457"/>
                  <a:gd name="T33" fmla="*/ 0 h 803"/>
                  <a:gd name="T34" fmla="*/ 0 w 3457"/>
                  <a:gd name="T35" fmla="*/ 0 h 803"/>
                  <a:gd name="T36" fmla="*/ 42 w 3457"/>
                  <a:gd name="T37" fmla="*/ 9 h 8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7"/>
                  <a:gd name="T58" fmla="*/ 0 h 803"/>
                  <a:gd name="T59" fmla="*/ 3457 w 3457"/>
                  <a:gd name="T60" fmla="*/ 803 h 8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7" h="803">
                    <a:moveTo>
                      <a:pt x="3365" y="745"/>
                    </a:moveTo>
                    <a:lnTo>
                      <a:pt x="3377" y="752"/>
                    </a:lnTo>
                    <a:lnTo>
                      <a:pt x="3388" y="760"/>
                    </a:lnTo>
                    <a:lnTo>
                      <a:pt x="3399" y="767"/>
                    </a:lnTo>
                    <a:lnTo>
                      <a:pt x="3412" y="773"/>
                    </a:lnTo>
                    <a:lnTo>
                      <a:pt x="3423" y="781"/>
                    </a:lnTo>
                    <a:lnTo>
                      <a:pt x="3434" y="788"/>
                    </a:lnTo>
                    <a:lnTo>
                      <a:pt x="3446" y="796"/>
                    </a:lnTo>
                    <a:lnTo>
                      <a:pt x="3457" y="803"/>
                    </a:lnTo>
                    <a:lnTo>
                      <a:pt x="62" y="50"/>
                    </a:lnTo>
                    <a:lnTo>
                      <a:pt x="54" y="44"/>
                    </a:lnTo>
                    <a:lnTo>
                      <a:pt x="46" y="37"/>
                    </a:lnTo>
                    <a:lnTo>
                      <a:pt x="40" y="32"/>
                    </a:lnTo>
                    <a:lnTo>
                      <a:pt x="32" y="25"/>
                    </a:lnTo>
                    <a:lnTo>
                      <a:pt x="24" y="19"/>
                    </a:lnTo>
                    <a:lnTo>
                      <a:pt x="16" y="12"/>
                    </a:lnTo>
                    <a:lnTo>
                      <a:pt x="8" y="7"/>
                    </a:lnTo>
                    <a:lnTo>
                      <a:pt x="0" y="0"/>
                    </a:lnTo>
                    <a:lnTo>
                      <a:pt x="3365" y="745"/>
                    </a:lnTo>
                    <a:close/>
                  </a:path>
                </a:pathLst>
              </a:custGeom>
              <a:solidFill>
                <a:srgbClr val="555555"/>
              </a:solidFill>
              <a:ln w="9525">
                <a:noFill/>
                <a:round/>
                <a:headEnd/>
                <a:tailEnd/>
              </a:ln>
            </p:spPr>
            <p:txBody>
              <a:bodyPr/>
              <a:lstStyle/>
              <a:p>
                <a:endParaRPr lang="fr-FR"/>
              </a:p>
            </p:txBody>
          </p:sp>
          <p:sp>
            <p:nvSpPr>
              <p:cNvPr id="223" name="Freeform 127"/>
              <p:cNvSpPr>
                <a:spLocks/>
              </p:cNvSpPr>
              <p:nvPr/>
            </p:nvSpPr>
            <p:spPr bwMode="auto">
              <a:xfrm>
                <a:off x="2266" y="632"/>
                <a:ext cx="1162" cy="270"/>
              </a:xfrm>
              <a:custGeom>
                <a:avLst/>
                <a:gdLst>
                  <a:gd name="T0" fmla="*/ 42 w 3486"/>
                  <a:gd name="T1" fmla="*/ 9 h 810"/>
                  <a:gd name="T2" fmla="*/ 42 w 3486"/>
                  <a:gd name="T3" fmla="*/ 9 h 810"/>
                  <a:gd name="T4" fmla="*/ 42 w 3486"/>
                  <a:gd name="T5" fmla="*/ 9 h 810"/>
                  <a:gd name="T6" fmla="*/ 42 w 3486"/>
                  <a:gd name="T7" fmla="*/ 10 h 810"/>
                  <a:gd name="T8" fmla="*/ 42 w 3486"/>
                  <a:gd name="T9" fmla="*/ 10 h 810"/>
                  <a:gd name="T10" fmla="*/ 43 w 3486"/>
                  <a:gd name="T11" fmla="*/ 10 h 810"/>
                  <a:gd name="T12" fmla="*/ 43 w 3486"/>
                  <a:gd name="T13" fmla="*/ 10 h 810"/>
                  <a:gd name="T14" fmla="*/ 43 w 3486"/>
                  <a:gd name="T15" fmla="*/ 10 h 810"/>
                  <a:gd name="T16" fmla="*/ 43 w 3486"/>
                  <a:gd name="T17" fmla="*/ 10 h 810"/>
                  <a:gd name="T18" fmla="*/ 1 w 3486"/>
                  <a:gd name="T19" fmla="*/ 1 h 810"/>
                  <a:gd name="T20" fmla="*/ 1 w 3486"/>
                  <a:gd name="T21" fmla="*/ 1 h 810"/>
                  <a:gd name="T22" fmla="*/ 1 w 3486"/>
                  <a:gd name="T23" fmla="*/ 0 h 810"/>
                  <a:gd name="T24" fmla="*/ 1 w 3486"/>
                  <a:gd name="T25" fmla="*/ 0 h 810"/>
                  <a:gd name="T26" fmla="*/ 0 w 3486"/>
                  <a:gd name="T27" fmla="*/ 0 h 810"/>
                  <a:gd name="T28" fmla="*/ 0 w 3486"/>
                  <a:gd name="T29" fmla="*/ 0 h 810"/>
                  <a:gd name="T30" fmla="*/ 0 w 3486"/>
                  <a:gd name="T31" fmla="*/ 0 h 810"/>
                  <a:gd name="T32" fmla="*/ 0 w 3486"/>
                  <a:gd name="T33" fmla="*/ 0 h 810"/>
                  <a:gd name="T34" fmla="*/ 0 w 3486"/>
                  <a:gd name="T35" fmla="*/ 0 h 810"/>
                  <a:gd name="T36" fmla="*/ 42 w 3486"/>
                  <a:gd name="T37" fmla="*/ 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6"/>
                  <a:gd name="T58" fmla="*/ 0 h 810"/>
                  <a:gd name="T59" fmla="*/ 3486 w 3486"/>
                  <a:gd name="T60" fmla="*/ 810 h 8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6" h="810">
                    <a:moveTo>
                      <a:pt x="3395" y="753"/>
                    </a:moveTo>
                    <a:lnTo>
                      <a:pt x="3406" y="760"/>
                    </a:lnTo>
                    <a:lnTo>
                      <a:pt x="3418" y="768"/>
                    </a:lnTo>
                    <a:lnTo>
                      <a:pt x="3429" y="774"/>
                    </a:lnTo>
                    <a:lnTo>
                      <a:pt x="3440" y="781"/>
                    </a:lnTo>
                    <a:lnTo>
                      <a:pt x="3452" y="789"/>
                    </a:lnTo>
                    <a:lnTo>
                      <a:pt x="3463" y="796"/>
                    </a:lnTo>
                    <a:lnTo>
                      <a:pt x="3474" y="803"/>
                    </a:lnTo>
                    <a:lnTo>
                      <a:pt x="3486" y="810"/>
                    </a:lnTo>
                    <a:lnTo>
                      <a:pt x="65" y="52"/>
                    </a:lnTo>
                    <a:lnTo>
                      <a:pt x="57" y="45"/>
                    </a:lnTo>
                    <a:lnTo>
                      <a:pt x="49" y="39"/>
                    </a:lnTo>
                    <a:lnTo>
                      <a:pt x="41" y="33"/>
                    </a:lnTo>
                    <a:lnTo>
                      <a:pt x="33" y="26"/>
                    </a:lnTo>
                    <a:lnTo>
                      <a:pt x="24" y="20"/>
                    </a:lnTo>
                    <a:lnTo>
                      <a:pt x="16" y="13"/>
                    </a:lnTo>
                    <a:lnTo>
                      <a:pt x="8" y="7"/>
                    </a:lnTo>
                    <a:lnTo>
                      <a:pt x="0" y="0"/>
                    </a:lnTo>
                    <a:lnTo>
                      <a:pt x="3395" y="753"/>
                    </a:lnTo>
                    <a:close/>
                  </a:path>
                </a:pathLst>
              </a:custGeom>
              <a:solidFill>
                <a:srgbClr val="555555"/>
              </a:solidFill>
              <a:ln w="9525">
                <a:noFill/>
                <a:round/>
                <a:headEnd/>
                <a:tailEnd/>
              </a:ln>
            </p:spPr>
            <p:txBody>
              <a:bodyPr/>
              <a:lstStyle/>
              <a:p>
                <a:endParaRPr lang="fr-FR"/>
              </a:p>
            </p:txBody>
          </p:sp>
          <p:sp>
            <p:nvSpPr>
              <p:cNvPr id="224" name="Freeform 128"/>
              <p:cNvSpPr>
                <a:spLocks/>
              </p:cNvSpPr>
              <p:nvPr/>
            </p:nvSpPr>
            <p:spPr bwMode="auto">
              <a:xfrm>
                <a:off x="2287" y="650"/>
                <a:ext cx="1173" cy="272"/>
              </a:xfrm>
              <a:custGeom>
                <a:avLst/>
                <a:gdLst>
                  <a:gd name="T0" fmla="*/ 42 w 3519"/>
                  <a:gd name="T1" fmla="*/ 9 h 818"/>
                  <a:gd name="T2" fmla="*/ 42 w 3519"/>
                  <a:gd name="T3" fmla="*/ 9 h 818"/>
                  <a:gd name="T4" fmla="*/ 43 w 3519"/>
                  <a:gd name="T5" fmla="*/ 9 h 818"/>
                  <a:gd name="T6" fmla="*/ 43 w 3519"/>
                  <a:gd name="T7" fmla="*/ 10 h 818"/>
                  <a:gd name="T8" fmla="*/ 43 w 3519"/>
                  <a:gd name="T9" fmla="*/ 10 h 818"/>
                  <a:gd name="T10" fmla="*/ 43 w 3519"/>
                  <a:gd name="T11" fmla="*/ 10 h 818"/>
                  <a:gd name="T12" fmla="*/ 43 w 3519"/>
                  <a:gd name="T13" fmla="*/ 10 h 818"/>
                  <a:gd name="T14" fmla="*/ 43 w 3519"/>
                  <a:gd name="T15" fmla="*/ 10 h 818"/>
                  <a:gd name="T16" fmla="*/ 43 w 3519"/>
                  <a:gd name="T17" fmla="*/ 10 h 818"/>
                  <a:gd name="T18" fmla="*/ 1 w 3519"/>
                  <a:gd name="T19" fmla="*/ 1 h 818"/>
                  <a:gd name="T20" fmla="*/ 1 w 3519"/>
                  <a:gd name="T21" fmla="*/ 1 h 818"/>
                  <a:gd name="T22" fmla="*/ 1 w 3519"/>
                  <a:gd name="T23" fmla="*/ 0 h 818"/>
                  <a:gd name="T24" fmla="*/ 0 w 3519"/>
                  <a:gd name="T25" fmla="*/ 0 h 818"/>
                  <a:gd name="T26" fmla="*/ 0 w 3519"/>
                  <a:gd name="T27" fmla="*/ 0 h 818"/>
                  <a:gd name="T28" fmla="*/ 0 w 3519"/>
                  <a:gd name="T29" fmla="*/ 0 h 818"/>
                  <a:gd name="T30" fmla="*/ 0 w 3519"/>
                  <a:gd name="T31" fmla="*/ 0 h 818"/>
                  <a:gd name="T32" fmla="*/ 0 w 3519"/>
                  <a:gd name="T33" fmla="*/ 0 h 818"/>
                  <a:gd name="T34" fmla="*/ 0 w 3519"/>
                  <a:gd name="T35" fmla="*/ 0 h 818"/>
                  <a:gd name="T36" fmla="*/ 42 w 3519"/>
                  <a:gd name="T37" fmla="*/ 9 h 8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9"/>
                  <a:gd name="T58" fmla="*/ 0 h 818"/>
                  <a:gd name="T59" fmla="*/ 3519 w 3519"/>
                  <a:gd name="T60" fmla="*/ 818 h 8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9" h="818">
                    <a:moveTo>
                      <a:pt x="3421" y="758"/>
                    </a:moveTo>
                    <a:lnTo>
                      <a:pt x="3433" y="765"/>
                    </a:lnTo>
                    <a:lnTo>
                      <a:pt x="3446" y="772"/>
                    </a:lnTo>
                    <a:lnTo>
                      <a:pt x="3458" y="780"/>
                    </a:lnTo>
                    <a:lnTo>
                      <a:pt x="3470" y="788"/>
                    </a:lnTo>
                    <a:lnTo>
                      <a:pt x="3482" y="796"/>
                    </a:lnTo>
                    <a:lnTo>
                      <a:pt x="3494" y="803"/>
                    </a:lnTo>
                    <a:lnTo>
                      <a:pt x="3507" y="811"/>
                    </a:lnTo>
                    <a:lnTo>
                      <a:pt x="3519" y="818"/>
                    </a:lnTo>
                    <a:lnTo>
                      <a:pt x="63" y="53"/>
                    </a:lnTo>
                    <a:lnTo>
                      <a:pt x="55" y="46"/>
                    </a:lnTo>
                    <a:lnTo>
                      <a:pt x="47" y="40"/>
                    </a:lnTo>
                    <a:lnTo>
                      <a:pt x="39" y="33"/>
                    </a:lnTo>
                    <a:lnTo>
                      <a:pt x="32" y="26"/>
                    </a:lnTo>
                    <a:lnTo>
                      <a:pt x="24" y="20"/>
                    </a:lnTo>
                    <a:lnTo>
                      <a:pt x="16" y="14"/>
                    </a:lnTo>
                    <a:lnTo>
                      <a:pt x="8" y="7"/>
                    </a:lnTo>
                    <a:lnTo>
                      <a:pt x="0" y="0"/>
                    </a:lnTo>
                    <a:lnTo>
                      <a:pt x="3421" y="758"/>
                    </a:lnTo>
                    <a:close/>
                  </a:path>
                </a:pathLst>
              </a:custGeom>
              <a:solidFill>
                <a:srgbClr val="575757"/>
              </a:solidFill>
              <a:ln w="9525">
                <a:noFill/>
                <a:round/>
                <a:headEnd/>
                <a:tailEnd/>
              </a:ln>
            </p:spPr>
            <p:txBody>
              <a:bodyPr/>
              <a:lstStyle/>
              <a:p>
                <a:endParaRPr lang="fr-FR"/>
              </a:p>
            </p:txBody>
          </p:sp>
          <p:sp>
            <p:nvSpPr>
              <p:cNvPr id="225" name="Freeform 129"/>
              <p:cNvSpPr>
                <a:spLocks/>
              </p:cNvSpPr>
              <p:nvPr/>
            </p:nvSpPr>
            <p:spPr bwMode="auto">
              <a:xfrm>
                <a:off x="2308" y="667"/>
                <a:ext cx="1184" cy="274"/>
              </a:xfrm>
              <a:custGeom>
                <a:avLst/>
                <a:gdLst>
                  <a:gd name="T0" fmla="*/ 43 w 3551"/>
                  <a:gd name="T1" fmla="*/ 9 h 822"/>
                  <a:gd name="T2" fmla="*/ 43 w 3551"/>
                  <a:gd name="T3" fmla="*/ 10 h 822"/>
                  <a:gd name="T4" fmla="*/ 43 w 3551"/>
                  <a:gd name="T5" fmla="*/ 10 h 822"/>
                  <a:gd name="T6" fmla="*/ 43 w 3551"/>
                  <a:gd name="T7" fmla="*/ 10 h 822"/>
                  <a:gd name="T8" fmla="*/ 43 w 3551"/>
                  <a:gd name="T9" fmla="*/ 10 h 822"/>
                  <a:gd name="T10" fmla="*/ 43 w 3551"/>
                  <a:gd name="T11" fmla="*/ 10 h 822"/>
                  <a:gd name="T12" fmla="*/ 44 w 3551"/>
                  <a:gd name="T13" fmla="*/ 10 h 822"/>
                  <a:gd name="T14" fmla="*/ 44 w 3551"/>
                  <a:gd name="T15" fmla="*/ 10 h 822"/>
                  <a:gd name="T16" fmla="*/ 44 w 3551"/>
                  <a:gd name="T17" fmla="*/ 10 h 822"/>
                  <a:gd name="T18" fmla="*/ 1 w 3551"/>
                  <a:gd name="T19" fmla="*/ 1 h 822"/>
                  <a:gd name="T20" fmla="*/ 1 w 3551"/>
                  <a:gd name="T21" fmla="*/ 1 h 822"/>
                  <a:gd name="T22" fmla="*/ 1 w 3551"/>
                  <a:gd name="T23" fmla="*/ 0 h 822"/>
                  <a:gd name="T24" fmla="*/ 0 w 3551"/>
                  <a:gd name="T25" fmla="*/ 0 h 822"/>
                  <a:gd name="T26" fmla="*/ 0 w 3551"/>
                  <a:gd name="T27" fmla="*/ 0 h 822"/>
                  <a:gd name="T28" fmla="*/ 0 w 3551"/>
                  <a:gd name="T29" fmla="*/ 0 h 822"/>
                  <a:gd name="T30" fmla="*/ 0 w 3551"/>
                  <a:gd name="T31" fmla="*/ 0 h 822"/>
                  <a:gd name="T32" fmla="*/ 0 w 3551"/>
                  <a:gd name="T33" fmla="*/ 0 h 822"/>
                  <a:gd name="T34" fmla="*/ 0 w 3551"/>
                  <a:gd name="T35" fmla="*/ 0 h 822"/>
                  <a:gd name="T36" fmla="*/ 43 w 3551"/>
                  <a:gd name="T37" fmla="*/ 9 h 8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51"/>
                  <a:gd name="T58" fmla="*/ 0 h 822"/>
                  <a:gd name="T59" fmla="*/ 3551 w 3551"/>
                  <a:gd name="T60" fmla="*/ 822 h 8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51" h="822">
                    <a:moveTo>
                      <a:pt x="3456" y="765"/>
                    </a:moveTo>
                    <a:lnTo>
                      <a:pt x="3469" y="772"/>
                    </a:lnTo>
                    <a:lnTo>
                      <a:pt x="3480" y="779"/>
                    </a:lnTo>
                    <a:lnTo>
                      <a:pt x="3492" y="787"/>
                    </a:lnTo>
                    <a:lnTo>
                      <a:pt x="3504" y="794"/>
                    </a:lnTo>
                    <a:lnTo>
                      <a:pt x="3516" y="802"/>
                    </a:lnTo>
                    <a:lnTo>
                      <a:pt x="3528" y="809"/>
                    </a:lnTo>
                    <a:lnTo>
                      <a:pt x="3540" y="816"/>
                    </a:lnTo>
                    <a:lnTo>
                      <a:pt x="3551" y="822"/>
                    </a:lnTo>
                    <a:lnTo>
                      <a:pt x="63" y="51"/>
                    </a:lnTo>
                    <a:lnTo>
                      <a:pt x="55" y="44"/>
                    </a:lnTo>
                    <a:lnTo>
                      <a:pt x="47" y="39"/>
                    </a:lnTo>
                    <a:lnTo>
                      <a:pt x="40" y="32"/>
                    </a:lnTo>
                    <a:lnTo>
                      <a:pt x="32" y="25"/>
                    </a:lnTo>
                    <a:lnTo>
                      <a:pt x="24" y="19"/>
                    </a:lnTo>
                    <a:lnTo>
                      <a:pt x="16" y="13"/>
                    </a:lnTo>
                    <a:lnTo>
                      <a:pt x="8" y="7"/>
                    </a:lnTo>
                    <a:lnTo>
                      <a:pt x="0" y="0"/>
                    </a:lnTo>
                    <a:lnTo>
                      <a:pt x="3456" y="765"/>
                    </a:lnTo>
                    <a:close/>
                  </a:path>
                </a:pathLst>
              </a:custGeom>
              <a:solidFill>
                <a:srgbClr val="5A5A5A"/>
              </a:solidFill>
              <a:ln w="9525">
                <a:noFill/>
                <a:round/>
                <a:headEnd/>
                <a:tailEnd/>
              </a:ln>
            </p:spPr>
            <p:txBody>
              <a:bodyPr/>
              <a:lstStyle/>
              <a:p>
                <a:endParaRPr lang="fr-FR"/>
              </a:p>
            </p:txBody>
          </p:sp>
          <p:sp>
            <p:nvSpPr>
              <p:cNvPr id="226" name="Freeform 130"/>
              <p:cNvSpPr>
                <a:spLocks/>
              </p:cNvSpPr>
              <p:nvPr/>
            </p:nvSpPr>
            <p:spPr bwMode="auto">
              <a:xfrm>
                <a:off x="2329" y="684"/>
                <a:ext cx="1196" cy="277"/>
              </a:xfrm>
              <a:custGeom>
                <a:avLst/>
                <a:gdLst>
                  <a:gd name="T0" fmla="*/ 43 w 3586"/>
                  <a:gd name="T1" fmla="*/ 10 h 831"/>
                  <a:gd name="T2" fmla="*/ 43 w 3586"/>
                  <a:gd name="T3" fmla="*/ 10 h 831"/>
                  <a:gd name="T4" fmla="*/ 43 w 3586"/>
                  <a:gd name="T5" fmla="*/ 10 h 831"/>
                  <a:gd name="T6" fmla="*/ 44 w 3586"/>
                  <a:gd name="T7" fmla="*/ 10 h 831"/>
                  <a:gd name="T8" fmla="*/ 44 w 3586"/>
                  <a:gd name="T9" fmla="*/ 10 h 831"/>
                  <a:gd name="T10" fmla="*/ 44 w 3586"/>
                  <a:gd name="T11" fmla="*/ 10 h 831"/>
                  <a:gd name="T12" fmla="*/ 44 w 3586"/>
                  <a:gd name="T13" fmla="*/ 10 h 831"/>
                  <a:gd name="T14" fmla="*/ 44 w 3586"/>
                  <a:gd name="T15" fmla="*/ 10 h 831"/>
                  <a:gd name="T16" fmla="*/ 44 w 3586"/>
                  <a:gd name="T17" fmla="*/ 10 h 831"/>
                  <a:gd name="T18" fmla="*/ 1 w 3586"/>
                  <a:gd name="T19" fmla="*/ 1 h 831"/>
                  <a:gd name="T20" fmla="*/ 1 w 3586"/>
                  <a:gd name="T21" fmla="*/ 1 h 831"/>
                  <a:gd name="T22" fmla="*/ 1 w 3586"/>
                  <a:gd name="T23" fmla="*/ 0 h 831"/>
                  <a:gd name="T24" fmla="*/ 0 w 3586"/>
                  <a:gd name="T25" fmla="*/ 0 h 831"/>
                  <a:gd name="T26" fmla="*/ 0 w 3586"/>
                  <a:gd name="T27" fmla="*/ 0 h 831"/>
                  <a:gd name="T28" fmla="*/ 0 w 3586"/>
                  <a:gd name="T29" fmla="*/ 0 h 831"/>
                  <a:gd name="T30" fmla="*/ 0 w 3586"/>
                  <a:gd name="T31" fmla="*/ 0 h 831"/>
                  <a:gd name="T32" fmla="*/ 0 w 3586"/>
                  <a:gd name="T33" fmla="*/ 0 h 831"/>
                  <a:gd name="T34" fmla="*/ 0 w 3586"/>
                  <a:gd name="T35" fmla="*/ 0 h 831"/>
                  <a:gd name="T36" fmla="*/ 43 w 3586"/>
                  <a:gd name="T37" fmla="*/ 10 h 8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6"/>
                  <a:gd name="T58" fmla="*/ 0 h 831"/>
                  <a:gd name="T59" fmla="*/ 3586 w 3586"/>
                  <a:gd name="T60" fmla="*/ 831 h 8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6" h="831">
                    <a:moveTo>
                      <a:pt x="3488" y="771"/>
                    </a:moveTo>
                    <a:lnTo>
                      <a:pt x="3501" y="779"/>
                    </a:lnTo>
                    <a:lnTo>
                      <a:pt x="3512" y="786"/>
                    </a:lnTo>
                    <a:lnTo>
                      <a:pt x="3525" y="794"/>
                    </a:lnTo>
                    <a:lnTo>
                      <a:pt x="3537" y="801"/>
                    </a:lnTo>
                    <a:lnTo>
                      <a:pt x="3548" y="809"/>
                    </a:lnTo>
                    <a:lnTo>
                      <a:pt x="3561" y="817"/>
                    </a:lnTo>
                    <a:lnTo>
                      <a:pt x="3573" y="823"/>
                    </a:lnTo>
                    <a:lnTo>
                      <a:pt x="3586" y="831"/>
                    </a:lnTo>
                    <a:lnTo>
                      <a:pt x="60" y="49"/>
                    </a:lnTo>
                    <a:lnTo>
                      <a:pt x="52" y="43"/>
                    </a:lnTo>
                    <a:lnTo>
                      <a:pt x="45" y="36"/>
                    </a:lnTo>
                    <a:lnTo>
                      <a:pt x="37" y="31"/>
                    </a:lnTo>
                    <a:lnTo>
                      <a:pt x="29" y="24"/>
                    </a:lnTo>
                    <a:lnTo>
                      <a:pt x="21" y="18"/>
                    </a:lnTo>
                    <a:lnTo>
                      <a:pt x="14" y="13"/>
                    </a:lnTo>
                    <a:lnTo>
                      <a:pt x="6" y="6"/>
                    </a:lnTo>
                    <a:lnTo>
                      <a:pt x="0" y="0"/>
                    </a:lnTo>
                    <a:lnTo>
                      <a:pt x="3488" y="771"/>
                    </a:lnTo>
                    <a:close/>
                  </a:path>
                </a:pathLst>
              </a:custGeom>
              <a:solidFill>
                <a:srgbClr val="5A5A5A"/>
              </a:solidFill>
              <a:ln w="9525">
                <a:noFill/>
                <a:round/>
                <a:headEnd/>
                <a:tailEnd/>
              </a:ln>
            </p:spPr>
            <p:txBody>
              <a:bodyPr/>
              <a:lstStyle/>
              <a:p>
                <a:endParaRPr lang="fr-FR"/>
              </a:p>
            </p:txBody>
          </p:sp>
          <p:sp>
            <p:nvSpPr>
              <p:cNvPr id="227" name="Freeform 131"/>
              <p:cNvSpPr>
                <a:spLocks/>
              </p:cNvSpPr>
              <p:nvPr/>
            </p:nvSpPr>
            <p:spPr bwMode="auto">
              <a:xfrm>
                <a:off x="2349" y="701"/>
                <a:ext cx="1191" cy="275"/>
              </a:xfrm>
              <a:custGeom>
                <a:avLst/>
                <a:gdLst>
                  <a:gd name="T0" fmla="*/ 44 w 3572"/>
                  <a:gd name="T1" fmla="*/ 10 h 826"/>
                  <a:gd name="T2" fmla="*/ 44 w 3572"/>
                  <a:gd name="T3" fmla="*/ 10 h 826"/>
                  <a:gd name="T4" fmla="*/ 44 w 3572"/>
                  <a:gd name="T5" fmla="*/ 10 h 826"/>
                  <a:gd name="T6" fmla="*/ 44 w 3572"/>
                  <a:gd name="T7" fmla="*/ 10 h 826"/>
                  <a:gd name="T8" fmla="*/ 44 w 3572"/>
                  <a:gd name="T9" fmla="*/ 10 h 826"/>
                  <a:gd name="T10" fmla="*/ 44 w 3572"/>
                  <a:gd name="T11" fmla="*/ 10 h 826"/>
                  <a:gd name="T12" fmla="*/ 44 w 3572"/>
                  <a:gd name="T13" fmla="*/ 10 h 826"/>
                  <a:gd name="T14" fmla="*/ 44 w 3572"/>
                  <a:gd name="T15" fmla="*/ 10 h 826"/>
                  <a:gd name="T16" fmla="*/ 44 w 3572"/>
                  <a:gd name="T17" fmla="*/ 10 h 826"/>
                  <a:gd name="T18" fmla="*/ 44 w 3572"/>
                  <a:gd name="T19" fmla="*/ 10 h 826"/>
                  <a:gd name="T20" fmla="*/ 44 w 3572"/>
                  <a:gd name="T21" fmla="*/ 10 h 826"/>
                  <a:gd name="T22" fmla="*/ 44 w 3572"/>
                  <a:gd name="T23" fmla="*/ 10 h 826"/>
                  <a:gd name="T24" fmla="*/ 44 w 3572"/>
                  <a:gd name="T25" fmla="*/ 10 h 826"/>
                  <a:gd name="T26" fmla="*/ 1 w 3572"/>
                  <a:gd name="T27" fmla="*/ 1 h 826"/>
                  <a:gd name="T28" fmla="*/ 1 w 3572"/>
                  <a:gd name="T29" fmla="*/ 1 h 826"/>
                  <a:gd name="T30" fmla="*/ 1 w 3572"/>
                  <a:gd name="T31" fmla="*/ 1 h 826"/>
                  <a:gd name="T32" fmla="*/ 0 w 3572"/>
                  <a:gd name="T33" fmla="*/ 0 h 826"/>
                  <a:gd name="T34" fmla="*/ 0 w 3572"/>
                  <a:gd name="T35" fmla="*/ 0 h 826"/>
                  <a:gd name="T36" fmla="*/ 0 w 3572"/>
                  <a:gd name="T37" fmla="*/ 0 h 826"/>
                  <a:gd name="T38" fmla="*/ 0 w 3572"/>
                  <a:gd name="T39" fmla="*/ 0 h 826"/>
                  <a:gd name="T40" fmla="*/ 0 w 3572"/>
                  <a:gd name="T41" fmla="*/ 0 h 826"/>
                  <a:gd name="T42" fmla="*/ 0 w 3572"/>
                  <a:gd name="T43" fmla="*/ 0 h 826"/>
                  <a:gd name="T44" fmla="*/ 44 w 3572"/>
                  <a:gd name="T45" fmla="*/ 10 h 8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72"/>
                  <a:gd name="T70" fmla="*/ 0 h 826"/>
                  <a:gd name="T71" fmla="*/ 3572 w 3572"/>
                  <a:gd name="T72" fmla="*/ 826 h 8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72" h="826">
                    <a:moveTo>
                      <a:pt x="3526" y="782"/>
                    </a:moveTo>
                    <a:lnTo>
                      <a:pt x="3531" y="786"/>
                    </a:lnTo>
                    <a:lnTo>
                      <a:pt x="3537" y="789"/>
                    </a:lnTo>
                    <a:lnTo>
                      <a:pt x="3543" y="793"/>
                    </a:lnTo>
                    <a:lnTo>
                      <a:pt x="3549" y="796"/>
                    </a:lnTo>
                    <a:lnTo>
                      <a:pt x="3555" y="799"/>
                    </a:lnTo>
                    <a:lnTo>
                      <a:pt x="3561" y="803"/>
                    </a:lnTo>
                    <a:lnTo>
                      <a:pt x="3566" y="806"/>
                    </a:lnTo>
                    <a:lnTo>
                      <a:pt x="3572" y="810"/>
                    </a:lnTo>
                    <a:lnTo>
                      <a:pt x="3569" y="814"/>
                    </a:lnTo>
                    <a:lnTo>
                      <a:pt x="3564" y="819"/>
                    </a:lnTo>
                    <a:lnTo>
                      <a:pt x="3560" y="823"/>
                    </a:lnTo>
                    <a:lnTo>
                      <a:pt x="3555" y="826"/>
                    </a:lnTo>
                    <a:lnTo>
                      <a:pt x="63" y="53"/>
                    </a:lnTo>
                    <a:lnTo>
                      <a:pt x="55" y="46"/>
                    </a:lnTo>
                    <a:lnTo>
                      <a:pt x="47" y="41"/>
                    </a:lnTo>
                    <a:lnTo>
                      <a:pt x="39" y="34"/>
                    </a:lnTo>
                    <a:lnTo>
                      <a:pt x="31" y="27"/>
                    </a:lnTo>
                    <a:lnTo>
                      <a:pt x="23" y="20"/>
                    </a:lnTo>
                    <a:lnTo>
                      <a:pt x="15" y="13"/>
                    </a:lnTo>
                    <a:lnTo>
                      <a:pt x="7" y="7"/>
                    </a:lnTo>
                    <a:lnTo>
                      <a:pt x="0" y="0"/>
                    </a:lnTo>
                    <a:lnTo>
                      <a:pt x="3526" y="782"/>
                    </a:lnTo>
                    <a:close/>
                  </a:path>
                </a:pathLst>
              </a:custGeom>
              <a:solidFill>
                <a:srgbClr val="5C5C5C"/>
              </a:solidFill>
              <a:ln w="9525">
                <a:noFill/>
                <a:round/>
                <a:headEnd/>
                <a:tailEnd/>
              </a:ln>
            </p:spPr>
            <p:txBody>
              <a:bodyPr/>
              <a:lstStyle/>
              <a:p>
                <a:endParaRPr lang="fr-FR"/>
              </a:p>
            </p:txBody>
          </p:sp>
          <p:sp>
            <p:nvSpPr>
              <p:cNvPr id="228" name="Freeform 132"/>
              <p:cNvSpPr>
                <a:spLocks/>
              </p:cNvSpPr>
              <p:nvPr/>
            </p:nvSpPr>
            <p:spPr bwMode="auto">
              <a:xfrm>
                <a:off x="2370" y="718"/>
                <a:ext cx="1164" cy="267"/>
              </a:xfrm>
              <a:custGeom>
                <a:avLst/>
                <a:gdLst>
                  <a:gd name="T0" fmla="*/ 43 w 3492"/>
                  <a:gd name="T1" fmla="*/ 10 h 800"/>
                  <a:gd name="T2" fmla="*/ 43 w 3492"/>
                  <a:gd name="T3" fmla="*/ 10 h 800"/>
                  <a:gd name="T4" fmla="*/ 43 w 3492"/>
                  <a:gd name="T5" fmla="*/ 10 h 800"/>
                  <a:gd name="T6" fmla="*/ 43 w 3492"/>
                  <a:gd name="T7" fmla="*/ 10 h 800"/>
                  <a:gd name="T8" fmla="*/ 43 w 3492"/>
                  <a:gd name="T9" fmla="*/ 10 h 800"/>
                  <a:gd name="T10" fmla="*/ 43 w 3492"/>
                  <a:gd name="T11" fmla="*/ 10 h 800"/>
                  <a:gd name="T12" fmla="*/ 43 w 3492"/>
                  <a:gd name="T13" fmla="*/ 10 h 800"/>
                  <a:gd name="T14" fmla="*/ 43 w 3492"/>
                  <a:gd name="T15" fmla="*/ 10 h 800"/>
                  <a:gd name="T16" fmla="*/ 42 w 3492"/>
                  <a:gd name="T17" fmla="*/ 10 h 800"/>
                  <a:gd name="T18" fmla="*/ 38 w 3492"/>
                  <a:gd name="T19" fmla="*/ 9 h 800"/>
                  <a:gd name="T20" fmla="*/ 38 w 3492"/>
                  <a:gd name="T21" fmla="*/ 9 h 800"/>
                  <a:gd name="T22" fmla="*/ 38 w 3492"/>
                  <a:gd name="T23" fmla="*/ 9 h 800"/>
                  <a:gd name="T24" fmla="*/ 38 w 3492"/>
                  <a:gd name="T25" fmla="*/ 9 h 800"/>
                  <a:gd name="T26" fmla="*/ 37 w 3492"/>
                  <a:gd name="T27" fmla="*/ 8 h 800"/>
                  <a:gd name="T28" fmla="*/ 37 w 3492"/>
                  <a:gd name="T29" fmla="*/ 8 h 800"/>
                  <a:gd name="T30" fmla="*/ 37 w 3492"/>
                  <a:gd name="T31" fmla="*/ 8 h 800"/>
                  <a:gd name="T32" fmla="*/ 36 w 3492"/>
                  <a:gd name="T33" fmla="*/ 8 h 800"/>
                  <a:gd name="T34" fmla="*/ 36 w 3492"/>
                  <a:gd name="T35" fmla="*/ 8 h 800"/>
                  <a:gd name="T36" fmla="*/ 36 w 3492"/>
                  <a:gd name="T37" fmla="*/ 8 h 800"/>
                  <a:gd name="T38" fmla="*/ 35 w 3492"/>
                  <a:gd name="T39" fmla="*/ 8 h 800"/>
                  <a:gd name="T40" fmla="*/ 35 w 3492"/>
                  <a:gd name="T41" fmla="*/ 8 h 800"/>
                  <a:gd name="T42" fmla="*/ 35 w 3492"/>
                  <a:gd name="T43" fmla="*/ 8 h 800"/>
                  <a:gd name="T44" fmla="*/ 34 w 3492"/>
                  <a:gd name="T45" fmla="*/ 8 h 800"/>
                  <a:gd name="T46" fmla="*/ 34 w 3492"/>
                  <a:gd name="T47" fmla="*/ 8 h 800"/>
                  <a:gd name="T48" fmla="*/ 34 w 3492"/>
                  <a:gd name="T49" fmla="*/ 8 h 800"/>
                  <a:gd name="T50" fmla="*/ 33 w 3492"/>
                  <a:gd name="T51" fmla="*/ 8 h 800"/>
                  <a:gd name="T52" fmla="*/ 1 w 3492"/>
                  <a:gd name="T53" fmla="*/ 1 h 800"/>
                  <a:gd name="T54" fmla="*/ 1 w 3492"/>
                  <a:gd name="T55" fmla="*/ 1 h 800"/>
                  <a:gd name="T56" fmla="*/ 1 w 3492"/>
                  <a:gd name="T57" fmla="*/ 0 h 800"/>
                  <a:gd name="T58" fmla="*/ 0 w 3492"/>
                  <a:gd name="T59" fmla="*/ 0 h 800"/>
                  <a:gd name="T60" fmla="*/ 0 w 3492"/>
                  <a:gd name="T61" fmla="*/ 0 h 800"/>
                  <a:gd name="T62" fmla="*/ 0 w 3492"/>
                  <a:gd name="T63" fmla="*/ 0 h 800"/>
                  <a:gd name="T64" fmla="*/ 0 w 3492"/>
                  <a:gd name="T65" fmla="*/ 0 h 800"/>
                  <a:gd name="T66" fmla="*/ 0 w 3492"/>
                  <a:gd name="T67" fmla="*/ 0 h 800"/>
                  <a:gd name="T68" fmla="*/ 0 w 3492"/>
                  <a:gd name="T69" fmla="*/ 0 h 800"/>
                  <a:gd name="T70" fmla="*/ 43 w 3492"/>
                  <a:gd name="T71" fmla="*/ 10 h 8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2"/>
                  <a:gd name="T109" fmla="*/ 0 h 800"/>
                  <a:gd name="T110" fmla="*/ 3492 w 3492"/>
                  <a:gd name="T111" fmla="*/ 800 h 8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2" h="800">
                    <a:moveTo>
                      <a:pt x="3492" y="773"/>
                    </a:moveTo>
                    <a:lnTo>
                      <a:pt x="3486" y="778"/>
                    </a:lnTo>
                    <a:lnTo>
                      <a:pt x="3480" y="781"/>
                    </a:lnTo>
                    <a:lnTo>
                      <a:pt x="3473" y="785"/>
                    </a:lnTo>
                    <a:lnTo>
                      <a:pt x="3466" y="788"/>
                    </a:lnTo>
                    <a:lnTo>
                      <a:pt x="3458" y="792"/>
                    </a:lnTo>
                    <a:lnTo>
                      <a:pt x="3451" y="794"/>
                    </a:lnTo>
                    <a:lnTo>
                      <a:pt x="3443" y="797"/>
                    </a:lnTo>
                    <a:lnTo>
                      <a:pt x="3437" y="800"/>
                    </a:lnTo>
                    <a:lnTo>
                      <a:pt x="3112" y="726"/>
                    </a:lnTo>
                    <a:lnTo>
                      <a:pt x="3092" y="713"/>
                    </a:lnTo>
                    <a:lnTo>
                      <a:pt x="3071" y="702"/>
                    </a:lnTo>
                    <a:lnTo>
                      <a:pt x="3049" y="692"/>
                    </a:lnTo>
                    <a:lnTo>
                      <a:pt x="3026" y="682"/>
                    </a:lnTo>
                    <a:lnTo>
                      <a:pt x="3002" y="673"/>
                    </a:lnTo>
                    <a:lnTo>
                      <a:pt x="2977" y="665"/>
                    </a:lnTo>
                    <a:lnTo>
                      <a:pt x="2951" y="658"/>
                    </a:lnTo>
                    <a:lnTo>
                      <a:pt x="2924" y="652"/>
                    </a:lnTo>
                    <a:lnTo>
                      <a:pt x="2897" y="647"/>
                    </a:lnTo>
                    <a:lnTo>
                      <a:pt x="2868" y="643"/>
                    </a:lnTo>
                    <a:lnTo>
                      <a:pt x="2840" y="639"/>
                    </a:lnTo>
                    <a:lnTo>
                      <a:pt x="2810" y="636"/>
                    </a:lnTo>
                    <a:lnTo>
                      <a:pt x="2781" y="634"/>
                    </a:lnTo>
                    <a:lnTo>
                      <a:pt x="2752" y="633"/>
                    </a:lnTo>
                    <a:lnTo>
                      <a:pt x="2722" y="633"/>
                    </a:lnTo>
                    <a:lnTo>
                      <a:pt x="2692" y="633"/>
                    </a:lnTo>
                    <a:lnTo>
                      <a:pt x="59" y="51"/>
                    </a:lnTo>
                    <a:lnTo>
                      <a:pt x="52" y="44"/>
                    </a:lnTo>
                    <a:lnTo>
                      <a:pt x="44" y="39"/>
                    </a:lnTo>
                    <a:lnTo>
                      <a:pt x="37" y="32"/>
                    </a:lnTo>
                    <a:lnTo>
                      <a:pt x="29" y="25"/>
                    </a:lnTo>
                    <a:lnTo>
                      <a:pt x="21" y="19"/>
                    </a:lnTo>
                    <a:lnTo>
                      <a:pt x="15" y="13"/>
                    </a:lnTo>
                    <a:lnTo>
                      <a:pt x="7" y="7"/>
                    </a:lnTo>
                    <a:lnTo>
                      <a:pt x="0" y="0"/>
                    </a:lnTo>
                    <a:lnTo>
                      <a:pt x="3492" y="773"/>
                    </a:lnTo>
                    <a:close/>
                  </a:path>
                </a:pathLst>
              </a:custGeom>
              <a:solidFill>
                <a:srgbClr val="5F5F5F"/>
              </a:solidFill>
              <a:ln w="9525">
                <a:noFill/>
                <a:round/>
                <a:headEnd/>
                <a:tailEnd/>
              </a:ln>
            </p:spPr>
            <p:txBody>
              <a:bodyPr/>
              <a:lstStyle/>
              <a:p>
                <a:endParaRPr lang="fr-FR"/>
              </a:p>
            </p:txBody>
          </p:sp>
          <p:sp>
            <p:nvSpPr>
              <p:cNvPr id="229" name="Freeform 133"/>
              <p:cNvSpPr>
                <a:spLocks/>
              </p:cNvSpPr>
              <p:nvPr/>
            </p:nvSpPr>
            <p:spPr bwMode="auto">
              <a:xfrm>
                <a:off x="3408" y="960"/>
                <a:ext cx="108" cy="32"/>
              </a:xfrm>
              <a:custGeom>
                <a:avLst/>
                <a:gdLst>
                  <a:gd name="T0" fmla="*/ 4 w 325"/>
                  <a:gd name="T1" fmla="*/ 1 h 94"/>
                  <a:gd name="T2" fmla="*/ 4 w 325"/>
                  <a:gd name="T3" fmla="*/ 1 h 94"/>
                  <a:gd name="T4" fmla="*/ 4 w 325"/>
                  <a:gd name="T5" fmla="*/ 1 h 94"/>
                  <a:gd name="T6" fmla="*/ 4 w 325"/>
                  <a:gd name="T7" fmla="*/ 1 h 94"/>
                  <a:gd name="T8" fmla="*/ 4 w 325"/>
                  <a:gd name="T9" fmla="*/ 1 h 94"/>
                  <a:gd name="T10" fmla="*/ 4 w 325"/>
                  <a:gd name="T11" fmla="*/ 1 h 94"/>
                  <a:gd name="T12" fmla="*/ 4 w 325"/>
                  <a:gd name="T13" fmla="*/ 1 h 94"/>
                  <a:gd name="T14" fmla="*/ 4 w 325"/>
                  <a:gd name="T15" fmla="*/ 1 h 94"/>
                  <a:gd name="T16" fmla="*/ 3 w 325"/>
                  <a:gd name="T17" fmla="*/ 1 h 94"/>
                  <a:gd name="T18" fmla="*/ 3 w 325"/>
                  <a:gd name="T19" fmla="*/ 1 h 94"/>
                  <a:gd name="T20" fmla="*/ 3 w 325"/>
                  <a:gd name="T21" fmla="*/ 1 h 94"/>
                  <a:gd name="T22" fmla="*/ 3 w 325"/>
                  <a:gd name="T23" fmla="*/ 1 h 94"/>
                  <a:gd name="T24" fmla="*/ 3 w 325"/>
                  <a:gd name="T25" fmla="*/ 1 h 94"/>
                  <a:gd name="T26" fmla="*/ 1 w 325"/>
                  <a:gd name="T27" fmla="*/ 1 h 94"/>
                  <a:gd name="T28" fmla="*/ 1 w 325"/>
                  <a:gd name="T29" fmla="*/ 1 h 94"/>
                  <a:gd name="T30" fmla="*/ 1 w 325"/>
                  <a:gd name="T31" fmla="*/ 0 h 94"/>
                  <a:gd name="T32" fmla="*/ 0 w 325"/>
                  <a:gd name="T33" fmla="*/ 0 h 94"/>
                  <a:gd name="T34" fmla="*/ 0 w 325"/>
                  <a:gd name="T35" fmla="*/ 0 h 94"/>
                  <a:gd name="T36" fmla="*/ 0 w 325"/>
                  <a:gd name="T37" fmla="*/ 0 h 94"/>
                  <a:gd name="T38" fmla="*/ 0 w 325"/>
                  <a:gd name="T39" fmla="*/ 0 h 94"/>
                  <a:gd name="T40" fmla="*/ 0 w 325"/>
                  <a:gd name="T41" fmla="*/ 0 h 94"/>
                  <a:gd name="T42" fmla="*/ 0 w 325"/>
                  <a:gd name="T43" fmla="*/ 0 h 94"/>
                  <a:gd name="T44" fmla="*/ 4 w 325"/>
                  <a:gd name="T45" fmla="*/ 1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5"/>
                  <a:gd name="T70" fmla="*/ 0 h 94"/>
                  <a:gd name="T71" fmla="*/ 325 w 325"/>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5" h="94">
                    <a:moveTo>
                      <a:pt x="325" y="74"/>
                    </a:moveTo>
                    <a:lnTo>
                      <a:pt x="320" y="75"/>
                    </a:lnTo>
                    <a:lnTo>
                      <a:pt x="314" y="77"/>
                    </a:lnTo>
                    <a:lnTo>
                      <a:pt x="310" y="78"/>
                    </a:lnTo>
                    <a:lnTo>
                      <a:pt x="304" y="80"/>
                    </a:lnTo>
                    <a:lnTo>
                      <a:pt x="297" y="83"/>
                    </a:lnTo>
                    <a:lnTo>
                      <a:pt x="292" y="85"/>
                    </a:lnTo>
                    <a:lnTo>
                      <a:pt x="285" y="87"/>
                    </a:lnTo>
                    <a:lnTo>
                      <a:pt x="278" y="88"/>
                    </a:lnTo>
                    <a:lnTo>
                      <a:pt x="271" y="89"/>
                    </a:lnTo>
                    <a:lnTo>
                      <a:pt x="265" y="92"/>
                    </a:lnTo>
                    <a:lnTo>
                      <a:pt x="258" y="93"/>
                    </a:lnTo>
                    <a:lnTo>
                      <a:pt x="251" y="94"/>
                    </a:lnTo>
                    <a:lnTo>
                      <a:pt x="57" y="51"/>
                    </a:lnTo>
                    <a:lnTo>
                      <a:pt x="52" y="44"/>
                    </a:lnTo>
                    <a:lnTo>
                      <a:pt x="45" y="37"/>
                    </a:lnTo>
                    <a:lnTo>
                      <a:pt x="38" y="31"/>
                    </a:lnTo>
                    <a:lnTo>
                      <a:pt x="31" y="24"/>
                    </a:lnTo>
                    <a:lnTo>
                      <a:pt x="23" y="17"/>
                    </a:lnTo>
                    <a:lnTo>
                      <a:pt x="16" y="11"/>
                    </a:lnTo>
                    <a:lnTo>
                      <a:pt x="8" y="6"/>
                    </a:lnTo>
                    <a:lnTo>
                      <a:pt x="0" y="0"/>
                    </a:lnTo>
                    <a:lnTo>
                      <a:pt x="325" y="74"/>
                    </a:lnTo>
                    <a:close/>
                  </a:path>
                </a:pathLst>
              </a:custGeom>
              <a:solidFill>
                <a:srgbClr val="616161"/>
              </a:solidFill>
              <a:ln w="9525">
                <a:noFill/>
                <a:round/>
                <a:headEnd/>
                <a:tailEnd/>
              </a:ln>
            </p:spPr>
            <p:txBody>
              <a:bodyPr/>
              <a:lstStyle/>
              <a:p>
                <a:endParaRPr lang="fr-FR"/>
              </a:p>
            </p:txBody>
          </p:sp>
          <p:sp>
            <p:nvSpPr>
              <p:cNvPr id="230" name="Freeform 134"/>
              <p:cNvSpPr>
                <a:spLocks/>
              </p:cNvSpPr>
              <p:nvPr/>
            </p:nvSpPr>
            <p:spPr bwMode="auto">
              <a:xfrm>
                <a:off x="2390" y="735"/>
                <a:ext cx="878" cy="197"/>
              </a:xfrm>
              <a:custGeom>
                <a:avLst/>
                <a:gdLst>
                  <a:gd name="T0" fmla="*/ 33 w 2633"/>
                  <a:gd name="T1" fmla="*/ 7 h 591"/>
                  <a:gd name="T2" fmla="*/ 32 w 2633"/>
                  <a:gd name="T3" fmla="*/ 7 h 591"/>
                  <a:gd name="T4" fmla="*/ 32 w 2633"/>
                  <a:gd name="T5" fmla="*/ 7 h 591"/>
                  <a:gd name="T6" fmla="*/ 32 w 2633"/>
                  <a:gd name="T7" fmla="*/ 7 h 591"/>
                  <a:gd name="T8" fmla="*/ 32 w 2633"/>
                  <a:gd name="T9" fmla="*/ 7 h 591"/>
                  <a:gd name="T10" fmla="*/ 32 w 2633"/>
                  <a:gd name="T11" fmla="*/ 7 h 591"/>
                  <a:gd name="T12" fmla="*/ 31 w 2633"/>
                  <a:gd name="T13" fmla="*/ 7 h 591"/>
                  <a:gd name="T14" fmla="*/ 31 w 2633"/>
                  <a:gd name="T15" fmla="*/ 7 h 591"/>
                  <a:gd name="T16" fmla="*/ 31 w 2633"/>
                  <a:gd name="T17" fmla="*/ 7 h 591"/>
                  <a:gd name="T18" fmla="*/ 1 w 2633"/>
                  <a:gd name="T19" fmla="*/ 1 h 591"/>
                  <a:gd name="T20" fmla="*/ 1 w 2633"/>
                  <a:gd name="T21" fmla="*/ 1 h 591"/>
                  <a:gd name="T22" fmla="*/ 1 w 2633"/>
                  <a:gd name="T23" fmla="*/ 0 h 591"/>
                  <a:gd name="T24" fmla="*/ 0 w 2633"/>
                  <a:gd name="T25" fmla="*/ 0 h 591"/>
                  <a:gd name="T26" fmla="*/ 0 w 2633"/>
                  <a:gd name="T27" fmla="*/ 0 h 591"/>
                  <a:gd name="T28" fmla="*/ 0 w 2633"/>
                  <a:gd name="T29" fmla="*/ 0 h 591"/>
                  <a:gd name="T30" fmla="*/ 0 w 2633"/>
                  <a:gd name="T31" fmla="*/ 0 h 591"/>
                  <a:gd name="T32" fmla="*/ 0 w 2633"/>
                  <a:gd name="T33" fmla="*/ 0 h 591"/>
                  <a:gd name="T34" fmla="*/ 0 w 2633"/>
                  <a:gd name="T35" fmla="*/ 0 h 591"/>
                  <a:gd name="T36" fmla="*/ 33 w 2633"/>
                  <a:gd name="T37" fmla="*/ 7 h 5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3"/>
                  <a:gd name="T58" fmla="*/ 0 h 591"/>
                  <a:gd name="T59" fmla="*/ 2633 w 2633"/>
                  <a:gd name="T60" fmla="*/ 591 h 5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3" h="591">
                    <a:moveTo>
                      <a:pt x="2633" y="582"/>
                    </a:moveTo>
                    <a:lnTo>
                      <a:pt x="2617" y="582"/>
                    </a:lnTo>
                    <a:lnTo>
                      <a:pt x="2601" y="583"/>
                    </a:lnTo>
                    <a:lnTo>
                      <a:pt x="2585" y="584"/>
                    </a:lnTo>
                    <a:lnTo>
                      <a:pt x="2569" y="585"/>
                    </a:lnTo>
                    <a:lnTo>
                      <a:pt x="2553" y="587"/>
                    </a:lnTo>
                    <a:lnTo>
                      <a:pt x="2537" y="588"/>
                    </a:lnTo>
                    <a:lnTo>
                      <a:pt x="2522" y="590"/>
                    </a:lnTo>
                    <a:lnTo>
                      <a:pt x="2506" y="591"/>
                    </a:lnTo>
                    <a:lnTo>
                      <a:pt x="60" y="50"/>
                    </a:lnTo>
                    <a:lnTo>
                      <a:pt x="52" y="43"/>
                    </a:lnTo>
                    <a:lnTo>
                      <a:pt x="45" y="37"/>
                    </a:lnTo>
                    <a:lnTo>
                      <a:pt x="37" y="31"/>
                    </a:lnTo>
                    <a:lnTo>
                      <a:pt x="30" y="25"/>
                    </a:lnTo>
                    <a:lnTo>
                      <a:pt x="22" y="18"/>
                    </a:lnTo>
                    <a:lnTo>
                      <a:pt x="15" y="12"/>
                    </a:lnTo>
                    <a:lnTo>
                      <a:pt x="8" y="6"/>
                    </a:lnTo>
                    <a:lnTo>
                      <a:pt x="0" y="0"/>
                    </a:lnTo>
                    <a:lnTo>
                      <a:pt x="2633" y="582"/>
                    </a:lnTo>
                    <a:close/>
                  </a:path>
                </a:pathLst>
              </a:custGeom>
              <a:solidFill>
                <a:srgbClr val="616161"/>
              </a:solidFill>
              <a:ln w="9525">
                <a:noFill/>
                <a:round/>
                <a:headEnd/>
                <a:tailEnd/>
              </a:ln>
            </p:spPr>
            <p:txBody>
              <a:bodyPr/>
              <a:lstStyle/>
              <a:p>
                <a:endParaRPr lang="fr-FR"/>
              </a:p>
            </p:txBody>
          </p:sp>
          <p:sp>
            <p:nvSpPr>
              <p:cNvPr id="231" name="Freeform 135"/>
              <p:cNvSpPr>
                <a:spLocks/>
              </p:cNvSpPr>
              <p:nvPr/>
            </p:nvSpPr>
            <p:spPr bwMode="auto">
              <a:xfrm>
                <a:off x="3427" y="977"/>
                <a:ext cx="64" cy="17"/>
              </a:xfrm>
              <a:custGeom>
                <a:avLst/>
                <a:gdLst>
                  <a:gd name="T0" fmla="*/ 2 w 194"/>
                  <a:gd name="T1" fmla="*/ 1 h 49"/>
                  <a:gd name="T2" fmla="*/ 2 w 194"/>
                  <a:gd name="T3" fmla="*/ 1 h 49"/>
                  <a:gd name="T4" fmla="*/ 2 w 194"/>
                  <a:gd name="T5" fmla="*/ 1 h 49"/>
                  <a:gd name="T6" fmla="*/ 2 w 194"/>
                  <a:gd name="T7" fmla="*/ 1 h 49"/>
                  <a:gd name="T8" fmla="*/ 2 w 194"/>
                  <a:gd name="T9" fmla="*/ 1 h 49"/>
                  <a:gd name="T10" fmla="*/ 1 w 194"/>
                  <a:gd name="T11" fmla="*/ 1 h 49"/>
                  <a:gd name="T12" fmla="*/ 1 w 194"/>
                  <a:gd name="T13" fmla="*/ 1 h 49"/>
                  <a:gd name="T14" fmla="*/ 1 w 194"/>
                  <a:gd name="T15" fmla="*/ 1 h 49"/>
                  <a:gd name="T16" fmla="*/ 1 w 194"/>
                  <a:gd name="T17" fmla="*/ 1 h 49"/>
                  <a:gd name="T18" fmla="*/ 0 w 194"/>
                  <a:gd name="T19" fmla="*/ 1 h 49"/>
                  <a:gd name="T20" fmla="*/ 0 w 194"/>
                  <a:gd name="T21" fmla="*/ 0 h 49"/>
                  <a:gd name="T22" fmla="*/ 0 w 194"/>
                  <a:gd name="T23" fmla="*/ 0 h 49"/>
                  <a:gd name="T24" fmla="*/ 0 w 194"/>
                  <a:gd name="T25" fmla="*/ 0 h 49"/>
                  <a:gd name="T26" fmla="*/ 0 w 194"/>
                  <a:gd name="T27" fmla="*/ 0 h 49"/>
                  <a:gd name="T28" fmla="*/ 2 w 194"/>
                  <a:gd name="T29" fmla="*/ 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49"/>
                  <a:gd name="T47" fmla="*/ 194 w 194"/>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49">
                    <a:moveTo>
                      <a:pt x="194" y="43"/>
                    </a:moveTo>
                    <a:lnTo>
                      <a:pt x="177" y="45"/>
                    </a:lnTo>
                    <a:lnTo>
                      <a:pt x="159" y="46"/>
                    </a:lnTo>
                    <a:lnTo>
                      <a:pt x="141" y="46"/>
                    </a:lnTo>
                    <a:lnTo>
                      <a:pt x="124" y="47"/>
                    </a:lnTo>
                    <a:lnTo>
                      <a:pt x="106" y="47"/>
                    </a:lnTo>
                    <a:lnTo>
                      <a:pt x="88" y="47"/>
                    </a:lnTo>
                    <a:lnTo>
                      <a:pt x="71" y="47"/>
                    </a:lnTo>
                    <a:lnTo>
                      <a:pt x="54" y="49"/>
                    </a:lnTo>
                    <a:lnTo>
                      <a:pt x="31" y="43"/>
                    </a:lnTo>
                    <a:lnTo>
                      <a:pt x="24" y="32"/>
                    </a:lnTo>
                    <a:lnTo>
                      <a:pt x="16" y="20"/>
                    </a:lnTo>
                    <a:lnTo>
                      <a:pt x="8" y="10"/>
                    </a:lnTo>
                    <a:lnTo>
                      <a:pt x="0" y="0"/>
                    </a:lnTo>
                    <a:lnTo>
                      <a:pt x="194" y="43"/>
                    </a:lnTo>
                    <a:close/>
                  </a:path>
                </a:pathLst>
              </a:custGeom>
              <a:solidFill>
                <a:srgbClr val="646464"/>
              </a:solidFill>
              <a:ln w="9525">
                <a:noFill/>
                <a:round/>
                <a:headEnd/>
                <a:tailEnd/>
              </a:ln>
            </p:spPr>
            <p:txBody>
              <a:bodyPr/>
              <a:lstStyle/>
              <a:p>
                <a:endParaRPr lang="fr-FR"/>
              </a:p>
            </p:txBody>
          </p:sp>
          <p:sp>
            <p:nvSpPr>
              <p:cNvPr id="232" name="Freeform 136"/>
              <p:cNvSpPr>
                <a:spLocks/>
              </p:cNvSpPr>
              <p:nvPr/>
            </p:nvSpPr>
            <p:spPr bwMode="auto">
              <a:xfrm>
                <a:off x="2410" y="752"/>
                <a:ext cx="815" cy="186"/>
              </a:xfrm>
              <a:custGeom>
                <a:avLst/>
                <a:gdLst>
                  <a:gd name="T0" fmla="*/ 30 w 2446"/>
                  <a:gd name="T1" fmla="*/ 7 h 557"/>
                  <a:gd name="T2" fmla="*/ 30 w 2446"/>
                  <a:gd name="T3" fmla="*/ 7 h 557"/>
                  <a:gd name="T4" fmla="*/ 30 w 2446"/>
                  <a:gd name="T5" fmla="*/ 7 h 557"/>
                  <a:gd name="T6" fmla="*/ 30 w 2446"/>
                  <a:gd name="T7" fmla="*/ 7 h 557"/>
                  <a:gd name="T8" fmla="*/ 30 w 2446"/>
                  <a:gd name="T9" fmla="*/ 7 h 557"/>
                  <a:gd name="T10" fmla="*/ 29 w 2446"/>
                  <a:gd name="T11" fmla="*/ 7 h 557"/>
                  <a:gd name="T12" fmla="*/ 29 w 2446"/>
                  <a:gd name="T13" fmla="*/ 7 h 557"/>
                  <a:gd name="T14" fmla="*/ 29 w 2446"/>
                  <a:gd name="T15" fmla="*/ 7 h 557"/>
                  <a:gd name="T16" fmla="*/ 29 w 2446"/>
                  <a:gd name="T17" fmla="*/ 7 h 557"/>
                  <a:gd name="T18" fmla="*/ 1 w 2446"/>
                  <a:gd name="T19" fmla="*/ 1 h 557"/>
                  <a:gd name="T20" fmla="*/ 1 w 2446"/>
                  <a:gd name="T21" fmla="*/ 1 h 557"/>
                  <a:gd name="T22" fmla="*/ 1 w 2446"/>
                  <a:gd name="T23" fmla="*/ 0 h 557"/>
                  <a:gd name="T24" fmla="*/ 0 w 2446"/>
                  <a:gd name="T25" fmla="*/ 0 h 557"/>
                  <a:gd name="T26" fmla="*/ 0 w 2446"/>
                  <a:gd name="T27" fmla="*/ 0 h 557"/>
                  <a:gd name="T28" fmla="*/ 0 w 2446"/>
                  <a:gd name="T29" fmla="*/ 0 h 557"/>
                  <a:gd name="T30" fmla="*/ 0 w 2446"/>
                  <a:gd name="T31" fmla="*/ 0 h 557"/>
                  <a:gd name="T32" fmla="*/ 0 w 2446"/>
                  <a:gd name="T33" fmla="*/ 0 h 557"/>
                  <a:gd name="T34" fmla="*/ 0 w 2446"/>
                  <a:gd name="T35" fmla="*/ 0 h 557"/>
                  <a:gd name="T36" fmla="*/ 30 w 2446"/>
                  <a:gd name="T37" fmla="*/ 7 h 5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6"/>
                  <a:gd name="T58" fmla="*/ 0 h 557"/>
                  <a:gd name="T59" fmla="*/ 2446 w 2446"/>
                  <a:gd name="T60" fmla="*/ 557 h 5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6" h="557">
                    <a:moveTo>
                      <a:pt x="2446" y="541"/>
                    </a:moveTo>
                    <a:lnTo>
                      <a:pt x="2433" y="543"/>
                    </a:lnTo>
                    <a:lnTo>
                      <a:pt x="2421" y="545"/>
                    </a:lnTo>
                    <a:lnTo>
                      <a:pt x="2408" y="547"/>
                    </a:lnTo>
                    <a:lnTo>
                      <a:pt x="2396" y="548"/>
                    </a:lnTo>
                    <a:lnTo>
                      <a:pt x="2383" y="550"/>
                    </a:lnTo>
                    <a:lnTo>
                      <a:pt x="2371" y="552"/>
                    </a:lnTo>
                    <a:lnTo>
                      <a:pt x="2359" y="555"/>
                    </a:lnTo>
                    <a:lnTo>
                      <a:pt x="2346" y="557"/>
                    </a:lnTo>
                    <a:lnTo>
                      <a:pt x="58" y="50"/>
                    </a:lnTo>
                    <a:lnTo>
                      <a:pt x="51" y="43"/>
                    </a:lnTo>
                    <a:lnTo>
                      <a:pt x="43" y="37"/>
                    </a:lnTo>
                    <a:lnTo>
                      <a:pt x="36" y="30"/>
                    </a:lnTo>
                    <a:lnTo>
                      <a:pt x="29" y="25"/>
                    </a:lnTo>
                    <a:lnTo>
                      <a:pt x="21" y="19"/>
                    </a:lnTo>
                    <a:lnTo>
                      <a:pt x="15" y="12"/>
                    </a:lnTo>
                    <a:lnTo>
                      <a:pt x="7" y="7"/>
                    </a:lnTo>
                    <a:lnTo>
                      <a:pt x="0" y="0"/>
                    </a:lnTo>
                    <a:lnTo>
                      <a:pt x="2446" y="541"/>
                    </a:lnTo>
                    <a:close/>
                  </a:path>
                </a:pathLst>
              </a:custGeom>
              <a:solidFill>
                <a:srgbClr val="646464"/>
              </a:solidFill>
              <a:ln w="9525">
                <a:noFill/>
                <a:round/>
                <a:headEnd/>
                <a:tailEnd/>
              </a:ln>
            </p:spPr>
            <p:txBody>
              <a:bodyPr/>
              <a:lstStyle/>
              <a:p>
                <a:endParaRPr lang="fr-FR"/>
              </a:p>
            </p:txBody>
          </p:sp>
          <p:sp>
            <p:nvSpPr>
              <p:cNvPr id="233" name="Freeform 137"/>
              <p:cNvSpPr>
                <a:spLocks/>
              </p:cNvSpPr>
              <p:nvPr/>
            </p:nvSpPr>
            <p:spPr bwMode="auto">
              <a:xfrm>
                <a:off x="3437" y="992"/>
                <a:ext cx="8" cy="2"/>
              </a:xfrm>
              <a:custGeom>
                <a:avLst/>
                <a:gdLst>
                  <a:gd name="T0" fmla="*/ 0 w 23"/>
                  <a:gd name="T1" fmla="*/ 0 h 7"/>
                  <a:gd name="T2" fmla="*/ 0 w 23"/>
                  <a:gd name="T3" fmla="*/ 0 h 7"/>
                  <a:gd name="T4" fmla="*/ 0 w 23"/>
                  <a:gd name="T5" fmla="*/ 0 h 7"/>
                  <a:gd name="T6" fmla="*/ 0 w 23"/>
                  <a:gd name="T7" fmla="*/ 0 h 7"/>
                  <a:gd name="T8" fmla="*/ 0 w 23"/>
                  <a:gd name="T9" fmla="*/ 0 h 7"/>
                  <a:gd name="T10" fmla="*/ 0 w 23"/>
                  <a:gd name="T11" fmla="*/ 0 h 7"/>
                  <a:gd name="T12" fmla="*/ 0 w 23"/>
                  <a:gd name="T13" fmla="*/ 0 h 7"/>
                  <a:gd name="T14" fmla="*/ 0 w 23"/>
                  <a:gd name="T15" fmla="*/ 0 h 7"/>
                  <a:gd name="T16" fmla="*/ 0 w 23"/>
                  <a:gd name="T17" fmla="*/ 0 h 7"/>
                  <a:gd name="T18" fmla="*/ 0 w 23"/>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
                  <a:gd name="T32" fmla="*/ 23 w 23"/>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
                    <a:moveTo>
                      <a:pt x="23" y="6"/>
                    </a:moveTo>
                    <a:lnTo>
                      <a:pt x="18" y="6"/>
                    </a:lnTo>
                    <a:lnTo>
                      <a:pt x="14" y="6"/>
                    </a:lnTo>
                    <a:lnTo>
                      <a:pt x="8" y="6"/>
                    </a:lnTo>
                    <a:lnTo>
                      <a:pt x="3" y="7"/>
                    </a:lnTo>
                    <a:lnTo>
                      <a:pt x="2" y="4"/>
                    </a:lnTo>
                    <a:lnTo>
                      <a:pt x="2" y="3"/>
                    </a:lnTo>
                    <a:lnTo>
                      <a:pt x="1" y="1"/>
                    </a:lnTo>
                    <a:lnTo>
                      <a:pt x="0" y="0"/>
                    </a:lnTo>
                    <a:lnTo>
                      <a:pt x="23" y="6"/>
                    </a:lnTo>
                    <a:close/>
                  </a:path>
                </a:pathLst>
              </a:custGeom>
              <a:solidFill>
                <a:srgbClr val="646464"/>
              </a:solidFill>
              <a:ln w="9525">
                <a:noFill/>
                <a:round/>
                <a:headEnd/>
                <a:tailEnd/>
              </a:ln>
            </p:spPr>
            <p:txBody>
              <a:bodyPr/>
              <a:lstStyle/>
              <a:p>
                <a:endParaRPr lang="fr-FR"/>
              </a:p>
            </p:txBody>
          </p:sp>
          <p:sp>
            <p:nvSpPr>
              <p:cNvPr id="234" name="Freeform 138"/>
              <p:cNvSpPr>
                <a:spLocks/>
              </p:cNvSpPr>
              <p:nvPr/>
            </p:nvSpPr>
            <p:spPr bwMode="auto">
              <a:xfrm>
                <a:off x="2429" y="769"/>
                <a:ext cx="763" cy="175"/>
              </a:xfrm>
              <a:custGeom>
                <a:avLst/>
                <a:gdLst>
                  <a:gd name="T0" fmla="*/ 28 w 2288"/>
                  <a:gd name="T1" fmla="*/ 6 h 526"/>
                  <a:gd name="T2" fmla="*/ 28 w 2288"/>
                  <a:gd name="T3" fmla="*/ 6 h 526"/>
                  <a:gd name="T4" fmla="*/ 28 w 2288"/>
                  <a:gd name="T5" fmla="*/ 6 h 526"/>
                  <a:gd name="T6" fmla="*/ 28 w 2288"/>
                  <a:gd name="T7" fmla="*/ 6 h 526"/>
                  <a:gd name="T8" fmla="*/ 28 w 2288"/>
                  <a:gd name="T9" fmla="*/ 6 h 526"/>
                  <a:gd name="T10" fmla="*/ 28 w 2288"/>
                  <a:gd name="T11" fmla="*/ 6 h 526"/>
                  <a:gd name="T12" fmla="*/ 27 w 2288"/>
                  <a:gd name="T13" fmla="*/ 6 h 526"/>
                  <a:gd name="T14" fmla="*/ 27 w 2288"/>
                  <a:gd name="T15" fmla="*/ 6 h 526"/>
                  <a:gd name="T16" fmla="*/ 27 w 2288"/>
                  <a:gd name="T17" fmla="*/ 6 h 526"/>
                  <a:gd name="T18" fmla="*/ 1 w 2288"/>
                  <a:gd name="T19" fmla="*/ 1 h 526"/>
                  <a:gd name="T20" fmla="*/ 1 w 2288"/>
                  <a:gd name="T21" fmla="*/ 1 h 526"/>
                  <a:gd name="T22" fmla="*/ 1 w 2288"/>
                  <a:gd name="T23" fmla="*/ 0 h 526"/>
                  <a:gd name="T24" fmla="*/ 0 w 2288"/>
                  <a:gd name="T25" fmla="*/ 0 h 526"/>
                  <a:gd name="T26" fmla="*/ 0 w 2288"/>
                  <a:gd name="T27" fmla="*/ 0 h 526"/>
                  <a:gd name="T28" fmla="*/ 0 w 2288"/>
                  <a:gd name="T29" fmla="*/ 0 h 526"/>
                  <a:gd name="T30" fmla="*/ 0 w 2288"/>
                  <a:gd name="T31" fmla="*/ 0 h 526"/>
                  <a:gd name="T32" fmla="*/ 0 w 2288"/>
                  <a:gd name="T33" fmla="*/ 0 h 526"/>
                  <a:gd name="T34" fmla="*/ 0 w 2288"/>
                  <a:gd name="T35" fmla="*/ 0 h 526"/>
                  <a:gd name="T36" fmla="*/ 28 w 2288"/>
                  <a:gd name="T37" fmla="*/ 6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8"/>
                  <a:gd name="T58" fmla="*/ 0 h 526"/>
                  <a:gd name="T59" fmla="*/ 2288 w 228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8" h="526">
                    <a:moveTo>
                      <a:pt x="2288" y="507"/>
                    </a:moveTo>
                    <a:lnTo>
                      <a:pt x="2278" y="509"/>
                    </a:lnTo>
                    <a:lnTo>
                      <a:pt x="2267" y="512"/>
                    </a:lnTo>
                    <a:lnTo>
                      <a:pt x="2256" y="514"/>
                    </a:lnTo>
                    <a:lnTo>
                      <a:pt x="2246" y="516"/>
                    </a:lnTo>
                    <a:lnTo>
                      <a:pt x="2235" y="518"/>
                    </a:lnTo>
                    <a:lnTo>
                      <a:pt x="2225" y="521"/>
                    </a:lnTo>
                    <a:lnTo>
                      <a:pt x="2214" y="523"/>
                    </a:lnTo>
                    <a:lnTo>
                      <a:pt x="2204" y="526"/>
                    </a:lnTo>
                    <a:lnTo>
                      <a:pt x="61" y="52"/>
                    </a:lnTo>
                    <a:lnTo>
                      <a:pt x="53" y="45"/>
                    </a:lnTo>
                    <a:lnTo>
                      <a:pt x="46" y="38"/>
                    </a:lnTo>
                    <a:lnTo>
                      <a:pt x="38" y="31"/>
                    </a:lnTo>
                    <a:lnTo>
                      <a:pt x="30" y="26"/>
                    </a:lnTo>
                    <a:lnTo>
                      <a:pt x="22" y="19"/>
                    </a:lnTo>
                    <a:lnTo>
                      <a:pt x="15" y="12"/>
                    </a:lnTo>
                    <a:lnTo>
                      <a:pt x="8" y="6"/>
                    </a:lnTo>
                    <a:lnTo>
                      <a:pt x="0" y="0"/>
                    </a:lnTo>
                    <a:lnTo>
                      <a:pt x="2288" y="507"/>
                    </a:lnTo>
                    <a:close/>
                  </a:path>
                </a:pathLst>
              </a:custGeom>
              <a:solidFill>
                <a:srgbClr val="646464"/>
              </a:solidFill>
              <a:ln w="9525">
                <a:noFill/>
                <a:round/>
                <a:headEnd/>
                <a:tailEnd/>
              </a:ln>
            </p:spPr>
            <p:txBody>
              <a:bodyPr/>
              <a:lstStyle/>
              <a:p>
                <a:endParaRPr lang="fr-FR"/>
              </a:p>
            </p:txBody>
          </p:sp>
          <p:sp>
            <p:nvSpPr>
              <p:cNvPr id="235" name="Freeform 139"/>
              <p:cNvSpPr>
                <a:spLocks/>
              </p:cNvSpPr>
              <p:nvPr/>
            </p:nvSpPr>
            <p:spPr bwMode="auto">
              <a:xfrm>
                <a:off x="2450" y="786"/>
                <a:ext cx="714" cy="165"/>
              </a:xfrm>
              <a:custGeom>
                <a:avLst/>
                <a:gdLst>
                  <a:gd name="T0" fmla="*/ 26 w 2143"/>
                  <a:gd name="T1" fmla="*/ 6 h 496"/>
                  <a:gd name="T2" fmla="*/ 26 w 2143"/>
                  <a:gd name="T3" fmla="*/ 6 h 496"/>
                  <a:gd name="T4" fmla="*/ 26 w 2143"/>
                  <a:gd name="T5" fmla="*/ 6 h 496"/>
                  <a:gd name="T6" fmla="*/ 26 w 2143"/>
                  <a:gd name="T7" fmla="*/ 6 h 496"/>
                  <a:gd name="T8" fmla="*/ 26 w 2143"/>
                  <a:gd name="T9" fmla="*/ 6 h 496"/>
                  <a:gd name="T10" fmla="*/ 26 w 2143"/>
                  <a:gd name="T11" fmla="*/ 6 h 496"/>
                  <a:gd name="T12" fmla="*/ 26 w 2143"/>
                  <a:gd name="T13" fmla="*/ 6 h 496"/>
                  <a:gd name="T14" fmla="*/ 26 w 2143"/>
                  <a:gd name="T15" fmla="*/ 6 h 496"/>
                  <a:gd name="T16" fmla="*/ 26 w 2143"/>
                  <a:gd name="T17" fmla="*/ 6 h 496"/>
                  <a:gd name="T18" fmla="*/ 1 w 2143"/>
                  <a:gd name="T19" fmla="*/ 1 h 496"/>
                  <a:gd name="T20" fmla="*/ 1 w 2143"/>
                  <a:gd name="T21" fmla="*/ 1 h 496"/>
                  <a:gd name="T22" fmla="*/ 1 w 2143"/>
                  <a:gd name="T23" fmla="*/ 0 h 496"/>
                  <a:gd name="T24" fmla="*/ 0 w 2143"/>
                  <a:gd name="T25" fmla="*/ 0 h 496"/>
                  <a:gd name="T26" fmla="*/ 0 w 2143"/>
                  <a:gd name="T27" fmla="*/ 0 h 496"/>
                  <a:gd name="T28" fmla="*/ 0 w 2143"/>
                  <a:gd name="T29" fmla="*/ 0 h 496"/>
                  <a:gd name="T30" fmla="*/ 0 w 2143"/>
                  <a:gd name="T31" fmla="*/ 0 h 496"/>
                  <a:gd name="T32" fmla="*/ 0 w 2143"/>
                  <a:gd name="T33" fmla="*/ 0 h 496"/>
                  <a:gd name="T34" fmla="*/ 0 w 2143"/>
                  <a:gd name="T35" fmla="*/ 0 h 496"/>
                  <a:gd name="T36" fmla="*/ 26 w 2143"/>
                  <a:gd name="T37" fmla="*/ 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3"/>
                  <a:gd name="T58" fmla="*/ 0 h 496"/>
                  <a:gd name="T59" fmla="*/ 2143 w 2143"/>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3" h="496">
                    <a:moveTo>
                      <a:pt x="2143" y="474"/>
                    </a:moveTo>
                    <a:lnTo>
                      <a:pt x="2134" y="476"/>
                    </a:lnTo>
                    <a:lnTo>
                      <a:pt x="2125" y="480"/>
                    </a:lnTo>
                    <a:lnTo>
                      <a:pt x="2117" y="482"/>
                    </a:lnTo>
                    <a:lnTo>
                      <a:pt x="2108" y="484"/>
                    </a:lnTo>
                    <a:lnTo>
                      <a:pt x="2100" y="487"/>
                    </a:lnTo>
                    <a:lnTo>
                      <a:pt x="2091" y="490"/>
                    </a:lnTo>
                    <a:lnTo>
                      <a:pt x="2083" y="492"/>
                    </a:lnTo>
                    <a:lnTo>
                      <a:pt x="2074" y="496"/>
                    </a:lnTo>
                    <a:lnTo>
                      <a:pt x="57" y="50"/>
                    </a:lnTo>
                    <a:lnTo>
                      <a:pt x="51" y="43"/>
                    </a:lnTo>
                    <a:lnTo>
                      <a:pt x="43" y="37"/>
                    </a:lnTo>
                    <a:lnTo>
                      <a:pt x="36" y="30"/>
                    </a:lnTo>
                    <a:lnTo>
                      <a:pt x="29" y="25"/>
                    </a:lnTo>
                    <a:lnTo>
                      <a:pt x="21" y="19"/>
                    </a:lnTo>
                    <a:lnTo>
                      <a:pt x="14" y="12"/>
                    </a:lnTo>
                    <a:lnTo>
                      <a:pt x="7" y="7"/>
                    </a:lnTo>
                    <a:lnTo>
                      <a:pt x="0" y="0"/>
                    </a:lnTo>
                    <a:lnTo>
                      <a:pt x="2143" y="474"/>
                    </a:lnTo>
                    <a:close/>
                  </a:path>
                </a:pathLst>
              </a:custGeom>
              <a:solidFill>
                <a:srgbClr val="666666"/>
              </a:solidFill>
              <a:ln w="9525">
                <a:noFill/>
                <a:round/>
                <a:headEnd/>
                <a:tailEnd/>
              </a:ln>
            </p:spPr>
            <p:txBody>
              <a:bodyPr/>
              <a:lstStyle/>
              <a:p>
                <a:endParaRPr lang="fr-FR"/>
              </a:p>
            </p:txBody>
          </p:sp>
          <p:sp>
            <p:nvSpPr>
              <p:cNvPr id="236" name="Freeform 140"/>
              <p:cNvSpPr>
                <a:spLocks/>
              </p:cNvSpPr>
              <p:nvPr/>
            </p:nvSpPr>
            <p:spPr bwMode="auto">
              <a:xfrm>
                <a:off x="2469" y="803"/>
                <a:ext cx="672" cy="156"/>
              </a:xfrm>
              <a:custGeom>
                <a:avLst/>
                <a:gdLst>
                  <a:gd name="T0" fmla="*/ 25 w 2017"/>
                  <a:gd name="T1" fmla="*/ 5 h 470"/>
                  <a:gd name="T2" fmla="*/ 25 w 2017"/>
                  <a:gd name="T3" fmla="*/ 5 h 470"/>
                  <a:gd name="T4" fmla="*/ 25 w 2017"/>
                  <a:gd name="T5" fmla="*/ 6 h 470"/>
                  <a:gd name="T6" fmla="*/ 25 w 2017"/>
                  <a:gd name="T7" fmla="*/ 6 h 470"/>
                  <a:gd name="T8" fmla="*/ 25 w 2017"/>
                  <a:gd name="T9" fmla="*/ 6 h 470"/>
                  <a:gd name="T10" fmla="*/ 24 w 2017"/>
                  <a:gd name="T11" fmla="*/ 6 h 470"/>
                  <a:gd name="T12" fmla="*/ 24 w 2017"/>
                  <a:gd name="T13" fmla="*/ 6 h 470"/>
                  <a:gd name="T14" fmla="*/ 24 w 2017"/>
                  <a:gd name="T15" fmla="*/ 6 h 470"/>
                  <a:gd name="T16" fmla="*/ 24 w 2017"/>
                  <a:gd name="T17" fmla="*/ 6 h 470"/>
                  <a:gd name="T18" fmla="*/ 1 w 2017"/>
                  <a:gd name="T19" fmla="*/ 1 h 470"/>
                  <a:gd name="T20" fmla="*/ 1 w 2017"/>
                  <a:gd name="T21" fmla="*/ 1 h 470"/>
                  <a:gd name="T22" fmla="*/ 1 w 2017"/>
                  <a:gd name="T23" fmla="*/ 0 h 470"/>
                  <a:gd name="T24" fmla="*/ 0 w 2017"/>
                  <a:gd name="T25" fmla="*/ 0 h 470"/>
                  <a:gd name="T26" fmla="*/ 0 w 2017"/>
                  <a:gd name="T27" fmla="*/ 0 h 470"/>
                  <a:gd name="T28" fmla="*/ 0 w 2017"/>
                  <a:gd name="T29" fmla="*/ 0 h 470"/>
                  <a:gd name="T30" fmla="*/ 0 w 2017"/>
                  <a:gd name="T31" fmla="*/ 0 h 470"/>
                  <a:gd name="T32" fmla="*/ 0 w 2017"/>
                  <a:gd name="T33" fmla="*/ 0 h 470"/>
                  <a:gd name="T34" fmla="*/ 0 w 2017"/>
                  <a:gd name="T35" fmla="*/ 0 h 470"/>
                  <a:gd name="T36" fmla="*/ 25 w 2017"/>
                  <a:gd name="T37" fmla="*/ 5 h 4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7"/>
                  <a:gd name="T58" fmla="*/ 0 h 470"/>
                  <a:gd name="T59" fmla="*/ 2017 w 2017"/>
                  <a:gd name="T60" fmla="*/ 470 h 4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7" h="470">
                    <a:moveTo>
                      <a:pt x="2017" y="446"/>
                    </a:moveTo>
                    <a:lnTo>
                      <a:pt x="2009" y="449"/>
                    </a:lnTo>
                    <a:lnTo>
                      <a:pt x="2002" y="451"/>
                    </a:lnTo>
                    <a:lnTo>
                      <a:pt x="1995" y="455"/>
                    </a:lnTo>
                    <a:lnTo>
                      <a:pt x="1987" y="457"/>
                    </a:lnTo>
                    <a:lnTo>
                      <a:pt x="1979" y="460"/>
                    </a:lnTo>
                    <a:lnTo>
                      <a:pt x="1972" y="464"/>
                    </a:lnTo>
                    <a:lnTo>
                      <a:pt x="1964" y="466"/>
                    </a:lnTo>
                    <a:lnTo>
                      <a:pt x="1957" y="470"/>
                    </a:lnTo>
                    <a:lnTo>
                      <a:pt x="57" y="49"/>
                    </a:lnTo>
                    <a:lnTo>
                      <a:pt x="50" y="43"/>
                    </a:lnTo>
                    <a:lnTo>
                      <a:pt x="42" y="37"/>
                    </a:lnTo>
                    <a:lnTo>
                      <a:pt x="36" y="30"/>
                    </a:lnTo>
                    <a:lnTo>
                      <a:pt x="29" y="24"/>
                    </a:lnTo>
                    <a:lnTo>
                      <a:pt x="21" y="18"/>
                    </a:lnTo>
                    <a:lnTo>
                      <a:pt x="14" y="12"/>
                    </a:lnTo>
                    <a:lnTo>
                      <a:pt x="7" y="5"/>
                    </a:lnTo>
                    <a:lnTo>
                      <a:pt x="0" y="0"/>
                    </a:lnTo>
                    <a:lnTo>
                      <a:pt x="2017" y="446"/>
                    </a:lnTo>
                    <a:close/>
                  </a:path>
                </a:pathLst>
              </a:custGeom>
              <a:solidFill>
                <a:srgbClr val="696969"/>
              </a:solidFill>
              <a:ln w="9525">
                <a:noFill/>
                <a:round/>
                <a:headEnd/>
                <a:tailEnd/>
              </a:ln>
            </p:spPr>
            <p:txBody>
              <a:bodyPr/>
              <a:lstStyle/>
              <a:p>
                <a:endParaRPr lang="fr-FR"/>
              </a:p>
            </p:txBody>
          </p:sp>
          <p:sp>
            <p:nvSpPr>
              <p:cNvPr id="237" name="Freeform 141"/>
              <p:cNvSpPr>
                <a:spLocks/>
              </p:cNvSpPr>
              <p:nvPr/>
            </p:nvSpPr>
            <p:spPr bwMode="auto">
              <a:xfrm>
                <a:off x="2488" y="819"/>
                <a:ext cx="633" cy="149"/>
              </a:xfrm>
              <a:custGeom>
                <a:avLst/>
                <a:gdLst>
                  <a:gd name="T0" fmla="*/ 23 w 1900"/>
                  <a:gd name="T1" fmla="*/ 5 h 448"/>
                  <a:gd name="T2" fmla="*/ 23 w 1900"/>
                  <a:gd name="T3" fmla="*/ 5 h 448"/>
                  <a:gd name="T4" fmla="*/ 23 w 1900"/>
                  <a:gd name="T5" fmla="*/ 5 h 448"/>
                  <a:gd name="T6" fmla="*/ 23 w 1900"/>
                  <a:gd name="T7" fmla="*/ 5 h 448"/>
                  <a:gd name="T8" fmla="*/ 23 w 1900"/>
                  <a:gd name="T9" fmla="*/ 5 h 448"/>
                  <a:gd name="T10" fmla="*/ 23 w 1900"/>
                  <a:gd name="T11" fmla="*/ 5 h 448"/>
                  <a:gd name="T12" fmla="*/ 23 w 1900"/>
                  <a:gd name="T13" fmla="*/ 5 h 448"/>
                  <a:gd name="T14" fmla="*/ 23 w 1900"/>
                  <a:gd name="T15" fmla="*/ 5 h 448"/>
                  <a:gd name="T16" fmla="*/ 23 w 1900"/>
                  <a:gd name="T17" fmla="*/ 6 h 448"/>
                  <a:gd name="T18" fmla="*/ 1 w 1900"/>
                  <a:gd name="T19" fmla="*/ 1 h 448"/>
                  <a:gd name="T20" fmla="*/ 1 w 1900"/>
                  <a:gd name="T21" fmla="*/ 1 h 448"/>
                  <a:gd name="T22" fmla="*/ 1 w 1900"/>
                  <a:gd name="T23" fmla="*/ 0 h 448"/>
                  <a:gd name="T24" fmla="*/ 0 w 1900"/>
                  <a:gd name="T25" fmla="*/ 0 h 448"/>
                  <a:gd name="T26" fmla="*/ 0 w 1900"/>
                  <a:gd name="T27" fmla="*/ 0 h 448"/>
                  <a:gd name="T28" fmla="*/ 0 w 1900"/>
                  <a:gd name="T29" fmla="*/ 0 h 448"/>
                  <a:gd name="T30" fmla="*/ 0 w 1900"/>
                  <a:gd name="T31" fmla="*/ 0 h 448"/>
                  <a:gd name="T32" fmla="*/ 0 w 1900"/>
                  <a:gd name="T33" fmla="*/ 0 h 448"/>
                  <a:gd name="T34" fmla="*/ 0 w 1900"/>
                  <a:gd name="T35" fmla="*/ 0 h 448"/>
                  <a:gd name="T36" fmla="*/ 23 w 1900"/>
                  <a:gd name="T37" fmla="*/ 5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0"/>
                  <a:gd name="T58" fmla="*/ 0 h 448"/>
                  <a:gd name="T59" fmla="*/ 1900 w 1900"/>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0" h="448">
                    <a:moveTo>
                      <a:pt x="1900" y="421"/>
                    </a:moveTo>
                    <a:lnTo>
                      <a:pt x="1893" y="424"/>
                    </a:lnTo>
                    <a:lnTo>
                      <a:pt x="1887" y="427"/>
                    </a:lnTo>
                    <a:lnTo>
                      <a:pt x="1880" y="431"/>
                    </a:lnTo>
                    <a:lnTo>
                      <a:pt x="1874" y="434"/>
                    </a:lnTo>
                    <a:lnTo>
                      <a:pt x="1867" y="438"/>
                    </a:lnTo>
                    <a:lnTo>
                      <a:pt x="1862" y="441"/>
                    </a:lnTo>
                    <a:lnTo>
                      <a:pt x="1855" y="444"/>
                    </a:lnTo>
                    <a:lnTo>
                      <a:pt x="1849" y="448"/>
                    </a:lnTo>
                    <a:lnTo>
                      <a:pt x="58" y="51"/>
                    </a:lnTo>
                    <a:lnTo>
                      <a:pt x="51" y="45"/>
                    </a:lnTo>
                    <a:lnTo>
                      <a:pt x="43" y="39"/>
                    </a:lnTo>
                    <a:lnTo>
                      <a:pt x="36" y="32"/>
                    </a:lnTo>
                    <a:lnTo>
                      <a:pt x="30" y="25"/>
                    </a:lnTo>
                    <a:lnTo>
                      <a:pt x="22" y="20"/>
                    </a:lnTo>
                    <a:lnTo>
                      <a:pt x="15" y="13"/>
                    </a:lnTo>
                    <a:lnTo>
                      <a:pt x="7" y="7"/>
                    </a:lnTo>
                    <a:lnTo>
                      <a:pt x="0" y="0"/>
                    </a:lnTo>
                    <a:lnTo>
                      <a:pt x="1900" y="421"/>
                    </a:lnTo>
                    <a:close/>
                  </a:path>
                </a:pathLst>
              </a:custGeom>
              <a:solidFill>
                <a:srgbClr val="6C6C6C"/>
              </a:solidFill>
              <a:ln w="9525">
                <a:noFill/>
                <a:round/>
                <a:headEnd/>
                <a:tailEnd/>
              </a:ln>
            </p:spPr>
            <p:txBody>
              <a:bodyPr/>
              <a:lstStyle/>
              <a:p>
                <a:endParaRPr lang="fr-FR"/>
              </a:p>
            </p:txBody>
          </p:sp>
          <p:sp>
            <p:nvSpPr>
              <p:cNvPr id="238" name="Freeform 142"/>
              <p:cNvSpPr>
                <a:spLocks/>
              </p:cNvSpPr>
              <p:nvPr/>
            </p:nvSpPr>
            <p:spPr bwMode="auto">
              <a:xfrm>
                <a:off x="2507" y="836"/>
                <a:ext cx="597" cy="142"/>
              </a:xfrm>
              <a:custGeom>
                <a:avLst/>
                <a:gdLst>
                  <a:gd name="T0" fmla="*/ 22 w 1791"/>
                  <a:gd name="T1" fmla="*/ 5 h 425"/>
                  <a:gd name="T2" fmla="*/ 22 w 1791"/>
                  <a:gd name="T3" fmla="*/ 5 h 425"/>
                  <a:gd name="T4" fmla="*/ 22 w 1791"/>
                  <a:gd name="T5" fmla="*/ 5 h 425"/>
                  <a:gd name="T6" fmla="*/ 22 w 1791"/>
                  <a:gd name="T7" fmla="*/ 5 h 425"/>
                  <a:gd name="T8" fmla="*/ 22 w 1791"/>
                  <a:gd name="T9" fmla="*/ 5 h 425"/>
                  <a:gd name="T10" fmla="*/ 22 w 1791"/>
                  <a:gd name="T11" fmla="*/ 5 h 425"/>
                  <a:gd name="T12" fmla="*/ 22 w 1791"/>
                  <a:gd name="T13" fmla="*/ 5 h 425"/>
                  <a:gd name="T14" fmla="*/ 22 w 1791"/>
                  <a:gd name="T15" fmla="*/ 5 h 425"/>
                  <a:gd name="T16" fmla="*/ 22 w 1791"/>
                  <a:gd name="T17" fmla="*/ 5 h 425"/>
                  <a:gd name="T18" fmla="*/ 1 w 1791"/>
                  <a:gd name="T19" fmla="*/ 1 h 425"/>
                  <a:gd name="T20" fmla="*/ 1 w 1791"/>
                  <a:gd name="T21" fmla="*/ 1 h 425"/>
                  <a:gd name="T22" fmla="*/ 1 w 1791"/>
                  <a:gd name="T23" fmla="*/ 0 h 425"/>
                  <a:gd name="T24" fmla="*/ 0 w 1791"/>
                  <a:gd name="T25" fmla="*/ 0 h 425"/>
                  <a:gd name="T26" fmla="*/ 0 w 1791"/>
                  <a:gd name="T27" fmla="*/ 0 h 425"/>
                  <a:gd name="T28" fmla="*/ 0 w 1791"/>
                  <a:gd name="T29" fmla="*/ 0 h 425"/>
                  <a:gd name="T30" fmla="*/ 0 w 1791"/>
                  <a:gd name="T31" fmla="*/ 0 h 425"/>
                  <a:gd name="T32" fmla="*/ 0 w 1791"/>
                  <a:gd name="T33" fmla="*/ 0 h 425"/>
                  <a:gd name="T34" fmla="*/ 0 w 1791"/>
                  <a:gd name="T35" fmla="*/ 0 h 425"/>
                  <a:gd name="T36" fmla="*/ 22 w 1791"/>
                  <a:gd name="T37" fmla="*/ 5 h 4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1"/>
                  <a:gd name="T58" fmla="*/ 0 h 425"/>
                  <a:gd name="T59" fmla="*/ 1791 w 1791"/>
                  <a:gd name="T60" fmla="*/ 425 h 4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1" h="425">
                    <a:moveTo>
                      <a:pt x="1791" y="397"/>
                    </a:moveTo>
                    <a:lnTo>
                      <a:pt x="1786" y="400"/>
                    </a:lnTo>
                    <a:lnTo>
                      <a:pt x="1780" y="404"/>
                    </a:lnTo>
                    <a:lnTo>
                      <a:pt x="1775" y="407"/>
                    </a:lnTo>
                    <a:lnTo>
                      <a:pt x="1770" y="410"/>
                    </a:lnTo>
                    <a:lnTo>
                      <a:pt x="1765" y="414"/>
                    </a:lnTo>
                    <a:lnTo>
                      <a:pt x="1760" y="417"/>
                    </a:lnTo>
                    <a:lnTo>
                      <a:pt x="1755" y="422"/>
                    </a:lnTo>
                    <a:lnTo>
                      <a:pt x="1750" y="425"/>
                    </a:lnTo>
                    <a:lnTo>
                      <a:pt x="56" y="50"/>
                    </a:lnTo>
                    <a:lnTo>
                      <a:pt x="50" y="43"/>
                    </a:lnTo>
                    <a:lnTo>
                      <a:pt x="43" y="38"/>
                    </a:lnTo>
                    <a:lnTo>
                      <a:pt x="36" y="31"/>
                    </a:lnTo>
                    <a:lnTo>
                      <a:pt x="28" y="25"/>
                    </a:lnTo>
                    <a:lnTo>
                      <a:pt x="21" y="18"/>
                    </a:lnTo>
                    <a:lnTo>
                      <a:pt x="15" y="13"/>
                    </a:lnTo>
                    <a:lnTo>
                      <a:pt x="7" y="6"/>
                    </a:lnTo>
                    <a:lnTo>
                      <a:pt x="0" y="0"/>
                    </a:lnTo>
                    <a:lnTo>
                      <a:pt x="1791" y="397"/>
                    </a:lnTo>
                    <a:close/>
                  </a:path>
                </a:pathLst>
              </a:custGeom>
              <a:solidFill>
                <a:srgbClr val="6C6C6C"/>
              </a:solidFill>
              <a:ln w="9525">
                <a:noFill/>
                <a:round/>
                <a:headEnd/>
                <a:tailEnd/>
              </a:ln>
            </p:spPr>
            <p:txBody>
              <a:bodyPr/>
              <a:lstStyle/>
              <a:p>
                <a:endParaRPr lang="fr-FR"/>
              </a:p>
            </p:txBody>
          </p:sp>
          <p:sp>
            <p:nvSpPr>
              <p:cNvPr id="239" name="Freeform 143"/>
              <p:cNvSpPr>
                <a:spLocks/>
              </p:cNvSpPr>
              <p:nvPr/>
            </p:nvSpPr>
            <p:spPr bwMode="auto">
              <a:xfrm>
                <a:off x="2526" y="853"/>
                <a:ext cx="564" cy="134"/>
              </a:xfrm>
              <a:custGeom>
                <a:avLst/>
                <a:gdLst>
                  <a:gd name="T0" fmla="*/ 21 w 1694"/>
                  <a:gd name="T1" fmla="*/ 5 h 404"/>
                  <a:gd name="T2" fmla="*/ 21 w 1694"/>
                  <a:gd name="T3" fmla="*/ 5 h 404"/>
                  <a:gd name="T4" fmla="*/ 21 w 1694"/>
                  <a:gd name="T5" fmla="*/ 5 h 404"/>
                  <a:gd name="T6" fmla="*/ 21 w 1694"/>
                  <a:gd name="T7" fmla="*/ 5 h 404"/>
                  <a:gd name="T8" fmla="*/ 20 w 1694"/>
                  <a:gd name="T9" fmla="*/ 5 h 404"/>
                  <a:gd name="T10" fmla="*/ 1 w 1694"/>
                  <a:gd name="T11" fmla="*/ 1 h 404"/>
                  <a:gd name="T12" fmla="*/ 1 w 1694"/>
                  <a:gd name="T13" fmla="*/ 1 h 404"/>
                  <a:gd name="T14" fmla="*/ 1 w 1694"/>
                  <a:gd name="T15" fmla="*/ 0 h 404"/>
                  <a:gd name="T16" fmla="*/ 0 w 1694"/>
                  <a:gd name="T17" fmla="*/ 0 h 404"/>
                  <a:gd name="T18" fmla="*/ 0 w 1694"/>
                  <a:gd name="T19" fmla="*/ 0 h 404"/>
                  <a:gd name="T20" fmla="*/ 0 w 1694"/>
                  <a:gd name="T21" fmla="*/ 0 h 404"/>
                  <a:gd name="T22" fmla="*/ 0 w 1694"/>
                  <a:gd name="T23" fmla="*/ 0 h 404"/>
                  <a:gd name="T24" fmla="*/ 0 w 1694"/>
                  <a:gd name="T25" fmla="*/ 0 h 404"/>
                  <a:gd name="T26" fmla="*/ 0 w 1694"/>
                  <a:gd name="T27" fmla="*/ 0 h 404"/>
                  <a:gd name="T28" fmla="*/ 21 w 1694"/>
                  <a:gd name="T29" fmla="*/ 5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4"/>
                  <a:gd name="T46" fmla="*/ 0 h 404"/>
                  <a:gd name="T47" fmla="*/ 1694 w 1694"/>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4" h="404">
                    <a:moveTo>
                      <a:pt x="1694" y="375"/>
                    </a:moveTo>
                    <a:lnTo>
                      <a:pt x="1685" y="382"/>
                    </a:lnTo>
                    <a:lnTo>
                      <a:pt x="1676" y="390"/>
                    </a:lnTo>
                    <a:lnTo>
                      <a:pt x="1668" y="397"/>
                    </a:lnTo>
                    <a:lnTo>
                      <a:pt x="1662" y="404"/>
                    </a:lnTo>
                    <a:lnTo>
                      <a:pt x="56" y="49"/>
                    </a:lnTo>
                    <a:lnTo>
                      <a:pt x="49" y="43"/>
                    </a:lnTo>
                    <a:lnTo>
                      <a:pt x="42" y="36"/>
                    </a:lnTo>
                    <a:lnTo>
                      <a:pt x="36" y="31"/>
                    </a:lnTo>
                    <a:lnTo>
                      <a:pt x="29" y="24"/>
                    </a:lnTo>
                    <a:lnTo>
                      <a:pt x="22" y="18"/>
                    </a:lnTo>
                    <a:lnTo>
                      <a:pt x="15" y="13"/>
                    </a:lnTo>
                    <a:lnTo>
                      <a:pt x="7" y="6"/>
                    </a:lnTo>
                    <a:lnTo>
                      <a:pt x="0" y="0"/>
                    </a:lnTo>
                    <a:lnTo>
                      <a:pt x="1694" y="375"/>
                    </a:lnTo>
                    <a:close/>
                  </a:path>
                </a:pathLst>
              </a:custGeom>
              <a:solidFill>
                <a:srgbClr val="6E6E6E"/>
              </a:solidFill>
              <a:ln w="9525">
                <a:noFill/>
                <a:round/>
                <a:headEnd/>
                <a:tailEnd/>
              </a:ln>
            </p:spPr>
            <p:txBody>
              <a:bodyPr/>
              <a:lstStyle/>
              <a:p>
                <a:endParaRPr lang="fr-FR"/>
              </a:p>
            </p:txBody>
          </p:sp>
          <p:sp>
            <p:nvSpPr>
              <p:cNvPr id="240" name="Freeform 144"/>
              <p:cNvSpPr>
                <a:spLocks/>
              </p:cNvSpPr>
              <p:nvPr/>
            </p:nvSpPr>
            <p:spPr bwMode="auto">
              <a:xfrm>
                <a:off x="2544" y="869"/>
                <a:ext cx="536" cy="129"/>
              </a:xfrm>
              <a:custGeom>
                <a:avLst/>
                <a:gdLst>
                  <a:gd name="T0" fmla="*/ 20 w 1606"/>
                  <a:gd name="T1" fmla="*/ 4 h 388"/>
                  <a:gd name="T2" fmla="*/ 20 w 1606"/>
                  <a:gd name="T3" fmla="*/ 4 h 388"/>
                  <a:gd name="T4" fmla="*/ 20 w 1606"/>
                  <a:gd name="T5" fmla="*/ 5 h 388"/>
                  <a:gd name="T6" fmla="*/ 20 w 1606"/>
                  <a:gd name="T7" fmla="*/ 5 h 388"/>
                  <a:gd name="T8" fmla="*/ 20 w 1606"/>
                  <a:gd name="T9" fmla="*/ 5 h 388"/>
                  <a:gd name="T10" fmla="*/ 1 w 1606"/>
                  <a:gd name="T11" fmla="*/ 1 h 388"/>
                  <a:gd name="T12" fmla="*/ 1 w 1606"/>
                  <a:gd name="T13" fmla="*/ 1 h 388"/>
                  <a:gd name="T14" fmla="*/ 1 w 1606"/>
                  <a:gd name="T15" fmla="*/ 0 h 388"/>
                  <a:gd name="T16" fmla="*/ 0 w 1606"/>
                  <a:gd name="T17" fmla="*/ 0 h 388"/>
                  <a:gd name="T18" fmla="*/ 0 w 1606"/>
                  <a:gd name="T19" fmla="*/ 0 h 388"/>
                  <a:gd name="T20" fmla="*/ 0 w 1606"/>
                  <a:gd name="T21" fmla="*/ 0 h 388"/>
                  <a:gd name="T22" fmla="*/ 0 w 1606"/>
                  <a:gd name="T23" fmla="*/ 0 h 388"/>
                  <a:gd name="T24" fmla="*/ 0 w 1606"/>
                  <a:gd name="T25" fmla="*/ 0 h 388"/>
                  <a:gd name="T26" fmla="*/ 0 w 1606"/>
                  <a:gd name="T27" fmla="*/ 0 h 388"/>
                  <a:gd name="T28" fmla="*/ 20 w 1606"/>
                  <a:gd name="T29" fmla="*/ 4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6"/>
                  <a:gd name="T46" fmla="*/ 0 h 388"/>
                  <a:gd name="T47" fmla="*/ 1606 w 1606"/>
                  <a:gd name="T48" fmla="*/ 388 h 3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6" h="388">
                    <a:moveTo>
                      <a:pt x="1606" y="355"/>
                    </a:moveTo>
                    <a:lnTo>
                      <a:pt x="1599" y="363"/>
                    </a:lnTo>
                    <a:lnTo>
                      <a:pt x="1593" y="371"/>
                    </a:lnTo>
                    <a:lnTo>
                      <a:pt x="1588" y="380"/>
                    </a:lnTo>
                    <a:lnTo>
                      <a:pt x="1583" y="388"/>
                    </a:lnTo>
                    <a:lnTo>
                      <a:pt x="55" y="50"/>
                    </a:lnTo>
                    <a:lnTo>
                      <a:pt x="49" y="43"/>
                    </a:lnTo>
                    <a:lnTo>
                      <a:pt x="42" y="37"/>
                    </a:lnTo>
                    <a:lnTo>
                      <a:pt x="35" y="30"/>
                    </a:lnTo>
                    <a:lnTo>
                      <a:pt x="28" y="25"/>
                    </a:lnTo>
                    <a:lnTo>
                      <a:pt x="21" y="19"/>
                    </a:lnTo>
                    <a:lnTo>
                      <a:pt x="15" y="12"/>
                    </a:lnTo>
                    <a:lnTo>
                      <a:pt x="7" y="7"/>
                    </a:lnTo>
                    <a:lnTo>
                      <a:pt x="0" y="0"/>
                    </a:lnTo>
                    <a:lnTo>
                      <a:pt x="1606" y="355"/>
                    </a:lnTo>
                    <a:close/>
                  </a:path>
                </a:pathLst>
              </a:custGeom>
              <a:solidFill>
                <a:srgbClr val="717171"/>
              </a:solidFill>
              <a:ln w="9525">
                <a:noFill/>
                <a:round/>
                <a:headEnd/>
                <a:tailEnd/>
              </a:ln>
            </p:spPr>
            <p:txBody>
              <a:bodyPr/>
              <a:lstStyle/>
              <a:p>
                <a:endParaRPr lang="fr-FR"/>
              </a:p>
            </p:txBody>
          </p:sp>
          <p:sp>
            <p:nvSpPr>
              <p:cNvPr id="241" name="Freeform 145"/>
              <p:cNvSpPr>
                <a:spLocks/>
              </p:cNvSpPr>
              <p:nvPr/>
            </p:nvSpPr>
            <p:spPr bwMode="auto">
              <a:xfrm>
                <a:off x="2563" y="886"/>
                <a:ext cx="509" cy="124"/>
              </a:xfrm>
              <a:custGeom>
                <a:avLst/>
                <a:gdLst>
                  <a:gd name="T0" fmla="*/ 19 w 1528"/>
                  <a:gd name="T1" fmla="*/ 4 h 373"/>
                  <a:gd name="T2" fmla="*/ 19 w 1528"/>
                  <a:gd name="T3" fmla="*/ 4 h 373"/>
                  <a:gd name="T4" fmla="*/ 19 w 1528"/>
                  <a:gd name="T5" fmla="*/ 4 h 373"/>
                  <a:gd name="T6" fmla="*/ 19 w 1528"/>
                  <a:gd name="T7" fmla="*/ 4 h 373"/>
                  <a:gd name="T8" fmla="*/ 19 w 1528"/>
                  <a:gd name="T9" fmla="*/ 5 h 373"/>
                  <a:gd name="T10" fmla="*/ 1 w 1528"/>
                  <a:gd name="T11" fmla="*/ 1 h 373"/>
                  <a:gd name="T12" fmla="*/ 1 w 1528"/>
                  <a:gd name="T13" fmla="*/ 1 h 373"/>
                  <a:gd name="T14" fmla="*/ 1 w 1528"/>
                  <a:gd name="T15" fmla="*/ 0 h 373"/>
                  <a:gd name="T16" fmla="*/ 0 w 1528"/>
                  <a:gd name="T17" fmla="*/ 0 h 373"/>
                  <a:gd name="T18" fmla="*/ 0 w 1528"/>
                  <a:gd name="T19" fmla="*/ 0 h 373"/>
                  <a:gd name="T20" fmla="*/ 0 w 1528"/>
                  <a:gd name="T21" fmla="*/ 0 h 373"/>
                  <a:gd name="T22" fmla="*/ 0 w 1528"/>
                  <a:gd name="T23" fmla="*/ 0 h 373"/>
                  <a:gd name="T24" fmla="*/ 0 w 1528"/>
                  <a:gd name="T25" fmla="*/ 0 h 373"/>
                  <a:gd name="T26" fmla="*/ 0 w 1528"/>
                  <a:gd name="T27" fmla="*/ 0 h 373"/>
                  <a:gd name="T28" fmla="*/ 19 w 1528"/>
                  <a:gd name="T29" fmla="*/ 4 h 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8"/>
                  <a:gd name="T46" fmla="*/ 0 h 373"/>
                  <a:gd name="T47" fmla="*/ 1528 w 1528"/>
                  <a:gd name="T48" fmla="*/ 373 h 3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8" h="373">
                    <a:moveTo>
                      <a:pt x="1528" y="338"/>
                    </a:moveTo>
                    <a:lnTo>
                      <a:pt x="1523" y="347"/>
                    </a:lnTo>
                    <a:lnTo>
                      <a:pt x="1521" y="355"/>
                    </a:lnTo>
                    <a:lnTo>
                      <a:pt x="1518" y="364"/>
                    </a:lnTo>
                    <a:lnTo>
                      <a:pt x="1517" y="373"/>
                    </a:lnTo>
                    <a:lnTo>
                      <a:pt x="57" y="51"/>
                    </a:lnTo>
                    <a:lnTo>
                      <a:pt x="50" y="44"/>
                    </a:lnTo>
                    <a:lnTo>
                      <a:pt x="42" y="38"/>
                    </a:lnTo>
                    <a:lnTo>
                      <a:pt x="36" y="31"/>
                    </a:lnTo>
                    <a:lnTo>
                      <a:pt x="29" y="25"/>
                    </a:lnTo>
                    <a:lnTo>
                      <a:pt x="22" y="19"/>
                    </a:lnTo>
                    <a:lnTo>
                      <a:pt x="15" y="12"/>
                    </a:lnTo>
                    <a:lnTo>
                      <a:pt x="7" y="7"/>
                    </a:lnTo>
                    <a:lnTo>
                      <a:pt x="0" y="0"/>
                    </a:lnTo>
                    <a:lnTo>
                      <a:pt x="1528" y="338"/>
                    </a:lnTo>
                    <a:close/>
                  </a:path>
                </a:pathLst>
              </a:custGeom>
              <a:solidFill>
                <a:srgbClr val="737373"/>
              </a:solidFill>
              <a:ln w="9525">
                <a:noFill/>
                <a:round/>
                <a:headEnd/>
                <a:tailEnd/>
              </a:ln>
            </p:spPr>
            <p:txBody>
              <a:bodyPr/>
              <a:lstStyle/>
              <a:p>
                <a:endParaRPr lang="fr-FR"/>
              </a:p>
            </p:txBody>
          </p:sp>
          <p:sp>
            <p:nvSpPr>
              <p:cNvPr id="242" name="Freeform 146"/>
              <p:cNvSpPr>
                <a:spLocks/>
              </p:cNvSpPr>
              <p:nvPr/>
            </p:nvSpPr>
            <p:spPr bwMode="auto">
              <a:xfrm>
                <a:off x="2582" y="903"/>
                <a:ext cx="487" cy="118"/>
              </a:xfrm>
              <a:custGeom>
                <a:avLst/>
                <a:gdLst>
                  <a:gd name="T0" fmla="*/ 18 w 1461"/>
                  <a:gd name="T1" fmla="*/ 4 h 356"/>
                  <a:gd name="T2" fmla="*/ 18 w 1461"/>
                  <a:gd name="T3" fmla="*/ 4 h 356"/>
                  <a:gd name="T4" fmla="*/ 18 w 1461"/>
                  <a:gd name="T5" fmla="*/ 4 h 356"/>
                  <a:gd name="T6" fmla="*/ 18 w 1461"/>
                  <a:gd name="T7" fmla="*/ 4 h 356"/>
                  <a:gd name="T8" fmla="*/ 18 w 1461"/>
                  <a:gd name="T9" fmla="*/ 4 h 356"/>
                  <a:gd name="T10" fmla="*/ 18 w 1461"/>
                  <a:gd name="T11" fmla="*/ 4 h 356"/>
                  <a:gd name="T12" fmla="*/ 18 w 1461"/>
                  <a:gd name="T13" fmla="*/ 4 h 356"/>
                  <a:gd name="T14" fmla="*/ 18 w 1461"/>
                  <a:gd name="T15" fmla="*/ 4 h 356"/>
                  <a:gd name="T16" fmla="*/ 18 w 1461"/>
                  <a:gd name="T17" fmla="*/ 4 h 356"/>
                  <a:gd name="T18" fmla="*/ 1 w 1461"/>
                  <a:gd name="T19" fmla="*/ 1 h 356"/>
                  <a:gd name="T20" fmla="*/ 1 w 1461"/>
                  <a:gd name="T21" fmla="*/ 1 h 356"/>
                  <a:gd name="T22" fmla="*/ 0 w 1461"/>
                  <a:gd name="T23" fmla="*/ 0 h 356"/>
                  <a:gd name="T24" fmla="*/ 0 w 1461"/>
                  <a:gd name="T25" fmla="*/ 0 h 356"/>
                  <a:gd name="T26" fmla="*/ 0 w 1461"/>
                  <a:gd name="T27" fmla="*/ 0 h 356"/>
                  <a:gd name="T28" fmla="*/ 0 w 1461"/>
                  <a:gd name="T29" fmla="*/ 0 h 356"/>
                  <a:gd name="T30" fmla="*/ 0 w 1461"/>
                  <a:gd name="T31" fmla="*/ 0 h 356"/>
                  <a:gd name="T32" fmla="*/ 0 w 1461"/>
                  <a:gd name="T33" fmla="*/ 0 h 356"/>
                  <a:gd name="T34" fmla="*/ 0 w 1461"/>
                  <a:gd name="T35" fmla="*/ 0 h 356"/>
                  <a:gd name="T36" fmla="*/ 18 w 1461"/>
                  <a:gd name="T37" fmla="*/ 4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356"/>
                  <a:gd name="T59" fmla="*/ 1461 w 1461"/>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356">
                    <a:moveTo>
                      <a:pt x="1460" y="322"/>
                    </a:moveTo>
                    <a:lnTo>
                      <a:pt x="1459" y="330"/>
                    </a:lnTo>
                    <a:lnTo>
                      <a:pt x="1459" y="339"/>
                    </a:lnTo>
                    <a:lnTo>
                      <a:pt x="1460" y="347"/>
                    </a:lnTo>
                    <a:lnTo>
                      <a:pt x="1461" y="356"/>
                    </a:lnTo>
                    <a:lnTo>
                      <a:pt x="1456" y="356"/>
                    </a:lnTo>
                    <a:lnTo>
                      <a:pt x="1453" y="356"/>
                    </a:lnTo>
                    <a:lnTo>
                      <a:pt x="1448" y="356"/>
                    </a:lnTo>
                    <a:lnTo>
                      <a:pt x="1444" y="356"/>
                    </a:lnTo>
                    <a:lnTo>
                      <a:pt x="53" y="47"/>
                    </a:lnTo>
                    <a:lnTo>
                      <a:pt x="46" y="42"/>
                    </a:lnTo>
                    <a:lnTo>
                      <a:pt x="40" y="35"/>
                    </a:lnTo>
                    <a:lnTo>
                      <a:pt x="33" y="29"/>
                    </a:lnTo>
                    <a:lnTo>
                      <a:pt x="27" y="23"/>
                    </a:lnTo>
                    <a:lnTo>
                      <a:pt x="20" y="18"/>
                    </a:lnTo>
                    <a:lnTo>
                      <a:pt x="14" y="11"/>
                    </a:lnTo>
                    <a:lnTo>
                      <a:pt x="7" y="5"/>
                    </a:lnTo>
                    <a:lnTo>
                      <a:pt x="0" y="0"/>
                    </a:lnTo>
                    <a:lnTo>
                      <a:pt x="1460" y="322"/>
                    </a:lnTo>
                    <a:close/>
                  </a:path>
                </a:pathLst>
              </a:custGeom>
              <a:solidFill>
                <a:srgbClr val="767676"/>
              </a:solidFill>
              <a:ln w="9525">
                <a:noFill/>
                <a:round/>
                <a:headEnd/>
                <a:tailEnd/>
              </a:ln>
            </p:spPr>
            <p:txBody>
              <a:bodyPr/>
              <a:lstStyle/>
              <a:p>
                <a:endParaRPr lang="fr-FR"/>
              </a:p>
            </p:txBody>
          </p:sp>
          <p:sp>
            <p:nvSpPr>
              <p:cNvPr id="243" name="Freeform 147"/>
              <p:cNvSpPr>
                <a:spLocks/>
              </p:cNvSpPr>
              <p:nvPr/>
            </p:nvSpPr>
            <p:spPr bwMode="auto">
              <a:xfrm>
                <a:off x="2599" y="918"/>
                <a:ext cx="464" cy="104"/>
              </a:xfrm>
              <a:custGeom>
                <a:avLst/>
                <a:gdLst>
                  <a:gd name="T0" fmla="*/ 17 w 1391"/>
                  <a:gd name="T1" fmla="*/ 4 h 311"/>
                  <a:gd name="T2" fmla="*/ 17 w 1391"/>
                  <a:gd name="T3" fmla="*/ 4 h 311"/>
                  <a:gd name="T4" fmla="*/ 17 w 1391"/>
                  <a:gd name="T5" fmla="*/ 4 h 311"/>
                  <a:gd name="T6" fmla="*/ 16 w 1391"/>
                  <a:gd name="T7" fmla="*/ 4 h 311"/>
                  <a:gd name="T8" fmla="*/ 16 w 1391"/>
                  <a:gd name="T9" fmla="*/ 4 h 311"/>
                  <a:gd name="T10" fmla="*/ 16 w 1391"/>
                  <a:gd name="T11" fmla="*/ 4 h 311"/>
                  <a:gd name="T12" fmla="*/ 16 w 1391"/>
                  <a:gd name="T13" fmla="*/ 4 h 311"/>
                  <a:gd name="T14" fmla="*/ 15 w 1391"/>
                  <a:gd name="T15" fmla="*/ 4 h 311"/>
                  <a:gd name="T16" fmla="*/ 15 w 1391"/>
                  <a:gd name="T17" fmla="*/ 4 h 311"/>
                  <a:gd name="T18" fmla="*/ 1 w 1391"/>
                  <a:gd name="T19" fmla="*/ 1 h 311"/>
                  <a:gd name="T20" fmla="*/ 1 w 1391"/>
                  <a:gd name="T21" fmla="*/ 1 h 311"/>
                  <a:gd name="T22" fmla="*/ 1 w 1391"/>
                  <a:gd name="T23" fmla="*/ 0 h 311"/>
                  <a:gd name="T24" fmla="*/ 0 w 1391"/>
                  <a:gd name="T25" fmla="*/ 0 h 311"/>
                  <a:gd name="T26" fmla="*/ 0 w 1391"/>
                  <a:gd name="T27" fmla="*/ 0 h 311"/>
                  <a:gd name="T28" fmla="*/ 0 w 1391"/>
                  <a:gd name="T29" fmla="*/ 0 h 311"/>
                  <a:gd name="T30" fmla="*/ 0 w 1391"/>
                  <a:gd name="T31" fmla="*/ 0 h 311"/>
                  <a:gd name="T32" fmla="*/ 0 w 1391"/>
                  <a:gd name="T33" fmla="*/ 0 h 311"/>
                  <a:gd name="T34" fmla="*/ 0 w 1391"/>
                  <a:gd name="T35" fmla="*/ 0 h 311"/>
                  <a:gd name="T36" fmla="*/ 17 w 1391"/>
                  <a:gd name="T37" fmla="*/ 4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1"/>
                  <a:gd name="T58" fmla="*/ 0 h 311"/>
                  <a:gd name="T59" fmla="*/ 1391 w 1391"/>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1" h="311">
                    <a:moveTo>
                      <a:pt x="1391" y="309"/>
                    </a:moveTo>
                    <a:lnTo>
                      <a:pt x="1369" y="308"/>
                    </a:lnTo>
                    <a:lnTo>
                      <a:pt x="1349" y="308"/>
                    </a:lnTo>
                    <a:lnTo>
                      <a:pt x="1329" y="308"/>
                    </a:lnTo>
                    <a:lnTo>
                      <a:pt x="1308" y="308"/>
                    </a:lnTo>
                    <a:lnTo>
                      <a:pt x="1288" y="308"/>
                    </a:lnTo>
                    <a:lnTo>
                      <a:pt x="1269" y="309"/>
                    </a:lnTo>
                    <a:lnTo>
                      <a:pt x="1248" y="309"/>
                    </a:lnTo>
                    <a:lnTo>
                      <a:pt x="1229" y="311"/>
                    </a:lnTo>
                    <a:lnTo>
                      <a:pt x="54" y="49"/>
                    </a:lnTo>
                    <a:lnTo>
                      <a:pt x="47" y="43"/>
                    </a:lnTo>
                    <a:lnTo>
                      <a:pt x="41" y="36"/>
                    </a:lnTo>
                    <a:lnTo>
                      <a:pt x="34" y="31"/>
                    </a:lnTo>
                    <a:lnTo>
                      <a:pt x="27" y="25"/>
                    </a:lnTo>
                    <a:lnTo>
                      <a:pt x="21" y="19"/>
                    </a:lnTo>
                    <a:lnTo>
                      <a:pt x="14" y="13"/>
                    </a:lnTo>
                    <a:lnTo>
                      <a:pt x="7" y="7"/>
                    </a:lnTo>
                    <a:lnTo>
                      <a:pt x="0" y="0"/>
                    </a:lnTo>
                    <a:lnTo>
                      <a:pt x="1391" y="309"/>
                    </a:lnTo>
                    <a:close/>
                  </a:path>
                </a:pathLst>
              </a:custGeom>
              <a:solidFill>
                <a:srgbClr val="767676"/>
              </a:solidFill>
              <a:ln w="9525">
                <a:noFill/>
                <a:round/>
                <a:headEnd/>
                <a:tailEnd/>
              </a:ln>
            </p:spPr>
            <p:txBody>
              <a:bodyPr/>
              <a:lstStyle/>
              <a:p>
                <a:endParaRPr lang="fr-FR"/>
              </a:p>
            </p:txBody>
          </p:sp>
          <p:sp>
            <p:nvSpPr>
              <p:cNvPr id="244" name="Freeform 148"/>
              <p:cNvSpPr>
                <a:spLocks/>
              </p:cNvSpPr>
              <p:nvPr/>
            </p:nvSpPr>
            <p:spPr bwMode="auto">
              <a:xfrm>
                <a:off x="2617" y="935"/>
                <a:ext cx="392" cy="90"/>
              </a:xfrm>
              <a:custGeom>
                <a:avLst/>
                <a:gdLst>
                  <a:gd name="T0" fmla="*/ 15 w 1175"/>
                  <a:gd name="T1" fmla="*/ 3 h 271"/>
                  <a:gd name="T2" fmla="*/ 14 w 1175"/>
                  <a:gd name="T3" fmla="*/ 3 h 271"/>
                  <a:gd name="T4" fmla="*/ 14 w 1175"/>
                  <a:gd name="T5" fmla="*/ 3 h 271"/>
                  <a:gd name="T6" fmla="*/ 14 w 1175"/>
                  <a:gd name="T7" fmla="*/ 3 h 271"/>
                  <a:gd name="T8" fmla="*/ 14 w 1175"/>
                  <a:gd name="T9" fmla="*/ 3 h 271"/>
                  <a:gd name="T10" fmla="*/ 13 w 1175"/>
                  <a:gd name="T11" fmla="*/ 3 h 271"/>
                  <a:gd name="T12" fmla="*/ 13 w 1175"/>
                  <a:gd name="T13" fmla="*/ 3 h 271"/>
                  <a:gd name="T14" fmla="*/ 13 w 1175"/>
                  <a:gd name="T15" fmla="*/ 3 h 271"/>
                  <a:gd name="T16" fmla="*/ 13 w 1175"/>
                  <a:gd name="T17" fmla="*/ 3 h 271"/>
                  <a:gd name="T18" fmla="*/ 1 w 1175"/>
                  <a:gd name="T19" fmla="*/ 1 h 271"/>
                  <a:gd name="T20" fmla="*/ 1 w 1175"/>
                  <a:gd name="T21" fmla="*/ 1 h 271"/>
                  <a:gd name="T22" fmla="*/ 1 w 1175"/>
                  <a:gd name="T23" fmla="*/ 0 h 271"/>
                  <a:gd name="T24" fmla="*/ 0 w 1175"/>
                  <a:gd name="T25" fmla="*/ 0 h 271"/>
                  <a:gd name="T26" fmla="*/ 0 w 1175"/>
                  <a:gd name="T27" fmla="*/ 0 h 271"/>
                  <a:gd name="T28" fmla="*/ 0 w 1175"/>
                  <a:gd name="T29" fmla="*/ 0 h 271"/>
                  <a:gd name="T30" fmla="*/ 0 w 1175"/>
                  <a:gd name="T31" fmla="*/ 0 h 271"/>
                  <a:gd name="T32" fmla="*/ 0 w 1175"/>
                  <a:gd name="T33" fmla="*/ 0 h 271"/>
                  <a:gd name="T34" fmla="*/ 0 w 1175"/>
                  <a:gd name="T35" fmla="*/ 0 h 271"/>
                  <a:gd name="T36" fmla="*/ 15 w 1175"/>
                  <a:gd name="T37" fmla="*/ 3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5"/>
                  <a:gd name="T58" fmla="*/ 0 h 271"/>
                  <a:gd name="T59" fmla="*/ 1175 w 1175"/>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5" h="271">
                    <a:moveTo>
                      <a:pt x="1175" y="262"/>
                    </a:moveTo>
                    <a:lnTo>
                      <a:pt x="1158" y="262"/>
                    </a:lnTo>
                    <a:lnTo>
                      <a:pt x="1141" y="263"/>
                    </a:lnTo>
                    <a:lnTo>
                      <a:pt x="1124" y="264"/>
                    </a:lnTo>
                    <a:lnTo>
                      <a:pt x="1107" y="265"/>
                    </a:lnTo>
                    <a:lnTo>
                      <a:pt x="1090" y="266"/>
                    </a:lnTo>
                    <a:lnTo>
                      <a:pt x="1074" y="267"/>
                    </a:lnTo>
                    <a:lnTo>
                      <a:pt x="1057" y="269"/>
                    </a:lnTo>
                    <a:lnTo>
                      <a:pt x="1041" y="271"/>
                    </a:lnTo>
                    <a:lnTo>
                      <a:pt x="55" y="51"/>
                    </a:lnTo>
                    <a:lnTo>
                      <a:pt x="48" y="44"/>
                    </a:lnTo>
                    <a:lnTo>
                      <a:pt x="41" y="38"/>
                    </a:lnTo>
                    <a:lnTo>
                      <a:pt x="35" y="32"/>
                    </a:lnTo>
                    <a:lnTo>
                      <a:pt x="28" y="25"/>
                    </a:lnTo>
                    <a:lnTo>
                      <a:pt x="20" y="19"/>
                    </a:lnTo>
                    <a:lnTo>
                      <a:pt x="13" y="12"/>
                    </a:lnTo>
                    <a:lnTo>
                      <a:pt x="6" y="7"/>
                    </a:lnTo>
                    <a:lnTo>
                      <a:pt x="0" y="0"/>
                    </a:lnTo>
                    <a:lnTo>
                      <a:pt x="1175" y="262"/>
                    </a:lnTo>
                    <a:close/>
                  </a:path>
                </a:pathLst>
              </a:custGeom>
              <a:solidFill>
                <a:srgbClr val="787878"/>
              </a:solidFill>
              <a:ln w="9525">
                <a:noFill/>
                <a:round/>
                <a:headEnd/>
                <a:tailEnd/>
              </a:ln>
            </p:spPr>
            <p:txBody>
              <a:bodyPr/>
              <a:lstStyle/>
              <a:p>
                <a:endParaRPr lang="fr-FR"/>
              </a:p>
            </p:txBody>
          </p:sp>
          <p:sp>
            <p:nvSpPr>
              <p:cNvPr id="245" name="Freeform 149"/>
              <p:cNvSpPr>
                <a:spLocks/>
              </p:cNvSpPr>
              <p:nvPr/>
            </p:nvSpPr>
            <p:spPr bwMode="auto">
              <a:xfrm>
                <a:off x="2636" y="952"/>
                <a:ext cx="328" cy="77"/>
              </a:xfrm>
              <a:custGeom>
                <a:avLst/>
                <a:gdLst>
                  <a:gd name="T0" fmla="*/ 12 w 986"/>
                  <a:gd name="T1" fmla="*/ 3 h 232"/>
                  <a:gd name="T2" fmla="*/ 12 w 986"/>
                  <a:gd name="T3" fmla="*/ 3 h 232"/>
                  <a:gd name="T4" fmla="*/ 12 w 986"/>
                  <a:gd name="T5" fmla="*/ 3 h 232"/>
                  <a:gd name="T6" fmla="*/ 12 w 986"/>
                  <a:gd name="T7" fmla="*/ 3 h 232"/>
                  <a:gd name="T8" fmla="*/ 11 w 986"/>
                  <a:gd name="T9" fmla="*/ 3 h 232"/>
                  <a:gd name="T10" fmla="*/ 11 w 986"/>
                  <a:gd name="T11" fmla="*/ 3 h 232"/>
                  <a:gd name="T12" fmla="*/ 11 w 986"/>
                  <a:gd name="T13" fmla="*/ 3 h 232"/>
                  <a:gd name="T14" fmla="*/ 11 w 986"/>
                  <a:gd name="T15" fmla="*/ 3 h 232"/>
                  <a:gd name="T16" fmla="*/ 11 w 986"/>
                  <a:gd name="T17" fmla="*/ 3 h 232"/>
                  <a:gd name="T18" fmla="*/ 1 w 986"/>
                  <a:gd name="T19" fmla="*/ 1 h 232"/>
                  <a:gd name="T20" fmla="*/ 1 w 986"/>
                  <a:gd name="T21" fmla="*/ 1 h 232"/>
                  <a:gd name="T22" fmla="*/ 0 w 986"/>
                  <a:gd name="T23" fmla="*/ 0 h 232"/>
                  <a:gd name="T24" fmla="*/ 0 w 986"/>
                  <a:gd name="T25" fmla="*/ 0 h 232"/>
                  <a:gd name="T26" fmla="*/ 0 w 986"/>
                  <a:gd name="T27" fmla="*/ 0 h 232"/>
                  <a:gd name="T28" fmla="*/ 0 w 986"/>
                  <a:gd name="T29" fmla="*/ 0 h 232"/>
                  <a:gd name="T30" fmla="*/ 0 w 986"/>
                  <a:gd name="T31" fmla="*/ 0 h 232"/>
                  <a:gd name="T32" fmla="*/ 0 w 986"/>
                  <a:gd name="T33" fmla="*/ 0 h 232"/>
                  <a:gd name="T34" fmla="*/ 0 w 986"/>
                  <a:gd name="T35" fmla="*/ 0 h 232"/>
                  <a:gd name="T36" fmla="*/ 12 w 986"/>
                  <a:gd name="T37" fmla="*/ 3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6"/>
                  <a:gd name="T58" fmla="*/ 0 h 232"/>
                  <a:gd name="T59" fmla="*/ 986 w 986"/>
                  <a:gd name="T60" fmla="*/ 232 h 2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6" h="232">
                    <a:moveTo>
                      <a:pt x="986" y="220"/>
                    </a:moveTo>
                    <a:lnTo>
                      <a:pt x="973" y="221"/>
                    </a:lnTo>
                    <a:lnTo>
                      <a:pt x="958" y="222"/>
                    </a:lnTo>
                    <a:lnTo>
                      <a:pt x="944" y="224"/>
                    </a:lnTo>
                    <a:lnTo>
                      <a:pt x="931" y="225"/>
                    </a:lnTo>
                    <a:lnTo>
                      <a:pt x="917" y="227"/>
                    </a:lnTo>
                    <a:lnTo>
                      <a:pt x="904" y="229"/>
                    </a:lnTo>
                    <a:lnTo>
                      <a:pt x="890" y="231"/>
                    </a:lnTo>
                    <a:lnTo>
                      <a:pt x="876" y="232"/>
                    </a:lnTo>
                    <a:lnTo>
                      <a:pt x="53" y="49"/>
                    </a:lnTo>
                    <a:lnTo>
                      <a:pt x="46" y="43"/>
                    </a:lnTo>
                    <a:lnTo>
                      <a:pt x="40" y="36"/>
                    </a:lnTo>
                    <a:lnTo>
                      <a:pt x="33" y="30"/>
                    </a:lnTo>
                    <a:lnTo>
                      <a:pt x="26" y="24"/>
                    </a:lnTo>
                    <a:lnTo>
                      <a:pt x="19" y="18"/>
                    </a:lnTo>
                    <a:lnTo>
                      <a:pt x="12" y="12"/>
                    </a:lnTo>
                    <a:lnTo>
                      <a:pt x="7" y="6"/>
                    </a:lnTo>
                    <a:lnTo>
                      <a:pt x="0" y="0"/>
                    </a:lnTo>
                    <a:lnTo>
                      <a:pt x="986" y="220"/>
                    </a:lnTo>
                    <a:close/>
                  </a:path>
                </a:pathLst>
              </a:custGeom>
              <a:solidFill>
                <a:srgbClr val="7B7B7B"/>
              </a:solidFill>
              <a:ln w="9525">
                <a:noFill/>
                <a:round/>
                <a:headEnd/>
                <a:tailEnd/>
              </a:ln>
            </p:spPr>
            <p:txBody>
              <a:bodyPr/>
              <a:lstStyle/>
              <a:p>
                <a:endParaRPr lang="fr-FR"/>
              </a:p>
            </p:txBody>
          </p:sp>
          <p:sp>
            <p:nvSpPr>
              <p:cNvPr id="246" name="Freeform 150"/>
              <p:cNvSpPr>
                <a:spLocks/>
              </p:cNvSpPr>
              <p:nvPr/>
            </p:nvSpPr>
            <p:spPr bwMode="auto">
              <a:xfrm>
                <a:off x="2653" y="968"/>
                <a:ext cx="275" cy="66"/>
              </a:xfrm>
              <a:custGeom>
                <a:avLst/>
                <a:gdLst>
                  <a:gd name="T0" fmla="*/ 10 w 823"/>
                  <a:gd name="T1" fmla="*/ 2 h 199"/>
                  <a:gd name="T2" fmla="*/ 10 w 823"/>
                  <a:gd name="T3" fmla="*/ 2 h 199"/>
                  <a:gd name="T4" fmla="*/ 10 w 823"/>
                  <a:gd name="T5" fmla="*/ 2 h 199"/>
                  <a:gd name="T6" fmla="*/ 10 w 823"/>
                  <a:gd name="T7" fmla="*/ 2 h 199"/>
                  <a:gd name="T8" fmla="*/ 10 w 823"/>
                  <a:gd name="T9" fmla="*/ 2 h 199"/>
                  <a:gd name="T10" fmla="*/ 9 w 823"/>
                  <a:gd name="T11" fmla="*/ 2 h 199"/>
                  <a:gd name="T12" fmla="*/ 9 w 823"/>
                  <a:gd name="T13" fmla="*/ 2 h 199"/>
                  <a:gd name="T14" fmla="*/ 9 w 823"/>
                  <a:gd name="T15" fmla="*/ 2 h 199"/>
                  <a:gd name="T16" fmla="*/ 9 w 823"/>
                  <a:gd name="T17" fmla="*/ 2 h 199"/>
                  <a:gd name="T18" fmla="*/ 1 w 823"/>
                  <a:gd name="T19" fmla="*/ 1 h 199"/>
                  <a:gd name="T20" fmla="*/ 1 w 823"/>
                  <a:gd name="T21" fmla="*/ 1 h 199"/>
                  <a:gd name="T22" fmla="*/ 0 w 823"/>
                  <a:gd name="T23" fmla="*/ 0 h 199"/>
                  <a:gd name="T24" fmla="*/ 0 w 823"/>
                  <a:gd name="T25" fmla="*/ 0 h 199"/>
                  <a:gd name="T26" fmla="*/ 0 w 823"/>
                  <a:gd name="T27" fmla="*/ 0 h 199"/>
                  <a:gd name="T28" fmla="*/ 0 w 823"/>
                  <a:gd name="T29" fmla="*/ 0 h 199"/>
                  <a:gd name="T30" fmla="*/ 0 w 823"/>
                  <a:gd name="T31" fmla="*/ 0 h 199"/>
                  <a:gd name="T32" fmla="*/ 0 w 823"/>
                  <a:gd name="T33" fmla="*/ 0 h 199"/>
                  <a:gd name="T34" fmla="*/ 0 w 823"/>
                  <a:gd name="T35" fmla="*/ 0 h 199"/>
                  <a:gd name="T36" fmla="*/ 10 w 823"/>
                  <a:gd name="T37" fmla="*/ 2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3"/>
                  <a:gd name="T58" fmla="*/ 0 h 199"/>
                  <a:gd name="T59" fmla="*/ 823 w 823"/>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3" h="199">
                    <a:moveTo>
                      <a:pt x="823" y="183"/>
                    </a:moveTo>
                    <a:lnTo>
                      <a:pt x="811" y="185"/>
                    </a:lnTo>
                    <a:lnTo>
                      <a:pt x="799" y="186"/>
                    </a:lnTo>
                    <a:lnTo>
                      <a:pt x="786" y="189"/>
                    </a:lnTo>
                    <a:lnTo>
                      <a:pt x="775" y="191"/>
                    </a:lnTo>
                    <a:lnTo>
                      <a:pt x="762" y="192"/>
                    </a:lnTo>
                    <a:lnTo>
                      <a:pt x="750" y="194"/>
                    </a:lnTo>
                    <a:lnTo>
                      <a:pt x="739" y="197"/>
                    </a:lnTo>
                    <a:lnTo>
                      <a:pt x="726" y="199"/>
                    </a:lnTo>
                    <a:lnTo>
                      <a:pt x="52" y="48"/>
                    </a:lnTo>
                    <a:lnTo>
                      <a:pt x="46" y="43"/>
                    </a:lnTo>
                    <a:lnTo>
                      <a:pt x="39" y="36"/>
                    </a:lnTo>
                    <a:lnTo>
                      <a:pt x="32" y="30"/>
                    </a:lnTo>
                    <a:lnTo>
                      <a:pt x="26" y="24"/>
                    </a:lnTo>
                    <a:lnTo>
                      <a:pt x="19" y="19"/>
                    </a:lnTo>
                    <a:lnTo>
                      <a:pt x="13" y="12"/>
                    </a:lnTo>
                    <a:lnTo>
                      <a:pt x="7" y="6"/>
                    </a:lnTo>
                    <a:lnTo>
                      <a:pt x="0" y="0"/>
                    </a:lnTo>
                    <a:lnTo>
                      <a:pt x="823" y="183"/>
                    </a:lnTo>
                    <a:close/>
                  </a:path>
                </a:pathLst>
              </a:custGeom>
              <a:solidFill>
                <a:srgbClr val="7D7D7D"/>
              </a:solidFill>
              <a:ln w="9525">
                <a:noFill/>
                <a:round/>
                <a:headEnd/>
                <a:tailEnd/>
              </a:ln>
            </p:spPr>
            <p:txBody>
              <a:bodyPr/>
              <a:lstStyle/>
              <a:p>
                <a:endParaRPr lang="fr-FR"/>
              </a:p>
            </p:txBody>
          </p:sp>
          <p:sp>
            <p:nvSpPr>
              <p:cNvPr id="247" name="Freeform 151"/>
              <p:cNvSpPr>
                <a:spLocks/>
              </p:cNvSpPr>
              <p:nvPr/>
            </p:nvSpPr>
            <p:spPr bwMode="auto">
              <a:xfrm>
                <a:off x="2671" y="984"/>
                <a:ext cx="224" cy="56"/>
              </a:xfrm>
              <a:custGeom>
                <a:avLst/>
                <a:gdLst>
                  <a:gd name="T0" fmla="*/ 8 w 674"/>
                  <a:gd name="T1" fmla="*/ 2 h 168"/>
                  <a:gd name="T2" fmla="*/ 8 w 674"/>
                  <a:gd name="T3" fmla="*/ 2 h 168"/>
                  <a:gd name="T4" fmla="*/ 8 w 674"/>
                  <a:gd name="T5" fmla="*/ 2 h 168"/>
                  <a:gd name="T6" fmla="*/ 8 w 674"/>
                  <a:gd name="T7" fmla="*/ 2 h 168"/>
                  <a:gd name="T8" fmla="*/ 8 w 674"/>
                  <a:gd name="T9" fmla="*/ 2 h 168"/>
                  <a:gd name="T10" fmla="*/ 8 w 674"/>
                  <a:gd name="T11" fmla="*/ 2 h 168"/>
                  <a:gd name="T12" fmla="*/ 7 w 674"/>
                  <a:gd name="T13" fmla="*/ 2 h 168"/>
                  <a:gd name="T14" fmla="*/ 7 w 674"/>
                  <a:gd name="T15" fmla="*/ 2 h 168"/>
                  <a:gd name="T16" fmla="*/ 7 w 674"/>
                  <a:gd name="T17" fmla="*/ 2 h 168"/>
                  <a:gd name="T18" fmla="*/ 1 w 674"/>
                  <a:gd name="T19" fmla="*/ 1 h 168"/>
                  <a:gd name="T20" fmla="*/ 1 w 674"/>
                  <a:gd name="T21" fmla="*/ 1 h 168"/>
                  <a:gd name="T22" fmla="*/ 0 w 674"/>
                  <a:gd name="T23" fmla="*/ 0 h 168"/>
                  <a:gd name="T24" fmla="*/ 0 w 674"/>
                  <a:gd name="T25" fmla="*/ 0 h 168"/>
                  <a:gd name="T26" fmla="*/ 0 w 674"/>
                  <a:gd name="T27" fmla="*/ 0 h 168"/>
                  <a:gd name="T28" fmla="*/ 0 w 674"/>
                  <a:gd name="T29" fmla="*/ 0 h 168"/>
                  <a:gd name="T30" fmla="*/ 0 w 674"/>
                  <a:gd name="T31" fmla="*/ 0 h 168"/>
                  <a:gd name="T32" fmla="*/ 0 w 674"/>
                  <a:gd name="T33" fmla="*/ 0 h 168"/>
                  <a:gd name="T34" fmla="*/ 0 w 674"/>
                  <a:gd name="T35" fmla="*/ 0 h 168"/>
                  <a:gd name="T36" fmla="*/ 8 w 674"/>
                  <a:gd name="T37" fmla="*/ 2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4"/>
                  <a:gd name="T58" fmla="*/ 0 h 168"/>
                  <a:gd name="T59" fmla="*/ 674 w 67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4" h="168">
                    <a:moveTo>
                      <a:pt x="674" y="151"/>
                    </a:moveTo>
                    <a:lnTo>
                      <a:pt x="663" y="153"/>
                    </a:lnTo>
                    <a:lnTo>
                      <a:pt x="650" y="155"/>
                    </a:lnTo>
                    <a:lnTo>
                      <a:pt x="639" y="158"/>
                    </a:lnTo>
                    <a:lnTo>
                      <a:pt x="626" y="159"/>
                    </a:lnTo>
                    <a:lnTo>
                      <a:pt x="615" y="161"/>
                    </a:lnTo>
                    <a:lnTo>
                      <a:pt x="603" y="163"/>
                    </a:lnTo>
                    <a:lnTo>
                      <a:pt x="591" y="166"/>
                    </a:lnTo>
                    <a:lnTo>
                      <a:pt x="580" y="168"/>
                    </a:lnTo>
                    <a:lnTo>
                      <a:pt x="54" y="51"/>
                    </a:lnTo>
                    <a:lnTo>
                      <a:pt x="47" y="44"/>
                    </a:lnTo>
                    <a:lnTo>
                      <a:pt x="40" y="39"/>
                    </a:lnTo>
                    <a:lnTo>
                      <a:pt x="33" y="32"/>
                    </a:lnTo>
                    <a:lnTo>
                      <a:pt x="26" y="25"/>
                    </a:lnTo>
                    <a:lnTo>
                      <a:pt x="20" y="20"/>
                    </a:lnTo>
                    <a:lnTo>
                      <a:pt x="13" y="13"/>
                    </a:lnTo>
                    <a:lnTo>
                      <a:pt x="7" y="7"/>
                    </a:lnTo>
                    <a:lnTo>
                      <a:pt x="0" y="0"/>
                    </a:lnTo>
                    <a:lnTo>
                      <a:pt x="674" y="151"/>
                    </a:lnTo>
                    <a:close/>
                  </a:path>
                </a:pathLst>
              </a:custGeom>
              <a:solidFill>
                <a:srgbClr val="808080"/>
              </a:solidFill>
              <a:ln w="9525">
                <a:noFill/>
                <a:round/>
                <a:headEnd/>
                <a:tailEnd/>
              </a:ln>
            </p:spPr>
            <p:txBody>
              <a:bodyPr/>
              <a:lstStyle/>
              <a:p>
                <a:endParaRPr lang="fr-FR"/>
              </a:p>
            </p:txBody>
          </p:sp>
          <p:sp>
            <p:nvSpPr>
              <p:cNvPr id="248" name="Freeform 152"/>
              <p:cNvSpPr>
                <a:spLocks/>
              </p:cNvSpPr>
              <p:nvPr/>
            </p:nvSpPr>
            <p:spPr bwMode="auto">
              <a:xfrm>
                <a:off x="2689" y="1001"/>
                <a:ext cx="175" cy="62"/>
              </a:xfrm>
              <a:custGeom>
                <a:avLst/>
                <a:gdLst>
                  <a:gd name="T0" fmla="*/ 6 w 526"/>
                  <a:gd name="T1" fmla="*/ 1 h 187"/>
                  <a:gd name="T2" fmla="*/ 6 w 526"/>
                  <a:gd name="T3" fmla="*/ 1 h 187"/>
                  <a:gd name="T4" fmla="*/ 6 w 526"/>
                  <a:gd name="T5" fmla="*/ 2 h 187"/>
                  <a:gd name="T6" fmla="*/ 6 w 526"/>
                  <a:gd name="T7" fmla="*/ 2 h 187"/>
                  <a:gd name="T8" fmla="*/ 5 w 526"/>
                  <a:gd name="T9" fmla="*/ 2 h 187"/>
                  <a:gd name="T10" fmla="*/ 5 w 526"/>
                  <a:gd name="T11" fmla="*/ 2 h 187"/>
                  <a:gd name="T12" fmla="*/ 5 w 526"/>
                  <a:gd name="T13" fmla="*/ 2 h 187"/>
                  <a:gd name="T14" fmla="*/ 5 w 526"/>
                  <a:gd name="T15" fmla="*/ 2 h 187"/>
                  <a:gd name="T16" fmla="*/ 4 w 526"/>
                  <a:gd name="T17" fmla="*/ 2 h 187"/>
                  <a:gd name="T18" fmla="*/ 4 w 526"/>
                  <a:gd name="T19" fmla="*/ 2 h 187"/>
                  <a:gd name="T20" fmla="*/ 4 w 526"/>
                  <a:gd name="T21" fmla="*/ 2 h 187"/>
                  <a:gd name="T22" fmla="*/ 4 w 526"/>
                  <a:gd name="T23" fmla="*/ 2 h 187"/>
                  <a:gd name="T24" fmla="*/ 3 w 526"/>
                  <a:gd name="T25" fmla="*/ 2 h 187"/>
                  <a:gd name="T26" fmla="*/ 3 w 526"/>
                  <a:gd name="T27" fmla="*/ 2 h 187"/>
                  <a:gd name="T28" fmla="*/ 3 w 526"/>
                  <a:gd name="T29" fmla="*/ 2 h 187"/>
                  <a:gd name="T30" fmla="*/ 3 w 526"/>
                  <a:gd name="T31" fmla="*/ 2 h 187"/>
                  <a:gd name="T32" fmla="*/ 2 w 526"/>
                  <a:gd name="T33" fmla="*/ 2 h 187"/>
                  <a:gd name="T34" fmla="*/ 2 w 526"/>
                  <a:gd name="T35" fmla="*/ 2 h 187"/>
                  <a:gd name="T36" fmla="*/ 2 w 526"/>
                  <a:gd name="T37" fmla="*/ 2 h 187"/>
                  <a:gd name="T38" fmla="*/ 2 w 526"/>
                  <a:gd name="T39" fmla="*/ 2 h 187"/>
                  <a:gd name="T40" fmla="*/ 2 w 526"/>
                  <a:gd name="T41" fmla="*/ 2 h 187"/>
                  <a:gd name="T42" fmla="*/ 2 w 526"/>
                  <a:gd name="T43" fmla="*/ 2 h 187"/>
                  <a:gd name="T44" fmla="*/ 2 w 526"/>
                  <a:gd name="T45" fmla="*/ 1 h 187"/>
                  <a:gd name="T46" fmla="*/ 1 w 526"/>
                  <a:gd name="T47" fmla="*/ 1 h 187"/>
                  <a:gd name="T48" fmla="*/ 1 w 526"/>
                  <a:gd name="T49" fmla="*/ 1 h 187"/>
                  <a:gd name="T50" fmla="*/ 1 w 526"/>
                  <a:gd name="T51" fmla="*/ 1 h 187"/>
                  <a:gd name="T52" fmla="*/ 1 w 526"/>
                  <a:gd name="T53" fmla="*/ 1 h 187"/>
                  <a:gd name="T54" fmla="*/ 1 w 526"/>
                  <a:gd name="T55" fmla="*/ 1 h 187"/>
                  <a:gd name="T56" fmla="*/ 1 w 526"/>
                  <a:gd name="T57" fmla="*/ 1 h 187"/>
                  <a:gd name="T58" fmla="*/ 0 w 526"/>
                  <a:gd name="T59" fmla="*/ 0 h 187"/>
                  <a:gd name="T60" fmla="*/ 0 w 526"/>
                  <a:gd name="T61" fmla="*/ 0 h 187"/>
                  <a:gd name="T62" fmla="*/ 0 w 526"/>
                  <a:gd name="T63" fmla="*/ 0 h 187"/>
                  <a:gd name="T64" fmla="*/ 0 w 526"/>
                  <a:gd name="T65" fmla="*/ 0 h 187"/>
                  <a:gd name="T66" fmla="*/ 6 w 526"/>
                  <a:gd name="T67" fmla="*/ 1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187"/>
                  <a:gd name="T104" fmla="*/ 526 w 526"/>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187">
                    <a:moveTo>
                      <a:pt x="526" y="117"/>
                    </a:moveTo>
                    <a:lnTo>
                      <a:pt x="505" y="121"/>
                    </a:lnTo>
                    <a:lnTo>
                      <a:pt x="483" y="126"/>
                    </a:lnTo>
                    <a:lnTo>
                      <a:pt x="462" y="130"/>
                    </a:lnTo>
                    <a:lnTo>
                      <a:pt x="441" y="135"/>
                    </a:lnTo>
                    <a:lnTo>
                      <a:pt x="420" y="140"/>
                    </a:lnTo>
                    <a:lnTo>
                      <a:pt x="399" y="144"/>
                    </a:lnTo>
                    <a:lnTo>
                      <a:pt x="379" y="149"/>
                    </a:lnTo>
                    <a:lnTo>
                      <a:pt x="358" y="153"/>
                    </a:lnTo>
                    <a:lnTo>
                      <a:pt x="338" y="158"/>
                    </a:lnTo>
                    <a:lnTo>
                      <a:pt x="318" y="162"/>
                    </a:lnTo>
                    <a:lnTo>
                      <a:pt x="297" y="167"/>
                    </a:lnTo>
                    <a:lnTo>
                      <a:pt x="277" y="171"/>
                    </a:lnTo>
                    <a:lnTo>
                      <a:pt x="257" y="175"/>
                    </a:lnTo>
                    <a:lnTo>
                      <a:pt x="236" y="179"/>
                    </a:lnTo>
                    <a:lnTo>
                      <a:pt x="216" y="184"/>
                    </a:lnTo>
                    <a:lnTo>
                      <a:pt x="195" y="187"/>
                    </a:lnTo>
                    <a:lnTo>
                      <a:pt x="183" y="176"/>
                    </a:lnTo>
                    <a:lnTo>
                      <a:pt x="172" y="163"/>
                    </a:lnTo>
                    <a:lnTo>
                      <a:pt x="159" y="152"/>
                    </a:lnTo>
                    <a:lnTo>
                      <a:pt x="147" y="141"/>
                    </a:lnTo>
                    <a:lnTo>
                      <a:pt x="134" y="128"/>
                    </a:lnTo>
                    <a:lnTo>
                      <a:pt x="123" y="117"/>
                    </a:lnTo>
                    <a:lnTo>
                      <a:pt x="110" y="104"/>
                    </a:lnTo>
                    <a:lnTo>
                      <a:pt x="98" y="93"/>
                    </a:lnTo>
                    <a:lnTo>
                      <a:pt x="86" y="82"/>
                    </a:lnTo>
                    <a:lnTo>
                      <a:pt x="73" y="69"/>
                    </a:lnTo>
                    <a:lnTo>
                      <a:pt x="61" y="58"/>
                    </a:lnTo>
                    <a:lnTo>
                      <a:pt x="48" y="47"/>
                    </a:lnTo>
                    <a:lnTo>
                      <a:pt x="37" y="35"/>
                    </a:lnTo>
                    <a:lnTo>
                      <a:pt x="24" y="23"/>
                    </a:lnTo>
                    <a:lnTo>
                      <a:pt x="12" y="12"/>
                    </a:lnTo>
                    <a:lnTo>
                      <a:pt x="0" y="0"/>
                    </a:lnTo>
                    <a:lnTo>
                      <a:pt x="526" y="117"/>
                    </a:lnTo>
                    <a:close/>
                  </a:path>
                </a:pathLst>
              </a:custGeom>
              <a:solidFill>
                <a:srgbClr val="808080"/>
              </a:solidFill>
              <a:ln w="9525">
                <a:noFill/>
                <a:round/>
                <a:headEnd/>
                <a:tailEnd/>
              </a:ln>
            </p:spPr>
            <p:txBody>
              <a:bodyPr/>
              <a:lstStyle/>
              <a:p>
                <a:endParaRPr lang="fr-FR"/>
              </a:p>
            </p:txBody>
          </p:sp>
          <p:sp>
            <p:nvSpPr>
              <p:cNvPr id="249" name="Freeform 153"/>
              <p:cNvSpPr>
                <a:spLocks/>
              </p:cNvSpPr>
              <p:nvPr/>
            </p:nvSpPr>
            <p:spPr bwMode="auto">
              <a:xfrm>
                <a:off x="935" y="1490"/>
                <a:ext cx="1335" cy="163"/>
              </a:xfrm>
              <a:custGeom>
                <a:avLst/>
                <a:gdLst>
                  <a:gd name="T0" fmla="*/ 0 w 4004"/>
                  <a:gd name="T1" fmla="*/ 0 h 489"/>
                  <a:gd name="T2" fmla="*/ 7 w 4004"/>
                  <a:gd name="T3" fmla="*/ 2 h 489"/>
                  <a:gd name="T4" fmla="*/ 48 w 4004"/>
                  <a:gd name="T5" fmla="*/ 5 h 489"/>
                  <a:gd name="T6" fmla="*/ 49 w 4004"/>
                  <a:gd name="T7" fmla="*/ 6 h 489"/>
                  <a:gd name="T8" fmla="*/ 0 60000 65536"/>
                  <a:gd name="T9" fmla="*/ 0 60000 65536"/>
                  <a:gd name="T10" fmla="*/ 0 60000 65536"/>
                  <a:gd name="T11" fmla="*/ 0 60000 65536"/>
                  <a:gd name="T12" fmla="*/ 0 w 4004"/>
                  <a:gd name="T13" fmla="*/ 0 h 489"/>
                  <a:gd name="T14" fmla="*/ 4004 w 4004"/>
                  <a:gd name="T15" fmla="*/ 489 h 489"/>
                </a:gdLst>
                <a:ahLst/>
                <a:cxnLst>
                  <a:cxn ang="T8">
                    <a:pos x="T0" y="T1"/>
                  </a:cxn>
                  <a:cxn ang="T9">
                    <a:pos x="T2" y="T3"/>
                  </a:cxn>
                  <a:cxn ang="T10">
                    <a:pos x="T4" y="T5"/>
                  </a:cxn>
                  <a:cxn ang="T11">
                    <a:pos x="T6" y="T7"/>
                  </a:cxn>
                </a:cxnLst>
                <a:rect l="T12" t="T13" r="T14" b="T15"/>
                <a:pathLst>
                  <a:path w="4004" h="489">
                    <a:moveTo>
                      <a:pt x="0" y="0"/>
                    </a:moveTo>
                    <a:lnTo>
                      <a:pt x="585" y="123"/>
                    </a:lnTo>
                    <a:lnTo>
                      <a:pt x="3881" y="440"/>
                    </a:lnTo>
                    <a:lnTo>
                      <a:pt x="4004" y="489"/>
                    </a:lnTo>
                  </a:path>
                </a:pathLst>
              </a:custGeom>
              <a:noFill/>
              <a:ln w="23813">
                <a:solidFill>
                  <a:srgbClr val="CC3300"/>
                </a:solidFill>
                <a:round/>
                <a:headEnd/>
                <a:tailEnd/>
              </a:ln>
            </p:spPr>
            <p:txBody>
              <a:bodyPr/>
              <a:lstStyle/>
              <a:p>
                <a:endParaRPr lang="fr-FR"/>
              </a:p>
            </p:txBody>
          </p:sp>
          <p:sp>
            <p:nvSpPr>
              <p:cNvPr id="250" name="Freeform 154"/>
              <p:cNvSpPr>
                <a:spLocks/>
              </p:cNvSpPr>
              <p:nvPr/>
            </p:nvSpPr>
            <p:spPr bwMode="auto">
              <a:xfrm>
                <a:off x="1566" y="567"/>
                <a:ext cx="472" cy="110"/>
              </a:xfrm>
              <a:custGeom>
                <a:avLst/>
                <a:gdLst>
                  <a:gd name="T0" fmla="*/ 17 w 1416"/>
                  <a:gd name="T1" fmla="*/ 4 h 331"/>
                  <a:gd name="T2" fmla="*/ 17 w 1416"/>
                  <a:gd name="T3" fmla="*/ 4 h 331"/>
                  <a:gd name="T4" fmla="*/ 17 w 1416"/>
                  <a:gd name="T5" fmla="*/ 3 h 331"/>
                  <a:gd name="T6" fmla="*/ 17 w 1416"/>
                  <a:gd name="T7" fmla="*/ 3 h 331"/>
                  <a:gd name="T8" fmla="*/ 17 w 1416"/>
                  <a:gd name="T9" fmla="*/ 2 h 331"/>
                  <a:gd name="T10" fmla="*/ 17 w 1416"/>
                  <a:gd name="T11" fmla="*/ 2 h 331"/>
                  <a:gd name="T12" fmla="*/ 17 w 1416"/>
                  <a:gd name="T13" fmla="*/ 1 h 331"/>
                  <a:gd name="T14" fmla="*/ 17 w 1416"/>
                  <a:gd name="T15" fmla="*/ 1 h 331"/>
                  <a:gd name="T16" fmla="*/ 16 w 1416"/>
                  <a:gd name="T17" fmla="*/ 0 h 331"/>
                  <a:gd name="T18" fmla="*/ 16 w 1416"/>
                  <a:gd name="T19" fmla="*/ 0 h 331"/>
                  <a:gd name="T20" fmla="*/ 15 w 1416"/>
                  <a:gd name="T21" fmla="*/ 0 h 331"/>
                  <a:gd name="T22" fmla="*/ 15 w 1416"/>
                  <a:gd name="T23" fmla="*/ 0 h 331"/>
                  <a:gd name="T24" fmla="*/ 14 w 1416"/>
                  <a:gd name="T25" fmla="*/ 0 h 331"/>
                  <a:gd name="T26" fmla="*/ 14 w 1416"/>
                  <a:gd name="T27" fmla="*/ 0 h 331"/>
                  <a:gd name="T28" fmla="*/ 14 w 1416"/>
                  <a:gd name="T29" fmla="*/ 0 h 331"/>
                  <a:gd name="T30" fmla="*/ 13 w 1416"/>
                  <a:gd name="T31" fmla="*/ 0 h 331"/>
                  <a:gd name="T32" fmla="*/ 13 w 1416"/>
                  <a:gd name="T33" fmla="*/ 0 h 331"/>
                  <a:gd name="T34" fmla="*/ 12 w 1416"/>
                  <a:gd name="T35" fmla="*/ 0 h 331"/>
                  <a:gd name="T36" fmla="*/ 12 w 1416"/>
                  <a:gd name="T37" fmla="*/ 0 h 331"/>
                  <a:gd name="T38" fmla="*/ 11 w 1416"/>
                  <a:gd name="T39" fmla="*/ 0 h 331"/>
                  <a:gd name="T40" fmla="*/ 11 w 1416"/>
                  <a:gd name="T41" fmla="*/ 0 h 331"/>
                  <a:gd name="T42" fmla="*/ 10 w 1416"/>
                  <a:gd name="T43" fmla="*/ 0 h 331"/>
                  <a:gd name="T44" fmla="*/ 10 w 1416"/>
                  <a:gd name="T45" fmla="*/ 0 h 331"/>
                  <a:gd name="T46" fmla="*/ 9 w 1416"/>
                  <a:gd name="T47" fmla="*/ 0 h 331"/>
                  <a:gd name="T48" fmla="*/ 9 w 1416"/>
                  <a:gd name="T49" fmla="*/ 0 h 331"/>
                  <a:gd name="T50" fmla="*/ 8 w 1416"/>
                  <a:gd name="T51" fmla="*/ 0 h 331"/>
                  <a:gd name="T52" fmla="*/ 8 w 1416"/>
                  <a:gd name="T53" fmla="*/ 0 h 331"/>
                  <a:gd name="T54" fmla="*/ 7 w 1416"/>
                  <a:gd name="T55" fmla="*/ 0 h 331"/>
                  <a:gd name="T56" fmla="*/ 7 w 1416"/>
                  <a:gd name="T57" fmla="*/ 0 h 331"/>
                  <a:gd name="T58" fmla="*/ 6 w 1416"/>
                  <a:gd name="T59" fmla="*/ 0 h 331"/>
                  <a:gd name="T60" fmla="*/ 6 w 1416"/>
                  <a:gd name="T61" fmla="*/ 0 h 331"/>
                  <a:gd name="T62" fmla="*/ 5 w 1416"/>
                  <a:gd name="T63" fmla="*/ 0 h 331"/>
                  <a:gd name="T64" fmla="*/ 5 w 1416"/>
                  <a:gd name="T65" fmla="*/ 0 h 331"/>
                  <a:gd name="T66" fmla="*/ 4 w 1416"/>
                  <a:gd name="T67" fmla="*/ 0 h 331"/>
                  <a:gd name="T68" fmla="*/ 4 w 1416"/>
                  <a:gd name="T69" fmla="*/ 0 h 331"/>
                  <a:gd name="T70" fmla="*/ 3 w 1416"/>
                  <a:gd name="T71" fmla="*/ 0 h 331"/>
                  <a:gd name="T72" fmla="*/ 3 w 1416"/>
                  <a:gd name="T73" fmla="*/ 0 h 331"/>
                  <a:gd name="T74" fmla="*/ 2 w 1416"/>
                  <a:gd name="T75" fmla="*/ 0 h 331"/>
                  <a:gd name="T76" fmla="*/ 2 w 1416"/>
                  <a:gd name="T77" fmla="*/ 0 h 331"/>
                  <a:gd name="T78" fmla="*/ 1 w 1416"/>
                  <a:gd name="T79" fmla="*/ 0 h 331"/>
                  <a:gd name="T80" fmla="*/ 1 w 1416"/>
                  <a:gd name="T81" fmla="*/ 0 h 331"/>
                  <a:gd name="T82" fmla="*/ 1 w 1416"/>
                  <a:gd name="T83" fmla="*/ 1 h 331"/>
                  <a:gd name="T84" fmla="*/ 1 w 1416"/>
                  <a:gd name="T85" fmla="*/ 1 h 331"/>
                  <a:gd name="T86" fmla="*/ 0 w 1416"/>
                  <a:gd name="T87" fmla="*/ 2 h 331"/>
                  <a:gd name="T88" fmla="*/ 0 w 1416"/>
                  <a:gd name="T89" fmla="*/ 2 h 331"/>
                  <a:gd name="T90" fmla="*/ 0 w 1416"/>
                  <a:gd name="T91" fmla="*/ 3 h 331"/>
                  <a:gd name="T92" fmla="*/ 0 w 1416"/>
                  <a:gd name="T93" fmla="*/ 3 h 331"/>
                  <a:gd name="T94" fmla="*/ 0 w 1416"/>
                  <a:gd name="T95" fmla="*/ 4 h 331"/>
                  <a:gd name="T96" fmla="*/ 0 w 1416"/>
                  <a:gd name="T97" fmla="*/ 4 h 331"/>
                  <a:gd name="T98" fmla="*/ 17 w 1416"/>
                  <a:gd name="T99" fmla="*/ 4 h 3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6"/>
                  <a:gd name="T151" fmla="*/ 0 h 331"/>
                  <a:gd name="T152" fmla="*/ 1416 w 1416"/>
                  <a:gd name="T153" fmla="*/ 331 h 3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6" h="331">
                    <a:moveTo>
                      <a:pt x="1416" y="331"/>
                    </a:moveTo>
                    <a:lnTo>
                      <a:pt x="1406" y="293"/>
                    </a:lnTo>
                    <a:lnTo>
                      <a:pt x="1396" y="255"/>
                    </a:lnTo>
                    <a:lnTo>
                      <a:pt x="1386" y="216"/>
                    </a:lnTo>
                    <a:lnTo>
                      <a:pt x="1374" y="179"/>
                    </a:lnTo>
                    <a:lnTo>
                      <a:pt x="1364" y="140"/>
                    </a:lnTo>
                    <a:lnTo>
                      <a:pt x="1353" y="102"/>
                    </a:lnTo>
                    <a:lnTo>
                      <a:pt x="1343" y="62"/>
                    </a:lnTo>
                    <a:lnTo>
                      <a:pt x="1331" y="24"/>
                    </a:lnTo>
                    <a:lnTo>
                      <a:pt x="1292" y="23"/>
                    </a:lnTo>
                    <a:lnTo>
                      <a:pt x="1252" y="23"/>
                    </a:lnTo>
                    <a:lnTo>
                      <a:pt x="1213" y="21"/>
                    </a:lnTo>
                    <a:lnTo>
                      <a:pt x="1173" y="20"/>
                    </a:lnTo>
                    <a:lnTo>
                      <a:pt x="1133" y="20"/>
                    </a:lnTo>
                    <a:lnTo>
                      <a:pt x="1094" y="19"/>
                    </a:lnTo>
                    <a:lnTo>
                      <a:pt x="1054" y="18"/>
                    </a:lnTo>
                    <a:lnTo>
                      <a:pt x="1014" y="18"/>
                    </a:lnTo>
                    <a:lnTo>
                      <a:pt x="974" y="17"/>
                    </a:lnTo>
                    <a:lnTo>
                      <a:pt x="934" y="16"/>
                    </a:lnTo>
                    <a:lnTo>
                      <a:pt x="894" y="16"/>
                    </a:lnTo>
                    <a:lnTo>
                      <a:pt x="855" y="15"/>
                    </a:lnTo>
                    <a:lnTo>
                      <a:pt x="815" y="14"/>
                    </a:lnTo>
                    <a:lnTo>
                      <a:pt x="775" y="14"/>
                    </a:lnTo>
                    <a:lnTo>
                      <a:pt x="736" y="12"/>
                    </a:lnTo>
                    <a:lnTo>
                      <a:pt x="696" y="11"/>
                    </a:lnTo>
                    <a:lnTo>
                      <a:pt x="657" y="11"/>
                    </a:lnTo>
                    <a:lnTo>
                      <a:pt x="617" y="10"/>
                    </a:lnTo>
                    <a:lnTo>
                      <a:pt x="577" y="10"/>
                    </a:lnTo>
                    <a:lnTo>
                      <a:pt x="538" y="9"/>
                    </a:lnTo>
                    <a:lnTo>
                      <a:pt x="498" y="8"/>
                    </a:lnTo>
                    <a:lnTo>
                      <a:pt x="458" y="8"/>
                    </a:lnTo>
                    <a:lnTo>
                      <a:pt x="419" y="7"/>
                    </a:lnTo>
                    <a:lnTo>
                      <a:pt x="379" y="6"/>
                    </a:lnTo>
                    <a:lnTo>
                      <a:pt x="339" y="6"/>
                    </a:lnTo>
                    <a:lnTo>
                      <a:pt x="300" y="4"/>
                    </a:lnTo>
                    <a:lnTo>
                      <a:pt x="260" y="3"/>
                    </a:lnTo>
                    <a:lnTo>
                      <a:pt x="221" y="3"/>
                    </a:lnTo>
                    <a:lnTo>
                      <a:pt x="181" y="2"/>
                    </a:lnTo>
                    <a:lnTo>
                      <a:pt x="141" y="1"/>
                    </a:lnTo>
                    <a:lnTo>
                      <a:pt x="102" y="1"/>
                    </a:lnTo>
                    <a:lnTo>
                      <a:pt x="62" y="0"/>
                    </a:lnTo>
                    <a:lnTo>
                      <a:pt x="54" y="41"/>
                    </a:lnTo>
                    <a:lnTo>
                      <a:pt x="45" y="83"/>
                    </a:lnTo>
                    <a:lnTo>
                      <a:pt x="37" y="123"/>
                    </a:lnTo>
                    <a:lnTo>
                      <a:pt x="29" y="165"/>
                    </a:lnTo>
                    <a:lnTo>
                      <a:pt x="22" y="207"/>
                    </a:lnTo>
                    <a:lnTo>
                      <a:pt x="14" y="248"/>
                    </a:lnTo>
                    <a:lnTo>
                      <a:pt x="7" y="290"/>
                    </a:lnTo>
                    <a:lnTo>
                      <a:pt x="0" y="331"/>
                    </a:lnTo>
                    <a:lnTo>
                      <a:pt x="1416" y="331"/>
                    </a:lnTo>
                    <a:close/>
                  </a:path>
                </a:pathLst>
              </a:custGeom>
              <a:solidFill>
                <a:srgbClr val="333333"/>
              </a:solidFill>
              <a:ln w="9525">
                <a:noFill/>
                <a:round/>
                <a:headEnd/>
                <a:tailEnd/>
              </a:ln>
            </p:spPr>
            <p:txBody>
              <a:bodyPr/>
              <a:lstStyle/>
              <a:p>
                <a:endParaRPr lang="fr-FR"/>
              </a:p>
            </p:txBody>
          </p:sp>
          <p:sp>
            <p:nvSpPr>
              <p:cNvPr id="251" name="Freeform 155"/>
              <p:cNvSpPr>
                <a:spLocks/>
              </p:cNvSpPr>
              <p:nvPr/>
            </p:nvSpPr>
            <p:spPr bwMode="auto">
              <a:xfrm>
                <a:off x="1564" y="677"/>
                <a:ext cx="476" cy="8"/>
              </a:xfrm>
              <a:custGeom>
                <a:avLst/>
                <a:gdLst>
                  <a:gd name="T0" fmla="*/ 18 w 1426"/>
                  <a:gd name="T1" fmla="*/ 0 h 22"/>
                  <a:gd name="T2" fmla="*/ 18 w 1426"/>
                  <a:gd name="T3" fmla="*/ 0 h 22"/>
                  <a:gd name="T4" fmla="*/ 18 w 1426"/>
                  <a:gd name="T5" fmla="*/ 0 h 22"/>
                  <a:gd name="T6" fmla="*/ 18 w 1426"/>
                  <a:gd name="T7" fmla="*/ 0 h 22"/>
                  <a:gd name="T8" fmla="*/ 18 w 1426"/>
                  <a:gd name="T9" fmla="*/ 0 h 22"/>
                  <a:gd name="T10" fmla="*/ 0 w 1426"/>
                  <a:gd name="T11" fmla="*/ 0 h 22"/>
                  <a:gd name="T12" fmla="*/ 0 w 1426"/>
                  <a:gd name="T13" fmla="*/ 0 h 22"/>
                  <a:gd name="T14" fmla="*/ 0 w 1426"/>
                  <a:gd name="T15" fmla="*/ 0 h 22"/>
                  <a:gd name="T16" fmla="*/ 0 w 1426"/>
                  <a:gd name="T17" fmla="*/ 0 h 22"/>
                  <a:gd name="T18" fmla="*/ 0 w 1426"/>
                  <a:gd name="T19" fmla="*/ 0 h 22"/>
                  <a:gd name="T20" fmla="*/ 18 w 142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6"/>
                  <a:gd name="T34" fmla="*/ 0 h 22"/>
                  <a:gd name="T35" fmla="*/ 1426 w 142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6" h="22">
                    <a:moveTo>
                      <a:pt x="1420" y="0"/>
                    </a:moveTo>
                    <a:lnTo>
                      <a:pt x="1421" y="5"/>
                    </a:lnTo>
                    <a:lnTo>
                      <a:pt x="1424" y="11"/>
                    </a:lnTo>
                    <a:lnTo>
                      <a:pt x="1425" y="17"/>
                    </a:lnTo>
                    <a:lnTo>
                      <a:pt x="1426" y="22"/>
                    </a:lnTo>
                    <a:lnTo>
                      <a:pt x="0" y="22"/>
                    </a:lnTo>
                    <a:lnTo>
                      <a:pt x="1" y="17"/>
                    </a:lnTo>
                    <a:lnTo>
                      <a:pt x="3" y="11"/>
                    </a:lnTo>
                    <a:lnTo>
                      <a:pt x="3" y="5"/>
                    </a:lnTo>
                    <a:lnTo>
                      <a:pt x="4" y="0"/>
                    </a:lnTo>
                    <a:lnTo>
                      <a:pt x="1420" y="0"/>
                    </a:lnTo>
                    <a:close/>
                  </a:path>
                </a:pathLst>
              </a:custGeom>
              <a:solidFill>
                <a:srgbClr val="363636"/>
              </a:solidFill>
              <a:ln w="9525">
                <a:noFill/>
                <a:round/>
                <a:headEnd/>
                <a:tailEnd/>
              </a:ln>
            </p:spPr>
            <p:txBody>
              <a:bodyPr/>
              <a:lstStyle/>
              <a:p>
                <a:endParaRPr lang="fr-FR"/>
              </a:p>
            </p:txBody>
          </p:sp>
          <p:sp>
            <p:nvSpPr>
              <p:cNvPr id="252" name="Freeform 156"/>
              <p:cNvSpPr>
                <a:spLocks/>
              </p:cNvSpPr>
              <p:nvPr/>
            </p:nvSpPr>
            <p:spPr bwMode="auto">
              <a:xfrm>
                <a:off x="1563" y="685"/>
                <a:ext cx="479" cy="7"/>
              </a:xfrm>
              <a:custGeom>
                <a:avLst/>
                <a:gdLst>
                  <a:gd name="T0" fmla="*/ 18 w 1437"/>
                  <a:gd name="T1" fmla="*/ 0 h 23"/>
                  <a:gd name="T2" fmla="*/ 18 w 1437"/>
                  <a:gd name="T3" fmla="*/ 0 h 23"/>
                  <a:gd name="T4" fmla="*/ 18 w 1437"/>
                  <a:gd name="T5" fmla="*/ 0 h 23"/>
                  <a:gd name="T6" fmla="*/ 18 w 1437"/>
                  <a:gd name="T7" fmla="*/ 0 h 23"/>
                  <a:gd name="T8" fmla="*/ 18 w 1437"/>
                  <a:gd name="T9" fmla="*/ 0 h 23"/>
                  <a:gd name="T10" fmla="*/ 0 w 1437"/>
                  <a:gd name="T11" fmla="*/ 0 h 23"/>
                  <a:gd name="T12" fmla="*/ 0 w 1437"/>
                  <a:gd name="T13" fmla="*/ 0 h 23"/>
                  <a:gd name="T14" fmla="*/ 0 w 1437"/>
                  <a:gd name="T15" fmla="*/ 0 h 23"/>
                  <a:gd name="T16" fmla="*/ 0 w 1437"/>
                  <a:gd name="T17" fmla="*/ 0 h 23"/>
                  <a:gd name="T18" fmla="*/ 0 w 1437"/>
                  <a:gd name="T19" fmla="*/ 0 h 23"/>
                  <a:gd name="T20" fmla="*/ 18 w 14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23"/>
                  <a:gd name="T35" fmla="*/ 1437 w 143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23">
                    <a:moveTo>
                      <a:pt x="1430" y="0"/>
                    </a:moveTo>
                    <a:lnTo>
                      <a:pt x="1432" y="6"/>
                    </a:lnTo>
                    <a:lnTo>
                      <a:pt x="1433" y="12"/>
                    </a:lnTo>
                    <a:lnTo>
                      <a:pt x="1436" y="17"/>
                    </a:lnTo>
                    <a:lnTo>
                      <a:pt x="1437" y="23"/>
                    </a:lnTo>
                    <a:lnTo>
                      <a:pt x="0" y="23"/>
                    </a:lnTo>
                    <a:lnTo>
                      <a:pt x="1" y="17"/>
                    </a:lnTo>
                    <a:lnTo>
                      <a:pt x="2" y="12"/>
                    </a:lnTo>
                    <a:lnTo>
                      <a:pt x="3" y="6"/>
                    </a:lnTo>
                    <a:lnTo>
                      <a:pt x="4" y="0"/>
                    </a:lnTo>
                    <a:lnTo>
                      <a:pt x="1430" y="0"/>
                    </a:lnTo>
                    <a:close/>
                  </a:path>
                </a:pathLst>
              </a:custGeom>
              <a:solidFill>
                <a:srgbClr val="393939"/>
              </a:solidFill>
              <a:ln w="9525">
                <a:noFill/>
                <a:round/>
                <a:headEnd/>
                <a:tailEnd/>
              </a:ln>
            </p:spPr>
            <p:txBody>
              <a:bodyPr/>
              <a:lstStyle/>
              <a:p>
                <a:endParaRPr lang="fr-FR"/>
              </a:p>
            </p:txBody>
          </p:sp>
          <p:sp>
            <p:nvSpPr>
              <p:cNvPr id="253" name="Freeform 157"/>
              <p:cNvSpPr>
                <a:spLocks/>
              </p:cNvSpPr>
              <p:nvPr/>
            </p:nvSpPr>
            <p:spPr bwMode="auto">
              <a:xfrm>
                <a:off x="1562" y="692"/>
                <a:ext cx="482" cy="8"/>
              </a:xfrm>
              <a:custGeom>
                <a:avLst/>
                <a:gdLst>
                  <a:gd name="T0" fmla="*/ 18 w 1446"/>
                  <a:gd name="T1" fmla="*/ 0 h 24"/>
                  <a:gd name="T2" fmla="*/ 18 w 1446"/>
                  <a:gd name="T3" fmla="*/ 0 h 24"/>
                  <a:gd name="T4" fmla="*/ 18 w 1446"/>
                  <a:gd name="T5" fmla="*/ 0 h 24"/>
                  <a:gd name="T6" fmla="*/ 18 w 1446"/>
                  <a:gd name="T7" fmla="*/ 0 h 24"/>
                  <a:gd name="T8" fmla="*/ 18 w 1446"/>
                  <a:gd name="T9" fmla="*/ 0 h 24"/>
                  <a:gd name="T10" fmla="*/ 0 w 1446"/>
                  <a:gd name="T11" fmla="*/ 0 h 24"/>
                  <a:gd name="T12" fmla="*/ 0 w 1446"/>
                  <a:gd name="T13" fmla="*/ 0 h 24"/>
                  <a:gd name="T14" fmla="*/ 0 w 1446"/>
                  <a:gd name="T15" fmla="*/ 0 h 24"/>
                  <a:gd name="T16" fmla="*/ 0 w 1446"/>
                  <a:gd name="T17" fmla="*/ 0 h 24"/>
                  <a:gd name="T18" fmla="*/ 0 w 1446"/>
                  <a:gd name="T19" fmla="*/ 0 h 24"/>
                  <a:gd name="T20" fmla="*/ 18 w 14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6"/>
                  <a:gd name="T34" fmla="*/ 0 h 24"/>
                  <a:gd name="T35" fmla="*/ 1446 w 14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6" h="24">
                    <a:moveTo>
                      <a:pt x="1441" y="0"/>
                    </a:moveTo>
                    <a:lnTo>
                      <a:pt x="1442" y="6"/>
                    </a:lnTo>
                    <a:lnTo>
                      <a:pt x="1444" y="11"/>
                    </a:lnTo>
                    <a:lnTo>
                      <a:pt x="1445" y="18"/>
                    </a:lnTo>
                    <a:lnTo>
                      <a:pt x="1446" y="24"/>
                    </a:lnTo>
                    <a:lnTo>
                      <a:pt x="0" y="24"/>
                    </a:lnTo>
                    <a:lnTo>
                      <a:pt x="2" y="18"/>
                    </a:lnTo>
                    <a:lnTo>
                      <a:pt x="3" y="11"/>
                    </a:lnTo>
                    <a:lnTo>
                      <a:pt x="3" y="6"/>
                    </a:lnTo>
                    <a:lnTo>
                      <a:pt x="4" y="0"/>
                    </a:lnTo>
                    <a:lnTo>
                      <a:pt x="1441" y="0"/>
                    </a:lnTo>
                    <a:close/>
                  </a:path>
                </a:pathLst>
              </a:custGeom>
              <a:solidFill>
                <a:srgbClr val="393939"/>
              </a:solidFill>
              <a:ln w="9525">
                <a:noFill/>
                <a:round/>
                <a:headEnd/>
                <a:tailEnd/>
              </a:ln>
            </p:spPr>
            <p:txBody>
              <a:bodyPr/>
              <a:lstStyle/>
              <a:p>
                <a:endParaRPr lang="fr-FR"/>
              </a:p>
            </p:txBody>
          </p:sp>
          <p:sp>
            <p:nvSpPr>
              <p:cNvPr id="254" name="Freeform 158"/>
              <p:cNvSpPr>
                <a:spLocks/>
              </p:cNvSpPr>
              <p:nvPr/>
            </p:nvSpPr>
            <p:spPr bwMode="auto">
              <a:xfrm>
                <a:off x="1560" y="700"/>
                <a:ext cx="486" cy="8"/>
              </a:xfrm>
              <a:custGeom>
                <a:avLst/>
                <a:gdLst>
                  <a:gd name="T0" fmla="*/ 18 w 1457"/>
                  <a:gd name="T1" fmla="*/ 0 h 22"/>
                  <a:gd name="T2" fmla="*/ 18 w 1457"/>
                  <a:gd name="T3" fmla="*/ 0 h 22"/>
                  <a:gd name="T4" fmla="*/ 18 w 1457"/>
                  <a:gd name="T5" fmla="*/ 0 h 22"/>
                  <a:gd name="T6" fmla="*/ 18 w 1457"/>
                  <a:gd name="T7" fmla="*/ 0 h 22"/>
                  <a:gd name="T8" fmla="*/ 18 w 1457"/>
                  <a:gd name="T9" fmla="*/ 0 h 22"/>
                  <a:gd name="T10" fmla="*/ 0 w 1457"/>
                  <a:gd name="T11" fmla="*/ 0 h 22"/>
                  <a:gd name="T12" fmla="*/ 0 w 1457"/>
                  <a:gd name="T13" fmla="*/ 0 h 22"/>
                  <a:gd name="T14" fmla="*/ 0 w 1457"/>
                  <a:gd name="T15" fmla="*/ 0 h 22"/>
                  <a:gd name="T16" fmla="*/ 0 w 1457"/>
                  <a:gd name="T17" fmla="*/ 0 h 22"/>
                  <a:gd name="T18" fmla="*/ 0 w 1457"/>
                  <a:gd name="T19" fmla="*/ 0 h 22"/>
                  <a:gd name="T20" fmla="*/ 18 w 145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7"/>
                  <a:gd name="T34" fmla="*/ 0 h 22"/>
                  <a:gd name="T35" fmla="*/ 1457 w 145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7" h="22">
                    <a:moveTo>
                      <a:pt x="1450" y="0"/>
                    </a:moveTo>
                    <a:lnTo>
                      <a:pt x="1453" y="5"/>
                    </a:lnTo>
                    <a:lnTo>
                      <a:pt x="1454" y="11"/>
                    </a:lnTo>
                    <a:lnTo>
                      <a:pt x="1456" y="17"/>
                    </a:lnTo>
                    <a:lnTo>
                      <a:pt x="1457" y="22"/>
                    </a:lnTo>
                    <a:lnTo>
                      <a:pt x="0" y="22"/>
                    </a:lnTo>
                    <a:lnTo>
                      <a:pt x="1" y="17"/>
                    </a:lnTo>
                    <a:lnTo>
                      <a:pt x="2" y="11"/>
                    </a:lnTo>
                    <a:lnTo>
                      <a:pt x="3" y="5"/>
                    </a:lnTo>
                    <a:lnTo>
                      <a:pt x="4" y="0"/>
                    </a:lnTo>
                    <a:lnTo>
                      <a:pt x="1450" y="0"/>
                    </a:lnTo>
                    <a:close/>
                  </a:path>
                </a:pathLst>
              </a:custGeom>
              <a:solidFill>
                <a:srgbClr val="3B3B3B"/>
              </a:solidFill>
              <a:ln w="9525">
                <a:noFill/>
                <a:round/>
                <a:headEnd/>
                <a:tailEnd/>
              </a:ln>
            </p:spPr>
            <p:txBody>
              <a:bodyPr/>
              <a:lstStyle/>
              <a:p>
                <a:endParaRPr lang="fr-FR"/>
              </a:p>
            </p:txBody>
          </p:sp>
          <p:sp>
            <p:nvSpPr>
              <p:cNvPr id="255" name="Freeform 159"/>
              <p:cNvSpPr>
                <a:spLocks/>
              </p:cNvSpPr>
              <p:nvPr/>
            </p:nvSpPr>
            <p:spPr bwMode="auto">
              <a:xfrm>
                <a:off x="1559" y="708"/>
                <a:ext cx="489" cy="8"/>
              </a:xfrm>
              <a:custGeom>
                <a:avLst/>
                <a:gdLst>
                  <a:gd name="T0" fmla="*/ 18 w 1467"/>
                  <a:gd name="T1" fmla="*/ 0 h 24"/>
                  <a:gd name="T2" fmla="*/ 18 w 1467"/>
                  <a:gd name="T3" fmla="*/ 0 h 24"/>
                  <a:gd name="T4" fmla="*/ 18 w 1467"/>
                  <a:gd name="T5" fmla="*/ 0 h 24"/>
                  <a:gd name="T6" fmla="*/ 18 w 1467"/>
                  <a:gd name="T7" fmla="*/ 0 h 24"/>
                  <a:gd name="T8" fmla="*/ 18 w 1467"/>
                  <a:gd name="T9" fmla="*/ 0 h 24"/>
                  <a:gd name="T10" fmla="*/ 0 w 1467"/>
                  <a:gd name="T11" fmla="*/ 0 h 24"/>
                  <a:gd name="T12" fmla="*/ 0 w 1467"/>
                  <a:gd name="T13" fmla="*/ 0 h 24"/>
                  <a:gd name="T14" fmla="*/ 0 w 1467"/>
                  <a:gd name="T15" fmla="*/ 0 h 24"/>
                  <a:gd name="T16" fmla="*/ 0 w 1467"/>
                  <a:gd name="T17" fmla="*/ 0 h 24"/>
                  <a:gd name="T18" fmla="*/ 0 w 1467"/>
                  <a:gd name="T19" fmla="*/ 0 h 24"/>
                  <a:gd name="T20" fmla="*/ 18 w 146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4"/>
                  <a:gd name="T35" fmla="*/ 1467 w 146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4">
                    <a:moveTo>
                      <a:pt x="1460" y="0"/>
                    </a:moveTo>
                    <a:lnTo>
                      <a:pt x="1463" y="6"/>
                    </a:lnTo>
                    <a:lnTo>
                      <a:pt x="1464" y="12"/>
                    </a:lnTo>
                    <a:lnTo>
                      <a:pt x="1466" y="18"/>
                    </a:lnTo>
                    <a:lnTo>
                      <a:pt x="1467" y="24"/>
                    </a:lnTo>
                    <a:lnTo>
                      <a:pt x="0" y="24"/>
                    </a:lnTo>
                    <a:lnTo>
                      <a:pt x="1" y="18"/>
                    </a:lnTo>
                    <a:lnTo>
                      <a:pt x="2" y="12"/>
                    </a:lnTo>
                    <a:lnTo>
                      <a:pt x="2" y="6"/>
                    </a:lnTo>
                    <a:lnTo>
                      <a:pt x="3" y="0"/>
                    </a:lnTo>
                    <a:lnTo>
                      <a:pt x="1460" y="0"/>
                    </a:lnTo>
                    <a:close/>
                  </a:path>
                </a:pathLst>
              </a:custGeom>
              <a:solidFill>
                <a:srgbClr val="3E3E3E"/>
              </a:solidFill>
              <a:ln w="9525">
                <a:noFill/>
                <a:round/>
                <a:headEnd/>
                <a:tailEnd/>
              </a:ln>
            </p:spPr>
            <p:txBody>
              <a:bodyPr/>
              <a:lstStyle/>
              <a:p>
                <a:endParaRPr lang="fr-FR"/>
              </a:p>
            </p:txBody>
          </p:sp>
          <p:sp>
            <p:nvSpPr>
              <p:cNvPr id="256" name="Freeform 160"/>
              <p:cNvSpPr>
                <a:spLocks/>
              </p:cNvSpPr>
              <p:nvPr/>
            </p:nvSpPr>
            <p:spPr bwMode="auto">
              <a:xfrm>
                <a:off x="1558" y="716"/>
                <a:ext cx="492" cy="7"/>
              </a:xfrm>
              <a:custGeom>
                <a:avLst/>
                <a:gdLst>
                  <a:gd name="T0" fmla="*/ 18 w 1477"/>
                  <a:gd name="T1" fmla="*/ 0 h 23"/>
                  <a:gd name="T2" fmla="*/ 18 w 1477"/>
                  <a:gd name="T3" fmla="*/ 0 h 23"/>
                  <a:gd name="T4" fmla="*/ 18 w 1477"/>
                  <a:gd name="T5" fmla="*/ 0 h 23"/>
                  <a:gd name="T6" fmla="*/ 18 w 1477"/>
                  <a:gd name="T7" fmla="*/ 0 h 23"/>
                  <a:gd name="T8" fmla="*/ 18 w 1477"/>
                  <a:gd name="T9" fmla="*/ 0 h 23"/>
                  <a:gd name="T10" fmla="*/ 0 w 1477"/>
                  <a:gd name="T11" fmla="*/ 0 h 23"/>
                  <a:gd name="T12" fmla="*/ 0 w 1477"/>
                  <a:gd name="T13" fmla="*/ 0 h 23"/>
                  <a:gd name="T14" fmla="*/ 0 w 1477"/>
                  <a:gd name="T15" fmla="*/ 0 h 23"/>
                  <a:gd name="T16" fmla="*/ 0 w 1477"/>
                  <a:gd name="T17" fmla="*/ 0 h 23"/>
                  <a:gd name="T18" fmla="*/ 0 w 1477"/>
                  <a:gd name="T19" fmla="*/ 0 h 23"/>
                  <a:gd name="T20" fmla="*/ 18 w 147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7"/>
                  <a:gd name="T34" fmla="*/ 0 h 23"/>
                  <a:gd name="T35" fmla="*/ 1477 w 147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7" h="23">
                    <a:moveTo>
                      <a:pt x="1471" y="0"/>
                    </a:moveTo>
                    <a:lnTo>
                      <a:pt x="1472" y="6"/>
                    </a:lnTo>
                    <a:lnTo>
                      <a:pt x="1473" y="11"/>
                    </a:lnTo>
                    <a:lnTo>
                      <a:pt x="1476" y="17"/>
                    </a:lnTo>
                    <a:lnTo>
                      <a:pt x="1477" y="23"/>
                    </a:lnTo>
                    <a:lnTo>
                      <a:pt x="0" y="23"/>
                    </a:lnTo>
                    <a:lnTo>
                      <a:pt x="1" y="17"/>
                    </a:lnTo>
                    <a:lnTo>
                      <a:pt x="2" y="11"/>
                    </a:lnTo>
                    <a:lnTo>
                      <a:pt x="2" y="6"/>
                    </a:lnTo>
                    <a:lnTo>
                      <a:pt x="4" y="0"/>
                    </a:lnTo>
                    <a:lnTo>
                      <a:pt x="1471" y="0"/>
                    </a:lnTo>
                    <a:close/>
                  </a:path>
                </a:pathLst>
              </a:custGeom>
              <a:solidFill>
                <a:srgbClr val="404040"/>
              </a:solidFill>
              <a:ln w="9525">
                <a:noFill/>
                <a:round/>
                <a:headEnd/>
                <a:tailEnd/>
              </a:ln>
            </p:spPr>
            <p:txBody>
              <a:bodyPr/>
              <a:lstStyle/>
              <a:p>
                <a:endParaRPr lang="fr-FR"/>
              </a:p>
            </p:txBody>
          </p:sp>
          <p:sp>
            <p:nvSpPr>
              <p:cNvPr id="257" name="Freeform 161"/>
              <p:cNvSpPr>
                <a:spLocks/>
              </p:cNvSpPr>
              <p:nvPr/>
            </p:nvSpPr>
            <p:spPr bwMode="auto">
              <a:xfrm>
                <a:off x="1557" y="723"/>
                <a:ext cx="495" cy="8"/>
              </a:xfrm>
              <a:custGeom>
                <a:avLst/>
                <a:gdLst>
                  <a:gd name="T0" fmla="*/ 18 w 1487"/>
                  <a:gd name="T1" fmla="*/ 0 h 24"/>
                  <a:gd name="T2" fmla="*/ 18 w 1487"/>
                  <a:gd name="T3" fmla="*/ 0 h 24"/>
                  <a:gd name="T4" fmla="*/ 18 w 1487"/>
                  <a:gd name="T5" fmla="*/ 0 h 24"/>
                  <a:gd name="T6" fmla="*/ 18 w 1487"/>
                  <a:gd name="T7" fmla="*/ 0 h 24"/>
                  <a:gd name="T8" fmla="*/ 18 w 1487"/>
                  <a:gd name="T9" fmla="*/ 0 h 24"/>
                  <a:gd name="T10" fmla="*/ 0 w 1487"/>
                  <a:gd name="T11" fmla="*/ 0 h 24"/>
                  <a:gd name="T12" fmla="*/ 0 w 1487"/>
                  <a:gd name="T13" fmla="*/ 0 h 24"/>
                  <a:gd name="T14" fmla="*/ 0 w 1487"/>
                  <a:gd name="T15" fmla="*/ 0 h 24"/>
                  <a:gd name="T16" fmla="*/ 0 w 1487"/>
                  <a:gd name="T17" fmla="*/ 0 h 24"/>
                  <a:gd name="T18" fmla="*/ 0 w 1487"/>
                  <a:gd name="T19" fmla="*/ 0 h 24"/>
                  <a:gd name="T20" fmla="*/ 18 w 148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7"/>
                  <a:gd name="T34" fmla="*/ 0 h 24"/>
                  <a:gd name="T35" fmla="*/ 1487 w 148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7" h="24">
                    <a:moveTo>
                      <a:pt x="1481" y="0"/>
                    </a:moveTo>
                    <a:lnTo>
                      <a:pt x="1483" y="5"/>
                    </a:lnTo>
                    <a:lnTo>
                      <a:pt x="1484" y="11"/>
                    </a:lnTo>
                    <a:lnTo>
                      <a:pt x="1486" y="18"/>
                    </a:lnTo>
                    <a:lnTo>
                      <a:pt x="1487" y="24"/>
                    </a:lnTo>
                    <a:lnTo>
                      <a:pt x="0" y="24"/>
                    </a:lnTo>
                    <a:lnTo>
                      <a:pt x="1" y="18"/>
                    </a:lnTo>
                    <a:lnTo>
                      <a:pt x="2" y="11"/>
                    </a:lnTo>
                    <a:lnTo>
                      <a:pt x="3" y="5"/>
                    </a:lnTo>
                    <a:lnTo>
                      <a:pt x="4" y="0"/>
                    </a:lnTo>
                    <a:lnTo>
                      <a:pt x="1481" y="0"/>
                    </a:lnTo>
                    <a:close/>
                  </a:path>
                </a:pathLst>
              </a:custGeom>
              <a:solidFill>
                <a:srgbClr val="434343"/>
              </a:solidFill>
              <a:ln w="9525">
                <a:noFill/>
                <a:round/>
                <a:headEnd/>
                <a:tailEnd/>
              </a:ln>
            </p:spPr>
            <p:txBody>
              <a:bodyPr/>
              <a:lstStyle/>
              <a:p>
                <a:endParaRPr lang="fr-FR"/>
              </a:p>
            </p:txBody>
          </p:sp>
          <p:sp>
            <p:nvSpPr>
              <p:cNvPr id="258" name="Freeform 162"/>
              <p:cNvSpPr>
                <a:spLocks/>
              </p:cNvSpPr>
              <p:nvPr/>
            </p:nvSpPr>
            <p:spPr bwMode="auto">
              <a:xfrm>
                <a:off x="1555" y="731"/>
                <a:ext cx="499" cy="8"/>
              </a:xfrm>
              <a:custGeom>
                <a:avLst/>
                <a:gdLst>
                  <a:gd name="T0" fmla="*/ 18 w 1497"/>
                  <a:gd name="T1" fmla="*/ 0 h 22"/>
                  <a:gd name="T2" fmla="*/ 18 w 1497"/>
                  <a:gd name="T3" fmla="*/ 0 h 22"/>
                  <a:gd name="T4" fmla="*/ 18 w 1497"/>
                  <a:gd name="T5" fmla="*/ 0 h 22"/>
                  <a:gd name="T6" fmla="*/ 18 w 1497"/>
                  <a:gd name="T7" fmla="*/ 0 h 22"/>
                  <a:gd name="T8" fmla="*/ 18 w 1497"/>
                  <a:gd name="T9" fmla="*/ 0 h 22"/>
                  <a:gd name="T10" fmla="*/ 0 w 1497"/>
                  <a:gd name="T11" fmla="*/ 0 h 22"/>
                  <a:gd name="T12" fmla="*/ 0 w 1497"/>
                  <a:gd name="T13" fmla="*/ 0 h 22"/>
                  <a:gd name="T14" fmla="*/ 0 w 1497"/>
                  <a:gd name="T15" fmla="*/ 0 h 22"/>
                  <a:gd name="T16" fmla="*/ 0 w 1497"/>
                  <a:gd name="T17" fmla="*/ 0 h 22"/>
                  <a:gd name="T18" fmla="*/ 0 w 1497"/>
                  <a:gd name="T19" fmla="*/ 0 h 22"/>
                  <a:gd name="T20" fmla="*/ 18 w 149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7"/>
                  <a:gd name="T34" fmla="*/ 0 h 22"/>
                  <a:gd name="T35" fmla="*/ 1497 w 149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7" h="22">
                    <a:moveTo>
                      <a:pt x="1491" y="0"/>
                    </a:moveTo>
                    <a:lnTo>
                      <a:pt x="1493" y="5"/>
                    </a:lnTo>
                    <a:lnTo>
                      <a:pt x="1495" y="11"/>
                    </a:lnTo>
                    <a:lnTo>
                      <a:pt x="1496" y="17"/>
                    </a:lnTo>
                    <a:lnTo>
                      <a:pt x="1497" y="22"/>
                    </a:lnTo>
                    <a:lnTo>
                      <a:pt x="0" y="22"/>
                    </a:lnTo>
                    <a:lnTo>
                      <a:pt x="1" y="17"/>
                    </a:lnTo>
                    <a:lnTo>
                      <a:pt x="2" y="11"/>
                    </a:lnTo>
                    <a:lnTo>
                      <a:pt x="2" y="5"/>
                    </a:lnTo>
                    <a:lnTo>
                      <a:pt x="4" y="0"/>
                    </a:lnTo>
                    <a:lnTo>
                      <a:pt x="1491" y="0"/>
                    </a:lnTo>
                    <a:close/>
                  </a:path>
                </a:pathLst>
              </a:custGeom>
              <a:solidFill>
                <a:srgbClr val="434343"/>
              </a:solidFill>
              <a:ln w="9525">
                <a:noFill/>
                <a:round/>
                <a:headEnd/>
                <a:tailEnd/>
              </a:ln>
            </p:spPr>
            <p:txBody>
              <a:bodyPr/>
              <a:lstStyle/>
              <a:p>
                <a:endParaRPr lang="fr-FR"/>
              </a:p>
            </p:txBody>
          </p:sp>
          <p:sp>
            <p:nvSpPr>
              <p:cNvPr id="259" name="Freeform 163"/>
              <p:cNvSpPr>
                <a:spLocks/>
              </p:cNvSpPr>
              <p:nvPr/>
            </p:nvSpPr>
            <p:spPr bwMode="auto">
              <a:xfrm>
                <a:off x="1554" y="739"/>
                <a:ext cx="503" cy="8"/>
              </a:xfrm>
              <a:custGeom>
                <a:avLst/>
                <a:gdLst>
                  <a:gd name="T0" fmla="*/ 19 w 1507"/>
                  <a:gd name="T1" fmla="*/ 0 h 24"/>
                  <a:gd name="T2" fmla="*/ 19 w 1507"/>
                  <a:gd name="T3" fmla="*/ 0 h 24"/>
                  <a:gd name="T4" fmla="*/ 19 w 1507"/>
                  <a:gd name="T5" fmla="*/ 0 h 24"/>
                  <a:gd name="T6" fmla="*/ 19 w 1507"/>
                  <a:gd name="T7" fmla="*/ 0 h 24"/>
                  <a:gd name="T8" fmla="*/ 19 w 1507"/>
                  <a:gd name="T9" fmla="*/ 0 h 24"/>
                  <a:gd name="T10" fmla="*/ 0 w 1507"/>
                  <a:gd name="T11" fmla="*/ 0 h 24"/>
                  <a:gd name="T12" fmla="*/ 0 w 1507"/>
                  <a:gd name="T13" fmla="*/ 0 h 24"/>
                  <a:gd name="T14" fmla="*/ 0 w 1507"/>
                  <a:gd name="T15" fmla="*/ 0 h 24"/>
                  <a:gd name="T16" fmla="*/ 0 w 1507"/>
                  <a:gd name="T17" fmla="*/ 0 h 24"/>
                  <a:gd name="T18" fmla="*/ 0 w 1507"/>
                  <a:gd name="T19" fmla="*/ 0 h 24"/>
                  <a:gd name="T20" fmla="*/ 19 w 150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7"/>
                  <a:gd name="T34" fmla="*/ 0 h 24"/>
                  <a:gd name="T35" fmla="*/ 1507 w 150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7" h="24">
                    <a:moveTo>
                      <a:pt x="1500" y="0"/>
                    </a:moveTo>
                    <a:lnTo>
                      <a:pt x="1502" y="6"/>
                    </a:lnTo>
                    <a:lnTo>
                      <a:pt x="1504" y="12"/>
                    </a:lnTo>
                    <a:lnTo>
                      <a:pt x="1506" y="18"/>
                    </a:lnTo>
                    <a:lnTo>
                      <a:pt x="1507" y="24"/>
                    </a:lnTo>
                    <a:lnTo>
                      <a:pt x="0" y="24"/>
                    </a:lnTo>
                    <a:lnTo>
                      <a:pt x="1" y="18"/>
                    </a:lnTo>
                    <a:lnTo>
                      <a:pt x="2" y="12"/>
                    </a:lnTo>
                    <a:lnTo>
                      <a:pt x="2" y="6"/>
                    </a:lnTo>
                    <a:lnTo>
                      <a:pt x="3" y="0"/>
                    </a:lnTo>
                    <a:lnTo>
                      <a:pt x="1500" y="0"/>
                    </a:lnTo>
                    <a:close/>
                  </a:path>
                </a:pathLst>
              </a:custGeom>
              <a:solidFill>
                <a:srgbClr val="454545"/>
              </a:solidFill>
              <a:ln w="9525">
                <a:noFill/>
                <a:round/>
                <a:headEnd/>
                <a:tailEnd/>
              </a:ln>
            </p:spPr>
            <p:txBody>
              <a:bodyPr/>
              <a:lstStyle/>
              <a:p>
                <a:endParaRPr lang="fr-FR"/>
              </a:p>
            </p:txBody>
          </p:sp>
          <p:sp>
            <p:nvSpPr>
              <p:cNvPr id="260" name="Freeform 164"/>
              <p:cNvSpPr>
                <a:spLocks/>
              </p:cNvSpPr>
              <p:nvPr/>
            </p:nvSpPr>
            <p:spPr bwMode="auto">
              <a:xfrm>
                <a:off x="1553" y="747"/>
                <a:ext cx="506" cy="7"/>
              </a:xfrm>
              <a:custGeom>
                <a:avLst/>
                <a:gdLst>
                  <a:gd name="T0" fmla="*/ 19 w 1517"/>
                  <a:gd name="T1" fmla="*/ 0 h 23"/>
                  <a:gd name="T2" fmla="*/ 19 w 1517"/>
                  <a:gd name="T3" fmla="*/ 0 h 23"/>
                  <a:gd name="T4" fmla="*/ 19 w 1517"/>
                  <a:gd name="T5" fmla="*/ 0 h 23"/>
                  <a:gd name="T6" fmla="*/ 19 w 1517"/>
                  <a:gd name="T7" fmla="*/ 0 h 23"/>
                  <a:gd name="T8" fmla="*/ 19 w 1517"/>
                  <a:gd name="T9" fmla="*/ 0 h 23"/>
                  <a:gd name="T10" fmla="*/ 0 w 1517"/>
                  <a:gd name="T11" fmla="*/ 0 h 23"/>
                  <a:gd name="T12" fmla="*/ 0 w 1517"/>
                  <a:gd name="T13" fmla="*/ 0 h 23"/>
                  <a:gd name="T14" fmla="*/ 0 w 1517"/>
                  <a:gd name="T15" fmla="*/ 0 h 23"/>
                  <a:gd name="T16" fmla="*/ 0 w 1517"/>
                  <a:gd name="T17" fmla="*/ 0 h 23"/>
                  <a:gd name="T18" fmla="*/ 0 w 1517"/>
                  <a:gd name="T19" fmla="*/ 0 h 23"/>
                  <a:gd name="T20" fmla="*/ 19 w 15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7"/>
                  <a:gd name="T34" fmla="*/ 0 h 23"/>
                  <a:gd name="T35" fmla="*/ 1517 w 15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7" h="23">
                    <a:moveTo>
                      <a:pt x="1511" y="0"/>
                    </a:moveTo>
                    <a:lnTo>
                      <a:pt x="1512" y="6"/>
                    </a:lnTo>
                    <a:lnTo>
                      <a:pt x="1514" y="11"/>
                    </a:lnTo>
                    <a:lnTo>
                      <a:pt x="1515" y="17"/>
                    </a:lnTo>
                    <a:lnTo>
                      <a:pt x="1517" y="23"/>
                    </a:lnTo>
                    <a:lnTo>
                      <a:pt x="0" y="23"/>
                    </a:lnTo>
                    <a:lnTo>
                      <a:pt x="2" y="17"/>
                    </a:lnTo>
                    <a:lnTo>
                      <a:pt x="3" y="11"/>
                    </a:lnTo>
                    <a:lnTo>
                      <a:pt x="3" y="6"/>
                    </a:lnTo>
                    <a:lnTo>
                      <a:pt x="4" y="0"/>
                    </a:lnTo>
                    <a:lnTo>
                      <a:pt x="1511" y="0"/>
                    </a:lnTo>
                    <a:close/>
                  </a:path>
                </a:pathLst>
              </a:custGeom>
              <a:solidFill>
                <a:srgbClr val="484848"/>
              </a:solidFill>
              <a:ln w="9525">
                <a:noFill/>
                <a:round/>
                <a:headEnd/>
                <a:tailEnd/>
              </a:ln>
            </p:spPr>
            <p:txBody>
              <a:bodyPr/>
              <a:lstStyle/>
              <a:p>
                <a:endParaRPr lang="fr-FR"/>
              </a:p>
            </p:txBody>
          </p:sp>
          <p:sp>
            <p:nvSpPr>
              <p:cNvPr id="261" name="Freeform 165"/>
              <p:cNvSpPr>
                <a:spLocks/>
              </p:cNvSpPr>
              <p:nvPr/>
            </p:nvSpPr>
            <p:spPr bwMode="auto">
              <a:xfrm>
                <a:off x="1552" y="754"/>
                <a:ext cx="509" cy="8"/>
              </a:xfrm>
              <a:custGeom>
                <a:avLst/>
                <a:gdLst>
                  <a:gd name="T0" fmla="*/ 19 w 1526"/>
                  <a:gd name="T1" fmla="*/ 0 h 23"/>
                  <a:gd name="T2" fmla="*/ 19 w 1526"/>
                  <a:gd name="T3" fmla="*/ 0 h 23"/>
                  <a:gd name="T4" fmla="*/ 19 w 1526"/>
                  <a:gd name="T5" fmla="*/ 0 h 23"/>
                  <a:gd name="T6" fmla="*/ 19 w 1526"/>
                  <a:gd name="T7" fmla="*/ 0 h 23"/>
                  <a:gd name="T8" fmla="*/ 19 w 1526"/>
                  <a:gd name="T9" fmla="*/ 0 h 23"/>
                  <a:gd name="T10" fmla="*/ 0 w 1526"/>
                  <a:gd name="T11" fmla="*/ 0 h 23"/>
                  <a:gd name="T12" fmla="*/ 0 w 1526"/>
                  <a:gd name="T13" fmla="*/ 0 h 23"/>
                  <a:gd name="T14" fmla="*/ 0 w 1526"/>
                  <a:gd name="T15" fmla="*/ 0 h 23"/>
                  <a:gd name="T16" fmla="*/ 0 w 1526"/>
                  <a:gd name="T17" fmla="*/ 0 h 23"/>
                  <a:gd name="T18" fmla="*/ 0 w 1526"/>
                  <a:gd name="T19" fmla="*/ 0 h 23"/>
                  <a:gd name="T20" fmla="*/ 19 w 152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6"/>
                  <a:gd name="T34" fmla="*/ 0 h 23"/>
                  <a:gd name="T35" fmla="*/ 1526 w 152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6" h="23">
                    <a:moveTo>
                      <a:pt x="1520" y="0"/>
                    </a:moveTo>
                    <a:lnTo>
                      <a:pt x="1522" y="5"/>
                    </a:lnTo>
                    <a:lnTo>
                      <a:pt x="1523" y="11"/>
                    </a:lnTo>
                    <a:lnTo>
                      <a:pt x="1525" y="18"/>
                    </a:lnTo>
                    <a:lnTo>
                      <a:pt x="1526" y="23"/>
                    </a:lnTo>
                    <a:lnTo>
                      <a:pt x="0" y="23"/>
                    </a:lnTo>
                    <a:lnTo>
                      <a:pt x="1" y="18"/>
                    </a:lnTo>
                    <a:lnTo>
                      <a:pt x="2" y="11"/>
                    </a:lnTo>
                    <a:lnTo>
                      <a:pt x="2" y="5"/>
                    </a:lnTo>
                    <a:lnTo>
                      <a:pt x="3" y="0"/>
                    </a:lnTo>
                    <a:lnTo>
                      <a:pt x="1520" y="0"/>
                    </a:lnTo>
                    <a:close/>
                  </a:path>
                </a:pathLst>
              </a:custGeom>
              <a:solidFill>
                <a:srgbClr val="4A4A4A"/>
              </a:solidFill>
              <a:ln w="9525">
                <a:noFill/>
                <a:round/>
                <a:headEnd/>
                <a:tailEnd/>
              </a:ln>
            </p:spPr>
            <p:txBody>
              <a:bodyPr/>
              <a:lstStyle/>
              <a:p>
                <a:endParaRPr lang="fr-FR"/>
              </a:p>
            </p:txBody>
          </p:sp>
          <p:sp>
            <p:nvSpPr>
              <p:cNvPr id="262" name="Freeform 166"/>
              <p:cNvSpPr>
                <a:spLocks/>
              </p:cNvSpPr>
              <p:nvPr/>
            </p:nvSpPr>
            <p:spPr bwMode="auto">
              <a:xfrm>
                <a:off x="1551" y="762"/>
                <a:ext cx="512" cy="8"/>
              </a:xfrm>
              <a:custGeom>
                <a:avLst/>
                <a:gdLst>
                  <a:gd name="T0" fmla="*/ 19 w 1535"/>
                  <a:gd name="T1" fmla="*/ 0 h 23"/>
                  <a:gd name="T2" fmla="*/ 19 w 1535"/>
                  <a:gd name="T3" fmla="*/ 0 h 23"/>
                  <a:gd name="T4" fmla="*/ 19 w 1535"/>
                  <a:gd name="T5" fmla="*/ 0 h 23"/>
                  <a:gd name="T6" fmla="*/ 19 w 1535"/>
                  <a:gd name="T7" fmla="*/ 0 h 23"/>
                  <a:gd name="T8" fmla="*/ 19 w 1535"/>
                  <a:gd name="T9" fmla="*/ 0 h 23"/>
                  <a:gd name="T10" fmla="*/ 0 w 1535"/>
                  <a:gd name="T11" fmla="*/ 0 h 23"/>
                  <a:gd name="T12" fmla="*/ 0 w 1535"/>
                  <a:gd name="T13" fmla="*/ 0 h 23"/>
                  <a:gd name="T14" fmla="*/ 0 w 1535"/>
                  <a:gd name="T15" fmla="*/ 0 h 23"/>
                  <a:gd name="T16" fmla="*/ 0 w 1535"/>
                  <a:gd name="T17" fmla="*/ 0 h 23"/>
                  <a:gd name="T18" fmla="*/ 0 w 1535"/>
                  <a:gd name="T19" fmla="*/ 0 h 23"/>
                  <a:gd name="T20" fmla="*/ 19 w 153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5"/>
                  <a:gd name="T34" fmla="*/ 0 h 23"/>
                  <a:gd name="T35" fmla="*/ 1535 w 153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5" h="23">
                    <a:moveTo>
                      <a:pt x="1529" y="0"/>
                    </a:moveTo>
                    <a:lnTo>
                      <a:pt x="1531" y="6"/>
                    </a:lnTo>
                    <a:lnTo>
                      <a:pt x="1533" y="12"/>
                    </a:lnTo>
                    <a:lnTo>
                      <a:pt x="1534" y="17"/>
                    </a:lnTo>
                    <a:lnTo>
                      <a:pt x="1535" y="23"/>
                    </a:lnTo>
                    <a:lnTo>
                      <a:pt x="0" y="23"/>
                    </a:lnTo>
                    <a:lnTo>
                      <a:pt x="1" y="17"/>
                    </a:lnTo>
                    <a:lnTo>
                      <a:pt x="2" y="12"/>
                    </a:lnTo>
                    <a:lnTo>
                      <a:pt x="2" y="6"/>
                    </a:lnTo>
                    <a:lnTo>
                      <a:pt x="3" y="0"/>
                    </a:lnTo>
                    <a:lnTo>
                      <a:pt x="1529" y="0"/>
                    </a:lnTo>
                    <a:close/>
                  </a:path>
                </a:pathLst>
              </a:custGeom>
              <a:solidFill>
                <a:srgbClr val="4D4D4D"/>
              </a:solidFill>
              <a:ln w="9525">
                <a:noFill/>
                <a:round/>
                <a:headEnd/>
                <a:tailEnd/>
              </a:ln>
            </p:spPr>
            <p:txBody>
              <a:bodyPr/>
              <a:lstStyle/>
              <a:p>
                <a:endParaRPr lang="fr-FR"/>
              </a:p>
            </p:txBody>
          </p:sp>
          <p:sp>
            <p:nvSpPr>
              <p:cNvPr id="263" name="Freeform 167"/>
              <p:cNvSpPr>
                <a:spLocks/>
              </p:cNvSpPr>
              <p:nvPr/>
            </p:nvSpPr>
            <p:spPr bwMode="auto">
              <a:xfrm>
                <a:off x="1550" y="770"/>
                <a:ext cx="515" cy="8"/>
              </a:xfrm>
              <a:custGeom>
                <a:avLst/>
                <a:gdLst>
                  <a:gd name="T0" fmla="*/ 19 w 1546"/>
                  <a:gd name="T1" fmla="*/ 0 h 24"/>
                  <a:gd name="T2" fmla="*/ 19 w 1546"/>
                  <a:gd name="T3" fmla="*/ 0 h 24"/>
                  <a:gd name="T4" fmla="*/ 19 w 1546"/>
                  <a:gd name="T5" fmla="*/ 0 h 24"/>
                  <a:gd name="T6" fmla="*/ 19 w 1546"/>
                  <a:gd name="T7" fmla="*/ 0 h 24"/>
                  <a:gd name="T8" fmla="*/ 19 w 1546"/>
                  <a:gd name="T9" fmla="*/ 0 h 24"/>
                  <a:gd name="T10" fmla="*/ 0 w 1546"/>
                  <a:gd name="T11" fmla="*/ 0 h 24"/>
                  <a:gd name="T12" fmla="*/ 0 w 1546"/>
                  <a:gd name="T13" fmla="*/ 0 h 24"/>
                  <a:gd name="T14" fmla="*/ 0 w 1546"/>
                  <a:gd name="T15" fmla="*/ 0 h 24"/>
                  <a:gd name="T16" fmla="*/ 0 w 1546"/>
                  <a:gd name="T17" fmla="*/ 0 h 24"/>
                  <a:gd name="T18" fmla="*/ 0 w 1546"/>
                  <a:gd name="T19" fmla="*/ 0 h 24"/>
                  <a:gd name="T20" fmla="*/ 19 w 15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6"/>
                  <a:gd name="T34" fmla="*/ 0 h 24"/>
                  <a:gd name="T35" fmla="*/ 1546 w 15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6" h="24">
                    <a:moveTo>
                      <a:pt x="1539" y="0"/>
                    </a:moveTo>
                    <a:lnTo>
                      <a:pt x="1541" y="6"/>
                    </a:lnTo>
                    <a:lnTo>
                      <a:pt x="1542" y="11"/>
                    </a:lnTo>
                    <a:lnTo>
                      <a:pt x="1545" y="18"/>
                    </a:lnTo>
                    <a:lnTo>
                      <a:pt x="1546" y="24"/>
                    </a:lnTo>
                    <a:lnTo>
                      <a:pt x="0" y="24"/>
                    </a:lnTo>
                    <a:lnTo>
                      <a:pt x="1" y="18"/>
                    </a:lnTo>
                    <a:lnTo>
                      <a:pt x="2" y="11"/>
                    </a:lnTo>
                    <a:lnTo>
                      <a:pt x="2" y="6"/>
                    </a:lnTo>
                    <a:lnTo>
                      <a:pt x="4" y="0"/>
                    </a:lnTo>
                    <a:lnTo>
                      <a:pt x="1539" y="0"/>
                    </a:lnTo>
                    <a:close/>
                  </a:path>
                </a:pathLst>
              </a:custGeom>
              <a:solidFill>
                <a:srgbClr val="4D4D4D"/>
              </a:solidFill>
              <a:ln w="9525">
                <a:noFill/>
                <a:round/>
                <a:headEnd/>
                <a:tailEnd/>
              </a:ln>
            </p:spPr>
            <p:txBody>
              <a:bodyPr/>
              <a:lstStyle/>
              <a:p>
                <a:endParaRPr lang="fr-FR"/>
              </a:p>
            </p:txBody>
          </p:sp>
          <p:sp>
            <p:nvSpPr>
              <p:cNvPr id="264" name="Freeform 168"/>
              <p:cNvSpPr>
                <a:spLocks/>
              </p:cNvSpPr>
              <p:nvPr/>
            </p:nvSpPr>
            <p:spPr bwMode="auto">
              <a:xfrm>
                <a:off x="1549" y="778"/>
                <a:ext cx="518" cy="7"/>
              </a:xfrm>
              <a:custGeom>
                <a:avLst/>
                <a:gdLst>
                  <a:gd name="T0" fmla="*/ 19 w 1555"/>
                  <a:gd name="T1" fmla="*/ 0 h 22"/>
                  <a:gd name="T2" fmla="*/ 19 w 1555"/>
                  <a:gd name="T3" fmla="*/ 0 h 22"/>
                  <a:gd name="T4" fmla="*/ 19 w 1555"/>
                  <a:gd name="T5" fmla="*/ 0 h 22"/>
                  <a:gd name="T6" fmla="*/ 19 w 1555"/>
                  <a:gd name="T7" fmla="*/ 0 h 22"/>
                  <a:gd name="T8" fmla="*/ 19 w 1555"/>
                  <a:gd name="T9" fmla="*/ 0 h 22"/>
                  <a:gd name="T10" fmla="*/ 0 w 1555"/>
                  <a:gd name="T11" fmla="*/ 0 h 22"/>
                  <a:gd name="T12" fmla="*/ 0 w 1555"/>
                  <a:gd name="T13" fmla="*/ 0 h 22"/>
                  <a:gd name="T14" fmla="*/ 0 w 1555"/>
                  <a:gd name="T15" fmla="*/ 0 h 22"/>
                  <a:gd name="T16" fmla="*/ 0 w 1555"/>
                  <a:gd name="T17" fmla="*/ 0 h 22"/>
                  <a:gd name="T18" fmla="*/ 0 w 1555"/>
                  <a:gd name="T19" fmla="*/ 0 h 22"/>
                  <a:gd name="T20" fmla="*/ 19 w 155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
                  <a:gd name="T34" fmla="*/ 0 h 22"/>
                  <a:gd name="T35" fmla="*/ 1555 w 155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 h="22">
                    <a:moveTo>
                      <a:pt x="1549" y="0"/>
                    </a:moveTo>
                    <a:lnTo>
                      <a:pt x="1550" y="6"/>
                    </a:lnTo>
                    <a:lnTo>
                      <a:pt x="1552" y="11"/>
                    </a:lnTo>
                    <a:lnTo>
                      <a:pt x="1553" y="17"/>
                    </a:lnTo>
                    <a:lnTo>
                      <a:pt x="1555" y="22"/>
                    </a:lnTo>
                    <a:lnTo>
                      <a:pt x="0" y="22"/>
                    </a:lnTo>
                    <a:lnTo>
                      <a:pt x="1" y="17"/>
                    </a:lnTo>
                    <a:lnTo>
                      <a:pt x="2" y="11"/>
                    </a:lnTo>
                    <a:lnTo>
                      <a:pt x="2" y="6"/>
                    </a:lnTo>
                    <a:lnTo>
                      <a:pt x="3" y="0"/>
                    </a:lnTo>
                    <a:lnTo>
                      <a:pt x="1549" y="0"/>
                    </a:lnTo>
                    <a:close/>
                  </a:path>
                </a:pathLst>
              </a:custGeom>
              <a:solidFill>
                <a:srgbClr val="505050"/>
              </a:solidFill>
              <a:ln w="9525">
                <a:noFill/>
                <a:round/>
                <a:headEnd/>
                <a:tailEnd/>
              </a:ln>
            </p:spPr>
            <p:txBody>
              <a:bodyPr/>
              <a:lstStyle/>
              <a:p>
                <a:endParaRPr lang="fr-FR"/>
              </a:p>
            </p:txBody>
          </p:sp>
          <p:sp>
            <p:nvSpPr>
              <p:cNvPr id="265" name="Freeform 169"/>
              <p:cNvSpPr>
                <a:spLocks/>
              </p:cNvSpPr>
              <p:nvPr/>
            </p:nvSpPr>
            <p:spPr bwMode="auto">
              <a:xfrm>
                <a:off x="1547" y="785"/>
                <a:ext cx="522" cy="8"/>
              </a:xfrm>
              <a:custGeom>
                <a:avLst/>
                <a:gdLst>
                  <a:gd name="T0" fmla="*/ 19 w 1565"/>
                  <a:gd name="T1" fmla="*/ 0 h 24"/>
                  <a:gd name="T2" fmla="*/ 19 w 1565"/>
                  <a:gd name="T3" fmla="*/ 0 h 24"/>
                  <a:gd name="T4" fmla="*/ 19 w 1565"/>
                  <a:gd name="T5" fmla="*/ 0 h 24"/>
                  <a:gd name="T6" fmla="*/ 19 w 1565"/>
                  <a:gd name="T7" fmla="*/ 0 h 24"/>
                  <a:gd name="T8" fmla="*/ 19 w 1565"/>
                  <a:gd name="T9" fmla="*/ 0 h 24"/>
                  <a:gd name="T10" fmla="*/ 0 w 1565"/>
                  <a:gd name="T11" fmla="*/ 0 h 24"/>
                  <a:gd name="T12" fmla="*/ 0 w 1565"/>
                  <a:gd name="T13" fmla="*/ 0 h 24"/>
                  <a:gd name="T14" fmla="*/ 0 w 1565"/>
                  <a:gd name="T15" fmla="*/ 0 h 24"/>
                  <a:gd name="T16" fmla="*/ 0 w 1565"/>
                  <a:gd name="T17" fmla="*/ 0 h 24"/>
                  <a:gd name="T18" fmla="*/ 0 w 1565"/>
                  <a:gd name="T19" fmla="*/ 0 h 24"/>
                  <a:gd name="T20" fmla="*/ 19 w 15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5"/>
                  <a:gd name="T34" fmla="*/ 0 h 24"/>
                  <a:gd name="T35" fmla="*/ 1565 w 15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5" h="24">
                    <a:moveTo>
                      <a:pt x="1559" y="0"/>
                    </a:moveTo>
                    <a:lnTo>
                      <a:pt x="1561" y="6"/>
                    </a:lnTo>
                    <a:lnTo>
                      <a:pt x="1562" y="12"/>
                    </a:lnTo>
                    <a:lnTo>
                      <a:pt x="1564" y="19"/>
                    </a:lnTo>
                    <a:lnTo>
                      <a:pt x="1565" y="24"/>
                    </a:lnTo>
                    <a:lnTo>
                      <a:pt x="0" y="24"/>
                    </a:lnTo>
                    <a:lnTo>
                      <a:pt x="2" y="19"/>
                    </a:lnTo>
                    <a:lnTo>
                      <a:pt x="3" y="12"/>
                    </a:lnTo>
                    <a:lnTo>
                      <a:pt x="3" y="6"/>
                    </a:lnTo>
                    <a:lnTo>
                      <a:pt x="4" y="0"/>
                    </a:lnTo>
                    <a:lnTo>
                      <a:pt x="1559" y="0"/>
                    </a:lnTo>
                    <a:close/>
                  </a:path>
                </a:pathLst>
              </a:custGeom>
              <a:solidFill>
                <a:srgbClr val="525252"/>
              </a:solidFill>
              <a:ln w="9525">
                <a:noFill/>
                <a:round/>
                <a:headEnd/>
                <a:tailEnd/>
              </a:ln>
            </p:spPr>
            <p:txBody>
              <a:bodyPr/>
              <a:lstStyle/>
              <a:p>
                <a:endParaRPr lang="fr-FR"/>
              </a:p>
            </p:txBody>
          </p:sp>
          <p:sp>
            <p:nvSpPr>
              <p:cNvPr id="266" name="Freeform 170"/>
              <p:cNvSpPr>
                <a:spLocks/>
              </p:cNvSpPr>
              <p:nvPr/>
            </p:nvSpPr>
            <p:spPr bwMode="auto">
              <a:xfrm>
                <a:off x="1546" y="793"/>
                <a:ext cx="525" cy="8"/>
              </a:xfrm>
              <a:custGeom>
                <a:avLst/>
                <a:gdLst>
                  <a:gd name="T0" fmla="*/ 19 w 1574"/>
                  <a:gd name="T1" fmla="*/ 0 h 23"/>
                  <a:gd name="T2" fmla="*/ 19 w 1574"/>
                  <a:gd name="T3" fmla="*/ 0 h 23"/>
                  <a:gd name="T4" fmla="*/ 19 w 1574"/>
                  <a:gd name="T5" fmla="*/ 0 h 23"/>
                  <a:gd name="T6" fmla="*/ 19 w 1574"/>
                  <a:gd name="T7" fmla="*/ 0 h 23"/>
                  <a:gd name="T8" fmla="*/ 19 w 1574"/>
                  <a:gd name="T9" fmla="*/ 0 h 23"/>
                  <a:gd name="T10" fmla="*/ 0 w 1574"/>
                  <a:gd name="T11" fmla="*/ 0 h 23"/>
                  <a:gd name="T12" fmla="*/ 0 w 1574"/>
                  <a:gd name="T13" fmla="*/ 0 h 23"/>
                  <a:gd name="T14" fmla="*/ 0 w 1574"/>
                  <a:gd name="T15" fmla="*/ 0 h 23"/>
                  <a:gd name="T16" fmla="*/ 0 w 1574"/>
                  <a:gd name="T17" fmla="*/ 0 h 23"/>
                  <a:gd name="T18" fmla="*/ 0 w 1574"/>
                  <a:gd name="T19" fmla="*/ 0 h 23"/>
                  <a:gd name="T20" fmla="*/ 19 w 157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4"/>
                  <a:gd name="T34" fmla="*/ 0 h 23"/>
                  <a:gd name="T35" fmla="*/ 1574 w 157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4" h="23">
                    <a:moveTo>
                      <a:pt x="1568" y="0"/>
                    </a:moveTo>
                    <a:lnTo>
                      <a:pt x="1569" y="6"/>
                    </a:lnTo>
                    <a:lnTo>
                      <a:pt x="1572" y="12"/>
                    </a:lnTo>
                    <a:lnTo>
                      <a:pt x="1573" y="17"/>
                    </a:lnTo>
                    <a:lnTo>
                      <a:pt x="1574" y="23"/>
                    </a:lnTo>
                    <a:lnTo>
                      <a:pt x="0" y="23"/>
                    </a:lnTo>
                    <a:lnTo>
                      <a:pt x="1" y="17"/>
                    </a:lnTo>
                    <a:lnTo>
                      <a:pt x="2" y="12"/>
                    </a:lnTo>
                    <a:lnTo>
                      <a:pt x="2" y="6"/>
                    </a:lnTo>
                    <a:lnTo>
                      <a:pt x="3" y="0"/>
                    </a:lnTo>
                    <a:lnTo>
                      <a:pt x="1568" y="0"/>
                    </a:lnTo>
                    <a:close/>
                  </a:path>
                </a:pathLst>
              </a:custGeom>
              <a:solidFill>
                <a:srgbClr val="555555"/>
              </a:solidFill>
              <a:ln w="9525">
                <a:noFill/>
                <a:round/>
                <a:headEnd/>
                <a:tailEnd/>
              </a:ln>
            </p:spPr>
            <p:txBody>
              <a:bodyPr/>
              <a:lstStyle/>
              <a:p>
                <a:endParaRPr lang="fr-FR"/>
              </a:p>
            </p:txBody>
          </p:sp>
          <p:sp>
            <p:nvSpPr>
              <p:cNvPr id="267" name="Freeform 171"/>
              <p:cNvSpPr>
                <a:spLocks/>
              </p:cNvSpPr>
              <p:nvPr/>
            </p:nvSpPr>
            <p:spPr bwMode="auto">
              <a:xfrm>
                <a:off x="1545" y="801"/>
                <a:ext cx="528" cy="8"/>
              </a:xfrm>
              <a:custGeom>
                <a:avLst/>
                <a:gdLst>
                  <a:gd name="T0" fmla="*/ 19 w 1584"/>
                  <a:gd name="T1" fmla="*/ 0 h 24"/>
                  <a:gd name="T2" fmla="*/ 19 w 1584"/>
                  <a:gd name="T3" fmla="*/ 0 h 24"/>
                  <a:gd name="T4" fmla="*/ 20 w 1584"/>
                  <a:gd name="T5" fmla="*/ 0 h 24"/>
                  <a:gd name="T6" fmla="*/ 20 w 1584"/>
                  <a:gd name="T7" fmla="*/ 0 h 24"/>
                  <a:gd name="T8" fmla="*/ 20 w 1584"/>
                  <a:gd name="T9" fmla="*/ 0 h 24"/>
                  <a:gd name="T10" fmla="*/ 0 w 1584"/>
                  <a:gd name="T11" fmla="*/ 0 h 24"/>
                  <a:gd name="T12" fmla="*/ 0 w 1584"/>
                  <a:gd name="T13" fmla="*/ 0 h 24"/>
                  <a:gd name="T14" fmla="*/ 0 w 1584"/>
                  <a:gd name="T15" fmla="*/ 0 h 24"/>
                  <a:gd name="T16" fmla="*/ 0 w 1584"/>
                  <a:gd name="T17" fmla="*/ 0 h 24"/>
                  <a:gd name="T18" fmla="*/ 0 w 1584"/>
                  <a:gd name="T19" fmla="*/ 0 h 24"/>
                  <a:gd name="T20" fmla="*/ 19 w 158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4"/>
                  <a:gd name="T34" fmla="*/ 0 h 24"/>
                  <a:gd name="T35" fmla="*/ 1584 w 158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4" h="24">
                    <a:moveTo>
                      <a:pt x="1577" y="0"/>
                    </a:moveTo>
                    <a:lnTo>
                      <a:pt x="1579" y="6"/>
                    </a:lnTo>
                    <a:lnTo>
                      <a:pt x="1580" y="11"/>
                    </a:lnTo>
                    <a:lnTo>
                      <a:pt x="1583" y="18"/>
                    </a:lnTo>
                    <a:lnTo>
                      <a:pt x="1584" y="24"/>
                    </a:lnTo>
                    <a:lnTo>
                      <a:pt x="0" y="24"/>
                    </a:lnTo>
                    <a:lnTo>
                      <a:pt x="1" y="18"/>
                    </a:lnTo>
                    <a:lnTo>
                      <a:pt x="2" y="11"/>
                    </a:lnTo>
                    <a:lnTo>
                      <a:pt x="2" y="6"/>
                    </a:lnTo>
                    <a:lnTo>
                      <a:pt x="3" y="0"/>
                    </a:lnTo>
                    <a:lnTo>
                      <a:pt x="1577" y="0"/>
                    </a:lnTo>
                    <a:close/>
                  </a:path>
                </a:pathLst>
              </a:custGeom>
              <a:solidFill>
                <a:srgbClr val="555555"/>
              </a:solidFill>
              <a:ln w="9525">
                <a:noFill/>
                <a:round/>
                <a:headEnd/>
                <a:tailEnd/>
              </a:ln>
            </p:spPr>
            <p:txBody>
              <a:bodyPr/>
              <a:lstStyle/>
              <a:p>
                <a:endParaRPr lang="fr-FR"/>
              </a:p>
            </p:txBody>
          </p:sp>
          <p:sp>
            <p:nvSpPr>
              <p:cNvPr id="268" name="Freeform 172"/>
              <p:cNvSpPr>
                <a:spLocks/>
              </p:cNvSpPr>
              <p:nvPr/>
            </p:nvSpPr>
            <p:spPr bwMode="auto">
              <a:xfrm>
                <a:off x="1544" y="809"/>
                <a:ext cx="531" cy="7"/>
              </a:xfrm>
              <a:custGeom>
                <a:avLst/>
                <a:gdLst>
                  <a:gd name="T0" fmla="*/ 20 w 1593"/>
                  <a:gd name="T1" fmla="*/ 0 h 22"/>
                  <a:gd name="T2" fmla="*/ 20 w 1593"/>
                  <a:gd name="T3" fmla="*/ 0 h 22"/>
                  <a:gd name="T4" fmla="*/ 20 w 1593"/>
                  <a:gd name="T5" fmla="*/ 0 h 22"/>
                  <a:gd name="T6" fmla="*/ 20 w 1593"/>
                  <a:gd name="T7" fmla="*/ 0 h 22"/>
                  <a:gd name="T8" fmla="*/ 20 w 1593"/>
                  <a:gd name="T9" fmla="*/ 0 h 22"/>
                  <a:gd name="T10" fmla="*/ 0 w 1593"/>
                  <a:gd name="T11" fmla="*/ 0 h 22"/>
                  <a:gd name="T12" fmla="*/ 0 w 1593"/>
                  <a:gd name="T13" fmla="*/ 0 h 22"/>
                  <a:gd name="T14" fmla="*/ 0 w 1593"/>
                  <a:gd name="T15" fmla="*/ 0 h 22"/>
                  <a:gd name="T16" fmla="*/ 0 w 1593"/>
                  <a:gd name="T17" fmla="*/ 0 h 22"/>
                  <a:gd name="T18" fmla="*/ 0 w 1593"/>
                  <a:gd name="T19" fmla="*/ 0 h 22"/>
                  <a:gd name="T20" fmla="*/ 20 w 159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3"/>
                  <a:gd name="T34" fmla="*/ 0 h 22"/>
                  <a:gd name="T35" fmla="*/ 1593 w 159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3" h="22">
                    <a:moveTo>
                      <a:pt x="1588" y="0"/>
                    </a:moveTo>
                    <a:lnTo>
                      <a:pt x="1589" y="5"/>
                    </a:lnTo>
                    <a:lnTo>
                      <a:pt x="1591" y="11"/>
                    </a:lnTo>
                    <a:lnTo>
                      <a:pt x="1592" y="17"/>
                    </a:lnTo>
                    <a:lnTo>
                      <a:pt x="1593" y="22"/>
                    </a:lnTo>
                    <a:lnTo>
                      <a:pt x="0" y="22"/>
                    </a:lnTo>
                    <a:lnTo>
                      <a:pt x="1" y="17"/>
                    </a:lnTo>
                    <a:lnTo>
                      <a:pt x="2" y="11"/>
                    </a:lnTo>
                    <a:lnTo>
                      <a:pt x="2" y="5"/>
                    </a:lnTo>
                    <a:lnTo>
                      <a:pt x="4" y="0"/>
                    </a:lnTo>
                    <a:lnTo>
                      <a:pt x="1588" y="0"/>
                    </a:lnTo>
                    <a:close/>
                  </a:path>
                </a:pathLst>
              </a:custGeom>
              <a:solidFill>
                <a:srgbClr val="575757"/>
              </a:solidFill>
              <a:ln w="9525">
                <a:noFill/>
                <a:round/>
                <a:headEnd/>
                <a:tailEnd/>
              </a:ln>
            </p:spPr>
            <p:txBody>
              <a:bodyPr/>
              <a:lstStyle/>
              <a:p>
                <a:endParaRPr lang="fr-FR"/>
              </a:p>
            </p:txBody>
          </p:sp>
          <p:sp>
            <p:nvSpPr>
              <p:cNvPr id="269" name="Freeform 173"/>
              <p:cNvSpPr>
                <a:spLocks/>
              </p:cNvSpPr>
              <p:nvPr/>
            </p:nvSpPr>
            <p:spPr bwMode="auto">
              <a:xfrm>
                <a:off x="1543" y="816"/>
                <a:ext cx="534" cy="8"/>
              </a:xfrm>
              <a:custGeom>
                <a:avLst/>
                <a:gdLst>
                  <a:gd name="T0" fmla="*/ 20 w 1602"/>
                  <a:gd name="T1" fmla="*/ 0 h 24"/>
                  <a:gd name="T2" fmla="*/ 20 w 1602"/>
                  <a:gd name="T3" fmla="*/ 0 h 24"/>
                  <a:gd name="T4" fmla="*/ 20 w 1602"/>
                  <a:gd name="T5" fmla="*/ 0 h 24"/>
                  <a:gd name="T6" fmla="*/ 20 w 1602"/>
                  <a:gd name="T7" fmla="*/ 0 h 24"/>
                  <a:gd name="T8" fmla="*/ 20 w 1602"/>
                  <a:gd name="T9" fmla="*/ 0 h 24"/>
                  <a:gd name="T10" fmla="*/ 0 w 1602"/>
                  <a:gd name="T11" fmla="*/ 0 h 24"/>
                  <a:gd name="T12" fmla="*/ 0 w 1602"/>
                  <a:gd name="T13" fmla="*/ 0 h 24"/>
                  <a:gd name="T14" fmla="*/ 0 w 1602"/>
                  <a:gd name="T15" fmla="*/ 0 h 24"/>
                  <a:gd name="T16" fmla="*/ 0 w 1602"/>
                  <a:gd name="T17" fmla="*/ 0 h 24"/>
                  <a:gd name="T18" fmla="*/ 0 w 1602"/>
                  <a:gd name="T19" fmla="*/ 0 h 24"/>
                  <a:gd name="T20" fmla="*/ 20 w 160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2"/>
                  <a:gd name="T34" fmla="*/ 0 h 24"/>
                  <a:gd name="T35" fmla="*/ 1602 w 160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2" h="24">
                    <a:moveTo>
                      <a:pt x="1595" y="0"/>
                    </a:moveTo>
                    <a:lnTo>
                      <a:pt x="1598" y="6"/>
                    </a:lnTo>
                    <a:lnTo>
                      <a:pt x="1599" y="12"/>
                    </a:lnTo>
                    <a:lnTo>
                      <a:pt x="1601" y="18"/>
                    </a:lnTo>
                    <a:lnTo>
                      <a:pt x="1602" y="24"/>
                    </a:lnTo>
                    <a:lnTo>
                      <a:pt x="0" y="24"/>
                    </a:lnTo>
                    <a:lnTo>
                      <a:pt x="1" y="18"/>
                    </a:lnTo>
                    <a:lnTo>
                      <a:pt x="1" y="12"/>
                    </a:lnTo>
                    <a:lnTo>
                      <a:pt x="1" y="6"/>
                    </a:lnTo>
                    <a:lnTo>
                      <a:pt x="2" y="0"/>
                    </a:lnTo>
                    <a:lnTo>
                      <a:pt x="1595" y="0"/>
                    </a:lnTo>
                    <a:close/>
                  </a:path>
                </a:pathLst>
              </a:custGeom>
              <a:solidFill>
                <a:srgbClr val="5A5A5A"/>
              </a:solidFill>
              <a:ln w="9525">
                <a:noFill/>
                <a:round/>
                <a:headEnd/>
                <a:tailEnd/>
              </a:ln>
            </p:spPr>
            <p:txBody>
              <a:bodyPr/>
              <a:lstStyle/>
              <a:p>
                <a:endParaRPr lang="fr-FR"/>
              </a:p>
            </p:txBody>
          </p:sp>
          <p:sp>
            <p:nvSpPr>
              <p:cNvPr id="270" name="Freeform 174"/>
              <p:cNvSpPr>
                <a:spLocks/>
              </p:cNvSpPr>
              <p:nvPr/>
            </p:nvSpPr>
            <p:spPr bwMode="auto">
              <a:xfrm>
                <a:off x="1542" y="824"/>
                <a:ext cx="537" cy="8"/>
              </a:xfrm>
              <a:custGeom>
                <a:avLst/>
                <a:gdLst>
                  <a:gd name="T0" fmla="*/ 20 w 1611"/>
                  <a:gd name="T1" fmla="*/ 0 h 23"/>
                  <a:gd name="T2" fmla="*/ 20 w 1611"/>
                  <a:gd name="T3" fmla="*/ 0 h 23"/>
                  <a:gd name="T4" fmla="*/ 20 w 1611"/>
                  <a:gd name="T5" fmla="*/ 0 h 23"/>
                  <a:gd name="T6" fmla="*/ 20 w 1611"/>
                  <a:gd name="T7" fmla="*/ 0 h 23"/>
                  <a:gd name="T8" fmla="*/ 20 w 1611"/>
                  <a:gd name="T9" fmla="*/ 0 h 23"/>
                  <a:gd name="T10" fmla="*/ 0 w 1611"/>
                  <a:gd name="T11" fmla="*/ 0 h 23"/>
                  <a:gd name="T12" fmla="*/ 0 w 1611"/>
                  <a:gd name="T13" fmla="*/ 0 h 23"/>
                  <a:gd name="T14" fmla="*/ 0 w 1611"/>
                  <a:gd name="T15" fmla="*/ 0 h 23"/>
                  <a:gd name="T16" fmla="*/ 0 w 1611"/>
                  <a:gd name="T17" fmla="*/ 0 h 23"/>
                  <a:gd name="T18" fmla="*/ 0 w 1611"/>
                  <a:gd name="T19" fmla="*/ 0 h 23"/>
                  <a:gd name="T20" fmla="*/ 20 w 161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1"/>
                  <a:gd name="T34" fmla="*/ 0 h 23"/>
                  <a:gd name="T35" fmla="*/ 1611 w 161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1" h="23">
                    <a:moveTo>
                      <a:pt x="1605" y="0"/>
                    </a:moveTo>
                    <a:lnTo>
                      <a:pt x="1606" y="6"/>
                    </a:lnTo>
                    <a:lnTo>
                      <a:pt x="1609" y="11"/>
                    </a:lnTo>
                    <a:lnTo>
                      <a:pt x="1610" y="17"/>
                    </a:lnTo>
                    <a:lnTo>
                      <a:pt x="1611" y="23"/>
                    </a:lnTo>
                    <a:lnTo>
                      <a:pt x="0" y="23"/>
                    </a:lnTo>
                    <a:lnTo>
                      <a:pt x="1" y="17"/>
                    </a:lnTo>
                    <a:lnTo>
                      <a:pt x="2" y="11"/>
                    </a:lnTo>
                    <a:lnTo>
                      <a:pt x="2" y="6"/>
                    </a:lnTo>
                    <a:lnTo>
                      <a:pt x="3" y="0"/>
                    </a:lnTo>
                    <a:lnTo>
                      <a:pt x="1605" y="0"/>
                    </a:lnTo>
                    <a:close/>
                  </a:path>
                </a:pathLst>
              </a:custGeom>
              <a:solidFill>
                <a:srgbClr val="5A5A5A"/>
              </a:solidFill>
              <a:ln w="9525">
                <a:noFill/>
                <a:round/>
                <a:headEnd/>
                <a:tailEnd/>
              </a:ln>
            </p:spPr>
            <p:txBody>
              <a:bodyPr/>
              <a:lstStyle/>
              <a:p>
                <a:endParaRPr lang="fr-FR"/>
              </a:p>
            </p:txBody>
          </p:sp>
          <p:sp>
            <p:nvSpPr>
              <p:cNvPr id="271" name="Freeform 175"/>
              <p:cNvSpPr>
                <a:spLocks/>
              </p:cNvSpPr>
              <p:nvPr/>
            </p:nvSpPr>
            <p:spPr bwMode="auto">
              <a:xfrm>
                <a:off x="1541" y="832"/>
                <a:ext cx="541" cy="7"/>
              </a:xfrm>
              <a:custGeom>
                <a:avLst/>
                <a:gdLst>
                  <a:gd name="T0" fmla="*/ 20 w 1622"/>
                  <a:gd name="T1" fmla="*/ 0 h 22"/>
                  <a:gd name="T2" fmla="*/ 20 w 1622"/>
                  <a:gd name="T3" fmla="*/ 0 h 22"/>
                  <a:gd name="T4" fmla="*/ 20 w 1622"/>
                  <a:gd name="T5" fmla="*/ 0 h 22"/>
                  <a:gd name="T6" fmla="*/ 20 w 1622"/>
                  <a:gd name="T7" fmla="*/ 0 h 22"/>
                  <a:gd name="T8" fmla="*/ 20 w 1622"/>
                  <a:gd name="T9" fmla="*/ 0 h 22"/>
                  <a:gd name="T10" fmla="*/ 0 w 1622"/>
                  <a:gd name="T11" fmla="*/ 0 h 22"/>
                  <a:gd name="T12" fmla="*/ 0 w 1622"/>
                  <a:gd name="T13" fmla="*/ 0 h 22"/>
                  <a:gd name="T14" fmla="*/ 0 w 1622"/>
                  <a:gd name="T15" fmla="*/ 0 h 22"/>
                  <a:gd name="T16" fmla="*/ 0 w 1622"/>
                  <a:gd name="T17" fmla="*/ 0 h 22"/>
                  <a:gd name="T18" fmla="*/ 0 w 1622"/>
                  <a:gd name="T19" fmla="*/ 0 h 22"/>
                  <a:gd name="T20" fmla="*/ 20 w 162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2"/>
                  <a:gd name="T34" fmla="*/ 0 h 22"/>
                  <a:gd name="T35" fmla="*/ 1622 w 162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2" h="22">
                    <a:moveTo>
                      <a:pt x="1615" y="0"/>
                    </a:moveTo>
                    <a:lnTo>
                      <a:pt x="1617" y="5"/>
                    </a:lnTo>
                    <a:lnTo>
                      <a:pt x="1618" y="11"/>
                    </a:lnTo>
                    <a:lnTo>
                      <a:pt x="1621" y="17"/>
                    </a:lnTo>
                    <a:lnTo>
                      <a:pt x="1622" y="22"/>
                    </a:lnTo>
                    <a:lnTo>
                      <a:pt x="0" y="22"/>
                    </a:lnTo>
                    <a:lnTo>
                      <a:pt x="1" y="17"/>
                    </a:lnTo>
                    <a:lnTo>
                      <a:pt x="2" y="11"/>
                    </a:lnTo>
                    <a:lnTo>
                      <a:pt x="2" y="5"/>
                    </a:lnTo>
                    <a:lnTo>
                      <a:pt x="4" y="0"/>
                    </a:lnTo>
                    <a:lnTo>
                      <a:pt x="1615" y="0"/>
                    </a:lnTo>
                    <a:close/>
                  </a:path>
                </a:pathLst>
              </a:custGeom>
              <a:solidFill>
                <a:srgbClr val="5C5C5C"/>
              </a:solidFill>
              <a:ln w="9525">
                <a:noFill/>
                <a:round/>
                <a:headEnd/>
                <a:tailEnd/>
              </a:ln>
            </p:spPr>
            <p:txBody>
              <a:bodyPr/>
              <a:lstStyle/>
              <a:p>
                <a:endParaRPr lang="fr-FR"/>
              </a:p>
            </p:txBody>
          </p:sp>
          <p:sp>
            <p:nvSpPr>
              <p:cNvPr id="272" name="Freeform 176"/>
              <p:cNvSpPr>
                <a:spLocks/>
              </p:cNvSpPr>
              <p:nvPr/>
            </p:nvSpPr>
            <p:spPr bwMode="auto">
              <a:xfrm>
                <a:off x="1540" y="839"/>
                <a:ext cx="543" cy="8"/>
              </a:xfrm>
              <a:custGeom>
                <a:avLst/>
                <a:gdLst>
                  <a:gd name="T0" fmla="*/ 20 w 1629"/>
                  <a:gd name="T1" fmla="*/ 0 h 24"/>
                  <a:gd name="T2" fmla="*/ 20 w 1629"/>
                  <a:gd name="T3" fmla="*/ 0 h 24"/>
                  <a:gd name="T4" fmla="*/ 20 w 1629"/>
                  <a:gd name="T5" fmla="*/ 0 h 24"/>
                  <a:gd name="T6" fmla="*/ 20 w 1629"/>
                  <a:gd name="T7" fmla="*/ 0 h 24"/>
                  <a:gd name="T8" fmla="*/ 20 w 1629"/>
                  <a:gd name="T9" fmla="*/ 0 h 24"/>
                  <a:gd name="T10" fmla="*/ 0 w 1629"/>
                  <a:gd name="T11" fmla="*/ 0 h 24"/>
                  <a:gd name="T12" fmla="*/ 0 w 1629"/>
                  <a:gd name="T13" fmla="*/ 0 h 24"/>
                  <a:gd name="T14" fmla="*/ 0 w 1629"/>
                  <a:gd name="T15" fmla="*/ 0 h 24"/>
                  <a:gd name="T16" fmla="*/ 0 w 1629"/>
                  <a:gd name="T17" fmla="*/ 0 h 24"/>
                  <a:gd name="T18" fmla="*/ 0 w 1629"/>
                  <a:gd name="T19" fmla="*/ 0 h 24"/>
                  <a:gd name="T20" fmla="*/ 20 w 162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9"/>
                  <a:gd name="T34" fmla="*/ 0 h 24"/>
                  <a:gd name="T35" fmla="*/ 1629 w 16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9" h="24">
                    <a:moveTo>
                      <a:pt x="1624" y="0"/>
                    </a:moveTo>
                    <a:lnTo>
                      <a:pt x="1625" y="6"/>
                    </a:lnTo>
                    <a:lnTo>
                      <a:pt x="1627" y="12"/>
                    </a:lnTo>
                    <a:lnTo>
                      <a:pt x="1628" y="19"/>
                    </a:lnTo>
                    <a:lnTo>
                      <a:pt x="1629" y="24"/>
                    </a:lnTo>
                    <a:lnTo>
                      <a:pt x="0" y="24"/>
                    </a:lnTo>
                    <a:lnTo>
                      <a:pt x="1" y="19"/>
                    </a:lnTo>
                    <a:lnTo>
                      <a:pt x="1" y="12"/>
                    </a:lnTo>
                    <a:lnTo>
                      <a:pt x="2" y="6"/>
                    </a:lnTo>
                    <a:lnTo>
                      <a:pt x="2" y="0"/>
                    </a:lnTo>
                    <a:lnTo>
                      <a:pt x="1624" y="0"/>
                    </a:lnTo>
                    <a:close/>
                  </a:path>
                </a:pathLst>
              </a:custGeom>
              <a:solidFill>
                <a:srgbClr val="5F5F5F"/>
              </a:solidFill>
              <a:ln w="9525">
                <a:noFill/>
                <a:round/>
                <a:headEnd/>
                <a:tailEnd/>
              </a:ln>
            </p:spPr>
            <p:txBody>
              <a:bodyPr/>
              <a:lstStyle/>
              <a:p>
                <a:endParaRPr lang="fr-FR"/>
              </a:p>
            </p:txBody>
          </p:sp>
          <p:sp>
            <p:nvSpPr>
              <p:cNvPr id="273" name="Freeform 177"/>
              <p:cNvSpPr>
                <a:spLocks/>
              </p:cNvSpPr>
              <p:nvPr/>
            </p:nvSpPr>
            <p:spPr bwMode="auto">
              <a:xfrm>
                <a:off x="1539" y="847"/>
                <a:ext cx="547" cy="8"/>
              </a:xfrm>
              <a:custGeom>
                <a:avLst/>
                <a:gdLst>
                  <a:gd name="T0" fmla="*/ 20 w 1640"/>
                  <a:gd name="T1" fmla="*/ 0 h 23"/>
                  <a:gd name="T2" fmla="*/ 20 w 1640"/>
                  <a:gd name="T3" fmla="*/ 0 h 23"/>
                  <a:gd name="T4" fmla="*/ 20 w 1640"/>
                  <a:gd name="T5" fmla="*/ 0 h 23"/>
                  <a:gd name="T6" fmla="*/ 20 w 1640"/>
                  <a:gd name="T7" fmla="*/ 0 h 23"/>
                  <a:gd name="T8" fmla="*/ 20 w 1640"/>
                  <a:gd name="T9" fmla="*/ 0 h 23"/>
                  <a:gd name="T10" fmla="*/ 0 w 1640"/>
                  <a:gd name="T11" fmla="*/ 0 h 23"/>
                  <a:gd name="T12" fmla="*/ 0 w 1640"/>
                  <a:gd name="T13" fmla="*/ 0 h 23"/>
                  <a:gd name="T14" fmla="*/ 0 w 1640"/>
                  <a:gd name="T15" fmla="*/ 0 h 23"/>
                  <a:gd name="T16" fmla="*/ 0 w 1640"/>
                  <a:gd name="T17" fmla="*/ 0 h 23"/>
                  <a:gd name="T18" fmla="*/ 0 w 1640"/>
                  <a:gd name="T19" fmla="*/ 0 h 23"/>
                  <a:gd name="T20" fmla="*/ 20 w 164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0"/>
                  <a:gd name="T34" fmla="*/ 0 h 23"/>
                  <a:gd name="T35" fmla="*/ 1640 w 164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0" h="23">
                    <a:moveTo>
                      <a:pt x="1633" y="0"/>
                    </a:moveTo>
                    <a:lnTo>
                      <a:pt x="1636" y="6"/>
                    </a:lnTo>
                    <a:lnTo>
                      <a:pt x="1637" y="12"/>
                    </a:lnTo>
                    <a:lnTo>
                      <a:pt x="1639" y="17"/>
                    </a:lnTo>
                    <a:lnTo>
                      <a:pt x="1640" y="23"/>
                    </a:lnTo>
                    <a:lnTo>
                      <a:pt x="0" y="23"/>
                    </a:lnTo>
                    <a:lnTo>
                      <a:pt x="2" y="17"/>
                    </a:lnTo>
                    <a:lnTo>
                      <a:pt x="3" y="12"/>
                    </a:lnTo>
                    <a:lnTo>
                      <a:pt x="3" y="6"/>
                    </a:lnTo>
                    <a:lnTo>
                      <a:pt x="4" y="0"/>
                    </a:lnTo>
                    <a:lnTo>
                      <a:pt x="1633" y="0"/>
                    </a:lnTo>
                    <a:close/>
                  </a:path>
                </a:pathLst>
              </a:custGeom>
              <a:solidFill>
                <a:srgbClr val="616161"/>
              </a:solidFill>
              <a:ln w="9525">
                <a:noFill/>
                <a:round/>
                <a:headEnd/>
                <a:tailEnd/>
              </a:ln>
            </p:spPr>
            <p:txBody>
              <a:bodyPr/>
              <a:lstStyle/>
              <a:p>
                <a:endParaRPr lang="fr-FR"/>
              </a:p>
            </p:txBody>
          </p:sp>
          <p:sp>
            <p:nvSpPr>
              <p:cNvPr id="274" name="Freeform 178"/>
              <p:cNvSpPr>
                <a:spLocks/>
              </p:cNvSpPr>
              <p:nvPr/>
            </p:nvSpPr>
            <p:spPr bwMode="auto">
              <a:xfrm>
                <a:off x="1538" y="855"/>
                <a:ext cx="550" cy="8"/>
              </a:xfrm>
              <a:custGeom>
                <a:avLst/>
                <a:gdLst>
                  <a:gd name="T0" fmla="*/ 20 w 1648"/>
                  <a:gd name="T1" fmla="*/ 0 h 24"/>
                  <a:gd name="T2" fmla="*/ 20 w 1648"/>
                  <a:gd name="T3" fmla="*/ 0 h 24"/>
                  <a:gd name="T4" fmla="*/ 20 w 1648"/>
                  <a:gd name="T5" fmla="*/ 0 h 24"/>
                  <a:gd name="T6" fmla="*/ 20 w 1648"/>
                  <a:gd name="T7" fmla="*/ 0 h 24"/>
                  <a:gd name="T8" fmla="*/ 20 w 1648"/>
                  <a:gd name="T9" fmla="*/ 0 h 24"/>
                  <a:gd name="T10" fmla="*/ 0 w 1648"/>
                  <a:gd name="T11" fmla="*/ 0 h 24"/>
                  <a:gd name="T12" fmla="*/ 0 w 1648"/>
                  <a:gd name="T13" fmla="*/ 0 h 24"/>
                  <a:gd name="T14" fmla="*/ 0 w 1648"/>
                  <a:gd name="T15" fmla="*/ 0 h 24"/>
                  <a:gd name="T16" fmla="*/ 0 w 1648"/>
                  <a:gd name="T17" fmla="*/ 0 h 24"/>
                  <a:gd name="T18" fmla="*/ 0 w 1648"/>
                  <a:gd name="T19" fmla="*/ 0 h 24"/>
                  <a:gd name="T20" fmla="*/ 20 w 164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
                  <a:gd name="T34" fmla="*/ 0 h 24"/>
                  <a:gd name="T35" fmla="*/ 1648 w 16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 h="24">
                    <a:moveTo>
                      <a:pt x="1642" y="0"/>
                    </a:moveTo>
                    <a:lnTo>
                      <a:pt x="1643" y="6"/>
                    </a:lnTo>
                    <a:lnTo>
                      <a:pt x="1644" y="11"/>
                    </a:lnTo>
                    <a:lnTo>
                      <a:pt x="1647" y="18"/>
                    </a:lnTo>
                    <a:lnTo>
                      <a:pt x="1648" y="24"/>
                    </a:lnTo>
                    <a:lnTo>
                      <a:pt x="0" y="24"/>
                    </a:lnTo>
                    <a:lnTo>
                      <a:pt x="1" y="18"/>
                    </a:lnTo>
                    <a:lnTo>
                      <a:pt x="1" y="11"/>
                    </a:lnTo>
                    <a:lnTo>
                      <a:pt x="1" y="6"/>
                    </a:lnTo>
                    <a:lnTo>
                      <a:pt x="2" y="0"/>
                    </a:lnTo>
                    <a:lnTo>
                      <a:pt x="1642" y="0"/>
                    </a:lnTo>
                    <a:close/>
                  </a:path>
                </a:pathLst>
              </a:custGeom>
              <a:solidFill>
                <a:srgbClr val="646464"/>
              </a:solidFill>
              <a:ln w="9525">
                <a:noFill/>
                <a:round/>
                <a:headEnd/>
                <a:tailEnd/>
              </a:ln>
            </p:spPr>
            <p:txBody>
              <a:bodyPr/>
              <a:lstStyle/>
              <a:p>
                <a:endParaRPr lang="fr-FR"/>
              </a:p>
            </p:txBody>
          </p:sp>
          <p:sp>
            <p:nvSpPr>
              <p:cNvPr id="275" name="Freeform 179"/>
              <p:cNvSpPr>
                <a:spLocks/>
              </p:cNvSpPr>
              <p:nvPr/>
            </p:nvSpPr>
            <p:spPr bwMode="auto">
              <a:xfrm>
                <a:off x="1537" y="863"/>
                <a:ext cx="553" cy="7"/>
              </a:xfrm>
              <a:custGeom>
                <a:avLst/>
                <a:gdLst>
                  <a:gd name="T0" fmla="*/ 20 w 1658"/>
                  <a:gd name="T1" fmla="*/ 0 h 22"/>
                  <a:gd name="T2" fmla="*/ 20 w 1658"/>
                  <a:gd name="T3" fmla="*/ 0 h 22"/>
                  <a:gd name="T4" fmla="*/ 20 w 1658"/>
                  <a:gd name="T5" fmla="*/ 0 h 22"/>
                  <a:gd name="T6" fmla="*/ 20 w 1658"/>
                  <a:gd name="T7" fmla="*/ 0 h 22"/>
                  <a:gd name="T8" fmla="*/ 20 w 1658"/>
                  <a:gd name="T9" fmla="*/ 0 h 22"/>
                  <a:gd name="T10" fmla="*/ 0 w 1658"/>
                  <a:gd name="T11" fmla="*/ 0 h 22"/>
                  <a:gd name="T12" fmla="*/ 0 w 1658"/>
                  <a:gd name="T13" fmla="*/ 0 h 22"/>
                  <a:gd name="T14" fmla="*/ 0 w 1658"/>
                  <a:gd name="T15" fmla="*/ 0 h 22"/>
                  <a:gd name="T16" fmla="*/ 0 w 1658"/>
                  <a:gd name="T17" fmla="*/ 0 h 22"/>
                  <a:gd name="T18" fmla="*/ 0 w 1658"/>
                  <a:gd name="T19" fmla="*/ 0 h 22"/>
                  <a:gd name="T20" fmla="*/ 20 w 165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8"/>
                  <a:gd name="T34" fmla="*/ 0 h 22"/>
                  <a:gd name="T35" fmla="*/ 1658 w 165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8" h="22">
                    <a:moveTo>
                      <a:pt x="1651" y="0"/>
                    </a:moveTo>
                    <a:lnTo>
                      <a:pt x="1653" y="5"/>
                    </a:lnTo>
                    <a:lnTo>
                      <a:pt x="1654" y="11"/>
                    </a:lnTo>
                    <a:lnTo>
                      <a:pt x="1656" y="17"/>
                    </a:lnTo>
                    <a:lnTo>
                      <a:pt x="1658" y="22"/>
                    </a:lnTo>
                    <a:lnTo>
                      <a:pt x="0" y="22"/>
                    </a:lnTo>
                    <a:lnTo>
                      <a:pt x="1" y="17"/>
                    </a:lnTo>
                    <a:lnTo>
                      <a:pt x="2" y="11"/>
                    </a:lnTo>
                    <a:lnTo>
                      <a:pt x="2" y="5"/>
                    </a:lnTo>
                    <a:lnTo>
                      <a:pt x="3" y="0"/>
                    </a:lnTo>
                    <a:lnTo>
                      <a:pt x="1651" y="0"/>
                    </a:lnTo>
                    <a:close/>
                  </a:path>
                </a:pathLst>
              </a:custGeom>
              <a:solidFill>
                <a:srgbClr val="646464"/>
              </a:solidFill>
              <a:ln w="9525">
                <a:noFill/>
                <a:round/>
                <a:headEnd/>
                <a:tailEnd/>
              </a:ln>
            </p:spPr>
            <p:txBody>
              <a:bodyPr/>
              <a:lstStyle/>
              <a:p>
                <a:endParaRPr lang="fr-FR"/>
              </a:p>
            </p:txBody>
          </p:sp>
          <p:sp>
            <p:nvSpPr>
              <p:cNvPr id="276" name="Freeform 180"/>
              <p:cNvSpPr>
                <a:spLocks/>
              </p:cNvSpPr>
              <p:nvPr/>
            </p:nvSpPr>
            <p:spPr bwMode="auto">
              <a:xfrm>
                <a:off x="1537" y="870"/>
                <a:ext cx="555" cy="8"/>
              </a:xfrm>
              <a:custGeom>
                <a:avLst/>
                <a:gdLst>
                  <a:gd name="T0" fmla="*/ 20 w 1665"/>
                  <a:gd name="T1" fmla="*/ 0 h 24"/>
                  <a:gd name="T2" fmla="*/ 21 w 1665"/>
                  <a:gd name="T3" fmla="*/ 0 h 24"/>
                  <a:gd name="T4" fmla="*/ 21 w 1665"/>
                  <a:gd name="T5" fmla="*/ 0 h 24"/>
                  <a:gd name="T6" fmla="*/ 21 w 1665"/>
                  <a:gd name="T7" fmla="*/ 0 h 24"/>
                  <a:gd name="T8" fmla="*/ 21 w 1665"/>
                  <a:gd name="T9" fmla="*/ 0 h 24"/>
                  <a:gd name="T10" fmla="*/ 0 w 1665"/>
                  <a:gd name="T11" fmla="*/ 0 h 24"/>
                  <a:gd name="T12" fmla="*/ 0 w 1665"/>
                  <a:gd name="T13" fmla="*/ 0 h 24"/>
                  <a:gd name="T14" fmla="*/ 0 w 1665"/>
                  <a:gd name="T15" fmla="*/ 0 h 24"/>
                  <a:gd name="T16" fmla="*/ 0 w 1665"/>
                  <a:gd name="T17" fmla="*/ 0 h 24"/>
                  <a:gd name="T18" fmla="*/ 0 w 1665"/>
                  <a:gd name="T19" fmla="*/ 0 h 24"/>
                  <a:gd name="T20" fmla="*/ 20 w 16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5"/>
                  <a:gd name="T34" fmla="*/ 0 h 24"/>
                  <a:gd name="T35" fmla="*/ 1665 w 16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5" h="24">
                    <a:moveTo>
                      <a:pt x="1660" y="0"/>
                    </a:moveTo>
                    <a:lnTo>
                      <a:pt x="1661" y="6"/>
                    </a:lnTo>
                    <a:lnTo>
                      <a:pt x="1663" y="12"/>
                    </a:lnTo>
                    <a:lnTo>
                      <a:pt x="1664" y="18"/>
                    </a:lnTo>
                    <a:lnTo>
                      <a:pt x="1665" y="24"/>
                    </a:lnTo>
                    <a:lnTo>
                      <a:pt x="0" y="24"/>
                    </a:lnTo>
                    <a:lnTo>
                      <a:pt x="1" y="18"/>
                    </a:lnTo>
                    <a:lnTo>
                      <a:pt x="1" y="12"/>
                    </a:lnTo>
                    <a:lnTo>
                      <a:pt x="2" y="6"/>
                    </a:lnTo>
                    <a:lnTo>
                      <a:pt x="2" y="0"/>
                    </a:lnTo>
                    <a:lnTo>
                      <a:pt x="1660" y="0"/>
                    </a:lnTo>
                    <a:close/>
                  </a:path>
                </a:pathLst>
              </a:custGeom>
              <a:solidFill>
                <a:srgbClr val="666666"/>
              </a:solidFill>
              <a:ln w="9525">
                <a:noFill/>
                <a:round/>
                <a:headEnd/>
                <a:tailEnd/>
              </a:ln>
            </p:spPr>
            <p:txBody>
              <a:bodyPr/>
              <a:lstStyle/>
              <a:p>
                <a:endParaRPr lang="fr-FR"/>
              </a:p>
            </p:txBody>
          </p:sp>
          <p:sp>
            <p:nvSpPr>
              <p:cNvPr id="277" name="Freeform 181"/>
              <p:cNvSpPr>
                <a:spLocks/>
              </p:cNvSpPr>
              <p:nvPr/>
            </p:nvSpPr>
            <p:spPr bwMode="auto">
              <a:xfrm>
                <a:off x="1536" y="878"/>
                <a:ext cx="558" cy="8"/>
              </a:xfrm>
              <a:custGeom>
                <a:avLst/>
                <a:gdLst>
                  <a:gd name="T0" fmla="*/ 21 w 1675"/>
                  <a:gd name="T1" fmla="*/ 0 h 23"/>
                  <a:gd name="T2" fmla="*/ 21 w 1675"/>
                  <a:gd name="T3" fmla="*/ 0 h 23"/>
                  <a:gd name="T4" fmla="*/ 21 w 1675"/>
                  <a:gd name="T5" fmla="*/ 0 h 23"/>
                  <a:gd name="T6" fmla="*/ 21 w 1675"/>
                  <a:gd name="T7" fmla="*/ 0 h 23"/>
                  <a:gd name="T8" fmla="*/ 21 w 1675"/>
                  <a:gd name="T9" fmla="*/ 0 h 23"/>
                  <a:gd name="T10" fmla="*/ 0 w 1675"/>
                  <a:gd name="T11" fmla="*/ 0 h 23"/>
                  <a:gd name="T12" fmla="*/ 0 w 1675"/>
                  <a:gd name="T13" fmla="*/ 0 h 23"/>
                  <a:gd name="T14" fmla="*/ 0 w 1675"/>
                  <a:gd name="T15" fmla="*/ 0 h 23"/>
                  <a:gd name="T16" fmla="*/ 0 w 1675"/>
                  <a:gd name="T17" fmla="*/ 0 h 23"/>
                  <a:gd name="T18" fmla="*/ 0 w 1675"/>
                  <a:gd name="T19" fmla="*/ 0 h 23"/>
                  <a:gd name="T20" fmla="*/ 21 w 167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5"/>
                  <a:gd name="T34" fmla="*/ 0 h 23"/>
                  <a:gd name="T35" fmla="*/ 1675 w 167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5" h="23">
                    <a:moveTo>
                      <a:pt x="1668" y="0"/>
                    </a:moveTo>
                    <a:lnTo>
                      <a:pt x="1671" y="6"/>
                    </a:lnTo>
                    <a:lnTo>
                      <a:pt x="1672" y="11"/>
                    </a:lnTo>
                    <a:lnTo>
                      <a:pt x="1674" y="17"/>
                    </a:lnTo>
                    <a:lnTo>
                      <a:pt x="1675" y="23"/>
                    </a:lnTo>
                    <a:lnTo>
                      <a:pt x="0" y="23"/>
                    </a:lnTo>
                    <a:lnTo>
                      <a:pt x="0" y="17"/>
                    </a:lnTo>
                    <a:lnTo>
                      <a:pt x="1" y="11"/>
                    </a:lnTo>
                    <a:lnTo>
                      <a:pt x="1" y="6"/>
                    </a:lnTo>
                    <a:lnTo>
                      <a:pt x="3" y="0"/>
                    </a:lnTo>
                    <a:lnTo>
                      <a:pt x="1668" y="0"/>
                    </a:lnTo>
                    <a:close/>
                  </a:path>
                </a:pathLst>
              </a:custGeom>
              <a:solidFill>
                <a:srgbClr val="696969"/>
              </a:solidFill>
              <a:ln w="9525">
                <a:noFill/>
                <a:round/>
                <a:headEnd/>
                <a:tailEnd/>
              </a:ln>
            </p:spPr>
            <p:txBody>
              <a:bodyPr/>
              <a:lstStyle/>
              <a:p>
                <a:endParaRPr lang="fr-FR"/>
              </a:p>
            </p:txBody>
          </p:sp>
          <p:sp>
            <p:nvSpPr>
              <p:cNvPr id="278" name="Freeform 182"/>
              <p:cNvSpPr>
                <a:spLocks/>
              </p:cNvSpPr>
              <p:nvPr/>
            </p:nvSpPr>
            <p:spPr bwMode="auto">
              <a:xfrm>
                <a:off x="1535" y="886"/>
                <a:ext cx="561" cy="7"/>
              </a:xfrm>
              <a:custGeom>
                <a:avLst/>
                <a:gdLst>
                  <a:gd name="T0" fmla="*/ 21 w 1685"/>
                  <a:gd name="T1" fmla="*/ 0 h 23"/>
                  <a:gd name="T2" fmla="*/ 21 w 1685"/>
                  <a:gd name="T3" fmla="*/ 0 h 23"/>
                  <a:gd name="T4" fmla="*/ 21 w 1685"/>
                  <a:gd name="T5" fmla="*/ 0 h 23"/>
                  <a:gd name="T6" fmla="*/ 21 w 1685"/>
                  <a:gd name="T7" fmla="*/ 0 h 23"/>
                  <a:gd name="T8" fmla="*/ 21 w 1685"/>
                  <a:gd name="T9" fmla="*/ 0 h 23"/>
                  <a:gd name="T10" fmla="*/ 0 w 1685"/>
                  <a:gd name="T11" fmla="*/ 0 h 23"/>
                  <a:gd name="T12" fmla="*/ 0 w 1685"/>
                  <a:gd name="T13" fmla="*/ 0 h 23"/>
                  <a:gd name="T14" fmla="*/ 0 w 1685"/>
                  <a:gd name="T15" fmla="*/ 0 h 23"/>
                  <a:gd name="T16" fmla="*/ 0 w 1685"/>
                  <a:gd name="T17" fmla="*/ 0 h 23"/>
                  <a:gd name="T18" fmla="*/ 0 w 1685"/>
                  <a:gd name="T19" fmla="*/ 0 h 23"/>
                  <a:gd name="T20" fmla="*/ 21 w 168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
                  <a:gd name="T34" fmla="*/ 0 h 23"/>
                  <a:gd name="T35" fmla="*/ 1685 w 168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 h="23">
                    <a:moveTo>
                      <a:pt x="1678" y="0"/>
                    </a:moveTo>
                    <a:lnTo>
                      <a:pt x="1680" y="5"/>
                    </a:lnTo>
                    <a:lnTo>
                      <a:pt x="1681" y="11"/>
                    </a:lnTo>
                    <a:lnTo>
                      <a:pt x="1684" y="18"/>
                    </a:lnTo>
                    <a:lnTo>
                      <a:pt x="1685" y="23"/>
                    </a:lnTo>
                    <a:lnTo>
                      <a:pt x="0" y="23"/>
                    </a:lnTo>
                    <a:lnTo>
                      <a:pt x="1" y="18"/>
                    </a:lnTo>
                    <a:lnTo>
                      <a:pt x="2" y="11"/>
                    </a:lnTo>
                    <a:lnTo>
                      <a:pt x="2" y="5"/>
                    </a:lnTo>
                    <a:lnTo>
                      <a:pt x="3" y="0"/>
                    </a:lnTo>
                    <a:lnTo>
                      <a:pt x="1678" y="0"/>
                    </a:lnTo>
                    <a:close/>
                  </a:path>
                </a:pathLst>
              </a:custGeom>
              <a:solidFill>
                <a:srgbClr val="6C6C6C"/>
              </a:solidFill>
              <a:ln w="9525">
                <a:noFill/>
                <a:round/>
                <a:headEnd/>
                <a:tailEnd/>
              </a:ln>
            </p:spPr>
            <p:txBody>
              <a:bodyPr/>
              <a:lstStyle/>
              <a:p>
                <a:endParaRPr lang="fr-FR"/>
              </a:p>
            </p:txBody>
          </p:sp>
          <p:sp>
            <p:nvSpPr>
              <p:cNvPr id="279" name="Freeform 183"/>
              <p:cNvSpPr>
                <a:spLocks/>
              </p:cNvSpPr>
              <p:nvPr/>
            </p:nvSpPr>
            <p:spPr bwMode="auto">
              <a:xfrm>
                <a:off x="1534" y="893"/>
                <a:ext cx="564" cy="8"/>
              </a:xfrm>
              <a:custGeom>
                <a:avLst/>
                <a:gdLst>
                  <a:gd name="T0" fmla="*/ 21 w 1693"/>
                  <a:gd name="T1" fmla="*/ 0 h 23"/>
                  <a:gd name="T2" fmla="*/ 21 w 1693"/>
                  <a:gd name="T3" fmla="*/ 0 h 23"/>
                  <a:gd name="T4" fmla="*/ 21 w 1693"/>
                  <a:gd name="T5" fmla="*/ 0 h 23"/>
                  <a:gd name="T6" fmla="*/ 21 w 1693"/>
                  <a:gd name="T7" fmla="*/ 0 h 23"/>
                  <a:gd name="T8" fmla="*/ 21 w 1693"/>
                  <a:gd name="T9" fmla="*/ 0 h 23"/>
                  <a:gd name="T10" fmla="*/ 0 w 1693"/>
                  <a:gd name="T11" fmla="*/ 0 h 23"/>
                  <a:gd name="T12" fmla="*/ 0 w 1693"/>
                  <a:gd name="T13" fmla="*/ 0 h 23"/>
                  <a:gd name="T14" fmla="*/ 0 w 1693"/>
                  <a:gd name="T15" fmla="*/ 0 h 23"/>
                  <a:gd name="T16" fmla="*/ 0 w 1693"/>
                  <a:gd name="T17" fmla="*/ 0 h 23"/>
                  <a:gd name="T18" fmla="*/ 0 w 1693"/>
                  <a:gd name="T19" fmla="*/ 0 h 23"/>
                  <a:gd name="T20" fmla="*/ 21 w 169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3"/>
                  <a:gd name="T34" fmla="*/ 0 h 23"/>
                  <a:gd name="T35" fmla="*/ 1693 w 169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3" h="23">
                    <a:moveTo>
                      <a:pt x="1687" y="0"/>
                    </a:moveTo>
                    <a:lnTo>
                      <a:pt x="1688" y="6"/>
                    </a:lnTo>
                    <a:lnTo>
                      <a:pt x="1689" y="12"/>
                    </a:lnTo>
                    <a:lnTo>
                      <a:pt x="1691" y="17"/>
                    </a:lnTo>
                    <a:lnTo>
                      <a:pt x="1693" y="23"/>
                    </a:lnTo>
                    <a:lnTo>
                      <a:pt x="0" y="23"/>
                    </a:lnTo>
                    <a:lnTo>
                      <a:pt x="1" y="17"/>
                    </a:lnTo>
                    <a:lnTo>
                      <a:pt x="1" y="12"/>
                    </a:lnTo>
                    <a:lnTo>
                      <a:pt x="1" y="6"/>
                    </a:lnTo>
                    <a:lnTo>
                      <a:pt x="2" y="0"/>
                    </a:lnTo>
                    <a:lnTo>
                      <a:pt x="1687" y="0"/>
                    </a:lnTo>
                    <a:close/>
                  </a:path>
                </a:pathLst>
              </a:custGeom>
              <a:solidFill>
                <a:srgbClr val="6C6C6C"/>
              </a:solidFill>
              <a:ln w="9525">
                <a:noFill/>
                <a:round/>
                <a:headEnd/>
                <a:tailEnd/>
              </a:ln>
            </p:spPr>
            <p:txBody>
              <a:bodyPr/>
              <a:lstStyle/>
              <a:p>
                <a:endParaRPr lang="fr-FR"/>
              </a:p>
            </p:txBody>
          </p:sp>
          <p:sp>
            <p:nvSpPr>
              <p:cNvPr id="280" name="Freeform 184"/>
              <p:cNvSpPr>
                <a:spLocks/>
              </p:cNvSpPr>
              <p:nvPr/>
            </p:nvSpPr>
            <p:spPr bwMode="auto">
              <a:xfrm>
                <a:off x="1533" y="901"/>
                <a:ext cx="567" cy="8"/>
              </a:xfrm>
              <a:custGeom>
                <a:avLst/>
                <a:gdLst>
                  <a:gd name="T0" fmla="*/ 21 w 1702"/>
                  <a:gd name="T1" fmla="*/ 0 h 24"/>
                  <a:gd name="T2" fmla="*/ 21 w 1702"/>
                  <a:gd name="T3" fmla="*/ 0 h 24"/>
                  <a:gd name="T4" fmla="*/ 21 w 1702"/>
                  <a:gd name="T5" fmla="*/ 0 h 24"/>
                  <a:gd name="T6" fmla="*/ 21 w 1702"/>
                  <a:gd name="T7" fmla="*/ 0 h 24"/>
                  <a:gd name="T8" fmla="*/ 21 w 1702"/>
                  <a:gd name="T9" fmla="*/ 0 h 24"/>
                  <a:gd name="T10" fmla="*/ 0 w 1702"/>
                  <a:gd name="T11" fmla="*/ 0 h 24"/>
                  <a:gd name="T12" fmla="*/ 0 w 1702"/>
                  <a:gd name="T13" fmla="*/ 0 h 24"/>
                  <a:gd name="T14" fmla="*/ 0 w 1702"/>
                  <a:gd name="T15" fmla="*/ 0 h 24"/>
                  <a:gd name="T16" fmla="*/ 0 w 1702"/>
                  <a:gd name="T17" fmla="*/ 0 h 24"/>
                  <a:gd name="T18" fmla="*/ 0 w 1702"/>
                  <a:gd name="T19" fmla="*/ 0 h 24"/>
                  <a:gd name="T20" fmla="*/ 21 w 170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2"/>
                  <a:gd name="T34" fmla="*/ 0 h 24"/>
                  <a:gd name="T35" fmla="*/ 1702 w 170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2" h="24">
                    <a:moveTo>
                      <a:pt x="1696" y="0"/>
                    </a:moveTo>
                    <a:lnTo>
                      <a:pt x="1698" y="6"/>
                    </a:lnTo>
                    <a:lnTo>
                      <a:pt x="1699" y="11"/>
                    </a:lnTo>
                    <a:lnTo>
                      <a:pt x="1701" y="18"/>
                    </a:lnTo>
                    <a:lnTo>
                      <a:pt x="1702" y="24"/>
                    </a:lnTo>
                    <a:lnTo>
                      <a:pt x="0" y="24"/>
                    </a:lnTo>
                    <a:lnTo>
                      <a:pt x="0" y="18"/>
                    </a:lnTo>
                    <a:lnTo>
                      <a:pt x="2" y="11"/>
                    </a:lnTo>
                    <a:lnTo>
                      <a:pt x="2" y="6"/>
                    </a:lnTo>
                    <a:lnTo>
                      <a:pt x="3" y="0"/>
                    </a:lnTo>
                    <a:lnTo>
                      <a:pt x="1696" y="0"/>
                    </a:lnTo>
                    <a:close/>
                  </a:path>
                </a:pathLst>
              </a:custGeom>
              <a:solidFill>
                <a:srgbClr val="6E6E6E"/>
              </a:solidFill>
              <a:ln w="9525">
                <a:noFill/>
                <a:round/>
                <a:headEnd/>
                <a:tailEnd/>
              </a:ln>
            </p:spPr>
            <p:txBody>
              <a:bodyPr/>
              <a:lstStyle/>
              <a:p>
                <a:endParaRPr lang="fr-FR"/>
              </a:p>
            </p:txBody>
          </p:sp>
          <p:sp>
            <p:nvSpPr>
              <p:cNvPr id="281" name="Freeform 185"/>
              <p:cNvSpPr>
                <a:spLocks/>
              </p:cNvSpPr>
              <p:nvPr/>
            </p:nvSpPr>
            <p:spPr bwMode="auto">
              <a:xfrm>
                <a:off x="1532" y="909"/>
                <a:ext cx="570" cy="8"/>
              </a:xfrm>
              <a:custGeom>
                <a:avLst/>
                <a:gdLst>
                  <a:gd name="T0" fmla="*/ 21 w 1710"/>
                  <a:gd name="T1" fmla="*/ 0 h 23"/>
                  <a:gd name="T2" fmla="*/ 21 w 1710"/>
                  <a:gd name="T3" fmla="*/ 0 h 23"/>
                  <a:gd name="T4" fmla="*/ 21 w 1710"/>
                  <a:gd name="T5" fmla="*/ 0 h 23"/>
                  <a:gd name="T6" fmla="*/ 21 w 1710"/>
                  <a:gd name="T7" fmla="*/ 0 h 23"/>
                  <a:gd name="T8" fmla="*/ 21 w 1710"/>
                  <a:gd name="T9" fmla="*/ 0 h 23"/>
                  <a:gd name="T10" fmla="*/ 0 w 1710"/>
                  <a:gd name="T11" fmla="*/ 0 h 23"/>
                  <a:gd name="T12" fmla="*/ 0 w 1710"/>
                  <a:gd name="T13" fmla="*/ 0 h 23"/>
                  <a:gd name="T14" fmla="*/ 0 w 1710"/>
                  <a:gd name="T15" fmla="*/ 0 h 23"/>
                  <a:gd name="T16" fmla="*/ 0 w 1710"/>
                  <a:gd name="T17" fmla="*/ 0 h 23"/>
                  <a:gd name="T18" fmla="*/ 0 w 1710"/>
                  <a:gd name="T19" fmla="*/ 0 h 23"/>
                  <a:gd name="T20" fmla="*/ 21 w 171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
                  <a:gd name="T34" fmla="*/ 0 h 23"/>
                  <a:gd name="T35" fmla="*/ 1710 w 171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 h="23">
                    <a:moveTo>
                      <a:pt x="1704" y="0"/>
                    </a:moveTo>
                    <a:lnTo>
                      <a:pt x="1705" y="6"/>
                    </a:lnTo>
                    <a:lnTo>
                      <a:pt x="1707" y="11"/>
                    </a:lnTo>
                    <a:lnTo>
                      <a:pt x="1709" y="17"/>
                    </a:lnTo>
                    <a:lnTo>
                      <a:pt x="1710" y="23"/>
                    </a:lnTo>
                    <a:lnTo>
                      <a:pt x="0" y="23"/>
                    </a:lnTo>
                    <a:lnTo>
                      <a:pt x="0" y="17"/>
                    </a:lnTo>
                    <a:lnTo>
                      <a:pt x="1" y="11"/>
                    </a:lnTo>
                    <a:lnTo>
                      <a:pt x="1" y="6"/>
                    </a:lnTo>
                    <a:lnTo>
                      <a:pt x="2" y="0"/>
                    </a:lnTo>
                    <a:lnTo>
                      <a:pt x="1704" y="0"/>
                    </a:lnTo>
                    <a:close/>
                  </a:path>
                </a:pathLst>
              </a:custGeom>
              <a:solidFill>
                <a:srgbClr val="717171"/>
              </a:solidFill>
              <a:ln w="9525">
                <a:noFill/>
                <a:round/>
                <a:headEnd/>
                <a:tailEnd/>
              </a:ln>
            </p:spPr>
            <p:txBody>
              <a:bodyPr/>
              <a:lstStyle/>
              <a:p>
                <a:endParaRPr lang="fr-FR"/>
              </a:p>
            </p:txBody>
          </p:sp>
          <p:sp>
            <p:nvSpPr>
              <p:cNvPr id="282" name="Freeform 186"/>
              <p:cNvSpPr>
                <a:spLocks/>
              </p:cNvSpPr>
              <p:nvPr/>
            </p:nvSpPr>
            <p:spPr bwMode="auto">
              <a:xfrm>
                <a:off x="1531" y="917"/>
                <a:ext cx="574" cy="7"/>
              </a:xfrm>
              <a:custGeom>
                <a:avLst/>
                <a:gdLst>
                  <a:gd name="T0" fmla="*/ 21 w 1720"/>
                  <a:gd name="T1" fmla="*/ 0 h 23"/>
                  <a:gd name="T2" fmla="*/ 21 w 1720"/>
                  <a:gd name="T3" fmla="*/ 0 h 23"/>
                  <a:gd name="T4" fmla="*/ 21 w 1720"/>
                  <a:gd name="T5" fmla="*/ 0 h 23"/>
                  <a:gd name="T6" fmla="*/ 21 w 1720"/>
                  <a:gd name="T7" fmla="*/ 0 h 23"/>
                  <a:gd name="T8" fmla="*/ 21 w 1720"/>
                  <a:gd name="T9" fmla="*/ 0 h 23"/>
                  <a:gd name="T10" fmla="*/ 0 w 1720"/>
                  <a:gd name="T11" fmla="*/ 0 h 23"/>
                  <a:gd name="T12" fmla="*/ 0 w 1720"/>
                  <a:gd name="T13" fmla="*/ 0 h 23"/>
                  <a:gd name="T14" fmla="*/ 0 w 1720"/>
                  <a:gd name="T15" fmla="*/ 0 h 23"/>
                  <a:gd name="T16" fmla="*/ 0 w 1720"/>
                  <a:gd name="T17" fmla="*/ 0 h 23"/>
                  <a:gd name="T18" fmla="*/ 0 w 1720"/>
                  <a:gd name="T19" fmla="*/ 0 h 23"/>
                  <a:gd name="T20" fmla="*/ 21 w 172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0"/>
                  <a:gd name="T34" fmla="*/ 0 h 23"/>
                  <a:gd name="T35" fmla="*/ 1720 w 172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0" h="23">
                    <a:moveTo>
                      <a:pt x="1713" y="0"/>
                    </a:moveTo>
                    <a:lnTo>
                      <a:pt x="1715" y="5"/>
                    </a:lnTo>
                    <a:lnTo>
                      <a:pt x="1716" y="11"/>
                    </a:lnTo>
                    <a:lnTo>
                      <a:pt x="1719" y="18"/>
                    </a:lnTo>
                    <a:lnTo>
                      <a:pt x="1720" y="23"/>
                    </a:lnTo>
                    <a:lnTo>
                      <a:pt x="0" y="23"/>
                    </a:lnTo>
                    <a:lnTo>
                      <a:pt x="1" y="18"/>
                    </a:lnTo>
                    <a:lnTo>
                      <a:pt x="2" y="11"/>
                    </a:lnTo>
                    <a:lnTo>
                      <a:pt x="2" y="5"/>
                    </a:lnTo>
                    <a:lnTo>
                      <a:pt x="3" y="0"/>
                    </a:lnTo>
                    <a:lnTo>
                      <a:pt x="1713" y="0"/>
                    </a:lnTo>
                    <a:close/>
                  </a:path>
                </a:pathLst>
              </a:custGeom>
              <a:solidFill>
                <a:srgbClr val="737373"/>
              </a:solidFill>
              <a:ln w="9525">
                <a:noFill/>
                <a:round/>
                <a:headEnd/>
                <a:tailEnd/>
              </a:ln>
            </p:spPr>
            <p:txBody>
              <a:bodyPr/>
              <a:lstStyle/>
              <a:p>
                <a:endParaRPr lang="fr-FR"/>
              </a:p>
            </p:txBody>
          </p:sp>
          <p:sp>
            <p:nvSpPr>
              <p:cNvPr id="283" name="Freeform 187"/>
              <p:cNvSpPr>
                <a:spLocks/>
              </p:cNvSpPr>
              <p:nvPr/>
            </p:nvSpPr>
            <p:spPr bwMode="auto">
              <a:xfrm>
                <a:off x="1530" y="924"/>
                <a:ext cx="576" cy="8"/>
              </a:xfrm>
              <a:custGeom>
                <a:avLst/>
                <a:gdLst>
                  <a:gd name="T0" fmla="*/ 21 w 1728"/>
                  <a:gd name="T1" fmla="*/ 0 h 23"/>
                  <a:gd name="T2" fmla="*/ 21 w 1728"/>
                  <a:gd name="T3" fmla="*/ 0 h 23"/>
                  <a:gd name="T4" fmla="*/ 21 w 1728"/>
                  <a:gd name="T5" fmla="*/ 0 h 23"/>
                  <a:gd name="T6" fmla="*/ 21 w 1728"/>
                  <a:gd name="T7" fmla="*/ 0 h 23"/>
                  <a:gd name="T8" fmla="*/ 21 w 1728"/>
                  <a:gd name="T9" fmla="*/ 0 h 23"/>
                  <a:gd name="T10" fmla="*/ 0 w 1728"/>
                  <a:gd name="T11" fmla="*/ 0 h 23"/>
                  <a:gd name="T12" fmla="*/ 0 w 1728"/>
                  <a:gd name="T13" fmla="*/ 0 h 23"/>
                  <a:gd name="T14" fmla="*/ 0 w 1728"/>
                  <a:gd name="T15" fmla="*/ 0 h 23"/>
                  <a:gd name="T16" fmla="*/ 0 w 1728"/>
                  <a:gd name="T17" fmla="*/ 0 h 23"/>
                  <a:gd name="T18" fmla="*/ 0 w 1728"/>
                  <a:gd name="T19" fmla="*/ 0 h 23"/>
                  <a:gd name="T20" fmla="*/ 21 w 1728"/>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23"/>
                  <a:gd name="T35" fmla="*/ 1728 w 172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23">
                    <a:moveTo>
                      <a:pt x="1723" y="0"/>
                    </a:moveTo>
                    <a:lnTo>
                      <a:pt x="1724" y="6"/>
                    </a:lnTo>
                    <a:lnTo>
                      <a:pt x="1725" y="12"/>
                    </a:lnTo>
                    <a:lnTo>
                      <a:pt x="1727" y="17"/>
                    </a:lnTo>
                    <a:lnTo>
                      <a:pt x="1728" y="23"/>
                    </a:lnTo>
                    <a:lnTo>
                      <a:pt x="0" y="23"/>
                    </a:lnTo>
                    <a:lnTo>
                      <a:pt x="2" y="17"/>
                    </a:lnTo>
                    <a:lnTo>
                      <a:pt x="2" y="12"/>
                    </a:lnTo>
                    <a:lnTo>
                      <a:pt x="3" y="6"/>
                    </a:lnTo>
                    <a:lnTo>
                      <a:pt x="3" y="0"/>
                    </a:lnTo>
                    <a:lnTo>
                      <a:pt x="1723" y="0"/>
                    </a:lnTo>
                    <a:close/>
                  </a:path>
                </a:pathLst>
              </a:custGeom>
              <a:solidFill>
                <a:srgbClr val="767676"/>
              </a:solidFill>
              <a:ln w="9525">
                <a:noFill/>
                <a:round/>
                <a:headEnd/>
                <a:tailEnd/>
              </a:ln>
            </p:spPr>
            <p:txBody>
              <a:bodyPr/>
              <a:lstStyle/>
              <a:p>
                <a:endParaRPr lang="fr-FR"/>
              </a:p>
            </p:txBody>
          </p:sp>
          <p:sp>
            <p:nvSpPr>
              <p:cNvPr id="284" name="Freeform 188"/>
              <p:cNvSpPr>
                <a:spLocks/>
              </p:cNvSpPr>
              <p:nvPr/>
            </p:nvSpPr>
            <p:spPr bwMode="auto">
              <a:xfrm>
                <a:off x="1530" y="932"/>
                <a:ext cx="579" cy="8"/>
              </a:xfrm>
              <a:custGeom>
                <a:avLst/>
                <a:gdLst>
                  <a:gd name="T0" fmla="*/ 21 w 1737"/>
                  <a:gd name="T1" fmla="*/ 0 h 24"/>
                  <a:gd name="T2" fmla="*/ 21 w 1737"/>
                  <a:gd name="T3" fmla="*/ 0 h 24"/>
                  <a:gd name="T4" fmla="*/ 21 w 1737"/>
                  <a:gd name="T5" fmla="*/ 0 h 24"/>
                  <a:gd name="T6" fmla="*/ 21 w 1737"/>
                  <a:gd name="T7" fmla="*/ 0 h 24"/>
                  <a:gd name="T8" fmla="*/ 21 w 1737"/>
                  <a:gd name="T9" fmla="*/ 0 h 24"/>
                  <a:gd name="T10" fmla="*/ 0 w 1737"/>
                  <a:gd name="T11" fmla="*/ 0 h 24"/>
                  <a:gd name="T12" fmla="*/ 0 w 1737"/>
                  <a:gd name="T13" fmla="*/ 0 h 24"/>
                  <a:gd name="T14" fmla="*/ 0 w 1737"/>
                  <a:gd name="T15" fmla="*/ 0 h 24"/>
                  <a:gd name="T16" fmla="*/ 0 w 1737"/>
                  <a:gd name="T17" fmla="*/ 0 h 24"/>
                  <a:gd name="T18" fmla="*/ 0 w 1737"/>
                  <a:gd name="T19" fmla="*/ 0 h 24"/>
                  <a:gd name="T20" fmla="*/ 21 w 173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7"/>
                  <a:gd name="T34" fmla="*/ 0 h 24"/>
                  <a:gd name="T35" fmla="*/ 1737 w 173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7" h="24">
                    <a:moveTo>
                      <a:pt x="1730" y="0"/>
                    </a:moveTo>
                    <a:lnTo>
                      <a:pt x="1733" y="6"/>
                    </a:lnTo>
                    <a:lnTo>
                      <a:pt x="1734" y="11"/>
                    </a:lnTo>
                    <a:lnTo>
                      <a:pt x="1736" y="18"/>
                    </a:lnTo>
                    <a:lnTo>
                      <a:pt x="1737" y="24"/>
                    </a:lnTo>
                    <a:lnTo>
                      <a:pt x="0" y="24"/>
                    </a:lnTo>
                    <a:lnTo>
                      <a:pt x="1" y="18"/>
                    </a:lnTo>
                    <a:lnTo>
                      <a:pt x="1" y="11"/>
                    </a:lnTo>
                    <a:lnTo>
                      <a:pt x="2" y="6"/>
                    </a:lnTo>
                    <a:lnTo>
                      <a:pt x="2" y="0"/>
                    </a:lnTo>
                    <a:lnTo>
                      <a:pt x="1730" y="0"/>
                    </a:lnTo>
                    <a:close/>
                  </a:path>
                </a:pathLst>
              </a:custGeom>
              <a:solidFill>
                <a:srgbClr val="767676"/>
              </a:solidFill>
              <a:ln w="9525">
                <a:noFill/>
                <a:round/>
                <a:headEnd/>
                <a:tailEnd/>
              </a:ln>
            </p:spPr>
            <p:txBody>
              <a:bodyPr/>
              <a:lstStyle/>
              <a:p>
                <a:endParaRPr lang="fr-FR"/>
              </a:p>
            </p:txBody>
          </p:sp>
          <p:sp>
            <p:nvSpPr>
              <p:cNvPr id="285" name="Freeform 189"/>
              <p:cNvSpPr>
                <a:spLocks/>
              </p:cNvSpPr>
              <p:nvPr/>
            </p:nvSpPr>
            <p:spPr bwMode="auto">
              <a:xfrm>
                <a:off x="1529" y="940"/>
                <a:ext cx="582" cy="7"/>
              </a:xfrm>
              <a:custGeom>
                <a:avLst/>
                <a:gdLst>
                  <a:gd name="T0" fmla="*/ 21 w 1745"/>
                  <a:gd name="T1" fmla="*/ 0 h 22"/>
                  <a:gd name="T2" fmla="*/ 21 w 1745"/>
                  <a:gd name="T3" fmla="*/ 0 h 22"/>
                  <a:gd name="T4" fmla="*/ 22 w 1745"/>
                  <a:gd name="T5" fmla="*/ 0 h 22"/>
                  <a:gd name="T6" fmla="*/ 22 w 1745"/>
                  <a:gd name="T7" fmla="*/ 0 h 22"/>
                  <a:gd name="T8" fmla="*/ 22 w 1745"/>
                  <a:gd name="T9" fmla="*/ 0 h 22"/>
                  <a:gd name="T10" fmla="*/ 0 w 1745"/>
                  <a:gd name="T11" fmla="*/ 0 h 22"/>
                  <a:gd name="T12" fmla="*/ 0 w 1745"/>
                  <a:gd name="T13" fmla="*/ 0 h 22"/>
                  <a:gd name="T14" fmla="*/ 0 w 1745"/>
                  <a:gd name="T15" fmla="*/ 0 h 22"/>
                  <a:gd name="T16" fmla="*/ 0 w 1745"/>
                  <a:gd name="T17" fmla="*/ 0 h 22"/>
                  <a:gd name="T18" fmla="*/ 0 w 1745"/>
                  <a:gd name="T19" fmla="*/ 0 h 22"/>
                  <a:gd name="T20" fmla="*/ 21 w 174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5"/>
                  <a:gd name="T34" fmla="*/ 0 h 22"/>
                  <a:gd name="T35" fmla="*/ 1745 w 17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5" h="22">
                    <a:moveTo>
                      <a:pt x="1739" y="0"/>
                    </a:moveTo>
                    <a:lnTo>
                      <a:pt x="1740" y="5"/>
                    </a:lnTo>
                    <a:lnTo>
                      <a:pt x="1743" y="11"/>
                    </a:lnTo>
                    <a:lnTo>
                      <a:pt x="1744" y="17"/>
                    </a:lnTo>
                    <a:lnTo>
                      <a:pt x="1745" y="22"/>
                    </a:lnTo>
                    <a:lnTo>
                      <a:pt x="0" y="22"/>
                    </a:lnTo>
                    <a:lnTo>
                      <a:pt x="1" y="17"/>
                    </a:lnTo>
                    <a:lnTo>
                      <a:pt x="1" y="11"/>
                    </a:lnTo>
                    <a:lnTo>
                      <a:pt x="2" y="5"/>
                    </a:lnTo>
                    <a:lnTo>
                      <a:pt x="2" y="0"/>
                    </a:lnTo>
                    <a:lnTo>
                      <a:pt x="1739" y="0"/>
                    </a:lnTo>
                    <a:close/>
                  </a:path>
                </a:pathLst>
              </a:custGeom>
              <a:solidFill>
                <a:srgbClr val="787878"/>
              </a:solidFill>
              <a:ln w="9525">
                <a:noFill/>
                <a:round/>
                <a:headEnd/>
                <a:tailEnd/>
              </a:ln>
            </p:spPr>
            <p:txBody>
              <a:bodyPr/>
              <a:lstStyle/>
              <a:p>
                <a:endParaRPr lang="fr-FR"/>
              </a:p>
            </p:txBody>
          </p:sp>
          <p:sp>
            <p:nvSpPr>
              <p:cNvPr id="286" name="Freeform 190"/>
              <p:cNvSpPr>
                <a:spLocks/>
              </p:cNvSpPr>
              <p:nvPr/>
            </p:nvSpPr>
            <p:spPr bwMode="auto">
              <a:xfrm>
                <a:off x="1528" y="947"/>
                <a:ext cx="585" cy="8"/>
              </a:xfrm>
              <a:custGeom>
                <a:avLst/>
                <a:gdLst>
                  <a:gd name="T0" fmla="*/ 22 w 1754"/>
                  <a:gd name="T1" fmla="*/ 0 h 24"/>
                  <a:gd name="T2" fmla="*/ 22 w 1754"/>
                  <a:gd name="T3" fmla="*/ 0 h 24"/>
                  <a:gd name="T4" fmla="*/ 22 w 1754"/>
                  <a:gd name="T5" fmla="*/ 0 h 24"/>
                  <a:gd name="T6" fmla="*/ 22 w 1754"/>
                  <a:gd name="T7" fmla="*/ 0 h 24"/>
                  <a:gd name="T8" fmla="*/ 22 w 1754"/>
                  <a:gd name="T9" fmla="*/ 0 h 24"/>
                  <a:gd name="T10" fmla="*/ 0 w 1754"/>
                  <a:gd name="T11" fmla="*/ 0 h 24"/>
                  <a:gd name="T12" fmla="*/ 0 w 1754"/>
                  <a:gd name="T13" fmla="*/ 0 h 24"/>
                  <a:gd name="T14" fmla="*/ 0 w 1754"/>
                  <a:gd name="T15" fmla="*/ 0 h 24"/>
                  <a:gd name="T16" fmla="*/ 0 w 1754"/>
                  <a:gd name="T17" fmla="*/ 0 h 24"/>
                  <a:gd name="T18" fmla="*/ 0 w 1754"/>
                  <a:gd name="T19" fmla="*/ 0 h 24"/>
                  <a:gd name="T20" fmla="*/ 22 w 175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4"/>
                  <a:gd name="T34" fmla="*/ 0 h 24"/>
                  <a:gd name="T35" fmla="*/ 1754 w 175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4" h="24">
                    <a:moveTo>
                      <a:pt x="1747" y="0"/>
                    </a:moveTo>
                    <a:lnTo>
                      <a:pt x="1749" y="6"/>
                    </a:lnTo>
                    <a:lnTo>
                      <a:pt x="1750" y="12"/>
                    </a:lnTo>
                    <a:lnTo>
                      <a:pt x="1753" y="19"/>
                    </a:lnTo>
                    <a:lnTo>
                      <a:pt x="1754" y="24"/>
                    </a:lnTo>
                    <a:lnTo>
                      <a:pt x="0" y="24"/>
                    </a:lnTo>
                    <a:lnTo>
                      <a:pt x="1" y="19"/>
                    </a:lnTo>
                    <a:lnTo>
                      <a:pt x="1" y="12"/>
                    </a:lnTo>
                    <a:lnTo>
                      <a:pt x="2" y="6"/>
                    </a:lnTo>
                    <a:lnTo>
                      <a:pt x="2" y="0"/>
                    </a:lnTo>
                    <a:lnTo>
                      <a:pt x="1747" y="0"/>
                    </a:lnTo>
                    <a:close/>
                  </a:path>
                </a:pathLst>
              </a:custGeom>
              <a:solidFill>
                <a:srgbClr val="7B7B7B"/>
              </a:solidFill>
              <a:ln w="9525">
                <a:noFill/>
                <a:round/>
                <a:headEnd/>
                <a:tailEnd/>
              </a:ln>
            </p:spPr>
            <p:txBody>
              <a:bodyPr/>
              <a:lstStyle/>
              <a:p>
                <a:endParaRPr lang="fr-FR"/>
              </a:p>
            </p:txBody>
          </p:sp>
          <p:sp>
            <p:nvSpPr>
              <p:cNvPr id="287" name="Freeform 191"/>
              <p:cNvSpPr>
                <a:spLocks/>
              </p:cNvSpPr>
              <p:nvPr/>
            </p:nvSpPr>
            <p:spPr bwMode="auto">
              <a:xfrm>
                <a:off x="1527" y="955"/>
                <a:ext cx="588" cy="8"/>
              </a:xfrm>
              <a:custGeom>
                <a:avLst/>
                <a:gdLst>
                  <a:gd name="T0" fmla="*/ 22 w 1762"/>
                  <a:gd name="T1" fmla="*/ 0 h 23"/>
                  <a:gd name="T2" fmla="*/ 22 w 1762"/>
                  <a:gd name="T3" fmla="*/ 0 h 23"/>
                  <a:gd name="T4" fmla="*/ 22 w 1762"/>
                  <a:gd name="T5" fmla="*/ 0 h 23"/>
                  <a:gd name="T6" fmla="*/ 22 w 1762"/>
                  <a:gd name="T7" fmla="*/ 0 h 23"/>
                  <a:gd name="T8" fmla="*/ 22 w 1762"/>
                  <a:gd name="T9" fmla="*/ 0 h 23"/>
                  <a:gd name="T10" fmla="*/ 0 w 1762"/>
                  <a:gd name="T11" fmla="*/ 0 h 23"/>
                  <a:gd name="T12" fmla="*/ 0 w 1762"/>
                  <a:gd name="T13" fmla="*/ 0 h 23"/>
                  <a:gd name="T14" fmla="*/ 0 w 1762"/>
                  <a:gd name="T15" fmla="*/ 0 h 23"/>
                  <a:gd name="T16" fmla="*/ 0 w 1762"/>
                  <a:gd name="T17" fmla="*/ 0 h 23"/>
                  <a:gd name="T18" fmla="*/ 0 w 1762"/>
                  <a:gd name="T19" fmla="*/ 0 h 23"/>
                  <a:gd name="T20" fmla="*/ 22 w 176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2"/>
                  <a:gd name="T34" fmla="*/ 0 h 23"/>
                  <a:gd name="T35" fmla="*/ 1762 w 176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2" h="23">
                    <a:moveTo>
                      <a:pt x="1757" y="0"/>
                    </a:moveTo>
                    <a:lnTo>
                      <a:pt x="1758" y="6"/>
                    </a:lnTo>
                    <a:lnTo>
                      <a:pt x="1760" y="12"/>
                    </a:lnTo>
                    <a:lnTo>
                      <a:pt x="1761" y="17"/>
                    </a:lnTo>
                    <a:lnTo>
                      <a:pt x="1762" y="23"/>
                    </a:lnTo>
                    <a:lnTo>
                      <a:pt x="0" y="23"/>
                    </a:lnTo>
                    <a:lnTo>
                      <a:pt x="2" y="17"/>
                    </a:lnTo>
                    <a:lnTo>
                      <a:pt x="2" y="12"/>
                    </a:lnTo>
                    <a:lnTo>
                      <a:pt x="3" y="6"/>
                    </a:lnTo>
                    <a:lnTo>
                      <a:pt x="3" y="0"/>
                    </a:lnTo>
                    <a:lnTo>
                      <a:pt x="1757" y="0"/>
                    </a:lnTo>
                    <a:close/>
                  </a:path>
                </a:pathLst>
              </a:custGeom>
              <a:solidFill>
                <a:srgbClr val="7D7D7D"/>
              </a:solidFill>
              <a:ln w="9525">
                <a:noFill/>
                <a:round/>
                <a:headEnd/>
                <a:tailEnd/>
              </a:ln>
            </p:spPr>
            <p:txBody>
              <a:bodyPr/>
              <a:lstStyle/>
              <a:p>
                <a:endParaRPr lang="fr-FR"/>
              </a:p>
            </p:txBody>
          </p:sp>
          <p:sp>
            <p:nvSpPr>
              <p:cNvPr id="288" name="Freeform 192"/>
              <p:cNvSpPr>
                <a:spLocks/>
              </p:cNvSpPr>
              <p:nvPr/>
            </p:nvSpPr>
            <p:spPr bwMode="auto">
              <a:xfrm>
                <a:off x="1527" y="963"/>
                <a:ext cx="590" cy="8"/>
              </a:xfrm>
              <a:custGeom>
                <a:avLst/>
                <a:gdLst>
                  <a:gd name="T0" fmla="*/ 22 w 1770"/>
                  <a:gd name="T1" fmla="*/ 0 h 24"/>
                  <a:gd name="T2" fmla="*/ 22 w 1770"/>
                  <a:gd name="T3" fmla="*/ 0 h 24"/>
                  <a:gd name="T4" fmla="*/ 22 w 1770"/>
                  <a:gd name="T5" fmla="*/ 0 h 24"/>
                  <a:gd name="T6" fmla="*/ 22 w 1770"/>
                  <a:gd name="T7" fmla="*/ 0 h 24"/>
                  <a:gd name="T8" fmla="*/ 22 w 1770"/>
                  <a:gd name="T9" fmla="*/ 0 h 24"/>
                  <a:gd name="T10" fmla="*/ 0 w 1770"/>
                  <a:gd name="T11" fmla="*/ 0 h 24"/>
                  <a:gd name="T12" fmla="*/ 0 w 1770"/>
                  <a:gd name="T13" fmla="*/ 0 h 24"/>
                  <a:gd name="T14" fmla="*/ 0 w 1770"/>
                  <a:gd name="T15" fmla="*/ 0 h 24"/>
                  <a:gd name="T16" fmla="*/ 0 w 1770"/>
                  <a:gd name="T17" fmla="*/ 0 h 24"/>
                  <a:gd name="T18" fmla="*/ 0 w 1770"/>
                  <a:gd name="T19" fmla="*/ 0 h 24"/>
                  <a:gd name="T20" fmla="*/ 22 w 177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0"/>
                  <a:gd name="T34" fmla="*/ 0 h 24"/>
                  <a:gd name="T35" fmla="*/ 1770 w 177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0" h="24">
                    <a:moveTo>
                      <a:pt x="1763" y="0"/>
                    </a:moveTo>
                    <a:lnTo>
                      <a:pt x="1766" y="6"/>
                    </a:lnTo>
                    <a:lnTo>
                      <a:pt x="1767" y="11"/>
                    </a:lnTo>
                    <a:lnTo>
                      <a:pt x="1769" y="18"/>
                    </a:lnTo>
                    <a:lnTo>
                      <a:pt x="1770" y="24"/>
                    </a:lnTo>
                    <a:lnTo>
                      <a:pt x="0" y="24"/>
                    </a:lnTo>
                    <a:lnTo>
                      <a:pt x="0" y="18"/>
                    </a:lnTo>
                    <a:lnTo>
                      <a:pt x="1" y="11"/>
                    </a:lnTo>
                    <a:lnTo>
                      <a:pt x="1" y="6"/>
                    </a:lnTo>
                    <a:lnTo>
                      <a:pt x="1" y="0"/>
                    </a:lnTo>
                    <a:lnTo>
                      <a:pt x="1763" y="0"/>
                    </a:lnTo>
                    <a:close/>
                  </a:path>
                </a:pathLst>
              </a:custGeom>
              <a:solidFill>
                <a:srgbClr val="808080"/>
              </a:solidFill>
              <a:ln w="9525">
                <a:noFill/>
                <a:round/>
                <a:headEnd/>
                <a:tailEnd/>
              </a:ln>
            </p:spPr>
            <p:txBody>
              <a:bodyPr/>
              <a:lstStyle/>
              <a:p>
                <a:endParaRPr lang="fr-FR"/>
              </a:p>
            </p:txBody>
          </p:sp>
          <p:sp>
            <p:nvSpPr>
              <p:cNvPr id="289" name="Freeform 193"/>
              <p:cNvSpPr>
                <a:spLocks/>
              </p:cNvSpPr>
              <p:nvPr/>
            </p:nvSpPr>
            <p:spPr bwMode="auto">
              <a:xfrm>
                <a:off x="1521" y="971"/>
                <a:ext cx="627" cy="110"/>
              </a:xfrm>
              <a:custGeom>
                <a:avLst/>
                <a:gdLst>
                  <a:gd name="T0" fmla="*/ 22 w 1879"/>
                  <a:gd name="T1" fmla="*/ 0 h 330"/>
                  <a:gd name="T2" fmla="*/ 22 w 1879"/>
                  <a:gd name="T3" fmla="*/ 0 h 330"/>
                  <a:gd name="T4" fmla="*/ 22 w 1879"/>
                  <a:gd name="T5" fmla="*/ 1 h 330"/>
                  <a:gd name="T6" fmla="*/ 23 w 1879"/>
                  <a:gd name="T7" fmla="*/ 2 h 330"/>
                  <a:gd name="T8" fmla="*/ 23 w 1879"/>
                  <a:gd name="T9" fmla="*/ 2 h 330"/>
                  <a:gd name="T10" fmla="*/ 23 w 1879"/>
                  <a:gd name="T11" fmla="*/ 3 h 330"/>
                  <a:gd name="T12" fmla="*/ 23 w 1879"/>
                  <a:gd name="T13" fmla="*/ 3 h 330"/>
                  <a:gd name="T14" fmla="*/ 23 w 1879"/>
                  <a:gd name="T15" fmla="*/ 4 h 330"/>
                  <a:gd name="T16" fmla="*/ 23 w 1879"/>
                  <a:gd name="T17" fmla="*/ 4 h 330"/>
                  <a:gd name="T18" fmla="*/ 23 w 1879"/>
                  <a:gd name="T19" fmla="*/ 4 h 330"/>
                  <a:gd name="T20" fmla="*/ 22 w 1879"/>
                  <a:gd name="T21" fmla="*/ 4 h 330"/>
                  <a:gd name="T22" fmla="*/ 21 w 1879"/>
                  <a:gd name="T23" fmla="*/ 4 h 330"/>
                  <a:gd name="T24" fmla="*/ 20 w 1879"/>
                  <a:gd name="T25" fmla="*/ 4 h 330"/>
                  <a:gd name="T26" fmla="*/ 20 w 1879"/>
                  <a:gd name="T27" fmla="*/ 4 h 330"/>
                  <a:gd name="T28" fmla="*/ 19 w 1879"/>
                  <a:gd name="T29" fmla="*/ 4 h 330"/>
                  <a:gd name="T30" fmla="*/ 18 w 1879"/>
                  <a:gd name="T31" fmla="*/ 4 h 330"/>
                  <a:gd name="T32" fmla="*/ 17 w 1879"/>
                  <a:gd name="T33" fmla="*/ 4 h 330"/>
                  <a:gd name="T34" fmla="*/ 17 w 1879"/>
                  <a:gd name="T35" fmla="*/ 4 h 330"/>
                  <a:gd name="T36" fmla="*/ 16 w 1879"/>
                  <a:gd name="T37" fmla="*/ 4 h 330"/>
                  <a:gd name="T38" fmla="*/ 15 w 1879"/>
                  <a:gd name="T39" fmla="*/ 4 h 330"/>
                  <a:gd name="T40" fmla="*/ 14 w 1879"/>
                  <a:gd name="T41" fmla="*/ 4 h 330"/>
                  <a:gd name="T42" fmla="*/ 14 w 1879"/>
                  <a:gd name="T43" fmla="*/ 4 h 330"/>
                  <a:gd name="T44" fmla="*/ 13 w 1879"/>
                  <a:gd name="T45" fmla="*/ 4 h 330"/>
                  <a:gd name="T46" fmla="*/ 12 w 1879"/>
                  <a:gd name="T47" fmla="*/ 4 h 330"/>
                  <a:gd name="T48" fmla="*/ 12 w 1879"/>
                  <a:gd name="T49" fmla="*/ 4 h 330"/>
                  <a:gd name="T50" fmla="*/ 11 w 1879"/>
                  <a:gd name="T51" fmla="*/ 4 h 330"/>
                  <a:gd name="T52" fmla="*/ 10 w 1879"/>
                  <a:gd name="T53" fmla="*/ 4 h 330"/>
                  <a:gd name="T54" fmla="*/ 9 w 1879"/>
                  <a:gd name="T55" fmla="*/ 4 h 330"/>
                  <a:gd name="T56" fmla="*/ 9 w 1879"/>
                  <a:gd name="T57" fmla="*/ 3 h 330"/>
                  <a:gd name="T58" fmla="*/ 8 w 1879"/>
                  <a:gd name="T59" fmla="*/ 3 h 330"/>
                  <a:gd name="T60" fmla="*/ 7 w 1879"/>
                  <a:gd name="T61" fmla="*/ 3 h 330"/>
                  <a:gd name="T62" fmla="*/ 7 w 1879"/>
                  <a:gd name="T63" fmla="*/ 3 h 330"/>
                  <a:gd name="T64" fmla="*/ 6 w 1879"/>
                  <a:gd name="T65" fmla="*/ 3 h 330"/>
                  <a:gd name="T66" fmla="*/ 5 w 1879"/>
                  <a:gd name="T67" fmla="*/ 3 h 330"/>
                  <a:gd name="T68" fmla="*/ 4 w 1879"/>
                  <a:gd name="T69" fmla="*/ 3 h 330"/>
                  <a:gd name="T70" fmla="*/ 4 w 1879"/>
                  <a:gd name="T71" fmla="*/ 3 h 330"/>
                  <a:gd name="T72" fmla="*/ 3 w 1879"/>
                  <a:gd name="T73" fmla="*/ 3 h 330"/>
                  <a:gd name="T74" fmla="*/ 2 w 1879"/>
                  <a:gd name="T75" fmla="*/ 3 h 330"/>
                  <a:gd name="T76" fmla="*/ 1 w 1879"/>
                  <a:gd name="T77" fmla="*/ 3 h 330"/>
                  <a:gd name="T78" fmla="*/ 1 w 1879"/>
                  <a:gd name="T79" fmla="*/ 3 h 330"/>
                  <a:gd name="T80" fmla="*/ 0 w 1879"/>
                  <a:gd name="T81" fmla="*/ 3 h 330"/>
                  <a:gd name="T82" fmla="*/ 0 w 1879"/>
                  <a:gd name="T83" fmla="*/ 2 h 330"/>
                  <a:gd name="T84" fmla="*/ 0 w 1879"/>
                  <a:gd name="T85" fmla="*/ 1 h 330"/>
                  <a:gd name="T86" fmla="*/ 0 w 1879"/>
                  <a:gd name="T87" fmla="*/ 1 h 330"/>
                  <a:gd name="T88" fmla="*/ 0 w 1879"/>
                  <a:gd name="T89" fmla="*/ 0 h 330"/>
                  <a:gd name="T90" fmla="*/ 22 w 1879"/>
                  <a:gd name="T91" fmla="*/ 0 h 3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9"/>
                  <a:gd name="T139" fmla="*/ 0 h 330"/>
                  <a:gd name="T140" fmla="*/ 1879 w 1879"/>
                  <a:gd name="T141" fmla="*/ 330 h 3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9" h="330">
                    <a:moveTo>
                      <a:pt x="1787" y="0"/>
                    </a:moveTo>
                    <a:lnTo>
                      <a:pt x="1798" y="40"/>
                    </a:lnTo>
                    <a:lnTo>
                      <a:pt x="1810" y="81"/>
                    </a:lnTo>
                    <a:lnTo>
                      <a:pt x="1821" y="122"/>
                    </a:lnTo>
                    <a:lnTo>
                      <a:pt x="1832" y="164"/>
                    </a:lnTo>
                    <a:lnTo>
                      <a:pt x="1844" y="205"/>
                    </a:lnTo>
                    <a:lnTo>
                      <a:pt x="1855" y="247"/>
                    </a:lnTo>
                    <a:lnTo>
                      <a:pt x="1868" y="288"/>
                    </a:lnTo>
                    <a:lnTo>
                      <a:pt x="1879" y="330"/>
                    </a:lnTo>
                    <a:lnTo>
                      <a:pt x="1819" y="328"/>
                    </a:lnTo>
                    <a:lnTo>
                      <a:pt x="1760" y="326"/>
                    </a:lnTo>
                    <a:lnTo>
                      <a:pt x="1701" y="324"/>
                    </a:lnTo>
                    <a:lnTo>
                      <a:pt x="1642" y="321"/>
                    </a:lnTo>
                    <a:lnTo>
                      <a:pt x="1582" y="319"/>
                    </a:lnTo>
                    <a:lnTo>
                      <a:pt x="1523" y="317"/>
                    </a:lnTo>
                    <a:lnTo>
                      <a:pt x="1466" y="314"/>
                    </a:lnTo>
                    <a:lnTo>
                      <a:pt x="1407" y="312"/>
                    </a:lnTo>
                    <a:lnTo>
                      <a:pt x="1348" y="310"/>
                    </a:lnTo>
                    <a:lnTo>
                      <a:pt x="1289" y="308"/>
                    </a:lnTo>
                    <a:lnTo>
                      <a:pt x="1231" y="305"/>
                    </a:lnTo>
                    <a:lnTo>
                      <a:pt x="1172" y="303"/>
                    </a:lnTo>
                    <a:lnTo>
                      <a:pt x="1113" y="301"/>
                    </a:lnTo>
                    <a:lnTo>
                      <a:pt x="1056" y="299"/>
                    </a:lnTo>
                    <a:lnTo>
                      <a:pt x="997" y="296"/>
                    </a:lnTo>
                    <a:lnTo>
                      <a:pt x="939" y="293"/>
                    </a:lnTo>
                    <a:lnTo>
                      <a:pt x="880" y="291"/>
                    </a:lnTo>
                    <a:lnTo>
                      <a:pt x="822" y="287"/>
                    </a:lnTo>
                    <a:lnTo>
                      <a:pt x="763" y="284"/>
                    </a:lnTo>
                    <a:lnTo>
                      <a:pt x="706" y="280"/>
                    </a:lnTo>
                    <a:lnTo>
                      <a:pt x="647" y="276"/>
                    </a:lnTo>
                    <a:lnTo>
                      <a:pt x="588" y="271"/>
                    </a:lnTo>
                    <a:lnTo>
                      <a:pt x="530" y="267"/>
                    </a:lnTo>
                    <a:lnTo>
                      <a:pt x="471" y="262"/>
                    </a:lnTo>
                    <a:lnTo>
                      <a:pt x="412" y="257"/>
                    </a:lnTo>
                    <a:lnTo>
                      <a:pt x="355" y="251"/>
                    </a:lnTo>
                    <a:lnTo>
                      <a:pt x="296" y="245"/>
                    </a:lnTo>
                    <a:lnTo>
                      <a:pt x="237" y="239"/>
                    </a:lnTo>
                    <a:lnTo>
                      <a:pt x="178" y="232"/>
                    </a:lnTo>
                    <a:lnTo>
                      <a:pt x="119" y="224"/>
                    </a:lnTo>
                    <a:lnTo>
                      <a:pt x="59" y="216"/>
                    </a:lnTo>
                    <a:lnTo>
                      <a:pt x="0" y="208"/>
                    </a:lnTo>
                    <a:lnTo>
                      <a:pt x="4" y="156"/>
                    </a:lnTo>
                    <a:lnTo>
                      <a:pt x="8" y="104"/>
                    </a:lnTo>
                    <a:lnTo>
                      <a:pt x="13" y="52"/>
                    </a:lnTo>
                    <a:lnTo>
                      <a:pt x="17" y="0"/>
                    </a:lnTo>
                    <a:lnTo>
                      <a:pt x="1787" y="0"/>
                    </a:lnTo>
                    <a:close/>
                  </a:path>
                </a:pathLst>
              </a:custGeom>
              <a:solidFill>
                <a:srgbClr val="808080"/>
              </a:solidFill>
              <a:ln w="9525">
                <a:noFill/>
                <a:round/>
                <a:headEnd/>
                <a:tailEnd/>
              </a:ln>
            </p:spPr>
            <p:txBody>
              <a:bodyPr/>
              <a:lstStyle/>
              <a:p>
                <a:endParaRPr lang="fr-FR"/>
              </a:p>
            </p:txBody>
          </p:sp>
          <p:sp>
            <p:nvSpPr>
              <p:cNvPr id="290" name="Freeform 194"/>
              <p:cNvSpPr>
                <a:spLocks/>
              </p:cNvSpPr>
              <p:nvPr/>
            </p:nvSpPr>
            <p:spPr bwMode="auto">
              <a:xfrm>
                <a:off x="2091" y="575"/>
                <a:ext cx="145" cy="112"/>
              </a:xfrm>
              <a:custGeom>
                <a:avLst/>
                <a:gdLst>
                  <a:gd name="T0" fmla="*/ 5 w 436"/>
                  <a:gd name="T1" fmla="*/ 4 h 335"/>
                  <a:gd name="T2" fmla="*/ 5 w 436"/>
                  <a:gd name="T3" fmla="*/ 4 h 335"/>
                  <a:gd name="T4" fmla="*/ 5 w 436"/>
                  <a:gd name="T5" fmla="*/ 4 h 335"/>
                  <a:gd name="T6" fmla="*/ 4 w 436"/>
                  <a:gd name="T7" fmla="*/ 3 h 335"/>
                  <a:gd name="T8" fmla="*/ 4 w 436"/>
                  <a:gd name="T9" fmla="*/ 3 h 335"/>
                  <a:gd name="T10" fmla="*/ 4 w 436"/>
                  <a:gd name="T11" fmla="*/ 3 h 335"/>
                  <a:gd name="T12" fmla="*/ 3 w 436"/>
                  <a:gd name="T13" fmla="*/ 3 h 335"/>
                  <a:gd name="T14" fmla="*/ 3 w 436"/>
                  <a:gd name="T15" fmla="*/ 2 h 335"/>
                  <a:gd name="T16" fmla="*/ 3 w 436"/>
                  <a:gd name="T17" fmla="*/ 2 h 335"/>
                  <a:gd name="T18" fmla="*/ 2 w 436"/>
                  <a:gd name="T19" fmla="*/ 2 h 335"/>
                  <a:gd name="T20" fmla="*/ 2 w 436"/>
                  <a:gd name="T21" fmla="*/ 2 h 335"/>
                  <a:gd name="T22" fmla="*/ 2 w 436"/>
                  <a:gd name="T23" fmla="*/ 1 h 335"/>
                  <a:gd name="T24" fmla="*/ 1 w 436"/>
                  <a:gd name="T25" fmla="*/ 1 h 335"/>
                  <a:gd name="T26" fmla="*/ 1 w 436"/>
                  <a:gd name="T27" fmla="*/ 1 h 335"/>
                  <a:gd name="T28" fmla="*/ 1 w 436"/>
                  <a:gd name="T29" fmla="*/ 0 h 335"/>
                  <a:gd name="T30" fmla="*/ 0 w 436"/>
                  <a:gd name="T31" fmla="*/ 0 h 335"/>
                  <a:gd name="T32" fmla="*/ 0 w 436"/>
                  <a:gd name="T33" fmla="*/ 0 h 335"/>
                  <a:gd name="T34" fmla="*/ 0 w 436"/>
                  <a:gd name="T35" fmla="*/ 1 h 335"/>
                  <a:gd name="T36" fmla="*/ 0 w 436"/>
                  <a:gd name="T37" fmla="*/ 1 h 335"/>
                  <a:gd name="T38" fmla="*/ 0 w 436"/>
                  <a:gd name="T39" fmla="*/ 2 h 335"/>
                  <a:gd name="T40" fmla="*/ 1 w 436"/>
                  <a:gd name="T41" fmla="*/ 2 h 335"/>
                  <a:gd name="T42" fmla="*/ 1 w 436"/>
                  <a:gd name="T43" fmla="*/ 3 h 335"/>
                  <a:gd name="T44" fmla="*/ 1 w 436"/>
                  <a:gd name="T45" fmla="*/ 3 h 335"/>
                  <a:gd name="T46" fmla="*/ 1 w 436"/>
                  <a:gd name="T47" fmla="*/ 4 h 335"/>
                  <a:gd name="T48" fmla="*/ 1 w 436"/>
                  <a:gd name="T49" fmla="*/ 4 h 335"/>
                  <a:gd name="T50" fmla="*/ 5 w 436"/>
                  <a:gd name="T51" fmla="*/ 4 h 3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6"/>
                  <a:gd name="T79" fmla="*/ 0 h 335"/>
                  <a:gd name="T80" fmla="*/ 436 w 436"/>
                  <a:gd name="T81" fmla="*/ 335 h 3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6" h="335">
                    <a:moveTo>
                      <a:pt x="436" y="335"/>
                    </a:moveTo>
                    <a:lnTo>
                      <a:pt x="409" y="313"/>
                    </a:lnTo>
                    <a:lnTo>
                      <a:pt x="382" y="292"/>
                    </a:lnTo>
                    <a:lnTo>
                      <a:pt x="354" y="270"/>
                    </a:lnTo>
                    <a:lnTo>
                      <a:pt x="327" y="250"/>
                    </a:lnTo>
                    <a:lnTo>
                      <a:pt x="300" y="228"/>
                    </a:lnTo>
                    <a:lnTo>
                      <a:pt x="273" y="207"/>
                    </a:lnTo>
                    <a:lnTo>
                      <a:pt x="246" y="187"/>
                    </a:lnTo>
                    <a:lnTo>
                      <a:pt x="219" y="165"/>
                    </a:lnTo>
                    <a:lnTo>
                      <a:pt x="191" y="145"/>
                    </a:lnTo>
                    <a:lnTo>
                      <a:pt x="164" y="123"/>
                    </a:lnTo>
                    <a:lnTo>
                      <a:pt x="136" y="103"/>
                    </a:lnTo>
                    <a:lnTo>
                      <a:pt x="109" y="82"/>
                    </a:lnTo>
                    <a:lnTo>
                      <a:pt x="82" y="61"/>
                    </a:lnTo>
                    <a:lnTo>
                      <a:pt x="54" y="40"/>
                    </a:lnTo>
                    <a:lnTo>
                      <a:pt x="27" y="20"/>
                    </a:lnTo>
                    <a:lnTo>
                      <a:pt x="0" y="0"/>
                    </a:lnTo>
                    <a:lnTo>
                      <a:pt x="11" y="43"/>
                    </a:lnTo>
                    <a:lnTo>
                      <a:pt x="23" y="85"/>
                    </a:lnTo>
                    <a:lnTo>
                      <a:pt x="34" y="127"/>
                    </a:lnTo>
                    <a:lnTo>
                      <a:pt x="46" y="168"/>
                    </a:lnTo>
                    <a:lnTo>
                      <a:pt x="58" y="210"/>
                    </a:lnTo>
                    <a:lnTo>
                      <a:pt x="69" y="252"/>
                    </a:lnTo>
                    <a:lnTo>
                      <a:pt x="80" y="294"/>
                    </a:lnTo>
                    <a:lnTo>
                      <a:pt x="92" y="335"/>
                    </a:lnTo>
                    <a:lnTo>
                      <a:pt x="436" y="335"/>
                    </a:lnTo>
                    <a:close/>
                  </a:path>
                </a:pathLst>
              </a:custGeom>
              <a:solidFill>
                <a:srgbClr val="333333"/>
              </a:solidFill>
              <a:ln w="9525">
                <a:noFill/>
                <a:round/>
                <a:headEnd/>
                <a:tailEnd/>
              </a:ln>
            </p:spPr>
            <p:txBody>
              <a:bodyPr/>
              <a:lstStyle/>
              <a:p>
                <a:endParaRPr lang="fr-FR"/>
              </a:p>
            </p:txBody>
          </p:sp>
          <p:sp>
            <p:nvSpPr>
              <p:cNvPr id="291" name="Freeform 195"/>
              <p:cNvSpPr>
                <a:spLocks/>
              </p:cNvSpPr>
              <p:nvPr/>
            </p:nvSpPr>
            <p:spPr bwMode="auto">
              <a:xfrm>
                <a:off x="2122" y="687"/>
                <a:ext cx="124" cy="7"/>
              </a:xfrm>
              <a:custGeom>
                <a:avLst/>
                <a:gdLst>
                  <a:gd name="T0" fmla="*/ 4 w 372"/>
                  <a:gd name="T1" fmla="*/ 0 h 23"/>
                  <a:gd name="T2" fmla="*/ 4 w 372"/>
                  <a:gd name="T3" fmla="*/ 0 h 23"/>
                  <a:gd name="T4" fmla="*/ 4 w 372"/>
                  <a:gd name="T5" fmla="*/ 0 h 23"/>
                  <a:gd name="T6" fmla="*/ 5 w 372"/>
                  <a:gd name="T7" fmla="*/ 0 h 23"/>
                  <a:gd name="T8" fmla="*/ 5 w 372"/>
                  <a:gd name="T9" fmla="*/ 0 h 23"/>
                  <a:gd name="T10" fmla="*/ 0 w 372"/>
                  <a:gd name="T11" fmla="*/ 0 h 23"/>
                  <a:gd name="T12" fmla="*/ 0 w 372"/>
                  <a:gd name="T13" fmla="*/ 0 h 23"/>
                  <a:gd name="T14" fmla="*/ 0 w 372"/>
                  <a:gd name="T15" fmla="*/ 0 h 23"/>
                  <a:gd name="T16" fmla="*/ 0 w 372"/>
                  <a:gd name="T17" fmla="*/ 0 h 23"/>
                  <a:gd name="T18" fmla="*/ 0 w 372"/>
                  <a:gd name="T19" fmla="*/ 0 h 23"/>
                  <a:gd name="T20" fmla="*/ 4 w 37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3"/>
                  <a:gd name="T35" fmla="*/ 372 w 37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3">
                    <a:moveTo>
                      <a:pt x="344" y="0"/>
                    </a:moveTo>
                    <a:lnTo>
                      <a:pt x="352" y="6"/>
                    </a:lnTo>
                    <a:lnTo>
                      <a:pt x="359" y="11"/>
                    </a:lnTo>
                    <a:lnTo>
                      <a:pt x="365" y="17"/>
                    </a:lnTo>
                    <a:lnTo>
                      <a:pt x="372" y="23"/>
                    </a:lnTo>
                    <a:lnTo>
                      <a:pt x="7" y="23"/>
                    </a:lnTo>
                    <a:lnTo>
                      <a:pt x="5" y="17"/>
                    </a:lnTo>
                    <a:lnTo>
                      <a:pt x="3" y="11"/>
                    </a:lnTo>
                    <a:lnTo>
                      <a:pt x="2" y="6"/>
                    </a:lnTo>
                    <a:lnTo>
                      <a:pt x="0" y="0"/>
                    </a:lnTo>
                    <a:lnTo>
                      <a:pt x="344" y="0"/>
                    </a:lnTo>
                    <a:close/>
                  </a:path>
                </a:pathLst>
              </a:custGeom>
              <a:solidFill>
                <a:srgbClr val="363636"/>
              </a:solidFill>
              <a:ln w="9525">
                <a:noFill/>
                <a:round/>
                <a:headEnd/>
                <a:tailEnd/>
              </a:ln>
            </p:spPr>
            <p:txBody>
              <a:bodyPr/>
              <a:lstStyle/>
              <a:p>
                <a:endParaRPr lang="fr-FR"/>
              </a:p>
            </p:txBody>
          </p:sp>
          <p:sp>
            <p:nvSpPr>
              <p:cNvPr id="292" name="Freeform 196"/>
              <p:cNvSpPr>
                <a:spLocks/>
              </p:cNvSpPr>
              <p:nvPr/>
            </p:nvSpPr>
            <p:spPr bwMode="auto">
              <a:xfrm>
                <a:off x="2124" y="694"/>
                <a:ext cx="132" cy="8"/>
              </a:xfrm>
              <a:custGeom>
                <a:avLst/>
                <a:gdLst>
                  <a:gd name="T0" fmla="*/ 5 w 395"/>
                  <a:gd name="T1" fmla="*/ 0 h 23"/>
                  <a:gd name="T2" fmla="*/ 5 w 395"/>
                  <a:gd name="T3" fmla="*/ 0 h 23"/>
                  <a:gd name="T4" fmla="*/ 5 w 395"/>
                  <a:gd name="T5" fmla="*/ 0 h 23"/>
                  <a:gd name="T6" fmla="*/ 5 w 395"/>
                  <a:gd name="T7" fmla="*/ 0 h 23"/>
                  <a:gd name="T8" fmla="*/ 5 w 395"/>
                  <a:gd name="T9" fmla="*/ 0 h 23"/>
                  <a:gd name="T10" fmla="*/ 0 w 395"/>
                  <a:gd name="T11" fmla="*/ 0 h 23"/>
                  <a:gd name="T12" fmla="*/ 0 w 395"/>
                  <a:gd name="T13" fmla="*/ 0 h 23"/>
                  <a:gd name="T14" fmla="*/ 0 w 395"/>
                  <a:gd name="T15" fmla="*/ 0 h 23"/>
                  <a:gd name="T16" fmla="*/ 0 w 395"/>
                  <a:gd name="T17" fmla="*/ 0 h 23"/>
                  <a:gd name="T18" fmla="*/ 0 w 395"/>
                  <a:gd name="T19" fmla="*/ 0 h 23"/>
                  <a:gd name="T20" fmla="*/ 5 w 39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23"/>
                  <a:gd name="T35" fmla="*/ 395 w 39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23">
                    <a:moveTo>
                      <a:pt x="365" y="0"/>
                    </a:moveTo>
                    <a:lnTo>
                      <a:pt x="373" y="5"/>
                    </a:lnTo>
                    <a:lnTo>
                      <a:pt x="380" y="11"/>
                    </a:lnTo>
                    <a:lnTo>
                      <a:pt x="387" y="18"/>
                    </a:lnTo>
                    <a:lnTo>
                      <a:pt x="395" y="23"/>
                    </a:lnTo>
                    <a:lnTo>
                      <a:pt x="5" y="23"/>
                    </a:lnTo>
                    <a:lnTo>
                      <a:pt x="4" y="18"/>
                    </a:lnTo>
                    <a:lnTo>
                      <a:pt x="2" y="11"/>
                    </a:lnTo>
                    <a:lnTo>
                      <a:pt x="1" y="5"/>
                    </a:lnTo>
                    <a:lnTo>
                      <a:pt x="0" y="0"/>
                    </a:lnTo>
                    <a:lnTo>
                      <a:pt x="365" y="0"/>
                    </a:lnTo>
                    <a:close/>
                  </a:path>
                </a:pathLst>
              </a:custGeom>
              <a:solidFill>
                <a:srgbClr val="393939"/>
              </a:solidFill>
              <a:ln w="9525">
                <a:noFill/>
                <a:round/>
                <a:headEnd/>
                <a:tailEnd/>
              </a:ln>
            </p:spPr>
            <p:txBody>
              <a:bodyPr/>
              <a:lstStyle/>
              <a:p>
                <a:endParaRPr lang="fr-FR"/>
              </a:p>
            </p:txBody>
          </p:sp>
          <p:sp>
            <p:nvSpPr>
              <p:cNvPr id="293" name="Freeform 197"/>
              <p:cNvSpPr>
                <a:spLocks/>
              </p:cNvSpPr>
              <p:nvPr/>
            </p:nvSpPr>
            <p:spPr bwMode="auto">
              <a:xfrm>
                <a:off x="2126" y="702"/>
                <a:ext cx="139" cy="8"/>
              </a:xfrm>
              <a:custGeom>
                <a:avLst/>
                <a:gdLst>
                  <a:gd name="T0" fmla="*/ 5 w 419"/>
                  <a:gd name="T1" fmla="*/ 0 h 24"/>
                  <a:gd name="T2" fmla="*/ 5 w 419"/>
                  <a:gd name="T3" fmla="*/ 0 h 24"/>
                  <a:gd name="T4" fmla="*/ 5 w 419"/>
                  <a:gd name="T5" fmla="*/ 0 h 24"/>
                  <a:gd name="T6" fmla="*/ 5 w 419"/>
                  <a:gd name="T7" fmla="*/ 0 h 24"/>
                  <a:gd name="T8" fmla="*/ 5 w 419"/>
                  <a:gd name="T9" fmla="*/ 0 h 24"/>
                  <a:gd name="T10" fmla="*/ 0 w 419"/>
                  <a:gd name="T11" fmla="*/ 0 h 24"/>
                  <a:gd name="T12" fmla="*/ 0 w 419"/>
                  <a:gd name="T13" fmla="*/ 0 h 24"/>
                  <a:gd name="T14" fmla="*/ 0 w 419"/>
                  <a:gd name="T15" fmla="*/ 0 h 24"/>
                  <a:gd name="T16" fmla="*/ 0 w 419"/>
                  <a:gd name="T17" fmla="*/ 0 h 24"/>
                  <a:gd name="T18" fmla="*/ 0 w 419"/>
                  <a:gd name="T19" fmla="*/ 0 h 24"/>
                  <a:gd name="T20" fmla="*/ 5 w 41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
                  <a:gd name="T35" fmla="*/ 419 w 41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
                    <a:moveTo>
                      <a:pt x="390" y="0"/>
                    </a:moveTo>
                    <a:lnTo>
                      <a:pt x="398" y="6"/>
                    </a:lnTo>
                    <a:lnTo>
                      <a:pt x="404" y="12"/>
                    </a:lnTo>
                    <a:lnTo>
                      <a:pt x="411" y="18"/>
                    </a:lnTo>
                    <a:lnTo>
                      <a:pt x="419" y="24"/>
                    </a:lnTo>
                    <a:lnTo>
                      <a:pt x="7" y="24"/>
                    </a:lnTo>
                    <a:lnTo>
                      <a:pt x="6" y="18"/>
                    </a:lnTo>
                    <a:lnTo>
                      <a:pt x="4" y="12"/>
                    </a:lnTo>
                    <a:lnTo>
                      <a:pt x="2" y="6"/>
                    </a:lnTo>
                    <a:lnTo>
                      <a:pt x="0" y="0"/>
                    </a:lnTo>
                    <a:lnTo>
                      <a:pt x="390" y="0"/>
                    </a:lnTo>
                    <a:close/>
                  </a:path>
                </a:pathLst>
              </a:custGeom>
              <a:solidFill>
                <a:srgbClr val="393939"/>
              </a:solidFill>
              <a:ln w="9525">
                <a:noFill/>
                <a:round/>
                <a:headEnd/>
                <a:tailEnd/>
              </a:ln>
            </p:spPr>
            <p:txBody>
              <a:bodyPr/>
              <a:lstStyle/>
              <a:p>
                <a:endParaRPr lang="fr-FR"/>
              </a:p>
            </p:txBody>
          </p:sp>
          <p:sp>
            <p:nvSpPr>
              <p:cNvPr id="294" name="Freeform 198"/>
              <p:cNvSpPr>
                <a:spLocks/>
              </p:cNvSpPr>
              <p:nvPr/>
            </p:nvSpPr>
            <p:spPr bwMode="auto">
              <a:xfrm>
                <a:off x="2128" y="710"/>
                <a:ext cx="147" cy="8"/>
              </a:xfrm>
              <a:custGeom>
                <a:avLst/>
                <a:gdLst>
                  <a:gd name="T0" fmla="*/ 5 w 442"/>
                  <a:gd name="T1" fmla="*/ 0 h 24"/>
                  <a:gd name="T2" fmla="*/ 5 w 442"/>
                  <a:gd name="T3" fmla="*/ 0 h 24"/>
                  <a:gd name="T4" fmla="*/ 5 w 442"/>
                  <a:gd name="T5" fmla="*/ 0 h 24"/>
                  <a:gd name="T6" fmla="*/ 5 w 442"/>
                  <a:gd name="T7" fmla="*/ 0 h 24"/>
                  <a:gd name="T8" fmla="*/ 5 w 442"/>
                  <a:gd name="T9" fmla="*/ 0 h 24"/>
                  <a:gd name="T10" fmla="*/ 0 w 442"/>
                  <a:gd name="T11" fmla="*/ 0 h 24"/>
                  <a:gd name="T12" fmla="*/ 0 w 442"/>
                  <a:gd name="T13" fmla="*/ 0 h 24"/>
                  <a:gd name="T14" fmla="*/ 0 w 442"/>
                  <a:gd name="T15" fmla="*/ 0 h 24"/>
                  <a:gd name="T16" fmla="*/ 0 w 442"/>
                  <a:gd name="T17" fmla="*/ 0 h 24"/>
                  <a:gd name="T18" fmla="*/ 0 w 442"/>
                  <a:gd name="T19" fmla="*/ 0 h 24"/>
                  <a:gd name="T20" fmla="*/ 5 w 44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24"/>
                  <a:gd name="T35" fmla="*/ 442 w 44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24">
                    <a:moveTo>
                      <a:pt x="412" y="0"/>
                    </a:moveTo>
                    <a:lnTo>
                      <a:pt x="420" y="6"/>
                    </a:lnTo>
                    <a:lnTo>
                      <a:pt x="427" y="11"/>
                    </a:lnTo>
                    <a:lnTo>
                      <a:pt x="434" y="18"/>
                    </a:lnTo>
                    <a:lnTo>
                      <a:pt x="442" y="24"/>
                    </a:lnTo>
                    <a:lnTo>
                      <a:pt x="7" y="24"/>
                    </a:lnTo>
                    <a:lnTo>
                      <a:pt x="6" y="18"/>
                    </a:lnTo>
                    <a:lnTo>
                      <a:pt x="3" y="11"/>
                    </a:lnTo>
                    <a:lnTo>
                      <a:pt x="2" y="6"/>
                    </a:lnTo>
                    <a:lnTo>
                      <a:pt x="0" y="0"/>
                    </a:lnTo>
                    <a:lnTo>
                      <a:pt x="412" y="0"/>
                    </a:lnTo>
                    <a:close/>
                  </a:path>
                </a:pathLst>
              </a:custGeom>
              <a:solidFill>
                <a:srgbClr val="3B3B3B"/>
              </a:solidFill>
              <a:ln w="9525">
                <a:noFill/>
                <a:round/>
                <a:headEnd/>
                <a:tailEnd/>
              </a:ln>
            </p:spPr>
            <p:txBody>
              <a:bodyPr/>
              <a:lstStyle/>
              <a:p>
                <a:endParaRPr lang="fr-FR"/>
              </a:p>
            </p:txBody>
          </p:sp>
          <p:sp>
            <p:nvSpPr>
              <p:cNvPr id="295" name="Freeform 199"/>
              <p:cNvSpPr>
                <a:spLocks/>
              </p:cNvSpPr>
              <p:nvPr/>
            </p:nvSpPr>
            <p:spPr bwMode="auto">
              <a:xfrm>
                <a:off x="2130" y="718"/>
                <a:ext cx="155" cy="8"/>
              </a:xfrm>
              <a:custGeom>
                <a:avLst/>
                <a:gdLst>
                  <a:gd name="T0" fmla="*/ 5 w 463"/>
                  <a:gd name="T1" fmla="*/ 0 h 24"/>
                  <a:gd name="T2" fmla="*/ 6 w 463"/>
                  <a:gd name="T3" fmla="*/ 0 h 24"/>
                  <a:gd name="T4" fmla="*/ 6 w 463"/>
                  <a:gd name="T5" fmla="*/ 0 h 24"/>
                  <a:gd name="T6" fmla="*/ 6 w 463"/>
                  <a:gd name="T7" fmla="*/ 0 h 24"/>
                  <a:gd name="T8" fmla="*/ 6 w 463"/>
                  <a:gd name="T9" fmla="*/ 0 h 24"/>
                  <a:gd name="T10" fmla="*/ 0 w 463"/>
                  <a:gd name="T11" fmla="*/ 0 h 24"/>
                  <a:gd name="T12" fmla="*/ 0 w 463"/>
                  <a:gd name="T13" fmla="*/ 0 h 24"/>
                  <a:gd name="T14" fmla="*/ 0 w 463"/>
                  <a:gd name="T15" fmla="*/ 0 h 24"/>
                  <a:gd name="T16" fmla="*/ 0 w 463"/>
                  <a:gd name="T17" fmla="*/ 0 h 24"/>
                  <a:gd name="T18" fmla="*/ 0 w 463"/>
                  <a:gd name="T19" fmla="*/ 0 h 24"/>
                  <a:gd name="T20" fmla="*/ 5 w 46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24"/>
                  <a:gd name="T35" fmla="*/ 463 w 46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24">
                    <a:moveTo>
                      <a:pt x="435" y="0"/>
                    </a:moveTo>
                    <a:lnTo>
                      <a:pt x="441" y="6"/>
                    </a:lnTo>
                    <a:lnTo>
                      <a:pt x="449" y="11"/>
                    </a:lnTo>
                    <a:lnTo>
                      <a:pt x="456" y="18"/>
                    </a:lnTo>
                    <a:lnTo>
                      <a:pt x="463" y="24"/>
                    </a:lnTo>
                    <a:lnTo>
                      <a:pt x="7" y="24"/>
                    </a:lnTo>
                    <a:lnTo>
                      <a:pt x="5" y="18"/>
                    </a:lnTo>
                    <a:lnTo>
                      <a:pt x="3" y="11"/>
                    </a:lnTo>
                    <a:lnTo>
                      <a:pt x="2" y="6"/>
                    </a:lnTo>
                    <a:lnTo>
                      <a:pt x="0" y="0"/>
                    </a:lnTo>
                    <a:lnTo>
                      <a:pt x="435" y="0"/>
                    </a:lnTo>
                    <a:close/>
                  </a:path>
                </a:pathLst>
              </a:custGeom>
              <a:solidFill>
                <a:srgbClr val="3E3E3E"/>
              </a:solidFill>
              <a:ln w="9525">
                <a:noFill/>
                <a:round/>
                <a:headEnd/>
                <a:tailEnd/>
              </a:ln>
            </p:spPr>
            <p:txBody>
              <a:bodyPr/>
              <a:lstStyle/>
              <a:p>
                <a:endParaRPr lang="fr-FR"/>
              </a:p>
            </p:txBody>
          </p:sp>
          <p:sp>
            <p:nvSpPr>
              <p:cNvPr id="296" name="Freeform 200"/>
              <p:cNvSpPr>
                <a:spLocks/>
              </p:cNvSpPr>
              <p:nvPr/>
            </p:nvSpPr>
            <p:spPr bwMode="auto">
              <a:xfrm>
                <a:off x="2133" y="726"/>
                <a:ext cx="161" cy="7"/>
              </a:xfrm>
              <a:custGeom>
                <a:avLst/>
                <a:gdLst>
                  <a:gd name="T0" fmla="*/ 6 w 483"/>
                  <a:gd name="T1" fmla="*/ 0 h 22"/>
                  <a:gd name="T2" fmla="*/ 6 w 483"/>
                  <a:gd name="T3" fmla="*/ 0 h 22"/>
                  <a:gd name="T4" fmla="*/ 6 w 483"/>
                  <a:gd name="T5" fmla="*/ 0 h 22"/>
                  <a:gd name="T6" fmla="*/ 6 w 483"/>
                  <a:gd name="T7" fmla="*/ 0 h 22"/>
                  <a:gd name="T8" fmla="*/ 6 w 483"/>
                  <a:gd name="T9" fmla="*/ 0 h 22"/>
                  <a:gd name="T10" fmla="*/ 0 w 483"/>
                  <a:gd name="T11" fmla="*/ 0 h 22"/>
                  <a:gd name="T12" fmla="*/ 0 w 483"/>
                  <a:gd name="T13" fmla="*/ 0 h 22"/>
                  <a:gd name="T14" fmla="*/ 0 w 483"/>
                  <a:gd name="T15" fmla="*/ 0 h 22"/>
                  <a:gd name="T16" fmla="*/ 0 w 483"/>
                  <a:gd name="T17" fmla="*/ 0 h 22"/>
                  <a:gd name="T18" fmla="*/ 0 w 483"/>
                  <a:gd name="T19" fmla="*/ 0 h 22"/>
                  <a:gd name="T20" fmla="*/ 6 w 48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
                  <a:gd name="T34" fmla="*/ 0 h 22"/>
                  <a:gd name="T35" fmla="*/ 483 w 48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 h="22">
                    <a:moveTo>
                      <a:pt x="456" y="0"/>
                    </a:moveTo>
                    <a:lnTo>
                      <a:pt x="463" y="5"/>
                    </a:lnTo>
                    <a:lnTo>
                      <a:pt x="469" y="11"/>
                    </a:lnTo>
                    <a:lnTo>
                      <a:pt x="476" y="17"/>
                    </a:lnTo>
                    <a:lnTo>
                      <a:pt x="483" y="22"/>
                    </a:lnTo>
                    <a:lnTo>
                      <a:pt x="6" y="22"/>
                    </a:lnTo>
                    <a:lnTo>
                      <a:pt x="5" y="17"/>
                    </a:lnTo>
                    <a:lnTo>
                      <a:pt x="3" y="11"/>
                    </a:lnTo>
                    <a:lnTo>
                      <a:pt x="2" y="5"/>
                    </a:lnTo>
                    <a:lnTo>
                      <a:pt x="0" y="0"/>
                    </a:lnTo>
                    <a:lnTo>
                      <a:pt x="456" y="0"/>
                    </a:lnTo>
                    <a:close/>
                  </a:path>
                </a:pathLst>
              </a:custGeom>
              <a:solidFill>
                <a:srgbClr val="404040"/>
              </a:solidFill>
              <a:ln w="9525">
                <a:noFill/>
                <a:round/>
                <a:headEnd/>
                <a:tailEnd/>
              </a:ln>
            </p:spPr>
            <p:txBody>
              <a:bodyPr/>
              <a:lstStyle/>
              <a:p>
                <a:endParaRPr lang="fr-FR"/>
              </a:p>
            </p:txBody>
          </p:sp>
          <p:sp>
            <p:nvSpPr>
              <p:cNvPr id="297" name="Freeform 201"/>
              <p:cNvSpPr>
                <a:spLocks/>
              </p:cNvSpPr>
              <p:nvPr/>
            </p:nvSpPr>
            <p:spPr bwMode="auto">
              <a:xfrm>
                <a:off x="2135" y="733"/>
                <a:ext cx="169" cy="8"/>
              </a:xfrm>
              <a:custGeom>
                <a:avLst/>
                <a:gdLst>
                  <a:gd name="T0" fmla="*/ 6 w 507"/>
                  <a:gd name="T1" fmla="*/ 0 h 24"/>
                  <a:gd name="T2" fmla="*/ 6 w 507"/>
                  <a:gd name="T3" fmla="*/ 0 h 24"/>
                  <a:gd name="T4" fmla="*/ 6 w 507"/>
                  <a:gd name="T5" fmla="*/ 0 h 24"/>
                  <a:gd name="T6" fmla="*/ 6 w 507"/>
                  <a:gd name="T7" fmla="*/ 0 h 24"/>
                  <a:gd name="T8" fmla="*/ 6 w 507"/>
                  <a:gd name="T9" fmla="*/ 0 h 24"/>
                  <a:gd name="T10" fmla="*/ 0 w 507"/>
                  <a:gd name="T11" fmla="*/ 0 h 24"/>
                  <a:gd name="T12" fmla="*/ 0 w 507"/>
                  <a:gd name="T13" fmla="*/ 0 h 24"/>
                  <a:gd name="T14" fmla="*/ 0 w 507"/>
                  <a:gd name="T15" fmla="*/ 0 h 24"/>
                  <a:gd name="T16" fmla="*/ 0 w 507"/>
                  <a:gd name="T17" fmla="*/ 0 h 24"/>
                  <a:gd name="T18" fmla="*/ 0 w 507"/>
                  <a:gd name="T19" fmla="*/ 0 h 24"/>
                  <a:gd name="T20" fmla="*/ 6 w 50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7"/>
                  <a:gd name="T34" fmla="*/ 0 h 24"/>
                  <a:gd name="T35" fmla="*/ 507 w 50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7" h="24">
                    <a:moveTo>
                      <a:pt x="477" y="0"/>
                    </a:moveTo>
                    <a:lnTo>
                      <a:pt x="485" y="6"/>
                    </a:lnTo>
                    <a:lnTo>
                      <a:pt x="492" y="12"/>
                    </a:lnTo>
                    <a:lnTo>
                      <a:pt x="499" y="18"/>
                    </a:lnTo>
                    <a:lnTo>
                      <a:pt x="507" y="24"/>
                    </a:lnTo>
                    <a:lnTo>
                      <a:pt x="6" y="24"/>
                    </a:lnTo>
                    <a:lnTo>
                      <a:pt x="5" y="18"/>
                    </a:lnTo>
                    <a:lnTo>
                      <a:pt x="3" y="12"/>
                    </a:lnTo>
                    <a:lnTo>
                      <a:pt x="1" y="6"/>
                    </a:lnTo>
                    <a:lnTo>
                      <a:pt x="0" y="0"/>
                    </a:lnTo>
                    <a:lnTo>
                      <a:pt x="477" y="0"/>
                    </a:lnTo>
                    <a:close/>
                  </a:path>
                </a:pathLst>
              </a:custGeom>
              <a:solidFill>
                <a:srgbClr val="434343"/>
              </a:solidFill>
              <a:ln w="9525">
                <a:noFill/>
                <a:round/>
                <a:headEnd/>
                <a:tailEnd/>
              </a:ln>
            </p:spPr>
            <p:txBody>
              <a:bodyPr/>
              <a:lstStyle/>
              <a:p>
                <a:endParaRPr lang="fr-FR"/>
              </a:p>
            </p:txBody>
          </p:sp>
          <p:sp>
            <p:nvSpPr>
              <p:cNvPr id="298" name="Freeform 202"/>
              <p:cNvSpPr>
                <a:spLocks/>
              </p:cNvSpPr>
              <p:nvPr/>
            </p:nvSpPr>
            <p:spPr bwMode="auto">
              <a:xfrm>
                <a:off x="2137" y="741"/>
                <a:ext cx="176" cy="8"/>
              </a:xfrm>
              <a:custGeom>
                <a:avLst/>
                <a:gdLst>
                  <a:gd name="T0" fmla="*/ 6 w 529"/>
                  <a:gd name="T1" fmla="*/ 0 h 24"/>
                  <a:gd name="T2" fmla="*/ 6 w 529"/>
                  <a:gd name="T3" fmla="*/ 0 h 24"/>
                  <a:gd name="T4" fmla="*/ 6 w 529"/>
                  <a:gd name="T5" fmla="*/ 0 h 24"/>
                  <a:gd name="T6" fmla="*/ 6 w 529"/>
                  <a:gd name="T7" fmla="*/ 0 h 24"/>
                  <a:gd name="T8" fmla="*/ 7 w 529"/>
                  <a:gd name="T9" fmla="*/ 0 h 24"/>
                  <a:gd name="T10" fmla="*/ 0 w 529"/>
                  <a:gd name="T11" fmla="*/ 0 h 24"/>
                  <a:gd name="T12" fmla="*/ 0 w 529"/>
                  <a:gd name="T13" fmla="*/ 0 h 24"/>
                  <a:gd name="T14" fmla="*/ 0 w 529"/>
                  <a:gd name="T15" fmla="*/ 0 h 24"/>
                  <a:gd name="T16" fmla="*/ 0 w 529"/>
                  <a:gd name="T17" fmla="*/ 0 h 24"/>
                  <a:gd name="T18" fmla="*/ 0 w 529"/>
                  <a:gd name="T19" fmla="*/ 0 h 24"/>
                  <a:gd name="T20" fmla="*/ 6 w 52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9"/>
                  <a:gd name="T34" fmla="*/ 0 h 24"/>
                  <a:gd name="T35" fmla="*/ 529 w 5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9" h="24">
                    <a:moveTo>
                      <a:pt x="501" y="0"/>
                    </a:moveTo>
                    <a:lnTo>
                      <a:pt x="507" y="6"/>
                    </a:lnTo>
                    <a:lnTo>
                      <a:pt x="514" y="11"/>
                    </a:lnTo>
                    <a:lnTo>
                      <a:pt x="521" y="18"/>
                    </a:lnTo>
                    <a:lnTo>
                      <a:pt x="529" y="24"/>
                    </a:lnTo>
                    <a:lnTo>
                      <a:pt x="7" y="24"/>
                    </a:lnTo>
                    <a:lnTo>
                      <a:pt x="6" y="18"/>
                    </a:lnTo>
                    <a:lnTo>
                      <a:pt x="3" y="11"/>
                    </a:lnTo>
                    <a:lnTo>
                      <a:pt x="2" y="6"/>
                    </a:lnTo>
                    <a:lnTo>
                      <a:pt x="0" y="0"/>
                    </a:lnTo>
                    <a:lnTo>
                      <a:pt x="501" y="0"/>
                    </a:lnTo>
                    <a:close/>
                  </a:path>
                </a:pathLst>
              </a:custGeom>
              <a:solidFill>
                <a:srgbClr val="434343"/>
              </a:solidFill>
              <a:ln w="9525">
                <a:noFill/>
                <a:round/>
                <a:headEnd/>
                <a:tailEnd/>
              </a:ln>
            </p:spPr>
            <p:txBody>
              <a:bodyPr/>
              <a:lstStyle/>
              <a:p>
                <a:endParaRPr lang="fr-FR"/>
              </a:p>
            </p:txBody>
          </p:sp>
          <p:sp>
            <p:nvSpPr>
              <p:cNvPr id="299" name="Freeform 203"/>
              <p:cNvSpPr>
                <a:spLocks/>
              </p:cNvSpPr>
              <p:nvPr/>
            </p:nvSpPr>
            <p:spPr bwMode="auto">
              <a:xfrm>
                <a:off x="2139" y="749"/>
                <a:ext cx="183" cy="8"/>
              </a:xfrm>
              <a:custGeom>
                <a:avLst/>
                <a:gdLst>
                  <a:gd name="T0" fmla="*/ 6 w 549"/>
                  <a:gd name="T1" fmla="*/ 0 h 24"/>
                  <a:gd name="T2" fmla="*/ 7 w 549"/>
                  <a:gd name="T3" fmla="*/ 0 h 24"/>
                  <a:gd name="T4" fmla="*/ 7 w 549"/>
                  <a:gd name="T5" fmla="*/ 0 h 24"/>
                  <a:gd name="T6" fmla="*/ 7 w 549"/>
                  <a:gd name="T7" fmla="*/ 0 h 24"/>
                  <a:gd name="T8" fmla="*/ 7 w 549"/>
                  <a:gd name="T9" fmla="*/ 0 h 24"/>
                  <a:gd name="T10" fmla="*/ 0 w 549"/>
                  <a:gd name="T11" fmla="*/ 0 h 24"/>
                  <a:gd name="T12" fmla="*/ 0 w 549"/>
                  <a:gd name="T13" fmla="*/ 0 h 24"/>
                  <a:gd name="T14" fmla="*/ 0 w 549"/>
                  <a:gd name="T15" fmla="*/ 0 h 24"/>
                  <a:gd name="T16" fmla="*/ 0 w 549"/>
                  <a:gd name="T17" fmla="*/ 0 h 24"/>
                  <a:gd name="T18" fmla="*/ 0 w 549"/>
                  <a:gd name="T19" fmla="*/ 0 h 24"/>
                  <a:gd name="T20" fmla="*/ 6 w 54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9"/>
                  <a:gd name="T34" fmla="*/ 0 h 24"/>
                  <a:gd name="T35" fmla="*/ 549 w 54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9" h="24">
                    <a:moveTo>
                      <a:pt x="522" y="0"/>
                    </a:moveTo>
                    <a:lnTo>
                      <a:pt x="529" y="6"/>
                    </a:lnTo>
                    <a:lnTo>
                      <a:pt x="535" y="11"/>
                    </a:lnTo>
                    <a:lnTo>
                      <a:pt x="542" y="18"/>
                    </a:lnTo>
                    <a:lnTo>
                      <a:pt x="549" y="24"/>
                    </a:lnTo>
                    <a:lnTo>
                      <a:pt x="7" y="24"/>
                    </a:lnTo>
                    <a:lnTo>
                      <a:pt x="5" y="18"/>
                    </a:lnTo>
                    <a:lnTo>
                      <a:pt x="3" y="11"/>
                    </a:lnTo>
                    <a:lnTo>
                      <a:pt x="2" y="6"/>
                    </a:lnTo>
                    <a:lnTo>
                      <a:pt x="0" y="0"/>
                    </a:lnTo>
                    <a:lnTo>
                      <a:pt x="522" y="0"/>
                    </a:lnTo>
                    <a:close/>
                  </a:path>
                </a:pathLst>
              </a:custGeom>
              <a:solidFill>
                <a:srgbClr val="454545"/>
              </a:solidFill>
              <a:ln w="9525">
                <a:noFill/>
                <a:round/>
                <a:headEnd/>
                <a:tailEnd/>
              </a:ln>
            </p:spPr>
            <p:txBody>
              <a:bodyPr/>
              <a:lstStyle/>
              <a:p>
                <a:endParaRPr lang="fr-FR"/>
              </a:p>
            </p:txBody>
          </p:sp>
          <p:sp>
            <p:nvSpPr>
              <p:cNvPr id="300" name="Freeform 204"/>
              <p:cNvSpPr>
                <a:spLocks/>
              </p:cNvSpPr>
              <p:nvPr/>
            </p:nvSpPr>
            <p:spPr bwMode="auto">
              <a:xfrm>
                <a:off x="2141" y="757"/>
                <a:ext cx="190" cy="8"/>
              </a:xfrm>
              <a:custGeom>
                <a:avLst/>
                <a:gdLst>
                  <a:gd name="T0" fmla="*/ 7 w 570"/>
                  <a:gd name="T1" fmla="*/ 0 h 23"/>
                  <a:gd name="T2" fmla="*/ 7 w 570"/>
                  <a:gd name="T3" fmla="*/ 0 h 23"/>
                  <a:gd name="T4" fmla="*/ 7 w 570"/>
                  <a:gd name="T5" fmla="*/ 0 h 23"/>
                  <a:gd name="T6" fmla="*/ 7 w 570"/>
                  <a:gd name="T7" fmla="*/ 0 h 23"/>
                  <a:gd name="T8" fmla="*/ 7 w 570"/>
                  <a:gd name="T9" fmla="*/ 0 h 23"/>
                  <a:gd name="T10" fmla="*/ 0 w 570"/>
                  <a:gd name="T11" fmla="*/ 0 h 23"/>
                  <a:gd name="T12" fmla="*/ 0 w 570"/>
                  <a:gd name="T13" fmla="*/ 0 h 23"/>
                  <a:gd name="T14" fmla="*/ 0 w 570"/>
                  <a:gd name="T15" fmla="*/ 0 h 23"/>
                  <a:gd name="T16" fmla="*/ 0 w 570"/>
                  <a:gd name="T17" fmla="*/ 0 h 23"/>
                  <a:gd name="T18" fmla="*/ 0 w 570"/>
                  <a:gd name="T19" fmla="*/ 0 h 23"/>
                  <a:gd name="T20" fmla="*/ 7 w 57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0"/>
                  <a:gd name="T34" fmla="*/ 0 h 23"/>
                  <a:gd name="T35" fmla="*/ 570 w 57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0" h="23">
                    <a:moveTo>
                      <a:pt x="542" y="0"/>
                    </a:moveTo>
                    <a:lnTo>
                      <a:pt x="549" y="5"/>
                    </a:lnTo>
                    <a:lnTo>
                      <a:pt x="556" y="11"/>
                    </a:lnTo>
                    <a:lnTo>
                      <a:pt x="562" y="18"/>
                    </a:lnTo>
                    <a:lnTo>
                      <a:pt x="570" y="23"/>
                    </a:lnTo>
                    <a:lnTo>
                      <a:pt x="6" y="23"/>
                    </a:lnTo>
                    <a:lnTo>
                      <a:pt x="5" y="18"/>
                    </a:lnTo>
                    <a:lnTo>
                      <a:pt x="3" y="11"/>
                    </a:lnTo>
                    <a:lnTo>
                      <a:pt x="2" y="5"/>
                    </a:lnTo>
                    <a:lnTo>
                      <a:pt x="0" y="0"/>
                    </a:lnTo>
                    <a:lnTo>
                      <a:pt x="542" y="0"/>
                    </a:lnTo>
                    <a:close/>
                  </a:path>
                </a:pathLst>
              </a:custGeom>
              <a:solidFill>
                <a:srgbClr val="484848"/>
              </a:solidFill>
              <a:ln w="9525">
                <a:noFill/>
                <a:round/>
                <a:headEnd/>
                <a:tailEnd/>
              </a:ln>
            </p:spPr>
            <p:txBody>
              <a:bodyPr/>
              <a:lstStyle/>
              <a:p>
                <a:endParaRPr lang="fr-FR"/>
              </a:p>
            </p:txBody>
          </p:sp>
          <p:sp>
            <p:nvSpPr>
              <p:cNvPr id="301" name="Freeform 205"/>
              <p:cNvSpPr>
                <a:spLocks/>
              </p:cNvSpPr>
              <p:nvPr/>
            </p:nvSpPr>
            <p:spPr bwMode="auto">
              <a:xfrm>
                <a:off x="2143" y="765"/>
                <a:ext cx="197" cy="8"/>
              </a:xfrm>
              <a:custGeom>
                <a:avLst/>
                <a:gdLst>
                  <a:gd name="T0" fmla="*/ 7 w 590"/>
                  <a:gd name="T1" fmla="*/ 0 h 23"/>
                  <a:gd name="T2" fmla="*/ 7 w 590"/>
                  <a:gd name="T3" fmla="*/ 0 h 23"/>
                  <a:gd name="T4" fmla="*/ 7 w 590"/>
                  <a:gd name="T5" fmla="*/ 0 h 23"/>
                  <a:gd name="T6" fmla="*/ 7 w 590"/>
                  <a:gd name="T7" fmla="*/ 0 h 23"/>
                  <a:gd name="T8" fmla="*/ 7 w 590"/>
                  <a:gd name="T9" fmla="*/ 0 h 23"/>
                  <a:gd name="T10" fmla="*/ 0 w 590"/>
                  <a:gd name="T11" fmla="*/ 0 h 23"/>
                  <a:gd name="T12" fmla="*/ 0 w 590"/>
                  <a:gd name="T13" fmla="*/ 0 h 23"/>
                  <a:gd name="T14" fmla="*/ 0 w 590"/>
                  <a:gd name="T15" fmla="*/ 0 h 23"/>
                  <a:gd name="T16" fmla="*/ 0 w 590"/>
                  <a:gd name="T17" fmla="*/ 0 h 23"/>
                  <a:gd name="T18" fmla="*/ 0 w 590"/>
                  <a:gd name="T19" fmla="*/ 0 h 23"/>
                  <a:gd name="T20" fmla="*/ 7 w 59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0"/>
                  <a:gd name="T34" fmla="*/ 0 h 23"/>
                  <a:gd name="T35" fmla="*/ 590 w 59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0" h="23">
                    <a:moveTo>
                      <a:pt x="564" y="0"/>
                    </a:moveTo>
                    <a:lnTo>
                      <a:pt x="570" y="6"/>
                    </a:lnTo>
                    <a:lnTo>
                      <a:pt x="577" y="12"/>
                    </a:lnTo>
                    <a:lnTo>
                      <a:pt x="584" y="17"/>
                    </a:lnTo>
                    <a:lnTo>
                      <a:pt x="590" y="23"/>
                    </a:lnTo>
                    <a:lnTo>
                      <a:pt x="7" y="23"/>
                    </a:lnTo>
                    <a:lnTo>
                      <a:pt x="6" y="17"/>
                    </a:lnTo>
                    <a:lnTo>
                      <a:pt x="4" y="12"/>
                    </a:lnTo>
                    <a:lnTo>
                      <a:pt x="3" y="6"/>
                    </a:lnTo>
                    <a:lnTo>
                      <a:pt x="0" y="0"/>
                    </a:lnTo>
                    <a:lnTo>
                      <a:pt x="564" y="0"/>
                    </a:lnTo>
                    <a:close/>
                  </a:path>
                </a:pathLst>
              </a:custGeom>
              <a:solidFill>
                <a:srgbClr val="4A4A4A"/>
              </a:solidFill>
              <a:ln w="9525">
                <a:noFill/>
                <a:round/>
                <a:headEnd/>
                <a:tailEnd/>
              </a:ln>
            </p:spPr>
            <p:txBody>
              <a:bodyPr/>
              <a:lstStyle/>
              <a:p>
                <a:endParaRPr lang="fr-FR"/>
              </a:p>
            </p:txBody>
          </p:sp>
          <p:sp>
            <p:nvSpPr>
              <p:cNvPr id="302" name="Freeform 206"/>
              <p:cNvSpPr>
                <a:spLocks/>
              </p:cNvSpPr>
              <p:nvPr/>
            </p:nvSpPr>
            <p:spPr bwMode="auto">
              <a:xfrm>
                <a:off x="2146" y="773"/>
                <a:ext cx="203" cy="8"/>
              </a:xfrm>
              <a:custGeom>
                <a:avLst/>
                <a:gdLst>
                  <a:gd name="T0" fmla="*/ 7 w 611"/>
                  <a:gd name="T1" fmla="*/ 0 h 24"/>
                  <a:gd name="T2" fmla="*/ 7 w 611"/>
                  <a:gd name="T3" fmla="*/ 0 h 24"/>
                  <a:gd name="T4" fmla="*/ 7 w 611"/>
                  <a:gd name="T5" fmla="*/ 0 h 24"/>
                  <a:gd name="T6" fmla="*/ 7 w 611"/>
                  <a:gd name="T7" fmla="*/ 0 h 24"/>
                  <a:gd name="T8" fmla="*/ 7 w 611"/>
                  <a:gd name="T9" fmla="*/ 0 h 24"/>
                  <a:gd name="T10" fmla="*/ 0 w 611"/>
                  <a:gd name="T11" fmla="*/ 0 h 24"/>
                  <a:gd name="T12" fmla="*/ 0 w 611"/>
                  <a:gd name="T13" fmla="*/ 0 h 24"/>
                  <a:gd name="T14" fmla="*/ 0 w 611"/>
                  <a:gd name="T15" fmla="*/ 0 h 24"/>
                  <a:gd name="T16" fmla="*/ 0 w 611"/>
                  <a:gd name="T17" fmla="*/ 0 h 24"/>
                  <a:gd name="T18" fmla="*/ 0 w 611"/>
                  <a:gd name="T19" fmla="*/ 0 h 24"/>
                  <a:gd name="T20" fmla="*/ 7 w 61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24"/>
                  <a:gd name="T35" fmla="*/ 611 w 61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24">
                    <a:moveTo>
                      <a:pt x="583" y="0"/>
                    </a:moveTo>
                    <a:lnTo>
                      <a:pt x="590" y="6"/>
                    </a:lnTo>
                    <a:lnTo>
                      <a:pt x="597" y="11"/>
                    </a:lnTo>
                    <a:lnTo>
                      <a:pt x="604" y="18"/>
                    </a:lnTo>
                    <a:lnTo>
                      <a:pt x="611" y="24"/>
                    </a:lnTo>
                    <a:lnTo>
                      <a:pt x="7" y="24"/>
                    </a:lnTo>
                    <a:lnTo>
                      <a:pt x="6" y="18"/>
                    </a:lnTo>
                    <a:lnTo>
                      <a:pt x="4" y="11"/>
                    </a:lnTo>
                    <a:lnTo>
                      <a:pt x="2" y="6"/>
                    </a:lnTo>
                    <a:lnTo>
                      <a:pt x="0" y="0"/>
                    </a:lnTo>
                    <a:lnTo>
                      <a:pt x="583" y="0"/>
                    </a:lnTo>
                    <a:close/>
                  </a:path>
                </a:pathLst>
              </a:custGeom>
              <a:solidFill>
                <a:srgbClr val="4D4D4D"/>
              </a:solidFill>
              <a:ln w="9525">
                <a:noFill/>
                <a:round/>
                <a:headEnd/>
                <a:tailEnd/>
              </a:ln>
            </p:spPr>
            <p:txBody>
              <a:bodyPr/>
              <a:lstStyle/>
              <a:p>
                <a:endParaRPr lang="fr-FR"/>
              </a:p>
            </p:txBody>
          </p:sp>
          <p:sp>
            <p:nvSpPr>
              <p:cNvPr id="303" name="Freeform 207"/>
              <p:cNvSpPr>
                <a:spLocks/>
              </p:cNvSpPr>
              <p:nvPr/>
            </p:nvSpPr>
            <p:spPr bwMode="auto">
              <a:xfrm>
                <a:off x="2148" y="781"/>
                <a:ext cx="210" cy="8"/>
              </a:xfrm>
              <a:custGeom>
                <a:avLst/>
                <a:gdLst>
                  <a:gd name="T0" fmla="*/ 7 w 631"/>
                  <a:gd name="T1" fmla="*/ 0 h 24"/>
                  <a:gd name="T2" fmla="*/ 8 w 631"/>
                  <a:gd name="T3" fmla="*/ 0 h 24"/>
                  <a:gd name="T4" fmla="*/ 8 w 631"/>
                  <a:gd name="T5" fmla="*/ 0 h 24"/>
                  <a:gd name="T6" fmla="*/ 8 w 631"/>
                  <a:gd name="T7" fmla="*/ 0 h 24"/>
                  <a:gd name="T8" fmla="*/ 8 w 631"/>
                  <a:gd name="T9" fmla="*/ 0 h 24"/>
                  <a:gd name="T10" fmla="*/ 0 w 631"/>
                  <a:gd name="T11" fmla="*/ 0 h 24"/>
                  <a:gd name="T12" fmla="*/ 0 w 631"/>
                  <a:gd name="T13" fmla="*/ 0 h 24"/>
                  <a:gd name="T14" fmla="*/ 0 w 631"/>
                  <a:gd name="T15" fmla="*/ 0 h 24"/>
                  <a:gd name="T16" fmla="*/ 0 w 631"/>
                  <a:gd name="T17" fmla="*/ 0 h 24"/>
                  <a:gd name="T18" fmla="*/ 0 w 631"/>
                  <a:gd name="T19" fmla="*/ 0 h 24"/>
                  <a:gd name="T20" fmla="*/ 7 w 63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1"/>
                  <a:gd name="T34" fmla="*/ 0 h 24"/>
                  <a:gd name="T35" fmla="*/ 631 w 63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1" h="24">
                    <a:moveTo>
                      <a:pt x="604" y="0"/>
                    </a:moveTo>
                    <a:lnTo>
                      <a:pt x="610" y="6"/>
                    </a:lnTo>
                    <a:lnTo>
                      <a:pt x="617" y="11"/>
                    </a:lnTo>
                    <a:lnTo>
                      <a:pt x="624" y="18"/>
                    </a:lnTo>
                    <a:lnTo>
                      <a:pt x="631" y="24"/>
                    </a:lnTo>
                    <a:lnTo>
                      <a:pt x="7" y="24"/>
                    </a:lnTo>
                    <a:lnTo>
                      <a:pt x="6" y="18"/>
                    </a:lnTo>
                    <a:lnTo>
                      <a:pt x="3" y="11"/>
                    </a:lnTo>
                    <a:lnTo>
                      <a:pt x="2" y="6"/>
                    </a:lnTo>
                    <a:lnTo>
                      <a:pt x="0" y="0"/>
                    </a:lnTo>
                    <a:lnTo>
                      <a:pt x="604" y="0"/>
                    </a:lnTo>
                    <a:close/>
                  </a:path>
                </a:pathLst>
              </a:custGeom>
              <a:solidFill>
                <a:srgbClr val="4D4D4D"/>
              </a:solidFill>
              <a:ln w="9525">
                <a:noFill/>
                <a:round/>
                <a:headEnd/>
                <a:tailEnd/>
              </a:ln>
            </p:spPr>
            <p:txBody>
              <a:bodyPr/>
              <a:lstStyle/>
              <a:p>
                <a:endParaRPr lang="fr-FR"/>
              </a:p>
            </p:txBody>
          </p:sp>
          <p:sp>
            <p:nvSpPr>
              <p:cNvPr id="304" name="Freeform 208"/>
              <p:cNvSpPr>
                <a:spLocks/>
              </p:cNvSpPr>
              <p:nvPr/>
            </p:nvSpPr>
            <p:spPr bwMode="auto">
              <a:xfrm>
                <a:off x="2150" y="789"/>
                <a:ext cx="217" cy="7"/>
              </a:xfrm>
              <a:custGeom>
                <a:avLst/>
                <a:gdLst>
                  <a:gd name="T0" fmla="*/ 8 w 651"/>
                  <a:gd name="T1" fmla="*/ 0 h 23"/>
                  <a:gd name="T2" fmla="*/ 8 w 651"/>
                  <a:gd name="T3" fmla="*/ 0 h 23"/>
                  <a:gd name="T4" fmla="*/ 8 w 651"/>
                  <a:gd name="T5" fmla="*/ 0 h 23"/>
                  <a:gd name="T6" fmla="*/ 8 w 651"/>
                  <a:gd name="T7" fmla="*/ 0 h 23"/>
                  <a:gd name="T8" fmla="*/ 8 w 651"/>
                  <a:gd name="T9" fmla="*/ 0 h 23"/>
                  <a:gd name="T10" fmla="*/ 0 w 651"/>
                  <a:gd name="T11" fmla="*/ 0 h 23"/>
                  <a:gd name="T12" fmla="*/ 0 w 651"/>
                  <a:gd name="T13" fmla="*/ 0 h 23"/>
                  <a:gd name="T14" fmla="*/ 0 w 651"/>
                  <a:gd name="T15" fmla="*/ 0 h 23"/>
                  <a:gd name="T16" fmla="*/ 0 w 651"/>
                  <a:gd name="T17" fmla="*/ 0 h 23"/>
                  <a:gd name="T18" fmla="*/ 0 w 651"/>
                  <a:gd name="T19" fmla="*/ 0 h 23"/>
                  <a:gd name="T20" fmla="*/ 8 w 65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1"/>
                  <a:gd name="T34" fmla="*/ 0 h 23"/>
                  <a:gd name="T35" fmla="*/ 651 w 65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1" h="23">
                    <a:moveTo>
                      <a:pt x="624" y="0"/>
                    </a:moveTo>
                    <a:lnTo>
                      <a:pt x="631" y="5"/>
                    </a:lnTo>
                    <a:lnTo>
                      <a:pt x="637" y="11"/>
                    </a:lnTo>
                    <a:lnTo>
                      <a:pt x="644" y="18"/>
                    </a:lnTo>
                    <a:lnTo>
                      <a:pt x="651" y="23"/>
                    </a:lnTo>
                    <a:lnTo>
                      <a:pt x="7" y="23"/>
                    </a:lnTo>
                    <a:lnTo>
                      <a:pt x="5" y="18"/>
                    </a:lnTo>
                    <a:lnTo>
                      <a:pt x="3" y="11"/>
                    </a:lnTo>
                    <a:lnTo>
                      <a:pt x="2" y="5"/>
                    </a:lnTo>
                    <a:lnTo>
                      <a:pt x="0" y="0"/>
                    </a:lnTo>
                    <a:lnTo>
                      <a:pt x="624" y="0"/>
                    </a:lnTo>
                    <a:close/>
                  </a:path>
                </a:pathLst>
              </a:custGeom>
              <a:solidFill>
                <a:srgbClr val="505050"/>
              </a:solidFill>
              <a:ln w="9525">
                <a:noFill/>
                <a:round/>
                <a:headEnd/>
                <a:tailEnd/>
              </a:ln>
            </p:spPr>
            <p:txBody>
              <a:bodyPr/>
              <a:lstStyle/>
              <a:p>
                <a:endParaRPr lang="fr-FR"/>
              </a:p>
            </p:txBody>
          </p:sp>
          <p:sp>
            <p:nvSpPr>
              <p:cNvPr id="305" name="Freeform 209"/>
              <p:cNvSpPr>
                <a:spLocks/>
              </p:cNvSpPr>
              <p:nvPr/>
            </p:nvSpPr>
            <p:spPr bwMode="auto">
              <a:xfrm>
                <a:off x="2153" y="796"/>
                <a:ext cx="223" cy="8"/>
              </a:xfrm>
              <a:custGeom>
                <a:avLst/>
                <a:gdLst>
                  <a:gd name="T0" fmla="*/ 8 w 670"/>
                  <a:gd name="T1" fmla="*/ 0 h 24"/>
                  <a:gd name="T2" fmla="*/ 8 w 670"/>
                  <a:gd name="T3" fmla="*/ 0 h 24"/>
                  <a:gd name="T4" fmla="*/ 8 w 670"/>
                  <a:gd name="T5" fmla="*/ 0 h 24"/>
                  <a:gd name="T6" fmla="*/ 8 w 670"/>
                  <a:gd name="T7" fmla="*/ 0 h 24"/>
                  <a:gd name="T8" fmla="*/ 8 w 670"/>
                  <a:gd name="T9" fmla="*/ 0 h 24"/>
                  <a:gd name="T10" fmla="*/ 0 w 670"/>
                  <a:gd name="T11" fmla="*/ 0 h 24"/>
                  <a:gd name="T12" fmla="*/ 0 w 670"/>
                  <a:gd name="T13" fmla="*/ 0 h 24"/>
                  <a:gd name="T14" fmla="*/ 0 w 670"/>
                  <a:gd name="T15" fmla="*/ 0 h 24"/>
                  <a:gd name="T16" fmla="*/ 0 w 670"/>
                  <a:gd name="T17" fmla="*/ 0 h 24"/>
                  <a:gd name="T18" fmla="*/ 0 w 670"/>
                  <a:gd name="T19" fmla="*/ 0 h 24"/>
                  <a:gd name="T20" fmla="*/ 8 w 67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0"/>
                  <a:gd name="T34" fmla="*/ 0 h 24"/>
                  <a:gd name="T35" fmla="*/ 670 w 67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0" h="24">
                    <a:moveTo>
                      <a:pt x="644" y="0"/>
                    </a:moveTo>
                    <a:lnTo>
                      <a:pt x="650" y="6"/>
                    </a:lnTo>
                    <a:lnTo>
                      <a:pt x="656" y="12"/>
                    </a:lnTo>
                    <a:lnTo>
                      <a:pt x="663" y="19"/>
                    </a:lnTo>
                    <a:lnTo>
                      <a:pt x="670" y="24"/>
                    </a:lnTo>
                    <a:lnTo>
                      <a:pt x="5" y="24"/>
                    </a:lnTo>
                    <a:lnTo>
                      <a:pt x="4" y="19"/>
                    </a:lnTo>
                    <a:lnTo>
                      <a:pt x="3" y="12"/>
                    </a:lnTo>
                    <a:lnTo>
                      <a:pt x="1" y="6"/>
                    </a:lnTo>
                    <a:lnTo>
                      <a:pt x="0" y="0"/>
                    </a:lnTo>
                    <a:lnTo>
                      <a:pt x="644" y="0"/>
                    </a:lnTo>
                    <a:close/>
                  </a:path>
                </a:pathLst>
              </a:custGeom>
              <a:solidFill>
                <a:srgbClr val="525252"/>
              </a:solidFill>
              <a:ln w="9525">
                <a:noFill/>
                <a:round/>
                <a:headEnd/>
                <a:tailEnd/>
              </a:ln>
            </p:spPr>
            <p:txBody>
              <a:bodyPr/>
              <a:lstStyle/>
              <a:p>
                <a:endParaRPr lang="fr-FR"/>
              </a:p>
            </p:txBody>
          </p:sp>
          <p:sp>
            <p:nvSpPr>
              <p:cNvPr id="306" name="Freeform 210"/>
              <p:cNvSpPr>
                <a:spLocks/>
              </p:cNvSpPr>
              <p:nvPr/>
            </p:nvSpPr>
            <p:spPr bwMode="auto">
              <a:xfrm>
                <a:off x="2154" y="804"/>
                <a:ext cx="231" cy="8"/>
              </a:xfrm>
              <a:custGeom>
                <a:avLst/>
                <a:gdLst>
                  <a:gd name="T0" fmla="*/ 8 w 691"/>
                  <a:gd name="T1" fmla="*/ 0 h 24"/>
                  <a:gd name="T2" fmla="*/ 8 w 691"/>
                  <a:gd name="T3" fmla="*/ 0 h 24"/>
                  <a:gd name="T4" fmla="*/ 8 w 691"/>
                  <a:gd name="T5" fmla="*/ 0 h 24"/>
                  <a:gd name="T6" fmla="*/ 9 w 691"/>
                  <a:gd name="T7" fmla="*/ 0 h 24"/>
                  <a:gd name="T8" fmla="*/ 9 w 691"/>
                  <a:gd name="T9" fmla="*/ 0 h 24"/>
                  <a:gd name="T10" fmla="*/ 0 w 691"/>
                  <a:gd name="T11" fmla="*/ 0 h 24"/>
                  <a:gd name="T12" fmla="*/ 0 w 691"/>
                  <a:gd name="T13" fmla="*/ 0 h 24"/>
                  <a:gd name="T14" fmla="*/ 0 w 691"/>
                  <a:gd name="T15" fmla="*/ 0 h 24"/>
                  <a:gd name="T16" fmla="*/ 0 w 691"/>
                  <a:gd name="T17" fmla="*/ 0 h 24"/>
                  <a:gd name="T18" fmla="*/ 0 w 691"/>
                  <a:gd name="T19" fmla="*/ 0 h 24"/>
                  <a:gd name="T20" fmla="*/ 8 w 69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24"/>
                  <a:gd name="T35" fmla="*/ 691 w 69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24">
                    <a:moveTo>
                      <a:pt x="665" y="0"/>
                    </a:moveTo>
                    <a:lnTo>
                      <a:pt x="671" y="6"/>
                    </a:lnTo>
                    <a:lnTo>
                      <a:pt x="677" y="12"/>
                    </a:lnTo>
                    <a:lnTo>
                      <a:pt x="684" y="18"/>
                    </a:lnTo>
                    <a:lnTo>
                      <a:pt x="691" y="24"/>
                    </a:lnTo>
                    <a:lnTo>
                      <a:pt x="7" y="24"/>
                    </a:lnTo>
                    <a:lnTo>
                      <a:pt x="6" y="18"/>
                    </a:lnTo>
                    <a:lnTo>
                      <a:pt x="4" y="12"/>
                    </a:lnTo>
                    <a:lnTo>
                      <a:pt x="2" y="6"/>
                    </a:lnTo>
                    <a:lnTo>
                      <a:pt x="0" y="0"/>
                    </a:lnTo>
                    <a:lnTo>
                      <a:pt x="665" y="0"/>
                    </a:lnTo>
                    <a:close/>
                  </a:path>
                </a:pathLst>
              </a:custGeom>
              <a:solidFill>
                <a:srgbClr val="555555"/>
              </a:solidFill>
              <a:ln w="9525">
                <a:noFill/>
                <a:round/>
                <a:headEnd/>
                <a:tailEnd/>
              </a:ln>
            </p:spPr>
            <p:txBody>
              <a:bodyPr/>
              <a:lstStyle/>
              <a:p>
                <a:endParaRPr lang="fr-FR"/>
              </a:p>
            </p:txBody>
          </p:sp>
          <p:sp>
            <p:nvSpPr>
              <p:cNvPr id="307" name="Freeform 211"/>
              <p:cNvSpPr>
                <a:spLocks/>
              </p:cNvSpPr>
              <p:nvPr/>
            </p:nvSpPr>
            <p:spPr bwMode="auto">
              <a:xfrm>
                <a:off x="2157" y="812"/>
                <a:ext cx="236" cy="8"/>
              </a:xfrm>
              <a:custGeom>
                <a:avLst/>
                <a:gdLst>
                  <a:gd name="T0" fmla="*/ 8 w 708"/>
                  <a:gd name="T1" fmla="*/ 0 h 23"/>
                  <a:gd name="T2" fmla="*/ 9 w 708"/>
                  <a:gd name="T3" fmla="*/ 0 h 23"/>
                  <a:gd name="T4" fmla="*/ 9 w 708"/>
                  <a:gd name="T5" fmla="*/ 0 h 23"/>
                  <a:gd name="T6" fmla="*/ 9 w 708"/>
                  <a:gd name="T7" fmla="*/ 0 h 23"/>
                  <a:gd name="T8" fmla="*/ 9 w 708"/>
                  <a:gd name="T9" fmla="*/ 0 h 23"/>
                  <a:gd name="T10" fmla="*/ 0 w 708"/>
                  <a:gd name="T11" fmla="*/ 0 h 23"/>
                  <a:gd name="T12" fmla="*/ 0 w 708"/>
                  <a:gd name="T13" fmla="*/ 0 h 23"/>
                  <a:gd name="T14" fmla="*/ 0 w 708"/>
                  <a:gd name="T15" fmla="*/ 0 h 23"/>
                  <a:gd name="T16" fmla="*/ 0 w 708"/>
                  <a:gd name="T17" fmla="*/ 0 h 23"/>
                  <a:gd name="T18" fmla="*/ 0 w 708"/>
                  <a:gd name="T19" fmla="*/ 0 h 23"/>
                  <a:gd name="T20" fmla="*/ 8 w 708"/>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23"/>
                  <a:gd name="T35" fmla="*/ 708 w 70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23">
                    <a:moveTo>
                      <a:pt x="684" y="0"/>
                    </a:moveTo>
                    <a:lnTo>
                      <a:pt x="690" y="6"/>
                    </a:lnTo>
                    <a:lnTo>
                      <a:pt x="696" y="11"/>
                    </a:lnTo>
                    <a:lnTo>
                      <a:pt x="702" y="17"/>
                    </a:lnTo>
                    <a:lnTo>
                      <a:pt x="708" y="23"/>
                    </a:lnTo>
                    <a:lnTo>
                      <a:pt x="7" y="23"/>
                    </a:lnTo>
                    <a:lnTo>
                      <a:pt x="6" y="17"/>
                    </a:lnTo>
                    <a:lnTo>
                      <a:pt x="3" y="11"/>
                    </a:lnTo>
                    <a:lnTo>
                      <a:pt x="2" y="6"/>
                    </a:lnTo>
                    <a:lnTo>
                      <a:pt x="0" y="0"/>
                    </a:lnTo>
                    <a:lnTo>
                      <a:pt x="684" y="0"/>
                    </a:lnTo>
                    <a:close/>
                  </a:path>
                </a:pathLst>
              </a:custGeom>
              <a:solidFill>
                <a:srgbClr val="555555"/>
              </a:solidFill>
              <a:ln w="9525">
                <a:noFill/>
                <a:round/>
                <a:headEnd/>
                <a:tailEnd/>
              </a:ln>
            </p:spPr>
            <p:txBody>
              <a:bodyPr/>
              <a:lstStyle/>
              <a:p>
                <a:endParaRPr lang="fr-FR"/>
              </a:p>
            </p:txBody>
          </p:sp>
          <p:sp>
            <p:nvSpPr>
              <p:cNvPr id="308" name="Freeform 212"/>
              <p:cNvSpPr>
                <a:spLocks/>
              </p:cNvSpPr>
              <p:nvPr/>
            </p:nvSpPr>
            <p:spPr bwMode="auto">
              <a:xfrm>
                <a:off x="2159" y="820"/>
                <a:ext cx="242" cy="8"/>
              </a:xfrm>
              <a:custGeom>
                <a:avLst/>
                <a:gdLst>
                  <a:gd name="T0" fmla="*/ 9 w 727"/>
                  <a:gd name="T1" fmla="*/ 0 h 23"/>
                  <a:gd name="T2" fmla="*/ 9 w 727"/>
                  <a:gd name="T3" fmla="*/ 0 h 23"/>
                  <a:gd name="T4" fmla="*/ 9 w 727"/>
                  <a:gd name="T5" fmla="*/ 0 h 23"/>
                  <a:gd name="T6" fmla="*/ 9 w 727"/>
                  <a:gd name="T7" fmla="*/ 0 h 23"/>
                  <a:gd name="T8" fmla="*/ 9 w 727"/>
                  <a:gd name="T9" fmla="*/ 0 h 23"/>
                  <a:gd name="T10" fmla="*/ 0 w 727"/>
                  <a:gd name="T11" fmla="*/ 0 h 23"/>
                  <a:gd name="T12" fmla="*/ 0 w 727"/>
                  <a:gd name="T13" fmla="*/ 0 h 23"/>
                  <a:gd name="T14" fmla="*/ 0 w 727"/>
                  <a:gd name="T15" fmla="*/ 0 h 23"/>
                  <a:gd name="T16" fmla="*/ 0 w 727"/>
                  <a:gd name="T17" fmla="*/ 0 h 23"/>
                  <a:gd name="T18" fmla="*/ 0 w 727"/>
                  <a:gd name="T19" fmla="*/ 0 h 23"/>
                  <a:gd name="T20" fmla="*/ 9 w 72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7"/>
                  <a:gd name="T34" fmla="*/ 0 h 23"/>
                  <a:gd name="T35" fmla="*/ 727 w 72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7" h="23">
                    <a:moveTo>
                      <a:pt x="701" y="0"/>
                    </a:moveTo>
                    <a:lnTo>
                      <a:pt x="708" y="5"/>
                    </a:lnTo>
                    <a:lnTo>
                      <a:pt x="714" y="11"/>
                    </a:lnTo>
                    <a:lnTo>
                      <a:pt x="721" y="18"/>
                    </a:lnTo>
                    <a:lnTo>
                      <a:pt x="727" y="23"/>
                    </a:lnTo>
                    <a:lnTo>
                      <a:pt x="7" y="23"/>
                    </a:lnTo>
                    <a:lnTo>
                      <a:pt x="5" y="18"/>
                    </a:lnTo>
                    <a:lnTo>
                      <a:pt x="3" y="11"/>
                    </a:lnTo>
                    <a:lnTo>
                      <a:pt x="2" y="5"/>
                    </a:lnTo>
                    <a:lnTo>
                      <a:pt x="0" y="0"/>
                    </a:lnTo>
                    <a:lnTo>
                      <a:pt x="701" y="0"/>
                    </a:lnTo>
                    <a:close/>
                  </a:path>
                </a:pathLst>
              </a:custGeom>
              <a:solidFill>
                <a:srgbClr val="575757"/>
              </a:solidFill>
              <a:ln w="9525">
                <a:noFill/>
                <a:round/>
                <a:headEnd/>
                <a:tailEnd/>
              </a:ln>
            </p:spPr>
            <p:txBody>
              <a:bodyPr/>
              <a:lstStyle/>
              <a:p>
                <a:endParaRPr lang="fr-FR"/>
              </a:p>
            </p:txBody>
          </p:sp>
          <p:sp>
            <p:nvSpPr>
              <p:cNvPr id="309" name="Freeform 213"/>
              <p:cNvSpPr>
                <a:spLocks/>
              </p:cNvSpPr>
              <p:nvPr/>
            </p:nvSpPr>
            <p:spPr bwMode="auto">
              <a:xfrm>
                <a:off x="2161" y="828"/>
                <a:ext cx="249" cy="8"/>
              </a:xfrm>
              <a:custGeom>
                <a:avLst/>
                <a:gdLst>
                  <a:gd name="T0" fmla="*/ 9 w 746"/>
                  <a:gd name="T1" fmla="*/ 0 h 24"/>
                  <a:gd name="T2" fmla="*/ 9 w 746"/>
                  <a:gd name="T3" fmla="*/ 0 h 24"/>
                  <a:gd name="T4" fmla="*/ 9 w 746"/>
                  <a:gd name="T5" fmla="*/ 0 h 24"/>
                  <a:gd name="T6" fmla="*/ 9 w 746"/>
                  <a:gd name="T7" fmla="*/ 0 h 24"/>
                  <a:gd name="T8" fmla="*/ 9 w 746"/>
                  <a:gd name="T9" fmla="*/ 0 h 24"/>
                  <a:gd name="T10" fmla="*/ 0 w 746"/>
                  <a:gd name="T11" fmla="*/ 0 h 24"/>
                  <a:gd name="T12" fmla="*/ 0 w 746"/>
                  <a:gd name="T13" fmla="*/ 0 h 24"/>
                  <a:gd name="T14" fmla="*/ 0 w 746"/>
                  <a:gd name="T15" fmla="*/ 0 h 24"/>
                  <a:gd name="T16" fmla="*/ 0 w 746"/>
                  <a:gd name="T17" fmla="*/ 0 h 24"/>
                  <a:gd name="T18" fmla="*/ 0 w 746"/>
                  <a:gd name="T19" fmla="*/ 0 h 24"/>
                  <a:gd name="T20" fmla="*/ 9 w 7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6"/>
                  <a:gd name="T34" fmla="*/ 0 h 24"/>
                  <a:gd name="T35" fmla="*/ 746 w 7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6" h="24">
                    <a:moveTo>
                      <a:pt x="720" y="0"/>
                    </a:moveTo>
                    <a:lnTo>
                      <a:pt x="727" y="6"/>
                    </a:lnTo>
                    <a:lnTo>
                      <a:pt x="733" y="12"/>
                    </a:lnTo>
                    <a:lnTo>
                      <a:pt x="739" y="19"/>
                    </a:lnTo>
                    <a:lnTo>
                      <a:pt x="746" y="24"/>
                    </a:lnTo>
                    <a:lnTo>
                      <a:pt x="6" y="24"/>
                    </a:lnTo>
                    <a:lnTo>
                      <a:pt x="5" y="19"/>
                    </a:lnTo>
                    <a:lnTo>
                      <a:pt x="3" y="12"/>
                    </a:lnTo>
                    <a:lnTo>
                      <a:pt x="2" y="6"/>
                    </a:lnTo>
                    <a:lnTo>
                      <a:pt x="0" y="0"/>
                    </a:lnTo>
                    <a:lnTo>
                      <a:pt x="720" y="0"/>
                    </a:lnTo>
                    <a:close/>
                  </a:path>
                </a:pathLst>
              </a:custGeom>
              <a:solidFill>
                <a:srgbClr val="5A5A5A"/>
              </a:solidFill>
              <a:ln w="9525">
                <a:noFill/>
                <a:round/>
                <a:headEnd/>
                <a:tailEnd/>
              </a:ln>
            </p:spPr>
            <p:txBody>
              <a:bodyPr/>
              <a:lstStyle/>
              <a:p>
                <a:endParaRPr lang="fr-FR"/>
              </a:p>
            </p:txBody>
          </p:sp>
          <p:sp>
            <p:nvSpPr>
              <p:cNvPr id="310" name="Freeform 214"/>
              <p:cNvSpPr>
                <a:spLocks/>
              </p:cNvSpPr>
              <p:nvPr/>
            </p:nvSpPr>
            <p:spPr bwMode="auto">
              <a:xfrm>
                <a:off x="2163" y="836"/>
                <a:ext cx="255" cy="8"/>
              </a:xfrm>
              <a:custGeom>
                <a:avLst/>
                <a:gdLst>
                  <a:gd name="T0" fmla="*/ 9 w 765"/>
                  <a:gd name="T1" fmla="*/ 0 h 24"/>
                  <a:gd name="T2" fmla="*/ 9 w 765"/>
                  <a:gd name="T3" fmla="*/ 0 h 24"/>
                  <a:gd name="T4" fmla="*/ 9 w 765"/>
                  <a:gd name="T5" fmla="*/ 0 h 24"/>
                  <a:gd name="T6" fmla="*/ 9 w 765"/>
                  <a:gd name="T7" fmla="*/ 0 h 24"/>
                  <a:gd name="T8" fmla="*/ 9 w 765"/>
                  <a:gd name="T9" fmla="*/ 0 h 24"/>
                  <a:gd name="T10" fmla="*/ 0 w 765"/>
                  <a:gd name="T11" fmla="*/ 0 h 24"/>
                  <a:gd name="T12" fmla="*/ 0 w 765"/>
                  <a:gd name="T13" fmla="*/ 0 h 24"/>
                  <a:gd name="T14" fmla="*/ 0 w 765"/>
                  <a:gd name="T15" fmla="*/ 0 h 24"/>
                  <a:gd name="T16" fmla="*/ 0 w 765"/>
                  <a:gd name="T17" fmla="*/ 0 h 24"/>
                  <a:gd name="T18" fmla="*/ 0 w 765"/>
                  <a:gd name="T19" fmla="*/ 0 h 24"/>
                  <a:gd name="T20" fmla="*/ 9 w 7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5"/>
                  <a:gd name="T34" fmla="*/ 0 h 24"/>
                  <a:gd name="T35" fmla="*/ 765 w 7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5" h="24">
                    <a:moveTo>
                      <a:pt x="740" y="0"/>
                    </a:moveTo>
                    <a:lnTo>
                      <a:pt x="746" y="6"/>
                    </a:lnTo>
                    <a:lnTo>
                      <a:pt x="752" y="12"/>
                    </a:lnTo>
                    <a:lnTo>
                      <a:pt x="759" y="18"/>
                    </a:lnTo>
                    <a:lnTo>
                      <a:pt x="765" y="24"/>
                    </a:lnTo>
                    <a:lnTo>
                      <a:pt x="7" y="24"/>
                    </a:lnTo>
                    <a:lnTo>
                      <a:pt x="6" y="18"/>
                    </a:lnTo>
                    <a:lnTo>
                      <a:pt x="4" y="12"/>
                    </a:lnTo>
                    <a:lnTo>
                      <a:pt x="3" y="6"/>
                    </a:lnTo>
                    <a:lnTo>
                      <a:pt x="0" y="0"/>
                    </a:lnTo>
                    <a:lnTo>
                      <a:pt x="740" y="0"/>
                    </a:lnTo>
                    <a:close/>
                  </a:path>
                </a:pathLst>
              </a:custGeom>
              <a:solidFill>
                <a:srgbClr val="5A5A5A"/>
              </a:solidFill>
              <a:ln w="9525">
                <a:noFill/>
                <a:round/>
                <a:headEnd/>
                <a:tailEnd/>
              </a:ln>
            </p:spPr>
            <p:txBody>
              <a:bodyPr/>
              <a:lstStyle/>
              <a:p>
                <a:endParaRPr lang="fr-FR"/>
              </a:p>
            </p:txBody>
          </p:sp>
        </p:grpSp>
        <p:sp>
          <p:nvSpPr>
            <p:cNvPr id="6" name="Freeform 216"/>
            <p:cNvSpPr>
              <a:spLocks/>
            </p:cNvSpPr>
            <p:nvPr/>
          </p:nvSpPr>
          <p:spPr bwMode="auto">
            <a:xfrm>
              <a:off x="2166" y="844"/>
              <a:ext cx="261" cy="8"/>
            </a:xfrm>
            <a:custGeom>
              <a:avLst/>
              <a:gdLst>
                <a:gd name="T0" fmla="*/ 9 w 783"/>
                <a:gd name="T1" fmla="*/ 0 h 24"/>
                <a:gd name="T2" fmla="*/ 9 w 783"/>
                <a:gd name="T3" fmla="*/ 0 h 24"/>
                <a:gd name="T4" fmla="*/ 10 w 783"/>
                <a:gd name="T5" fmla="*/ 0 h 24"/>
                <a:gd name="T6" fmla="*/ 10 w 783"/>
                <a:gd name="T7" fmla="*/ 0 h 24"/>
                <a:gd name="T8" fmla="*/ 10 w 783"/>
                <a:gd name="T9" fmla="*/ 0 h 24"/>
                <a:gd name="T10" fmla="*/ 0 w 783"/>
                <a:gd name="T11" fmla="*/ 0 h 24"/>
                <a:gd name="T12" fmla="*/ 0 w 783"/>
                <a:gd name="T13" fmla="*/ 0 h 24"/>
                <a:gd name="T14" fmla="*/ 0 w 783"/>
                <a:gd name="T15" fmla="*/ 0 h 24"/>
                <a:gd name="T16" fmla="*/ 0 w 783"/>
                <a:gd name="T17" fmla="*/ 0 h 24"/>
                <a:gd name="T18" fmla="*/ 0 w 783"/>
                <a:gd name="T19" fmla="*/ 0 h 24"/>
                <a:gd name="T20" fmla="*/ 9 w 78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3"/>
                <a:gd name="T34" fmla="*/ 0 h 24"/>
                <a:gd name="T35" fmla="*/ 783 w 78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3" h="24">
                  <a:moveTo>
                    <a:pt x="758" y="0"/>
                  </a:moveTo>
                  <a:lnTo>
                    <a:pt x="763" y="6"/>
                  </a:lnTo>
                  <a:lnTo>
                    <a:pt x="770" y="11"/>
                  </a:lnTo>
                  <a:lnTo>
                    <a:pt x="776" y="18"/>
                  </a:lnTo>
                  <a:lnTo>
                    <a:pt x="783" y="24"/>
                  </a:lnTo>
                  <a:lnTo>
                    <a:pt x="7" y="24"/>
                  </a:lnTo>
                  <a:lnTo>
                    <a:pt x="6" y="18"/>
                  </a:lnTo>
                  <a:lnTo>
                    <a:pt x="4" y="11"/>
                  </a:lnTo>
                  <a:lnTo>
                    <a:pt x="2" y="6"/>
                  </a:lnTo>
                  <a:lnTo>
                    <a:pt x="0" y="0"/>
                  </a:lnTo>
                  <a:lnTo>
                    <a:pt x="758" y="0"/>
                  </a:lnTo>
                  <a:close/>
                </a:path>
              </a:pathLst>
            </a:custGeom>
            <a:solidFill>
              <a:srgbClr val="5C5C5C"/>
            </a:solidFill>
            <a:ln w="9525">
              <a:noFill/>
              <a:round/>
              <a:headEnd/>
              <a:tailEnd/>
            </a:ln>
          </p:spPr>
          <p:txBody>
            <a:bodyPr/>
            <a:lstStyle/>
            <a:p>
              <a:endParaRPr lang="fr-FR"/>
            </a:p>
          </p:txBody>
        </p:sp>
        <p:sp>
          <p:nvSpPr>
            <p:cNvPr id="7" name="Freeform 217"/>
            <p:cNvSpPr>
              <a:spLocks/>
            </p:cNvSpPr>
            <p:nvPr/>
          </p:nvSpPr>
          <p:spPr bwMode="auto">
            <a:xfrm>
              <a:off x="2168" y="852"/>
              <a:ext cx="266" cy="7"/>
            </a:xfrm>
            <a:custGeom>
              <a:avLst/>
              <a:gdLst>
                <a:gd name="T0" fmla="*/ 10 w 798"/>
                <a:gd name="T1" fmla="*/ 0 h 22"/>
                <a:gd name="T2" fmla="*/ 10 w 798"/>
                <a:gd name="T3" fmla="*/ 0 h 22"/>
                <a:gd name="T4" fmla="*/ 10 w 798"/>
                <a:gd name="T5" fmla="*/ 0 h 22"/>
                <a:gd name="T6" fmla="*/ 10 w 798"/>
                <a:gd name="T7" fmla="*/ 0 h 22"/>
                <a:gd name="T8" fmla="*/ 10 w 798"/>
                <a:gd name="T9" fmla="*/ 0 h 22"/>
                <a:gd name="T10" fmla="*/ 0 w 798"/>
                <a:gd name="T11" fmla="*/ 0 h 22"/>
                <a:gd name="T12" fmla="*/ 0 w 798"/>
                <a:gd name="T13" fmla="*/ 0 h 22"/>
                <a:gd name="T14" fmla="*/ 0 w 798"/>
                <a:gd name="T15" fmla="*/ 0 h 22"/>
                <a:gd name="T16" fmla="*/ 0 w 798"/>
                <a:gd name="T17" fmla="*/ 0 h 22"/>
                <a:gd name="T18" fmla="*/ 0 w 798"/>
                <a:gd name="T19" fmla="*/ 0 h 22"/>
                <a:gd name="T20" fmla="*/ 10 w 79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8"/>
                <a:gd name="T34" fmla="*/ 0 h 22"/>
                <a:gd name="T35" fmla="*/ 798 w 79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8" h="22">
                  <a:moveTo>
                    <a:pt x="776" y="0"/>
                  </a:moveTo>
                  <a:lnTo>
                    <a:pt x="781" y="5"/>
                  </a:lnTo>
                  <a:lnTo>
                    <a:pt x="787" y="11"/>
                  </a:lnTo>
                  <a:lnTo>
                    <a:pt x="793" y="17"/>
                  </a:lnTo>
                  <a:lnTo>
                    <a:pt x="798" y="22"/>
                  </a:lnTo>
                  <a:lnTo>
                    <a:pt x="6" y="22"/>
                  </a:lnTo>
                  <a:lnTo>
                    <a:pt x="5" y="17"/>
                  </a:lnTo>
                  <a:lnTo>
                    <a:pt x="2" y="11"/>
                  </a:lnTo>
                  <a:lnTo>
                    <a:pt x="1" y="5"/>
                  </a:lnTo>
                  <a:lnTo>
                    <a:pt x="0" y="0"/>
                  </a:lnTo>
                  <a:lnTo>
                    <a:pt x="776" y="0"/>
                  </a:lnTo>
                  <a:close/>
                </a:path>
              </a:pathLst>
            </a:custGeom>
            <a:solidFill>
              <a:srgbClr val="5F5F5F"/>
            </a:solidFill>
            <a:ln w="9525">
              <a:noFill/>
              <a:round/>
              <a:headEnd/>
              <a:tailEnd/>
            </a:ln>
          </p:spPr>
          <p:txBody>
            <a:bodyPr/>
            <a:lstStyle/>
            <a:p>
              <a:endParaRPr lang="fr-FR"/>
            </a:p>
          </p:txBody>
        </p:sp>
        <p:sp>
          <p:nvSpPr>
            <p:cNvPr id="8" name="Freeform 218"/>
            <p:cNvSpPr>
              <a:spLocks/>
            </p:cNvSpPr>
            <p:nvPr/>
          </p:nvSpPr>
          <p:spPr bwMode="auto">
            <a:xfrm>
              <a:off x="2170" y="859"/>
              <a:ext cx="272" cy="8"/>
            </a:xfrm>
            <a:custGeom>
              <a:avLst/>
              <a:gdLst>
                <a:gd name="T0" fmla="*/ 10 w 816"/>
                <a:gd name="T1" fmla="*/ 0 h 24"/>
                <a:gd name="T2" fmla="*/ 10 w 816"/>
                <a:gd name="T3" fmla="*/ 0 h 24"/>
                <a:gd name="T4" fmla="*/ 10 w 816"/>
                <a:gd name="T5" fmla="*/ 0 h 24"/>
                <a:gd name="T6" fmla="*/ 10 w 816"/>
                <a:gd name="T7" fmla="*/ 0 h 24"/>
                <a:gd name="T8" fmla="*/ 10 w 816"/>
                <a:gd name="T9" fmla="*/ 0 h 24"/>
                <a:gd name="T10" fmla="*/ 0 w 816"/>
                <a:gd name="T11" fmla="*/ 0 h 24"/>
                <a:gd name="T12" fmla="*/ 0 w 816"/>
                <a:gd name="T13" fmla="*/ 0 h 24"/>
                <a:gd name="T14" fmla="*/ 0 w 816"/>
                <a:gd name="T15" fmla="*/ 0 h 24"/>
                <a:gd name="T16" fmla="*/ 0 w 816"/>
                <a:gd name="T17" fmla="*/ 0 h 24"/>
                <a:gd name="T18" fmla="*/ 0 w 816"/>
                <a:gd name="T19" fmla="*/ 0 h 24"/>
                <a:gd name="T20" fmla="*/ 10 w 81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24"/>
                <a:gd name="T35" fmla="*/ 816 w 8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24">
                  <a:moveTo>
                    <a:pt x="792" y="0"/>
                  </a:moveTo>
                  <a:lnTo>
                    <a:pt x="798" y="6"/>
                  </a:lnTo>
                  <a:lnTo>
                    <a:pt x="805" y="12"/>
                  </a:lnTo>
                  <a:lnTo>
                    <a:pt x="810" y="19"/>
                  </a:lnTo>
                  <a:lnTo>
                    <a:pt x="816" y="24"/>
                  </a:lnTo>
                  <a:lnTo>
                    <a:pt x="6" y="24"/>
                  </a:lnTo>
                  <a:lnTo>
                    <a:pt x="5" y="19"/>
                  </a:lnTo>
                  <a:lnTo>
                    <a:pt x="3" y="12"/>
                  </a:lnTo>
                  <a:lnTo>
                    <a:pt x="2" y="6"/>
                  </a:lnTo>
                  <a:lnTo>
                    <a:pt x="0" y="0"/>
                  </a:lnTo>
                  <a:lnTo>
                    <a:pt x="792" y="0"/>
                  </a:lnTo>
                  <a:close/>
                </a:path>
              </a:pathLst>
            </a:custGeom>
            <a:solidFill>
              <a:srgbClr val="616161"/>
            </a:solidFill>
            <a:ln w="9525">
              <a:noFill/>
              <a:round/>
              <a:headEnd/>
              <a:tailEnd/>
            </a:ln>
          </p:spPr>
          <p:txBody>
            <a:bodyPr/>
            <a:lstStyle/>
            <a:p>
              <a:endParaRPr lang="fr-FR"/>
            </a:p>
          </p:txBody>
        </p:sp>
        <p:sp>
          <p:nvSpPr>
            <p:cNvPr id="9" name="Freeform 219"/>
            <p:cNvSpPr>
              <a:spLocks/>
            </p:cNvSpPr>
            <p:nvPr/>
          </p:nvSpPr>
          <p:spPr bwMode="auto">
            <a:xfrm>
              <a:off x="2172" y="867"/>
              <a:ext cx="278" cy="8"/>
            </a:xfrm>
            <a:custGeom>
              <a:avLst/>
              <a:gdLst>
                <a:gd name="T0" fmla="*/ 10 w 834"/>
                <a:gd name="T1" fmla="*/ 0 h 24"/>
                <a:gd name="T2" fmla="*/ 10 w 834"/>
                <a:gd name="T3" fmla="*/ 0 h 24"/>
                <a:gd name="T4" fmla="*/ 10 w 834"/>
                <a:gd name="T5" fmla="*/ 0 h 24"/>
                <a:gd name="T6" fmla="*/ 10 w 834"/>
                <a:gd name="T7" fmla="*/ 0 h 24"/>
                <a:gd name="T8" fmla="*/ 10 w 834"/>
                <a:gd name="T9" fmla="*/ 0 h 24"/>
                <a:gd name="T10" fmla="*/ 0 w 834"/>
                <a:gd name="T11" fmla="*/ 0 h 24"/>
                <a:gd name="T12" fmla="*/ 0 w 834"/>
                <a:gd name="T13" fmla="*/ 0 h 24"/>
                <a:gd name="T14" fmla="*/ 0 w 834"/>
                <a:gd name="T15" fmla="*/ 0 h 24"/>
                <a:gd name="T16" fmla="*/ 0 w 834"/>
                <a:gd name="T17" fmla="*/ 0 h 24"/>
                <a:gd name="T18" fmla="*/ 0 w 834"/>
                <a:gd name="T19" fmla="*/ 0 h 24"/>
                <a:gd name="T20" fmla="*/ 10 w 83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4"/>
                <a:gd name="T34" fmla="*/ 0 h 24"/>
                <a:gd name="T35" fmla="*/ 834 w 83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4" h="24">
                  <a:moveTo>
                    <a:pt x="810" y="0"/>
                  </a:moveTo>
                  <a:lnTo>
                    <a:pt x="816" y="6"/>
                  </a:lnTo>
                  <a:lnTo>
                    <a:pt x="823" y="12"/>
                  </a:lnTo>
                  <a:lnTo>
                    <a:pt x="828" y="18"/>
                  </a:lnTo>
                  <a:lnTo>
                    <a:pt x="834" y="24"/>
                  </a:lnTo>
                  <a:lnTo>
                    <a:pt x="7" y="24"/>
                  </a:lnTo>
                  <a:lnTo>
                    <a:pt x="6" y="18"/>
                  </a:lnTo>
                  <a:lnTo>
                    <a:pt x="4" y="12"/>
                  </a:lnTo>
                  <a:lnTo>
                    <a:pt x="3" y="6"/>
                  </a:lnTo>
                  <a:lnTo>
                    <a:pt x="0" y="0"/>
                  </a:lnTo>
                  <a:lnTo>
                    <a:pt x="810" y="0"/>
                  </a:lnTo>
                  <a:close/>
                </a:path>
              </a:pathLst>
            </a:custGeom>
            <a:solidFill>
              <a:srgbClr val="646464"/>
            </a:solidFill>
            <a:ln w="9525">
              <a:noFill/>
              <a:round/>
              <a:headEnd/>
              <a:tailEnd/>
            </a:ln>
          </p:spPr>
          <p:txBody>
            <a:bodyPr/>
            <a:lstStyle/>
            <a:p>
              <a:endParaRPr lang="fr-FR"/>
            </a:p>
          </p:txBody>
        </p:sp>
        <p:sp>
          <p:nvSpPr>
            <p:cNvPr id="10" name="Freeform 220"/>
            <p:cNvSpPr>
              <a:spLocks/>
            </p:cNvSpPr>
            <p:nvPr/>
          </p:nvSpPr>
          <p:spPr bwMode="auto">
            <a:xfrm>
              <a:off x="2174" y="875"/>
              <a:ext cx="284" cy="8"/>
            </a:xfrm>
            <a:custGeom>
              <a:avLst/>
              <a:gdLst>
                <a:gd name="T0" fmla="*/ 10 w 851"/>
                <a:gd name="T1" fmla="*/ 0 h 24"/>
                <a:gd name="T2" fmla="*/ 10 w 851"/>
                <a:gd name="T3" fmla="*/ 0 h 24"/>
                <a:gd name="T4" fmla="*/ 10 w 851"/>
                <a:gd name="T5" fmla="*/ 0 h 24"/>
                <a:gd name="T6" fmla="*/ 10 w 851"/>
                <a:gd name="T7" fmla="*/ 0 h 24"/>
                <a:gd name="T8" fmla="*/ 11 w 851"/>
                <a:gd name="T9" fmla="*/ 0 h 24"/>
                <a:gd name="T10" fmla="*/ 0 w 851"/>
                <a:gd name="T11" fmla="*/ 0 h 24"/>
                <a:gd name="T12" fmla="*/ 0 w 851"/>
                <a:gd name="T13" fmla="*/ 0 h 24"/>
                <a:gd name="T14" fmla="*/ 0 w 851"/>
                <a:gd name="T15" fmla="*/ 0 h 24"/>
                <a:gd name="T16" fmla="*/ 0 w 851"/>
                <a:gd name="T17" fmla="*/ 0 h 24"/>
                <a:gd name="T18" fmla="*/ 0 w 851"/>
                <a:gd name="T19" fmla="*/ 0 h 24"/>
                <a:gd name="T20" fmla="*/ 10 w 85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1"/>
                <a:gd name="T34" fmla="*/ 0 h 24"/>
                <a:gd name="T35" fmla="*/ 851 w 85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1" h="24">
                  <a:moveTo>
                    <a:pt x="827" y="0"/>
                  </a:moveTo>
                  <a:lnTo>
                    <a:pt x="833" y="6"/>
                  </a:lnTo>
                  <a:lnTo>
                    <a:pt x="839" y="11"/>
                  </a:lnTo>
                  <a:lnTo>
                    <a:pt x="845" y="18"/>
                  </a:lnTo>
                  <a:lnTo>
                    <a:pt x="851" y="24"/>
                  </a:lnTo>
                  <a:lnTo>
                    <a:pt x="7" y="24"/>
                  </a:lnTo>
                  <a:lnTo>
                    <a:pt x="6" y="18"/>
                  </a:lnTo>
                  <a:lnTo>
                    <a:pt x="4" y="11"/>
                  </a:lnTo>
                  <a:lnTo>
                    <a:pt x="3" y="6"/>
                  </a:lnTo>
                  <a:lnTo>
                    <a:pt x="0" y="0"/>
                  </a:lnTo>
                  <a:lnTo>
                    <a:pt x="827" y="0"/>
                  </a:lnTo>
                  <a:close/>
                </a:path>
              </a:pathLst>
            </a:custGeom>
            <a:solidFill>
              <a:srgbClr val="646464"/>
            </a:solidFill>
            <a:ln w="9525">
              <a:noFill/>
              <a:round/>
              <a:headEnd/>
              <a:tailEnd/>
            </a:ln>
          </p:spPr>
          <p:txBody>
            <a:bodyPr/>
            <a:lstStyle/>
            <a:p>
              <a:endParaRPr lang="fr-FR"/>
            </a:p>
          </p:txBody>
        </p:sp>
        <p:sp>
          <p:nvSpPr>
            <p:cNvPr id="11" name="Freeform 221"/>
            <p:cNvSpPr>
              <a:spLocks/>
            </p:cNvSpPr>
            <p:nvPr/>
          </p:nvSpPr>
          <p:spPr bwMode="auto">
            <a:xfrm>
              <a:off x="2177" y="883"/>
              <a:ext cx="288" cy="8"/>
            </a:xfrm>
            <a:custGeom>
              <a:avLst/>
              <a:gdLst>
                <a:gd name="T0" fmla="*/ 10 w 866"/>
                <a:gd name="T1" fmla="*/ 0 h 24"/>
                <a:gd name="T2" fmla="*/ 10 w 866"/>
                <a:gd name="T3" fmla="*/ 0 h 24"/>
                <a:gd name="T4" fmla="*/ 10 w 866"/>
                <a:gd name="T5" fmla="*/ 0 h 24"/>
                <a:gd name="T6" fmla="*/ 11 w 866"/>
                <a:gd name="T7" fmla="*/ 0 h 24"/>
                <a:gd name="T8" fmla="*/ 11 w 866"/>
                <a:gd name="T9" fmla="*/ 0 h 24"/>
                <a:gd name="T10" fmla="*/ 0 w 866"/>
                <a:gd name="T11" fmla="*/ 0 h 24"/>
                <a:gd name="T12" fmla="*/ 0 w 866"/>
                <a:gd name="T13" fmla="*/ 0 h 24"/>
                <a:gd name="T14" fmla="*/ 0 w 866"/>
                <a:gd name="T15" fmla="*/ 0 h 24"/>
                <a:gd name="T16" fmla="*/ 0 w 866"/>
                <a:gd name="T17" fmla="*/ 0 h 24"/>
                <a:gd name="T18" fmla="*/ 0 w 866"/>
                <a:gd name="T19" fmla="*/ 0 h 24"/>
                <a:gd name="T20" fmla="*/ 10 w 86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6"/>
                <a:gd name="T34" fmla="*/ 0 h 24"/>
                <a:gd name="T35" fmla="*/ 866 w 86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6" h="24">
                  <a:moveTo>
                    <a:pt x="844" y="0"/>
                  </a:moveTo>
                  <a:lnTo>
                    <a:pt x="849" y="5"/>
                  </a:lnTo>
                  <a:lnTo>
                    <a:pt x="855" y="11"/>
                  </a:lnTo>
                  <a:lnTo>
                    <a:pt x="861" y="18"/>
                  </a:lnTo>
                  <a:lnTo>
                    <a:pt x="866" y="24"/>
                  </a:lnTo>
                  <a:lnTo>
                    <a:pt x="7" y="24"/>
                  </a:lnTo>
                  <a:lnTo>
                    <a:pt x="6" y="18"/>
                  </a:lnTo>
                  <a:lnTo>
                    <a:pt x="3" y="11"/>
                  </a:lnTo>
                  <a:lnTo>
                    <a:pt x="2" y="5"/>
                  </a:lnTo>
                  <a:lnTo>
                    <a:pt x="0" y="0"/>
                  </a:lnTo>
                  <a:lnTo>
                    <a:pt x="844" y="0"/>
                  </a:lnTo>
                  <a:close/>
                </a:path>
              </a:pathLst>
            </a:custGeom>
            <a:solidFill>
              <a:srgbClr val="666666"/>
            </a:solidFill>
            <a:ln w="9525">
              <a:noFill/>
              <a:round/>
              <a:headEnd/>
              <a:tailEnd/>
            </a:ln>
          </p:spPr>
          <p:txBody>
            <a:bodyPr/>
            <a:lstStyle/>
            <a:p>
              <a:endParaRPr lang="fr-FR"/>
            </a:p>
          </p:txBody>
        </p:sp>
        <p:sp>
          <p:nvSpPr>
            <p:cNvPr id="12" name="Freeform 222"/>
            <p:cNvSpPr>
              <a:spLocks/>
            </p:cNvSpPr>
            <p:nvPr/>
          </p:nvSpPr>
          <p:spPr bwMode="auto">
            <a:xfrm>
              <a:off x="2179" y="891"/>
              <a:ext cx="294" cy="8"/>
            </a:xfrm>
            <a:custGeom>
              <a:avLst/>
              <a:gdLst>
                <a:gd name="T0" fmla="*/ 11 w 882"/>
                <a:gd name="T1" fmla="*/ 0 h 23"/>
                <a:gd name="T2" fmla="*/ 11 w 882"/>
                <a:gd name="T3" fmla="*/ 0 h 23"/>
                <a:gd name="T4" fmla="*/ 11 w 882"/>
                <a:gd name="T5" fmla="*/ 0 h 23"/>
                <a:gd name="T6" fmla="*/ 11 w 882"/>
                <a:gd name="T7" fmla="*/ 0 h 23"/>
                <a:gd name="T8" fmla="*/ 11 w 882"/>
                <a:gd name="T9" fmla="*/ 0 h 23"/>
                <a:gd name="T10" fmla="*/ 0 w 882"/>
                <a:gd name="T11" fmla="*/ 0 h 23"/>
                <a:gd name="T12" fmla="*/ 0 w 882"/>
                <a:gd name="T13" fmla="*/ 0 h 23"/>
                <a:gd name="T14" fmla="*/ 0 w 882"/>
                <a:gd name="T15" fmla="*/ 0 h 23"/>
                <a:gd name="T16" fmla="*/ 0 w 882"/>
                <a:gd name="T17" fmla="*/ 0 h 23"/>
                <a:gd name="T18" fmla="*/ 0 w 882"/>
                <a:gd name="T19" fmla="*/ 0 h 23"/>
                <a:gd name="T20" fmla="*/ 11 w 88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2"/>
                <a:gd name="T34" fmla="*/ 0 h 23"/>
                <a:gd name="T35" fmla="*/ 882 w 88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2" h="23">
                  <a:moveTo>
                    <a:pt x="859" y="0"/>
                  </a:moveTo>
                  <a:lnTo>
                    <a:pt x="865" y="5"/>
                  </a:lnTo>
                  <a:lnTo>
                    <a:pt x="871" y="11"/>
                  </a:lnTo>
                  <a:lnTo>
                    <a:pt x="876" y="18"/>
                  </a:lnTo>
                  <a:lnTo>
                    <a:pt x="882" y="23"/>
                  </a:lnTo>
                  <a:lnTo>
                    <a:pt x="7" y="23"/>
                  </a:lnTo>
                  <a:lnTo>
                    <a:pt x="5" y="18"/>
                  </a:lnTo>
                  <a:lnTo>
                    <a:pt x="3" y="11"/>
                  </a:lnTo>
                  <a:lnTo>
                    <a:pt x="2" y="5"/>
                  </a:lnTo>
                  <a:lnTo>
                    <a:pt x="0" y="0"/>
                  </a:lnTo>
                  <a:lnTo>
                    <a:pt x="859" y="0"/>
                  </a:lnTo>
                  <a:close/>
                </a:path>
              </a:pathLst>
            </a:custGeom>
            <a:solidFill>
              <a:srgbClr val="696969"/>
            </a:solidFill>
            <a:ln w="9525">
              <a:noFill/>
              <a:round/>
              <a:headEnd/>
              <a:tailEnd/>
            </a:ln>
          </p:spPr>
          <p:txBody>
            <a:bodyPr/>
            <a:lstStyle/>
            <a:p>
              <a:endParaRPr lang="fr-FR"/>
            </a:p>
          </p:txBody>
        </p:sp>
        <p:sp>
          <p:nvSpPr>
            <p:cNvPr id="13" name="Freeform 223"/>
            <p:cNvSpPr>
              <a:spLocks/>
            </p:cNvSpPr>
            <p:nvPr/>
          </p:nvSpPr>
          <p:spPr bwMode="auto">
            <a:xfrm>
              <a:off x="2181" y="899"/>
              <a:ext cx="299" cy="7"/>
            </a:xfrm>
            <a:custGeom>
              <a:avLst/>
              <a:gdLst>
                <a:gd name="T0" fmla="*/ 11 w 896"/>
                <a:gd name="T1" fmla="*/ 0 h 23"/>
                <a:gd name="T2" fmla="*/ 11 w 896"/>
                <a:gd name="T3" fmla="*/ 0 h 23"/>
                <a:gd name="T4" fmla="*/ 11 w 896"/>
                <a:gd name="T5" fmla="*/ 0 h 23"/>
                <a:gd name="T6" fmla="*/ 11 w 896"/>
                <a:gd name="T7" fmla="*/ 0 h 23"/>
                <a:gd name="T8" fmla="*/ 11 w 896"/>
                <a:gd name="T9" fmla="*/ 0 h 23"/>
                <a:gd name="T10" fmla="*/ 0 w 896"/>
                <a:gd name="T11" fmla="*/ 0 h 23"/>
                <a:gd name="T12" fmla="*/ 0 w 896"/>
                <a:gd name="T13" fmla="*/ 0 h 23"/>
                <a:gd name="T14" fmla="*/ 0 w 896"/>
                <a:gd name="T15" fmla="*/ 0 h 23"/>
                <a:gd name="T16" fmla="*/ 0 w 896"/>
                <a:gd name="T17" fmla="*/ 0 h 23"/>
                <a:gd name="T18" fmla="*/ 0 w 896"/>
                <a:gd name="T19" fmla="*/ 0 h 23"/>
                <a:gd name="T20" fmla="*/ 11 w 89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23"/>
                <a:gd name="T35" fmla="*/ 896 w 89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23">
                  <a:moveTo>
                    <a:pt x="875" y="0"/>
                  </a:moveTo>
                  <a:lnTo>
                    <a:pt x="881" y="6"/>
                  </a:lnTo>
                  <a:lnTo>
                    <a:pt x="885" y="12"/>
                  </a:lnTo>
                  <a:lnTo>
                    <a:pt x="891" y="17"/>
                  </a:lnTo>
                  <a:lnTo>
                    <a:pt x="896" y="23"/>
                  </a:lnTo>
                  <a:lnTo>
                    <a:pt x="5" y="23"/>
                  </a:lnTo>
                  <a:lnTo>
                    <a:pt x="4" y="17"/>
                  </a:lnTo>
                  <a:lnTo>
                    <a:pt x="3" y="12"/>
                  </a:lnTo>
                  <a:lnTo>
                    <a:pt x="1" y="6"/>
                  </a:lnTo>
                  <a:lnTo>
                    <a:pt x="0" y="0"/>
                  </a:lnTo>
                  <a:lnTo>
                    <a:pt x="875" y="0"/>
                  </a:lnTo>
                  <a:close/>
                </a:path>
              </a:pathLst>
            </a:custGeom>
            <a:solidFill>
              <a:srgbClr val="6C6C6C"/>
            </a:solidFill>
            <a:ln w="9525">
              <a:noFill/>
              <a:round/>
              <a:headEnd/>
              <a:tailEnd/>
            </a:ln>
          </p:spPr>
          <p:txBody>
            <a:bodyPr/>
            <a:lstStyle/>
            <a:p>
              <a:endParaRPr lang="fr-FR"/>
            </a:p>
          </p:txBody>
        </p:sp>
        <p:sp>
          <p:nvSpPr>
            <p:cNvPr id="14" name="Freeform 224"/>
            <p:cNvSpPr>
              <a:spLocks/>
            </p:cNvSpPr>
            <p:nvPr/>
          </p:nvSpPr>
          <p:spPr bwMode="auto">
            <a:xfrm>
              <a:off x="2183" y="906"/>
              <a:ext cx="304" cy="8"/>
            </a:xfrm>
            <a:custGeom>
              <a:avLst/>
              <a:gdLst>
                <a:gd name="T0" fmla="*/ 11 w 913"/>
                <a:gd name="T1" fmla="*/ 0 h 24"/>
                <a:gd name="T2" fmla="*/ 11 w 913"/>
                <a:gd name="T3" fmla="*/ 0 h 24"/>
                <a:gd name="T4" fmla="*/ 11 w 913"/>
                <a:gd name="T5" fmla="*/ 0 h 24"/>
                <a:gd name="T6" fmla="*/ 11 w 913"/>
                <a:gd name="T7" fmla="*/ 0 h 24"/>
                <a:gd name="T8" fmla="*/ 11 w 913"/>
                <a:gd name="T9" fmla="*/ 0 h 24"/>
                <a:gd name="T10" fmla="*/ 0 w 913"/>
                <a:gd name="T11" fmla="*/ 0 h 24"/>
                <a:gd name="T12" fmla="*/ 0 w 913"/>
                <a:gd name="T13" fmla="*/ 0 h 24"/>
                <a:gd name="T14" fmla="*/ 0 w 913"/>
                <a:gd name="T15" fmla="*/ 0 h 24"/>
                <a:gd name="T16" fmla="*/ 0 w 913"/>
                <a:gd name="T17" fmla="*/ 0 h 24"/>
                <a:gd name="T18" fmla="*/ 0 w 913"/>
                <a:gd name="T19" fmla="*/ 0 h 24"/>
                <a:gd name="T20" fmla="*/ 11 w 91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3"/>
                <a:gd name="T34" fmla="*/ 0 h 24"/>
                <a:gd name="T35" fmla="*/ 913 w 91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3" h="24">
                  <a:moveTo>
                    <a:pt x="891" y="0"/>
                  </a:moveTo>
                  <a:lnTo>
                    <a:pt x="897" y="6"/>
                  </a:lnTo>
                  <a:lnTo>
                    <a:pt x="903" y="11"/>
                  </a:lnTo>
                  <a:lnTo>
                    <a:pt x="907" y="18"/>
                  </a:lnTo>
                  <a:lnTo>
                    <a:pt x="913" y="24"/>
                  </a:lnTo>
                  <a:lnTo>
                    <a:pt x="7" y="24"/>
                  </a:lnTo>
                  <a:lnTo>
                    <a:pt x="6" y="18"/>
                  </a:lnTo>
                  <a:lnTo>
                    <a:pt x="4" y="11"/>
                  </a:lnTo>
                  <a:lnTo>
                    <a:pt x="3" y="6"/>
                  </a:lnTo>
                  <a:lnTo>
                    <a:pt x="0" y="0"/>
                  </a:lnTo>
                  <a:lnTo>
                    <a:pt x="891" y="0"/>
                  </a:lnTo>
                  <a:close/>
                </a:path>
              </a:pathLst>
            </a:custGeom>
            <a:solidFill>
              <a:srgbClr val="6C6C6C"/>
            </a:solidFill>
            <a:ln w="9525">
              <a:noFill/>
              <a:round/>
              <a:headEnd/>
              <a:tailEnd/>
            </a:ln>
          </p:spPr>
          <p:txBody>
            <a:bodyPr/>
            <a:lstStyle/>
            <a:p>
              <a:endParaRPr lang="fr-FR"/>
            </a:p>
          </p:txBody>
        </p:sp>
        <p:sp>
          <p:nvSpPr>
            <p:cNvPr id="15" name="Freeform 225"/>
            <p:cNvSpPr>
              <a:spLocks/>
            </p:cNvSpPr>
            <p:nvPr/>
          </p:nvSpPr>
          <p:spPr bwMode="auto">
            <a:xfrm>
              <a:off x="2185" y="914"/>
              <a:ext cx="309" cy="8"/>
            </a:xfrm>
            <a:custGeom>
              <a:avLst/>
              <a:gdLst>
                <a:gd name="T0" fmla="*/ 11 w 927"/>
                <a:gd name="T1" fmla="*/ 0 h 24"/>
                <a:gd name="T2" fmla="*/ 11 w 927"/>
                <a:gd name="T3" fmla="*/ 0 h 24"/>
                <a:gd name="T4" fmla="*/ 11 w 927"/>
                <a:gd name="T5" fmla="*/ 0 h 24"/>
                <a:gd name="T6" fmla="*/ 11 w 927"/>
                <a:gd name="T7" fmla="*/ 0 h 24"/>
                <a:gd name="T8" fmla="*/ 11 w 927"/>
                <a:gd name="T9" fmla="*/ 0 h 24"/>
                <a:gd name="T10" fmla="*/ 0 w 927"/>
                <a:gd name="T11" fmla="*/ 0 h 24"/>
                <a:gd name="T12" fmla="*/ 0 w 927"/>
                <a:gd name="T13" fmla="*/ 0 h 24"/>
                <a:gd name="T14" fmla="*/ 0 w 927"/>
                <a:gd name="T15" fmla="*/ 0 h 24"/>
                <a:gd name="T16" fmla="*/ 0 w 927"/>
                <a:gd name="T17" fmla="*/ 0 h 24"/>
                <a:gd name="T18" fmla="*/ 0 w 927"/>
                <a:gd name="T19" fmla="*/ 0 h 24"/>
                <a:gd name="T20" fmla="*/ 11 w 92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24"/>
                <a:gd name="T35" fmla="*/ 927 w 92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24">
                  <a:moveTo>
                    <a:pt x="906" y="0"/>
                  </a:moveTo>
                  <a:lnTo>
                    <a:pt x="912" y="5"/>
                  </a:lnTo>
                  <a:lnTo>
                    <a:pt x="917" y="11"/>
                  </a:lnTo>
                  <a:lnTo>
                    <a:pt x="922" y="18"/>
                  </a:lnTo>
                  <a:lnTo>
                    <a:pt x="927" y="24"/>
                  </a:lnTo>
                  <a:lnTo>
                    <a:pt x="7" y="24"/>
                  </a:lnTo>
                  <a:lnTo>
                    <a:pt x="6" y="18"/>
                  </a:lnTo>
                  <a:lnTo>
                    <a:pt x="3" y="11"/>
                  </a:lnTo>
                  <a:lnTo>
                    <a:pt x="2" y="5"/>
                  </a:lnTo>
                  <a:lnTo>
                    <a:pt x="0" y="0"/>
                  </a:lnTo>
                  <a:lnTo>
                    <a:pt x="906" y="0"/>
                  </a:lnTo>
                  <a:close/>
                </a:path>
              </a:pathLst>
            </a:custGeom>
            <a:solidFill>
              <a:srgbClr val="6E6E6E"/>
            </a:solidFill>
            <a:ln w="9525">
              <a:noFill/>
              <a:round/>
              <a:headEnd/>
              <a:tailEnd/>
            </a:ln>
          </p:spPr>
          <p:txBody>
            <a:bodyPr/>
            <a:lstStyle/>
            <a:p>
              <a:endParaRPr lang="fr-FR"/>
            </a:p>
          </p:txBody>
        </p:sp>
        <p:sp>
          <p:nvSpPr>
            <p:cNvPr id="16" name="Freeform 226"/>
            <p:cNvSpPr>
              <a:spLocks/>
            </p:cNvSpPr>
            <p:nvPr/>
          </p:nvSpPr>
          <p:spPr bwMode="auto">
            <a:xfrm>
              <a:off x="2188" y="922"/>
              <a:ext cx="313" cy="8"/>
            </a:xfrm>
            <a:custGeom>
              <a:avLst/>
              <a:gdLst>
                <a:gd name="T0" fmla="*/ 11 w 941"/>
                <a:gd name="T1" fmla="*/ 0 h 23"/>
                <a:gd name="T2" fmla="*/ 11 w 941"/>
                <a:gd name="T3" fmla="*/ 0 h 23"/>
                <a:gd name="T4" fmla="*/ 11 w 941"/>
                <a:gd name="T5" fmla="*/ 0 h 23"/>
                <a:gd name="T6" fmla="*/ 11 w 941"/>
                <a:gd name="T7" fmla="*/ 0 h 23"/>
                <a:gd name="T8" fmla="*/ 12 w 941"/>
                <a:gd name="T9" fmla="*/ 0 h 23"/>
                <a:gd name="T10" fmla="*/ 0 w 941"/>
                <a:gd name="T11" fmla="*/ 0 h 23"/>
                <a:gd name="T12" fmla="*/ 0 w 941"/>
                <a:gd name="T13" fmla="*/ 0 h 23"/>
                <a:gd name="T14" fmla="*/ 0 w 941"/>
                <a:gd name="T15" fmla="*/ 0 h 23"/>
                <a:gd name="T16" fmla="*/ 0 w 941"/>
                <a:gd name="T17" fmla="*/ 0 h 23"/>
                <a:gd name="T18" fmla="*/ 0 w 941"/>
                <a:gd name="T19" fmla="*/ 0 h 23"/>
                <a:gd name="T20" fmla="*/ 11 w 94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1"/>
                <a:gd name="T34" fmla="*/ 0 h 23"/>
                <a:gd name="T35" fmla="*/ 941 w 94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1" h="23">
                  <a:moveTo>
                    <a:pt x="920" y="0"/>
                  </a:moveTo>
                  <a:lnTo>
                    <a:pt x="926" y="5"/>
                  </a:lnTo>
                  <a:lnTo>
                    <a:pt x="931" y="11"/>
                  </a:lnTo>
                  <a:lnTo>
                    <a:pt x="936" y="18"/>
                  </a:lnTo>
                  <a:lnTo>
                    <a:pt x="941" y="23"/>
                  </a:lnTo>
                  <a:lnTo>
                    <a:pt x="7" y="23"/>
                  </a:lnTo>
                  <a:lnTo>
                    <a:pt x="6" y="18"/>
                  </a:lnTo>
                  <a:lnTo>
                    <a:pt x="3" y="11"/>
                  </a:lnTo>
                  <a:lnTo>
                    <a:pt x="2" y="5"/>
                  </a:lnTo>
                  <a:lnTo>
                    <a:pt x="0" y="0"/>
                  </a:lnTo>
                  <a:lnTo>
                    <a:pt x="920" y="0"/>
                  </a:lnTo>
                  <a:close/>
                </a:path>
              </a:pathLst>
            </a:custGeom>
            <a:solidFill>
              <a:srgbClr val="717171"/>
            </a:solidFill>
            <a:ln w="9525">
              <a:noFill/>
              <a:round/>
              <a:headEnd/>
              <a:tailEnd/>
            </a:ln>
          </p:spPr>
          <p:txBody>
            <a:bodyPr/>
            <a:lstStyle/>
            <a:p>
              <a:endParaRPr lang="fr-FR"/>
            </a:p>
          </p:txBody>
        </p:sp>
        <p:sp>
          <p:nvSpPr>
            <p:cNvPr id="17" name="Freeform 227"/>
            <p:cNvSpPr>
              <a:spLocks/>
            </p:cNvSpPr>
            <p:nvPr/>
          </p:nvSpPr>
          <p:spPr bwMode="auto">
            <a:xfrm>
              <a:off x="2190" y="930"/>
              <a:ext cx="318" cy="8"/>
            </a:xfrm>
            <a:custGeom>
              <a:avLst/>
              <a:gdLst>
                <a:gd name="T0" fmla="*/ 12 w 955"/>
                <a:gd name="T1" fmla="*/ 0 h 24"/>
                <a:gd name="T2" fmla="*/ 12 w 955"/>
                <a:gd name="T3" fmla="*/ 0 h 24"/>
                <a:gd name="T4" fmla="*/ 12 w 955"/>
                <a:gd name="T5" fmla="*/ 0 h 24"/>
                <a:gd name="T6" fmla="*/ 12 w 955"/>
                <a:gd name="T7" fmla="*/ 0 h 24"/>
                <a:gd name="T8" fmla="*/ 12 w 955"/>
                <a:gd name="T9" fmla="*/ 0 h 24"/>
                <a:gd name="T10" fmla="*/ 0 w 955"/>
                <a:gd name="T11" fmla="*/ 0 h 24"/>
                <a:gd name="T12" fmla="*/ 0 w 955"/>
                <a:gd name="T13" fmla="*/ 0 h 24"/>
                <a:gd name="T14" fmla="*/ 0 w 955"/>
                <a:gd name="T15" fmla="*/ 0 h 24"/>
                <a:gd name="T16" fmla="*/ 0 w 955"/>
                <a:gd name="T17" fmla="*/ 0 h 24"/>
                <a:gd name="T18" fmla="*/ 0 w 955"/>
                <a:gd name="T19" fmla="*/ 0 h 24"/>
                <a:gd name="T20" fmla="*/ 12 w 95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5"/>
                <a:gd name="T34" fmla="*/ 0 h 24"/>
                <a:gd name="T35" fmla="*/ 955 w 95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5" h="24">
                  <a:moveTo>
                    <a:pt x="934" y="0"/>
                  </a:moveTo>
                  <a:lnTo>
                    <a:pt x="940" y="6"/>
                  </a:lnTo>
                  <a:lnTo>
                    <a:pt x="945" y="12"/>
                  </a:lnTo>
                  <a:lnTo>
                    <a:pt x="950" y="18"/>
                  </a:lnTo>
                  <a:lnTo>
                    <a:pt x="955" y="24"/>
                  </a:lnTo>
                  <a:lnTo>
                    <a:pt x="6" y="24"/>
                  </a:lnTo>
                  <a:lnTo>
                    <a:pt x="5" y="18"/>
                  </a:lnTo>
                  <a:lnTo>
                    <a:pt x="3" y="12"/>
                  </a:lnTo>
                  <a:lnTo>
                    <a:pt x="2" y="6"/>
                  </a:lnTo>
                  <a:lnTo>
                    <a:pt x="0" y="0"/>
                  </a:lnTo>
                  <a:lnTo>
                    <a:pt x="934" y="0"/>
                  </a:lnTo>
                  <a:close/>
                </a:path>
              </a:pathLst>
            </a:custGeom>
            <a:solidFill>
              <a:srgbClr val="737373"/>
            </a:solidFill>
            <a:ln w="9525">
              <a:noFill/>
              <a:round/>
              <a:headEnd/>
              <a:tailEnd/>
            </a:ln>
          </p:spPr>
          <p:txBody>
            <a:bodyPr/>
            <a:lstStyle/>
            <a:p>
              <a:endParaRPr lang="fr-FR"/>
            </a:p>
          </p:txBody>
        </p:sp>
        <p:sp>
          <p:nvSpPr>
            <p:cNvPr id="18" name="Freeform 228"/>
            <p:cNvSpPr>
              <a:spLocks/>
            </p:cNvSpPr>
            <p:nvPr/>
          </p:nvSpPr>
          <p:spPr bwMode="auto">
            <a:xfrm>
              <a:off x="2192" y="938"/>
              <a:ext cx="323" cy="8"/>
            </a:xfrm>
            <a:custGeom>
              <a:avLst/>
              <a:gdLst>
                <a:gd name="T0" fmla="*/ 12 w 969"/>
                <a:gd name="T1" fmla="*/ 0 h 23"/>
                <a:gd name="T2" fmla="*/ 12 w 969"/>
                <a:gd name="T3" fmla="*/ 0 h 23"/>
                <a:gd name="T4" fmla="*/ 12 w 969"/>
                <a:gd name="T5" fmla="*/ 0 h 23"/>
                <a:gd name="T6" fmla="*/ 12 w 969"/>
                <a:gd name="T7" fmla="*/ 0 h 23"/>
                <a:gd name="T8" fmla="*/ 12 w 969"/>
                <a:gd name="T9" fmla="*/ 0 h 23"/>
                <a:gd name="T10" fmla="*/ 0 w 969"/>
                <a:gd name="T11" fmla="*/ 0 h 23"/>
                <a:gd name="T12" fmla="*/ 0 w 969"/>
                <a:gd name="T13" fmla="*/ 0 h 23"/>
                <a:gd name="T14" fmla="*/ 0 w 969"/>
                <a:gd name="T15" fmla="*/ 0 h 23"/>
                <a:gd name="T16" fmla="*/ 0 w 969"/>
                <a:gd name="T17" fmla="*/ 0 h 23"/>
                <a:gd name="T18" fmla="*/ 0 w 969"/>
                <a:gd name="T19" fmla="*/ 0 h 23"/>
                <a:gd name="T20" fmla="*/ 12 w 96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9"/>
                <a:gd name="T34" fmla="*/ 0 h 23"/>
                <a:gd name="T35" fmla="*/ 969 w 96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9" h="23">
                  <a:moveTo>
                    <a:pt x="949" y="0"/>
                  </a:moveTo>
                  <a:lnTo>
                    <a:pt x="954" y="6"/>
                  </a:lnTo>
                  <a:lnTo>
                    <a:pt x="960" y="11"/>
                  </a:lnTo>
                  <a:lnTo>
                    <a:pt x="964" y="17"/>
                  </a:lnTo>
                  <a:lnTo>
                    <a:pt x="969" y="23"/>
                  </a:lnTo>
                  <a:lnTo>
                    <a:pt x="6" y="23"/>
                  </a:lnTo>
                  <a:lnTo>
                    <a:pt x="5" y="17"/>
                  </a:lnTo>
                  <a:lnTo>
                    <a:pt x="4" y="11"/>
                  </a:lnTo>
                  <a:lnTo>
                    <a:pt x="2" y="6"/>
                  </a:lnTo>
                  <a:lnTo>
                    <a:pt x="0" y="0"/>
                  </a:lnTo>
                  <a:lnTo>
                    <a:pt x="949" y="0"/>
                  </a:lnTo>
                  <a:close/>
                </a:path>
              </a:pathLst>
            </a:custGeom>
            <a:solidFill>
              <a:srgbClr val="767676"/>
            </a:solidFill>
            <a:ln w="9525">
              <a:noFill/>
              <a:round/>
              <a:headEnd/>
              <a:tailEnd/>
            </a:ln>
          </p:spPr>
          <p:txBody>
            <a:bodyPr/>
            <a:lstStyle/>
            <a:p>
              <a:endParaRPr lang="fr-FR"/>
            </a:p>
          </p:txBody>
        </p:sp>
        <p:sp>
          <p:nvSpPr>
            <p:cNvPr id="19" name="Freeform 229"/>
            <p:cNvSpPr>
              <a:spLocks/>
            </p:cNvSpPr>
            <p:nvPr/>
          </p:nvSpPr>
          <p:spPr bwMode="auto">
            <a:xfrm>
              <a:off x="2194" y="946"/>
              <a:ext cx="327" cy="8"/>
            </a:xfrm>
            <a:custGeom>
              <a:avLst/>
              <a:gdLst>
                <a:gd name="T0" fmla="*/ 12 w 982"/>
                <a:gd name="T1" fmla="*/ 0 h 24"/>
                <a:gd name="T2" fmla="*/ 12 w 982"/>
                <a:gd name="T3" fmla="*/ 0 h 24"/>
                <a:gd name="T4" fmla="*/ 12 w 982"/>
                <a:gd name="T5" fmla="*/ 0 h 24"/>
                <a:gd name="T6" fmla="*/ 12 w 982"/>
                <a:gd name="T7" fmla="*/ 0 h 24"/>
                <a:gd name="T8" fmla="*/ 12 w 982"/>
                <a:gd name="T9" fmla="*/ 0 h 24"/>
                <a:gd name="T10" fmla="*/ 0 w 982"/>
                <a:gd name="T11" fmla="*/ 0 h 24"/>
                <a:gd name="T12" fmla="*/ 0 w 982"/>
                <a:gd name="T13" fmla="*/ 0 h 24"/>
                <a:gd name="T14" fmla="*/ 0 w 982"/>
                <a:gd name="T15" fmla="*/ 0 h 24"/>
                <a:gd name="T16" fmla="*/ 0 w 982"/>
                <a:gd name="T17" fmla="*/ 0 h 24"/>
                <a:gd name="T18" fmla="*/ 0 w 982"/>
                <a:gd name="T19" fmla="*/ 0 h 24"/>
                <a:gd name="T20" fmla="*/ 12 w 98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2"/>
                <a:gd name="T34" fmla="*/ 0 h 24"/>
                <a:gd name="T35" fmla="*/ 982 w 98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2" h="24">
                  <a:moveTo>
                    <a:pt x="963" y="0"/>
                  </a:moveTo>
                  <a:lnTo>
                    <a:pt x="967" y="5"/>
                  </a:lnTo>
                  <a:lnTo>
                    <a:pt x="973" y="11"/>
                  </a:lnTo>
                  <a:lnTo>
                    <a:pt x="977" y="18"/>
                  </a:lnTo>
                  <a:lnTo>
                    <a:pt x="982" y="24"/>
                  </a:lnTo>
                  <a:lnTo>
                    <a:pt x="7" y="24"/>
                  </a:lnTo>
                  <a:lnTo>
                    <a:pt x="6" y="18"/>
                  </a:lnTo>
                  <a:lnTo>
                    <a:pt x="4" y="11"/>
                  </a:lnTo>
                  <a:lnTo>
                    <a:pt x="2" y="5"/>
                  </a:lnTo>
                  <a:lnTo>
                    <a:pt x="0" y="0"/>
                  </a:lnTo>
                  <a:lnTo>
                    <a:pt x="963" y="0"/>
                  </a:lnTo>
                  <a:close/>
                </a:path>
              </a:pathLst>
            </a:custGeom>
            <a:solidFill>
              <a:srgbClr val="767676"/>
            </a:solidFill>
            <a:ln w="9525">
              <a:noFill/>
              <a:round/>
              <a:headEnd/>
              <a:tailEnd/>
            </a:ln>
          </p:spPr>
          <p:txBody>
            <a:bodyPr/>
            <a:lstStyle/>
            <a:p>
              <a:endParaRPr lang="fr-FR"/>
            </a:p>
          </p:txBody>
        </p:sp>
        <p:sp>
          <p:nvSpPr>
            <p:cNvPr id="20" name="Freeform 230"/>
            <p:cNvSpPr>
              <a:spLocks/>
            </p:cNvSpPr>
            <p:nvPr/>
          </p:nvSpPr>
          <p:spPr bwMode="auto">
            <a:xfrm>
              <a:off x="2196" y="954"/>
              <a:ext cx="332" cy="7"/>
            </a:xfrm>
            <a:custGeom>
              <a:avLst/>
              <a:gdLst>
                <a:gd name="T0" fmla="*/ 12 w 995"/>
                <a:gd name="T1" fmla="*/ 0 h 23"/>
                <a:gd name="T2" fmla="*/ 12 w 995"/>
                <a:gd name="T3" fmla="*/ 0 h 23"/>
                <a:gd name="T4" fmla="*/ 12 w 995"/>
                <a:gd name="T5" fmla="*/ 0 h 23"/>
                <a:gd name="T6" fmla="*/ 12 w 995"/>
                <a:gd name="T7" fmla="*/ 0 h 23"/>
                <a:gd name="T8" fmla="*/ 12 w 995"/>
                <a:gd name="T9" fmla="*/ 0 h 23"/>
                <a:gd name="T10" fmla="*/ 0 w 995"/>
                <a:gd name="T11" fmla="*/ 0 h 23"/>
                <a:gd name="T12" fmla="*/ 0 w 995"/>
                <a:gd name="T13" fmla="*/ 0 h 23"/>
                <a:gd name="T14" fmla="*/ 0 w 995"/>
                <a:gd name="T15" fmla="*/ 0 h 23"/>
                <a:gd name="T16" fmla="*/ 0 w 995"/>
                <a:gd name="T17" fmla="*/ 0 h 23"/>
                <a:gd name="T18" fmla="*/ 0 w 995"/>
                <a:gd name="T19" fmla="*/ 0 h 23"/>
                <a:gd name="T20" fmla="*/ 12 w 99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5"/>
                <a:gd name="T34" fmla="*/ 0 h 23"/>
                <a:gd name="T35" fmla="*/ 995 w 99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5" h="23">
                  <a:moveTo>
                    <a:pt x="975" y="0"/>
                  </a:moveTo>
                  <a:lnTo>
                    <a:pt x="981" y="5"/>
                  </a:lnTo>
                  <a:lnTo>
                    <a:pt x="985" y="11"/>
                  </a:lnTo>
                  <a:lnTo>
                    <a:pt x="991" y="18"/>
                  </a:lnTo>
                  <a:lnTo>
                    <a:pt x="995" y="23"/>
                  </a:lnTo>
                  <a:lnTo>
                    <a:pt x="7" y="23"/>
                  </a:lnTo>
                  <a:lnTo>
                    <a:pt x="6" y="18"/>
                  </a:lnTo>
                  <a:lnTo>
                    <a:pt x="3" y="11"/>
                  </a:lnTo>
                  <a:lnTo>
                    <a:pt x="2" y="5"/>
                  </a:lnTo>
                  <a:lnTo>
                    <a:pt x="0" y="0"/>
                  </a:lnTo>
                  <a:lnTo>
                    <a:pt x="975" y="0"/>
                  </a:lnTo>
                  <a:close/>
                </a:path>
              </a:pathLst>
            </a:custGeom>
            <a:solidFill>
              <a:srgbClr val="787878"/>
            </a:solidFill>
            <a:ln w="9525">
              <a:noFill/>
              <a:round/>
              <a:headEnd/>
              <a:tailEnd/>
            </a:ln>
          </p:spPr>
          <p:txBody>
            <a:bodyPr/>
            <a:lstStyle/>
            <a:p>
              <a:endParaRPr lang="fr-FR"/>
            </a:p>
          </p:txBody>
        </p:sp>
        <p:sp>
          <p:nvSpPr>
            <p:cNvPr id="21" name="Freeform 231"/>
            <p:cNvSpPr>
              <a:spLocks/>
            </p:cNvSpPr>
            <p:nvPr/>
          </p:nvSpPr>
          <p:spPr bwMode="auto">
            <a:xfrm>
              <a:off x="2199" y="961"/>
              <a:ext cx="335" cy="8"/>
            </a:xfrm>
            <a:custGeom>
              <a:avLst/>
              <a:gdLst>
                <a:gd name="T0" fmla="*/ 12 w 1006"/>
                <a:gd name="T1" fmla="*/ 0 h 24"/>
                <a:gd name="T2" fmla="*/ 12 w 1006"/>
                <a:gd name="T3" fmla="*/ 0 h 24"/>
                <a:gd name="T4" fmla="*/ 12 w 1006"/>
                <a:gd name="T5" fmla="*/ 0 h 24"/>
                <a:gd name="T6" fmla="*/ 12 w 1006"/>
                <a:gd name="T7" fmla="*/ 0 h 24"/>
                <a:gd name="T8" fmla="*/ 12 w 1006"/>
                <a:gd name="T9" fmla="*/ 0 h 24"/>
                <a:gd name="T10" fmla="*/ 0 w 1006"/>
                <a:gd name="T11" fmla="*/ 0 h 24"/>
                <a:gd name="T12" fmla="*/ 0 w 1006"/>
                <a:gd name="T13" fmla="*/ 0 h 24"/>
                <a:gd name="T14" fmla="*/ 0 w 1006"/>
                <a:gd name="T15" fmla="*/ 0 h 24"/>
                <a:gd name="T16" fmla="*/ 0 w 1006"/>
                <a:gd name="T17" fmla="*/ 0 h 24"/>
                <a:gd name="T18" fmla="*/ 0 w 1006"/>
                <a:gd name="T19" fmla="*/ 0 h 24"/>
                <a:gd name="T20" fmla="*/ 12 w 100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24"/>
                <a:gd name="T35" fmla="*/ 1006 w 100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24">
                  <a:moveTo>
                    <a:pt x="988" y="0"/>
                  </a:moveTo>
                  <a:lnTo>
                    <a:pt x="993" y="6"/>
                  </a:lnTo>
                  <a:lnTo>
                    <a:pt x="997" y="12"/>
                  </a:lnTo>
                  <a:lnTo>
                    <a:pt x="1002" y="18"/>
                  </a:lnTo>
                  <a:lnTo>
                    <a:pt x="1006" y="24"/>
                  </a:lnTo>
                  <a:lnTo>
                    <a:pt x="7" y="24"/>
                  </a:lnTo>
                  <a:lnTo>
                    <a:pt x="5" y="18"/>
                  </a:lnTo>
                  <a:lnTo>
                    <a:pt x="3" y="12"/>
                  </a:lnTo>
                  <a:lnTo>
                    <a:pt x="2" y="6"/>
                  </a:lnTo>
                  <a:lnTo>
                    <a:pt x="0" y="0"/>
                  </a:lnTo>
                  <a:lnTo>
                    <a:pt x="988" y="0"/>
                  </a:lnTo>
                  <a:close/>
                </a:path>
              </a:pathLst>
            </a:custGeom>
            <a:solidFill>
              <a:srgbClr val="7B7B7B"/>
            </a:solidFill>
            <a:ln w="9525">
              <a:noFill/>
              <a:round/>
              <a:headEnd/>
              <a:tailEnd/>
            </a:ln>
          </p:spPr>
          <p:txBody>
            <a:bodyPr/>
            <a:lstStyle/>
            <a:p>
              <a:endParaRPr lang="fr-FR"/>
            </a:p>
          </p:txBody>
        </p:sp>
        <p:sp>
          <p:nvSpPr>
            <p:cNvPr id="22" name="Freeform 232"/>
            <p:cNvSpPr>
              <a:spLocks/>
            </p:cNvSpPr>
            <p:nvPr/>
          </p:nvSpPr>
          <p:spPr bwMode="auto">
            <a:xfrm>
              <a:off x="2201" y="969"/>
              <a:ext cx="340" cy="8"/>
            </a:xfrm>
            <a:custGeom>
              <a:avLst/>
              <a:gdLst>
                <a:gd name="T0" fmla="*/ 12 w 1019"/>
                <a:gd name="T1" fmla="*/ 0 h 24"/>
                <a:gd name="T2" fmla="*/ 12 w 1019"/>
                <a:gd name="T3" fmla="*/ 0 h 24"/>
                <a:gd name="T4" fmla="*/ 12 w 1019"/>
                <a:gd name="T5" fmla="*/ 0 h 24"/>
                <a:gd name="T6" fmla="*/ 12 w 1019"/>
                <a:gd name="T7" fmla="*/ 0 h 24"/>
                <a:gd name="T8" fmla="*/ 13 w 1019"/>
                <a:gd name="T9" fmla="*/ 0 h 24"/>
                <a:gd name="T10" fmla="*/ 13 w 1019"/>
                <a:gd name="T11" fmla="*/ 0 h 24"/>
                <a:gd name="T12" fmla="*/ 13 w 1019"/>
                <a:gd name="T13" fmla="*/ 0 h 24"/>
                <a:gd name="T14" fmla="*/ 13 w 1019"/>
                <a:gd name="T15" fmla="*/ 0 h 24"/>
                <a:gd name="T16" fmla="*/ 13 w 1019"/>
                <a:gd name="T17" fmla="*/ 0 h 24"/>
                <a:gd name="T18" fmla="*/ 0 w 1019"/>
                <a:gd name="T19" fmla="*/ 0 h 24"/>
                <a:gd name="T20" fmla="*/ 0 w 1019"/>
                <a:gd name="T21" fmla="*/ 0 h 24"/>
                <a:gd name="T22" fmla="*/ 0 w 1019"/>
                <a:gd name="T23" fmla="*/ 0 h 24"/>
                <a:gd name="T24" fmla="*/ 0 w 1019"/>
                <a:gd name="T25" fmla="*/ 0 h 24"/>
                <a:gd name="T26" fmla="*/ 0 w 1019"/>
                <a:gd name="T27" fmla="*/ 0 h 24"/>
                <a:gd name="T28" fmla="*/ 12 w 1019"/>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9"/>
                <a:gd name="T46" fmla="*/ 0 h 24"/>
                <a:gd name="T47" fmla="*/ 1019 w 1019"/>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9" h="24">
                  <a:moveTo>
                    <a:pt x="999" y="0"/>
                  </a:moveTo>
                  <a:lnTo>
                    <a:pt x="1003" y="5"/>
                  </a:lnTo>
                  <a:lnTo>
                    <a:pt x="1006" y="8"/>
                  </a:lnTo>
                  <a:lnTo>
                    <a:pt x="1010" y="13"/>
                  </a:lnTo>
                  <a:lnTo>
                    <a:pt x="1013" y="17"/>
                  </a:lnTo>
                  <a:lnTo>
                    <a:pt x="1014" y="18"/>
                  </a:lnTo>
                  <a:lnTo>
                    <a:pt x="1016" y="20"/>
                  </a:lnTo>
                  <a:lnTo>
                    <a:pt x="1018" y="22"/>
                  </a:lnTo>
                  <a:lnTo>
                    <a:pt x="1019" y="24"/>
                  </a:lnTo>
                  <a:lnTo>
                    <a:pt x="6" y="24"/>
                  </a:lnTo>
                  <a:lnTo>
                    <a:pt x="5" y="18"/>
                  </a:lnTo>
                  <a:lnTo>
                    <a:pt x="3" y="11"/>
                  </a:lnTo>
                  <a:lnTo>
                    <a:pt x="2" y="6"/>
                  </a:lnTo>
                  <a:lnTo>
                    <a:pt x="0" y="0"/>
                  </a:lnTo>
                  <a:lnTo>
                    <a:pt x="999" y="0"/>
                  </a:lnTo>
                  <a:close/>
                </a:path>
              </a:pathLst>
            </a:custGeom>
            <a:solidFill>
              <a:srgbClr val="7D7D7D"/>
            </a:solidFill>
            <a:ln w="9525">
              <a:noFill/>
              <a:round/>
              <a:headEnd/>
              <a:tailEnd/>
            </a:ln>
          </p:spPr>
          <p:txBody>
            <a:bodyPr/>
            <a:lstStyle/>
            <a:p>
              <a:endParaRPr lang="fr-FR"/>
            </a:p>
          </p:txBody>
        </p:sp>
        <p:sp>
          <p:nvSpPr>
            <p:cNvPr id="23" name="Freeform 233"/>
            <p:cNvSpPr>
              <a:spLocks/>
            </p:cNvSpPr>
            <p:nvPr/>
          </p:nvSpPr>
          <p:spPr bwMode="auto">
            <a:xfrm>
              <a:off x="2203" y="977"/>
              <a:ext cx="344" cy="8"/>
            </a:xfrm>
            <a:custGeom>
              <a:avLst/>
              <a:gdLst>
                <a:gd name="T0" fmla="*/ 12 w 1033"/>
                <a:gd name="T1" fmla="*/ 0 h 24"/>
                <a:gd name="T2" fmla="*/ 13 w 1033"/>
                <a:gd name="T3" fmla="*/ 0 h 24"/>
                <a:gd name="T4" fmla="*/ 13 w 1033"/>
                <a:gd name="T5" fmla="*/ 0 h 24"/>
                <a:gd name="T6" fmla="*/ 13 w 1033"/>
                <a:gd name="T7" fmla="*/ 0 h 24"/>
                <a:gd name="T8" fmla="*/ 13 w 1033"/>
                <a:gd name="T9" fmla="*/ 0 h 24"/>
                <a:gd name="T10" fmla="*/ 0 w 1033"/>
                <a:gd name="T11" fmla="*/ 0 h 24"/>
                <a:gd name="T12" fmla="*/ 0 w 1033"/>
                <a:gd name="T13" fmla="*/ 0 h 24"/>
                <a:gd name="T14" fmla="*/ 0 w 1033"/>
                <a:gd name="T15" fmla="*/ 0 h 24"/>
                <a:gd name="T16" fmla="*/ 0 w 1033"/>
                <a:gd name="T17" fmla="*/ 0 h 24"/>
                <a:gd name="T18" fmla="*/ 0 w 1033"/>
                <a:gd name="T19" fmla="*/ 0 h 24"/>
                <a:gd name="T20" fmla="*/ 12 w 103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3"/>
                <a:gd name="T34" fmla="*/ 0 h 24"/>
                <a:gd name="T35" fmla="*/ 1033 w 103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3" h="24">
                  <a:moveTo>
                    <a:pt x="1013" y="0"/>
                  </a:moveTo>
                  <a:lnTo>
                    <a:pt x="1018" y="6"/>
                  </a:lnTo>
                  <a:lnTo>
                    <a:pt x="1023" y="12"/>
                  </a:lnTo>
                  <a:lnTo>
                    <a:pt x="1028" y="18"/>
                  </a:lnTo>
                  <a:lnTo>
                    <a:pt x="1033" y="24"/>
                  </a:lnTo>
                  <a:lnTo>
                    <a:pt x="7" y="24"/>
                  </a:lnTo>
                  <a:lnTo>
                    <a:pt x="6" y="18"/>
                  </a:lnTo>
                  <a:lnTo>
                    <a:pt x="4" y="11"/>
                  </a:lnTo>
                  <a:lnTo>
                    <a:pt x="3" y="6"/>
                  </a:lnTo>
                  <a:lnTo>
                    <a:pt x="0" y="0"/>
                  </a:lnTo>
                  <a:lnTo>
                    <a:pt x="1013" y="0"/>
                  </a:lnTo>
                  <a:close/>
                </a:path>
              </a:pathLst>
            </a:custGeom>
            <a:solidFill>
              <a:srgbClr val="808080"/>
            </a:solidFill>
            <a:ln w="9525">
              <a:noFill/>
              <a:round/>
              <a:headEnd/>
              <a:tailEnd/>
            </a:ln>
          </p:spPr>
          <p:txBody>
            <a:bodyPr/>
            <a:lstStyle/>
            <a:p>
              <a:endParaRPr lang="fr-FR"/>
            </a:p>
          </p:txBody>
        </p:sp>
        <p:sp>
          <p:nvSpPr>
            <p:cNvPr id="24" name="Freeform 234"/>
            <p:cNvSpPr>
              <a:spLocks/>
            </p:cNvSpPr>
            <p:nvPr/>
          </p:nvSpPr>
          <p:spPr bwMode="auto">
            <a:xfrm>
              <a:off x="2205" y="985"/>
              <a:ext cx="440" cy="107"/>
            </a:xfrm>
            <a:custGeom>
              <a:avLst/>
              <a:gdLst>
                <a:gd name="T0" fmla="*/ 13 w 1318"/>
                <a:gd name="T1" fmla="*/ 0 h 319"/>
                <a:gd name="T2" fmla="*/ 13 w 1318"/>
                <a:gd name="T3" fmla="*/ 0 h 319"/>
                <a:gd name="T4" fmla="*/ 13 w 1318"/>
                <a:gd name="T5" fmla="*/ 0 h 319"/>
                <a:gd name="T6" fmla="*/ 13 w 1318"/>
                <a:gd name="T7" fmla="*/ 1 h 319"/>
                <a:gd name="T8" fmla="*/ 14 w 1318"/>
                <a:gd name="T9" fmla="*/ 1 h 319"/>
                <a:gd name="T10" fmla="*/ 14 w 1318"/>
                <a:gd name="T11" fmla="*/ 1 h 319"/>
                <a:gd name="T12" fmla="*/ 14 w 1318"/>
                <a:gd name="T13" fmla="*/ 1 h 319"/>
                <a:gd name="T14" fmla="*/ 14 w 1318"/>
                <a:gd name="T15" fmla="*/ 2 h 319"/>
                <a:gd name="T16" fmla="*/ 15 w 1318"/>
                <a:gd name="T17" fmla="*/ 2 h 319"/>
                <a:gd name="T18" fmla="*/ 15 w 1318"/>
                <a:gd name="T19" fmla="*/ 2 h 319"/>
                <a:gd name="T20" fmla="*/ 15 w 1318"/>
                <a:gd name="T21" fmla="*/ 2 h 319"/>
                <a:gd name="T22" fmla="*/ 15 w 1318"/>
                <a:gd name="T23" fmla="*/ 2 h 319"/>
                <a:gd name="T24" fmla="*/ 16 w 1318"/>
                <a:gd name="T25" fmla="*/ 3 h 319"/>
                <a:gd name="T26" fmla="*/ 16 w 1318"/>
                <a:gd name="T27" fmla="*/ 3 h 319"/>
                <a:gd name="T28" fmla="*/ 16 w 1318"/>
                <a:gd name="T29" fmla="*/ 3 h 319"/>
                <a:gd name="T30" fmla="*/ 16 w 1318"/>
                <a:gd name="T31" fmla="*/ 4 h 319"/>
                <a:gd name="T32" fmla="*/ 16 w 1318"/>
                <a:gd name="T33" fmla="*/ 4 h 319"/>
                <a:gd name="T34" fmla="*/ 16 w 1318"/>
                <a:gd name="T35" fmla="*/ 4 h 319"/>
                <a:gd name="T36" fmla="*/ 15 w 1318"/>
                <a:gd name="T37" fmla="*/ 4 h 319"/>
                <a:gd name="T38" fmla="*/ 15 w 1318"/>
                <a:gd name="T39" fmla="*/ 4 h 319"/>
                <a:gd name="T40" fmla="*/ 15 w 1318"/>
                <a:gd name="T41" fmla="*/ 4 h 319"/>
                <a:gd name="T42" fmla="*/ 14 w 1318"/>
                <a:gd name="T43" fmla="*/ 4 h 319"/>
                <a:gd name="T44" fmla="*/ 14 w 1318"/>
                <a:gd name="T45" fmla="*/ 4 h 319"/>
                <a:gd name="T46" fmla="*/ 13 w 1318"/>
                <a:gd name="T47" fmla="*/ 4 h 319"/>
                <a:gd name="T48" fmla="*/ 13 w 1318"/>
                <a:gd name="T49" fmla="*/ 4 h 319"/>
                <a:gd name="T50" fmla="*/ 12 w 1318"/>
                <a:gd name="T51" fmla="*/ 4 h 319"/>
                <a:gd name="T52" fmla="*/ 12 w 1318"/>
                <a:gd name="T53" fmla="*/ 4 h 319"/>
                <a:gd name="T54" fmla="*/ 11 w 1318"/>
                <a:gd name="T55" fmla="*/ 4 h 319"/>
                <a:gd name="T56" fmla="*/ 11 w 1318"/>
                <a:gd name="T57" fmla="*/ 4 h 319"/>
                <a:gd name="T58" fmla="*/ 10 w 1318"/>
                <a:gd name="T59" fmla="*/ 4 h 319"/>
                <a:gd name="T60" fmla="*/ 10 w 1318"/>
                <a:gd name="T61" fmla="*/ 4 h 319"/>
                <a:gd name="T62" fmla="*/ 9 w 1318"/>
                <a:gd name="T63" fmla="*/ 4 h 319"/>
                <a:gd name="T64" fmla="*/ 9 w 1318"/>
                <a:gd name="T65" fmla="*/ 4 h 319"/>
                <a:gd name="T66" fmla="*/ 8 w 1318"/>
                <a:gd name="T67" fmla="*/ 4 h 319"/>
                <a:gd name="T68" fmla="*/ 8 w 1318"/>
                <a:gd name="T69" fmla="*/ 4 h 319"/>
                <a:gd name="T70" fmla="*/ 7 w 1318"/>
                <a:gd name="T71" fmla="*/ 4 h 319"/>
                <a:gd name="T72" fmla="*/ 7 w 1318"/>
                <a:gd name="T73" fmla="*/ 4 h 319"/>
                <a:gd name="T74" fmla="*/ 6 w 1318"/>
                <a:gd name="T75" fmla="*/ 4 h 319"/>
                <a:gd name="T76" fmla="*/ 6 w 1318"/>
                <a:gd name="T77" fmla="*/ 4 h 319"/>
                <a:gd name="T78" fmla="*/ 5 w 1318"/>
                <a:gd name="T79" fmla="*/ 4 h 319"/>
                <a:gd name="T80" fmla="*/ 5 w 1318"/>
                <a:gd name="T81" fmla="*/ 4 h 319"/>
                <a:gd name="T82" fmla="*/ 5 w 1318"/>
                <a:gd name="T83" fmla="*/ 4 h 319"/>
                <a:gd name="T84" fmla="*/ 4 w 1318"/>
                <a:gd name="T85" fmla="*/ 4 h 319"/>
                <a:gd name="T86" fmla="*/ 3 w 1318"/>
                <a:gd name="T87" fmla="*/ 4 h 319"/>
                <a:gd name="T88" fmla="*/ 3 w 1318"/>
                <a:gd name="T89" fmla="*/ 3 h 319"/>
                <a:gd name="T90" fmla="*/ 2 w 1318"/>
                <a:gd name="T91" fmla="*/ 3 h 319"/>
                <a:gd name="T92" fmla="*/ 2 w 1318"/>
                <a:gd name="T93" fmla="*/ 3 h 319"/>
                <a:gd name="T94" fmla="*/ 1 w 1318"/>
                <a:gd name="T95" fmla="*/ 3 h 319"/>
                <a:gd name="T96" fmla="*/ 1 w 1318"/>
                <a:gd name="T97" fmla="*/ 3 h 319"/>
                <a:gd name="T98" fmla="*/ 1 w 1318"/>
                <a:gd name="T99" fmla="*/ 3 h 319"/>
                <a:gd name="T100" fmla="*/ 1 w 1318"/>
                <a:gd name="T101" fmla="*/ 2 h 319"/>
                <a:gd name="T102" fmla="*/ 1 w 1318"/>
                <a:gd name="T103" fmla="*/ 2 h 319"/>
                <a:gd name="T104" fmla="*/ 0 w 1318"/>
                <a:gd name="T105" fmla="*/ 2 h 319"/>
                <a:gd name="T106" fmla="*/ 0 w 1318"/>
                <a:gd name="T107" fmla="*/ 1 h 319"/>
                <a:gd name="T108" fmla="*/ 0 w 1318"/>
                <a:gd name="T109" fmla="*/ 1 h 319"/>
                <a:gd name="T110" fmla="*/ 0 w 1318"/>
                <a:gd name="T111" fmla="*/ 0 h 319"/>
                <a:gd name="T112" fmla="*/ 0 w 1318"/>
                <a:gd name="T113" fmla="*/ 0 h 319"/>
                <a:gd name="T114" fmla="*/ 13 w 1318"/>
                <a:gd name="T115" fmla="*/ 0 h 3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8"/>
                <a:gd name="T175" fmla="*/ 0 h 319"/>
                <a:gd name="T176" fmla="*/ 1318 w 1318"/>
                <a:gd name="T177" fmla="*/ 319 h 3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8" h="319">
                  <a:moveTo>
                    <a:pt x="1026" y="0"/>
                  </a:moveTo>
                  <a:lnTo>
                    <a:pt x="1044" y="20"/>
                  </a:lnTo>
                  <a:lnTo>
                    <a:pt x="1063" y="39"/>
                  </a:lnTo>
                  <a:lnTo>
                    <a:pt x="1082" y="59"/>
                  </a:lnTo>
                  <a:lnTo>
                    <a:pt x="1101" y="77"/>
                  </a:lnTo>
                  <a:lnTo>
                    <a:pt x="1120" y="95"/>
                  </a:lnTo>
                  <a:lnTo>
                    <a:pt x="1139" y="112"/>
                  </a:lnTo>
                  <a:lnTo>
                    <a:pt x="1159" y="130"/>
                  </a:lnTo>
                  <a:lnTo>
                    <a:pt x="1178" y="147"/>
                  </a:lnTo>
                  <a:lnTo>
                    <a:pt x="1197" y="165"/>
                  </a:lnTo>
                  <a:lnTo>
                    <a:pt x="1215" y="183"/>
                  </a:lnTo>
                  <a:lnTo>
                    <a:pt x="1233" y="201"/>
                  </a:lnTo>
                  <a:lnTo>
                    <a:pt x="1251" y="222"/>
                  </a:lnTo>
                  <a:lnTo>
                    <a:pt x="1268" y="242"/>
                  </a:lnTo>
                  <a:lnTo>
                    <a:pt x="1285" y="264"/>
                  </a:lnTo>
                  <a:lnTo>
                    <a:pt x="1302" y="286"/>
                  </a:lnTo>
                  <a:lnTo>
                    <a:pt x="1318" y="311"/>
                  </a:lnTo>
                  <a:lnTo>
                    <a:pt x="1282" y="313"/>
                  </a:lnTo>
                  <a:lnTo>
                    <a:pt x="1245" y="314"/>
                  </a:lnTo>
                  <a:lnTo>
                    <a:pt x="1207" y="317"/>
                  </a:lnTo>
                  <a:lnTo>
                    <a:pt x="1171" y="318"/>
                  </a:lnTo>
                  <a:lnTo>
                    <a:pt x="1134" y="318"/>
                  </a:lnTo>
                  <a:lnTo>
                    <a:pt x="1096" y="319"/>
                  </a:lnTo>
                  <a:lnTo>
                    <a:pt x="1060" y="319"/>
                  </a:lnTo>
                  <a:lnTo>
                    <a:pt x="1023" y="319"/>
                  </a:lnTo>
                  <a:lnTo>
                    <a:pt x="985" y="319"/>
                  </a:lnTo>
                  <a:lnTo>
                    <a:pt x="947" y="319"/>
                  </a:lnTo>
                  <a:lnTo>
                    <a:pt x="909" y="318"/>
                  </a:lnTo>
                  <a:lnTo>
                    <a:pt x="872" y="317"/>
                  </a:lnTo>
                  <a:lnTo>
                    <a:pt x="834" y="316"/>
                  </a:lnTo>
                  <a:lnTo>
                    <a:pt x="796" y="314"/>
                  </a:lnTo>
                  <a:lnTo>
                    <a:pt x="758" y="313"/>
                  </a:lnTo>
                  <a:lnTo>
                    <a:pt x="719" y="311"/>
                  </a:lnTo>
                  <a:lnTo>
                    <a:pt x="681" y="310"/>
                  </a:lnTo>
                  <a:lnTo>
                    <a:pt x="641" y="308"/>
                  </a:lnTo>
                  <a:lnTo>
                    <a:pt x="603" y="305"/>
                  </a:lnTo>
                  <a:lnTo>
                    <a:pt x="563" y="303"/>
                  </a:lnTo>
                  <a:lnTo>
                    <a:pt x="523" y="300"/>
                  </a:lnTo>
                  <a:lnTo>
                    <a:pt x="484" y="297"/>
                  </a:lnTo>
                  <a:lnTo>
                    <a:pt x="444" y="294"/>
                  </a:lnTo>
                  <a:lnTo>
                    <a:pt x="403" y="292"/>
                  </a:lnTo>
                  <a:lnTo>
                    <a:pt x="364" y="288"/>
                  </a:lnTo>
                  <a:lnTo>
                    <a:pt x="323" y="285"/>
                  </a:lnTo>
                  <a:lnTo>
                    <a:pt x="281" y="282"/>
                  </a:lnTo>
                  <a:lnTo>
                    <a:pt x="240" y="278"/>
                  </a:lnTo>
                  <a:lnTo>
                    <a:pt x="198" y="275"/>
                  </a:lnTo>
                  <a:lnTo>
                    <a:pt x="156" y="271"/>
                  </a:lnTo>
                  <a:lnTo>
                    <a:pt x="114" y="267"/>
                  </a:lnTo>
                  <a:lnTo>
                    <a:pt x="71" y="264"/>
                  </a:lnTo>
                  <a:lnTo>
                    <a:pt x="62" y="230"/>
                  </a:lnTo>
                  <a:lnTo>
                    <a:pt x="53" y="197"/>
                  </a:lnTo>
                  <a:lnTo>
                    <a:pt x="44" y="164"/>
                  </a:lnTo>
                  <a:lnTo>
                    <a:pt x="36" y="131"/>
                  </a:lnTo>
                  <a:lnTo>
                    <a:pt x="27" y="98"/>
                  </a:lnTo>
                  <a:lnTo>
                    <a:pt x="18" y="65"/>
                  </a:lnTo>
                  <a:lnTo>
                    <a:pt x="9" y="33"/>
                  </a:lnTo>
                  <a:lnTo>
                    <a:pt x="0" y="0"/>
                  </a:lnTo>
                  <a:lnTo>
                    <a:pt x="1026" y="0"/>
                  </a:lnTo>
                  <a:close/>
                </a:path>
              </a:pathLst>
            </a:custGeom>
            <a:solidFill>
              <a:srgbClr val="808080"/>
            </a:solidFill>
            <a:ln w="9525">
              <a:noFill/>
              <a:round/>
              <a:headEnd/>
              <a:tailEnd/>
            </a:ln>
          </p:spPr>
          <p:txBody>
            <a:bodyPr/>
            <a:lstStyle/>
            <a:p>
              <a:endParaRPr lang="fr-FR"/>
            </a:p>
          </p:txBody>
        </p:sp>
        <p:sp>
          <p:nvSpPr>
            <p:cNvPr id="25" name="Freeform 235"/>
            <p:cNvSpPr>
              <a:spLocks/>
            </p:cNvSpPr>
            <p:nvPr/>
          </p:nvSpPr>
          <p:spPr bwMode="auto">
            <a:xfrm>
              <a:off x="1011" y="567"/>
              <a:ext cx="461" cy="101"/>
            </a:xfrm>
            <a:custGeom>
              <a:avLst/>
              <a:gdLst>
                <a:gd name="T0" fmla="*/ 16 w 1384"/>
                <a:gd name="T1" fmla="*/ 4 h 303"/>
                <a:gd name="T2" fmla="*/ 16 w 1384"/>
                <a:gd name="T3" fmla="*/ 3 h 303"/>
                <a:gd name="T4" fmla="*/ 16 w 1384"/>
                <a:gd name="T5" fmla="*/ 3 h 303"/>
                <a:gd name="T6" fmla="*/ 16 w 1384"/>
                <a:gd name="T7" fmla="*/ 2 h 303"/>
                <a:gd name="T8" fmla="*/ 17 w 1384"/>
                <a:gd name="T9" fmla="*/ 2 h 303"/>
                <a:gd name="T10" fmla="*/ 17 w 1384"/>
                <a:gd name="T11" fmla="*/ 1 h 303"/>
                <a:gd name="T12" fmla="*/ 17 w 1384"/>
                <a:gd name="T13" fmla="*/ 1 h 303"/>
                <a:gd name="T14" fmla="*/ 17 w 1384"/>
                <a:gd name="T15" fmla="*/ 0 h 303"/>
                <a:gd name="T16" fmla="*/ 17 w 1384"/>
                <a:gd name="T17" fmla="*/ 0 h 303"/>
                <a:gd name="T18" fmla="*/ 17 w 1384"/>
                <a:gd name="T19" fmla="*/ 0 h 303"/>
                <a:gd name="T20" fmla="*/ 16 w 1384"/>
                <a:gd name="T21" fmla="*/ 0 h 303"/>
                <a:gd name="T22" fmla="*/ 16 w 1384"/>
                <a:gd name="T23" fmla="*/ 0 h 303"/>
                <a:gd name="T24" fmla="*/ 15 w 1384"/>
                <a:gd name="T25" fmla="*/ 0 h 303"/>
                <a:gd name="T26" fmla="*/ 15 w 1384"/>
                <a:gd name="T27" fmla="*/ 0 h 303"/>
                <a:gd name="T28" fmla="*/ 14 w 1384"/>
                <a:gd name="T29" fmla="*/ 0 h 303"/>
                <a:gd name="T30" fmla="*/ 14 w 1384"/>
                <a:gd name="T31" fmla="*/ 0 h 303"/>
                <a:gd name="T32" fmla="*/ 13 w 1384"/>
                <a:gd name="T33" fmla="*/ 0 h 303"/>
                <a:gd name="T34" fmla="*/ 13 w 1384"/>
                <a:gd name="T35" fmla="*/ 0 h 303"/>
                <a:gd name="T36" fmla="*/ 12 w 1384"/>
                <a:gd name="T37" fmla="*/ 0 h 303"/>
                <a:gd name="T38" fmla="*/ 12 w 1384"/>
                <a:gd name="T39" fmla="*/ 0 h 303"/>
                <a:gd name="T40" fmla="*/ 11 w 1384"/>
                <a:gd name="T41" fmla="*/ 0 h 303"/>
                <a:gd name="T42" fmla="*/ 11 w 1384"/>
                <a:gd name="T43" fmla="*/ 0 h 303"/>
                <a:gd name="T44" fmla="*/ 10 w 1384"/>
                <a:gd name="T45" fmla="*/ 0 h 303"/>
                <a:gd name="T46" fmla="*/ 10 w 1384"/>
                <a:gd name="T47" fmla="*/ 0 h 303"/>
                <a:gd name="T48" fmla="*/ 9 w 1384"/>
                <a:gd name="T49" fmla="*/ 0 h 303"/>
                <a:gd name="T50" fmla="*/ 9 w 1384"/>
                <a:gd name="T51" fmla="*/ 0 h 303"/>
                <a:gd name="T52" fmla="*/ 8 w 1384"/>
                <a:gd name="T53" fmla="*/ 0 h 303"/>
                <a:gd name="T54" fmla="*/ 8 w 1384"/>
                <a:gd name="T55" fmla="*/ 0 h 303"/>
                <a:gd name="T56" fmla="*/ 7 w 1384"/>
                <a:gd name="T57" fmla="*/ 0 h 303"/>
                <a:gd name="T58" fmla="*/ 7 w 1384"/>
                <a:gd name="T59" fmla="*/ 0 h 303"/>
                <a:gd name="T60" fmla="*/ 6 w 1384"/>
                <a:gd name="T61" fmla="*/ 0 h 303"/>
                <a:gd name="T62" fmla="*/ 6 w 1384"/>
                <a:gd name="T63" fmla="*/ 0 h 303"/>
                <a:gd name="T64" fmla="*/ 5 w 1384"/>
                <a:gd name="T65" fmla="*/ 0 h 303"/>
                <a:gd name="T66" fmla="*/ 5 w 1384"/>
                <a:gd name="T67" fmla="*/ 0 h 303"/>
                <a:gd name="T68" fmla="*/ 4 w 1384"/>
                <a:gd name="T69" fmla="*/ 0 h 303"/>
                <a:gd name="T70" fmla="*/ 4 w 1384"/>
                <a:gd name="T71" fmla="*/ 0 h 303"/>
                <a:gd name="T72" fmla="*/ 3 w 1384"/>
                <a:gd name="T73" fmla="*/ 0 h 303"/>
                <a:gd name="T74" fmla="*/ 3 w 1384"/>
                <a:gd name="T75" fmla="*/ 0 h 303"/>
                <a:gd name="T76" fmla="*/ 2 w 1384"/>
                <a:gd name="T77" fmla="*/ 0 h 303"/>
                <a:gd name="T78" fmla="*/ 2 w 1384"/>
                <a:gd name="T79" fmla="*/ 0 h 303"/>
                <a:gd name="T80" fmla="*/ 1 w 1384"/>
                <a:gd name="T81" fmla="*/ 0 h 303"/>
                <a:gd name="T82" fmla="*/ 1 w 1384"/>
                <a:gd name="T83" fmla="*/ 1 h 303"/>
                <a:gd name="T84" fmla="*/ 1 w 1384"/>
                <a:gd name="T85" fmla="*/ 1 h 303"/>
                <a:gd name="T86" fmla="*/ 1 w 1384"/>
                <a:gd name="T87" fmla="*/ 2 h 303"/>
                <a:gd name="T88" fmla="*/ 1 w 1384"/>
                <a:gd name="T89" fmla="*/ 2 h 303"/>
                <a:gd name="T90" fmla="*/ 1 w 1384"/>
                <a:gd name="T91" fmla="*/ 2 h 303"/>
                <a:gd name="T92" fmla="*/ 0 w 1384"/>
                <a:gd name="T93" fmla="*/ 3 h 303"/>
                <a:gd name="T94" fmla="*/ 0 w 1384"/>
                <a:gd name="T95" fmla="*/ 3 h 303"/>
                <a:gd name="T96" fmla="*/ 0 w 1384"/>
                <a:gd name="T97" fmla="*/ 4 h 303"/>
                <a:gd name="T98" fmla="*/ 16 w 1384"/>
                <a:gd name="T99" fmla="*/ 4 h 3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4"/>
                <a:gd name="T151" fmla="*/ 0 h 303"/>
                <a:gd name="T152" fmla="*/ 1384 w 1384"/>
                <a:gd name="T153" fmla="*/ 303 h 3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4" h="303">
                  <a:moveTo>
                    <a:pt x="1301" y="303"/>
                  </a:moveTo>
                  <a:lnTo>
                    <a:pt x="1310" y="266"/>
                  </a:lnTo>
                  <a:lnTo>
                    <a:pt x="1321" y="229"/>
                  </a:lnTo>
                  <a:lnTo>
                    <a:pt x="1331" y="191"/>
                  </a:lnTo>
                  <a:lnTo>
                    <a:pt x="1341" y="154"/>
                  </a:lnTo>
                  <a:lnTo>
                    <a:pt x="1351" y="115"/>
                  </a:lnTo>
                  <a:lnTo>
                    <a:pt x="1361" y="77"/>
                  </a:lnTo>
                  <a:lnTo>
                    <a:pt x="1373" y="38"/>
                  </a:lnTo>
                  <a:lnTo>
                    <a:pt x="1384" y="0"/>
                  </a:lnTo>
                  <a:lnTo>
                    <a:pt x="1344" y="1"/>
                  </a:lnTo>
                  <a:lnTo>
                    <a:pt x="1305" y="1"/>
                  </a:lnTo>
                  <a:lnTo>
                    <a:pt x="1265" y="2"/>
                  </a:lnTo>
                  <a:lnTo>
                    <a:pt x="1226" y="3"/>
                  </a:lnTo>
                  <a:lnTo>
                    <a:pt x="1186" y="3"/>
                  </a:lnTo>
                  <a:lnTo>
                    <a:pt x="1146" y="4"/>
                  </a:lnTo>
                  <a:lnTo>
                    <a:pt x="1107" y="6"/>
                  </a:lnTo>
                  <a:lnTo>
                    <a:pt x="1067" y="6"/>
                  </a:lnTo>
                  <a:lnTo>
                    <a:pt x="1027" y="7"/>
                  </a:lnTo>
                  <a:lnTo>
                    <a:pt x="988" y="8"/>
                  </a:lnTo>
                  <a:lnTo>
                    <a:pt x="948" y="8"/>
                  </a:lnTo>
                  <a:lnTo>
                    <a:pt x="908" y="9"/>
                  </a:lnTo>
                  <a:lnTo>
                    <a:pt x="869" y="10"/>
                  </a:lnTo>
                  <a:lnTo>
                    <a:pt x="829" y="10"/>
                  </a:lnTo>
                  <a:lnTo>
                    <a:pt x="790" y="11"/>
                  </a:lnTo>
                  <a:lnTo>
                    <a:pt x="750" y="11"/>
                  </a:lnTo>
                  <a:lnTo>
                    <a:pt x="710" y="12"/>
                  </a:lnTo>
                  <a:lnTo>
                    <a:pt x="671" y="14"/>
                  </a:lnTo>
                  <a:lnTo>
                    <a:pt x="631" y="14"/>
                  </a:lnTo>
                  <a:lnTo>
                    <a:pt x="591" y="15"/>
                  </a:lnTo>
                  <a:lnTo>
                    <a:pt x="552" y="16"/>
                  </a:lnTo>
                  <a:lnTo>
                    <a:pt x="512" y="16"/>
                  </a:lnTo>
                  <a:lnTo>
                    <a:pt x="473" y="17"/>
                  </a:lnTo>
                  <a:lnTo>
                    <a:pt x="432" y="18"/>
                  </a:lnTo>
                  <a:lnTo>
                    <a:pt x="392" y="18"/>
                  </a:lnTo>
                  <a:lnTo>
                    <a:pt x="352" y="19"/>
                  </a:lnTo>
                  <a:lnTo>
                    <a:pt x="313" y="20"/>
                  </a:lnTo>
                  <a:lnTo>
                    <a:pt x="273" y="20"/>
                  </a:lnTo>
                  <a:lnTo>
                    <a:pt x="234" y="21"/>
                  </a:lnTo>
                  <a:lnTo>
                    <a:pt x="194" y="23"/>
                  </a:lnTo>
                  <a:lnTo>
                    <a:pt x="154" y="23"/>
                  </a:lnTo>
                  <a:lnTo>
                    <a:pt x="115" y="24"/>
                  </a:lnTo>
                  <a:lnTo>
                    <a:pt x="100" y="59"/>
                  </a:lnTo>
                  <a:lnTo>
                    <a:pt x="85" y="94"/>
                  </a:lnTo>
                  <a:lnTo>
                    <a:pt x="71" y="129"/>
                  </a:lnTo>
                  <a:lnTo>
                    <a:pt x="56" y="163"/>
                  </a:lnTo>
                  <a:lnTo>
                    <a:pt x="42" y="198"/>
                  </a:lnTo>
                  <a:lnTo>
                    <a:pt x="28" y="233"/>
                  </a:lnTo>
                  <a:lnTo>
                    <a:pt x="14" y="268"/>
                  </a:lnTo>
                  <a:lnTo>
                    <a:pt x="0" y="303"/>
                  </a:lnTo>
                  <a:lnTo>
                    <a:pt x="1301" y="303"/>
                  </a:lnTo>
                  <a:close/>
                </a:path>
              </a:pathLst>
            </a:custGeom>
            <a:solidFill>
              <a:srgbClr val="333333"/>
            </a:solidFill>
            <a:ln w="9525">
              <a:noFill/>
              <a:round/>
              <a:headEnd/>
              <a:tailEnd/>
            </a:ln>
          </p:spPr>
          <p:txBody>
            <a:bodyPr/>
            <a:lstStyle/>
            <a:p>
              <a:endParaRPr lang="fr-FR"/>
            </a:p>
          </p:txBody>
        </p:sp>
        <p:sp>
          <p:nvSpPr>
            <p:cNvPr id="26" name="Freeform 236"/>
            <p:cNvSpPr>
              <a:spLocks/>
            </p:cNvSpPr>
            <p:nvPr/>
          </p:nvSpPr>
          <p:spPr bwMode="auto">
            <a:xfrm>
              <a:off x="1008" y="668"/>
              <a:ext cx="437" cy="7"/>
            </a:xfrm>
            <a:custGeom>
              <a:avLst/>
              <a:gdLst>
                <a:gd name="T0" fmla="*/ 16 w 1309"/>
                <a:gd name="T1" fmla="*/ 0 h 21"/>
                <a:gd name="T2" fmla="*/ 16 w 1309"/>
                <a:gd name="T3" fmla="*/ 0 h 21"/>
                <a:gd name="T4" fmla="*/ 16 w 1309"/>
                <a:gd name="T5" fmla="*/ 0 h 21"/>
                <a:gd name="T6" fmla="*/ 16 w 1309"/>
                <a:gd name="T7" fmla="*/ 0 h 21"/>
                <a:gd name="T8" fmla="*/ 16 w 1309"/>
                <a:gd name="T9" fmla="*/ 0 h 21"/>
                <a:gd name="T10" fmla="*/ 0 w 1309"/>
                <a:gd name="T11" fmla="*/ 0 h 21"/>
                <a:gd name="T12" fmla="*/ 0 w 1309"/>
                <a:gd name="T13" fmla="*/ 0 h 21"/>
                <a:gd name="T14" fmla="*/ 0 w 1309"/>
                <a:gd name="T15" fmla="*/ 0 h 21"/>
                <a:gd name="T16" fmla="*/ 0 w 1309"/>
                <a:gd name="T17" fmla="*/ 0 h 21"/>
                <a:gd name="T18" fmla="*/ 0 w 1309"/>
                <a:gd name="T19" fmla="*/ 0 h 21"/>
                <a:gd name="T20" fmla="*/ 16 w 130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9"/>
                <a:gd name="T34" fmla="*/ 0 h 21"/>
                <a:gd name="T35" fmla="*/ 1309 w 130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9" h="21">
                  <a:moveTo>
                    <a:pt x="1309" y="0"/>
                  </a:moveTo>
                  <a:lnTo>
                    <a:pt x="1308" y="5"/>
                  </a:lnTo>
                  <a:lnTo>
                    <a:pt x="1307" y="11"/>
                  </a:lnTo>
                  <a:lnTo>
                    <a:pt x="1306" y="15"/>
                  </a:lnTo>
                  <a:lnTo>
                    <a:pt x="1305" y="21"/>
                  </a:lnTo>
                  <a:lnTo>
                    <a:pt x="0" y="21"/>
                  </a:lnTo>
                  <a:lnTo>
                    <a:pt x="3" y="15"/>
                  </a:lnTo>
                  <a:lnTo>
                    <a:pt x="5" y="11"/>
                  </a:lnTo>
                  <a:lnTo>
                    <a:pt x="6" y="5"/>
                  </a:lnTo>
                  <a:lnTo>
                    <a:pt x="8" y="0"/>
                  </a:lnTo>
                  <a:lnTo>
                    <a:pt x="1309" y="0"/>
                  </a:lnTo>
                  <a:close/>
                </a:path>
              </a:pathLst>
            </a:custGeom>
            <a:solidFill>
              <a:srgbClr val="363636"/>
            </a:solidFill>
            <a:ln w="9525">
              <a:noFill/>
              <a:round/>
              <a:headEnd/>
              <a:tailEnd/>
            </a:ln>
          </p:spPr>
          <p:txBody>
            <a:bodyPr/>
            <a:lstStyle/>
            <a:p>
              <a:endParaRPr lang="fr-FR"/>
            </a:p>
          </p:txBody>
        </p:sp>
        <p:sp>
          <p:nvSpPr>
            <p:cNvPr id="27" name="Freeform 237"/>
            <p:cNvSpPr>
              <a:spLocks/>
            </p:cNvSpPr>
            <p:nvPr/>
          </p:nvSpPr>
          <p:spPr bwMode="auto">
            <a:xfrm>
              <a:off x="1006" y="675"/>
              <a:ext cx="437" cy="7"/>
            </a:xfrm>
            <a:custGeom>
              <a:avLst/>
              <a:gdLst>
                <a:gd name="T0" fmla="*/ 16 w 1313"/>
                <a:gd name="T1" fmla="*/ 0 h 21"/>
                <a:gd name="T2" fmla="*/ 16 w 1313"/>
                <a:gd name="T3" fmla="*/ 0 h 21"/>
                <a:gd name="T4" fmla="*/ 16 w 1313"/>
                <a:gd name="T5" fmla="*/ 0 h 21"/>
                <a:gd name="T6" fmla="*/ 16 w 1313"/>
                <a:gd name="T7" fmla="*/ 0 h 21"/>
                <a:gd name="T8" fmla="*/ 16 w 1313"/>
                <a:gd name="T9" fmla="*/ 0 h 21"/>
                <a:gd name="T10" fmla="*/ 0 w 1313"/>
                <a:gd name="T11" fmla="*/ 0 h 21"/>
                <a:gd name="T12" fmla="*/ 0 w 1313"/>
                <a:gd name="T13" fmla="*/ 0 h 21"/>
                <a:gd name="T14" fmla="*/ 0 w 1313"/>
                <a:gd name="T15" fmla="*/ 0 h 21"/>
                <a:gd name="T16" fmla="*/ 0 w 1313"/>
                <a:gd name="T17" fmla="*/ 0 h 21"/>
                <a:gd name="T18" fmla="*/ 0 w 1313"/>
                <a:gd name="T19" fmla="*/ 0 h 21"/>
                <a:gd name="T20" fmla="*/ 16 w 131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3"/>
                <a:gd name="T34" fmla="*/ 0 h 21"/>
                <a:gd name="T35" fmla="*/ 1313 w 13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3" h="21">
                  <a:moveTo>
                    <a:pt x="1313" y="0"/>
                  </a:moveTo>
                  <a:lnTo>
                    <a:pt x="1312" y="5"/>
                  </a:lnTo>
                  <a:lnTo>
                    <a:pt x="1311" y="10"/>
                  </a:lnTo>
                  <a:lnTo>
                    <a:pt x="1308" y="16"/>
                  </a:lnTo>
                  <a:lnTo>
                    <a:pt x="1307" y="21"/>
                  </a:lnTo>
                  <a:lnTo>
                    <a:pt x="0" y="21"/>
                  </a:lnTo>
                  <a:lnTo>
                    <a:pt x="3" y="16"/>
                  </a:lnTo>
                  <a:lnTo>
                    <a:pt x="5" y="10"/>
                  </a:lnTo>
                  <a:lnTo>
                    <a:pt x="6" y="5"/>
                  </a:lnTo>
                  <a:lnTo>
                    <a:pt x="8" y="0"/>
                  </a:lnTo>
                  <a:lnTo>
                    <a:pt x="1313" y="0"/>
                  </a:lnTo>
                  <a:close/>
                </a:path>
              </a:pathLst>
            </a:custGeom>
            <a:solidFill>
              <a:srgbClr val="393939"/>
            </a:solidFill>
            <a:ln w="9525">
              <a:noFill/>
              <a:round/>
              <a:headEnd/>
              <a:tailEnd/>
            </a:ln>
          </p:spPr>
          <p:txBody>
            <a:bodyPr/>
            <a:lstStyle/>
            <a:p>
              <a:endParaRPr lang="fr-FR"/>
            </a:p>
          </p:txBody>
        </p:sp>
        <p:sp>
          <p:nvSpPr>
            <p:cNvPr id="28" name="Freeform 238"/>
            <p:cNvSpPr>
              <a:spLocks/>
            </p:cNvSpPr>
            <p:nvPr/>
          </p:nvSpPr>
          <p:spPr bwMode="auto">
            <a:xfrm>
              <a:off x="1003" y="682"/>
              <a:ext cx="438" cy="7"/>
            </a:xfrm>
            <a:custGeom>
              <a:avLst/>
              <a:gdLst>
                <a:gd name="T0" fmla="*/ 16 w 1316"/>
                <a:gd name="T1" fmla="*/ 0 h 22"/>
                <a:gd name="T2" fmla="*/ 16 w 1316"/>
                <a:gd name="T3" fmla="*/ 0 h 22"/>
                <a:gd name="T4" fmla="*/ 16 w 1316"/>
                <a:gd name="T5" fmla="*/ 0 h 22"/>
                <a:gd name="T6" fmla="*/ 16 w 1316"/>
                <a:gd name="T7" fmla="*/ 0 h 22"/>
                <a:gd name="T8" fmla="*/ 16 w 1316"/>
                <a:gd name="T9" fmla="*/ 0 h 22"/>
                <a:gd name="T10" fmla="*/ 0 w 1316"/>
                <a:gd name="T11" fmla="*/ 0 h 22"/>
                <a:gd name="T12" fmla="*/ 0 w 1316"/>
                <a:gd name="T13" fmla="*/ 0 h 22"/>
                <a:gd name="T14" fmla="*/ 0 w 1316"/>
                <a:gd name="T15" fmla="*/ 0 h 22"/>
                <a:gd name="T16" fmla="*/ 0 w 1316"/>
                <a:gd name="T17" fmla="*/ 0 h 22"/>
                <a:gd name="T18" fmla="*/ 0 w 1316"/>
                <a:gd name="T19" fmla="*/ 0 h 22"/>
                <a:gd name="T20" fmla="*/ 16 w 131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6"/>
                <a:gd name="T34" fmla="*/ 0 h 22"/>
                <a:gd name="T35" fmla="*/ 1316 w 13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6" h="22">
                  <a:moveTo>
                    <a:pt x="1316" y="0"/>
                  </a:moveTo>
                  <a:lnTo>
                    <a:pt x="1315" y="6"/>
                  </a:lnTo>
                  <a:lnTo>
                    <a:pt x="1314" y="12"/>
                  </a:lnTo>
                  <a:lnTo>
                    <a:pt x="1312" y="16"/>
                  </a:lnTo>
                  <a:lnTo>
                    <a:pt x="1311" y="22"/>
                  </a:lnTo>
                  <a:lnTo>
                    <a:pt x="0" y="22"/>
                  </a:lnTo>
                  <a:lnTo>
                    <a:pt x="3" y="16"/>
                  </a:lnTo>
                  <a:lnTo>
                    <a:pt x="5" y="11"/>
                  </a:lnTo>
                  <a:lnTo>
                    <a:pt x="7" y="6"/>
                  </a:lnTo>
                  <a:lnTo>
                    <a:pt x="9" y="0"/>
                  </a:lnTo>
                  <a:lnTo>
                    <a:pt x="1316" y="0"/>
                  </a:lnTo>
                  <a:close/>
                </a:path>
              </a:pathLst>
            </a:custGeom>
            <a:solidFill>
              <a:srgbClr val="393939"/>
            </a:solidFill>
            <a:ln w="9525">
              <a:noFill/>
              <a:round/>
              <a:headEnd/>
              <a:tailEnd/>
            </a:ln>
          </p:spPr>
          <p:txBody>
            <a:bodyPr/>
            <a:lstStyle/>
            <a:p>
              <a:endParaRPr lang="fr-FR"/>
            </a:p>
          </p:txBody>
        </p:sp>
        <p:sp>
          <p:nvSpPr>
            <p:cNvPr id="29" name="Freeform 239"/>
            <p:cNvSpPr>
              <a:spLocks/>
            </p:cNvSpPr>
            <p:nvPr/>
          </p:nvSpPr>
          <p:spPr bwMode="auto">
            <a:xfrm>
              <a:off x="1000" y="689"/>
              <a:ext cx="440" cy="7"/>
            </a:xfrm>
            <a:custGeom>
              <a:avLst/>
              <a:gdLst>
                <a:gd name="T0" fmla="*/ 16 w 1319"/>
                <a:gd name="T1" fmla="*/ 0 h 21"/>
                <a:gd name="T2" fmla="*/ 16 w 1319"/>
                <a:gd name="T3" fmla="*/ 0 h 21"/>
                <a:gd name="T4" fmla="*/ 16 w 1319"/>
                <a:gd name="T5" fmla="*/ 0 h 21"/>
                <a:gd name="T6" fmla="*/ 16 w 1319"/>
                <a:gd name="T7" fmla="*/ 0 h 21"/>
                <a:gd name="T8" fmla="*/ 16 w 1319"/>
                <a:gd name="T9" fmla="*/ 0 h 21"/>
                <a:gd name="T10" fmla="*/ 0 w 1319"/>
                <a:gd name="T11" fmla="*/ 0 h 21"/>
                <a:gd name="T12" fmla="*/ 0 w 1319"/>
                <a:gd name="T13" fmla="*/ 0 h 21"/>
                <a:gd name="T14" fmla="*/ 0 w 1319"/>
                <a:gd name="T15" fmla="*/ 0 h 21"/>
                <a:gd name="T16" fmla="*/ 0 w 1319"/>
                <a:gd name="T17" fmla="*/ 0 h 21"/>
                <a:gd name="T18" fmla="*/ 0 w 1319"/>
                <a:gd name="T19" fmla="*/ 0 h 21"/>
                <a:gd name="T20" fmla="*/ 16 w 131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9"/>
                <a:gd name="T34" fmla="*/ 0 h 21"/>
                <a:gd name="T35" fmla="*/ 1319 w 131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9" h="21">
                  <a:moveTo>
                    <a:pt x="1319" y="0"/>
                  </a:moveTo>
                  <a:lnTo>
                    <a:pt x="1317" y="6"/>
                  </a:lnTo>
                  <a:lnTo>
                    <a:pt x="1316" y="11"/>
                  </a:lnTo>
                  <a:lnTo>
                    <a:pt x="1315" y="16"/>
                  </a:lnTo>
                  <a:lnTo>
                    <a:pt x="1314" y="21"/>
                  </a:lnTo>
                  <a:lnTo>
                    <a:pt x="0" y="21"/>
                  </a:lnTo>
                  <a:lnTo>
                    <a:pt x="3" y="16"/>
                  </a:lnTo>
                  <a:lnTo>
                    <a:pt x="5" y="10"/>
                  </a:lnTo>
                  <a:lnTo>
                    <a:pt x="6" y="6"/>
                  </a:lnTo>
                  <a:lnTo>
                    <a:pt x="8" y="0"/>
                  </a:lnTo>
                  <a:lnTo>
                    <a:pt x="1319" y="0"/>
                  </a:lnTo>
                  <a:close/>
                </a:path>
              </a:pathLst>
            </a:custGeom>
            <a:solidFill>
              <a:srgbClr val="3B3B3B"/>
            </a:solidFill>
            <a:ln w="9525">
              <a:noFill/>
              <a:round/>
              <a:headEnd/>
              <a:tailEnd/>
            </a:ln>
          </p:spPr>
          <p:txBody>
            <a:bodyPr/>
            <a:lstStyle/>
            <a:p>
              <a:endParaRPr lang="fr-FR"/>
            </a:p>
          </p:txBody>
        </p:sp>
        <p:sp>
          <p:nvSpPr>
            <p:cNvPr id="30" name="Freeform 240"/>
            <p:cNvSpPr>
              <a:spLocks/>
            </p:cNvSpPr>
            <p:nvPr/>
          </p:nvSpPr>
          <p:spPr bwMode="auto">
            <a:xfrm>
              <a:off x="998" y="696"/>
              <a:ext cx="440" cy="8"/>
            </a:xfrm>
            <a:custGeom>
              <a:avLst/>
              <a:gdLst>
                <a:gd name="T0" fmla="*/ 16 w 1321"/>
                <a:gd name="T1" fmla="*/ 0 h 22"/>
                <a:gd name="T2" fmla="*/ 16 w 1321"/>
                <a:gd name="T3" fmla="*/ 0 h 22"/>
                <a:gd name="T4" fmla="*/ 16 w 1321"/>
                <a:gd name="T5" fmla="*/ 0 h 22"/>
                <a:gd name="T6" fmla="*/ 16 w 1321"/>
                <a:gd name="T7" fmla="*/ 0 h 22"/>
                <a:gd name="T8" fmla="*/ 16 w 1321"/>
                <a:gd name="T9" fmla="*/ 0 h 22"/>
                <a:gd name="T10" fmla="*/ 0 w 1321"/>
                <a:gd name="T11" fmla="*/ 0 h 22"/>
                <a:gd name="T12" fmla="*/ 0 w 1321"/>
                <a:gd name="T13" fmla="*/ 0 h 22"/>
                <a:gd name="T14" fmla="*/ 0 w 1321"/>
                <a:gd name="T15" fmla="*/ 0 h 22"/>
                <a:gd name="T16" fmla="*/ 0 w 1321"/>
                <a:gd name="T17" fmla="*/ 0 h 22"/>
                <a:gd name="T18" fmla="*/ 0 w 1321"/>
                <a:gd name="T19" fmla="*/ 0 h 22"/>
                <a:gd name="T20" fmla="*/ 16 w 13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1"/>
                <a:gd name="T34" fmla="*/ 0 h 22"/>
                <a:gd name="T35" fmla="*/ 1321 w 13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1" h="22">
                  <a:moveTo>
                    <a:pt x="1321" y="0"/>
                  </a:moveTo>
                  <a:lnTo>
                    <a:pt x="1320" y="6"/>
                  </a:lnTo>
                  <a:lnTo>
                    <a:pt x="1319" y="11"/>
                  </a:lnTo>
                  <a:lnTo>
                    <a:pt x="1316" y="16"/>
                  </a:lnTo>
                  <a:lnTo>
                    <a:pt x="1315" y="22"/>
                  </a:lnTo>
                  <a:lnTo>
                    <a:pt x="0" y="22"/>
                  </a:lnTo>
                  <a:lnTo>
                    <a:pt x="2" y="16"/>
                  </a:lnTo>
                  <a:lnTo>
                    <a:pt x="4" y="12"/>
                  </a:lnTo>
                  <a:lnTo>
                    <a:pt x="5" y="6"/>
                  </a:lnTo>
                  <a:lnTo>
                    <a:pt x="7" y="0"/>
                  </a:lnTo>
                  <a:lnTo>
                    <a:pt x="1321" y="0"/>
                  </a:lnTo>
                  <a:close/>
                </a:path>
              </a:pathLst>
            </a:custGeom>
            <a:solidFill>
              <a:srgbClr val="3E3E3E"/>
            </a:solidFill>
            <a:ln w="9525">
              <a:noFill/>
              <a:round/>
              <a:headEnd/>
              <a:tailEnd/>
            </a:ln>
          </p:spPr>
          <p:txBody>
            <a:bodyPr/>
            <a:lstStyle/>
            <a:p>
              <a:endParaRPr lang="fr-FR"/>
            </a:p>
          </p:txBody>
        </p:sp>
        <p:sp>
          <p:nvSpPr>
            <p:cNvPr id="31" name="Freeform 241"/>
            <p:cNvSpPr>
              <a:spLocks/>
            </p:cNvSpPr>
            <p:nvPr/>
          </p:nvSpPr>
          <p:spPr bwMode="auto">
            <a:xfrm>
              <a:off x="995" y="704"/>
              <a:ext cx="441" cy="7"/>
            </a:xfrm>
            <a:custGeom>
              <a:avLst/>
              <a:gdLst>
                <a:gd name="T0" fmla="*/ 16 w 1323"/>
                <a:gd name="T1" fmla="*/ 0 h 21"/>
                <a:gd name="T2" fmla="*/ 16 w 1323"/>
                <a:gd name="T3" fmla="*/ 0 h 21"/>
                <a:gd name="T4" fmla="*/ 16 w 1323"/>
                <a:gd name="T5" fmla="*/ 0 h 21"/>
                <a:gd name="T6" fmla="*/ 16 w 1323"/>
                <a:gd name="T7" fmla="*/ 0 h 21"/>
                <a:gd name="T8" fmla="*/ 16 w 1323"/>
                <a:gd name="T9" fmla="*/ 0 h 21"/>
                <a:gd name="T10" fmla="*/ 0 w 1323"/>
                <a:gd name="T11" fmla="*/ 0 h 21"/>
                <a:gd name="T12" fmla="*/ 0 w 1323"/>
                <a:gd name="T13" fmla="*/ 0 h 21"/>
                <a:gd name="T14" fmla="*/ 0 w 1323"/>
                <a:gd name="T15" fmla="*/ 0 h 21"/>
                <a:gd name="T16" fmla="*/ 0 w 1323"/>
                <a:gd name="T17" fmla="*/ 0 h 21"/>
                <a:gd name="T18" fmla="*/ 0 w 1323"/>
                <a:gd name="T19" fmla="*/ 0 h 21"/>
                <a:gd name="T20" fmla="*/ 16 w 13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3"/>
                <a:gd name="T34" fmla="*/ 0 h 21"/>
                <a:gd name="T35" fmla="*/ 1323 w 13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3" h="21">
                  <a:moveTo>
                    <a:pt x="1323" y="0"/>
                  </a:moveTo>
                  <a:lnTo>
                    <a:pt x="1322" y="6"/>
                  </a:lnTo>
                  <a:lnTo>
                    <a:pt x="1321" y="11"/>
                  </a:lnTo>
                  <a:lnTo>
                    <a:pt x="1320" y="16"/>
                  </a:lnTo>
                  <a:lnTo>
                    <a:pt x="1319" y="21"/>
                  </a:lnTo>
                  <a:lnTo>
                    <a:pt x="0" y="21"/>
                  </a:lnTo>
                  <a:lnTo>
                    <a:pt x="2" y="16"/>
                  </a:lnTo>
                  <a:lnTo>
                    <a:pt x="4" y="11"/>
                  </a:lnTo>
                  <a:lnTo>
                    <a:pt x="5" y="6"/>
                  </a:lnTo>
                  <a:lnTo>
                    <a:pt x="8" y="0"/>
                  </a:lnTo>
                  <a:lnTo>
                    <a:pt x="1323" y="0"/>
                  </a:lnTo>
                  <a:close/>
                </a:path>
              </a:pathLst>
            </a:custGeom>
            <a:solidFill>
              <a:srgbClr val="404040"/>
            </a:solidFill>
            <a:ln w="9525">
              <a:noFill/>
              <a:round/>
              <a:headEnd/>
              <a:tailEnd/>
            </a:ln>
          </p:spPr>
          <p:txBody>
            <a:bodyPr/>
            <a:lstStyle/>
            <a:p>
              <a:endParaRPr lang="fr-FR"/>
            </a:p>
          </p:txBody>
        </p:sp>
        <p:sp>
          <p:nvSpPr>
            <p:cNvPr id="32" name="Freeform 242"/>
            <p:cNvSpPr>
              <a:spLocks/>
            </p:cNvSpPr>
            <p:nvPr/>
          </p:nvSpPr>
          <p:spPr bwMode="auto">
            <a:xfrm>
              <a:off x="992" y="711"/>
              <a:ext cx="443" cy="7"/>
            </a:xfrm>
            <a:custGeom>
              <a:avLst/>
              <a:gdLst>
                <a:gd name="T0" fmla="*/ 16 w 1327"/>
                <a:gd name="T1" fmla="*/ 0 h 22"/>
                <a:gd name="T2" fmla="*/ 16 w 1327"/>
                <a:gd name="T3" fmla="*/ 0 h 22"/>
                <a:gd name="T4" fmla="*/ 16 w 1327"/>
                <a:gd name="T5" fmla="*/ 0 h 22"/>
                <a:gd name="T6" fmla="*/ 16 w 1327"/>
                <a:gd name="T7" fmla="*/ 0 h 22"/>
                <a:gd name="T8" fmla="*/ 16 w 1327"/>
                <a:gd name="T9" fmla="*/ 0 h 22"/>
                <a:gd name="T10" fmla="*/ 0 w 1327"/>
                <a:gd name="T11" fmla="*/ 0 h 22"/>
                <a:gd name="T12" fmla="*/ 0 w 1327"/>
                <a:gd name="T13" fmla="*/ 0 h 22"/>
                <a:gd name="T14" fmla="*/ 0 w 1327"/>
                <a:gd name="T15" fmla="*/ 0 h 22"/>
                <a:gd name="T16" fmla="*/ 0 w 1327"/>
                <a:gd name="T17" fmla="*/ 0 h 22"/>
                <a:gd name="T18" fmla="*/ 0 w 1327"/>
                <a:gd name="T19" fmla="*/ 0 h 22"/>
                <a:gd name="T20" fmla="*/ 16 w 132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7"/>
                <a:gd name="T34" fmla="*/ 0 h 22"/>
                <a:gd name="T35" fmla="*/ 1327 w 132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7" h="22">
                  <a:moveTo>
                    <a:pt x="1327" y="0"/>
                  </a:moveTo>
                  <a:lnTo>
                    <a:pt x="1326" y="6"/>
                  </a:lnTo>
                  <a:lnTo>
                    <a:pt x="1325" y="12"/>
                  </a:lnTo>
                  <a:lnTo>
                    <a:pt x="1323" y="16"/>
                  </a:lnTo>
                  <a:lnTo>
                    <a:pt x="1322" y="22"/>
                  </a:lnTo>
                  <a:lnTo>
                    <a:pt x="0" y="22"/>
                  </a:lnTo>
                  <a:lnTo>
                    <a:pt x="2" y="16"/>
                  </a:lnTo>
                  <a:lnTo>
                    <a:pt x="4" y="12"/>
                  </a:lnTo>
                  <a:lnTo>
                    <a:pt x="5" y="6"/>
                  </a:lnTo>
                  <a:lnTo>
                    <a:pt x="8" y="0"/>
                  </a:lnTo>
                  <a:lnTo>
                    <a:pt x="1327" y="0"/>
                  </a:lnTo>
                  <a:close/>
                </a:path>
              </a:pathLst>
            </a:custGeom>
            <a:solidFill>
              <a:srgbClr val="434343"/>
            </a:solidFill>
            <a:ln w="9525">
              <a:noFill/>
              <a:round/>
              <a:headEnd/>
              <a:tailEnd/>
            </a:ln>
          </p:spPr>
          <p:txBody>
            <a:bodyPr/>
            <a:lstStyle/>
            <a:p>
              <a:endParaRPr lang="fr-FR"/>
            </a:p>
          </p:txBody>
        </p:sp>
        <p:sp>
          <p:nvSpPr>
            <p:cNvPr id="33" name="Freeform 243"/>
            <p:cNvSpPr>
              <a:spLocks/>
            </p:cNvSpPr>
            <p:nvPr/>
          </p:nvSpPr>
          <p:spPr bwMode="auto">
            <a:xfrm>
              <a:off x="990" y="718"/>
              <a:ext cx="443" cy="7"/>
            </a:xfrm>
            <a:custGeom>
              <a:avLst/>
              <a:gdLst>
                <a:gd name="T0" fmla="*/ 16 w 1330"/>
                <a:gd name="T1" fmla="*/ 0 h 21"/>
                <a:gd name="T2" fmla="*/ 16 w 1330"/>
                <a:gd name="T3" fmla="*/ 0 h 21"/>
                <a:gd name="T4" fmla="*/ 16 w 1330"/>
                <a:gd name="T5" fmla="*/ 0 h 21"/>
                <a:gd name="T6" fmla="*/ 16 w 1330"/>
                <a:gd name="T7" fmla="*/ 0 h 21"/>
                <a:gd name="T8" fmla="*/ 16 w 1330"/>
                <a:gd name="T9" fmla="*/ 0 h 21"/>
                <a:gd name="T10" fmla="*/ 0 w 1330"/>
                <a:gd name="T11" fmla="*/ 0 h 21"/>
                <a:gd name="T12" fmla="*/ 0 w 1330"/>
                <a:gd name="T13" fmla="*/ 0 h 21"/>
                <a:gd name="T14" fmla="*/ 0 w 1330"/>
                <a:gd name="T15" fmla="*/ 0 h 21"/>
                <a:gd name="T16" fmla="*/ 0 w 1330"/>
                <a:gd name="T17" fmla="*/ 0 h 21"/>
                <a:gd name="T18" fmla="*/ 0 w 1330"/>
                <a:gd name="T19" fmla="*/ 0 h 21"/>
                <a:gd name="T20" fmla="*/ 16 w 133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0"/>
                <a:gd name="T34" fmla="*/ 0 h 21"/>
                <a:gd name="T35" fmla="*/ 1330 w 133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0" h="21">
                  <a:moveTo>
                    <a:pt x="1330" y="0"/>
                  </a:moveTo>
                  <a:lnTo>
                    <a:pt x="1329" y="6"/>
                  </a:lnTo>
                  <a:lnTo>
                    <a:pt x="1328" y="10"/>
                  </a:lnTo>
                  <a:lnTo>
                    <a:pt x="1326" y="16"/>
                  </a:lnTo>
                  <a:lnTo>
                    <a:pt x="1325" y="21"/>
                  </a:lnTo>
                  <a:lnTo>
                    <a:pt x="0" y="21"/>
                  </a:lnTo>
                  <a:lnTo>
                    <a:pt x="2" y="16"/>
                  </a:lnTo>
                  <a:lnTo>
                    <a:pt x="4" y="11"/>
                  </a:lnTo>
                  <a:lnTo>
                    <a:pt x="5" y="6"/>
                  </a:lnTo>
                  <a:lnTo>
                    <a:pt x="8" y="0"/>
                  </a:lnTo>
                  <a:lnTo>
                    <a:pt x="1330" y="0"/>
                  </a:lnTo>
                  <a:close/>
                </a:path>
              </a:pathLst>
            </a:custGeom>
            <a:solidFill>
              <a:srgbClr val="434343"/>
            </a:solidFill>
            <a:ln w="9525">
              <a:noFill/>
              <a:round/>
              <a:headEnd/>
              <a:tailEnd/>
            </a:ln>
          </p:spPr>
          <p:txBody>
            <a:bodyPr/>
            <a:lstStyle/>
            <a:p>
              <a:endParaRPr lang="fr-FR"/>
            </a:p>
          </p:txBody>
        </p:sp>
        <p:sp>
          <p:nvSpPr>
            <p:cNvPr id="34" name="Freeform 244"/>
            <p:cNvSpPr>
              <a:spLocks/>
            </p:cNvSpPr>
            <p:nvPr/>
          </p:nvSpPr>
          <p:spPr bwMode="auto">
            <a:xfrm>
              <a:off x="987" y="725"/>
              <a:ext cx="444" cy="7"/>
            </a:xfrm>
            <a:custGeom>
              <a:avLst/>
              <a:gdLst>
                <a:gd name="T0" fmla="*/ 16 w 1333"/>
                <a:gd name="T1" fmla="*/ 0 h 22"/>
                <a:gd name="T2" fmla="*/ 16 w 1333"/>
                <a:gd name="T3" fmla="*/ 0 h 22"/>
                <a:gd name="T4" fmla="*/ 16 w 1333"/>
                <a:gd name="T5" fmla="*/ 0 h 22"/>
                <a:gd name="T6" fmla="*/ 16 w 1333"/>
                <a:gd name="T7" fmla="*/ 0 h 22"/>
                <a:gd name="T8" fmla="*/ 16 w 1333"/>
                <a:gd name="T9" fmla="*/ 0 h 22"/>
                <a:gd name="T10" fmla="*/ 0 w 1333"/>
                <a:gd name="T11" fmla="*/ 0 h 22"/>
                <a:gd name="T12" fmla="*/ 0 w 1333"/>
                <a:gd name="T13" fmla="*/ 0 h 22"/>
                <a:gd name="T14" fmla="*/ 0 w 1333"/>
                <a:gd name="T15" fmla="*/ 0 h 22"/>
                <a:gd name="T16" fmla="*/ 0 w 1333"/>
                <a:gd name="T17" fmla="*/ 0 h 22"/>
                <a:gd name="T18" fmla="*/ 0 w 1333"/>
                <a:gd name="T19" fmla="*/ 0 h 22"/>
                <a:gd name="T20" fmla="*/ 16 w 133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3"/>
                <a:gd name="T34" fmla="*/ 0 h 22"/>
                <a:gd name="T35" fmla="*/ 1333 w 133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3" h="22">
                  <a:moveTo>
                    <a:pt x="1333" y="0"/>
                  </a:moveTo>
                  <a:lnTo>
                    <a:pt x="1332" y="6"/>
                  </a:lnTo>
                  <a:lnTo>
                    <a:pt x="1330" y="11"/>
                  </a:lnTo>
                  <a:lnTo>
                    <a:pt x="1329" y="16"/>
                  </a:lnTo>
                  <a:lnTo>
                    <a:pt x="1328" y="22"/>
                  </a:lnTo>
                  <a:lnTo>
                    <a:pt x="0" y="22"/>
                  </a:lnTo>
                  <a:lnTo>
                    <a:pt x="2" y="16"/>
                  </a:lnTo>
                  <a:lnTo>
                    <a:pt x="4" y="12"/>
                  </a:lnTo>
                  <a:lnTo>
                    <a:pt x="6" y="6"/>
                  </a:lnTo>
                  <a:lnTo>
                    <a:pt x="8" y="0"/>
                  </a:lnTo>
                  <a:lnTo>
                    <a:pt x="1333" y="0"/>
                  </a:lnTo>
                  <a:close/>
                </a:path>
              </a:pathLst>
            </a:custGeom>
            <a:solidFill>
              <a:srgbClr val="454545"/>
            </a:solidFill>
            <a:ln w="9525">
              <a:noFill/>
              <a:round/>
              <a:headEnd/>
              <a:tailEnd/>
            </a:ln>
          </p:spPr>
          <p:txBody>
            <a:bodyPr/>
            <a:lstStyle/>
            <a:p>
              <a:endParaRPr lang="fr-FR"/>
            </a:p>
          </p:txBody>
        </p:sp>
        <p:sp>
          <p:nvSpPr>
            <p:cNvPr id="35" name="Freeform 245"/>
            <p:cNvSpPr>
              <a:spLocks/>
            </p:cNvSpPr>
            <p:nvPr/>
          </p:nvSpPr>
          <p:spPr bwMode="auto">
            <a:xfrm>
              <a:off x="985" y="732"/>
              <a:ext cx="445" cy="7"/>
            </a:xfrm>
            <a:custGeom>
              <a:avLst/>
              <a:gdLst>
                <a:gd name="T0" fmla="*/ 16 w 1335"/>
                <a:gd name="T1" fmla="*/ 0 h 20"/>
                <a:gd name="T2" fmla="*/ 16 w 1335"/>
                <a:gd name="T3" fmla="*/ 0 h 20"/>
                <a:gd name="T4" fmla="*/ 16 w 1335"/>
                <a:gd name="T5" fmla="*/ 0 h 20"/>
                <a:gd name="T6" fmla="*/ 16 w 1335"/>
                <a:gd name="T7" fmla="*/ 0 h 20"/>
                <a:gd name="T8" fmla="*/ 16 w 1335"/>
                <a:gd name="T9" fmla="*/ 0 h 20"/>
                <a:gd name="T10" fmla="*/ 0 w 1335"/>
                <a:gd name="T11" fmla="*/ 0 h 20"/>
                <a:gd name="T12" fmla="*/ 0 w 1335"/>
                <a:gd name="T13" fmla="*/ 0 h 20"/>
                <a:gd name="T14" fmla="*/ 0 w 1335"/>
                <a:gd name="T15" fmla="*/ 0 h 20"/>
                <a:gd name="T16" fmla="*/ 0 w 1335"/>
                <a:gd name="T17" fmla="*/ 0 h 20"/>
                <a:gd name="T18" fmla="*/ 0 w 1335"/>
                <a:gd name="T19" fmla="*/ 0 h 20"/>
                <a:gd name="T20" fmla="*/ 16 w 133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5"/>
                <a:gd name="T34" fmla="*/ 0 h 20"/>
                <a:gd name="T35" fmla="*/ 1335 w 133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5" h="20">
                  <a:moveTo>
                    <a:pt x="1335" y="0"/>
                  </a:moveTo>
                  <a:lnTo>
                    <a:pt x="1334" y="4"/>
                  </a:lnTo>
                  <a:lnTo>
                    <a:pt x="1333" y="10"/>
                  </a:lnTo>
                  <a:lnTo>
                    <a:pt x="1332" y="15"/>
                  </a:lnTo>
                  <a:lnTo>
                    <a:pt x="1331" y="20"/>
                  </a:lnTo>
                  <a:lnTo>
                    <a:pt x="0" y="20"/>
                  </a:lnTo>
                  <a:lnTo>
                    <a:pt x="2" y="15"/>
                  </a:lnTo>
                  <a:lnTo>
                    <a:pt x="3" y="10"/>
                  </a:lnTo>
                  <a:lnTo>
                    <a:pt x="6" y="4"/>
                  </a:lnTo>
                  <a:lnTo>
                    <a:pt x="7" y="0"/>
                  </a:lnTo>
                  <a:lnTo>
                    <a:pt x="1335" y="0"/>
                  </a:lnTo>
                  <a:close/>
                </a:path>
              </a:pathLst>
            </a:custGeom>
            <a:solidFill>
              <a:srgbClr val="484848"/>
            </a:solidFill>
            <a:ln w="9525">
              <a:noFill/>
              <a:round/>
              <a:headEnd/>
              <a:tailEnd/>
            </a:ln>
          </p:spPr>
          <p:txBody>
            <a:bodyPr/>
            <a:lstStyle/>
            <a:p>
              <a:endParaRPr lang="fr-FR"/>
            </a:p>
          </p:txBody>
        </p:sp>
        <p:sp>
          <p:nvSpPr>
            <p:cNvPr id="36" name="Freeform 246"/>
            <p:cNvSpPr>
              <a:spLocks/>
            </p:cNvSpPr>
            <p:nvPr/>
          </p:nvSpPr>
          <p:spPr bwMode="auto">
            <a:xfrm>
              <a:off x="982" y="739"/>
              <a:ext cx="446" cy="7"/>
            </a:xfrm>
            <a:custGeom>
              <a:avLst/>
              <a:gdLst>
                <a:gd name="T0" fmla="*/ 17 w 1339"/>
                <a:gd name="T1" fmla="*/ 0 h 22"/>
                <a:gd name="T2" fmla="*/ 16 w 1339"/>
                <a:gd name="T3" fmla="*/ 0 h 22"/>
                <a:gd name="T4" fmla="*/ 16 w 1339"/>
                <a:gd name="T5" fmla="*/ 0 h 22"/>
                <a:gd name="T6" fmla="*/ 16 w 1339"/>
                <a:gd name="T7" fmla="*/ 0 h 22"/>
                <a:gd name="T8" fmla="*/ 16 w 1339"/>
                <a:gd name="T9" fmla="*/ 0 h 22"/>
                <a:gd name="T10" fmla="*/ 0 w 1339"/>
                <a:gd name="T11" fmla="*/ 0 h 22"/>
                <a:gd name="T12" fmla="*/ 0 w 1339"/>
                <a:gd name="T13" fmla="*/ 0 h 22"/>
                <a:gd name="T14" fmla="*/ 0 w 1339"/>
                <a:gd name="T15" fmla="*/ 0 h 22"/>
                <a:gd name="T16" fmla="*/ 0 w 1339"/>
                <a:gd name="T17" fmla="*/ 0 h 22"/>
                <a:gd name="T18" fmla="*/ 0 w 1339"/>
                <a:gd name="T19" fmla="*/ 0 h 22"/>
                <a:gd name="T20" fmla="*/ 17 w 133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9"/>
                <a:gd name="T34" fmla="*/ 0 h 22"/>
                <a:gd name="T35" fmla="*/ 1339 w 133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9" h="22">
                  <a:moveTo>
                    <a:pt x="1339" y="0"/>
                  </a:moveTo>
                  <a:lnTo>
                    <a:pt x="1337" y="6"/>
                  </a:lnTo>
                  <a:lnTo>
                    <a:pt x="1336" y="11"/>
                  </a:lnTo>
                  <a:lnTo>
                    <a:pt x="1335" y="16"/>
                  </a:lnTo>
                  <a:lnTo>
                    <a:pt x="1334" y="22"/>
                  </a:lnTo>
                  <a:lnTo>
                    <a:pt x="0" y="22"/>
                  </a:lnTo>
                  <a:lnTo>
                    <a:pt x="2" y="16"/>
                  </a:lnTo>
                  <a:lnTo>
                    <a:pt x="5" y="12"/>
                  </a:lnTo>
                  <a:lnTo>
                    <a:pt x="6" y="6"/>
                  </a:lnTo>
                  <a:lnTo>
                    <a:pt x="8" y="0"/>
                  </a:lnTo>
                  <a:lnTo>
                    <a:pt x="1339" y="0"/>
                  </a:lnTo>
                  <a:close/>
                </a:path>
              </a:pathLst>
            </a:custGeom>
            <a:solidFill>
              <a:srgbClr val="4A4A4A"/>
            </a:solidFill>
            <a:ln w="9525">
              <a:noFill/>
              <a:round/>
              <a:headEnd/>
              <a:tailEnd/>
            </a:ln>
          </p:spPr>
          <p:txBody>
            <a:bodyPr/>
            <a:lstStyle/>
            <a:p>
              <a:endParaRPr lang="fr-FR"/>
            </a:p>
          </p:txBody>
        </p:sp>
        <p:sp>
          <p:nvSpPr>
            <p:cNvPr id="37" name="Freeform 247"/>
            <p:cNvSpPr>
              <a:spLocks/>
            </p:cNvSpPr>
            <p:nvPr/>
          </p:nvSpPr>
          <p:spPr bwMode="auto">
            <a:xfrm>
              <a:off x="980" y="746"/>
              <a:ext cx="447" cy="7"/>
            </a:xfrm>
            <a:custGeom>
              <a:avLst/>
              <a:gdLst>
                <a:gd name="T0" fmla="*/ 17 w 1341"/>
                <a:gd name="T1" fmla="*/ 0 h 21"/>
                <a:gd name="T2" fmla="*/ 17 w 1341"/>
                <a:gd name="T3" fmla="*/ 0 h 21"/>
                <a:gd name="T4" fmla="*/ 17 w 1341"/>
                <a:gd name="T5" fmla="*/ 0 h 21"/>
                <a:gd name="T6" fmla="*/ 17 w 1341"/>
                <a:gd name="T7" fmla="*/ 0 h 21"/>
                <a:gd name="T8" fmla="*/ 17 w 1341"/>
                <a:gd name="T9" fmla="*/ 0 h 21"/>
                <a:gd name="T10" fmla="*/ 0 w 1341"/>
                <a:gd name="T11" fmla="*/ 0 h 21"/>
                <a:gd name="T12" fmla="*/ 0 w 1341"/>
                <a:gd name="T13" fmla="*/ 0 h 21"/>
                <a:gd name="T14" fmla="*/ 0 w 1341"/>
                <a:gd name="T15" fmla="*/ 0 h 21"/>
                <a:gd name="T16" fmla="*/ 0 w 1341"/>
                <a:gd name="T17" fmla="*/ 0 h 21"/>
                <a:gd name="T18" fmla="*/ 0 w 1341"/>
                <a:gd name="T19" fmla="*/ 0 h 21"/>
                <a:gd name="T20" fmla="*/ 17 w 134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1"/>
                <a:gd name="T34" fmla="*/ 0 h 21"/>
                <a:gd name="T35" fmla="*/ 1341 w 134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1" h="21">
                  <a:moveTo>
                    <a:pt x="1341" y="0"/>
                  </a:moveTo>
                  <a:lnTo>
                    <a:pt x="1340" y="6"/>
                  </a:lnTo>
                  <a:lnTo>
                    <a:pt x="1339" y="11"/>
                  </a:lnTo>
                  <a:lnTo>
                    <a:pt x="1338" y="16"/>
                  </a:lnTo>
                  <a:lnTo>
                    <a:pt x="1337" y="21"/>
                  </a:lnTo>
                  <a:lnTo>
                    <a:pt x="0" y="21"/>
                  </a:lnTo>
                  <a:lnTo>
                    <a:pt x="3" y="16"/>
                  </a:lnTo>
                  <a:lnTo>
                    <a:pt x="4" y="10"/>
                  </a:lnTo>
                  <a:lnTo>
                    <a:pt x="6" y="6"/>
                  </a:lnTo>
                  <a:lnTo>
                    <a:pt x="7" y="0"/>
                  </a:lnTo>
                  <a:lnTo>
                    <a:pt x="1341" y="0"/>
                  </a:lnTo>
                  <a:close/>
                </a:path>
              </a:pathLst>
            </a:custGeom>
            <a:solidFill>
              <a:srgbClr val="4D4D4D"/>
            </a:solidFill>
            <a:ln w="9525">
              <a:noFill/>
              <a:round/>
              <a:headEnd/>
              <a:tailEnd/>
            </a:ln>
          </p:spPr>
          <p:txBody>
            <a:bodyPr/>
            <a:lstStyle/>
            <a:p>
              <a:endParaRPr lang="fr-FR"/>
            </a:p>
          </p:txBody>
        </p:sp>
        <p:sp>
          <p:nvSpPr>
            <p:cNvPr id="38" name="Freeform 248"/>
            <p:cNvSpPr>
              <a:spLocks/>
            </p:cNvSpPr>
            <p:nvPr/>
          </p:nvSpPr>
          <p:spPr bwMode="auto">
            <a:xfrm>
              <a:off x="977" y="753"/>
              <a:ext cx="448" cy="8"/>
            </a:xfrm>
            <a:custGeom>
              <a:avLst/>
              <a:gdLst>
                <a:gd name="T0" fmla="*/ 17 w 1345"/>
                <a:gd name="T1" fmla="*/ 0 h 22"/>
                <a:gd name="T2" fmla="*/ 17 w 1345"/>
                <a:gd name="T3" fmla="*/ 0 h 22"/>
                <a:gd name="T4" fmla="*/ 17 w 1345"/>
                <a:gd name="T5" fmla="*/ 0 h 22"/>
                <a:gd name="T6" fmla="*/ 17 w 1345"/>
                <a:gd name="T7" fmla="*/ 0 h 22"/>
                <a:gd name="T8" fmla="*/ 17 w 1345"/>
                <a:gd name="T9" fmla="*/ 0 h 22"/>
                <a:gd name="T10" fmla="*/ 0 w 1345"/>
                <a:gd name="T11" fmla="*/ 0 h 22"/>
                <a:gd name="T12" fmla="*/ 0 w 1345"/>
                <a:gd name="T13" fmla="*/ 0 h 22"/>
                <a:gd name="T14" fmla="*/ 0 w 1345"/>
                <a:gd name="T15" fmla="*/ 0 h 22"/>
                <a:gd name="T16" fmla="*/ 0 w 1345"/>
                <a:gd name="T17" fmla="*/ 0 h 22"/>
                <a:gd name="T18" fmla="*/ 0 w 1345"/>
                <a:gd name="T19" fmla="*/ 0 h 22"/>
                <a:gd name="T20" fmla="*/ 17 w 134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5"/>
                <a:gd name="T34" fmla="*/ 0 h 22"/>
                <a:gd name="T35" fmla="*/ 1345 w 13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5" h="22">
                  <a:moveTo>
                    <a:pt x="1345" y="0"/>
                  </a:moveTo>
                  <a:lnTo>
                    <a:pt x="1343" y="6"/>
                  </a:lnTo>
                  <a:lnTo>
                    <a:pt x="1342" y="12"/>
                  </a:lnTo>
                  <a:lnTo>
                    <a:pt x="1341" y="16"/>
                  </a:lnTo>
                  <a:lnTo>
                    <a:pt x="1340" y="22"/>
                  </a:lnTo>
                  <a:lnTo>
                    <a:pt x="0" y="22"/>
                  </a:lnTo>
                  <a:lnTo>
                    <a:pt x="3" y="16"/>
                  </a:lnTo>
                  <a:lnTo>
                    <a:pt x="4" y="11"/>
                  </a:lnTo>
                  <a:lnTo>
                    <a:pt x="6" y="6"/>
                  </a:lnTo>
                  <a:lnTo>
                    <a:pt x="8" y="0"/>
                  </a:lnTo>
                  <a:lnTo>
                    <a:pt x="1345" y="0"/>
                  </a:lnTo>
                  <a:close/>
                </a:path>
              </a:pathLst>
            </a:custGeom>
            <a:solidFill>
              <a:srgbClr val="4D4D4D"/>
            </a:solidFill>
            <a:ln w="9525">
              <a:noFill/>
              <a:round/>
              <a:headEnd/>
              <a:tailEnd/>
            </a:ln>
          </p:spPr>
          <p:txBody>
            <a:bodyPr/>
            <a:lstStyle/>
            <a:p>
              <a:endParaRPr lang="fr-FR"/>
            </a:p>
          </p:txBody>
        </p:sp>
        <p:sp>
          <p:nvSpPr>
            <p:cNvPr id="39" name="Freeform 249"/>
            <p:cNvSpPr>
              <a:spLocks/>
            </p:cNvSpPr>
            <p:nvPr/>
          </p:nvSpPr>
          <p:spPr bwMode="auto">
            <a:xfrm>
              <a:off x="974" y="761"/>
              <a:ext cx="450" cy="7"/>
            </a:xfrm>
            <a:custGeom>
              <a:avLst/>
              <a:gdLst>
                <a:gd name="T0" fmla="*/ 17 w 1348"/>
                <a:gd name="T1" fmla="*/ 0 h 21"/>
                <a:gd name="T2" fmla="*/ 17 w 1348"/>
                <a:gd name="T3" fmla="*/ 0 h 21"/>
                <a:gd name="T4" fmla="*/ 17 w 1348"/>
                <a:gd name="T5" fmla="*/ 0 h 21"/>
                <a:gd name="T6" fmla="*/ 17 w 1348"/>
                <a:gd name="T7" fmla="*/ 0 h 21"/>
                <a:gd name="T8" fmla="*/ 17 w 1348"/>
                <a:gd name="T9" fmla="*/ 0 h 21"/>
                <a:gd name="T10" fmla="*/ 0 w 1348"/>
                <a:gd name="T11" fmla="*/ 0 h 21"/>
                <a:gd name="T12" fmla="*/ 0 w 1348"/>
                <a:gd name="T13" fmla="*/ 0 h 21"/>
                <a:gd name="T14" fmla="*/ 0 w 1348"/>
                <a:gd name="T15" fmla="*/ 0 h 21"/>
                <a:gd name="T16" fmla="*/ 0 w 1348"/>
                <a:gd name="T17" fmla="*/ 0 h 21"/>
                <a:gd name="T18" fmla="*/ 0 w 1348"/>
                <a:gd name="T19" fmla="*/ 0 h 21"/>
                <a:gd name="T20" fmla="*/ 17 w 134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8"/>
                <a:gd name="T34" fmla="*/ 0 h 21"/>
                <a:gd name="T35" fmla="*/ 1348 w 134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8" h="21">
                  <a:moveTo>
                    <a:pt x="1348" y="0"/>
                  </a:moveTo>
                  <a:lnTo>
                    <a:pt x="1347" y="6"/>
                  </a:lnTo>
                  <a:lnTo>
                    <a:pt x="1346" y="11"/>
                  </a:lnTo>
                  <a:lnTo>
                    <a:pt x="1345" y="16"/>
                  </a:lnTo>
                  <a:lnTo>
                    <a:pt x="1343" y="21"/>
                  </a:lnTo>
                  <a:lnTo>
                    <a:pt x="0" y="21"/>
                  </a:lnTo>
                  <a:lnTo>
                    <a:pt x="3" y="16"/>
                  </a:lnTo>
                  <a:lnTo>
                    <a:pt x="5" y="10"/>
                  </a:lnTo>
                  <a:lnTo>
                    <a:pt x="6" y="6"/>
                  </a:lnTo>
                  <a:lnTo>
                    <a:pt x="8" y="0"/>
                  </a:lnTo>
                  <a:lnTo>
                    <a:pt x="1348" y="0"/>
                  </a:lnTo>
                  <a:close/>
                </a:path>
              </a:pathLst>
            </a:custGeom>
            <a:solidFill>
              <a:srgbClr val="505050"/>
            </a:solidFill>
            <a:ln w="9525">
              <a:noFill/>
              <a:round/>
              <a:headEnd/>
              <a:tailEnd/>
            </a:ln>
          </p:spPr>
          <p:txBody>
            <a:bodyPr/>
            <a:lstStyle/>
            <a:p>
              <a:endParaRPr lang="fr-FR"/>
            </a:p>
          </p:txBody>
        </p:sp>
        <p:sp>
          <p:nvSpPr>
            <p:cNvPr id="40" name="Freeform 250"/>
            <p:cNvSpPr>
              <a:spLocks/>
            </p:cNvSpPr>
            <p:nvPr/>
          </p:nvSpPr>
          <p:spPr bwMode="auto">
            <a:xfrm>
              <a:off x="972" y="768"/>
              <a:ext cx="450" cy="7"/>
            </a:xfrm>
            <a:custGeom>
              <a:avLst/>
              <a:gdLst>
                <a:gd name="T0" fmla="*/ 17 w 1349"/>
                <a:gd name="T1" fmla="*/ 0 h 22"/>
                <a:gd name="T2" fmla="*/ 17 w 1349"/>
                <a:gd name="T3" fmla="*/ 0 h 22"/>
                <a:gd name="T4" fmla="*/ 17 w 1349"/>
                <a:gd name="T5" fmla="*/ 0 h 22"/>
                <a:gd name="T6" fmla="*/ 17 w 1349"/>
                <a:gd name="T7" fmla="*/ 0 h 22"/>
                <a:gd name="T8" fmla="*/ 17 w 1349"/>
                <a:gd name="T9" fmla="*/ 0 h 22"/>
                <a:gd name="T10" fmla="*/ 0 w 1349"/>
                <a:gd name="T11" fmla="*/ 0 h 22"/>
                <a:gd name="T12" fmla="*/ 0 w 1349"/>
                <a:gd name="T13" fmla="*/ 0 h 22"/>
                <a:gd name="T14" fmla="*/ 0 w 1349"/>
                <a:gd name="T15" fmla="*/ 0 h 22"/>
                <a:gd name="T16" fmla="*/ 0 w 1349"/>
                <a:gd name="T17" fmla="*/ 0 h 22"/>
                <a:gd name="T18" fmla="*/ 0 w 1349"/>
                <a:gd name="T19" fmla="*/ 0 h 22"/>
                <a:gd name="T20" fmla="*/ 17 w 134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9"/>
                <a:gd name="T34" fmla="*/ 0 h 22"/>
                <a:gd name="T35" fmla="*/ 1349 w 13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9" h="22">
                  <a:moveTo>
                    <a:pt x="1349" y="0"/>
                  </a:moveTo>
                  <a:lnTo>
                    <a:pt x="1348" y="6"/>
                  </a:lnTo>
                  <a:lnTo>
                    <a:pt x="1347" y="12"/>
                  </a:lnTo>
                  <a:lnTo>
                    <a:pt x="1346" y="16"/>
                  </a:lnTo>
                  <a:lnTo>
                    <a:pt x="1345" y="22"/>
                  </a:lnTo>
                  <a:lnTo>
                    <a:pt x="0" y="22"/>
                  </a:lnTo>
                  <a:lnTo>
                    <a:pt x="2" y="16"/>
                  </a:lnTo>
                  <a:lnTo>
                    <a:pt x="3" y="11"/>
                  </a:lnTo>
                  <a:lnTo>
                    <a:pt x="5" y="6"/>
                  </a:lnTo>
                  <a:lnTo>
                    <a:pt x="6" y="0"/>
                  </a:lnTo>
                  <a:lnTo>
                    <a:pt x="1349" y="0"/>
                  </a:lnTo>
                  <a:close/>
                </a:path>
              </a:pathLst>
            </a:custGeom>
            <a:solidFill>
              <a:srgbClr val="525252"/>
            </a:solidFill>
            <a:ln w="9525">
              <a:noFill/>
              <a:round/>
              <a:headEnd/>
              <a:tailEnd/>
            </a:ln>
          </p:spPr>
          <p:txBody>
            <a:bodyPr/>
            <a:lstStyle/>
            <a:p>
              <a:endParaRPr lang="fr-FR"/>
            </a:p>
          </p:txBody>
        </p:sp>
        <p:sp>
          <p:nvSpPr>
            <p:cNvPr id="41" name="Freeform 251"/>
            <p:cNvSpPr>
              <a:spLocks/>
            </p:cNvSpPr>
            <p:nvPr/>
          </p:nvSpPr>
          <p:spPr bwMode="auto">
            <a:xfrm>
              <a:off x="970" y="775"/>
              <a:ext cx="451" cy="7"/>
            </a:xfrm>
            <a:custGeom>
              <a:avLst/>
              <a:gdLst>
                <a:gd name="T0" fmla="*/ 17 w 1353"/>
                <a:gd name="T1" fmla="*/ 0 h 21"/>
                <a:gd name="T2" fmla="*/ 17 w 1353"/>
                <a:gd name="T3" fmla="*/ 0 h 21"/>
                <a:gd name="T4" fmla="*/ 17 w 1353"/>
                <a:gd name="T5" fmla="*/ 0 h 21"/>
                <a:gd name="T6" fmla="*/ 17 w 1353"/>
                <a:gd name="T7" fmla="*/ 0 h 21"/>
                <a:gd name="T8" fmla="*/ 17 w 1353"/>
                <a:gd name="T9" fmla="*/ 0 h 21"/>
                <a:gd name="T10" fmla="*/ 0 w 1353"/>
                <a:gd name="T11" fmla="*/ 0 h 21"/>
                <a:gd name="T12" fmla="*/ 0 w 1353"/>
                <a:gd name="T13" fmla="*/ 0 h 21"/>
                <a:gd name="T14" fmla="*/ 0 w 1353"/>
                <a:gd name="T15" fmla="*/ 0 h 21"/>
                <a:gd name="T16" fmla="*/ 0 w 1353"/>
                <a:gd name="T17" fmla="*/ 0 h 21"/>
                <a:gd name="T18" fmla="*/ 0 w 1353"/>
                <a:gd name="T19" fmla="*/ 0 h 21"/>
                <a:gd name="T20" fmla="*/ 17 w 135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3"/>
                <a:gd name="T34" fmla="*/ 0 h 21"/>
                <a:gd name="T35" fmla="*/ 1353 w 135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3" h="21">
                  <a:moveTo>
                    <a:pt x="1353" y="0"/>
                  </a:moveTo>
                  <a:lnTo>
                    <a:pt x="1352" y="6"/>
                  </a:lnTo>
                  <a:lnTo>
                    <a:pt x="1351" y="11"/>
                  </a:lnTo>
                  <a:lnTo>
                    <a:pt x="1350" y="16"/>
                  </a:lnTo>
                  <a:lnTo>
                    <a:pt x="1348" y="21"/>
                  </a:lnTo>
                  <a:lnTo>
                    <a:pt x="0" y="21"/>
                  </a:lnTo>
                  <a:lnTo>
                    <a:pt x="2" y="16"/>
                  </a:lnTo>
                  <a:lnTo>
                    <a:pt x="4" y="10"/>
                  </a:lnTo>
                  <a:lnTo>
                    <a:pt x="5" y="6"/>
                  </a:lnTo>
                  <a:lnTo>
                    <a:pt x="8" y="0"/>
                  </a:lnTo>
                  <a:lnTo>
                    <a:pt x="1353" y="0"/>
                  </a:lnTo>
                  <a:close/>
                </a:path>
              </a:pathLst>
            </a:custGeom>
            <a:solidFill>
              <a:srgbClr val="555555"/>
            </a:solidFill>
            <a:ln w="9525">
              <a:noFill/>
              <a:round/>
              <a:headEnd/>
              <a:tailEnd/>
            </a:ln>
          </p:spPr>
          <p:txBody>
            <a:bodyPr/>
            <a:lstStyle/>
            <a:p>
              <a:endParaRPr lang="fr-FR"/>
            </a:p>
          </p:txBody>
        </p:sp>
        <p:sp>
          <p:nvSpPr>
            <p:cNvPr id="42" name="Freeform 252"/>
            <p:cNvSpPr>
              <a:spLocks/>
            </p:cNvSpPr>
            <p:nvPr/>
          </p:nvSpPr>
          <p:spPr bwMode="auto">
            <a:xfrm>
              <a:off x="967" y="782"/>
              <a:ext cx="452" cy="7"/>
            </a:xfrm>
            <a:custGeom>
              <a:avLst/>
              <a:gdLst>
                <a:gd name="T0" fmla="*/ 17 w 1355"/>
                <a:gd name="T1" fmla="*/ 0 h 22"/>
                <a:gd name="T2" fmla="*/ 17 w 1355"/>
                <a:gd name="T3" fmla="*/ 0 h 22"/>
                <a:gd name="T4" fmla="*/ 17 w 1355"/>
                <a:gd name="T5" fmla="*/ 0 h 22"/>
                <a:gd name="T6" fmla="*/ 17 w 1355"/>
                <a:gd name="T7" fmla="*/ 0 h 22"/>
                <a:gd name="T8" fmla="*/ 17 w 1355"/>
                <a:gd name="T9" fmla="*/ 0 h 22"/>
                <a:gd name="T10" fmla="*/ 0 w 1355"/>
                <a:gd name="T11" fmla="*/ 0 h 22"/>
                <a:gd name="T12" fmla="*/ 0 w 1355"/>
                <a:gd name="T13" fmla="*/ 0 h 22"/>
                <a:gd name="T14" fmla="*/ 0 w 1355"/>
                <a:gd name="T15" fmla="*/ 0 h 22"/>
                <a:gd name="T16" fmla="*/ 0 w 1355"/>
                <a:gd name="T17" fmla="*/ 0 h 22"/>
                <a:gd name="T18" fmla="*/ 0 w 1355"/>
                <a:gd name="T19" fmla="*/ 0 h 22"/>
                <a:gd name="T20" fmla="*/ 17 w 135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5"/>
                <a:gd name="T34" fmla="*/ 0 h 22"/>
                <a:gd name="T35" fmla="*/ 1355 w 135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5" h="22">
                  <a:moveTo>
                    <a:pt x="1355" y="0"/>
                  </a:moveTo>
                  <a:lnTo>
                    <a:pt x="1354" y="6"/>
                  </a:lnTo>
                  <a:lnTo>
                    <a:pt x="1354" y="11"/>
                  </a:lnTo>
                  <a:lnTo>
                    <a:pt x="1353" y="16"/>
                  </a:lnTo>
                  <a:lnTo>
                    <a:pt x="1352" y="22"/>
                  </a:lnTo>
                  <a:lnTo>
                    <a:pt x="0" y="22"/>
                  </a:lnTo>
                  <a:lnTo>
                    <a:pt x="2" y="16"/>
                  </a:lnTo>
                  <a:lnTo>
                    <a:pt x="3" y="11"/>
                  </a:lnTo>
                  <a:lnTo>
                    <a:pt x="6" y="6"/>
                  </a:lnTo>
                  <a:lnTo>
                    <a:pt x="7" y="0"/>
                  </a:lnTo>
                  <a:lnTo>
                    <a:pt x="1355" y="0"/>
                  </a:lnTo>
                  <a:close/>
                </a:path>
              </a:pathLst>
            </a:custGeom>
            <a:solidFill>
              <a:srgbClr val="555555"/>
            </a:solidFill>
            <a:ln w="9525">
              <a:noFill/>
              <a:round/>
              <a:headEnd/>
              <a:tailEnd/>
            </a:ln>
          </p:spPr>
          <p:txBody>
            <a:bodyPr/>
            <a:lstStyle/>
            <a:p>
              <a:endParaRPr lang="fr-FR"/>
            </a:p>
          </p:txBody>
        </p:sp>
        <p:sp>
          <p:nvSpPr>
            <p:cNvPr id="43" name="Freeform 253"/>
            <p:cNvSpPr>
              <a:spLocks/>
            </p:cNvSpPr>
            <p:nvPr/>
          </p:nvSpPr>
          <p:spPr bwMode="auto">
            <a:xfrm>
              <a:off x="965" y="789"/>
              <a:ext cx="453" cy="7"/>
            </a:xfrm>
            <a:custGeom>
              <a:avLst/>
              <a:gdLst>
                <a:gd name="T0" fmla="*/ 17 w 1360"/>
                <a:gd name="T1" fmla="*/ 0 h 21"/>
                <a:gd name="T2" fmla="*/ 17 w 1360"/>
                <a:gd name="T3" fmla="*/ 0 h 21"/>
                <a:gd name="T4" fmla="*/ 17 w 1360"/>
                <a:gd name="T5" fmla="*/ 0 h 21"/>
                <a:gd name="T6" fmla="*/ 17 w 1360"/>
                <a:gd name="T7" fmla="*/ 0 h 21"/>
                <a:gd name="T8" fmla="*/ 17 w 1360"/>
                <a:gd name="T9" fmla="*/ 0 h 21"/>
                <a:gd name="T10" fmla="*/ 0 w 1360"/>
                <a:gd name="T11" fmla="*/ 0 h 21"/>
                <a:gd name="T12" fmla="*/ 0 w 1360"/>
                <a:gd name="T13" fmla="*/ 0 h 21"/>
                <a:gd name="T14" fmla="*/ 0 w 1360"/>
                <a:gd name="T15" fmla="*/ 0 h 21"/>
                <a:gd name="T16" fmla="*/ 0 w 1360"/>
                <a:gd name="T17" fmla="*/ 0 h 21"/>
                <a:gd name="T18" fmla="*/ 0 w 1360"/>
                <a:gd name="T19" fmla="*/ 0 h 21"/>
                <a:gd name="T20" fmla="*/ 17 w 13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0"/>
                <a:gd name="T34" fmla="*/ 0 h 21"/>
                <a:gd name="T35" fmla="*/ 1360 w 136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0" h="21">
                  <a:moveTo>
                    <a:pt x="1360" y="0"/>
                  </a:moveTo>
                  <a:lnTo>
                    <a:pt x="1359" y="6"/>
                  </a:lnTo>
                  <a:lnTo>
                    <a:pt x="1358" y="10"/>
                  </a:lnTo>
                  <a:lnTo>
                    <a:pt x="1357" y="16"/>
                  </a:lnTo>
                  <a:lnTo>
                    <a:pt x="1355" y="21"/>
                  </a:lnTo>
                  <a:lnTo>
                    <a:pt x="0" y="21"/>
                  </a:lnTo>
                  <a:lnTo>
                    <a:pt x="2" y="16"/>
                  </a:lnTo>
                  <a:lnTo>
                    <a:pt x="5" y="10"/>
                  </a:lnTo>
                  <a:lnTo>
                    <a:pt x="6" y="6"/>
                  </a:lnTo>
                  <a:lnTo>
                    <a:pt x="8" y="0"/>
                  </a:lnTo>
                  <a:lnTo>
                    <a:pt x="1360" y="0"/>
                  </a:lnTo>
                  <a:close/>
                </a:path>
              </a:pathLst>
            </a:custGeom>
            <a:solidFill>
              <a:srgbClr val="575757"/>
            </a:solidFill>
            <a:ln w="9525">
              <a:noFill/>
              <a:round/>
              <a:headEnd/>
              <a:tailEnd/>
            </a:ln>
          </p:spPr>
          <p:txBody>
            <a:bodyPr/>
            <a:lstStyle/>
            <a:p>
              <a:endParaRPr lang="fr-FR"/>
            </a:p>
          </p:txBody>
        </p:sp>
        <p:sp>
          <p:nvSpPr>
            <p:cNvPr id="44" name="Freeform 254"/>
            <p:cNvSpPr>
              <a:spLocks/>
            </p:cNvSpPr>
            <p:nvPr/>
          </p:nvSpPr>
          <p:spPr bwMode="auto">
            <a:xfrm>
              <a:off x="962" y="796"/>
              <a:ext cx="454" cy="8"/>
            </a:xfrm>
            <a:custGeom>
              <a:avLst/>
              <a:gdLst>
                <a:gd name="T0" fmla="*/ 17 w 1362"/>
                <a:gd name="T1" fmla="*/ 0 h 22"/>
                <a:gd name="T2" fmla="*/ 17 w 1362"/>
                <a:gd name="T3" fmla="*/ 0 h 22"/>
                <a:gd name="T4" fmla="*/ 17 w 1362"/>
                <a:gd name="T5" fmla="*/ 0 h 22"/>
                <a:gd name="T6" fmla="*/ 17 w 1362"/>
                <a:gd name="T7" fmla="*/ 0 h 22"/>
                <a:gd name="T8" fmla="*/ 17 w 1362"/>
                <a:gd name="T9" fmla="*/ 0 h 22"/>
                <a:gd name="T10" fmla="*/ 0 w 1362"/>
                <a:gd name="T11" fmla="*/ 0 h 22"/>
                <a:gd name="T12" fmla="*/ 0 w 1362"/>
                <a:gd name="T13" fmla="*/ 0 h 22"/>
                <a:gd name="T14" fmla="*/ 0 w 1362"/>
                <a:gd name="T15" fmla="*/ 0 h 22"/>
                <a:gd name="T16" fmla="*/ 0 w 1362"/>
                <a:gd name="T17" fmla="*/ 0 h 22"/>
                <a:gd name="T18" fmla="*/ 0 w 1362"/>
                <a:gd name="T19" fmla="*/ 0 h 22"/>
                <a:gd name="T20" fmla="*/ 17 w 136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2"/>
                <a:gd name="T34" fmla="*/ 0 h 22"/>
                <a:gd name="T35" fmla="*/ 1362 w 136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2" h="22">
                  <a:moveTo>
                    <a:pt x="1362" y="0"/>
                  </a:moveTo>
                  <a:lnTo>
                    <a:pt x="1361" y="6"/>
                  </a:lnTo>
                  <a:lnTo>
                    <a:pt x="1360" y="12"/>
                  </a:lnTo>
                  <a:lnTo>
                    <a:pt x="1359" y="16"/>
                  </a:lnTo>
                  <a:lnTo>
                    <a:pt x="1358" y="22"/>
                  </a:lnTo>
                  <a:lnTo>
                    <a:pt x="0" y="22"/>
                  </a:lnTo>
                  <a:lnTo>
                    <a:pt x="3" y="16"/>
                  </a:lnTo>
                  <a:lnTo>
                    <a:pt x="4" y="11"/>
                  </a:lnTo>
                  <a:lnTo>
                    <a:pt x="6" y="6"/>
                  </a:lnTo>
                  <a:lnTo>
                    <a:pt x="7" y="0"/>
                  </a:lnTo>
                  <a:lnTo>
                    <a:pt x="1362" y="0"/>
                  </a:lnTo>
                  <a:close/>
                </a:path>
              </a:pathLst>
            </a:custGeom>
            <a:solidFill>
              <a:srgbClr val="5A5A5A"/>
            </a:solidFill>
            <a:ln w="9525">
              <a:noFill/>
              <a:round/>
              <a:headEnd/>
              <a:tailEnd/>
            </a:ln>
          </p:spPr>
          <p:txBody>
            <a:bodyPr/>
            <a:lstStyle/>
            <a:p>
              <a:endParaRPr lang="fr-FR"/>
            </a:p>
          </p:txBody>
        </p:sp>
        <p:sp>
          <p:nvSpPr>
            <p:cNvPr id="45" name="Freeform 255"/>
            <p:cNvSpPr>
              <a:spLocks/>
            </p:cNvSpPr>
            <p:nvPr/>
          </p:nvSpPr>
          <p:spPr bwMode="auto">
            <a:xfrm>
              <a:off x="960" y="804"/>
              <a:ext cx="455" cy="6"/>
            </a:xfrm>
            <a:custGeom>
              <a:avLst/>
              <a:gdLst>
                <a:gd name="T0" fmla="*/ 17 w 1365"/>
                <a:gd name="T1" fmla="*/ 0 h 20"/>
                <a:gd name="T2" fmla="*/ 17 w 1365"/>
                <a:gd name="T3" fmla="*/ 0 h 20"/>
                <a:gd name="T4" fmla="*/ 17 w 1365"/>
                <a:gd name="T5" fmla="*/ 0 h 20"/>
                <a:gd name="T6" fmla="*/ 17 w 1365"/>
                <a:gd name="T7" fmla="*/ 0 h 20"/>
                <a:gd name="T8" fmla="*/ 17 w 1365"/>
                <a:gd name="T9" fmla="*/ 0 h 20"/>
                <a:gd name="T10" fmla="*/ 0 w 1365"/>
                <a:gd name="T11" fmla="*/ 0 h 20"/>
                <a:gd name="T12" fmla="*/ 0 w 1365"/>
                <a:gd name="T13" fmla="*/ 0 h 20"/>
                <a:gd name="T14" fmla="*/ 0 w 1365"/>
                <a:gd name="T15" fmla="*/ 0 h 20"/>
                <a:gd name="T16" fmla="*/ 0 w 1365"/>
                <a:gd name="T17" fmla="*/ 0 h 20"/>
                <a:gd name="T18" fmla="*/ 0 w 1365"/>
                <a:gd name="T19" fmla="*/ 0 h 20"/>
                <a:gd name="T20" fmla="*/ 17 w 136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5"/>
                <a:gd name="T34" fmla="*/ 0 h 20"/>
                <a:gd name="T35" fmla="*/ 1365 w 136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5" h="20">
                  <a:moveTo>
                    <a:pt x="1365" y="0"/>
                  </a:moveTo>
                  <a:lnTo>
                    <a:pt x="1364" y="5"/>
                  </a:lnTo>
                  <a:lnTo>
                    <a:pt x="1364" y="10"/>
                  </a:lnTo>
                  <a:lnTo>
                    <a:pt x="1363" y="15"/>
                  </a:lnTo>
                  <a:lnTo>
                    <a:pt x="1362" y="20"/>
                  </a:lnTo>
                  <a:lnTo>
                    <a:pt x="0" y="20"/>
                  </a:lnTo>
                  <a:lnTo>
                    <a:pt x="3" y="15"/>
                  </a:lnTo>
                  <a:lnTo>
                    <a:pt x="4" y="10"/>
                  </a:lnTo>
                  <a:lnTo>
                    <a:pt x="6" y="5"/>
                  </a:lnTo>
                  <a:lnTo>
                    <a:pt x="7" y="0"/>
                  </a:lnTo>
                  <a:lnTo>
                    <a:pt x="1365" y="0"/>
                  </a:lnTo>
                  <a:close/>
                </a:path>
              </a:pathLst>
            </a:custGeom>
            <a:solidFill>
              <a:srgbClr val="5A5A5A"/>
            </a:solidFill>
            <a:ln w="9525">
              <a:noFill/>
              <a:round/>
              <a:headEnd/>
              <a:tailEnd/>
            </a:ln>
          </p:spPr>
          <p:txBody>
            <a:bodyPr/>
            <a:lstStyle/>
            <a:p>
              <a:endParaRPr lang="fr-FR"/>
            </a:p>
          </p:txBody>
        </p:sp>
        <p:sp>
          <p:nvSpPr>
            <p:cNvPr id="46" name="Freeform 256"/>
            <p:cNvSpPr>
              <a:spLocks/>
            </p:cNvSpPr>
            <p:nvPr/>
          </p:nvSpPr>
          <p:spPr bwMode="auto">
            <a:xfrm>
              <a:off x="958" y="810"/>
              <a:ext cx="456" cy="8"/>
            </a:xfrm>
            <a:custGeom>
              <a:avLst/>
              <a:gdLst>
                <a:gd name="T0" fmla="*/ 17 w 1368"/>
                <a:gd name="T1" fmla="*/ 0 h 22"/>
                <a:gd name="T2" fmla="*/ 17 w 1368"/>
                <a:gd name="T3" fmla="*/ 0 h 22"/>
                <a:gd name="T4" fmla="*/ 17 w 1368"/>
                <a:gd name="T5" fmla="*/ 0 h 22"/>
                <a:gd name="T6" fmla="*/ 17 w 1368"/>
                <a:gd name="T7" fmla="*/ 0 h 22"/>
                <a:gd name="T8" fmla="*/ 17 w 1368"/>
                <a:gd name="T9" fmla="*/ 0 h 22"/>
                <a:gd name="T10" fmla="*/ 0 w 1368"/>
                <a:gd name="T11" fmla="*/ 0 h 22"/>
                <a:gd name="T12" fmla="*/ 0 w 1368"/>
                <a:gd name="T13" fmla="*/ 0 h 22"/>
                <a:gd name="T14" fmla="*/ 0 w 1368"/>
                <a:gd name="T15" fmla="*/ 0 h 22"/>
                <a:gd name="T16" fmla="*/ 0 w 1368"/>
                <a:gd name="T17" fmla="*/ 0 h 22"/>
                <a:gd name="T18" fmla="*/ 0 w 1368"/>
                <a:gd name="T19" fmla="*/ 0 h 22"/>
                <a:gd name="T20" fmla="*/ 17 w 136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8"/>
                <a:gd name="T34" fmla="*/ 0 h 22"/>
                <a:gd name="T35" fmla="*/ 1368 w 136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8" h="22">
                  <a:moveTo>
                    <a:pt x="1368" y="0"/>
                  </a:moveTo>
                  <a:lnTo>
                    <a:pt x="1366" y="6"/>
                  </a:lnTo>
                  <a:lnTo>
                    <a:pt x="1365" y="12"/>
                  </a:lnTo>
                  <a:lnTo>
                    <a:pt x="1364" y="16"/>
                  </a:lnTo>
                  <a:lnTo>
                    <a:pt x="1363" y="22"/>
                  </a:lnTo>
                  <a:lnTo>
                    <a:pt x="0" y="22"/>
                  </a:lnTo>
                  <a:lnTo>
                    <a:pt x="2" y="16"/>
                  </a:lnTo>
                  <a:lnTo>
                    <a:pt x="3" y="11"/>
                  </a:lnTo>
                  <a:lnTo>
                    <a:pt x="5" y="6"/>
                  </a:lnTo>
                  <a:lnTo>
                    <a:pt x="6" y="0"/>
                  </a:lnTo>
                  <a:lnTo>
                    <a:pt x="1368" y="0"/>
                  </a:lnTo>
                  <a:close/>
                </a:path>
              </a:pathLst>
            </a:custGeom>
            <a:solidFill>
              <a:srgbClr val="5C5C5C"/>
            </a:solidFill>
            <a:ln w="9525">
              <a:noFill/>
              <a:round/>
              <a:headEnd/>
              <a:tailEnd/>
            </a:ln>
          </p:spPr>
          <p:txBody>
            <a:bodyPr/>
            <a:lstStyle/>
            <a:p>
              <a:endParaRPr lang="fr-FR"/>
            </a:p>
          </p:txBody>
        </p:sp>
        <p:sp>
          <p:nvSpPr>
            <p:cNvPr id="47" name="Freeform 257"/>
            <p:cNvSpPr>
              <a:spLocks/>
            </p:cNvSpPr>
            <p:nvPr/>
          </p:nvSpPr>
          <p:spPr bwMode="auto">
            <a:xfrm>
              <a:off x="955" y="818"/>
              <a:ext cx="457" cy="7"/>
            </a:xfrm>
            <a:custGeom>
              <a:avLst/>
              <a:gdLst>
                <a:gd name="T0" fmla="*/ 17 w 1371"/>
                <a:gd name="T1" fmla="*/ 0 h 21"/>
                <a:gd name="T2" fmla="*/ 17 w 1371"/>
                <a:gd name="T3" fmla="*/ 0 h 21"/>
                <a:gd name="T4" fmla="*/ 17 w 1371"/>
                <a:gd name="T5" fmla="*/ 0 h 21"/>
                <a:gd name="T6" fmla="*/ 17 w 1371"/>
                <a:gd name="T7" fmla="*/ 0 h 21"/>
                <a:gd name="T8" fmla="*/ 17 w 1371"/>
                <a:gd name="T9" fmla="*/ 0 h 21"/>
                <a:gd name="T10" fmla="*/ 0 w 1371"/>
                <a:gd name="T11" fmla="*/ 0 h 21"/>
                <a:gd name="T12" fmla="*/ 0 w 1371"/>
                <a:gd name="T13" fmla="*/ 0 h 21"/>
                <a:gd name="T14" fmla="*/ 0 w 1371"/>
                <a:gd name="T15" fmla="*/ 0 h 21"/>
                <a:gd name="T16" fmla="*/ 0 w 1371"/>
                <a:gd name="T17" fmla="*/ 0 h 21"/>
                <a:gd name="T18" fmla="*/ 0 w 1371"/>
                <a:gd name="T19" fmla="*/ 0 h 21"/>
                <a:gd name="T20" fmla="*/ 17 w 137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1"/>
                <a:gd name="T34" fmla="*/ 0 h 21"/>
                <a:gd name="T35" fmla="*/ 1371 w 137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1" h="21">
                  <a:moveTo>
                    <a:pt x="1371" y="0"/>
                  </a:moveTo>
                  <a:lnTo>
                    <a:pt x="1370" y="6"/>
                  </a:lnTo>
                  <a:lnTo>
                    <a:pt x="1370" y="11"/>
                  </a:lnTo>
                  <a:lnTo>
                    <a:pt x="1369" y="16"/>
                  </a:lnTo>
                  <a:lnTo>
                    <a:pt x="1368" y="21"/>
                  </a:lnTo>
                  <a:lnTo>
                    <a:pt x="0" y="21"/>
                  </a:lnTo>
                  <a:lnTo>
                    <a:pt x="2" y="16"/>
                  </a:lnTo>
                  <a:lnTo>
                    <a:pt x="4" y="11"/>
                  </a:lnTo>
                  <a:lnTo>
                    <a:pt x="5" y="6"/>
                  </a:lnTo>
                  <a:lnTo>
                    <a:pt x="8" y="0"/>
                  </a:lnTo>
                  <a:lnTo>
                    <a:pt x="1371" y="0"/>
                  </a:lnTo>
                  <a:close/>
                </a:path>
              </a:pathLst>
            </a:custGeom>
            <a:solidFill>
              <a:srgbClr val="5F5F5F"/>
            </a:solidFill>
            <a:ln w="9525">
              <a:noFill/>
              <a:round/>
              <a:headEnd/>
              <a:tailEnd/>
            </a:ln>
          </p:spPr>
          <p:txBody>
            <a:bodyPr/>
            <a:lstStyle/>
            <a:p>
              <a:endParaRPr lang="fr-FR"/>
            </a:p>
          </p:txBody>
        </p:sp>
        <p:sp>
          <p:nvSpPr>
            <p:cNvPr id="48" name="Freeform 258"/>
            <p:cNvSpPr>
              <a:spLocks/>
            </p:cNvSpPr>
            <p:nvPr/>
          </p:nvSpPr>
          <p:spPr bwMode="auto">
            <a:xfrm>
              <a:off x="953" y="825"/>
              <a:ext cx="458" cy="7"/>
            </a:xfrm>
            <a:custGeom>
              <a:avLst/>
              <a:gdLst>
                <a:gd name="T0" fmla="*/ 17 w 1375"/>
                <a:gd name="T1" fmla="*/ 0 h 23"/>
                <a:gd name="T2" fmla="*/ 17 w 1375"/>
                <a:gd name="T3" fmla="*/ 0 h 23"/>
                <a:gd name="T4" fmla="*/ 17 w 1375"/>
                <a:gd name="T5" fmla="*/ 0 h 23"/>
                <a:gd name="T6" fmla="*/ 17 w 1375"/>
                <a:gd name="T7" fmla="*/ 0 h 23"/>
                <a:gd name="T8" fmla="*/ 17 w 1375"/>
                <a:gd name="T9" fmla="*/ 0 h 23"/>
                <a:gd name="T10" fmla="*/ 0 w 1375"/>
                <a:gd name="T11" fmla="*/ 0 h 23"/>
                <a:gd name="T12" fmla="*/ 0 w 1375"/>
                <a:gd name="T13" fmla="*/ 0 h 23"/>
                <a:gd name="T14" fmla="*/ 0 w 1375"/>
                <a:gd name="T15" fmla="*/ 0 h 23"/>
                <a:gd name="T16" fmla="*/ 0 w 1375"/>
                <a:gd name="T17" fmla="*/ 0 h 23"/>
                <a:gd name="T18" fmla="*/ 0 w 1375"/>
                <a:gd name="T19" fmla="*/ 0 h 23"/>
                <a:gd name="T20" fmla="*/ 17 w 137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5"/>
                <a:gd name="T34" fmla="*/ 0 h 23"/>
                <a:gd name="T35" fmla="*/ 1375 w 137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5" h="23">
                  <a:moveTo>
                    <a:pt x="1375" y="0"/>
                  </a:moveTo>
                  <a:lnTo>
                    <a:pt x="1373" y="6"/>
                  </a:lnTo>
                  <a:lnTo>
                    <a:pt x="1372" y="12"/>
                  </a:lnTo>
                  <a:lnTo>
                    <a:pt x="1371" y="17"/>
                  </a:lnTo>
                  <a:lnTo>
                    <a:pt x="1370" y="23"/>
                  </a:lnTo>
                  <a:lnTo>
                    <a:pt x="0" y="22"/>
                  </a:lnTo>
                  <a:lnTo>
                    <a:pt x="2" y="16"/>
                  </a:lnTo>
                  <a:lnTo>
                    <a:pt x="3" y="12"/>
                  </a:lnTo>
                  <a:lnTo>
                    <a:pt x="6" y="6"/>
                  </a:lnTo>
                  <a:lnTo>
                    <a:pt x="7" y="0"/>
                  </a:lnTo>
                  <a:lnTo>
                    <a:pt x="1375" y="0"/>
                  </a:lnTo>
                  <a:close/>
                </a:path>
              </a:pathLst>
            </a:custGeom>
            <a:solidFill>
              <a:srgbClr val="616161"/>
            </a:solidFill>
            <a:ln w="9525">
              <a:noFill/>
              <a:round/>
              <a:headEnd/>
              <a:tailEnd/>
            </a:ln>
          </p:spPr>
          <p:txBody>
            <a:bodyPr/>
            <a:lstStyle/>
            <a:p>
              <a:endParaRPr lang="fr-FR"/>
            </a:p>
          </p:txBody>
        </p:sp>
        <p:sp>
          <p:nvSpPr>
            <p:cNvPr id="49" name="Freeform 259"/>
            <p:cNvSpPr>
              <a:spLocks/>
            </p:cNvSpPr>
            <p:nvPr/>
          </p:nvSpPr>
          <p:spPr bwMode="auto">
            <a:xfrm>
              <a:off x="951" y="832"/>
              <a:ext cx="459" cy="8"/>
            </a:xfrm>
            <a:custGeom>
              <a:avLst/>
              <a:gdLst>
                <a:gd name="T0" fmla="*/ 17 w 1377"/>
                <a:gd name="T1" fmla="*/ 0 h 23"/>
                <a:gd name="T2" fmla="*/ 17 w 1377"/>
                <a:gd name="T3" fmla="*/ 0 h 23"/>
                <a:gd name="T4" fmla="*/ 17 w 1377"/>
                <a:gd name="T5" fmla="*/ 0 h 23"/>
                <a:gd name="T6" fmla="*/ 17 w 1377"/>
                <a:gd name="T7" fmla="*/ 0 h 23"/>
                <a:gd name="T8" fmla="*/ 17 w 1377"/>
                <a:gd name="T9" fmla="*/ 0 h 23"/>
                <a:gd name="T10" fmla="*/ 0 w 1377"/>
                <a:gd name="T11" fmla="*/ 0 h 23"/>
                <a:gd name="T12" fmla="*/ 0 w 1377"/>
                <a:gd name="T13" fmla="*/ 0 h 23"/>
                <a:gd name="T14" fmla="*/ 0 w 1377"/>
                <a:gd name="T15" fmla="*/ 0 h 23"/>
                <a:gd name="T16" fmla="*/ 0 w 1377"/>
                <a:gd name="T17" fmla="*/ 0 h 23"/>
                <a:gd name="T18" fmla="*/ 0 w 1377"/>
                <a:gd name="T19" fmla="*/ 0 h 23"/>
                <a:gd name="T20" fmla="*/ 17 w 137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7"/>
                <a:gd name="T34" fmla="*/ 0 h 23"/>
                <a:gd name="T35" fmla="*/ 1377 w 137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7" h="23">
                  <a:moveTo>
                    <a:pt x="1377" y="1"/>
                  </a:moveTo>
                  <a:lnTo>
                    <a:pt x="1376" y="7"/>
                  </a:lnTo>
                  <a:lnTo>
                    <a:pt x="1376" y="11"/>
                  </a:lnTo>
                  <a:lnTo>
                    <a:pt x="1375" y="17"/>
                  </a:lnTo>
                  <a:lnTo>
                    <a:pt x="1374" y="23"/>
                  </a:lnTo>
                  <a:lnTo>
                    <a:pt x="0" y="21"/>
                  </a:lnTo>
                  <a:lnTo>
                    <a:pt x="2" y="16"/>
                  </a:lnTo>
                  <a:lnTo>
                    <a:pt x="4" y="11"/>
                  </a:lnTo>
                  <a:lnTo>
                    <a:pt x="6" y="6"/>
                  </a:lnTo>
                  <a:lnTo>
                    <a:pt x="7" y="0"/>
                  </a:lnTo>
                  <a:lnTo>
                    <a:pt x="1377" y="1"/>
                  </a:lnTo>
                  <a:close/>
                </a:path>
              </a:pathLst>
            </a:custGeom>
            <a:solidFill>
              <a:srgbClr val="646464"/>
            </a:solidFill>
            <a:ln w="9525">
              <a:noFill/>
              <a:round/>
              <a:headEnd/>
              <a:tailEnd/>
            </a:ln>
          </p:spPr>
          <p:txBody>
            <a:bodyPr/>
            <a:lstStyle/>
            <a:p>
              <a:endParaRPr lang="fr-FR"/>
            </a:p>
          </p:txBody>
        </p:sp>
        <p:sp>
          <p:nvSpPr>
            <p:cNvPr id="50" name="Freeform 260"/>
            <p:cNvSpPr>
              <a:spLocks/>
            </p:cNvSpPr>
            <p:nvPr/>
          </p:nvSpPr>
          <p:spPr bwMode="auto">
            <a:xfrm>
              <a:off x="948" y="839"/>
              <a:ext cx="461" cy="8"/>
            </a:xfrm>
            <a:custGeom>
              <a:avLst/>
              <a:gdLst>
                <a:gd name="T0" fmla="*/ 17 w 1381"/>
                <a:gd name="T1" fmla="*/ 0 h 23"/>
                <a:gd name="T2" fmla="*/ 17 w 1381"/>
                <a:gd name="T3" fmla="*/ 0 h 23"/>
                <a:gd name="T4" fmla="*/ 17 w 1381"/>
                <a:gd name="T5" fmla="*/ 0 h 23"/>
                <a:gd name="T6" fmla="*/ 17 w 1381"/>
                <a:gd name="T7" fmla="*/ 0 h 23"/>
                <a:gd name="T8" fmla="*/ 17 w 1381"/>
                <a:gd name="T9" fmla="*/ 0 h 23"/>
                <a:gd name="T10" fmla="*/ 0 w 1381"/>
                <a:gd name="T11" fmla="*/ 0 h 23"/>
                <a:gd name="T12" fmla="*/ 0 w 1381"/>
                <a:gd name="T13" fmla="*/ 0 h 23"/>
                <a:gd name="T14" fmla="*/ 0 w 1381"/>
                <a:gd name="T15" fmla="*/ 0 h 23"/>
                <a:gd name="T16" fmla="*/ 0 w 1381"/>
                <a:gd name="T17" fmla="*/ 0 h 23"/>
                <a:gd name="T18" fmla="*/ 0 w 1381"/>
                <a:gd name="T19" fmla="*/ 0 h 23"/>
                <a:gd name="T20" fmla="*/ 17 w 138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1"/>
                <a:gd name="T34" fmla="*/ 0 h 23"/>
                <a:gd name="T35" fmla="*/ 1381 w 138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1" h="23">
                  <a:moveTo>
                    <a:pt x="1381" y="2"/>
                  </a:moveTo>
                  <a:lnTo>
                    <a:pt x="1380" y="7"/>
                  </a:lnTo>
                  <a:lnTo>
                    <a:pt x="1380" y="12"/>
                  </a:lnTo>
                  <a:lnTo>
                    <a:pt x="1378" y="17"/>
                  </a:lnTo>
                  <a:lnTo>
                    <a:pt x="1377" y="23"/>
                  </a:lnTo>
                  <a:lnTo>
                    <a:pt x="0" y="22"/>
                  </a:lnTo>
                  <a:lnTo>
                    <a:pt x="3" y="16"/>
                  </a:lnTo>
                  <a:lnTo>
                    <a:pt x="4" y="12"/>
                  </a:lnTo>
                  <a:lnTo>
                    <a:pt x="6" y="6"/>
                  </a:lnTo>
                  <a:lnTo>
                    <a:pt x="7" y="0"/>
                  </a:lnTo>
                  <a:lnTo>
                    <a:pt x="1381" y="2"/>
                  </a:lnTo>
                  <a:close/>
                </a:path>
              </a:pathLst>
            </a:custGeom>
            <a:solidFill>
              <a:srgbClr val="646464"/>
            </a:solidFill>
            <a:ln w="9525">
              <a:noFill/>
              <a:round/>
              <a:headEnd/>
              <a:tailEnd/>
            </a:ln>
          </p:spPr>
          <p:txBody>
            <a:bodyPr/>
            <a:lstStyle/>
            <a:p>
              <a:endParaRPr lang="fr-FR"/>
            </a:p>
          </p:txBody>
        </p:sp>
        <p:sp>
          <p:nvSpPr>
            <p:cNvPr id="51" name="Freeform 261"/>
            <p:cNvSpPr>
              <a:spLocks/>
            </p:cNvSpPr>
            <p:nvPr/>
          </p:nvSpPr>
          <p:spPr bwMode="auto">
            <a:xfrm>
              <a:off x="946" y="846"/>
              <a:ext cx="461" cy="8"/>
            </a:xfrm>
            <a:custGeom>
              <a:avLst/>
              <a:gdLst>
                <a:gd name="T0" fmla="*/ 17 w 1383"/>
                <a:gd name="T1" fmla="*/ 0 h 23"/>
                <a:gd name="T2" fmla="*/ 17 w 1383"/>
                <a:gd name="T3" fmla="*/ 0 h 23"/>
                <a:gd name="T4" fmla="*/ 17 w 1383"/>
                <a:gd name="T5" fmla="*/ 0 h 23"/>
                <a:gd name="T6" fmla="*/ 17 w 1383"/>
                <a:gd name="T7" fmla="*/ 0 h 23"/>
                <a:gd name="T8" fmla="*/ 17 w 1383"/>
                <a:gd name="T9" fmla="*/ 0 h 23"/>
                <a:gd name="T10" fmla="*/ 0 w 1383"/>
                <a:gd name="T11" fmla="*/ 0 h 23"/>
                <a:gd name="T12" fmla="*/ 0 w 1383"/>
                <a:gd name="T13" fmla="*/ 0 h 23"/>
                <a:gd name="T14" fmla="*/ 0 w 1383"/>
                <a:gd name="T15" fmla="*/ 0 h 23"/>
                <a:gd name="T16" fmla="*/ 0 w 1383"/>
                <a:gd name="T17" fmla="*/ 0 h 23"/>
                <a:gd name="T18" fmla="*/ 0 w 1383"/>
                <a:gd name="T19" fmla="*/ 0 h 23"/>
                <a:gd name="T20" fmla="*/ 17 w 138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23"/>
                <a:gd name="T35" fmla="*/ 1383 w 138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23">
                  <a:moveTo>
                    <a:pt x="1383" y="1"/>
                  </a:moveTo>
                  <a:lnTo>
                    <a:pt x="1382" y="7"/>
                  </a:lnTo>
                  <a:lnTo>
                    <a:pt x="1382" y="11"/>
                  </a:lnTo>
                  <a:lnTo>
                    <a:pt x="1381" y="17"/>
                  </a:lnTo>
                  <a:lnTo>
                    <a:pt x="1380" y="23"/>
                  </a:lnTo>
                  <a:lnTo>
                    <a:pt x="0" y="21"/>
                  </a:lnTo>
                  <a:lnTo>
                    <a:pt x="2" y="16"/>
                  </a:lnTo>
                  <a:lnTo>
                    <a:pt x="3" y="11"/>
                  </a:lnTo>
                  <a:lnTo>
                    <a:pt x="5" y="6"/>
                  </a:lnTo>
                  <a:lnTo>
                    <a:pt x="6" y="0"/>
                  </a:lnTo>
                  <a:lnTo>
                    <a:pt x="1383" y="1"/>
                  </a:lnTo>
                  <a:close/>
                </a:path>
              </a:pathLst>
            </a:custGeom>
            <a:solidFill>
              <a:srgbClr val="666666"/>
            </a:solidFill>
            <a:ln w="9525">
              <a:noFill/>
              <a:round/>
              <a:headEnd/>
              <a:tailEnd/>
            </a:ln>
          </p:spPr>
          <p:txBody>
            <a:bodyPr/>
            <a:lstStyle/>
            <a:p>
              <a:endParaRPr lang="fr-FR"/>
            </a:p>
          </p:txBody>
        </p:sp>
        <p:sp>
          <p:nvSpPr>
            <p:cNvPr id="52" name="Freeform 262"/>
            <p:cNvSpPr>
              <a:spLocks/>
            </p:cNvSpPr>
            <p:nvPr/>
          </p:nvSpPr>
          <p:spPr bwMode="auto">
            <a:xfrm>
              <a:off x="944" y="853"/>
              <a:ext cx="462" cy="8"/>
            </a:xfrm>
            <a:custGeom>
              <a:avLst/>
              <a:gdLst>
                <a:gd name="T0" fmla="*/ 17 w 1387"/>
                <a:gd name="T1" fmla="*/ 0 h 23"/>
                <a:gd name="T2" fmla="*/ 17 w 1387"/>
                <a:gd name="T3" fmla="*/ 0 h 23"/>
                <a:gd name="T4" fmla="*/ 17 w 1387"/>
                <a:gd name="T5" fmla="*/ 0 h 23"/>
                <a:gd name="T6" fmla="*/ 17 w 1387"/>
                <a:gd name="T7" fmla="*/ 0 h 23"/>
                <a:gd name="T8" fmla="*/ 17 w 1387"/>
                <a:gd name="T9" fmla="*/ 0 h 23"/>
                <a:gd name="T10" fmla="*/ 0 w 1387"/>
                <a:gd name="T11" fmla="*/ 0 h 23"/>
                <a:gd name="T12" fmla="*/ 0 w 1387"/>
                <a:gd name="T13" fmla="*/ 0 h 23"/>
                <a:gd name="T14" fmla="*/ 0 w 1387"/>
                <a:gd name="T15" fmla="*/ 0 h 23"/>
                <a:gd name="T16" fmla="*/ 0 w 1387"/>
                <a:gd name="T17" fmla="*/ 0 h 23"/>
                <a:gd name="T18" fmla="*/ 0 w 1387"/>
                <a:gd name="T19" fmla="*/ 0 h 23"/>
                <a:gd name="T20" fmla="*/ 17 w 138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7"/>
                <a:gd name="T34" fmla="*/ 0 h 23"/>
                <a:gd name="T35" fmla="*/ 1387 w 138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7" h="23">
                  <a:moveTo>
                    <a:pt x="1387" y="2"/>
                  </a:moveTo>
                  <a:lnTo>
                    <a:pt x="1386" y="7"/>
                  </a:lnTo>
                  <a:lnTo>
                    <a:pt x="1386" y="12"/>
                  </a:lnTo>
                  <a:lnTo>
                    <a:pt x="1385" y="17"/>
                  </a:lnTo>
                  <a:lnTo>
                    <a:pt x="1384" y="23"/>
                  </a:lnTo>
                  <a:lnTo>
                    <a:pt x="0" y="22"/>
                  </a:lnTo>
                  <a:lnTo>
                    <a:pt x="2" y="16"/>
                  </a:lnTo>
                  <a:lnTo>
                    <a:pt x="3" y="11"/>
                  </a:lnTo>
                  <a:lnTo>
                    <a:pt x="5" y="6"/>
                  </a:lnTo>
                  <a:lnTo>
                    <a:pt x="7" y="0"/>
                  </a:lnTo>
                  <a:lnTo>
                    <a:pt x="1387" y="2"/>
                  </a:lnTo>
                  <a:close/>
                </a:path>
              </a:pathLst>
            </a:custGeom>
            <a:solidFill>
              <a:srgbClr val="696969"/>
            </a:solidFill>
            <a:ln w="9525">
              <a:noFill/>
              <a:round/>
              <a:headEnd/>
              <a:tailEnd/>
            </a:ln>
          </p:spPr>
          <p:txBody>
            <a:bodyPr/>
            <a:lstStyle/>
            <a:p>
              <a:endParaRPr lang="fr-FR"/>
            </a:p>
          </p:txBody>
        </p:sp>
        <p:sp>
          <p:nvSpPr>
            <p:cNvPr id="53" name="Freeform 263"/>
            <p:cNvSpPr>
              <a:spLocks/>
            </p:cNvSpPr>
            <p:nvPr/>
          </p:nvSpPr>
          <p:spPr bwMode="auto">
            <a:xfrm>
              <a:off x="942" y="861"/>
              <a:ext cx="463" cy="7"/>
            </a:xfrm>
            <a:custGeom>
              <a:avLst/>
              <a:gdLst>
                <a:gd name="T0" fmla="*/ 17 w 1391"/>
                <a:gd name="T1" fmla="*/ 0 h 23"/>
                <a:gd name="T2" fmla="*/ 17 w 1391"/>
                <a:gd name="T3" fmla="*/ 0 h 23"/>
                <a:gd name="T4" fmla="*/ 17 w 1391"/>
                <a:gd name="T5" fmla="*/ 0 h 23"/>
                <a:gd name="T6" fmla="*/ 17 w 1391"/>
                <a:gd name="T7" fmla="*/ 0 h 23"/>
                <a:gd name="T8" fmla="*/ 17 w 1391"/>
                <a:gd name="T9" fmla="*/ 0 h 23"/>
                <a:gd name="T10" fmla="*/ 0 w 1391"/>
                <a:gd name="T11" fmla="*/ 0 h 23"/>
                <a:gd name="T12" fmla="*/ 0 w 1391"/>
                <a:gd name="T13" fmla="*/ 0 h 23"/>
                <a:gd name="T14" fmla="*/ 0 w 1391"/>
                <a:gd name="T15" fmla="*/ 0 h 23"/>
                <a:gd name="T16" fmla="*/ 0 w 1391"/>
                <a:gd name="T17" fmla="*/ 0 h 23"/>
                <a:gd name="T18" fmla="*/ 0 w 1391"/>
                <a:gd name="T19" fmla="*/ 0 h 23"/>
                <a:gd name="T20" fmla="*/ 17 w 139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1"/>
                <a:gd name="T34" fmla="*/ 0 h 23"/>
                <a:gd name="T35" fmla="*/ 1391 w 139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1" h="23">
                  <a:moveTo>
                    <a:pt x="1391" y="1"/>
                  </a:moveTo>
                  <a:lnTo>
                    <a:pt x="1389" y="7"/>
                  </a:lnTo>
                  <a:lnTo>
                    <a:pt x="1389" y="11"/>
                  </a:lnTo>
                  <a:lnTo>
                    <a:pt x="1388" y="17"/>
                  </a:lnTo>
                  <a:lnTo>
                    <a:pt x="1387" y="23"/>
                  </a:lnTo>
                  <a:lnTo>
                    <a:pt x="0" y="21"/>
                  </a:lnTo>
                  <a:lnTo>
                    <a:pt x="2" y="16"/>
                  </a:lnTo>
                  <a:lnTo>
                    <a:pt x="3" y="10"/>
                  </a:lnTo>
                  <a:lnTo>
                    <a:pt x="6" y="6"/>
                  </a:lnTo>
                  <a:lnTo>
                    <a:pt x="7" y="0"/>
                  </a:lnTo>
                  <a:lnTo>
                    <a:pt x="1391" y="1"/>
                  </a:lnTo>
                  <a:close/>
                </a:path>
              </a:pathLst>
            </a:custGeom>
            <a:solidFill>
              <a:srgbClr val="6C6C6C"/>
            </a:solidFill>
            <a:ln w="9525">
              <a:noFill/>
              <a:round/>
              <a:headEnd/>
              <a:tailEnd/>
            </a:ln>
          </p:spPr>
          <p:txBody>
            <a:bodyPr/>
            <a:lstStyle/>
            <a:p>
              <a:endParaRPr lang="fr-FR"/>
            </a:p>
          </p:txBody>
        </p:sp>
        <p:sp>
          <p:nvSpPr>
            <p:cNvPr id="54" name="Freeform 264"/>
            <p:cNvSpPr>
              <a:spLocks/>
            </p:cNvSpPr>
            <p:nvPr/>
          </p:nvSpPr>
          <p:spPr bwMode="auto">
            <a:xfrm>
              <a:off x="940" y="868"/>
              <a:ext cx="464" cy="7"/>
            </a:xfrm>
            <a:custGeom>
              <a:avLst/>
              <a:gdLst>
                <a:gd name="T0" fmla="*/ 17 w 1393"/>
                <a:gd name="T1" fmla="*/ 0 h 21"/>
                <a:gd name="T2" fmla="*/ 17 w 1393"/>
                <a:gd name="T3" fmla="*/ 0 h 21"/>
                <a:gd name="T4" fmla="*/ 17 w 1393"/>
                <a:gd name="T5" fmla="*/ 0 h 21"/>
                <a:gd name="T6" fmla="*/ 17 w 1393"/>
                <a:gd name="T7" fmla="*/ 0 h 21"/>
                <a:gd name="T8" fmla="*/ 17 w 1393"/>
                <a:gd name="T9" fmla="*/ 0 h 21"/>
                <a:gd name="T10" fmla="*/ 0 w 1393"/>
                <a:gd name="T11" fmla="*/ 0 h 21"/>
                <a:gd name="T12" fmla="*/ 0 w 1393"/>
                <a:gd name="T13" fmla="*/ 0 h 21"/>
                <a:gd name="T14" fmla="*/ 0 w 1393"/>
                <a:gd name="T15" fmla="*/ 0 h 21"/>
                <a:gd name="T16" fmla="*/ 0 w 1393"/>
                <a:gd name="T17" fmla="*/ 0 h 21"/>
                <a:gd name="T18" fmla="*/ 0 w 1393"/>
                <a:gd name="T19" fmla="*/ 0 h 21"/>
                <a:gd name="T20" fmla="*/ 17 w 139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3"/>
                <a:gd name="T34" fmla="*/ 0 h 21"/>
                <a:gd name="T35" fmla="*/ 1393 w 139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3" h="21">
                  <a:moveTo>
                    <a:pt x="1393" y="2"/>
                  </a:moveTo>
                  <a:lnTo>
                    <a:pt x="1392" y="6"/>
                  </a:lnTo>
                  <a:lnTo>
                    <a:pt x="1392" y="11"/>
                  </a:lnTo>
                  <a:lnTo>
                    <a:pt x="1391" y="16"/>
                  </a:lnTo>
                  <a:lnTo>
                    <a:pt x="1390" y="21"/>
                  </a:lnTo>
                  <a:lnTo>
                    <a:pt x="0" y="21"/>
                  </a:lnTo>
                  <a:lnTo>
                    <a:pt x="1" y="15"/>
                  </a:lnTo>
                  <a:lnTo>
                    <a:pt x="3" y="11"/>
                  </a:lnTo>
                  <a:lnTo>
                    <a:pt x="5" y="5"/>
                  </a:lnTo>
                  <a:lnTo>
                    <a:pt x="6" y="0"/>
                  </a:lnTo>
                  <a:lnTo>
                    <a:pt x="1393" y="2"/>
                  </a:lnTo>
                  <a:close/>
                </a:path>
              </a:pathLst>
            </a:custGeom>
            <a:solidFill>
              <a:srgbClr val="6C6C6C"/>
            </a:solidFill>
            <a:ln w="9525">
              <a:noFill/>
              <a:round/>
              <a:headEnd/>
              <a:tailEnd/>
            </a:ln>
          </p:spPr>
          <p:txBody>
            <a:bodyPr/>
            <a:lstStyle/>
            <a:p>
              <a:endParaRPr lang="fr-FR"/>
            </a:p>
          </p:txBody>
        </p:sp>
        <p:sp>
          <p:nvSpPr>
            <p:cNvPr id="55" name="Freeform 265"/>
            <p:cNvSpPr>
              <a:spLocks/>
            </p:cNvSpPr>
            <p:nvPr/>
          </p:nvSpPr>
          <p:spPr bwMode="auto">
            <a:xfrm>
              <a:off x="938" y="875"/>
              <a:ext cx="465" cy="7"/>
            </a:xfrm>
            <a:custGeom>
              <a:avLst/>
              <a:gdLst>
                <a:gd name="T0" fmla="*/ 17 w 1396"/>
                <a:gd name="T1" fmla="*/ 0 h 21"/>
                <a:gd name="T2" fmla="*/ 17 w 1396"/>
                <a:gd name="T3" fmla="*/ 0 h 21"/>
                <a:gd name="T4" fmla="*/ 17 w 1396"/>
                <a:gd name="T5" fmla="*/ 0 h 21"/>
                <a:gd name="T6" fmla="*/ 17 w 1396"/>
                <a:gd name="T7" fmla="*/ 0 h 21"/>
                <a:gd name="T8" fmla="*/ 17 w 1396"/>
                <a:gd name="T9" fmla="*/ 0 h 21"/>
                <a:gd name="T10" fmla="*/ 0 w 1396"/>
                <a:gd name="T11" fmla="*/ 0 h 21"/>
                <a:gd name="T12" fmla="*/ 0 w 1396"/>
                <a:gd name="T13" fmla="*/ 0 h 21"/>
                <a:gd name="T14" fmla="*/ 0 w 1396"/>
                <a:gd name="T15" fmla="*/ 0 h 21"/>
                <a:gd name="T16" fmla="*/ 0 w 1396"/>
                <a:gd name="T17" fmla="*/ 0 h 21"/>
                <a:gd name="T18" fmla="*/ 0 w 1396"/>
                <a:gd name="T19" fmla="*/ 0 h 21"/>
                <a:gd name="T20" fmla="*/ 17 w 139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6"/>
                <a:gd name="T34" fmla="*/ 0 h 21"/>
                <a:gd name="T35" fmla="*/ 1396 w 139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6" h="21">
                  <a:moveTo>
                    <a:pt x="1396" y="0"/>
                  </a:moveTo>
                  <a:lnTo>
                    <a:pt x="1395" y="6"/>
                  </a:lnTo>
                  <a:lnTo>
                    <a:pt x="1395" y="11"/>
                  </a:lnTo>
                  <a:lnTo>
                    <a:pt x="1393" y="16"/>
                  </a:lnTo>
                  <a:lnTo>
                    <a:pt x="1392" y="21"/>
                  </a:lnTo>
                  <a:lnTo>
                    <a:pt x="0" y="21"/>
                  </a:lnTo>
                  <a:lnTo>
                    <a:pt x="2" y="16"/>
                  </a:lnTo>
                  <a:lnTo>
                    <a:pt x="3" y="10"/>
                  </a:lnTo>
                  <a:lnTo>
                    <a:pt x="5" y="6"/>
                  </a:lnTo>
                  <a:lnTo>
                    <a:pt x="6" y="0"/>
                  </a:lnTo>
                  <a:lnTo>
                    <a:pt x="1396" y="0"/>
                  </a:lnTo>
                  <a:close/>
                </a:path>
              </a:pathLst>
            </a:custGeom>
            <a:solidFill>
              <a:srgbClr val="6E6E6E"/>
            </a:solidFill>
            <a:ln w="9525">
              <a:noFill/>
              <a:round/>
              <a:headEnd/>
              <a:tailEnd/>
            </a:ln>
          </p:spPr>
          <p:txBody>
            <a:bodyPr/>
            <a:lstStyle/>
            <a:p>
              <a:endParaRPr lang="fr-FR"/>
            </a:p>
          </p:txBody>
        </p:sp>
        <p:sp>
          <p:nvSpPr>
            <p:cNvPr id="56" name="Freeform 266"/>
            <p:cNvSpPr>
              <a:spLocks/>
            </p:cNvSpPr>
            <p:nvPr/>
          </p:nvSpPr>
          <p:spPr bwMode="auto">
            <a:xfrm>
              <a:off x="935" y="882"/>
              <a:ext cx="467" cy="7"/>
            </a:xfrm>
            <a:custGeom>
              <a:avLst/>
              <a:gdLst>
                <a:gd name="T0" fmla="*/ 17 w 1399"/>
                <a:gd name="T1" fmla="*/ 0 h 22"/>
                <a:gd name="T2" fmla="*/ 17 w 1399"/>
                <a:gd name="T3" fmla="*/ 0 h 22"/>
                <a:gd name="T4" fmla="*/ 17 w 1399"/>
                <a:gd name="T5" fmla="*/ 0 h 22"/>
                <a:gd name="T6" fmla="*/ 17 w 1399"/>
                <a:gd name="T7" fmla="*/ 0 h 22"/>
                <a:gd name="T8" fmla="*/ 17 w 1399"/>
                <a:gd name="T9" fmla="*/ 0 h 22"/>
                <a:gd name="T10" fmla="*/ 0 w 1399"/>
                <a:gd name="T11" fmla="*/ 0 h 22"/>
                <a:gd name="T12" fmla="*/ 0 w 1399"/>
                <a:gd name="T13" fmla="*/ 0 h 22"/>
                <a:gd name="T14" fmla="*/ 0 w 1399"/>
                <a:gd name="T15" fmla="*/ 0 h 22"/>
                <a:gd name="T16" fmla="*/ 0 w 1399"/>
                <a:gd name="T17" fmla="*/ 0 h 22"/>
                <a:gd name="T18" fmla="*/ 0 w 1399"/>
                <a:gd name="T19" fmla="*/ 0 h 22"/>
                <a:gd name="T20" fmla="*/ 17 w 139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9"/>
                <a:gd name="T34" fmla="*/ 0 h 22"/>
                <a:gd name="T35" fmla="*/ 1399 w 139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9" h="22">
                  <a:moveTo>
                    <a:pt x="1399" y="0"/>
                  </a:moveTo>
                  <a:lnTo>
                    <a:pt x="1398" y="6"/>
                  </a:lnTo>
                  <a:lnTo>
                    <a:pt x="1398" y="12"/>
                  </a:lnTo>
                  <a:lnTo>
                    <a:pt x="1397" y="16"/>
                  </a:lnTo>
                  <a:lnTo>
                    <a:pt x="1396" y="22"/>
                  </a:lnTo>
                  <a:lnTo>
                    <a:pt x="0" y="22"/>
                  </a:lnTo>
                  <a:lnTo>
                    <a:pt x="2" y="16"/>
                  </a:lnTo>
                  <a:lnTo>
                    <a:pt x="3" y="11"/>
                  </a:lnTo>
                  <a:lnTo>
                    <a:pt x="5" y="6"/>
                  </a:lnTo>
                  <a:lnTo>
                    <a:pt x="7" y="0"/>
                  </a:lnTo>
                  <a:lnTo>
                    <a:pt x="1399" y="0"/>
                  </a:lnTo>
                  <a:close/>
                </a:path>
              </a:pathLst>
            </a:custGeom>
            <a:solidFill>
              <a:srgbClr val="717171"/>
            </a:solidFill>
            <a:ln w="9525">
              <a:noFill/>
              <a:round/>
              <a:headEnd/>
              <a:tailEnd/>
            </a:ln>
          </p:spPr>
          <p:txBody>
            <a:bodyPr/>
            <a:lstStyle/>
            <a:p>
              <a:endParaRPr lang="fr-FR"/>
            </a:p>
          </p:txBody>
        </p:sp>
        <p:sp>
          <p:nvSpPr>
            <p:cNvPr id="57" name="Freeform 267"/>
            <p:cNvSpPr>
              <a:spLocks/>
            </p:cNvSpPr>
            <p:nvPr/>
          </p:nvSpPr>
          <p:spPr bwMode="auto">
            <a:xfrm>
              <a:off x="933" y="889"/>
              <a:ext cx="468" cy="7"/>
            </a:xfrm>
            <a:custGeom>
              <a:avLst/>
              <a:gdLst>
                <a:gd name="T0" fmla="*/ 17 w 1403"/>
                <a:gd name="T1" fmla="*/ 0 h 21"/>
                <a:gd name="T2" fmla="*/ 17 w 1403"/>
                <a:gd name="T3" fmla="*/ 0 h 21"/>
                <a:gd name="T4" fmla="*/ 17 w 1403"/>
                <a:gd name="T5" fmla="*/ 0 h 21"/>
                <a:gd name="T6" fmla="*/ 17 w 1403"/>
                <a:gd name="T7" fmla="*/ 0 h 21"/>
                <a:gd name="T8" fmla="*/ 17 w 1403"/>
                <a:gd name="T9" fmla="*/ 0 h 21"/>
                <a:gd name="T10" fmla="*/ 0 w 1403"/>
                <a:gd name="T11" fmla="*/ 0 h 21"/>
                <a:gd name="T12" fmla="*/ 0 w 1403"/>
                <a:gd name="T13" fmla="*/ 0 h 21"/>
                <a:gd name="T14" fmla="*/ 0 w 1403"/>
                <a:gd name="T15" fmla="*/ 0 h 21"/>
                <a:gd name="T16" fmla="*/ 0 w 1403"/>
                <a:gd name="T17" fmla="*/ 0 h 21"/>
                <a:gd name="T18" fmla="*/ 0 w 1403"/>
                <a:gd name="T19" fmla="*/ 0 h 21"/>
                <a:gd name="T20" fmla="*/ 17 w 140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3"/>
                <a:gd name="T34" fmla="*/ 0 h 21"/>
                <a:gd name="T35" fmla="*/ 1403 w 140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3" h="21">
                  <a:moveTo>
                    <a:pt x="1403" y="0"/>
                  </a:moveTo>
                  <a:lnTo>
                    <a:pt x="1402" y="6"/>
                  </a:lnTo>
                  <a:lnTo>
                    <a:pt x="1402" y="11"/>
                  </a:lnTo>
                  <a:lnTo>
                    <a:pt x="1401" y="16"/>
                  </a:lnTo>
                  <a:lnTo>
                    <a:pt x="1400" y="21"/>
                  </a:lnTo>
                  <a:lnTo>
                    <a:pt x="0" y="21"/>
                  </a:lnTo>
                  <a:lnTo>
                    <a:pt x="2" y="16"/>
                  </a:lnTo>
                  <a:lnTo>
                    <a:pt x="3" y="10"/>
                  </a:lnTo>
                  <a:lnTo>
                    <a:pt x="6" y="6"/>
                  </a:lnTo>
                  <a:lnTo>
                    <a:pt x="7" y="0"/>
                  </a:lnTo>
                  <a:lnTo>
                    <a:pt x="1403" y="0"/>
                  </a:lnTo>
                  <a:close/>
                </a:path>
              </a:pathLst>
            </a:custGeom>
            <a:solidFill>
              <a:srgbClr val="737373"/>
            </a:solidFill>
            <a:ln w="9525">
              <a:noFill/>
              <a:round/>
              <a:headEnd/>
              <a:tailEnd/>
            </a:ln>
          </p:spPr>
          <p:txBody>
            <a:bodyPr/>
            <a:lstStyle/>
            <a:p>
              <a:endParaRPr lang="fr-FR"/>
            </a:p>
          </p:txBody>
        </p:sp>
        <p:sp>
          <p:nvSpPr>
            <p:cNvPr id="58" name="Freeform 268"/>
            <p:cNvSpPr>
              <a:spLocks/>
            </p:cNvSpPr>
            <p:nvPr/>
          </p:nvSpPr>
          <p:spPr bwMode="auto">
            <a:xfrm>
              <a:off x="931" y="896"/>
              <a:ext cx="469" cy="7"/>
            </a:xfrm>
            <a:custGeom>
              <a:avLst/>
              <a:gdLst>
                <a:gd name="T0" fmla="*/ 17 w 1407"/>
                <a:gd name="T1" fmla="*/ 0 h 22"/>
                <a:gd name="T2" fmla="*/ 17 w 1407"/>
                <a:gd name="T3" fmla="*/ 0 h 22"/>
                <a:gd name="T4" fmla="*/ 17 w 1407"/>
                <a:gd name="T5" fmla="*/ 0 h 22"/>
                <a:gd name="T6" fmla="*/ 17 w 1407"/>
                <a:gd name="T7" fmla="*/ 0 h 22"/>
                <a:gd name="T8" fmla="*/ 17 w 1407"/>
                <a:gd name="T9" fmla="*/ 0 h 22"/>
                <a:gd name="T10" fmla="*/ 0 w 1407"/>
                <a:gd name="T11" fmla="*/ 0 h 22"/>
                <a:gd name="T12" fmla="*/ 0 w 1407"/>
                <a:gd name="T13" fmla="*/ 0 h 22"/>
                <a:gd name="T14" fmla="*/ 0 w 1407"/>
                <a:gd name="T15" fmla="*/ 0 h 22"/>
                <a:gd name="T16" fmla="*/ 0 w 1407"/>
                <a:gd name="T17" fmla="*/ 0 h 22"/>
                <a:gd name="T18" fmla="*/ 0 w 1407"/>
                <a:gd name="T19" fmla="*/ 0 h 22"/>
                <a:gd name="T20" fmla="*/ 17 w 140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7"/>
                <a:gd name="T34" fmla="*/ 0 h 22"/>
                <a:gd name="T35" fmla="*/ 1407 w 140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7" h="22">
                  <a:moveTo>
                    <a:pt x="1407" y="0"/>
                  </a:moveTo>
                  <a:lnTo>
                    <a:pt x="1405" y="6"/>
                  </a:lnTo>
                  <a:lnTo>
                    <a:pt x="1405" y="12"/>
                  </a:lnTo>
                  <a:lnTo>
                    <a:pt x="1404" y="16"/>
                  </a:lnTo>
                  <a:lnTo>
                    <a:pt x="1403" y="22"/>
                  </a:lnTo>
                  <a:lnTo>
                    <a:pt x="0" y="22"/>
                  </a:lnTo>
                  <a:lnTo>
                    <a:pt x="2" y="16"/>
                  </a:lnTo>
                  <a:lnTo>
                    <a:pt x="4" y="11"/>
                  </a:lnTo>
                  <a:lnTo>
                    <a:pt x="6" y="6"/>
                  </a:lnTo>
                  <a:lnTo>
                    <a:pt x="7" y="0"/>
                  </a:lnTo>
                  <a:lnTo>
                    <a:pt x="1407" y="0"/>
                  </a:lnTo>
                  <a:close/>
                </a:path>
              </a:pathLst>
            </a:custGeom>
            <a:solidFill>
              <a:srgbClr val="767676"/>
            </a:solidFill>
            <a:ln w="9525">
              <a:noFill/>
              <a:round/>
              <a:headEnd/>
              <a:tailEnd/>
            </a:ln>
          </p:spPr>
          <p:txBody>
            <a:bodyPr/>
            <a:lstStyle/>
            <a:p>
              <a:endParaRPr lang="fr-FR"/>
            </a:p>
          </p:txBody>
        </p:sp>
        <p:sp>
          <p:nvSpPr>
            <p:cNvPr id="59" name="Freeform 269"/>
            <p:cNvSpPr>
              <a:spLocks/>
            </p:cNvSpPr>
            <p:nvPr/>
          </p:nvSpPr>
          <p:spPr bwMode="auto">
            <a:xfrm>
              <a:off x="929" y="903"/>
              <a:ext cx="469" cy="7"/>
            </a:xfrm>
            <a:custGeom>
              <a:avLst/>
              <a:gdLst>
                <a:gd name="T0" fmla="*/ 17 w 1409"/>
                <a:gd name="T1" fmla="*/ 0 h 21"/>
                <a:gd name="T2" fmla="*/ 17 w 1409"/>
                <a:gd name="T3" fmla="*/ 0 h 21"/>
                <a:gd name="T4" fmla="*/ 17 w 1409"/>
                <a:gd name="T5" fmla="*/ 0 h 21"/>
                <a:gd name="T6" fmla="*/ 17 w 1409"/>
                <a:gd name="T7" fmla="*/ 0 h 21"/>
                <a:gd name="T8" fmla="*/ 17 w 1409"/>
                <a:gd name="T9" fmla="*/ 0 h 21"/>
                <a:gd name="T10" fmla="*/ 0 w 1409"/>
                <a:gd name="T11" fmla="*/ 0 h 21"/>
                <a:gd name="T12" fmla="*/ 0 w 1409"/>
                <a:gd name="T13" fmla="*/ 0 h 21"/>
                <a:gd name="T14" fmla="*/ 0 w 1409"/>
                <a:gd name="T15" fmla="*/ 0 h 21"/>
                <a:gd name="T16" fmla="*/ 0 w 1409"/>
                <a:gd name="T17" fmla="*/ 0 h 21"/>
                <a:gd name="T18" fmla="*/ 0 w 1409"/>
                <a:gd name="T19" fmla="*/ 0 h 21"/>
                <a:gd name="T20" fmla="*/ 17 w 140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9"/>
                <a:gd name="T34" fmla="*/ 0 h 21"/>
                <a:gd name="T35" fmla="*/ 1409 w 140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9" h="21">
                  <a:moveTo>
                    <a:pt x="1409" y="0"/>
                  </a:moveTo>
                  <a:lnTo>
                    <a:pt x="1409" y="6"/>
                  </a:lnTo>
                  <a:lnTo>
                    <a:pt x="1408" y="10"/>
                  </a:lnTo>
                  <a:lnTo>
                    <a:pt x="1408" y="16"/>
                  </a:lnTo>
                  <a:lnTo>
                    <a:pt x="1407" y="21"/>
                  </a:lnTo>
                  <a:lnTo>
                    <a:pt x="0" y="21"/>
                  </a:lnTo>
                  <a:lnTo>
                    <a:pt x="2" y="16"/>
                  </a:lnTo>
                  <a:lnTo>
                    <a:pt x="4" y="10"/>
                  </a:lnTo>
                  <a:lnTo>
                    <a:pt x="5" y="6"/>
                  </a:lnTo>
                  <a:lnTo>
                    <a:pt x="6" y="0"/>
                  </a:lnTo>
                  <a:lnTo>
                    <a:pt x="1409" y="0"/>
                  </a:lnTo>
                  <a:close/>
                </a:path>
              </a:pathLst>
            </a:custGeom>
            <a:solidFill>
              <a:srgbClr val="767676"/>
            </a:solidFill>
            <a:ln w="9525">
              <a:noFill/>
              <a:round/>
              <a:headEnd/>
              <a:tailEnd/>
            </a:ln>
          </p:spPr>
          <p:txBody>
            <a:bodyPr/>
            <a:lstStyle/>
            <a:p>
              <a:endParaRPr lang="fr-FR"/>
            </a:p>
          </p:txBody>
        </p:sp>
        <p:sp>
          <p:nvSpPr>
            <p:cNvPr id="60" name="Freeform 270"/>
            <p:cNvSpPr>
              <a:spLocks/>
            </p:cNvSpPr>
            <p:nvPr/>
          </p:nvSpPr>
          <p:spPr bwMode="auto">
            <a:xfrm>
              <a:off x="927" y="910"/>
              <a:ext cx="471" cy="8"/>
            </a:xfrm>
            <a:custGeom>
              <a:avLst/>
              <a:gdLst>
                <a:gd name="T0" fmla="*/ 17 w 1413"/>
                <a:gd name="T1" fmla="*/ 0 h 22"/>
                <a:gd name="T2" fmla="*/ 17 w 1413"/>
                <a:gd name="T3" fmla="*/ 0 h 22"/>
                <a:gd name="T4" fmla="*/ 17 w 1413"/>
                <a:gd name="T5" fmla="*/ 0 h 22"/>
                <a:gd name="T6" fmla="*/ 17 w 1413"/>
                <a:gd name="T7" fmla="*/ 0 h 22"/>
                <a:gd name="T8" fmla="*/ 17 w 1413"/>
                <a:gd name="T9" fmla="*/ 0 h 22"/>
                <a:gd name="T10" fmla="*/ 0 w 1413"/>
                <a:gd name="T11" fmla="*/ 0 h 22"/>
                <a:gd name="T12" fmla="*/ 0 w 1413"/>
                <a:gd name="T13" fmla="*/ 0 h 22"/>
                <a:gd name="T14" fmla="*/ 0 w 1413"/>
                <a:gd name="T15" fmla="*/ 0 h 22"/>
                <a:gd name="T16" fmla="*/ 0 w 1413"/>
                <a:gd name="T17" fmla="*/ 0 h 22"/>
                <a:gd name="T18" fmla="*/ 0 w 1413"/>
                <a:gd name="T19" fmla="*/ 0 h 22"/>
                <a:gd name="T20" fmla="*/ 17 w 141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3"/>
                <a:gd name="T34" fmla="*/ 0 h 22"/>
                <a:gd name="T35" fmla="*/ 1413 w 141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3" h="22">
                  <a:moveTo>
                    <a:pt x="1413" y="0"/>
                  </a:moveTo>
                  <a:lnTo>
                    <a:pt x="1412" y="6"/>
                  </a:lnTo>
                  <a:lnTo>
                    <a:pt x="1412" y="12"/>
                  </a:lnTo>
                  <a:lnTo>
                    <a:pt x="1411" y="16"/>
                  </a:lnTo>
                  <a:lnTo>
                    <a:pt x="1409" y="22"/>
                  </a:lnTo>
                  <a:lnTo>
                    <a:pt x="0" y="22"/>
                  </a:lnTo>
                  <a:lnTo>
                    <a:pt x="2" y="16"/>
                  </a:lnTo>
                  <a:lnTo>
                    <a:pt x="3" y="11"/>
                  </a:lnTo>
                  <a:lnTo>
                    <a:pt x="5" y="6"/>
                  </a:lnTo>
                  <a:lnTo>
                    <a:pt x="6" y="0"/>
                  </a:lnTo>
                  <a:lnTo>
                    <a:pt x="1413" y="0"/>
                  </a:lnTo>
                  <a:close/>
                </a:path>
              </a:pathLst>
            </a:custGeom>
            <a:solidFill>
              <a:srgbClr val="787878"/>
            </a:solidFill>
            <a:ln w="9525">
              <a:noFill/>
              <a:round/>
              <a:headEnd/>
              <a:tailEnd/>
            </a:ln>
          </p:spPr>
          <p:txBody>
            <a:bodyPr/>
            <a:lstStyle/>
            <a:p>
              <a:endParaRPr lang="fr-FR"/>
            </a:p>
          </p:txBody>
        </p:sp>
        <p:sp>
          <p:nvSpPr>
            <p:cNvPr id="61" name="Freeform 271"/>
            <p:cNvSpPr>
              <a:spLocks/>
            </p:cNvSpPr>
            <p:nvPr/>
          </p:nvSpPr>
          <p:spPr bwMode="auto">
            <a:xfrm>
              <a:off x="924" y="918"/>
              <a:ext cx="472" cy="7"/>
            </a:xfrm>
            <a:custGeom>
              <a:avLst/>
              <a:gdLst>
                <a:gd name="T0" fmla="*/ 17 w 1416"/>
                <a:gd name="T1" fmla="*/ 0 h 21"/>
                <a:gd name="T2" fmla="*/ 17 w 1416"/>
                <a:gd name="T3" fmla="*/ 0 h 21"/>
                <a:gd name="T4" fmla="*/ 17 w 1416"/>
                <a:gd name="T5" fmla="*/ 0 h 21"/>
                <a:gd name="T6" fmla="*/ 17 w 1416"/>
                <a:gd name="T7" fmla="*/ 0 h 21"/>
                <a:gd name="T8" fmla="*/ 17 w 1416"/>
                <a:gd name="T9" fmla="*/ 0 h 21"/>
                <a:gd name="T10" fmla="*/ 0 w 1416"/>
                <a:gd name="T11" fmla="*/ 0 h 21"/>
                <a:gd name="T12" fmla="*/ 0 w 1416"/>
                <a:gd name="T13" fmla="*/ 0 h 21"/>
                <a:gd name="T14" fmla="*/ 0 w 1416"/>
                <a:gd name="T15" fmla="*/ 0 h 21"/>
                <a:gd name="T16" fmla="*/ 0 w 1416"/>
                <a:gd name="T17" fmla="*/ 0 h 21"/>
                <a:gd name="T18" fmla="*/ 0 w 1416"/>
                <a:gd name="T19" fmla="*/ 0 h 21"/>
                <a:gd name="T20" fmla="*/ 17 w 141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6"/>
                <a:gd name="T34" fmla="*/ 0 h 21"/>
                <a:gd name="T35" fmla="*/ 1416 w 141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6" h="21">
                  <a:moveTo>
                    <a:pt x="1416" y="0"/>
                  </a:moveTo>
                  <a:lnTo>
                    <a:pt x="1415" y="6"/>
                  </a:lnTo>
                  <a:lnTo>
                    <a:pt x="1415" y="11"/>
                  </a:lnTo>
                  <a:lnTo>
                    <a:pt x="1414" y="16"/>
                  </a:lnTo>
                  <a:lnTo>
                    <a:pt x="1414" y="21"/>
                  </a:lnTo>
                  <a:lnTo>
                    <a:pt x="0" y="21"/>
                  </a:lnTo>
                  <a:lnTo>
                    <a:pt x="2" y="16"/>
                  </a:lnTo>
                  <a:lnTo>
                    <a:pt x="3" y="10"/>
                  </a:lnTo>
                  <a:lnTo>
                    <a:pt x="6" y="6"/>
                  </a:lnTo>
                  <a:lnTo>
                    <a:pt x="7" y="0"/>
                  </a:lnTo>
                  <a:lnTo>
                    <a:pt x="1416" y="0"/>
                  </a:lnTo>
                  <a:close/>
                </a:path>
              </a:pathLst>
            </a:custGeom>
            <a:solidFill>
              <a:srgbClr val="7B7B7B"/>
            </a:solidFill>
            <a:ln w="9525">
              <a:noFill/>
              <a:round/>
              <a:headEnd/>
              <a:tailEnd/>
            </a:ln>
          </p:spPr>
          <p:txBody>
            <a:bodyPr/>
            <a:lstStyle/>
            <a:p>
              <a:endParaRPr lang="fr-FR"/>
            </a:p>
          </p:txBody>
        </p:sp>
        <p:sp>
          <p:nvSpPr>
            <p:cNvPr id="62" name="Freeform 272"/>
            <p:cNvSpPr>
              <a:spLocks/>
            </p:cNvSpPr>
            <p:nvPr/>
          </p:nvSpPr>
          <p:spPr bwMode="auto">
            <a:xfrm>
              <a:off x="922" y="925"/>
              <a:ext cx="474" cy="7"/>
            </a:xfrm>
            <a:custGeom>
              <a:avLst/>
              <a:gdLst>
                <a:gd name="T0" fmla="*/ 18 w 1420"/>
                <a:gd name="T1" fmla="*/ 0 h 22"/>
                <a:gd name="T2" fmla="*/ 18 w 1420"/>
                <a:gd name="T3" fmla="*/ 0 h 22"/>
                <a:gd name="T4" fmla="*/ 18 w 1420"/>
                <a:gd name="T5" fmla="*/ 0 h 22"/>
                <a:gd name="T6" fmla="*/ 18 w 1420"/>
                <a:gd name="T7" fmla="*/ 0 h 22"/>
                <a:gd name="T8" fmla="*/ 18 w 1420"/>
                <a:gd name="T9" fmla="*/ 0 h 22"/>
                <a:gd name="T10" fmla="*/ 0 w 1420"/>
                <a:gd name="T11" fmla="*/ 0 h 22"/>
                <a:gd name="T12" fmla="*/ 0 w 1420"/>
                <a:gd name="T13" fmla="*/ 0 h 22"/>
                <a:gd name="T14" fmla="*/ 0 w 1420"/>
                <a:gd name="T15" fmla="*/ 0 h 22"/>
                <a:gd name="T16" fmla="*/ 0 w 1420"/>
                <a:gd name="T17" fmla="*/ 0 h 22"/>
                <a:gd name="T18" fmla="*/ 0 w 1420"/>
                <a:gd name="T19" fmla="*/ 0 h 22"/>
                <a:gd name="T20" fmla="*/ 18 w 1420"/>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22"/>
                <a:gd name="T35" fmla="*/ 1420 w 142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22">
                  <a:moveTo>
                    <a:pt x="1420" y="0"/>
                  </a:moveTo>
                  <a:lnTo>
                    <a:pt x="1419" y="6"/>
                  </a:lnTo>
                  <a:lnTo>
                    <a:pt x="1419" y="12"/>
                  </a:lnTo>
                  <a:lnTo>
                    <a:pt x="1418" y="16"/>
                  </a:lnTo>
                  <a:lnTo>
                    <a:pt x="1417" y="22"/>
                  </a:lnTo>
                  <a:lnTo>
                    <a:pt x="0" y="22"/>
                  </a:lnTo>
                  <a:lnTo>
                    <a:pt x="1" y="16"/>
                  </a:lnTo>
                  <a:lnTo>
                    <a:pt x="4" y="11"/>
                  </a:lnTo>
                  <a:lnTo>
                    <a:pt x="5" y="6"/>
                  </a:lnTo>
                  <a:lnTo>
                    <a:pt x="6" y="0"/>
                  </a:lnTo>
                  <a:lnTo>
                    <a:pt x="1420" y="0"/>
                  </a:lnTo>
                  <a:close/>
                </a:path>
              </a:pathLst>
            </a:custGeom>
            <a:solidFill>
              <a:srgbClr val="7D7D7D"/>
            </a:solidFill>
            <a:ln w="9525">
              <a:noFill/>
              <a:round/>
              <a:headEnd/>
              <a:tailEnd/>
            </a:ln>
          </p:spPr>
          <p:txBody>
            <a:bodyPr/>
            <a:lstStyle/>
            <a:p>
              <a:endParaRPr lang="fr-FR"/>
            </a:p>
          </p:txBody>
        </p:sp>
        <p:sp>
          <p:nvSpPr>
            <p:cNvPr id="63" name="Freeform 273"/>
            <p:cNvSpPr>
              <a:spLocks/>
            </p:cNvSpPr>
            <p:nvPr/>
          </p:nvSpPr>
          <p:spPr bwMode="auto">
            <a:xfrm>
              <a:off x="920" y="932"/>
              <a:ext cx="475" cy="7"/>
            </a:xfrm>
            <a:custGeom>
              <a:avLst/>
              <a:gdLst>
                <a:gd name="T0" fmla="*/ 18 w 1424"/>
                <a:gd name="T1" fmla="*/ 0 h 22"/>
                <a:gd name="T2" fmla="*/ 18 w 1424"/>
                <a:gd name="T3" fmla="*/ 0 h 22"/>
                <a:gd name="T4" fmla="*/ 18 w 1424"/>
                <a:gd name="T5" fmla="*/ 0 h 22"/>
                <a:gd name="T6" fmla="*/ 18 w 1424"/>
                <a:gd name="T7" fmla="*/ 0 h 22"/>
                <a:gd name="T8" fmla="*/ 18 w 1424"/>
                <a:gd name="T9" fmla="*/ 0 h 22"/>
                <a:gd name="T10" fmla="*/ 0 w 1424"/>
                <a:gd name="T11" fmla="*/ 0 h 22"/>
                <a:gd name="T12" fmla="*/ 0 w 1424"/>
                <a:gd name="T13" fmla="*/ 0 h 22"/>
                <a:gd name="T14" fmla="*/ 0 w 1424"/>
                <a:gd name="T15" fmla="*/ 0 h 22"/>
                <a:gd name="T16" fmla="*/ 0 w 1424"/>
                <a:gd name="T17" fmla="*/ 0 h 22"/>
                <a:gd name="T18" fmla="*/ 0 w 1424"/>
                <a:gd name="T19" fmla="*/ 0 h 22"/>
                <a:gd name="T20" fmla="*/ 18 w 142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4"/>
                <a:gd name="T34" fmla="*/ 0 h 22"/>
                <a:gd name="T35" fmla="*/ 1424 w 142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4" h="22">
                  <a:moveTo>
                    <a:pt x="1424" y="0"/>
                  </a:moveTo>
                  <a:lnTo>
                    <a:pt x="1423" y="6"/>
                  </a:lnTo>
                  <a:lnTo>
                    <a:pt x="1423" y="11"/>
                  </a:lnTo>
                  <a:lnTo>
                    <a:pt x="1422" y="16"/>
                  </a:lnTo>
                  <a:lnTo>
                    <a:pt x="1422" y="22"/>
                  </a:lnTo>
                  <a:lnTo>
                    <a:pt x="0" y="22"/>
                  </a:lnTo>
                  <a:lnTo>
                    <a:pt x="3" y="16"/>
                  </a:lnTo>
                  <a:lnTo>
                    <a:pt x="4" y="10"/>
                  </a:lnTo>
                  <a:lnTo>
                    <a:pt x="6" y="6"/>
                  </a:lnTo>
                  <a:lnTo>
                    <a:pt x="7" y="0"/>
                  </a:lnTo>
                  <a:lnTo>
                    <a:pt x="1424" y="0"/>
                  </a:lnTo>
                  <a:close/>
                </a:path>
              </a:pathLst>
            </a:custGeom>
            <a:solidFill>
              <a:srgbClr val="808080"/>
            </a:solidFill>
            <a:ln w="9525">
              <a:noFill/>
              <a:round/>
              <a:headEnd/>
              <a:tailEnd/>
            </a:ln>
          </p:spPr>
          <p:txBody>
            <a:bodyPr/>
            <a:lstStyle/>
            <a:p>
              <a:endParaRPr lang="fr-FR"/>
            </a:p>
          </p:txBody>
        </p:sp>
        <p:sp>
          <p:nvSpPr>
            <p:cNvPr id="64" name="Freeform 274"/>
            <p:cNvSpPr>
              <a:spLocks/>
            </p:cNvSpPr>
            <p:nvPr/>
          </p:nvSpPr>
          <p:spPr bwMode="auto">
            <a:xfrm>
              <a:off x="903" y="939"/>
              <a:ext cx="491" cy="101"/>
            </a:xfrm>
            <a:custGeom>
              <a:avLst/>
              <a:gdLst>
                <a:gd name="T0" fmla="*/ 18 w 1473"/>
                <a:gd name="T1" fmla="*/ 0 h 303"/>
                <a:gd name="T2" fmla="*/ 18 w 1473"/>
                <a:gd name="T3" fmla="*/ 1 h 303"/>
                <a:gd name="T4" fmla="*/ 18 w 1473"/>
                <a:gd name="T5" fmla="*/ 2 h 303"/>
                <a:gd name="T6" fmla="*/ 18 w 1473"/>
                <a:gd name="T7" fmla="*/ 3 h 303"/>
                <a:gd name="T8" fmla="*/ 18 w 1473"/>
                <a:gd name="T9" fmla="*/ 4 h 303"/>
                <a:gd name="T10" fmla="*/ 17 w 1473"/>
                <a:gd name="T11" fmla="*/ 4 h 303"/>
                <a:gd name="T12" fmla="*/ 17 w 1473"/>
                <a:gd name="T13" fmla="*/ 4 h 303"/>
                <a:gd name="T14" fmla="*/ 16 w 1473"/>
                <a:gd name="T15" fmla="*/ 4 h 303"/>
                <a:gd name="T16" fmla="*/ 16 w 1473"/>
                <a:gd name="T17" fmla="*/ 4 h 303"/>
                <a:gd name="T18" fmla="*/ 15 w 1473"/>
                <a:gd name="T19" fmla="*/ 4 h 303"/>
                <a:gd name="T20" fmla="*/ 14 w 1473"/>
                <a:gd name="T21" fmla="*/ 3 h 303"/>
                <a:gd name="T22" fmla="*/ 14 w 1473"/>
                <a:gd name="T23" fmla="*/ 3 h 303"/>
                <a:gd name="T24" fmla="*/ 13 w 1473"/>
                <a:gd name="T25" fmla="*/ 3 h 303"/>
                <a:gd name="T26" fmla="*/ 13 w 1473"/>
                <a:gd name="T27" fmla="*/ 3 h 303"/>
                <a:gd name="T28" fmla="*/ 12 w 1473"/>
                <a:gd name="T29" fmla="*/ 3 h 303"/>
                <a:gd name="T30" fmla="*/ 12 w 1473"/>
                <a:gd name="T31" fmla="*/ 3 h 303"/>
                <a:gd name="T32" fmla="*/ 11 w 1473"/>
                <a:gd name="T33" fmla="*/ 3 h 303"/>
                <a:gd name="T34" fmla="*/ 11 w 1473"/>
                <a:gd name="T35" fmla="*/ 3 h 303"/>
                <a:gd name="T36" fmla="*/ 10 w 1473"/>
                <a:gd name="T37" fmla="*/ 3 h 303"/>
                <a:gd name="T38" fmla="*/ 9 w 1473"/>
                <a:gd name="T39" fmla="*/ 3 h 303"/>
                <a:gd name="T40" fmla="*/ 9 w 1473"/>
                <a:gd name="T41" fmla="*/ 3 h 303"/>
                <a:gd name="T42" fmla="*/ 8 w 1473"/>
                <a:gd name="T43" fmla="*/ 3 h 303"/>
                <a:gd name="T44" fmla="*/ 8 w 1473"/>
                <a:gd name="T45" fmla="*/ 3 h 303"/>
                <a:gd name="T46" fmla="*/ 7 w 1473"/>
                <a:gd name="T47" fmla="*/ 3 h 303"/>
                <a:gd name="T48" fmla="*/ 7 w 1473"/>
                <a:gd name="T49" fmla="*/ 3 h 303"/>
                <a:gd name="T50" fmla="*/ 6 w 1473"/>
                <a:gd name="T51" fmla="*/ 3 h 303"/>
                <a:gd name="T52" fmla="*/ 6 w 1473"/>
                <a:gd name="T53" fmla="*/ 3 h 303"/>
                <a:gd name="T54" fmla="*/ 5 w 1473"/>
                <a:gd name="T55" fmla="*/ 3 h 303"/>
                <a:gd name="T56" fmla="*/ 4 w 1473"/>
                <a:gd name="T57" fmla="*/ 3 h 303"/>
                <a:gd name="T58" fmla="*/ 4 w 1473"/>
                <a:gd name="T59" fmla="*/ 3 h 303"/>
                <a:gd name="T60" fmla="*/ 3 w 1473"/>
                <a:gd name="T61" fmla="*/ 2 h 303"/>
                <a:gd name="T62" fmla="*/ 3 w 1473"/>
                <a:gd name="T63" fmla="*/ 2 h 303"/>
                <a:gd name="T64" fmla="*/ 2 w 1473"/>
                <a:gd name="T65" fmla="*/ 2 h 303"/>
                <a:gd name="T66" fmla="*/ 2 w 1473"/>
                <a:gd name="T67" fmla="*/ 2 h 303"/>
                <a:gd name="T68" fmla="*/ 1 w 1473"/>
                <a:gd name="T69" fmla="*/ 2 h 303"/>
                <a:gd name="T70" fmla="*/ 1 w 1473"/>
                <a:gd name="T71" fmla="*/ 2 h 303"/>
                <a:gd name="T72" fmla="*/ 0 w 1473"/>
                <a:gd name="T73" fmla="*/ 2 h 303"/>
                <a:gd name="T74" fmla="*/ 0 w 1473"/>
                <a:gd name="T75" fmla="*/ 2 h 303"/>
                <a:gd name="T76" fmla="*/ 0 w 1473"/>
                <a:gd name="T77" fmla="*/ 2 h 303"/>
                <a:gd name="T78" fmla="*/ 0 w 1473"/>
                <a:gd name="T79" fmla="*/ 1 h 303"/>
                <a:gd name="T80" fmla="*/ 0 w 1473"/>
                <a:gd name="T81" fmla="*/ 1 h 303"/>
                <a:gd name="T82" fmla="*/ 0 w 1473"/>
                <a:gd name="T83" fmla="*/ 1 h 303"/>
                <a:gd name="T84" fmla="*/ 0 w 1473"/>
                <a:gd name="T85" fmla="*/ 1 h 303"/>
                <a:gd name="T86" fmla="*/ 1 w 1473"/>
                <a:gd name="T87" fmla="*/ 0 h 303"/>
                <a:gd name="T88" fmla="*/ 1 w 1473"/>
                <a:gd name="T89" fmla="*/ 0 h 303"/>
                <a:gd name="T90" fmla="*/ 18 w 1473"/>
                <a:gd name="T91" fmla="*/ 0 h 3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73"/>
                <a:gd name="T139" fmla="*/ 0 h 303"/>
                <a:gd name="T140" fmla="*/ 1473 w 1473"/>
                <a:gd name="T141" fmla="*/ 303 h 3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73" h="303">
                  <a:moveTo>
                    <a:pt x="1473" y="0"/>
                  </a:moveTo>
                  <a:lnTo>
                    <a:pt x="1463" y="77"/>
                  </a:lnTo>
                  <a:lnTo>
                    <a:pt x="1454" y="154"/>
                  </a:lnTo>
                  <a:lnTo>
                    <a:pt x="1448" y="228"/>
                  </a:lnTo>
                  <a:lnTo>
                    <a:pt x="1441" y="303"/>
                  </a:lnTo>
                  <a:lnTo>
                    <a:pt x="1396" y="300"/>
                  </a:lnTo>
                  <a:lnTo>
                    <a:pt x="1351" y="295"/>
                  </a:lnTo>
                  <a:lnTo>
                    <a:pt x="1306" y="292"/>
                  </a:lnTo>
                  <a:lnTo>
                    <a:pt x="1261" y="287"/>
                  </a:lnTo>
                  <a:lnTo>
                    <a:pt x="1215" y="284"/>
                  </a:lnTo>
                  <a:lnTo>
                    <a:pt x="1171" y="279"/>
                  </a:lnTo>
                  <a:lnTo>
                    <a:pt x="1126" y="276"/>
                  </a:lnTo>
                  <a:lnTo>
                    <a:pt x="1081" y="271"/>
                  </a:lnTo>
                  <a:lnTo>
                    <a:pt x="1035" y="268"/>
                  </a:lnTo>
                  <a:lnTo>
                    <a:pt x="991" y="264"/>
                  </a:lnTo>
                  <a:lnTo>
                    <a:pt x="946" y="260"/>
                  </a:lnTo>
                  <a:lnTo>
                    <a:pt x="901" y="257"/>
                  </a:lnTo>
                  <a:lnTo>
                    <a:pt x="855" y="252"/>
                  </a:lnTo>
                  <a:lnTo>
                    <a:pt x="811" y="249"/>
                  </a:lnTo>
                  <a:lnTo>
                    <a:pt x="766" y="245"/>
                  </a:lnTo>
                  <a:lnTo>
                    <a:pt x="721" y="241"/>
                  </a:lnTo>
                  <a:lnTo>
                    <a:pt x="675" y="237"/>
                  </a:lnTo>
                  <a:lnTo>
                    <a:pt x="631" y="233"/>
                  </a:lnTo>
                  <a:lnTo>
                    <a:pt x="586" y="229"/>
                  </a:lnTo>
                  <a:lnTo>
                    <a:pt x="541" y="226"/>
                  </a:lnTo>
                  <a:lnTo>
                    <a:pt x="495" y="221"/>
                  </a:lnTo>
                  <a:lnTo>
                    <a:pt x="451" y="218"/>
                  </a:lnTo>
                  <a:lnTo>
                    <a:pt x="406" y="214"/>
                  </a:lnTo>
                  <a:lnTo>
                    <a:pt x="361" y="210"/>
                  </a:lnTo>
                  <a:lnTo>
                    <a:pt x="315" y="207"/>
                  </a:lnTo>
                  <a:lnTo>
                    <a:pt x="271" y="202"/>
                  </a:lnTo>
                  <a:lnTo>
                    <a:pt x="226" y="199"/>
                  </a:lnTo>
                  <a:lnTo>
                    <a:pt x="181" y="195"/>
                  </a:lnTo>
                  <a:lnTo>
                    <a:pt x="135" y="191"/>
                  </a:lnTo>
                  <a:lnTo>
                    <a:pt x="91" y="187"/>
                  </a:lnTo>
                  <a:lnTo>
                    <a:pt x="46" y="183"/>
                  </a:lnTo>
                  <a:lnTo>
                    <a:pt x="0" y="180"/>
                  </a:lnTo>
                  <a:lnTo>
                    <a:pt x="7" y="157"/>
                  </a:lnTo>
                  <a:lnTo>
                    <a:pt x="13" y="134"/>
                  </a:lnTo>
                  <a:lnTo>
                    <a:pt x="20" y="112"/>
                  </a:lnTo>
                  <a:lnTo>
                    <a:pt x="27" y="89"/>
                  </a:lnTo>
                  <a:lnTo>
                    <a:pt x="32" y="67"/>
                  </a:lnTo>
                  <a:lnTo>
                    <a:pt x="39" y="45"/>
                  </a:lnTo>
                  <a:lnTo>
                    <a:pt x="45" y="22"/>
                  </a:lnTo>
                  <a:lnTo>
                    <a:pt x="51" y="0"/>
                  </a:lnTo>
                  <a:lnTo>
                    <a:pt x="1473" y="0"/>
                  </a:lnTo>
                  <a:close/>
                </a:path>
              </a:pathLst>
            </a:custGeom>
            <a:solidFill>
              <a:srgbClr val="808080"/>
            </a:solidFill>
            <a:ln w="9525">
              <a:noFill/>
              <a:round/>
              <a:headEnd/>
              <a:tailEnd/>
            </a:ln>
          </p:spPr>
          <p:txBody>
            <a:bodyPr/>
            <a:lstStyle/>
            <a:p>
              <a:endParaRPr lang="fr-FR"/>
            </a:p>
          </p:txBody>
        </p:sp>
        <p:sp>
          <p:nvSpPr>
            <p:cNvPr id="65" name="Freeform 275"/>
            <p:cNvSpPr>
              <a:spLocks/>
            </p:cNvSpPr>
            <p:nvPr/>
          </p:nvSpPr>
          <p:spPr bwMode="auto">
            <a:xfrm>
              <a:off x="643" y="580"/>
              <a:ext cx="325" cy="84"/>
            </a:xfrm>
            <a:custGeom>
              <a:avLst/>
              <a:gdLst>
                <a:gd name="T0" fmla="*/ 11 w 975"/>
                <a:gd name="T1" fmla="*/ 3 h 254"/>
                <a:gd name="T2" fmla="*/ 11 w 975"/>
                <a:gd name="T3" fmla="*/ 3 h 254"/>
                <a:gd name="T4" fmla="*/ 11 w 975"/>
                <a:gd name="T5" fmla="*/ 2 h 254"/>
                <a:gd name="T6" fmla="*/ 12 w 975"/>
                <a:gd name="T7" fmla="*/ 2 h 254"/>
                <a:gd name="T8" fmla="*/ 12 w 975"/>
                <a:gd name="T9" fmla="*/ 2 h 254"/>
                <a:gd name="T10" fmla="*/ 12 w 975"/>
                <a:gd name="T11" fmla="*/ 1 h 254"/>
                <a:gd name="T12" fmla="*/ 12 w 975"/>
                <a:gd name="T13" fmla="*/ 1 h 254"/>
                <a:gd name="T14" fmla="*/ 12 w 975"/>
                <a:gd name="T15" fmla="*/ 1 h 254"/>
                <a:gd name="T16" fmla="*/ 12 w 975"/>
                <a:gd name="T17" fmla="*/ 0 h 254"/>
                <a:gd name="T18" fmla="*/ 11 w 975"/>
                <a:gd name="T19" fmla="*/ 0 h 254"/>
                <a:gd name="T20" fmla="*/ 11 w 975"/>
                <a:gd name="T21" fmla="*/ 0 h 254"/>
                <a:gd name="T22" fmla="*/ 10 w 975"/>
                <a:gd name="T23" fmla="*/ 0 h 254"/>
                <a:gd name="T24" fmla="*/ 10 w 975"/>
                <a:gd name="T25" fmla="*/ 0 h 254"/>
                <a:gd name="T26" fmla="*/ 9 w 975"/>
                <a:gd name="T27" fmla="*/ 0 h 254"/>
                <a:gd name="T28" fmla="*/ 9 w 975"/>
                <a:gd name="T29" fmla="*/ 0 h 254"/>
                <a:gd name="T30" fmla="*/ 8 w 975"/>
                <a:gd name="T31" fmla="*/ 0 h 254"/>
                <a:gd name="T32" fmla="*/ 8 w 975"/>
                <a:gd name="T33" fmla="*/ 0 h 254"/>
                <a:gd name="T34" fmla="*/ 7 w 975"/>
                <a:gd name="T35" fmla="*/ 0 h 254"/>
                <a:gd name="T36" fmla="*/ 7 w 975"/>
                <a:gd name="T37" fmla="*/ 0 h 254"/>
                <a:gd name="T38" fmla="*/ 6 w 975"/>
                <a:gd name="T39" fmla="*/ 0 h 254"/>
                <a:gd name="T40" fmla="*/ 5 w 975"/>
                <a:gd name="T41" fmla="*/ 0 h 254"/>
                <a:gd name="T42" fmla="*/ 5 w 975"/>
                <a:gd name="T43" fmla="*/ 0 h 254"/>
                <a:gd name="T44" fmla="*/ 4 w 975"/>
                <a:gd name="T45" fmla="*/ 0 h 254"/>
                <a:gd name="T46" fmla="*/ 4 w 975"/>
                <a:gd name="T47" fmla="*/ 0 h 254"/>
                <a:gd name="T48" fmla="*/ 3 w 975"/>
                <a:gd name="T49" fmla="*/ 0 h 254"/>
                <a:gd name="T50" fmla="*/ 3 w 975"/>
                <a:gd name="T51" fmla="*/ 0 h 254"/>
                <a:gd name="T52" fmla="*/ 3 w 975"/>
                <a:gd name="T53" fmla="*/ 0 h 254"/>
                <a:gd name="T54" fmla="*/ 3 w 975"/>
                <a:gd name="T55" fmla="*/ 0 h 254"/>
                <a:gd name="T56" fmla="*/ 3 w 975"/>
                <a:gd name="T57" fmla="*/ 0 h 254"/>
                <a:gd name="T58" fmla="*/ 2 w 975"/>
                <a:gd name="T59" fmla="*/ 0 h 254"/>
                <a:gd name="T60" fmla="*/ 2 w 975"/>
                <a:gd name="T61" fmla="*/ 1 h 254"/>
                <a:gd name="T62" fmla="*/ 2 w 975"/>
                <a:gd name="T63" fmla="*/ 1 h 254"/>
                <a:gd name="T64" fmla="*/ 2 w 975"/>
                <a:gd name="T65" fmla="*/ 1 h 254"/>
                <a:gd name="T66" fmla="*/ 2 w 975"/>
                <a:gd name="T67" fmla="*/ 1 h 254"/>
                <a:gd name="T68" fmla="*/ 1 w 975"/>
                <a:gd name="T69" fmla="*/ 1 h 254"/>
                <a:gd name="T70" fmla="*/ 1 w 975"/>
                <a:gd name="T71" fmla="*/ 1 h 254"/>
                <a:gd name="T72" fmla="*/ 1 w 975"/>
                <a:gd name="T73" fmla="*/ 1 h 254"/>
                <a:gd name="T74" fmla="*/ 1 w 975"/>
                <a:gd name="T75" fmla="*/ 1 h 254"/>
                <a:gd name="T76" fmla="*/ 1 w 975"/>
                <a:gd name="T77" fmla="*/ 2 h 254"/>
                <a:gd name="T78" fmla="*/ 1 w 975"/>
                <a:gd name="T79" fmla="*/ 2 h 254"/>
                <a:gd name="T80" fmla="*/ 1 w 975"/>
                <a:gd name="T81" fmla="*/ 2 h 254"/>
                <a:gd name="T82" fmla="*/ 1 w 975"/>
                <a:gd name="T83" fmla="*/ 2 h 254"/>
                <a:gd name="T84" fmla="*/ 0 w 975"/>
                <a:gd name="T85" fmla="*/ 2 h 254"/>
                <a:gd name="T86" fmla="*/ 0 w 975"/>
                <a:gd name="T87" fmla="*/ 2 h 254"/>
                <a:gd name="T88" fmla="*/ 0 w 975"/>
                <a:gd name="T89" fmla="*/ 2 h 254"/>
                <a:gd name="T90" fmla="*/ 0 w 975"/>
                <a:gd name="T91" fmla="*/ 3 h 254"/>
                <a:gd name="T92" fmla="*/ 0 w 975"/>
                <a:gd name="T93" fmla="*/ 3 h 254"/>
                <a:gd name="T94" fmla="*/ 0 w 975"/>
                <a:gd name="T95" fmla="*/ 3 h 254"/>
                <a:gd name="T96" fmla="*/ 0 w 975"/>
                <a:gd name="T97" fmla="*/ 3 h 254"/>
                <a:gd name="T98" fmla="*/ 11 w 975"/>
                <a:gd name="T99" fmla="*/ 3 h 2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5"/>
                <a:gd name="T151" fmla="*/ 0 h 254"/>
                <a:gd name="T152" fmla="*/ 975 w 975"/>
                <a:gd name="T153" fmla="*/ 254 h 2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5" h="254">
                  <a:moveTo>
                    <a:pt x="915" y="254"/>
                  </a:moveTo>
                  <a:lnTo>
                    <a:pt x="922" y="227"/>
                  </a:lnTo>
                  <a:lnTo>
                    <a:pt x="930" y="199"/>
                  </a:lnTo>
                  <a:lnTo>
                    <a:pt x="937" y="171"/>
                  </a:lnTo>
                  <a:lnTo>
                    <a:pt x="945" y="144"/>
                  </a:lnTo>
                  <a:lnTo>
                    <a:pt x="952" y="117"/>
                  </a:lnTo>
                  <a:lnTo>
                    <a:pt x="960" y="90"/>
                  </a:lnTo>
                  <a:lnTo>
                    <a:pt x="967" y="63"/>
                  </a:lnTo>
                  <a:lnTo>
                    <a:pt x="975" y="36"/>
                  </a:lnTo>
                  <a:lnTo>
                    <a:pt x="931" y="33"/>
                  </a:lnTo>
                  <a:lnTo>
                    <a:pt x="887" y="31"/>
                  </a:lnTo>
                  <a:lnTo>
                    <a:pt x="843" y="28"/>
                  </a:lnTo>
                  <a:lnTo>
                    <a:pt x="798" y="24"/>
                  </a:lnTo>
                  <a:lnTo>
                    <a:pt x="754" y="21"/>
                  </a:lnTo>
                  <a:lnTo>
                    <a:pt x="709" y="16"/>
                  </a:lnTo>
                  <a:lnTo>
                    <a:pt x="665" y="13"/>
                  </a:lnTo>
                  <a:lnTo>
                    <a:pt x="621" y="10"/>
                  </a:lnTo>
                  <a:lnTo>
                    <a:pt x="577" y="6"/>
                  </a:lnTo>
                  <a:lnTo>
                    <a:pt x="532" y="4"/>
                  </a:lnTo>
                  <a:lnTo>
                    <a:pt x="488" y="2"/>
                  </a:lnTo>
                  <a:lnTo>
                    <a:pt x="444" y="0"/>
                  </a:lnTo>
                  <a:lnTo>
                    <a:pt x="400" y="2"/>
                  </a:lnTo>
                  <a:lnTo>
                    <a:pt x="356" y="3"/>
                  </a:lnTo>
                  <a:lnTo>
                    <a:pt x="312" y="6"/>
                  </a:lnTo>
                  <a:lnTo>
                    <a:pt x="267" y="11"/>
                  </a:lnTo>
                  <a:lnTo>
                    <a:pt x="252" y="13"/>
                  </a:lnTo>
                  <a:lnTo>
                    <a:pt x="235" y="16"/>
                  </a:lnTo>
                  <a:lnTo>
                    <a:pt x="219" y="21"/>
                  </a:lnTo>
                  <a:lnTo>
                    <a:pt x="203" y="26"/>
                  </a:lnTo>
                  <a:lnTo>
                    <a:pt x="187" y="33"/>
                  </a:lnTo>
                  <a:lnTo>
                    <a:pt x="171" y="41"/>
                  </a:lnTo>
                  <a:lnTo>
                    <a:pt x="156" y="49"/>
                  </a:lnTo>
                  <a:lnTo>
                    <a:pt x="142" y="58"/>
                  </a:lnTo>
                  <a:lnTo>
                    <a:pt x="127" y="68"/>
                  </a:lnTo>
                  <a:lnTo>
                    <a:pt x="113" y="80"/>
                  </a:lnTo>
                  <a:lnTo>
                    <a:pt x="100" y="91"/>
                  </a:lnTo>
                  <a:lnTo>
                    <a:pt x="88" y="102"/>
                  </a:lnTo>
                  <a:lnTo>
                    <a:pt x="77" y="116"/>
                  </a:lnTo>
                  <a:lnTo>
                    <a:pt x="67" y="128"/>
                  </a:lnTo>
                  <a:lnTo>
                    <a:pt x="57" y="142"/>
                  </a:lnTo>
                  <a:lnTo>
                    <a:pt x="49" y="157"/>
                  </a:lnTo>
                  <a:lnTo>
                    <a:pt x="42" y="169"/>
                  </a:lnTo>
                  <a:lnTo>
                    <a:pt x="36" y="181"/>
                  </a:lnTo>
                  <a:lnTo>
                    <a:pt x="30" y="193"/>
                  </a:lnTo>
                  <a:lnTo>
                    <a:pt x="24" y="205"/>
                  </a:lnTo>
                  <a:lnTo>
                    <a:pt x="18" y="217"/>
                  </a:lnTo>
                  <a:lnTo>
                    <a:pt x="13" y="229"/>
                  </a:lnTo>
                  <a:lnTo>
                    <a:pt x="6" y="242"/>
                  </a:lnTo>
                  <a:lnTo>
                    <a:pt x="0" y="254"/>
                  </a:lnTo>
                  <a:lnTo>
                    <a:pt x="915" y="254"/>
                  </a:lnTo>
                  <a:close/>
                </a:path>
              </a:pathLst>
            </a:custGeom>
            <a:solidFill>
              <a:srgbClr val="333333"/>
            </a:solidFill>
            <a:ln w="9525">
              <a:noFill/>
              <a:round/>
              <a:headEnd/>
              <a:tailEnd/>
            </a:ln>
          </p:spPr>
          <p:txBody>
            <a:bodyPr/>
            <a:lstStyle/>
            <a:p>
              <a:endParaRPr lang="fr-FR"/>
            </a:p>
          </p:txBody>
        </p:sp>
        <p:sp>
          <p:nvSpPr>
            <p:cNvPr id="66" name="Freeform 276"/>
            <p:cNvSpPr>
              <a:spLocks/>
            </p:cNvSpPr>
            <p:nvPr/>
          </p:nvSpPr>
          <p:spPr bwMode="auto">
            <a:xfrm>
              <a:off x="640" y="664"/>
              <a:ext cx="308" cy="7"/>
            </a:xfrm>
            <a:custGeom>
              <a:avLst/>
              <a:gdLst>
                <a:gd name="T0" fmla="*/ 11 w 924"/>
                <a:gd name="T1" fmla="*/ 0 h 19"/>
                <a:gd name="T2" fmla="*/ 11 w 924"/>
                <a:gd name="T3" fmla="*/ 0 h 19"/>
                <a:gd name="T4" fmla="*/ 11 w 924"/>
                <a:gd name="T5" fmla="*/ 0 h 19"/>
                <a:gd name="T6" fmla="*/ 11 w 924"/>
                <a:gd name="T7" fmla="*/ 0 h 19"/>
                <a:gd name="T8" fmla="*/ 11 w 924"/>
                <a:gd name="T9" fmla="*/ 0 h 19"/>
                <a:gd name="T10" fmla="*/ 0 w 924"/>
                <a:gd name="T11" fmla="*/ 0 h 19"/>
                <a:gd name="T12" fmla="*/ 0 w 924"/>
                <a:gd name="T13" fmla="*/ 0 h 19"/>
                <a:gd name="T14" fmla="*/ 0 w 924"/>
                <a:gd name="T15" fmla="*/ 0 h 19"/>
                <a:gd name="T16" fmla="*/ 0 w 924"/>
                <a:gd name="T17" fmla="*/ 0 h 19"/>
                <a:gd name="T18" fmla="*/ 0 w 924"/>
                <a:gd name="T19" fmla="*/ 0 h 19"/>
                <a:gd name="T20" fmla="*/ 11 w 9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4"/>
                <a:gd name="T34" fmla="*/ 0 h 19"/>
                <a:gd name="T35" fmla="*/ 924 w 9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4" h="19">
                  <a:moveTo>
                    <a:pt x="924" y="0"/>
                  </a:moveTo>
                  <a:lnTo>
                    <a:pt x="923" y="5"/>
                  </a:lnTo>
                  <a:lnTo>
                    <a:pt x="921" y="9"/>
                  </a:lnTo>
                  <a:lnTo>
                    <a:pt x="920" y="15"/>
                  </a:lnTo>
                  <a:lnTo>
                    <a:pt x="918" y="19"/>
                  </a:lnTo>
                  <a:lnTo>
                    <a:pt x="0" y="19"/>
                  </a:lnTo>
                  <a:lnTo>
                    <a:pt x="2" y="15"/>
                  </a:lnTo>
                  <a:lnTo>
                    <a:pt x="5" y="9"/>
                  </a:lnTo>
                  <a:lnTo>
                    <a:pt x="7" y="5"/>
                  </a:lnTo>
                  <a:lnTo>
                    <a:pt x="9" y="0"/>
                  </a:lnTo>
                  <a:lnTo>
                    <a:pt x="924" y="0"/>
                  </a:lnTo>
                  <a:close/>
                </a:path>
              </a:pathLst>
            </a:custGeom>
            <a:solidFill>
              <a:srgbClr val="363636"/>
            </a:solidFill>
            <a:ln w="9525">
              <a:noFill/>
              <a:round/>
              <a:headEnd/>
              <a:tailEnd/>
            </a:ln>
          </p:spPr>
          <p:txBody>
            <a:bodyPr/>
            <a:lstStyle/>
            <a:p>
              <a:endParaRPr lang="fr-FR"/>
            </a:p>
          </p:txBody>
        </p:sp>
        <p:sp>
          <p:nvSpPr>
            <p:cNvPr id="67" name="Freeform 277"/>
            <p:cNvSpPr>
              <a:spLocks/>
            </p:cNvSpPr>
            <p:nvPr/>
          </p:nvSpPr>
          <p:spPr bwMode="auto">
            <a:xfrm>
              <a:off x="637" y="671"/>
              <a:ext cx="309" cy="6"/>
            </a:xfrm>
            <a:custGeom>
              <a:avLst/>
              <a:gdLst>
                <a:gd name="T0" fmla="*/ 11 w 927"/>
                <a:gd name="T1" fmla="*/ 0 h 20"/>
                <a:gd name="T2" fmla="*/ 11 w 927"/>
                <a:gd name="T3" fmla="*/ 0 h 20"/>
                <a:gd name="T4" fmla="*/ 11 w 927"/>
                <a:gd name="T5" fmla="*/ 0 h 20"/>
                <a:gd name="T6" fmla="*/ 11 w 927"/>
                <a:gd name="T7" fmla="*/ 0 h 20"/>
                <a:gd name="T8" fmla="*/ 11 w 927"/>
                <a:gd name="T9" fmla="*/ 0 h 20"/>
                <a:gd name="T10" fmla="*/ 0 w 927"/>
                <a:gd name="T11" fmla="*/ 0 h 20"/>
                <a:gd name="T12" fmla="*/ 0 w 927"/>
                <a:gd name="T13" fmla="*/ 0 h 20"/>
                <a:gd name="T14" fmla="*/ 0 w 927"/>
                <a:gd name="T15" fmla="*/ 0 h 20"/>
                <a:gd name="T16" fmla="*/ 0 w 927"/>
                <a:gd name="T17" fmla="*/ 0 h 20"/>
                <a:gd name="T18" fmla="*/ 0 w 927"/>
                <a:gd name="T19" fmla="*/ 0 h 20"/>
                <a:gd name="T20" fmla="*/ 11 w 92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20"/>
                <a:gd name="T35" fmla="*/ 927 w 92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20">
                  <a:moveTo>
                    <a:pt x="927" y="0"/>
                  </a:moveTo>
                  <a:lnTo>
                    <a:pt x="926" y="5"/>
                  </a:lnTo>
                  <a:lnTo>
                    <a:pt x="925" y="9"/>
                  </a:lnTo>
                  <a:lnTo>
                    <a:pt x="923" y="15"/>
                  </a:lnTo>
                  <a:lnTo>
                    <a:pt x="922" y="20"/>
                  </a:lnTo>
                  <a:lnTo>
                    <a:pt x="0" y="20"/>
                  </a:lnTo>
                  <a:lnTo>
                    <a:pt x="2" y="15"/>
                  </a:lnTo>
                  <a:lnTo>
                    <a:pt x="5" y="9"/>
                  </a:lnTo>
                  <a:lnTo>
                    <a:pt x="7" y="5"/>
                  </a:lnTo>
                  <a:lnTo>
                    <a:pt x="9" y="0"/>
                  </a:lnTo>
                  <a:lnTo>
                    <a:pt x="927" y="0"/>
                  </a:lnTo>
                  <a:close/>
                </a:path>
              </a:pathLst>
            </a:custGeom>
            <a:solidFill>
              <a:srgbClr val="393939"/>
            </a:solidFill>
            <a:ln w="9525">
              <a:noFill/>
              <a:round/>
              <a:headEnd/>
              <a:tailEnd/>
            </a:ln>
          </p:spPr>
          <p:txBody>
            <a:bodyPr/>
            <a:lstStyle/>
            <a:p>
              <a:endParaRPr lang="fr-FR"/>
            </a:p>
          </p:txBody>
        </p:sp>
        <p:sp>
          <p:nvSpPr>
            <p:cNvPr id="68" name="Freeform 278"/>
            <p:cNvSpPr>
              <a:spLocks/>
            </p:cNvSpPr>
            <p:nvPr/>
          </p:nvSpPr>
          <p:spPr bwMode="auto">
            <a:xfrm>
              <a:off x="634" y="677"/>
              <a:ext cx="310" cy="7"/>
            </a:xfrm>
            <a:custGeom>
              <a:avLst/>
              <a:gdLst>
                <a:gd name="T0" fmla="*/ 11 w 931"/>
                <a:gd name="T1" fmla="*/ 0 h 19"/>
                <a:gd name="T2" fmla="*/ 11 w 931"/>
                <a:gd name="T3" fmla="*/ 0 h 19"/>
                <a:gd name="T4" fmla="*/ 11 w 931"/>
                <a:gd name="T5" fmla="*/ 0 h 19"/>
                <a:gd name="T6" fmla="*/ 11 w 931"/>
                <a:gd name="T7" fmla="*/ 0 h 19"/>
                <a:gd name="T8" fmla="*/ 11 w 931"/>
                <a:gd name="T9" fmla="*/ 0 h 19"/>
                <a:gd name="T10" fmla="*/ 0 w 931"/>
                <a:gd name="T11" fmla="*/ 0 h 19"/>
                <a:gd name="T12" fmla="*/ 0 w 931"/>
                <a:gd name="T13" fmla="*/ 0 h 19"/>
                <a:gd name="T14" fmla="*/ 0 w 931"/>
                <a:gd name="T15" fmla="*/ 0 h 19"/>
                <a:gd name="T16" fmla="*/ 0 w 931"/>
                <a:gd name="T17" fmla="*/ 0 h 19"/>
                <a:gd name="T18" fmla="*/ 0 w 931"/>
                <a:gd name="T19" fmla="*/ 0 h 19"/>
                <a:gd name="T20" fmla="*/ 11 w 93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1"/>
                <a:gd name="T34" fmla="*/ 0 h 19"/>
                <a:gd name="T35" fmla="*/ 931 w 93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1" h="19">
                  <a:moveTo>
                    <a:pt x="931" y="0"/>
                  </a:moveTo>
                  <a:lnTo>
                    <a:pt x="930" y="4"/>
                  </a:lnTo>
                  <a:lnTo>
                    <a:pt x="929" y="9"/>
                  </a:lnTo>
                  <a:lnTo>
                    <a:pt x="926" y="14"/>
                  </a:lnTo>
                  <a:lnTo>
                    <a:pt x="925" y="19"/>
                  </a:lnTo>
                  <a:lnTo>
                    <a:pt x="0" y="19"/>
                  </a:lnTo>
                  <a:lnTo>
                    <a:pt x="2" y="14"/>
                  </a:lnTo>
                  <a:lnTo>
                    <a:pt x="5" y="9"/>
                  </a:lnTo>
                  <a:lnTo>
                    <a:pt x="7" y="4"/>
                  </a:lnTo>
                  <a:lnTo>
                    <a:pt x="9" y="0"/>
                  </a:lnTo>
                  <a:lnTo>
                    <a:pt x="931" y="0"/>
                  </a:lnTo>
                  <a:close/>
                </a:path>
              </a:pathLst>
            </a:custGeom>
            <a:solidFill>
              <a:srgbClr val="393939"/>
            </a:solidFill>
            <a:ln w="9525">
              <a:noFill/>
              <a:round/>
              <a:headEnd/>
              <a:tailEnd/>
            </a:ln>
          </p:spPr>
          <p:txBody>
            <a:bodyPr/>
            <a:lstStyle/>
            <a:p>
              <a:endParaRPr lang="fr-FR"/>
            </a:p>
          </p:txBody>
        </p:sp>
        <p:sp>
          <p:nvSpPr>
            <p:cNvPr id="69" name="Freeform 279"/>
            <p:cNvSpPr>
              <a:spLocks/>
            </p:cNvSpPr>
            <p:nvPr/>
          </p:nvSpPr>
          <p:spPr bwMode="auto">
            <a:xfrm>
              <a:off x="631" y="684"/>
              <a:ext cx="311" cy="6"/>
            </a:xfrm>
            <a:custGeom>
              <a:avLst/>
              <a:gdLst>
                <a:gd name="T0" fmla="*/ 12 w 933"/>
                <a:gd name="T1" fmla="*/ 0 h 19"/>
                <a:gd name="T2" fmla="*/ 12 w 933"/>
                <a:gd name="T3" fmla="*/ 0 h 19"/>
                <a:gd name="T4" fmla="*/ 11 w 933"/>
                <a:gd name="T5" fmla="*/ 0 h 19"/>
                <a:gd name="T6" fmla="*/ 11 w 933"/>
                <a:gd name="T7" fmla="*/ 0 h 19"/>
                <a:gd name="T8" fmla="*/ 11 w 933"/>
                <a:gd name="T9" fmla="*/ 0 h 19"/>
                <a:gd name="T10" fmla="*/ 0 w 933"/>
                <a:gd name="T11" fmla="*/ 0 h 19"/>
                <a:gd name="T12" fmla="*/ 0 w 933"/>
                <a:gd name="T13" fmla="*/ 0 h 19"/>
                <a:gd name="T14" fmla="*/ 0 w 933"/>
                <a:gd name="T15" fmla="*/ 0 h 19"/>
                <a:gd name="T16" fmla="*/ 0 w 933"/>
                <a:gd name="T17" fmla="*/ 0 h 19"/>
                <a:gd name="T18" fmla="*/ 0 w 933"/>
                <a:gd name="T19" fmla="*/ 0 h 19"/>
                <a:gd name="T20" fmla="*/ 12 w 93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
                <a:gd name="T34" fmla="*/ 0 h 19"/>
                <a:gd name="T35" fmla="*/ 933 w 93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 h="19">
                  <a:moveTo>
                    <a:pt x="933" y="0"/>
                  </a:moveTo>
                  <a:lnTo>
                    <a:pt x="932" y="4"/>
                  </a:lnTo>
                  <a:lnTo>
                    <a:pt x="931" y="9"/>
                  </a:lnTo>
                  <a:lnTo>
                    <a:pt x="930" y="15"/>
                  </a:lnTo>
                  <a:lnTo>
                    <a:pt x="929" y="19"/>
                  </a:lnTo>
                  <a:lnTo>
                    <a:pt x="0" y="19"/>
                  </a:lnTo>
                  <a:lnTo>
                    <a:pt x="2" y="15"/>
                  </a:lnTo>
                  <a:lnTo>
                    <a:pt x="5" y="9"/>
                  </a:lnTo>
                  <a:lnTo>
                    <a:pt x="6" y="4"/>
                  </a:lnTo>
                  <a:lnTo>
                    <a:pt x="8" y="0"/>
                  </a:lnTo>
                  <a:lnTo>
                    <a:pt x="933" y="0"/>
                  </a:lnTo>
                  <a:close/>
                </a:path>
              </a:pathLst>
            </a:custGeom>
            <a:solidFill>
              <a:srgbClr val="3B3B3B"/>
            </a:solidFill>
            <a:ln w="9525">
              <a:noFill/>
              <a:round/>
              <a:headEnd/>
              <a:tailEnd/>
            </a:ln>
          </p:spPr>
          <p:txBody>
            <a:bodyPr/>
            <a:lstStyle/>
            <a:p>
              <a:endParaRPr lang="fr-FR"/>
            </a:p>
          </p:txBody>
        </p:sp>
        <p:sp>
          <p:nvSpPr>
            <p:cNvPr id="70" name="Freeform 280"/>
            <p:cNvSpPr>
              <a:spLocks/>
            </p:cNvSpPr>
            <p:nvPr/>
          </p:nvSpPr>
          <p:spPr bwMode="auto">
            <a:xfrm>
              <a:off x="628" y="690"/>
              <a:ext cx="313" cy="6"/>
            </a:xfrm>
            <a:custGeom>
              <a:avLst/>
              <a:gdLst>
                <a:gd name="T0" fmla="*/ 12 w 938"/>
                <a:gd name="T1" fmla="*/ 0 h 19"/>
                <a:gd name="T2" fmla="*/ 12 w 938"/>
                <a:gd name="T3" fmla="*/ 0 h 19"/>
                <a:gd name="T4" fmla="*/ 12 w 938"/>
                <a:gd name="T5" fmla="*/ 0 h 19"/>
                <a:gd name="T6" fmla="*/ 12 w 938"/>
                <a:gd name="T7" fmla="*/ 0 h 19"/>
                <a:gd name="T8" fmla="*/ 12 w 938"/>
                <a:gd name="T9" fmla="*/ 0 h 19"/>
                <a:gd name="T10" fmla="*/ 0 w 938"/>
                <a:gd name="T11" fmla="*/ 0 h 19"/>
                <a:gd name="T12" fmla="*/ 0 w 938"/>
                <a:gd name="T13" fmla="*/ 0 h 19"/>
                <a:gd name="T14" fmla="*/ 0 w 938"/>
                <a:gd name="T15" fmla="*/ 0 h 19"/>
                <a:gd name="T16" fmla="*/ 0 w 938"/>
                <a:gd name="T17" fmla="*/ 0 h 19"/>
                <a:gd name="T18" fmla="*/ 0 w 938"/>
                <a:gd name="T19" fmla="*/ 0 h 19"/>
                <a:gd name="T20" fmla="*/ 12 w 93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8"/>
                <a:gd name="T34" fmla="*/ 0 h 19"/>
                <a:gd name="T35" fmla="*/ 938 w 93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8" h="19">
                  <a:moveTo>
                    <a:pt x="938" y="0"/>
                  </a:moveTo>
                  <a:lnTo>
                    <a:pt x="936" y="5"/>
                  </a:lnTo>
                  <a:lnTo>
                    <a:pt x="934" y="9"/>
                  </a:lnTo>
                  <a:lnTo>
                    <a:pt x="933" y="15"/>
                  </a:lnTo>
                  <a:lnTo>
                    <a:pt x="932" y="19"/>
                  </a:lnTo>
                  <a:lnTo>
                    <a:pt x="0" y="19"/>
                  </a:lnTo>
                  <a:lnTo>
                    <a:pt x="2" y="15"/>
                  </a:lnTo>
                  <a:lnTo>
                    <a:pt x="5" y="9"/>
                  </a:lnTo>
                  <a:lnTo>
                    <a:pt x="7" y="5"/>
                  </a:lnTo>
                  <a:lnTo>
                    <a:pt x="9" y="0"/>
                  </a:lnTo>
                  <a:lnTo>
                    <a:pt x="938" y="0"/>
                  </a:lnTo>
                  <a:close/>
                </a:path>
              </a:pathLst>
            </a:custGeom>
            <a:solidFill>
              <a:srgbClr val="3E3E3E"/>
            </a:solidFill>
            <a:ln w="9525">
              <a:noFill/>
              <a:round/>
              <a:headEnd/>
              <a:tailEnd/>
            </a:ln>
          </p:spPr>
          <p:txBody>
            <a:bodyPr/>
            <a:lstStyle/>
            <a:p>
              <a:endParaRPr lang="fr-FR"/>
            </a:p>
          </p:txBody>
        </p:sp>
        <p:sp>
          <p:nvSpPr>
            <p:cNvPr id="71" name="Freeform 281"/>
            <p:cNvSpPr>
              <a:spLocks/>
            </p:cNvSpPr>
            <p:nvPr/>
          </p:nvSpPr>
          <p:spPr bwMode="auto">
            <a:xfrm>
              <a:off x="625" y="696"/>
              <a:ext cx="314" cy="7"/>
            </a:xfrm>
            <a:custGeom>
              <a:avLst/>
              <a:gdLst>
                <a:gd name="T0" fmla="*/ 12 w 940"/>
                <a:gd name="T1" fmla="*/ 0 h 20"/>
                <a:gd name="T2" fmla="*/ 12 w 940"/>
                <a:gd name="T3" fmla="*/ 0 h 20"/>
                <a:gd name="T4" fmla="*/ 12 w 940"/>
                <a:gd name="T5" fmla="*/ 0 h 20"/>
                <a:gd name="T6" fmla="*/ 12 w 940"/>
                <a:gd name="T7" fmla="*/ 0 h 20"/>
                <a:gd name="T8" fmla="*/ 12 w 940"/>
                <a:gd name="T9" fmla="*/ 0 h 20"/>
                <a:gd name="T10" fmla="*/ 0 w 940"/>
                <a:gd name="T11" fmla="*/ 0 h 20"/>
                <a:gd name="T12" fmla="*/ 0 w 940"/>
                <a:gd name="T13" fmla="*/ 0 h 20"/>
                <a:gd name="T14" fmla="*/ 0 w 940"/>
                <a:gd name="T15" fmla="*/ 0 h 20"/>
                <a:gd name="T16" fmla="*/ 0 w 940"/>
                <a:gd name="T17" fmla="*/ 0 h 20"/>
                <a:gd name="T18" fmla="*/ 0 w 940"/>
                <a:gd name="T19" fmla="*/ 0 h 20"/>
                <a:gd name="T20" fmla="*/ 12 w 94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0"/>
                <a:gd name="T34" fmla="*/ 0 h 20"/>
                <a:gd name="T35" fmla="*/ 940 w 94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0" h="20">
                  <a:moveTo>
                    <a:pt x="940" y="0"/>
                  </a:moveTo>
                  <a:lnTo>
                    <a:pt x="939" y="5"/>
                  </a:lnTo>
                  <a:lnTo>
                    <a:pt x="938" y="9"/>
                  </a:lnTo>
                  <a:lnTo>
                    <a:pt x="935" y="15"/>
                  </a:lnTo>
                  <a:lnTo>
                    <a:pt x="934" y="20"/>
                  </a:lnTo>
                  <a:lnTo>
                    <a:pt x="0" y="20"/>
                  </a:lnTo>
                  <a:lnTo>
                    <a:pt x="2" y="15"/>
                  </a:lnTo>
                  <a:lnTo>
                    <a:pt x="5" y="9"/>
                  </a:lnTo>
                  <a:lnTo>
                    <a:pt x="6" y="5"/>
                  </a:lnTo>
                  <a:lnTo>
                    <a:pt x="8" y="0"/>
                  </a:lnTo>
                  <a:lnTo>
                    <a:pt x="940" y="0"/>
                  </a:lnTo>
                  <a:close/>
                </a:path>
              </a:pathLst>
            </a:custGeom>
            <a:solidFill>
              <a:srgbClr val="404040"/>
            </a:solidFill>
            <a:ln w="9525">
              <a:noFill/>
              <a:round/>
              <a:headEnd/>
              <a:tailEnd/>
            </a:ln>
          </p:spPr>
          <p:txBody>
            <a:bodyPr/>
            <a:lstStyle/>
            <a:p>
              <a:endParaRPr lang="fr-FR"/>
            </a:p>
          </p:txBody>
        </p:sp>
        <p:sp>
          <p:nvSpPr>
            <p:cNvPr id="72" name="Freeform 282"/>
            <p:cNvSpPr>
              <a:spLocks/>
            </p:cNvSpPr>
            <p:nvPr/>
          </p:nvSpPr>
          <p:spPr bwMode="auto">
            <a:xfrm>
              <a:off x="623" y="703"/>
              <a:ext cx="314" cy="6"/>
            </a:xfrm>
            <a:custGeom>
              <a:avLst/>
              <a:gdLst>
                <a:gd name="T0" fmla="*/ 12 w 942"/>
                <a:gd name="T1" fmla="*/ 0 h 19"/>
                <a:gd name="T2" fmla="*/ 12 w 942"/>
                <a:gd name="T3" fmla="*/ 0 h 19"/>
                <a:gd name="T4" fmla="*/ 12 w 942"/>
                <a:gd name="T5" fmla="*/ 0 h 19"/>
                <a:gd name="T6" fmla="*/ 12 w 942"/>
                <a:gd name="T7" fmla="*/ 0 h 19"/>
                <a:gd name="T8" fmla="*/ 12 w 942"/>
                <a:gd name="T9" fmla="*/ 0 h 19"/>
                <a:gd name="T10" fmla="*/ 0 w 942"/>
                <a:gd name="T11" fmla="*/ 0 h 19"/>
                <a:gd name="T12" fmla="*/ 0 w 942"/>
                <a:gd name="T13" fmla="*/ 0 h 19"/>
                <a:gd name="T14" fmla="*/ 0 w 942"/>
                <a:gd name="T15" fmla="*/ 0 h 19"/>
                <a:gd name="T16" fmla="*/ 0 w 942"/>
                <a:gd name="T17" fmla="*/ 0 h 19"/>
                <a:gd name="T18" fmla="*/ 0 w 942"/>
                <a:gd name="T19" fmla="*/ 0 h 19"/>
                <a:gd name="T20" fmla="*/ 12 w 94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2"/>
                <a:gd name="T34" fmla="*/ 0 h 19"/>
                <a:gd name="T35" fmla="*/ 942 w 94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2" h="19">
                  <a:moveTo>
                    <a:pt x="942" y="0"/>
                  </a:moveTo>
                  <a:lnTo>
                    <a:pt x="941" y="4"/>
                  </a:lnTo>
                  <a:lnTo>
                    <a:pt x="940" y="9"/>
                  </a:lnTo>
                  <a:lnTo>
                    <a:pt x="938" y="14"/>
                  </a:lnTo>
                  <a:lnTo>
                    <a:pt x="937" y="19"/>
                  </a:lnTo>
                  <a:lnTo>
                    <a:pt x="0" y="19"/>
                  </a:lnTo>
                  <a:lnTo>
                    <a:pt x="2" y="14"/>
                  </a:lnTo>
                  <a:lnTo>
                    <a:pt x="5" y="9"/>
                  </a:lnTo>
                  <a:lnTo>
                    <a:pt x="6" y="4"/>
                  </a:lnTo>
                  <a:lnTo>
                    <a:pt x="8" y="0"/>
                  </a:lnTo>
                  <a:lnTo>
                    <a:pt x="942" y="0"/>
                  </a:lnTo>
                  <a:close/>
                </a:path>
              </a:pathLst>
            </a:custGeom>
            <a:solidFill>
              <a:srgbClr val="434343"/>
            </a:solidFill>
            <a:ln w="9525">
              <a:noFill/>
              <a:round/>
              <a:headEnd/>
              <a:tailEnd/>
            </a:ln>
          </p:spPr>
          <p:txBody>
            <a:bodyPr/>
            <a:lstStyle/>
            <a:p>
              <a:endParaRPr lang="fr-FR"/>
            </a:p>
          </p:txBody>
        </p:sp>
        <p:sp>
          <p:nvSpPr>
            <p:cNvPr id="73" name="Freeform 283"/>
            <p:cNvSpPr>
              <a:spLocks/>
            </p:cNvSpPr>
            <p:nvPr/>
          </p:nvSpPr>
          <p:spPr bwMode="auto">
            <a:xfrm>
              <a:off x="620" y="709"/>
              <a:ext cx="315" cy="7"/>
            </a:xfrm>
            <a:custGeom>
              <a:avLst/>
              <a:gdLst>
                <a:gd name="T0" fmla="*/ 12 w 945"/>
                <a:gd name="T1" fmla="*/ 0 h 19"/>
                <a:gd name="T2" fmla="*/ 12 w 945"/>
                <a:gd name="T3" fmla="*/ 0 h 19"/>
                <a:gd name="T4" fmla="*/ 12 w 945"/>
                <a:gd name="T5" fmla="*/ 0 h 19"/>
                <a:gd name="T6" fmla="*/ 12 w 945"/>
                <a:gd name="T7" fmla="*/ 0 h 19"/>
                <a:gd name="T8" fmla="*/ 12 w 945"/>
                <a:gd name="T9" fmla="*/ 0 h 19"/>
                <a:gd name="T10" fmla="*/ 0 w 945"/>
                <a:gd name="T11" fmla="*/ 0 h 19"/>
                <a:gd name="T12" fmla="*/ 0 w 945"/>
                <a:gd name="T13" fmla="*/ 0 h 19"/>
                <a:gd name="T14" fmla="*/ 0 w 945"/>
                <a:gd name="T15" fmla="*/ 0 h 19"/>
                <a:gd name="T16" fmla="*/ 0 w 945"/>
                <a:gd name="T17" fmla="*/ 0 h 19"/>
                <a:gd name="T18" fmla="*/ 0 w 945"/>
                <a:gd name="T19" fmla="*/ 0 h 19"/>
                <a:gd name="T20" fmla="*/ 12 w 9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5"/>
                <a:gd name="T34" fmla="*/ 0 h 19"/>
                <a:gd name="T35" fmla="*/ 945 w 9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5" h="19">
                  <a:moveTo>
                    <a:pt x="945" y="0"/>
                  </a:moveTo>
                  <a:lnTo>
                    <a:pt x="943" y="4"/>
                  </a:lnTo>
                  <a:lnTo>
                    <a:pt x="942" y="9"/>
                  </a:lnTo>
                  <a:lnTo>
                    <a:pt x="941" y="15"/>
                  </a:lnTo>
                  <a:lnTo>
                    <a:pt x="940" y="19"/>
                  </a:lnTo>
                  <a:lnTo>
                    <a:pt x="0" y="19"/>
                  </a:lnTo>
                  <a:lnTo>
                    <a:pt x="2" y="15"/>
                  </a:lnTo>
                  <a:lnTo>
                    <a:pt x="5" y="9"/>
                  </a:lnTo>
                  <a:lnTo>
                    <a:pt x="6" y="4"/>
                  </a:lnTo>
                  <a:lnTo>
                    <a:pt x="8" y="0"/>
                  </a:lnTo>
                  <a:lnTo>
                    <a:pt x="945" y="0"/>
                  </a:lnTo>
                  <a:close/>
                </a:path>
              </a:pathLst>
            </a:custGeom>
            <a:solidFill>
              <a:srgbClr val="434343"/>
            </a:solidFill>
            <a:ln w="9525">
              <a:noFill/>
              <a:round/>
              <a:headEnd/>
              <a:tailEnd/>
            </a:ln>
          </p:spPr>
          <p:txBody>
            <a:bodyPr/>
            <a:lstStyle/>
            <a:p>
              <a:endParaRPr lang="fr-FR"/>
            </a:p>
          </p:txBody>
        </p:sp>
        <p:sp>
          <p:nvSpPr>
            <p:cNvPr id="74" name="Freeform 284"/>
            <p:cNvSpPr>
              <a:spLocks/>
            </p:cNvSpPr>
            <p:nvPr/>
          </p:nvSpPr>
          <p:spPr bwMode="auto">
            <a:xfrm>
              <a:off x="617" y="716"/>
              <a:ext cx="316" cy="6"/>
            </a:xfrm>
            <a:custGeom>
              <a:avLst/>
              <a:gdLst>
                <a:gd name="T0" fmla="*/ 12 w 948"/>
                <a:gd name="T1" fmla="*/ 0 h 19"/>
                <a:gd name="T2" fmla="*/ 12 w 948"/>
                <a:gd name="T3" fmla="*/ 0 h 19"/>
                <a:gd name="T4" fmla="*/ 12 w 948"/>
                <a:gd name="T5" fmla="*/ 0 h 19"/>
                <a:gd name="T6" fmla="*/ 12 w 948"/>
                <a:gd name="T7" fmla="*/ 0 h 19"/>
                <a:gd name="T8" fmla="*/ 12 w 948"/>
                <a:gd name="T9" fmla="*/ 0 h 19"/>
                <a:gd name="T10" fmla="*/ 0 w 948"/>
                <a:gd name="T11" fmla="*/ 0 h 19"/>
                <a:gd name="T12" fmla="*/ 0 w 948"/>
                <a:gd name="T13" fmla="*/ 0 h 19"/>
                <a:gd name="T14" fmla="*/ 0 w 948"/>
                <a:gd name="T15" fmla="*/ 0 h 19"/>
                <a:gd name="T16" fmla="*/ 0 w 948"/>
                <a:gd name="T17" fmla="*/ 0 h 19"/>
                <a:gd name="T18" fmla="*/ 0 w 948"/>
                <a:gd name="T19" fmla="*/ 0 h 19"/>
                <a:gd name="T20" fmla="*/ 12 w 94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8"/>
                <a:gd name="T34" fmla="*/ 0 h 19"/>
                <a:gd name="T35" fmla="*/ 948 w 94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8" h="19">
                  <a:moveTo>
                    <a:pt x="948" y="0"/>
                  </a:moveTo>
                  <a:lnTo>
                    <a:pt x="947" y="5"/>
                  </a:lnTo>
                  <a:lnTo>
                    <a:pt x="946" y="9"/>
                  </a:lnTo>
                  <a:lnTo>
                    <a:pt x="944" y="15"/>
                  </a:lnTo>
                  <a:lnTo>
                    <a:pt x="942" y="19"/>
                  </a:lnTo>
                  <a:lnTo>
                    <a:pt x="0" y="19"/>
                  </a:lnTo>
                  <a:lnTo>
                    <a:pt x="3" y="15"/>
                  </a:lnTo>
                  <a:lnTo>
                    <a:pt x="5" y="9"/>
                  </a:lnTo>
                  <a:lnTo>
                    <a:pt x="6" y="5"/>
                  </a:lnTo>
                  <a:lnTo>
                    <a:pt x="8" y="0"/>
                  </a:lnTo>
                  <a:lnTo>
                    <a:pt x="948" y="0"/>
                  </a:lnTo>
                  <a:close/>
                </a:path>
              </a:pathLst>
            </a:custGeom>
            <a:solidFill>
              <a:srgbClr val="454545"/>
            </a:solidFill>
            <a:ln w="9525">
              <a:noFill/>
              <a:round/>
              <a:headEnd/>
              <a:tailEnd/>
            </a:ln>
          </p:spPr>
          <p:txBody>
            <a:bodyPr/>
            <a:lstStyle/>
            <a:p>
              <a:endParaRPr lang="fr-FR"/>
            </a:p>
          </p:txBody>
        </p:sp>
        <p:sp>
          <p:nvSpPr>
            <p:cNvPr id="75" name="Freeform 285"/>
            <p:cNvSpPr>
              <a:spLocks/>
            </p:cNvSpPr>
            <p:nvPr/>
          </p:nvSpPr>
          <p:spPr bwMode="auto">
            <a:xfrm>
              <a:off x="615" y="722"/>
              <a:ext cx="316" cy="7"/>
            </a:xfrm>
            <a:custGeom>
              <a:avLst/>
              <a:gdLst>
                <a:gd name="T0" fmla="*/ 12 w 950"/>
                <a:gd name="T1" fmla="*/ 0 h 20"/>
                <a:gd name="T2" fmla="*/ 12 w 950"/>
                <a:gd name="T3" fmla="*/ 0 h 20"/>
                <a:gd name="T4" fmla="*/ 12 w 950"/>
                <a:gd name="T5" fmla="*/ 0 h 20"/>
                <a:gd name="T6" fmla="*/ 12 w 950"/>
                <a:gd name="T7" fmla="*/ 0 h 20"/>
                <a:gd name="T8" fmla="*/ 12 w 950"/>
                <a:gd name="T9" fmla="*/ 0 h 20"/>
                <a:gd name="T10" fmla="*/ 0 w 950"/>
                <a:gd name="T11" fmla="*/ 0 h 20"/>
                <a:gd name="T12" fmla="*/ 0 w 950"/>
                <a:gd name="T13" fmla="*/ 0 h 20"/>
                <a:gd name="T14" fmla="*/ 0 w 950"/>
                <a:gd name="T15" fmla="*/ 0 h 20"/>
                <a:gd name="T16" fmla="*/ 0 w 950"/>
                <a:gd name="T17" fmla="*/ 0 h 20"/>
                <a:gd name="T18" fmla="*/ 0 w 950"/>
                <a:gd name="T19" fmla="*/ 0 h 20"/>
                <a:gd name="T20" fmla="*/ 12 w 95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0"/>
                <a:gd name="T34" fmla="*/ 0 h 20"/>
                <a:gd name="T35" fmla="*/ 950 w 95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0" h="20">
                  <a:moveTo>
                    <a:pt x="950" y="0"/>
                  </a:moveTo>
                  <a:lnTo>
                    <a:pt x="949" y="5"/>
                  </a:lnTo>
                  <a:lnTo>
                    <a:pt x="948" y="9"/>
                  </a:lnTo>
                  <a:lnTo>
                    <a:pt x="946" y="15"/>
                  </a:lnTo>
                  <a:lnTo>
                    <a:pt x="945" y="20"/>
                  </a:lnTo>
                  <a:lnTo>
                    <a:pt x="0" y="20"/>
                  </a:lnTo>
                  <a:lnTo>
                    <a:pt x="3" y="15"/>
                  </a:lnTo>
                  <a:lnTo>
                    <a:pt x="5" y="9"/>
                  </a:lnTo>
                  <a:lnTo>
                    <a:pt x="6" y="5"/>
                  </a:lnTo>
                  <a:lnTo>
                    <a:pt x="8" y="0"/>
                  </a:lnTo>
                  <a:lnTo>
                    <a:pt x="950" y="0"/>
                  </a:lnTo>
                  <a:close/>
                </a:path>
              </a:pathLst>
            </a:custGeom>
            <a:solidFill>
              <a:srgbClr val="484848"/>
            </a:solidFill>
            <a:ln w="9525">
              <a:noFill/>
              <a:round/>
              <a:headEnd/>
              <a:tailEnd/>
            </a:ln>
          </p:spPr>
          <p:txBody>
            <a:bodyPr/>
            <a:lstStyle/>
            <a:p>
              <a:endParaRPr lang="fr-FR"/>
            </a:p>
          </p:txBody>
        </p:sp>
        <p:sp>
          <p:nvSpPr>
            <p:cNvPr id="76" name="Freeform 286"/>
            <p:cNvSpPr>
              <a:spLocks/>
            </p:cNvSpPr>
            <p:nvPr/>
          </p:nvSpPr>
          <p:spPr bwMode="auto">
            <a:xfrm>
              <a:off x="612" y="729"/>
              <a:ext cx="318" cy="6"/>
            </a:xfrm>
            <a:custGeom>
              <a:avLst/>
              <a:gdLst>
                <a:gd name="T0" fmla="*/ 12 w 953"/>
                <a:gd name="T1" fmla="*/ 0 h 19"/>
                <a:gd name="T2" fmla="*/ 12 w 953"/>
                <a:gd name="T3" fmla="*/ 0 h 19"/>
                <a:gd name="T4" fmla="*/ 12 w 953"/>
                <a:gd name="T5" fmla="*/ 0 h 19"/>
                <a:gd name="T6" fmla="*/ 12 w 953"/>
                <a:gd name="T7" fmla="*/ 0 h 19"/>
                <a:gd name="T8" fmla="*/ 12 w 953"/>
                <a:gd name="T9" fmla="*/ 0 h 19"/>
                <a:gd name="T10" fmla="*/ 0 w 953"/>
                <a:gd name="T11" fmla="*/ 0 h 19"/>
                <a:gd name="T12" fmla="*/ 0 w 953"/>
                <a:gd name="T13" fmla="*/ 0 h 19"/>
                <a:gd name="T14" fmla="*/ 0 w 953"/>
                <a:gd name="T15" fmla="*/ 0 h 19"/>
                <a:gd name="T16" fmla="*/ 0 w 953"/>
                <a:gd name="T17" fmla="*/ 0 h 19"/>
                <a:gd name="T18" fmla="*/ 0 w 953"/>
                <a:gd name="T19" fmla="*/ 0 h 19"/>
                <a:gd name="T20" fmla="*/ 12 w 95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19"/>
                <a:gd name="T35" fmla="*/ 953 w 9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19">
                  <a:moveTo>
                    <a:pt x="953" y="0"/>
                  </a:moveTo>
                  <a:lnTo>
                    <a:pt x="952" y="4"/>
                  </a:lnTo>
                  <a:lnTo>
                    <a:pt x="950" y="9"/>
                  </a:lnTo>
                  <a:lnTo>
                    <a:pt x="948" y="14"/>
                  </a:lnTo>
                  <a:lnTo>
                    <a:pt x="947" y="19"/>
                  </a:lnTo>
                  <a:lnTo>
                    <a:pt x="0" y="19"/>
                  </a:lnTo>
                  <a:lnTo>
                    <a:pt x="3" y="14"/>
                  </a:lnTo>
                  <a:lnTo>
                    <a:pt x="5" y="9"/>
                  </a:lnTo>
                  <a:lnTo>
                    <a:pt x="6" y="4"/>
                  </a:lnTo>
                  <a:lnTo>
                    <a:pt x="8" y="0"/>
                  </a:lnTo>
                  <a:lnTo>
                    <a:pt x="953" y="0"/>
                  </a:lnTo>
                  <a:close/>
                </a:path>
              </a:pathLst>
            </a:custGeom>
            <a:solidFill>
              <a:srgbClr val="4A4A4A"/>
            </a:solidFill>
            <a:ln w="9525">
              <a:noFill/>
              <a:round/>
              <a:headEnd/>
              <a:tailEnd/>
            </a:ln>
          </p:spPr>
          <p:txBody>
            <a:bodyPr/>
            <a:lstStyle/>
            <a:p>
              <a:endParaRPr lang="fr-FR"/>
            </a:p>
          </p:txBody>
        </p:sp>
        <p:sp>
          <p:nvSpPr>
            <p:cNvPr id="77" name="Freeform 287"/>
            <p:cNvSpPr>
              <a:spLocks/>
            </p:cNvSpPr>
            <p:nvPr/>
          </p:nvSpPr>
          <p:spPr bwMode="auto">
            <a:xfrm>
              <a:off x="610" y="735"/>
              <a:ext cx="318" cy="6"/>
            </a:xfrm>
            <a:custGeom>
              <a:avLst/>
              <a:gdLst>
                <a:gd name="T0" fmla="*/ 12 w 953"/>
                <a:gd name="T1" fmla="*/ 0 h 19"/>
                <a:gd name="T2" fmla="*/ 12 w 953"/>
                <a:gd name="T3" fmla="*/ 0 h 19"/>
                <a:gd name="T4" fmla="*/ 12 w 953"/>
                <a:gd name="T5" fmla="*/ 0 h 19"/>
                <a:gd name="T6" fmla="*/ 12 w 953"/>
                <a:gd name="T7" fmla="*/ 0 h 19"/>
                <a:gd name="T8" fmla="*/ 12 w 953"/>
                <a:gd name="T9" fmla="*/ 0 h 19"/>
                <a:gd name="T10" fmla="*/ 0 w 953"/>
                <a:gd name="T11" fmla="*/ 0 h 19"/>
                <a:gd name="T12" fmla="*/ 0 w 953"/>
                <a:gd name="T13" fmla="*/ 0 h 19"/>
                <a:gd name="T14" fmla="*/ 0 w 953"/>
                <a:gd name="T15" fmla="*/ 0 h 19"/>
                <a:gd name="T16" fmla="*/ 0 w 953"/>
                <a:gd name="T17" fmla="*/ 0 h 19"/>
                <a:gd name="T18" fmla="*/ 0 w 953"/>
                <a:gd name="T19" fmla="*/ 0 h 19"/>
                <a:gd name="T20" fmla="*/ 12 w 95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19"/>
                <a:gd name="T35" fmla="*/ 953 w 9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19">
                  <a:moveTo>
                    <a:pt x="953" y="0"/>
                  </a:moveTo>
                  <a:lnTo>
                    <a:pt x="952" y="4"/>
                  </a:lnTo>
                  <a:lnTo>
                    <a:pt x="951" y="9"/>
                  </a:lnTo>
                  <a:lnTo>
                    <a:pt x="950" y="15"/>
                  </a:lnTo>
                  <a:lnTo>
                    <a:pt x="949" y="19"/>
                  </a:lnTo>
                  <a:lnTo>
                    <a:pt x="0" y="19"/>
                  </a:lnTo>
                  <a:lnTo>
                    <a:pt x="2" y="15"/>
                  </a:lnTo>
                  <a:lnTo>
                    <a:pt x="3" y="9"/>
                  </a:lnTo>
                  <a:lnTo>
                    <a:pt x="5" y="4"/>
                  </a:lnTo>
                  <a:lnTo>
                    <a:pt x="6" y="0"/>
                  </a:lnTo>
                  <a:lnTo>
                    <a:pt x="953" y="0"/>
                  </a:lnTo>
                  <a:close/>
                </a:path>
              </a:pathLst>
            </a:custGeom>
            <a:solidFill>
              <a:srgbClr val="4D4D4D"/>
            </a:solidFill>
            <a:ln w="9525">
              <a:noFill/>
              <a:round/>
              <a:headEnd/>
              <a:tailEnd/>
            </a:ln>
          </p:spPr>
          <p:txBody>
            <a:bodyPr/>
            <a:lstStyle/>
            <a:p>
              <a:endParaRPr lang="fr-FR"/>
            </a:p>
          </p:txBody>
        </p:sp>
        <p:sp>
          <p:nvSpPr>
            <p:cNvPr id="78" name="Freeform 288"/>
            <p:cNvSpPr>
              <a:spLocks/>
            </p:cNvSpPr>
            <p:nvPr/>
          </p:nvSpPr>
          <p:spPr bwMode="auto">
            <a:xfrm>
              <a:off x="607" y="741"/>
              <a:ext cx="319" cy="7"/>
            </a:xfrm>
            <a:custGeom>
              <a:avLst/>
              <a:gdLst>
                <a:gd name="T0" fmla="*/ 12 w 957"/>
                <a:gd name="T1" fmla="*/ 0 h 19"/>
                <a:gd name="T2" fmla="*/ 12 w 957"/>
                <a:gd name="T3" fmla="*/ 0 h 19"/>
                <a:gd name="T4" fmla="*/ 12 w 957"/>
                <a:gd name="T5" fmla="*/ 0 h 19"/>
                <a:gd name="T6" fmla="*/ 12 w 957"/>
                <a:gd name="T7" fmla="*/ 0 h 19"/>
                <a:gd name="T8" fmla="*/ 12 w 957"/>
                <a:gd name="T9" fmla="*/ 0 h 19"/>
                <a:gd name="T10" fmla="*/ 0 w 957"/>
                <a:gd name="T11" fmla="*/ 0 h 19"/>
                <a:gd name="T12" fmla="*/ 0 w 957"/>
                <a:gd name="T13" fmla="*/ 0 h 19"/>
                <a:gd name="T14" fmla="*/ 0 w 957"/>
                <a:gd name="T15" fmla="*/ 0 h 19"/>
                <a:gd name="T16" fmla="*/ 0 w 957"/>
                <a:gd name="T17" fmla="*/ 0 h 19"/>
                <a:gd name="T18" fmla="*/ 0 w 957"/>
                <a:gd name="T19" fmla="*/ 0 h 19"/>
                <a:gd name="T20" fmla="*/ 12 w 957"/>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7"/>
                <a:gd name="T34" fmla="*/ 0 h 19"/>
                <a:gd name="T35" fmla="*/ 957 w 95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7" h="19">
                  <a:moveTo>
                    <a:pt x="957" y="0"/>
                  </a:moveTo>
                  <a:lnTo>
                    <a:pt x="955" y="5"/>
                  </a:lnTo>
                  <a:lnTo>
                    <a:pt x="954" y="9"/>
                  </a:lnTo>
                  <a:lnTo>
                    <a:pt x="952" y="15"/>
                  </a:lnTo>
                  <a:lnTo>
                    <a:pt x="951" y="19"/>
                  </a:lnTo>
                  <a:lnTo>
                    <a:pt x="0" y="19"/>
                  </a:lnTo>
                  <a:lnTo>
                    <a:pt x="2" y="15"/>
                  </a:lnTo>
                  <a:lnTo>
                    <a:pt x="3" y="9"/>
                  </a:lnTo>
                  <a:lnTo>
                    <a:pt x="5" y="5"/>
                  </a:lnTo>
                  <a:lnTo>
                    <a:pt x="8" y="0"/>
                  </a:lnTo>
                  <a:lnTo>
                    <a:pt x="957" y="0"/>
                  </a:lnTo>
                  <a:close/>
                </a:path>
              </a:pathLst>
            </a:custGeom>
            <a:solidFill>
              <a:srgbClr val="4D4D4D"/>
            </a:solidFill>
            <a:ln w="9525">
              <a:noFill/>
              <a:round/>
              <a:headEnd/>
              <a:tailEnd/>
            </a:ln>
          </p:spPr>
          <p:txBody>
            <a:bodyPr/>
            <a:lstStyle/>
            <a:p>
              <a:endParaRPr lang="fr-FR"/>
            </a:p>
          </p:txBody>
        </p:sp>
        <p:sp>
          <p:nvSpPr>
            <p:cNvPr id="79" name="Freeform 289"/>
            <p:cNvSpPr>
              <a:spLocks/>
            </p:cNvSpPr>
            <p:nvPr/>
          </p:nvSpPr>
          <p:spPr bwMode="auto">
            <a:xfrm>
              <a:off x="605" y="748"/>
              <a:ext cx="319" cy="6"/>
            </a:xfrm>
            <a:custGeom>
              <a:avLst/>
              <a:gdLst>
                <a:gd name="T0" fmla="*/ 12 w 959"/>
                <a:gd name="T1" fmla="*/ 0 h 20"/>
                <a:gd name="T2" fmla="*/ 12 w 959"/>
                <a:gd name="T3" fmla="*/ 0 h 20"/>
                <a:gd name="T4" fmla="*/ 12 w 959"/>
                <a:gd name="T5" fmla="*/ 0 h 20"/>
                <a:gd name="T6" fmla="*/ 12 w 959"/>
                <a:gd name="T7" fmla="*/ 0 h 20"/>
                <a:gd name="T8" fmla="*/ 12 w 959"/>
                <a:gd name="T9" fmla="*/ 0 h 20"/>
                <a:gd name="T10" fmla="*/ 0 w 959"/>
                <a:gd name="T11" fmla="*/ 0 h 20"/>
                <a:gd name="T12" fmla="*/ 0 w 959"/>
                <a:gd name="T13" fmla="*/ 0 h 20"/>
                <a:gd name="T14" fmla="*/ 0 w 959"/>
                <a:gd name="T15" fmla="*/ 0 h 20"/>
                <a:gd name="T16" fmla="*/ 0 w 959"/>
                <a:gd name="T17" fmla="*/ 0 h 20"/>
                <a:gd name="T18" fmla="*/ 0 w 959"/>
                <a:gd name="T19" fmla="*/ 0 h 20"/>
                <a:gd name="T20" fmla="*/ 12 w 959"/>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9"/>
                <a:gd name="T34" fmla="*/ 0 h 20"/>
                <a:gd name="T35" fmla="*/ 959 w 95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9" h="20">
                  <a:moveTo>
                    <a:pt x="959" y="0"/>
                  </a:moveTo>
                  <a:lnTo>
                    <a:pt x="958" y="5"/>
                  </a:lnTo>
                  <a:lnTo>
                    <a:pt x="957" y="9"/>
                  </a:lnTo>
                  <a:lnTo>
                    <a:pt x="954" y="15"/>
                  </a:lnTo>
                  <a:lnTo>
                    <a:pt x="953" y="20"/>
                  </a:lnTo>
                  <a:lnTo>
                    <a:pt x="0" y="20"/>
                  </a:lnTo>
                  <a:lnTo>
                    <a:pt x="2" y="15"/>
                  </a:lnTo>
                  <a:lnTo>
                    <a:pt x="4" y="9"/>
                  </a:lnTo>
                  <a:lnTo>
                    <a:pt x="5" y="5"/>
                  </a:lnTo>
                  <a:lnTo>
                    <a:pt x="8" y="0"/>
                  </a:lnTo>
                  <a:lnTo>
                    <a:pt x="959" y="0"/>
                  </a:lnTo>
                  <a:close/>
                </a:path>
              </a:pathLst>
            </a:custGeom>
            <a:solidFill>
              <a:srgbClr val="505050"/>
            </a:solidFill>
            <a:ln w="9525">
              <a:noFill/>
              <a:round/>
              <a:headEnd/>
              <a:tailEnd/>
            </a:ln>
          </p:spPr>
          <p:txBody>
            <a:bodyPr/>
            <a:lstStyle/>
            <a:p>
              <a:endParaRPr lang="fr-FR"/>
            </a:p>
          </p:txBody>
        </p:sp>
        <p:sp>
          <p:nvSpPr>
            <p:cNvPr id="80" name="Freeform 290"/>
            <p:cNvSpPr>
              <a:spLocks/>
            </p:cNvSpPr>
            <p:nvPr/>
          </p:nvSpPr>
          <p:spPr bwMode="auto">
            <a:xfrm>
              <a:off x="602" y="754"/>
              <a:ext cx="320" cy="7"/>
            </a:xfrm>
            <a:custGeom>
              <a:avLst/>
              <a:gdLst>
                <a:gd name="T0" fmla="*/ 12 w 960"/>
                <a:gd name="T1" fmla="*/ 0 h 19"/>
                <a:gd name="T2" fmla="*/ 12 w 960"/>
                <a:gd name="T3" fmla="*/ 0 h 19"/>
                <a:gd name="T4" fmla="*/ 12 w 960"/>
                <a:gd name="T5" fmla="*/ 0 h 19"/>
                <a:gd name="T6" fmla="*/ 12 w 960"/>
                <a:gd name="T7" fmla="*/ 0 h 19"/>
                <a:gd name="T8" fmla="*/ 12 w 960"/>
                <a:gd name="T9" fmla="*/ 0 h 19"/>
                <a:gd name="T10" fmla="*/ 0 w 960"/>
                <a:gd name="T11" fmla="*/ 0 h 19"/>
                <a:gd name="T12" fmla="*/ 0 w 960"/>
                <a:gd name="T13" fmla="*/ 0 h 19"/>
                <a:gd name="T14" fmla="*/ 0 w 960"/>
                <a:gd name="T15" fmla="*/ 0 h 19"/>
                <a:gd name="T16" fmla="*/ 0 w 960"/>
                <a:gd name="T17" fmla="*/ 0 h 19"/>
                <a:gd name="T18" fmla="*/ 0 w 960"/>
                <a:gd name="T19" fmla="*/ 0 h 19"/>
                <a:gd name="T20" fmla="*/ 12 w 96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19"/>
                <a:gd name="T35" fmla="*/ 960 w 96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9">
                  <a:moveTo>
                    <a:pt x="960" y="0"/>
                  </a:moveTo>
                  <a:lnTo>
                    <a:pt x="959" y="4"/>
                  </a:lnTo>
                  <a:lnTo>
                    <a:pt x="958" y="9"/>
                  </a:lnTo>
                  <a:lnTo>
                    <a:pt x="957" y="14"/>
                  </a:lnTo>
                  <a:lnTo>
                    <a:pt x="956" y="19"/>
                  </a:lnTo>
                  <a:lnTo>
                    <a:pt x="0" y="19"/>
                  </a:lnTo>
                  <a:lnTo>
                    <a:pt x="2" y="14"/>
                  </a:lnTo>
                  <a:lnTo>
                    <a:pt x="3" y="9"/>
                  </a:lnTo>
                  <a:lnTo>
                    <a:pt x="6" y="4"/>
                  </a:lnTo>
                  <a:lnTo>
                    <a:pt x="7" y="0"/>
                  </a:lnTo>
                  <a:lnTo>
                    <a:pt x="960" y="0"/>
                  </a:lnTo>
                  <a:close/>
                </a:path>
              </a:pathLst>
            </a:custGeom>
            <a:solidFill>
              <a:srgbClr val="525252"/>
            </a:solidFill>
            <a:ln w="9525">
              <a:noFill/>
              <a:round/>
              <a:headEnd/>
              <a:tailEnd/>
            </a:ln>
          </p:spPr>
          <p:txBody>
            <a:bodyPr/>
            <a:lstStyle/>
            <a:p>
              <a:endParaRPr lang="fr-FR"/>
            </a:p>
          </p:txBody>
        </p:sp>
        <p:sp>
          <p:nvSpPr>
            <p:cNvPr id="81" name="Freeform 291"/>
            <p:cNvSpPr>
              <a:spLocks/>
            </p:cNvSpPr>
            <p:nvPr/>
          </p:nvSpPr>
          <p:spPr bwMode="auto">
            <a:xfrm>
              <a:off x="600" y="761"/>
              <a:ext cx="321" cy="6"/>
            </a:xfrm>
            <a:custGeom>
              <a:avLst/>
              <a:gdLst>
                <a:gd name="T0" fmla="*/ 12 w 963"/>
                <a:gd name="T1" fmla="*/ 0 h 19"/>
                <a:gd name="T2" fmla="*/ 12 w 963"/>
                <a:gd name="T3" fmla="*/ 0 h 19"/>
                <a:gd name="T4" fmla="*/ 12 w 963"/>
                <a:gd name="T5" fmla="*/ 0 h 19"/>
                <a:gd name="T6" fmla="*/ 12 w 963"/>
                <a:gd name="T7" fmla="*/ 0 h 19"/>
                <a:gd name="T8" fmla="*/ 12 w 963"/>
                <a:gd name="T9" fmla="*/ 0 h 19"/>
                <a:gd name="T10" fmla="*/ 0 w 963"/>
                <a:gd name="T11" fmla="*/ 0 h 19"/>
                <a:gd name="T12" fmla="*/ 0 w 963"/>
                <a:gd name="T13" fmla="*/ 0 h 19"/>
                <a:gd name="T14" fmla="*/ 0 w 963"/>
                <a:gd name="T15" fmla="*/ 0 h 19"/>
                <a:gd name="T16" fmla="*/ 0 w 963"/>
                <a:gd name="T17" fmla="*/ 0 h 19"/>
                <a:gd name="T18" fmla="*/ 0 w 963"/>
                <a:gd name="T19" fmla="*/ 0 h 19"/>
                <a:gd name="T20" fmla="*/ 12 w 96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3"/>
                <a:gd name="T34" fmla="*/ 0 h 19"/>
                <a:gd name="T35" fmla="*/ 963 w 96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3" h="19">
                  <a:moveTo>
                    <a:pt x="963" y="0"/>
                  </a:moveTo>
                  <a:lnTo>
                    <a:pt x="962" y="4"/>
                  </a:lnTo>
                  <a:lnTo>
                    <a:pt x="959" y="9"/>
                  </a:lnTo>
                  <a:lnTo>
                    <a:pt x="958" y="15"/>
                  </a:lnTo>
                  <a:lnTo>
                    <a:pt x="957" y="19"/>
                  </a:lnTo>
                  <a:lnTo>
                    <a:pt x="0" y="19"/>
                  </a:lnTo>
                  <a:lnTo>
                    <a:pt x="2" y="15"/>
                  </a:lnTo>
                  <a:lnTo>
                    <a:pt x="4" y="9"/>
                  </a:lnTo>
                  <a:lnTo>
                    <a:pt x="6" y="4"/>
                  </a:lnTo>
                  <a:lnTo>
                    <a:pt x="7" y="0"/>
                  </a:lnTo>
                  <a:lnTo>
                    <a:pt x="963" y="0"/>
                  </a:lnTo>
                  <a:close/>
                </a:path>
              </a:pathLst>
            </a:custGeom>
            <a:solidFill>
              <a:srgbClr val="555555"/>
            </a:solidFill>
            <a:ln w="9525">
              <a:noFill/>
              <a:round/>
              <a:headEnd/>
              <a:tailEnd/>
            </a:ln>
          </p:spPr>
          <p:txBody>
            <a:bodyPr/>
            <a:lstStyle/>
            <a:p>
              <a:endParaRPr lang="fr-FR"/>
            </a:p>
          </p:txBody>
        </p:sp>
        <p:sp>
          <p:nvSpPr>
            <p:cNvPr id="82" name="Freeform 292"/>
            <p:cNvSpPr>
              <a:spLocks/>
            </p:cNvSpPr>
            <p:nvPr/>
          </p:nvSpPr>
          <p:spPr bwMode="auto">
            <a:xfrm>
              <a:off x="597" y="767"/>
              <a:ext cx="322" cy="6"/>
            </a:xfrm>
            <a:custGeom>
              <a:avLst/>
              <a:gdLst>
                <a:gd name="T0" fmla="*/ 12 w 965"/>
                <a:gd name="T1" fmla="*/ 0 h 19"/>
                <a:gd name="T2" fmla="*/ 12 w 965"/>
                <a:gd name="T3" fmla="*/ 0 h 19"/>
                <a:gd name="T4" fmla="*/ 12 w 965"/>
                <a:gd name="T5" fmla="*/ 0 h 19"/>
                <a:gd name="T6" fmla="*/ 12 w 965"/>
                <a:gd name="T7" fmla="*/ 0 h 19"/>
                <a:gd name="T8" fmla="*/ 12 w 965"/>
                <a:gd name="T9" fmla="*/ 0 h 19"/>
                <a:gd name="T10" fmla="*/ 0 w 965"/>
                <a:gd name="T11" fmla="*/ 0 h 19"/>
                <a:gd name="T12" fmla="*/ 0 w 965"/>
                <a:gd name="T13" fmla="*/ 0 h 19"/>
                <a:gd name="T14" fmla="*/ 0 w 965"/>
                <a:gd name="T15" fmla="*/ 0 h 19"/>
                <a:gd name="T16" fmla="*/ 0 w 965"/>
                <a:gd name="T17" fmla="*/ 0 h 19"/>
                <a:gd name="T18" fmla="*/ 0 w 965"/>
                <a:gd name="T19" fmla="*/ 0 h 19"/>
                <a:gd name="T20" fmla="*/ 12 w 96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5"/>
                <a:gd name="T34" fmla="*/ 0 h 19"/>
                <a:gd name="T35" fmla="*/ 965 w 96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5" h="19">
                  <a:moveTo>
                    <a:pt x="965" y="0"/>
                  </a:moveTo>
                  <a:lnTo>
                    <a:pt x="964" y="5"/>
                  </a:lnTo>
                  <a:lnTo>
                    <a:pt x="963" y="9"/>
                  </a:lnTo>
                  <a:lnTo>
                    <a:pt x="961" y="15"/>
                  </a:lnTo>
                  <a:lnTo>
                    <a:pt x="959" y="19"/>
                  </a:lnTo>
                  <a:lnTo>
                    <a:pt x="0" y="19"/>
                  </a:lnTo>
                  <a:lnTo>
                    <a:pt x="3" y="15"/>
                  </a:lnTo>
                  <a:lnTo>
                    <a:pt x="5" y="9"/>
                  </a:lnTo>
                  <a:lnTo>
                    <a:pt x="6" y="5"/>
                  </a:lnTo>
                  <a:lnTo>
                    <a:pt x="8" y="0"/>
                  </a:lnTo>
                  <a:lnTo>
                    <a:pt x="965" y="0"/>
                  </a:lnTo>
                  <a:close/>
                </a:path>
              </a:pathLst>
            </a:custGeom>
            <a:solidFill>
              <a:srgbClr val="555555"/>
            </a:solidFill>
            <a:ln w="9525">
              <a:noFill/>
              <a:round/>
              <a:headEnd/>
              <a:tailEnd/>
            </a:ln>
          </p:spPr>
          <p:txBody>
            <a:bodyPr/>
            <a:lstStyle/>
            <a:p>
              <a:endParaRPr lang="fr-FR"/>
            </a:p>
          </p:txBody>
        </p:sp>
        <p:sp>
          <p:nvSpPr>
            <p:cNvPr id="83" name="Freeform 293"/>
            <p:cNvSpPr>
              <a:spLocks/>
            </p:cNvSpPr>
            <p:nvPr/>
          </p:nvSpPr>
          <p:spPr bwMode="auto">
            <a:xfrm>
              <a:off x="595" y="773"/>
              <a:ext cx="322" cy="7"/>
            </a:xfrm>
            <a:custGeom>
              <a:avLst/>
              <a:gdLst>
                <a:gd name="T0" fmla="*/ 12 w 966"/>
                <a:gd name="T1" fmla="*/ 0 h 20"/>
                <a:gd name="T2" fmla="*/ 12 w 966"/>
                <a:gd name="T3" fmla="*/ 0 h 20"/>
                <a:gd name="T4" fmla="*/ 12 w 966"/>
                <a:gd name="T5" fmla="*/ 0 h 20"/>
                <a:gd name="T6" fmla="*/ 12 w 966"/>
                <a:gd name="T7" fmla="*/ 0 h 20"/>
                <a:gd name="T8" fmla="*/ 12 w 966"/>
                <a:gd name="T9" fmla="*/ 0 h 20"/>
                <a:gd name="T10" fmla="*/ 0 w 966"/>
                <a:gd name="T11" fmla="*/ 0 h 20"/>
                <a:gd name="T12" fmla="*/ 0 w 966"/>
                <a:gd name="T13" fmla="*/ 0 h 20"/>
                <a:gd name="T14" fmla="*/ 0 w 966"/>
                <a:gd name="T15" fmla="*/ 0 h 20"/>
                <a:gd name="T16" fmla="*/ 0 w 966"/>
                <a:gd name="T17" fmla="*/ 0 h 20"/>
                <a:gd name="T18" fmla="*/ 0 w 966"/>
                <a:gd name="T19" fmla="*/ 0 h 20"/>
                <a:gd name="T20" fmla="*/ 12 w 966"/>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6"/>
                <a:gd name="T34" fmla="*/ 0 h 20"/>
                <a:gd name="T35" fmla="*/ 966 w 96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6" h="20">
                  <a:moveTo>
                    <a:pt x="966" y="0"/>
                  </a:moveTo>
                  <a:lnTo>
                    <a:pt x="965" y="5"/>
                  </a:lnTo>
                  <a:lnTo>
                    <a:pt x="964" y="9"/>
                  </a:lnTo>
                  <a:lnTo>
                    <a:pt x="962" y="15"/>
                  </a:lnTo>
                  <a:lnTo>
                    <a:pt x="961" y="20"/>
                  </a:lnTo>
                  <a:lnTo>
                    <a:pt x="0" y="20"/>
                  </a:lnTo>
                  <a:lnTo>
                    <a:pt x="3" y="15"/>
                  </a:lnTo>
                  <a:lnTo>
                    <a:pt x="4" y="9"/>
                  </a:lnTo>
                  <a:lnTo>
                    <a:pt x="6" y="5"/>
                  </a:lnTo>
                  <a:lnTo>
                    <a:pt x="7" y="0"/>
                  </a:lnTo>
                  <a:lnTo>
                    <a:pt x="966" y="0"/>
                  </a:lnTo>
                  <a:close/>
                </a:path>
              </a:pathLst>
            </a:custGeom>
            <a:solidFill>
              <a:srgbClr val="575757"/>
            </a:solidFill>
            <a:ln w="9525">
              <a:noFill/>
              <a:round/>
              <a:headEnd/>
              <a:tailEnd/>
            </a:ln>
          </p:spPr>
          <p:txBody>
            <a:bodyPr/>
            <a:lstStyle/>
            <a:p>
              <a:endParaRPr lang="fr-FR"/>
            </a:p>
          </p:txBody>
        </p:sp>
        <p:sp>
          <p:nvSpPr>
            <p:cNvPr id="84" name="Freeform 294"/>
            <p:cNvSpPr>
              <a:spLocks/>
            </p:cNvSpPr>
            <p:nvPr/>
          </p:nvSpPr>
          <p:spPr bwMode="auto">
            <a:xfrm>
              <a:off x="593" y="780"/>
              <a:ext cx="322" cy="6"/>
            </a:xfrm>
            <a:custGeom>
              <a:avLst/>
              <a:gdLst>
                <a:gd name="T0" fmla="*/ 12 w 967"/>
                <a:gd name="T1" fmla="*/ 0 h 19"/>
                <a:gd name="T2" fmla="*/ 12 w 967"/>
                <a:gd name="T3" fmla="*/ 0 h 19"/>
                <a:gd name="T4" fmla="*/ 12 w 967"/>
                <a:gd name="T5" fmla="*/ 0 h 19"/>
                <a:gd name="T6" fmla="*/ 12 w 967"/>
                <a:gd name="T7" fmla="*/ 0 h 19"/>
                <a:gd name="T8" fmla="*/ 12 w 967"/>
                <a:gd name="T9" fmla="*/ 0 h 19"/>
                <a:gd name="T10" fmla="*/ 0 w 967"/>
                <a:gd name="T11" fmla="*/ 0 h 19"/>
                <a:gd name="T12" fmla="*/ 0 w 967"/>
                <a:gd name="T13" fmla="*/ 0 h 19"/>
                <a:gd name="T14" fmla="*/ 0 w 967"/>
                <a:gd name="T15" fmla="*/ 0 h 19"/>
                <a:gd name="T16" fmla="*/ 0 w 967"/>
                <a:gd name="T17" fmla="*/ 0 h 19"/>
                <a:gd name="T18" fmla="*/ 0 w 967"/>
                <a:gd name="T19" fmla="*/ 0 h 19"/>
                <a:gd name="T20" fmla="*/ 12 w 967"/>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7"/>
                <a:gd name="T34" fmla="*/ 0 h 19"/>
                <a:gd name="T35" fmla="*/ 967 w 96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7" h="19">
                  <a:moveTo>
                    <a:pt x="967" y="0"/>
                  </a:moveTo>
                  <a:lnTo>
                    <a:pt x="966" y="4"/>
                  </a:lnTo>
                  <a:lnTo>
                    <a:pt x="964" y="9"/>
                  </a:lnTo>
                  <a:lnTo>
                    <a:pt x="963" y="14"/>
                  </a:lnTo>
                  <a:lnTo>
                    <a:pt x="962" y="19"/>
                  </a:lnTo>
                  <a:lnTo>
                    <a:pt x="0" y="19"/>
                  </a:lnTo>
                  <a:lnTo>
                    <a:pt x="2" y="14"/>
                  </a:lnTo>
                  <a:lnTo>
                    <a:pt x="3" y="9"/>
                  </a:lnTo>
                  <a:lnTo>
                    <a:pt x="5" y="4"/>
                  </a:lnTo>
                  <a:lnTo>
                    <a:pt x="6" y="0"/>
                  </a:lnTo>
                  <a:lnTo>
                    <a:pt x="967" y="0"/>
                  </a:lnTo>
                  <a:close/>
                </a:path>
              </a:pathLst>
            </a:custGeom>
            <a:solidFill>
              <a:srgbClr val="5A5A5A"/>
            </a:solidFill>
            <a:ln w="9525">
              <a:noFill/>
              <a:round/>
              <a:headEnd/>
              <a:tailEnd/>
            </a:ln>
          </p:spPr>
          <p:txBody>
            <a:bodyPr/>
            <a:lstStyle/>
            <a:p>
              <a:endParaRPr lang="fr-FR"/>
            </a:p>
          </p:txBody>
        </p:sp>
        <p:sp>
          <p:nvSpPr>
            <p:cNvPr id="85" name="Freeform 295"/>
            <p:cNvSpPr>
              <a:spLocks/>
            </p:cNvSpPr>
            <p:nvPr/>
          </p:nvSpPr>
          <p:spPr bwMode="auto">
            <a:xfrm>
              <a:off x="591" y="786"/>
              <a:ext cx="323" cy="7"/>
            </a:xfrm>
            <a:custGeom>
              <a:avLst/>
              <a:gdLst>
                <a:gd name="T0" fmla="*/ 12 w 969"/>
                <a:gd name="T1" fmla="*/ 0 h 19"/>
                <a:gd name="T2" fmla="*/ 12 w 969"/>
                <a:gd name="T3" fmla="*/ 0 h 19"/>
                <a:gd name="T4" fmla="*/ 12 w 969"/>
                <a:gd name="T5" fmla="*/ 0 h 19"/>
                <a:gd name="T6" fmla="*/ 12 w 969"/>
                <a:gd name="T7" fmla="*/ 0 h 19"/>
                <a:gd name="T8" fmla="*/ 12 w 969"/>
                <a:gd name="T9" fmla="*/ 0 h 19"/>
                <a:gd name="T10" fmla="*/ 0 w 969"/>
                <a:gd name="T11" fmla="*/ 0 h 19"/>
                <a:gd name="T12" fmla="*/ 0 w 969"/>
                <a:gd name="T13" fmla="*/ 0 h 19"/>
                <a:gd name="T14" fmla="*/ 0 w 969"/>
                <a:gd name="T15" fmla="*/ 0 h 19"/>
                <a:gd name="T16" fmla="*/ 0 w 969"/>
                <a:gd name="T17" fmla="*/ 0 h 19"/>
                <a:gd name="T18" fmla="*/ 0 w 969"/>
                <a:gd name="T19" fmla="*/ 0 h 19"/>
                <a:gd name="T20" fmla="*/ 12 w 96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9"/>
                <a:gd name="T34" fmla="*/ 0 h 19"/>
                <a:gd name="T35" fmla="*/ 969 w 96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9" h="19">
                  <a:moveTo>
                    <a:pt x="969" y="0"/>
                  </a:moveTo>
                  <a:lnTo>
                    <a:pt x="968" y="4"/>
                  </a:lnTo>
                  <a:lnTo>
                    <a:pt x="966" y="9"/>
                  </a:lnTo>
                  <a:lnTo>
                    <a:pt x="965" y="15"/>
                  </a:lnTo>
                  <a:lnTo>
                    <a:pt x="964" y="19"/>
                  </a:lnTo>
                  <a:lnTo>
                    <a:pt x="0" y="19"/>
                  </a:lnTo>
                  <a:lnTo>
                    <a:pt x="2" y="15"/>
                  </a:lnTo>
                  <a:lnTo>
                    <a:pt x="3" y="9"/>
                  </a:lnTo>
                  <a:lnTo>
                    <a:pt x="6" y="4"/>
                  </a:lnTo>
                  <a:lnTo>
                    <a:pt x="7" y="0"/>
                  </a:lnTo>
                  <a:lnTo>
                    <a:pt x="969" y="0"/>
                  </a:lnTo>
                  <a:close/>
                </a:path>
              </a:pathLst>
            </a:custGeom>
            <a:solidFill>
              <a:srgbClr val="5A5A5A"/>
            </a:solidFill>
            <a:ln w="9525">
              <a:noFill/>
              <a:round/>
              <a:headEnd/>
              <a:tailEnd/>
            </a:ln>
          </p:spPr>
          <p:txBody>
            <a:bodyPr/>
            <a:lstStyle/>
            <a:p>
              <a:endParaRPr lang="fr-FR"/>
            </a:p>
          </p:txBody>
        </p:sp>
        <p:sp>
          <p:nvSpPr>
            <p:cNvPr id="86" name="Freeform 296"/>
            <p:cNvSpPr>
              <a:spLocks/>
            </p:cNvSpPr>
            <p:nvPr/>
          </p:nvSpPr>
          <p:spPr bwMode="auto">
            <a:xfrm>
              <a:off x="588" y="793"/>
              <a:ext cx="324" cy="6"/>
            </a:xfrm>
            <a:custGeom>
              <a:avLst/>
              <a:gdLst>
                <a:gd name="T0" fmla="*/ 12 w 971"/>
                <a:gd name="T1" fmla="*/ 0 h 19"/>
                <a:gd name="T2" fmla="*/ 12 w 971"/>
                <a:gd name="T3" fmla="*/ 0 h 19"/>
                <a:gd name="T4" fmla="*/ 12 w 971"/>
                <a:gd name="T5" fmla="*/ 0 h 19"/>
                <a:gd name="T6" fmla="*/ 12 w 971"/>
                <a:gd name="T7" fmla="*/ 0 h 19"/>
                <a:gd name="T8" fmla="*/ 12 w 971"/>
                <a:gd name="T9" fmla="*/ 0 h 19"/>
                <a:gd name="T10" fmla="*/ 0 w 971"/>
                <a:gd name="T11" fmla="*/ 0 h 19"/>
                <a:gd name="T12" fmla="*/ 0 w 971"/>
                <a:gd name="T13" fmla="*/ 0 h 19"/>
                <a:gd name="T14" fmla="*/ 0 w 971"/>
                <a:gd name="T15" fmla="*/ 0 h 19"/>
                <a:gd name="T16" fmla="*/ 0 w 971"/>
                <a:gd name="T17" fmla="*/ 0 h 19"/>
                <a:gd name="T18" fmla="*/ 0 w 971"/>
                <a:gd name="T19" fmla="*/ 0 h 19"/>
                <a:gd name="T20" fmla="*/ 12 w 97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1"/>
                <a:gd name="T34" fmla="*/ 0 h 19"/>
                <a:gd name="T35" fmla="*/ 971 w 97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1" h="19">
                  <a:moveTo>
                    <a:pt x="971" y="0"/>
                  </a:moveTo>
                  <a:lnTo>
                    <a:pt x="969" y="5"/>
                  </a:lnTo>
                  <a:lnTo>
                    <a:pt x="968" y="9"/>
                  </a:lnTo>
                  <a:lnTo>
                    <a:pt x="966" y="15"/>
                  </a:lnTo>
                  <a:lnTo>
                    <a:pt x="965" y="19"/>
                  </a:lnTo>
                  <a:lnTo>
                    <a:pt x="0" y="19"/>
                  </a:lnTo>
                  <a:lnTo>
                    <a:pt x="2" y="15"/>
                  </a:lnTo>
                  <a:lnTo>
                    <a:pt x="3" y="9"/>
                  </a:lnTo>
                  <a:lnTo>
                    <a:pt x="6" y="5"/>
                  </a:lnTo>
                  <a:lnTo>
                    <a:pt x="7" y="0"/>
                  </a:lnTo>
                  <a:lnTo>
                    <a:pt x="971" y="0"/>
                  </a:lnTo>
                  <a:close/>
                </a:path>
              </a:pathLst>
            </a:custGeom>
            <a:solidFill>
              <a:srgbClr val="5C5C5C"/>
            </a:solidFill>
            <a:ln w="9525">
              <a:noFill/>
              <a:round/>
              <a:headEnd/>
              <a:tailEnd/>
            </a:ln>
          </p:spPr>
          <p:txBody>
            <a:bodyPr/>
            <a:lstStyle/>
            <a:p>
              <a:endParaRPr lang="fr-FR"/>
            </a:p>
          </p:txBody>
        </p:sp>
        <p:sp>
          <p:nvSpPr>
            <p:cNvPr id="87" name="Freeform 297"/>
            <p:cNvSpPr>
              <a:spLocks/>
            </p:cNvSpPr>
            <p:nvPr/>
          </p:nvSpPr>
          <p:spPr bwMode="auto">
            <a:xfrm>
              <a:off x="586" y="799"/>
              <a:ext cx="324" cy="7"/>
            </a:xfrm>
            <a:custGeom>
              <a:avLst/>
              <a:gdLst>
                <a:gd name="T0" fmla="*/ 12 w 972"/>
                <a:gd name="T1" fmla="*/ 0 h 20"/>
                <a:gd name="T2" fmla="*/ 12 w 972"/>
                <a:gd name="T3" fmla="*/ 0 h 20"/>
                <a:gd name="T4" fmla="*/ 12 w 972"/>
                <a:gd name="T5" fmla="*/ 0 h 20"/>
                <a:gd name="T6" fmla="*/ 12 w 972"/>
                <a:gd name="T7" fmla="*/ 0 h 20"/>
                <a:gd name="T8" fmla="*/ 12 w 972"/>
                <a:gd name="T9" fmla="*/ 0 h 20"/>
                <a:gd name="T10" fmla="*/ 0 w 972"/>
                <a:gd name="T11" fmla="*/ 0 h 20"/>
                <a:gd name="T12" fmla="*/ 0 w 972"/>
                <a:gd name="T13" fmla="*/ 0 h 20"/>
                <a:gd name="T14" fmla="*/ 0 w 972"/>
                <a:gd name="T15" fmla="*/ 0 h 20"/>
                <a:gd name="T16" fmla="*/ 0 w 972"/>
                <a:gd name="T17" fmla="*/ 0 h 20"/>
                <a:gd name="T18" fmla="*/ 0 w 972"/>
                <a:gd name="T19" fmla="*/ 0 h 20"/>
                <a:gd name="T20" fmla="*/ 12 w 97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2"/>
                <a:gd name="T34" fmla="*/ 0 h 20"/>
                <a:gd name="T35" fmla="*/ 972 w 97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2" h="20">
                  <a:moveTo>
                    <a:pt x="972" y="0"/>
                  </a:moveTo>
                  <a:lnTo>
                    <a:pt x="971" y="5"/>
                  </a:lnTo>
                  <a:lnTo>
                    <a:pt x="970" y="9"/>
                  </a:lnTo>
                  <a:lnTo>
                    <a:pt x="967" y="15"/>
                  </a:lnTo>
                  <a:lnTo>
                    <a:pt x="966" y="20"/>
                  </a:lnTo>
                  <a:lnTo>
                    <a:pt x="0" y="20"/>
                  </a:lnTo>
                  <a:lnTo>
                    <a:pt x="3" y="15"/>
                  </a:lnTo>
                  <a:lnTo>
                    <a:pt x="4" y="11"/>
                  </a:lnTo>
                  <a:lnTo>
                    <a:pt x="6" y="5"/>
                  </a:lnTo>
                  <a:lnTo>
                    <a:pt x="7" y="0"/>
                  </a:lnTo>
                  <a:lnTo>
                    <a:pt x="972" y="0"/>
                  </a:lnTo>
                  <a:close/>
                </a:path>
              </a:pathLst>
            </a:custGeom>
            <a:solidFill>
              <a:srgbClr val="5F5F5F"/>
            </a:solidFill>
            <a:ln w="9525">
              <a:noFill/>
              <a:round/>
              <a:headEnd/>
              <a:tailEnd/>
            </a:ln>
          </p:spPr>
          <p:txBody>
            <a:bodyPr/>
            <a:lstStyle/>
            <a:p>
              <a:endParaRPr lang="fr-FR"/>
            </a:p>
          </p:txBody>
        </p:sp>
        <p:sp>
          <p:nvSpPr>
            <p:cNvPr id="88" name="Freeform 298"/>
            <p:cNvSpPr>
              <a:spLocks/>
            </p:cNvSpPr>
            <p:nvPr/>
          </p:nvSpPr>
          <p:spPr bwMode="auto">
            <a:xfrm>
              <a:off x="584" y="806"/>
              <a:ext cx="324" cy="6"/>
            </a:xfrm>
            <a:custGeom>
              <a:avLst/>
              <a:gdLst>
                <a:gd name="T0" fmla="*/ 12 w 972"/>
                <a:gd name="T1" fmla="*/ 0 h 19"/>
                <a:gd name="T2" fmla="*/ 12 w 972"/>
                <a:gd name="T3" fmla="*/ 0 h 19"/>
                <a:gd name="T4" fmla="*/ 12 w 972"/>
                <a:gd name="T5" fmla="*/ 0 h 19"/>
                <a:gd name="T6" fmla="*/ 12 w 972"/>
                <a:gd name="T7" fmla="*/ 0 h 19"/>
                <a:gd name="T8" fmla="*/ 12 w 972"/>
                <a:gd name="T9" fmla="*/ 0 h 19"/>
                <a:gd name="T10" fmla="*/ 0 w 972"/>
                <a:gd name="T11" fmla="*/ 0 h 19"/>
                <a:gd name="T12" fmla="*/ 0 w 972"/>
                <a:gd name="T13" fmla="*/ 0 h 19"/>
                <a:gd name="T14" fmla="*/ 0 w 972"/>
                <a:gd name="T15" fmla="*/ 0 h 19"/>
                <a:gd name="T16" fmla="*/ 0 w 972"/>
                <a:gd name="T17" fmla="*/ 0 h 19"/>
                <a:gd name="T18" fmla="*/ 0 w 972"/>
                <a:gd name="T19" fmla="*/ 0 h 19"/>
                <a:gd name="T20" fmla="*/ 12 w 97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2"/>
                <a:gd name="T34" fmla="*/ 0 h 19"/>
                <a:gd name="T35" fmla="*/ 972 w 97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2" h="19">
                  <a:moveTo>
                    <a:pt x="972" y="0"/>
                  </a:moveTo>
                  <a:lnTo>
                    <a:pt x="971" y="4"/>
                  </a:lnTo>
                  <a:lnTo>
                    <a:pt x="970" y="9"/>
                  </a:lnTo>
                  <a:lnTo>
                    <a:pt x="969" y="14"/>
                  </a:lnTo>
                  <a:lnTo>
                    <a:pt x="968" y="19"/>
                  </a:lnTo>
                  <a:lnTo>
                    <a:pt x="0" y="19"/>
                  </a:lnTo>
                  <a:lnTo>
                    <a:pt x="2" y="14"/>
                  </a:lnTo>
                  <a:lnTo>
                    <a:pt x="3" y="10"/>
                  </a:lnTo>
                  <a:lnTo>
                    <a:pt x="5" y="4"/>
                  </a:lnTo>
                  <a:lnTo>
                    <a:pt x="6" y="0"/>
                  </a:lnTo>
                  <a:lnTo>
                    <a:pt x="972" y="0"/>
                  </a:lnTo>
                  <a:close/>
                </a:path>
              </a:pathLst>
            </a:custGeom>
            <a:solidFill>
              <a:srgbClr val="616161"/>
            </a:solidFill>
            <a:ln w="9525">
              <a:noFill/>
              <a:round/>
              <a:headEnd/>
              <a:tailEnd/>
            </a:ln>
          </p:spPr>
          <p:txBody>
            <a:bodyPr/>
            <a:lstStyle/>
            <a:p>
              <a:endParaRPr lang="fr-FR"/>
            </a:p>
          </p:txBody>
        </p:sp>
        <p:sp>
          <p:nvSpPr>
            <p:cNvPr id="89" name="Freeform 299"/>
            <p:cNvSpPr>
              <a:spLocks/>
            </p:cNvSpPr>
            <p:nvPr/>
          </p:nvSpPr>
          <p:spPr bwMode="auto">
            <a:xfrm>
              <a:off x="582" y="812"/>
              <a:ext cx="325" cy="6"/>
            </a:xfrm>
            <a:custGeom>
              <a:avLst/>
              <a:gdLst>
                <a:gd name="T0" fmla="*/ 12 w 975"/>
                <a:gd name="T1" fmla="*/ 0 h 19"/>
                <a:gd name="T2" fmla="*/ 12 w 975"/>
                <a:gd name="T3" fmla="*/ 0 h 19"/>
                <a:gd name="T4" fmla="*/ 12 w 975"/>
                <a:gd name="T5" fmla="*/ 0 h 19"/>
                <a:gd name="T6" fmla="*/ 12 w 975"/>
                <a:gd name="T7" fmla="*/ 0 h 19"/>
                <a:gd name="T8" fmla="*/ 12 w 975"/>
                <a:gd name="T9" fmla="*/ 0 h 19"/>
                <a:gd name="T10" fmla="*/ 0 w 975"/>
                <a:gd name="T11" fmla="*/ 0 h 19"/>
                <a:gd name="T12" fmla="*/ 0 w 975"/>
                <a:gd name="T13" fmla="*/ 0 h 19"/>
                <a:gd name="T14" fmla="*/ 0 w 975"/>
                <a:gd name="T15" fmla="*/ 0 h 19"/>
                <a:gd name="T16" fmla="*/ 0 w 975"/>
                <a:gd name="T17" fmla="*/ 0 h 19"/>
                <a:gd name="T18" fmla="*/ 0 w 975"/>
                <a:gd name="T19" fmla="*/ 0 h 19"/>
                <a:gd name="T20" fmla="*/ 12 w 97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5"/>
                <a:gd name="T34" fmla="*/ 0 h 19"/>
                <a:gd name="T35" fmla="*/ 975 w 97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5" h="19">
                  <a:moveTo>
                    <a:pt x="975" y="0"/>
                  </a:moveTo>
                  <a:lnTo>
                    <a:pt x="974" y="4"/>
                  </a:lnTo>
                  <a:lnTo>
                    <a:pt x="972" y="9"/>
                  </a:lnTo>
                  <a:lnTo>
                    <a:pt x="970" y="15"/>
                  </a:lnTo>
                  <a:lnTo>
                    <a:pt x="969" y="19"/>
                  </a:lnTo>
                  <a:lnTo>
                    <a:pt x="0" y="19"/>
                  </a:lnTo>
                  <a:lnTo>
                    <a:pt x="2" y="15"/>
                  </a:lnTo>
                  <a:lnTo>
                    <a:pt x="3" y="10"/>
                  </a:lnTo>
                  <a:lnTo>
                    <a:pt x="5" y="4"/>
                  </a:lnTo>
                  <a:lnTo>
                    <a:pt x="7" y="0"/>
                  </a:lnTo>
                  <a:lnTo>
                    <a:pt x="975" y="0"/>
                  </a:lnTo>
                  <a:close/>
                </a:path>
              </a:pathLst>
            </a:custGeom>
            <a:solidFill>
              <a:srgbClr val="646464"/>
            </a:solidFill>
            <a:ln w="9525">
              <a:noFill/>
              <a:round/>
              <a:headEnd/>
              <a:tailEnd/>
            </a:ln>
          </p:spPr>
          <p:txBody>
            <a:bodyPr/>
            <a:lstStyle/>
            <a:p>
              <a:endParaRPr lang="fr-FR"/>
            </a:p>
          </p:txBody>
        </p:sp>
        <p:sp>
          <p:nvSpPr>
            <p:cNvPr id="90" name="Freeform 300"/>
            <p:cNvSpPr>
              <a:spLocks/>
            </p:cNvSpPr>
            <p:nvPr/>
          </p:nvSpPr>
          <p:spPr bwMode="auto">
            <a:xfrm>
              <a:off x="579" y="818"/>
              <a:ext cx="326" cy="7"/>
            </a:xfrm>
            <a:custGeom>
              <a:avLst/>
              <a:gdLst>
                <a:gd name="T0" fmla="*/ 12 w 976"/>
                <a:gd name="T1" fmla="*/ 0 h 19"/>
                <a:gd name="T2" fmla="*/ 12 w 976"/>
                <a:gd name="T3" fmla="*/ 0 h 19"/>
                <a:gd name="T4" fmla="*/ 12 w 976"/>
                <a:gd name="T5" fmla="*/ 0 h 19"/>
                <a:gd name="T6" fmla="*/ 12 w 976"/>
                <a:gd name="T7" fmla="*/ 0 h 19"/>
                <a:gd name="T8" fmla="*/ 12 w 976"/>
                <a:gd name="T9" fmla="*/ 0 h 19"/>
                <a:gd name="T10" fmla="*/ 0 w 976"/>
                <a:gd name="T11" fmla="*/ 0 h 19"/>
                <a:gd name="T12" fmla="*/ 0 w 976"/>
                <a:gd name="T13" fmla="*/ 0 h 19"/>
                <a:gd name="T14" fmla="*/ 0 w 976"/>
                <a:gd name="T15" fmla="*/ 0 h 19"/>
                <a:gd name="T16" fmla="*/ 0 w 976"/>
                <a:gd name="T17" fmla="*/ 0 h 19"/>
                <a:gd name="T18" fmla="*/ 0 w 976"/>
                <a:gd name="T19" fmla="*/ 0 h 19"/>
                <a:gd name="T20" fmla="*/ 12 w 97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6"/>
                <a:gd name="T34" fmla="*/ 0 h 19"/>
                <a:gd name="T35" fmla="*/ 976 w 97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6" h="19">
                  <a:moveTo>
                    <a:pt x="976" y="0"/>
                  </a:moveTo>
                  <a:lnTo>
                    <a:pt x="975" y="5"/>
                  </a:lnTo>
                  <a:lnTo>
                    <a:pt x="974" y="9"/>
                  </a:lnTo>
                  <a:lnTo>
                    <a:pt x="971" y="15"/>
                  </a:lnTo>
                  <a:lnTo>
                    <a:pt x="970" y="19"/>
                  </a:lnTo>
                  <a:lnTo>
                    <a:pt x="0" y="19"/>
                  </a:lnTo>
                  <a:lnTo>
                    <a:pt x="2" y="15"/>
                  </a:lnTo>
                  <a:lnTo>
                    <a:pt x="3" y="10"/>
                  </a:lnTo>
                  <a:lnTo>
                    <a:pt x="6" y="5"/>
                  </a:lnTo>
                  <a:lnTo>
                    <a:pt x="7" y="0"/>
                  </a:lnTo>
                  <a:lnTo>
                    <a:pt x="976" y="0"/>
                  </a:lnTo>
                  <a:close/>
                </a:path>
              </a:pathLst>
            </a:custGeom>
            <a:solidFill>
              <a:srgbClr val="646464"/>
            </a:solidFill>
            <a:ln w="9525">
              <a:noFill/>
              <a:round/>
              <a:headEnd/>
              <a:tailEnd/>
            </a:ln>
          </p:spPr>
          <p:txBody>
            <a:bodyPr/>
            <a:lstStyle/>
            <a:p>
              <a:endParaRPr lang="fr-FR"/>
            </a:p>
          </p:txBody>
        </p:sp>
        <p:sp>
          <p:nvSpPr>
            <p:cNvPr id="91" name="Freeform 301"/>
            <p:cNvSpPr>
              <a:spLocks/>
            </p:cNvSpPr>
            <p:nvPr/>
          </p:nvSpPr>
          <p:spPr bwMode="auto">
            <a:xfrm>
              <a:off x="577" y="825"/>
              <a:ext cx="326" cy="6"/>
            </a:xfrm>
            <a:custGeom>
              <a:avLst/>
              <a:gdLst>
                <a:gd name="T0" fmla="*/ 12 w 977"/>
                <a:gd name="T1" fmla="*/ 0 h 20"/>
                <a:gd name="T2" fmla="*/ 12 w 977"/>
                <a:gd name="T3" fmla="*/ 0 h 20"/>
                <a:gd name="T4" fmla="*/ 12 w 977"/>
                <a:gd name="T5" fmla="*/ 0 h 20"/>
                <a:gd name="T6" fmla="*/ 12 w 977"/>
                <a:gd name="T7" fmla="*/ 0 h 20"/>
                <a:gd name="T8" fmla="*/ 12 w 977"/>
                <a:gd name="T9" fmla="*/ 0 h 20"/>
                <a:gd name="T10" fmla="*/ 0 w 977"/>
                <a:gd name="T11" fmla="*/ 0 h 20"/>
                <a:gd name="T12" fmla="*/ 0 w 977"/>
                <a:gd name="T13" fmla="*/ 0 h 20"/>
                <a:gd name="T14" fmla="*/ 0 w 977"/>
                <a:gd name="T15" fmla="*/ 0 h 20"/>
                <a:gd name="T16" fmla="*/ 0 w 977"/>
                <a:gd name="T17" fmla="*/ 0 h 20"/>
                <a:gd name="T18" fmla="*/ 0 w 977"/>
                <a:gd name="T19" fmla="*/ 0 h 20"/>
                <a:gd name="T20" fmla="*/ 12 w 97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7"/>
                <a:gd name="T34" fmla="*/ 0 h 20"/>
                <a:gd name="T35" fmla="*/ 977 w 97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7" h="20">
                  <a:moveTo>
                    <a:pt x="977" y="0"/>
                  </a:moveTo>
                  <a:lnTo>
                    <a:pt x="976" y="5"/>
                  </a:lnTo>
                  <a:lnTo>
                    <a:pt x="975" y="9"/>
                  </a:lnTo>
                  <a:lnTo>
                    <a:pt x="973" y="15"/>
                  </a:lnTo>
                  <a:lnTo>
                    <a:pt x="972" y="20"/>
                  </a:lnTo>
                  <a:lnTo>
                    <a:pt x="0" y="20"/>
                  </a:lnTo>
                  <a:lnTo>
                    <a:pt x="2" y="15"/>
                  </a:lnTo>
                  <a:lnTo>
                    <a:pt x="4" y="9"/>
                  </a:lnTo>
                  <a:lnTo>
                    <a:pt x="6" y="5"/>
                  </a:lnTo>
                  <a:lnTo>
                    <a:pt x="7" y="0"/>
                  </a:lnTo>
                  <a:lnTo>
                    <a:pt x="977" y="0"/>
                  </a:lnTo>
                  <a:close/>
                </a:path>
              </a:pathLst>
            </a:custGeom>
            <a:solidFill>
              <a:srgbClr val="666666"/>
            </a:solidFill>
            <a:ln w="9525">
              <a:noFill/>
              <a:round/>
              <a:headEnd/>
              <a:tailEnd/>
            </a:ln>
          </p:spPr>
          <p:txBody>
            <a:bodyPr/>
            <a:lstStyle/>
            <a:p>
              <a:endParaRPr lang="fr-FR"/>
            </a:p>
          </p:txBody>
        </p:sp>
        <p:sp>
          <p:nvSpPr>
            <p:cNvPr id="92" name="Freeform 302"/>
            <p:cNvSpPr>
              <a:spLocks/>
            </p:cNvSpPr>
            <p:nvPr/>
          </p:nvSpPr>
          <p:spPr bwMode="auto">
            <a:xfrm>
              <a:off x="575" y="831"/>
              <a:ext cx="326" cy="7"/>
            </a:xfrm>
            <a:custGeom>
              <a:avLst/>
              <a:gdLst>
                <a:gd name="T0" fmla="*/ 12 w 979"/>
                <a:gd name="T1" fmla="*/ 0 h 19"/>
                <a:gd name="T2" fmla="*/ 12 w 979"/>
                <a:gd name="T3" fmla="*/ 0 h 19"/>
                <a:gd name="T4" fmla="*/ 12 w 979"/>
                <a:gd name="T5" fmla="*/ 0 h 19"/>
                <a:gd name="T6" fmla="*/ 12 w 979"/>
                <a:gd name="T7" fmla="*/ 0 h 19"/>
                <a:gd name="T8" fmla="*/ 12 w 979"/>
                <a:gd name="T9" fmla="*/ 0 h 19"/>
                <a:gd name="T10" fmla="*/ 0 w 979"/>
                <a:gd name="T11" fmla="*/ 0 h 19"/>
                <a:gd name="T12" fmla="*/ 0 w 979"/>
                <a:gd name="T13" fmla="*/ 0 h 19"/>
                <a:gd name="T14" fmla="*/ 0 w 979"/>
                <a:gd name="T15" fmla="*/ 0 h 19"/>
                <a:gd name="T16" fmla="*/ 0 w 979"/>
                <a:gd name="T17" fmla="*/ 0 h 19"/>
                <a:gd name="T18" fmla="*/ 0 w 979"/>
                <a:gd name="T19" fmla="*/ 0 h 19"/>
                <a:gd name="T20" fmla="*/ 12 w 97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9"/>
                <a:gd name="T34" fmla="*/ 0 h 19"/>
                <a:gd name="T35" fmla="*/ 979 w 97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9" h="19">
                  <a:moveTo>
                    <a:pt x="979" y="0"/>
                  </a:moveTo>
                  <a:lnTo>
                    <a:pt x="978" y="4"/>
                  </a:lnTo>
                  <a:lnTo>
                    <a:pt x="976" y="9"/>
                  </a:lnTo>
                  <a:lnTo>
                    <a:pt x="975" y="14"/>
                  </a:lnTo>
                  <a:lnTo>
                    <a:pt x="974" y="19"/>
                  </a:lnTo>
                  <a:lnTo>
                    <a:pt x="0" y="19"/>
                  </a:lnTo>
                  <a:lnTo>
                    <a:pt x="3" y="14"/>
                  </a:lnTo>
                  <a:lnTo>
                    <a:pt x="4" y="9"/>
                  </a:lnTo>
                  <a:lnTo>
                    <a:pt x="6" y="4"/>
                  </a:lnTo>
                  <a:lnTo>
                    <a:pt x="7" y="0"/>
                  </a:lnTo>
                  <a:lnTo>
                    <a:pt x="979" y="0"/>
                  </a:lnTo>
                  <a:close/>
                </a:path>
              </a:pathLst>
            </a:custGeom>
            <a:solidFill>
              <a:srgbClr val="696969"/>
            </a:solidFill>
            <a:ln w="9525">
              <a:noFill/>
              <a:round/>
              <a:headEnd/>
              <a:tailEnd/>
            </a:ln>
          </p:spPr>
          <p:txBody>
            <a:bodyPr/>
            <a:lstStyle/>
            <a:p>
              <a:endParaRPr lang="fr-FR"/>
            </a:p>
          </p:txBody>
        </p:sp>
        <p:sp>
          <p:nvSpPr>
            <p:cNvPr id="93" name="Freeform 303"/>
            <p:cNvSpPr>
              <a:spLocks/>
            </p:cNvSpPr>
            <p:nvPr/>
          </p:nvSpPr>
          <p:spPr bwMode="auto">
            <a:xfrm>
              <a:off x="573" y="838"/>
              <a:ext cx="326" cy="6"/>
            </a:xfrm>
            <a:custGeom>
              <a:avLst/>
              <a:gdLst>
                <a:gd name="T0" fmla="*/ 12 w 980"/>
                <a:gd name="T1" fmla="*/ 0 h 19"/>
                <a:gd name="T2" fmla="*/ 12 w 980"/>
                <a:gd name="T3" fmla="*/ 0 h 19"/>
                <a:gd name="T4" fmla="*/ 12 w 980"/>
                <a:gd name="T5" fmla="*/ 0 h 19"/>
                <a:gd name="T6" fmla="*/ 12 w 980"/>
                <a:gd name="T7" fmla="*/ 0 h 19"/>
                <a:gd name="T8" fmla="*/ 12 w 980"/>
                <a:gd name="T9" fmla="*/ 0 h 19"/>
                <a:gd name="T10" fmla="*/ 0 w 980"/>
                <a:gd name="T11" fmla="*/ 0 h 19"/>
                <a:gd name="T12" fmla="*/ 0 w 980"/>
                <a:gd name="T13" fmla="*/ 0 h 19"/>
                <a:gd name="T14" fmla="*/ 0 w 980"/>
                <a:gd name="T15" fmla="*/ 0 h 19"/>
                <a:gd name="T16" fmla="*/ 0 w 980"/>
                <a:gd name="T17" fmla="*/ 0 h 19"/>
                <a:gd name="T18" fmla="*/ 0 w 980"/>
                <a:gd name="T19" fmla="*/ 0 h 19"/>
                <a:gd name="T20" fmla="*/ 12 w 98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0"/>
                <a:gd name="T34" fmla="*/ 0 h 19"/>
                <a:gd name="T35" fmla="*/ 980 w 98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0" h="19">
                  <a:moveTo>
                    <a:pt x="980" y="0"/>
                  </a:moveTo>
                  <a:lnTo>
                    <a:pt x="979" y="4"/>
                  </a:lnTo>
                  <a:lnTo>
                    <a:pt x="978" y="9"/>
                  </a:lnTo>
                  <a:lnTo>
                    <a:pt x="976" y="15"/>
                  </a:lnTo>
                  <a:lnTo>
                    <a:pt x="974" y="19"/>
                  </a:lnTo>
                  <a:lnTo>
                    <a:pt x="0" y="19"/>
                  </a:lnTo>
                  <a:lnTo>
                    <a:pt x="2" y="15"/>
                  </a:lnTo>
                  <a:lnTo>
                    <a:pt x="3" y="9"/>
                  </a:lnTo>
                  <a:lnTo>
                    <a:pt x="5" y="4"/>
                  </a:lnTo>
                  <a:lnTo>
                    <a:pt x="6" y="0"/>
                  </a:lnTo>
                  <a:lnTo>
                    <a:pt x="980" y="0"/>
                  </a:lnTo>
                  <a:close/>
                </a:path>
              </a:pathLst>
            </a:custGeom>
            <a:solidFill>
              <a:srgbClr val="6C6C6C"/>
            </a:solidFill>
            <a:ln w="9525">
              <a:noFill/>
              <a:round/>
              <a:headEnd/>
              <a:tailEnd/>
            </a:ln>
          </p:spPr>
          <p:txBody>
            <a:bodyPr/>
            <a:lstStyle/>
            <a:p>
              <a:endParaRPr lang="fr-FR"/>
            </a:p>
          </p:txBody>
        </p:sp>
        <p:sp>
          <p:nvSpPr>
            <p:cNvPr id="94" name="Freeform 304"/>
            <p:cNvSpPr>
              <a:spLocks/>
            </p:cNvSpPr>
            <p:nvPr/>
          </p:nvSpPr>
          <p:spPr bwMode="auto">
            <a:xfrm>
              <a:off x="570" y="844"/>
              <a:ext cx="327" cy="6"/>
            </a:xfrm>
            <a:custGeom>
              <a:avLst/>
              <a:gdLst>
                <a:gd name="T0" fmla="*/ 12 w 981"/>
                <a:gd name="T1" fmla="*/ 0 h 19"/>
                <a:gd name="T2" fmla="*/ 12 w 981"/>
                <a:gd name="T3" fmla="*/ 0 h 19"/>
                <a:gd name="T4" fmla="*/ 12 w 981"/>
                <a:gd name="T5" fmla="*/ 0 h 19"/>
                <a:gd name="T6" fmla="*/ 12 w 981"/>
                <a:gd name="T7" fmla="*/ 0 h 19"/>
                <a:gd name="T8" fmla="*/ 12 w 981"/>
                <a:gd name="T9" fmla="*/ 0 h 19"/>
                <a:gd name="T10" fmla="*/ 0 w 981"/>
                <a:gd name="T11" fmla="*/ 0 h 19"/>
                <a:gd name="T12" fmla="*/ 0 w 981"/>
                <a:gd name="T13" fmla="*/ 0 h 19"/>
                <a:gd name="T14" fmla="*/ 0 w 981"/>
                <a:gd name="T15" fmla="*/ 0 h 19"/>
                <a:gd name="T16" fmla="*/ 0 w 981"/>
                <a:gd name="T17" fmla="*/ 0 h 19"/>
                <a:gd name="T18" fmla="*/ 0 w 981"/>
                <a:gd name="T19" fmla="*/ 0 h 19"/>
                <a:gd name="T20" fmla="*/ 12 w 98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1"/>
                <a:gd name="T34" fmla="*/ 0 h 19"/>
                <a:gd name="T35" fmla="*/ 981 w 98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1" h="19">
                  <a:moveTo>
                    <a:pt x="981" y="0"/>
                  </a:moveTo>
                  <a:lnTo>
                    <a:pt x="980" y="5"/>
                  </a:lnTo>
                  <a:lnTo>
                    <a:pt x="979" y="10"/>
                  </a:lnTo>
                  <a:lnTo>
                    <a:pt x="977" y="15"/>
                  </a:lnTo>
                  <a:lnTo>
                    <a:pt x="976" y="19"/>
                  </a:lnTo>
                  <a:lnTo>
                    <a:pt x="0" y="19"/>
                  </a:lnTo>
                  <a:lnTo>
                    <a:pt x="2" y="15"/>
                  </a:lnTo>
                  <a:lnTo>
                    <a:pt x="3" y="9"/>
                  </a:lnTo>
                  <a:lnTo>
                    <a:pt x="5" y="5"/>
                  </a:lnTo>
                  <a:lnTo>
                    <a:pt x="7" y="0"/>
                  </a:lnTo>
                  <a:lnTo>
                    <a:pt x="981" y="0"/>
                  </a:lnTo>
                  <a:close/>
                </a:path>
              </a:pathLst>
            </a:custGeom>
            <a:solidFill>
              <a:srgbClr val="6C6C6C"/>
            </a:solidFill>
            <a:ln w="9525">
              <a:noFill/>
              <a:round/>
              <a:headEnd/>
              <a:tailEnd/>
            </a:ln>
          </p:spPr>
          <p:txBody>
            <a:bodyPr/>
            <a:lstStyle/>
            <a:p>
              <a:endParaRPr lang="fr-FR"/>
            </a:p>
          </p:txBody>
        </p:sp>
        <p:sp>
          <p:nvSpPr>
            <p:cNvPr id="95" name="Freeform 305"/>
            <p:cNvSpPr>
              <a:spLocks/>
            </p:cNvSpPr>
            <p:nvPr/>
          </p:nvSpPr>
          <p:spPr bwMode="auto">
            <a:xfrm>
              <a:off x="568" y="850"/>
              <a:ext cx="328" cy="7"/>
            </a:xfrm>
            <a:custGeom>
              <a:avLst/>
              <a:gdLst>
                <a:gd name="T0" fmla="*/ 12 w 983"/>
                <a:gd name="T1" fmla="*/ 0 h 20"/>
                <a:gd name="T2" fmla="*/ 12 w 983"/>
                <a:gd name="T3" fmla="*/ 0 h 20"/>
                <a:gd name="T4" fmla="*/ 12 w 983"/>
                <a:gd name="T5" fmla="*/ 0 h 20"/>
                <a:gd name="T6" fmla="*/ 12 w 983"/>
                <a:gd name="T7" fmla="*/ 0 h 20"/>
                <a:gd name="T8" fmla="*/ 12 w 983"/>
                <a:gd name="T9" fmla="*/ 0 h 20"/>
                <a:gd name="T10" fmla="*/ 0 w 983"/>
                <a:gd name="T11" fmla="*/ 0 h 20"/>
                <a:gd name="T12" fmla="*/ 0 w 983"/>
                <a:gd name="T13" fmla="*/ 0 h 20"/>
                <a:gd name="T14" fmla="*/ 0 w 983"/>
                <a:gd name="T15" fmla="*/ 0 h 20"/>
                <a:gd name="T16" fmla="*/ 0 w 983"/>
                <a:gd name="T17" fmla="*/ 0 h 20"/>
                <a:gd name="T18" fmla="*/ 0 w 983"/>
                <a:gd name="T19" fmla="*/ 0 h 20"/>
                <a:gd name="T20" fmla="*/ 12 w 98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3"/>
                <a:gd name="T34" fmla="*/ 0 h 20"/>
                <a:gd name="T35" fmla="*/ 983 w 98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3" h="20">
                  <a:moveTo>
                    <a:pt x="983" y="0"/>
                  </a:moveTo>
                  <a:lnTo>
                    <a:pt x="982" y="5"/>
                  </a:lnTo>
                  <a:lnTo>
                    <a:pt x="981" y="9"/>
                  </a:lnTo>
                  <a:lnTo>
                    <a:pt x="979" y="15"/>
                  </a:lnTo>
                  <a:lnTo>
                    <a:pt x="978" y="20"/>
                  </a:lnTo>
                  <a:lnTo>
                    <a:pt x="0" y="20"/>
                  </a:lnTo>
                  <a:lnTo>
                    <a:pt x="2" y="15"/>
                  </a:lnTo>
                  <a:lnTo>
                    <a:pt x="3" y="11"/>
                  </a:lnTo>
                  <a:lnTo>
                    <a:pt x="6" y="5"/>
                  </a:lnTo>
                  <a:lnTo>
                    <a:pt x="7" y="0"/>
                  </a:lnTo>
                  <a:lnTo>
                    <a:pt x="983" y="0"/>
                  </a:lnTo>
                  <a:close/>
                </a:path>
              </a:pathLst>
            </a:custGeom>
            <a:solidFill>
              <a:srgbClr val="6E6E6E"/>
            </a:solidFill>
            <a:ln w="9525">
              <a:noFill/>
              <a:round/>
              <a:headEnd/>
              <a:tailEnd/>
            </a:ln>
          </p:spPr>
          <p:txBody>
            <a:bodyPr/>
            <a:lstStyle/>
            <a:p>
              <a:endParaRPr lang="fr-FR"/>
            </a:p>
          </p:txBody>
        </p:sp>
        <p:sp>
          <p:nvSpPr>
            <p:cNvPr id="96" name="Freeform 306"/>
            <p:cNvSpPr>
              <a:spLocks/>
            </p:cNvSpPr>
            <p:nvPr/>
          </p:nvSpPr>
          <p:spPr bwMode="auto">
            <a:xfrm>
              <a:off x="566" y="857"/>
              <a:ext cx="328" cy="6"/>
            </a:xfrm>
            <a:custGeom>
              <a:avLst/>
              <a:gdLst>
                <a:gd name="T0" fmla="*/ 12 w 985"/>
                <a:gd name="T1" fmla="*/ 0 h 19"/>
                <a:gd name="T2" fmla="*/ 12 w 985"/>
                <a:gd name="T3" fmla="*/ 0 h 19"/>
                <a:gd name="T4" fmla="*/ 12 w 985"/>
                <a:gd name="T5" fmla="*/ 0 h 19"/>
                <a:gd name="T6" fmla="*/ 12 w 985"/>
                <a:gd name="T7" fmla="*/ 0 h 19"/>
                <a:gd name="T8" fmla="*/ 12 w 985"/>
                <a:gd name="T9" fmla="*/ 0 h 19"/>
                <a:gd name="T10" fmla="*/ 0 w 985"/>
                <a:gd name="T11" fmla="*/ 0 h 19"/>
                <a:gd name="T12" fmla="*/ 0 w 985"/>
                <a:gd name="T13" fmla="*/ 0 h 19"/>
                <a:gd name="T14" fmla="*/ 0 w 985"/>
                <a:gd name="T15" fmla="*/ 0 h 19"/>
                <a:gd name="T16" fmla="*/ 0 w 985"/>
                <a:gd name="T17" fmla="*/ 0 h 19"/>
                <a:gd name="T18" fmla="*/ 0 w 985"/>
                <a:gd name="T19" fmla="*/ 0 h 19"/>
                <a:gd name="T20" fmla="*/ 12 w 98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5"/>
                <a:gd name="T34" fmla="*/ 0 h 19"/>
                <a:gd name="T35" fmla="*/ 985 w 98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5" h="19">
                  <a:moveTo>
                    <a:pt x="985" y="0"/>
                  </a:moveTo>
                  <a:lnTo>
                    <a:pt x="984" y="4"/>
                  </a:lnTo>
                  <a:lnTo>
                    <a:pt x="982" y="9"/>
                  </a:lnTo>
                  <a:lnTo>
                    <a:pt x="981" y="14"/>
                  </a:lnTo>
                  <a:lnTo>
                    <a:pt x="980" y="19"/>
                  </a:lnTo>
                  <a:lnTo>
                    <a:pt x="0" y="19"/>
                  </a:lnTo>
                  <a:lnTo>
                    <a:pt x="2" y="14"/>
                  </a:lnTo>
                  <a:lnTo>
                    <a:pt x="4" y="10"/>
                  </a:lnTo>
                  <a:lnTo>
                    <a:pt x="6" y="4"/>
                  </a:lnTo>
                  <a:lnTo>
                    <a:pt x="7" y="0"/>
                  </a:lnTo>
                  <a:lnTo>
                    <a:pt x="985" y="0"/>
                  </a:lnTo>
                  <a:close/>
                </a:path>
              </a:pathLst>
            </a:custGeom>
            <a:solidFill>
              <a:srgbClr val="717171"/>
            </a:solidFill>
            <a:ln w="9525">
              <a:noFill/>
              <a:round/>
              <a:headEnd/>
              <a:tailEnd/>
            </a:ln>
          </p:spPr>
          <p:txBody>
            <a:bodyPr/>
            <a:lstStyle/>
            <a:p>
              <a:endParaRPr lang="fr-FR"/>
            </a:p>
          </p:txBody>
        </p:sp>
        <p:sp>
          <p:nvSpPr>
            <p:cNvPr id="97" name="Freeform 307"/>
            <p:cNvSpPr>
              <a:spLocks/>
            </p:cNvSpPr>
            <p:nvPr/>
          </p:nvSpPr>
          <p:spPr bwMode="auto">
            <a:xfrm>
              <a:off x="564" y="863"/>
              <a:ext cx="328" cy="7"/>
            </a:xfrm>
            <a:custGeom>
              <a:avLst/>
              <a:gdLst>
                <a:gd name="T0" fmla="*/ 12 w 986"/>
                <a:gd name="T1" fmla="*/ 0 h 19"/>
                <a:gd name="T2" fmla="*/ 12 w 986"/>
                <a:gd name="T3" fmla="*/ 0 h 19"/>
                <a:gd name="T4" fmla="*/ 12 w 986"/>
                <a:gd name="T5" fmla="*/ 0 h 19"/>
                <a:gd name="T6" fmla="*/ 12 w 986"/>
                <a:gd name="T7" fmla="*/ 0 h 19"/>
                <a:gd name="T8" fmla="*/ 12 w 986"/>
                <a:gd name="T9" fmla="*/ 0 h 19"/>
                <a:gd name="T10" fmla="*/ 0 w 986"/>
                <a:gd name="T11" fmla="*/ 0 h 19"/>
                <a:gd name="T12" fmla="*/ 0 w 986"/>
                <a:gd name="T13" fmla="*/ 0 h 19"/>
                <a:gd name="T14" fmla="*/ 0 w 986"/>
                <a:gd name="T15" fmla="*/ 0 h 19"/>
                <a:gd name="T16" fmla="*/ 0 w 986"/>
                <a:gd name="T17" fmla="*/ 0 h 19"/>
                <a:gd name="T18" fmla="*/ 0 w 986"/>
                <a:gd name="T19" fmla="*/ 0 h 19"/>
                <a:gd name="T20" fmla="*/ 12 w 98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19"/>
                <a:gd name="T35" fmla="*/ 986 w 98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19">
                  <a:moveTo>
                    <a:pt x="986" y="0"/>
                  </a:moveTo>
                  <a:lnTo>
                    <a:pt x="985" y="4"/>
                  </a:lnTo>
                  <a:lnTo>
                    <a:pt x="983" y="9"/>
                  </a:lnTo>
                  <a:lnTo>
                    <a:pt x="981" y="15"/>
                  </a:lnTo>
                  <a:lnTo>
                    <a:pt x="980" y="19"/>
                  </a:lnTo>
                  <a:lnTo>
                    <a:pt x="0" y="19"/>
                  </a:lnTo>
                  <a:lnTo>
                    <a:pt x="2" y="15"/>
                  </a:lnTo>
                  <a:lnTo>
                    <a:pt x="4" y="9"/>
                  </a:lnTo>
                  <a:lnTo>
                    <a:pt x="5" y="4"/>
                  </a:lnTo>
                  <a:lnTo>
                    <a:pt x="6" y="0"/>
                  </a:lnTo>
                  <a:lnTo>
                    <a:pt x="986" y="0"/>
                  </a:lnTo>
                  <a:close/>
                </a:path>
              </a:pathLst>
            </a:custGeom>
            <a:solidFill>
              <a:srgbClr val="737373"/>
            </a:solidFill>
            <a:ln w="9525">
              <a:noFill/>
              <a:round/>
              <a:headEnd/>
              <a:tailEnd/>
            </a:ln>
          </p:spPr>
          <p:txBody>
            <a:bodyPr/>
            <a:lstStyle/>
            <a:p>
              <a:endParaRPr lang="fr-FR"/>
            </a:p>
          </p:txBody>
        </p:sp>
        <p:sp>
          <p:nvSpPr>
            <p:cNvPr id="98" name="Freeform 308"/>
            <p:cNvSpPr>
              <a:spLocks/>
            </p:cNvSpPr>
            <p:nvPr/>
          </p:nvSpPr>
          <p:spPr bwMode="auto">
            <a:xfrm>
              <a:off x="562" y="870"/>
              <a:ext cx="328" cy="6"/>
            </a:xfrm>
            <a:custGeom>
              <a:avLst/>
              <a:gdLst>
                <a:gd name="T0" fmla="*/ 12 w 986"/>
                <a:gd name="T1" fmla="*/ 0 h 19"/>
                <a:gd name="T2" fmla="*/ 12 w 986"/>
                <a:gd name="T3" fmla="*/ 0 h 19"/>
                <a:gd name="T4" fmla="*/ 12 w 986"/>
                <a:gd name="T5" fmla="*/ 0 h 19"/>
                <a:gd name="T6" fmla="*/ 12 w 986"/>
                <a:gd name="T7" fmla="*/ 0 h 19"/>
                <a:gd name="T8" fmla="*/ 12 w 986"/>
                <a:gd name="T9" fmla="*/ 0 h 19"/>
                <a:gd name="T10" fmla="*/ 0 w 986"/>
                <a:gd name="T11" fmla="*/ 0 h 19"/>
                <a:gd name="T12" fmla="*/ 0 w 986"/>
                <a:gd name="T13" fmla="*/ 0 h 19"/>
                <a:gd name="T14" fmla="*/ 0 w 986"/>
                <a:gd name="T15" fmla="*/ 0 h 19"/>
                <a:gd name="T16" fmla="*/ 0 w 986"/>
                <a:gd name="T17" fmla="*/ 0 h 19"/>
                <a:gd name="T18" fmla="*/ 0 w 986"/>
                <a:gd name="T19" fmla="*/ 0 h 19"/>
                <a:gd name="T20" fmla="*/ 12 w 98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19"/>
                <a:gd name="T35" fmla="*/ 986 w 98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19">
                  <a:moveTo>
                    <a:pt x="986" y="0"/>
                  </a:moveTo>
                  <a:lnTo>
                    <a:pt x="985" y="5"/>
                  </a:lnTo>
                  <a:lnTo>
                    <a:pt x="984" y="9"/>
                  </a:lnTo>
                  <a:lnTo>
                    <a:pt x="981" y="15"/>
                  </a:lnTo>
                  <a:lnTo>
                    <a:pt x="980" y="19"/>
                  </a:lnTo>
                  <a:lnTo>
                    <a:pt x="0" y="19"/>
                  </a:lnTo>
                  <a:lnTo>
                    <a:pt x="2" y="15"/>
                  </a:lnTo>
                  <a:lnTo>
                    <a:pt x="3" y="9"/>
                  </a:lnTo>
                  <a:lnTo>
                    <a:pt x="5" y="5"/>
                  </a:lnTo>
                  <a:lnTo>
                    <a:pt x="6" y="0"/>
                  </a:lnTo>
                  <a:lnTo>
                    <a:pt x="986" y="0"/>
                  </a:lnTo>
                  <a:close/>
                </a:path>
              </a:pathLst>
            </a:custGeom>
            <a:solidFill>
              <a:srgbClr val="767676"/>
            </a:solidFill>
            <a:ln w="9525">
              <a:noFill/>
              <a:round/>
              <a:headEnd/>
              <a:tailEnd/>
            </a:ln>
          </p:spPr>
          <p:txBody>
            <a:bodyPr/>
            <a:lstStyle/>
            <a:p>
              <a:endParaRPr lang="fr-FR"/>
            </a:p>
          </p:txBody>
        </p:sp>
        <p:sp>
          <p:nvSpPr>
            <p:cNvPr id="99" name="Freeform 309"/>
            <p:cNvSpPr>
              <a:spLocks/>
            </p:cNvSpPr>
            <p:nvPr/>
          </p:nvSpPr>
          <p:spPr bwMode="auto">
            <a:xfrm>
              <a:off x="559" y="876"/>
              <a:ext cx="329" cy="7"/>
            </a:xfrm>
            <a:custGeom>
              <a:avLst/>
              <a:gdLst>
                <a:gd name="T0" fmla="*/ 12 w 987"/>
                <a:gd name="T1" fmla="*/ 0 h 20"/>
                <a:gd name="T2" fmla="*/ 12 w 987"/>
                <a:gd name="T3" fmla="*/ 0 h 20"/>
                <a:gd name="T4" fmla="*/ 12 w 987"/>
                <a:gd name="T5" fmla="*/ 0 h 20"/>
                <a:gd name="T6" fmla="*/ 12 w 987"/>
                <a:gd name="T7" fmla="*/ 0 h 20"/>
                <a:gd name="T8" fmla="*/ 12 w 987"/>
                <a:gd name="T9" fmla="*/ 0 h 20"/>
                <a:gd name="T10" fmla="*/ 0 w 987"/>
                <a:gd name="T11" fmla="*/ 0 h 20"/>
                <a:gd name="T12" fmla="*/ 0 w 987"/>
                <a:gd name="T13" fmla="*/ 0 h 20"/>
                <a:gd name="T14" fmla="*/ 0 w 987"/>
                <a:gd name="T15" fmla="*/ 0 h 20"/>
                <a:gd name="T16" fmla="*/ 0 w 987"/>
                <a:gd name="T17" fmla="*/ 0 h 20"/>
                <a:gd name="T18" fmla="*/ 0 w 987"/>
                <a:gd name="T19" fmla="*/ 0 h 20"/>
                <a:gd name="T20" fmla="*/ 12 w 98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7"/>
                <a:gd name="T34" fmla="*/ 0 h 20"/>
                <a:gd name="T35" fmla="*/ 987 w 98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7" h="20">
                  <a:moveTo>
                    <a:pt x="987" y="0"/>
                  </a:moveTo>
                  <a:lnTo>
                    <a:pt x="986" y="5"/>
                  </a:lnTo>
                  <a:lnTo>
                    <a:pt x="985" y="9"/>
                  </a:lnTo>
                  <a:lnTo>
                    <a:pt x="984" y="15"/>
                  </a:lnTo>
                  <a:lnTo>
                    <a:pt x="983" y="20"/>
                  </a:lnTo>
                  <a:lnTo>
                    <a:pt x="0" y="20"/>
                  </a:lnTo>
                  <a:lnTo>
                    <a:pt x="2" y="15"/>
                  </a:lnTo>
                  <a:lnTo>
                    <a:pt x="3" y="9"/>
                  </a:lnTo>
                  <a:lnTo>
                    <a:pt x="6" y="5"/>
                  </a:lnTo>
                  <a:lnTo>
                    <a:pt x="7" y="0"/>
                  </a:lnTo>
                  <a:lnTo>
                    <a:pt x="987" y="0"/>
                  </a:lnTo>
                  <a:close/>
                </a:path>
              </a:pathLst>
            </a:custGeom>
            <a:solidFill>
              <a:srgbClr val="767676"/>
            </a:solidFill>
            <a:ln w="9525">
              <a:noFill/>
              <a:round/>
              <a:headEnd/>
              <a:tailEnd/>
            </a:ln>
          </p:spPr>
          <p:txBody>
            <a:bodyPr/>
            <a:lstStyle/>
            <a:p>
              <a:endParaRPr lang="fr-FR"/>
            </a:p>
          </p:txBody>
        </p:sp>
        <p:sp>
          <p:nvSpPr>
            <p:cNvPr id="100" name="Freeform 310"/>
            <p:cNvSpPr>
              <a:spLocks/>
            </p:cNvSpPr>
            <p:nvPr/>
          </p:nvSpPr>
          <p:spPr bwMode="auto">
            <a:xfrm>
              <a:off x="557" y="883"/>
              <a:ext cx="330" cy="6"/>
            </a:xfrm>
            <a:custGeom>
              <a:avLst/>
              <a:gdLst>
                <a:gd name="T0" fmla="*/ 12 w 990"/>
                <a:gd name="T1" fmla="*/ 0 h 19"/>
                <a:gd name="T2" fmla="*/ 12 w 990"/>
                <a:gd name="T3" fmla="*/ 0 h 19"/>
                <a:gd name="T4" fmla="*/ 12 w 990"/>
                <a:gd name="T5" fmla="*/ 0 h 19"/>
                <a:gd name="T6" fmla="*/ 12 w 990"/>
                <a:gd name="T7" fmla="*/ 0 h 19"/>
                <a:gd name="T8" fmla="*/ 12 w 990"/>
                <a:gd name="T9" fmla="*/ 0 h 19"/>
                <a:gd name="T10" fmla="*/ 0 w 990"/>
                <a:gd name="T11" fmla="*/ 0 h 19"/>
                <a:gd name="T12" fmla="*/ 0 w 990"/>
                <a:gd name="T13" fmla="*/ 0 h 19"/>
                <a:gd name="T14" fmla="*/ 0 w 990"/>
                <a:gd name="T15" fmla="*/ 0 h 19"/>
                <a:gd name="T16" fmla="*/ 0 w 990"/>
                <a:gd name="T17" fmla="*/ 0 h 19"/>
                <a:gd name="T18" fmla="*/ 0 w 990"/>
                <a:gd name="T19" fmla="*/ 0 h 19"/>
                <a:gd name="T20" fmla="*/ 12 w 99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0"/>
                <a:gd name="T34" fmla="*/ 0 h 19"/>
                <a:gd name="T35" fmla="*/ 990 w 99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0" h="19">
                  <a:moveTo>
                    <a:pt x="990" y="0"/>
                  </a:moveTo>
                  <a:lnTo>
                    <a:pt x="989" y="4"/>
                  </a:lnTo>
                  <a:lnTo>
                    <a:pt x="986" y="10"/>
                  </a:lnTo>
                  <a:lnTo>
                    <a:pt x="985" y="14"/>
                  </a:lnTo>
                  <a:lnTo>
                    <a:pt x="984" y="19"/>
                  </a:lnTo>
                  <a:lnTo>
                    <a:pt x="0" y="19"/>
                  </a:lnTo>
                  <a:lnTo>
                    <a:pt x="2" y="14"/>
                  </a:lnTo>
                  <a:lnTo>
                    <a:pt x="4" y="9"/>
                  </a:lnTo>
                  <a:lnTo>
                    <a:pt x="6" y="4"/>
                  </a:lnTo>
                  <a:lnTo>
                    <a:pt x="7" y="0"/>
                  </a:lnTo>
                  <a:lnTo>
                    <a:pt x="990" y="0"/>
                  </a:lnTo>
                  <a:close/>
                </a:path>
              </a:pathLst>
            </a:custGeom>
            <a:solidFill>
              <a:srgbClr val="787878"/>
            </a:solidFill>
            <a:ln w="9525">
              <a:noFill/>
              <a:round/>
              <a:headEnd/>
              <a:tailEnd/>
            </a:ln>
          </p:spPr>
          <p:txBody>
            <a:bodyPr/>
            <a:lstStyle/>
            <a:p>
              <a:endParaRPr lang="fr-FR"/>
            </a:p>
          </p:txBody>
        </p:sp>
        <p:sp>
          <p:nvSpPr>
            <p:cNvPr id="101" name="Freeform 311"/>
            <p:cNvSpPr>
              <a:spLocks/>
            </p:cNvSpPr>
            <p:nvPr/>
          </p:nvSpPr>
          <p:spPr bwMode="auto">
            <a:xfrm>
              <a:off x="555" y="889"/>
              <a:ext cx="330" cy="6"/>
            </a:xfrm>
            <a:custGeom>
              <a:avLst/>
              <a:gdLst>
                <a:gd name="T0" fmla="*/ 12 w 991"/>
                <a:gd name="T1" fmla="*/ 0 h 19"/>
                <a:gd name="T2" fmla="*/ 12 w 991"/>
                <a:gd name="T3" fmla="*/ 0 h 19"/>
                <a:gd name="T4" fmla="*/ 12 w 991"/>
                <a:gd name="T5" fmla="*/ 0 h 19"/>
                <a:gd name="T6" fmla="*/ 12 w 991"/>
                <a:gd name="T7" fmla="*/ 0 h 19"/>
                <a:gd name="T8" fmla="*/ 12 w 991"/>
                <a:gd name="T9" fmla="*/ 0 h 19"/>
                <a:gd name="T10" fmla="*/ 0 w 991"/>
                <a:gd name="T11" fmla="*/ 0 h 19"/>
                <a:gd name="T12" fmla="*/ 0 w 991"/>
                <a:gd name="T13" fmla="*/ 0 h 19"/>
                <a:gd name="T14" fmla="*/ 0 w 991"/>
                <a:gd name="T15" fmla="*/ 0 h 19"/>
                <a:gd name="T16" fmla="*/ 0 w 991"/>
                <a:gd name="T17" fmla="*/ 0 h 19"/>
                <a:gd name="T18" fmla="*/ 0 w 991"/>
                <a:gd name="T19" fmla="*/ 0 h 19"/>
                <a:gd name="T20" fmla="*/ 12 w 99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19"/>
                <a:gd name="T35" fmla="*/ 991 w 99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19">
                  <a:moveTo>
                    <a:pt x="991" y="0"/>
                  </a:moveTo>
                  <a:lnTo>
                    <a:pt x="990" y="4"/>
                  </a:lnTo>
                  <a:lnTo>
                    <a:pt x="989" y="10"/>
                  </a:lnTo>
                  <a:lnTo>
                    <a:pt x="987" y="15"/>
                  </a:lnTo>
                  <a:lnTo>
                    <a:pt x="985" y="19"/>
                  </a:lnTo>
                  <a:lnTo>
                    <a:pt x="0" y="19"/>
                  </a:lnTo>
                  <a:lnTo>
                    <a:pt x="3" y="15"/>
                  </a:lnTo>
                  <a:lnTo>
                    <a:pt x="4" y="9"/>
                  </a:lnTo>
                  <a:lnTo>
                    <a:pt x="6" y="4"/>
                  </a:lnTo>
                  <a:lnTo>
                    <a:pt x="7" y="0"/>
                  </a:lnTo>
                  <a:lnTo>
                    <a:pt x="991" y="0"/>
                  </a:lnTo>
                  <a:close/>
                </a:path>
              </a:pathLst>
            </a:custGeom>
            <a:solidFill>
              <a:srgbClr val="7B7B7B"/>
            </a:solidFill>
            <a:ln w="9525">
              <a:noFill/>
              <a:round/>
              <a:headEnd/>
              <a:tailEnd/>
            </a:ln>
          </p:spPr>
          <p:txBody>
            <a:bodyPr/>
            <a:lstStyle/>
            <a:p>
              <a:endParaRPr lang="fr-FR"/>
            </a:p>
          </p:txBody>
        </p:sp>
        <p:sp>
          <p:nvSpPr>
            <p:cNvPr id="102" name="Freeform 312"/>
            <p:cNvSpPr>
              <a:spLocks/>
            </p:cNvSpPr>
            <p:nvPr/>
          </p:nvSpPr>
          <p:spPr bwMode="auto">
            <a:xfrm>
              <a:off x="553" y="895"/>
              <a:ext cx="330" cy="7"/>
            </a:xfrm>
            <a:custGeom>
              <a:avLst/>
              <a:gdLst>
                <a:gd name="T0" fmla="*/ 12 w 991"/>
                <a:gd name="T1" fmla="*/ 0 h 19"/>
                <a:gd name="T2" fmla="*/ 12 w 991"/>
                <a:gd name="T3" fmla="*/ 0 h 19"/>
                <a:gd name="T4" fmla="*/ 12 w 991"/>
                <a:gd name="T5" fmla="*/ 0 h 19"/>
                <a:gd name="T6" fmla="*/ 12 w 991"/>
                <a:gd name="T7" fmla="*/ 0 h 19"/>
                <a:gd name="T8" fmla="*/ 12 w 991"/>
                <a:gd name="T9" fmla="*/ 0 h 19"/>
                <a:gd name="T10" fmla="*/ 0 w 991"/>
                <a:gd name="T11" fmla="*/ 0 h 19"/>
                <a:gd name="T12" fmla="*/ 0 w 991"/>
                <a:gd name="T13" fmla="*/ 0 h 19"/>
                <a:gd name="T14" fmla="*/ 0 w 991"/>
                <a:gd name="T15" fmla="*/ 0 h 19"/>
                <a:gd name="T16" fmla="*/ 0 w 991"/>
                <a:gd name="T17" fmla="*/ 0 h 19"/>
                <a:gd name="T18" fmla="*/ 0 w 991"/>
                <a:gd name="T19" fmla="*/ 0 h 19"/>
                <a:gd name="T20" fmla="*/ 12 w 99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19"/>
                <a:gd name="T35" fmla="*/ 991 w 99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19">
                  <a:moveTo>
                    <a:pt x="991" y="0"/>
                  </a:moveTo>
                  <a:lnTo>
                    <a:pt x="990" y="5"/>
                  </a:lnTo>
                  <a:lnTo>
                    <a:pt x="989" y="10"/>
                  </a:lnTo>
                  <a:lnTo>
                    <a:pt x="987" y="15"/>
                  </a:lnTo>
                  <a:lnTo>
                    <a:pt x="986" y="19"/>
                  </a:lnTo>
                  <a:lnTo>
                    <a:pt x="0" y="19"/>
                  </a:lnTo>
                  <a:lnTo>
                    <a:pt x="2" y="15"/>
                  </a:lnTo>
                  <a:lnTo>
                    <a:pt x="3" y="9"/>
                  </a:lnTo>
                  <a:lnTo>
                    <a:pt x="5" y="5"/>
                  </a:lnTo>
                  <a:lnTo>
                    <a:pt x="6" y="0"/>
                  </a:lnTo>
                  <a:lnTo>
                    <a:pt x="991" y="0"/>
                  </a:lnTo>
                  <a:close/>
                </a:path>
              </a:pathLst>
            </a:custGeom>
            <a:solidFill>
              <a:srgbClr val="7D7D7D"/>
            </a:solidFill>
            <a:ln w="9525">
              <a:noFill/>
              <a:round/>
              <a:headEnd/>
              <a:tailEnd/>
            </a:ln>
          </p:spPr>
          <p:txBody>
            <a:bodyPr/>
            <a:lstStyle/>
            <a:p>
              <a:endParaRPr lang="fr-FR"/>
            </a:p>
          </p:txBody>
        </p:sp>
        <p:sp>
          <p:nvSpPr>
            <p:cNvPr id="103" name="Freeform 313"/>
            <p:cNvSpPr>
              <a:spLocks/>
            </p:cNvSpPr>
            <p:nvPr/>
          </p:nvSpPr>
          <p:spPr bwMode="auto">
            <a:xfrm>
              <a:off x="550" y="902"/>
              <a:ext cx="331" cy="7"/>
            </a:xfrm>
            <a:custGeom>
              <a:avLst/>
              <a:gdLst>
                <a:gd name="T0" fmla="*/ 12 w 994"/>
                <a:gd name="T1" fmla="*/ 0 h 21"/>
                <a:gd name="T2" fmla="*/ 12 w 994"/>
                <a:gd name="T3" fmla="*/ 0 h 21"/>
                <a:gd name="T4" fmla="*/ 12 w 994"/>
                <a:gd name="T5" fmla="*/ 0 h 21"/>
                <a:gd name="T6" fmla="*/ 12 w 994"/>
                <a:gd name="T7" fmla="*/ 0 h 21"/>
                <a:gd name="T8" fmla="*/ 12 w 994"/>
                <a:gd name="T9" fmla="*/ 0 h 21"/>
                <a:gd name="T10" fmla="*/ 0 w 994"/>
                <a:gd name="T11" fmla="*/ 0 h 21"/>
                <a:gd name="T12" fmla="*/ 0 w 994"/>
                <a:gd name="T13" fmla="*/ 0 h 21"/>
                <a:gd name="T14" fmla="*/ 0 w 994"/>
                <a:gd name="T15" fmla="*/ 0 h 21"/>
                <a:gd name="T16" fmla="*/ 0 w 994"/>
                <a:gd name="T17" fmla="*/ 0 h 21"/>
                <a:gd name="T18" fmla="*/ 0 w 994"/>
                <a:gd name="T19" fmla="*/ 0 h 21"/>
                <a:gd name="T20" fmla="*/ 12 w 994"/>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4"/>
                <a:gd name="T34" fmla="*/ 0 h 21"/>
                <a:gd name="T35" fmla="*/ 994 w 99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4" h="21">
                  <a:moveTo>
                    <a:pt x="994" y="0"/>
                  </a:moveTo>
                  <a:lnTo>
                    <a:pt x="993" y="5"/>
                  </a:lnTo>
                  <a:lnTo>
                    <a:pt x="992" y="11"/>
                  </a:lnTo>
                  <a:lnTo>
                    <a:pt x="989" y="15"/>
                  </a:lnTo>
                  <a:lnTo>
                    <a:pt x="988" y="21"/>
                  </a:lnTo>
                  <a:lnTo>
                    <a:pt x="0" y="21"/>
                  </a:lnTo>
                  <a:lnTo>
                    <a:pt x="2" y="15"/>
                  </a:lnTo>
                  <a:lnTo>
                    <a:pt x="4" y="11"/>
                  </a:lnTo>
                  <a:lnTo>
                    <a:pt x="5" y="5"/>
                  </a:lnTo>
                  <a:lnTo>
                    <a:pt x="8" y="0"/>
                  </a:lnTo>
                  <a:lnTo>
                    <a:pt x="994" y="0"/>
                  </a:lnTo>
                  <a:close/>
                </a:path>
              </a:pathLst>
            </a:custGeom>
            <a:solidFill>
              <a:srgbClr val="808080"/>
            </a:solidFill>
            <a:ln w="9525">
              <a:noFill/>
              <a:round/>
              <a:headEnd/>
              <a:tailEnd/>
            </a:ln>
          </p:spPr>
          <p:txBody>
            <a:bodyPr/>
            <a:lstStyle/>
            <a:p>
              <a:endParaRPr lang="fr-FR"/>
            </a:p>
          </p:txBody>
        </p:sp>
        <p:sp>
          <p:nvSpPr>
            <p:cNvPr id="104" name="Freeform 314"/>
            <p:cNvSpPr>
              <a:spLocks/>
            </p:cNvSpPr>
            <p:nvPr/>
          </p:nvSpPr>
          <p:spPr bwMode="auto">
            <a:xfrm>
              <a:off x="528" y="909"/>
              <a:ext cx="351" cy="91"/>
            </a:xfrm>
            <a:custGeom>
              <a:avLst/>
              <a:gdLst>
                <a:gd name="T0" fmla="*/ 13 w 1053"/>
                <a:gd name="T1" fmla="*/ 0 h 273"/>
                <a:gd name="T2" fmla="*/ 13 w 1053"/>
                <a:gd name="T3" fmla="*/ 0 h 273"/>
                <a:gd name="T4" fmla="*/ 13 w 1053"/>
                <a:gd name="T5" fmla="*/ 1 h 273"/>
                <a:gd name="T6" fmla="*/ 13 w 1053"/>
                <a:gd name="T7" fmla="*/ 1 h 273"/>
                <a:gd name="T8" fmla="*/ 13 w 1053"/>
                <a:gd name="T9" fmla="*/ 2 h 273"/>
                <a:gd name="T10" fmla="*/ 12 w 1053"/>
                <a:gd name="T11" fmla="*/ 2 h 273"/>
                <a:gd name="T12" fmla="*/ 12 w 1053"/>
                <a:gd name="T13" fmla="*/ 3 h 273"/>
                <a:gd name="T14" fmla="*/ 12 w 1053"/>
                <a:gd name="T15" fmla="*/ 3 h 273"/>
                <a:gd name="T16" fmla="*/ 12 w 1053"/>
                <a:gd name="T17" fmla="*/ 3 h 273"/>
                <a:gd name="T18" fmla="*/ 12 w 1053"/>
                <a:gd name="T19" fmla="*/ 3 h 273"/>
                <a:gd name="T20" fmla="*/ 11 w 1053"/>
                <a:gd name="T21" fmla="*/ 3 h 273"/>
                <a:gd name="T22" fmla="*/ 11 w 1053"/>
                <a:gd name="T23" fmla="*/ 3 h 273"/>
                <a:gd name="T24" fmla="*/ 11 w 1053"/>
                <a:gd name="T25" fmla="*/ 3 h 273"/>
                <a:gd name="T26" fmla="*/ 10 w 1053"/>
                <a:gd name="T27" fmla="*/ 3 h 273"/>
                <a:gd name="T28" fmla="*/ 10 w 1053"/>
                <a:gd name="T29" fmla="*/ 3 h 273"/>
                <a:gd name="T30" fmla="*/ 9 w 1053"/>
                <a:gd name="T31" fmla="*/ 3 h 273"/>
                <a:gd name="T32" fmla="*/ 9 w 1053"/>
                <a:gd name="T33" fmla="*/ 3 h 273"/>
                <a:gd name="T34" fmla="*/ 9 w 1053"/>
                <a:gd name="T35" fmla="*/ 3 h 273"/>
                <a:gd name="T36" fmla="*/ 8 w 1053"/>
                <a:gd name="T37" fmla="*/ 3 h 273"/>
                <a:gd name="T38" fmla="*/ 8 w 1053"/>
                <a:gd name="T39" fmla="*/ 3 h 273"/>
                <a:gd name="T40" fmla="*/ 8 w 1053"/>
                <a:gd name="T41" fmla="*/ 3 h 273"/>
                <a:gd name="T42" fmla="*/ 7 w 1053"/>
                <a:gd name="T43" fmla="*/ 3 h 273"/>
                <a:gd name="T44" fmla="*/ 7 w 1053"/>
                <a:gd name="T45" fmla="*/ 3 h 273"/>
                <a:gd name="T46" fmla="*/ 6 w 1053"/>
                <a:gd name="T47" fmla="*/ 3 h 273"/>
                <a:gd name="T48" fmla="*/ 6 w 1053"/>
                <a:gd name="T49" fmla="*/ 3 h 273"/>
                <a:gd name="T50" fmla="*/ 6 w 1053"/>
                <a:gd name="T51" fmla="*/ 3 h 273"/>
                <a:gd name="T52" fmla="*/ 5 w 1053"/>
                <a:gd name="T53" fmla="*/ 3 h 273"/>
                <a:gd name="T54" fmla="*/ 5 w 1053"/>
                <a:gd name="T55" fmla="*/ 3 h 273"/>
                <a:gd name="T56" fmla="*/ 5 w 1053"/>
                <a:gd name="T57" fmla="*/ 3 h 273"/>
                <a:gd name="T58" fmla="*/ 4 w 1053"/>
                <a:gd name="T59" fmla="*/ 3 h 273"/>
                <a:gd name="T60" fmla="*/ 4 w 1053"/>
                <a:gd name="T61" fmla="*/ 3 h 273"/>
                <a:gd name="T62" fmla="*/ 3 w 1053"/>
                <a:gd name="T63" fmla="*/ 2 h 273"/>
                <a:gd name="T64" fmla="*/ 3 w 1053"/>
                <a:gd name="T65" fmla="*/ 2 h 273"/>
                <a:gd name="T66" fmla="*/ 3 w 1053"/>
                <a:gd name="T67" fmla="*/ 2 h 273"/>
                <a:gd name="T68" fmla="*/ 2 w 1053"/>
                <a:gd name="T69" fmla="*/ 2 h 273"/>
                <a:gd name="T70" fmla="*/ 2 w 1053"/>
                <a:gd name="T71" fmla="*/ 2 h 273"/>
                <a:gd name="T72" fmla="*/ 2 w 1053"/>
                <a:gd name="T73" fmla="*/ 2 h 273"/>
                <a:gd name="T74" fmla="*/ 1 w 1053"/>
                <a:gd name="T75" fmla="*/ 2 h 273"/>
                <a:gd name="T76" fmla="*/ 1 w 1053"/>
                <a:gd name="T77" fmla="*/ 2 h 273"/>
                <a:gd name="T78" fmla="*/ 0 w 1053"/>
                <a:gd name="T79" fmla="*/ 2 h 273"/>
                <a:gd name="T80" fmla="*/ 0 w 1053"/>
                <a:gd name="T81" fmla="*/ 2 h 273"/>
                <a:gd name="T82" fmla="*/ 0 w 1053"/>
                <a:gd name="T83" fmla="*/ 2 h 273"/>
                <a:gd name="T84" fmla="*/ 0 w 1053"/>
                <a:gd name="T85" fmla="*/ 2 h 273"/>
                <a:gd name="T86" fmla="*/ 0 w 1053"/>
                <a:gd name="T87" fmla="*/ 1 h 273"/>
                <a:gd name="T88" fmla="*/ 0 w 1053"/>
                <a:gd name="T89" fmla="*/ 1 h 273"/>
                <a:gd name="T90" fmla="*/ 1 w 1053"/>
                <a:gd name="T91" fmla="*/ 1 h 273"/>
                <a:gd name="T92" fmla="*/ 1 w 1053"/>
                <a:gd name="T93" fmla="*/ 1 h 273"/>
                <a:gd name="T94" fmla="*/ 1 w 1053"/>
                <a:gd name="T95" fmla="*/ 0 h 273"/>
                <a:gd name="T96" fmla="*/ 1 w 1053"/>
                <a:gd name="T97" fmla="*/ 0 h 273"/>
                <a:gd name="T98" fmla="*/ 13 w 1053"/>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3"/>
                <a:gd name="T151" fmla="*/ 0 h 273"/>
                <a:gd name="T152" fmla="*/ 1053 w 1053"/>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3" h="273">
                  <a:moveTo>
                    <a:pt x="1053" y="0"/>
                  </a:moveTo>
                  <a:lnTo>
                    <a:pt x="1044" y="34"/>
                  </a:lnTo>
                  <a:lnTo>
                    <a:pt x="1034" y="68"/>
                  </a:lnTo>
                  <a:lnTo>
                    <a:pt x="1025" y="102"/>
                  </a:lnTo>
                  <a:lnTo>
                    <a:pt x="1016" y="136"/>
                  </a:lnTo>
                  <a:lnTo>
                    <a:pt x="1006" y="171"/>
                  </a:lnTo>
                  <a:lnTo>
                    <a:pt x="997" y="205"/>
                  </a:lnTo>
                  <a:lnTo>
                    <a:pt x="986" y="239"/>
                  </a:lnTo>
                  <a:lnTo>
                    <a:pt x="977" y="273"/>
                  </a:lnTo>
                  <a:lnTo>
                    <a:pt x="947" y="269"/>
                  </a:lnTo>
                  <a:lnTo>
                    <a:pt x="916" y="267"/>
                  </a:lnTo>
                  <a:lnTo>
                    <a:pt x="886" y="264"/>
                  </a:lnTo>
                  <a:lnTo>
                    <a:pt x="855" y="260"/>
                  </a:lnTo>
                  <a:lnTo>
                    <a:pt x="824" y="257"/>
                  </a:lnTo>
                  <a:lnTo>
                    <a:pt x="794" y="255"/>
                  </a:lnTo>
                  <a:lnTo>
                    <a:pt x="764" y="251"/>
                  </a:lnTo>
                  <a:lnTo>
                    <a:pt x="734" y="248"/>
                  </a:lnTo>
                  <a:lnTo>
                    <a:pt x="703" y="246"/>
                  </a:lnTo>
                  <a:lnTo>
                    <a:pt x="673" y="242"/>
                  </a:lnTo>
                  <a:lnTo>
                    <a:pt x="642" y="239"/>
                  </a:lnTo>
                  <a:lnTo>
                    <a:pt x="612" y="235"/>
                  </a:lnTo>
                  <a:lnTo>
                    <a:pt x="581" y="233"/>
                  </a:lnTo>
                  <a:lnTo>
                    <a:pt x="550" y="230"/>
                  </a:lnTo>
                  <a:lnTo>
                    <a:pt x="520" y="226"/>
                  </a:lnTo>
                  <a:lnTo>
                    <a:pt x="489" y="223"/>
                  </a:lnTo>
                  <a:lnTo>
                    <a:pt x="459" y="221"/>
                  </a:lnTo>
                  <a:lnTo>
                    <a:pt x="428" y="217"/>
                  </a:lnTo>
                  <a:lnTo>
                    <a:pt x="398" y="214"/>
                  </a:lnTo>
                  <a:lnTo>
                    <a:pt x="367" y="212"/>
                  </a:lnTo>
                  <a:lnTo>
                    <a:pt x="336" y="208"/>
                  </a:lnTo>
                  <a:lnTo>
                    <a:pt x="306" y="205"/>
                  </a:lnTo>
                  <a:lnTo>
                    <a:pt x="275" y="201"/>
                  </a:lnTo>
                  <a:lnTo>
                    <a:pt x="245" y="199"/>
                  </a:lnTo>
                  <a:lnTo>
                    <a:pt x="214" y="196"/>
                  </a:lnTo>
                  <a:lnTo>
                    <a:pt x="183" y="192"/>
                  </a:lnTo>
                  <a:lnTo>
                    <a:pt x="153" y="190"/>
                  </a:lnTo>
                  <a:lnTo>
                    <a:pt x="122" y="187"/>
                  </a:lnTo>
                  <a:lnTo>
                    <a:pt x="92" y="183"/>
                  </a:lnTo>
                  <a:lnTo>
                    <a:pt x="61" y="180"/>
                  </a:lnTo>
                  <a:lnTo>
                    <a:pt x="31" y="178"/>
                  </a:lnTo>
                  <a:lnTo>
                    <a:pt x="0" y="174"/>
                  </a:lnTo>
                  <a:lnTo>
                    <a:pt x="8" y="153"/>
                  </a:lnTo>
                  <a:lnTo>
                    <a:pt x="17" y="131"/>
                  </a:lnTo>
                  <a:lnTo>
                    <a:pt x="25" y="110"/>
                  </a:lnTo>
                  <a:lnTo>
                    <a:pt x="33" y="87"/>
                  </a:lnTo>
                  <a:lnTo>
                    <a:pt x="41" y="65"/>
                  </a:lnTo>
                  <a:lnTo>
                    <a:pt x="49" y="44"/>
                  </a:lnTo>
                  <a:lnTo>
                    <a:pt x="57" y="21"/>
                  </a:lnTo>
                  <a:lnTo>
                    <a:pt x="65" y="0"/>
                  </a:lnTo>
                  <a:lnTo>
                    <a:pt x="1053" y="0"/>
                  </a:lnTo>
                  <a:close/>
                </a:path>
              </a:pathLst>
            </a:custGeom>
            <a:solidFill>
              <a:srgbClr val="808080"/>
            </a:solidFill>
            <a:ln w="9525">
              <a:noFill/>
              <a:round/>
              <a:headEnd/>
              <a:tailEnd/>
            </a:ln>
          </p:spPr>
          <p:txBody>
            <a:bodyPr/>
            <a:lstStyle/>
            <a:p>
              <a:endParaRPr lang="fr-FR"/>
            </a:p>
          </p:txBody>
        </p:sp>
        <p:sp>
          <p:nvSpPr>
            <p:cNvPr id="105" name="Freeform 315"/>
            <p:cNvSpPr>
              <a:spLocks/>
            </p:cNvSpPr>
            <p:nvPr/>
          </p:nvSpPr>
          <p:spPr bwMode="auto">
            <a:xfrm>
              <a:off x="610" y="1531"/>
              <a:ext cx="258" cy="379"/>
            </a:xfrm>
            <a:custGeom>
              <a:avLst/>
              <a:gdLst>
                <a:gd name="T0" fmla="*/ 4 w 776"/>
                <a:gd name="T1" fmla="*/ 0 h 1135"/>
                <a:gd name="T2" fmla="*/ 5 w 776"/>
                <a:gd name="T3" fmla="*/ 0 h 1135"/>
                <a:gd name="T4" fmla="*/ 6 w 776"/>
                <a:gd name="T5" fmla="*/ 0 h 1135"/>
                <a:gd name="T6" fmla="*/ 7 w 776"/>
                <a:gd name="T7" fmla="*/ 1 h 1135"/>
                <a:gd name="T8" fmla="*/ 7 w 776"/>
                <a:gd name="T9" fmla="*/ 2 h 1135"/>
                <a:gd name="T10" fmla="*/ 8 w 776"/>
                <a:gd name="T11" fmla="*/ 3 h 1135"/>
                <a:gd name="T12" fmla="*/ 9 w 776"/>
                <a:gd name="T13" fmla="*/ 4 h 1135"/>
                <a:gd name="T14" fmla="*/ 9 w 776"/>
                <a:gd name="T15" fmla="*/ 5 h 1135"/>
                <a:gd name="T16" fmla="*/ 9 w 776"/>
                <a:gd name="T17" fmla="*/ 7 h 1135"/>
                <a:gd name="T18" fmla="*/ 10 w 776"/>
                <a:gd name="T19" fmla="*/ 8 h 1135"/>
                <a:gd name="T20" fmla="*/ 9 w 776"/>
                <a:gd name="T21" fmla="*/ 10 h 1135"/>
                <a:gd name="T22" fmla="*/ 9 w 776"/>
                <a:gd name="T23" fmla="*/ 11 h 1135"/>
                <a:gd name="T24" fmla="*/ 9 w 776"/>
                <a:gd name="T25" fmla="*/ 12 h 1135"/>
                <a:gd name="T26" fmla="*/ 8 w 776"/>
                <a:gd name="T27" fmla="*/ 13 h 1135"/>
                <a:gd name="T28" fmla="*/ 7 w 776"/>
                <a:gd name="T29" fmla="*/ 13 h 1135"/>
                <a:gd name="T30" fmla="*/ 7 w 776"/>
                <a:gd name="T31" fmla="*/ 14 h 1135"/>
                <a:gd name="T32" fmla="*/ 6 w 776"/>
                <a:gd name="T33" fmla="*/ 14 h 1135"/>
                <a:gd name="T34" fmla="*/ 5 w 776"/>
                <a:gd name="T35" fmla="*/ 14 h 1135"/>
                <a:gd name="T36" fmla="*/ 4 w 776"/>
                <a:gd name="T37" fmla="*/ 14 h 1135"/>
                <a:gd name="T38" fmla="*/ 3 w 776"/>
                <a:gd name="T39" fmla="*/ 13 h 1135"/>
                <a:gd name="T40" fmla="*/ 2 w 776"/>
                <a:gd name="T41" fmla="*/ 12 h 1135"/>
                <a:gd name="T42" fmla="*/ 1 w 776"/>
                <a:gd name="T43" fmla="*/ 11 h 1135"/>
                <a:gd name="T44" fmla="*/ 1 w 776"/>
                <a:gd name="T45" fmla="*/ 10 h 1135"/>
                <a:gd name="T46" fmla="*/ 0 w 776"/>
                <a:gd name="T47" fmla="*/ 9 h 1135"/>
                <a:gd name="T48" fmla="*/ 0 w 776"/>
                <a:gd name="T49" fmla="*/ 7 h 1135"/>
                <a:gd name="T50" fmla="*/ 0 w 776"/>
                <a:gd name="T51" fmla="*/ 6 h 1135"/>
                <a:gd name="T52" fmla="*/ 0 w 776"/>
                <a:gd name="T53" fmla="*/ 4 h 1135"/>
                <a:gd name="T54" fmla="*/ 0 w 776"/>
                <a:gd name="T55" fmla="*/ 3 h 1135"/>
                <a:gd name="T56" fmla="*/ 1 w 776"/>
                <a:gd name="T57" fmla="*/ 2 h 1135"/>
                <a:gd name="T58" fmla="*/ 1 w 776"/>
                <a:gd name="T59" fmla="*/ 1 h 1135"/>
                <a:gd name="T60" fmla="*/ 2 w 776"/>
                <a:gd name="T61" fmla="*/ 1 h 1135"/>
                <a:gd name="T62" fmla="*/ 3 w 776"/>
                <a:gd name="T63" fmla="*/ 0 h 1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6"/>
                <a:gd name="T97" fmla="*/ 0 h 1135"/>
                <a:gd name="T98" fmla="*/ 776 w 776"/>
                <a:gd name="T99" fmla="*/ 1135 h 1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6" h="1135">
                  <a:moveTo>
                    <a:pt x="281" y="5"/>
                  </a:moveTo>
                  <a:lnTo>
                    <a:pt x="320" y="0"/>
                  </a:lnTo>
                  <a:lnTo>
                    <a:pt x="358" y="3"/>
                  </a:lnTo>
                  <a:lnTo>
                    <a:pt x="397" y="9"/>
                  </a:lnTo>
                  <a:lnTo>
                    <a:pt x="435" y="22"/>
                  </a:lnTo>
                  <a:lnTo>
                    <a:pt x="473" y="40"/>
                  </a:lnTo>
                  <a:lnTo>
                    <a:pt x="508" y="61"/>
                  </a:lnTo>
                  <a:lnTo>
                    <a:pt x="543" y="89"/>
                  </a:lnTo>
                  <a:lnTo>
                    <a:pt x="577" y="120"/>
                  </a:lnTo>
                  <a:lnTo>
                    <a:pt x="609" y="155"/>
                  </a:lnTo>
                  <a:lnTo>
                    <a:pt x="638" y="195"/>
                  </a:lnTo>
                  <a:lnTo>
                    <a:pt x="665" y="238"/>
                  </a:lnTo>
                  <a:lnTo>
                    <a:pt x="690" y="285"/>
                  </a:lnTo>
                  <a:lnTo>
                    <a:pt x="713" y="333"/>
                  </a:lnTo>
                  <a:lnTo>
                    <a:pt x="732" y="385"/>
                  </a:lnTo>
                  <a:lnTo>
                    <a:pt x="749" y="441"/>
                  </a:lnTo>
                  <a:lnTo>
                    <a:pt x="762" y="497"/>
                  </a:lnTo>
                  <a:lnTo>
                    <a:pt x="771" y="555"/>
                  </a:lnTo>
                  <a:lnTo>
                    <a:pt x="775" y="612"/>
                  </a:lnTo>
                  <a:lnTo>
                    <a:pt x="776" y="667"/>
                  </a:lnTo>
                  <a:lnTo>
                    <a:pt x="773" y="722"/>
                  </a:lnTo>
                  <a:lnTo>
                    <a:pt x="766" y="774"/>
                  </a:lnTo>
                  <a:lnTo>
                    <a:pt x="756" y="824"/>
                  </a:lnTo>
                  <a:lnTo>
                    <a:pt x="743" y="870"/>
                  </a:lnTo>
                  <a:lnTo>
                    <a:pt x="726" y="915"/>
                  </a:lnTo>
                  <a:lnTo>
                    <a:pt x="707" y="956"/>
                  </a:lnTo>
                  <a:lnTo>
                    <a:pt x="685" y="995"/>
                  </a:lnTo>
                  <a:lnTo>
                    <a:pt x="659" y="1029"/>
                  </a:lnTo>
                  <a:lnTo>
                    <a:pt x="630" y="1058"/>
                  </a:lnTo>
                  <a:lnTo>
                    <a:pt x="600" y="1084"/>
                  </a:lnTo>
                  <a:lnTo>
                    <a:pt x="567" y="1104"/>
                  </a:lnTo>
                  <a:lnTo>
                    <a:pt x="532" y="1120"/>
                  </a:lnTo>
                  <a:lnTo>
                    <a:pt x="494" y="1130"/>
                  </a:lnTo>
                  <a:lnTo>
                    <a:pt x="456" y="1135"/>
                  </a:lnTo>
                  <a:lnTo>
                    <a:pt x="417" y="1133"/>
                  </a:lnTo>
                  <a:lnTo>
                    <a:pt x="379" y="1126"/>
                  </a:lnTo>
                  <a:lnTo>
                    <a:pt x="340" y="1113"/>
                  </a:lnTo>
                  <a:lnTo>
                    <a:pt x="303" y="1095"/>
                  </a:lnTo>
                  <a:lnTo>
                    <a:pt x="268" y="1074"/>
                  </a:lnTo>
                  <a:lnTo>
                    <a:pt x="233" y="1047"/>
                  </a:lnTo>
                  <a:lnTo>
                    <a:pt x="199" y="1015"/>
                  </a:lnTo>
                  <a:lnTo>
                    <a:pt x="167" y="980"/>
                  </a:lnTo>
                  <a:lnTo>
                    <a:pt x="138" y="940"/>
                  </a:lnTo>
                  <a:lnTo>
                    <a:pt x="110" y="897"/>
                  </a:lnTo>
                  <a:lnTo>
                    <a:pt x="86" y="851"/>
                  </a:lnTo>
                  <a:lnTo>
                    <a:pt x="63" y="802"/>
                  </a:lnTo>
                  <a:lnTo>
                    <a:pt x="44" y="750"/>
                  </a:lnTo>
                  <a:lnTo>
                    <a:pt x="27" y="694"/>
                  </a:lnTo>
                  <a:lnTo>
                    <a:pt x="14" y="638"/>
                  </a:lnTo>
                  <a:lnTo>
                    <a:pt x="5" y="580"/>
                  </a:lnTo>
                  <a:lnTo>
                    <a:pt x="1" y="523"/>
                  </a:lnTo>
                  <a:lnTo>
                    <a:pt x="0" y="468"/>
                  </a:lnTo>
                  <a:lnTo>
                    <a:pt x="3" y="414"/>
                  </a:lnTo>
                  <a:lnTo>
                    <a:pt x="10" y="362"/>
                  </a:lnTo>
                  <a:lnTo>
                    <a:pt x="20" y="312"/>
                  </a:lnTo>
                  <a:lnTo>
                    <a:pt x="32" y="265"/>
                  </a:lnTo>
                  <a:lnTo>
                    <a:pt x="49" y="220"/>
                  </a:lnTo>
                  <a:lnTo>
                    <a:pt x="69" y="179"/>
                  </a:lnTo>
                  <a:lnTo>
                    <a:pt x="91" y="141"/>
                  </a:lnTo>
                  <a:lnTo>
                    <a:pt x="117" y="107"/>
                  </a:lnTo>
                  <a:lnTo>
                    <a:pt x="146" y="77"/>
                  </a:lnTo>
                  <a:lnTo>
                    <a:pt x="176" y="51"/>
                  </a:lnTo>
                  <a:lnTo>
                    <a:pt x="209" y="31"/>
                  </a:lnTo>
                  <a:lnTo>
                    <a:pt x="244" y="15"/>
                  </a:lnTo>
                  <a:lnTo>
                    <a:pt x="281" y="5"/>
                  </a:lnTo>
                  <a:close/>
                </a:path>
              </a:pathLst>
            </a:custGeom>
            <a:solidFill>
              <a:srgbClr val="CCFFFF"/>
            </a:solidFill>
            <a:ln w="9525">
              <a:noFill/>
              <a:round/>
              <a:headEnd/>
              <a:tailEnd/>
            </a:ln>
          </p:spPr>
          <p:txBody>
            <a:bodyPr/>
            <a:lstStyle/>
            <a:p>
              <a:endParaRPr lang="fr-FR"/>
            </a:p>
          </p:txBody>
        </p:sp>
        <p:sp>
          <p:nvSpPr>
            <p:cNvPr id="106" name="Freeform 316"/>
            <p:cNvSpPr>
              <a:spLocks/>
            </p:cNvSpPr>
            <p:nvPr/>
          </p:nvSpPr>
          <p:spPr bwMode="auto">
            <a:xfrm>
              <a:off x="649" y="1564"/>
              <a:ext cx="213" cy="156"/>
            </a:xfrm>
            <a:custGeom>
              <a:avLst/>
              <a:gdLst>
                <a:gd name="T0" fmla="*/ 0 w 639"/>
                <a:gd name="T1" fmla="*/ 5 h 467"/>
                <a:gd name="T2" fmla="*/ 0 w 639"/>
                <a:gd name="T3" fmla="*/ 4 h 467"/>
                <a:gd name="T4" fmla="*/ 0 w 639"/>
                <a:gd name="T5" fmla="*/ 3 h 467"/>
                <a:gd name="T6" fmla="*/ 1 w 639"/>
                <a:gd name="T7" fmla="*/ 2 h 467"/>
                <a:gd name="T8" fmla="*/ 1 w 639"/>
                <a:gd name="T9" fmla="*/ 1 h 467"/>
                <a:gd name="T10" fmla="*/ 1 w 639"/>
                <a:gd name="T11" fmla="*/ 1 h 467"/>
                <a:gd name="T12" fmla="*/ 2 w 639"/>
                <a:gd name="T13" fmla="*/ 0 h 467"/>
                <a:gd name="T14" fmla="*/ 3 w 639"/>
                <a:gd name="T15" fmla="*/ 0 h 467"/>
                <a:gd name="T16" fmla="*/ 4 w 639"/>
                <a:gd name="T17" fmla="*/ 0 h 467"/>
                <a:gd name="T18" fmla="*/ 4 w 639"/>
                <a:gd name="T19" fmla="*/ 0 h 467"/>
                <a:gd name="T20" fmla="*/ 5 w 639"/>
                <a:gd name="T21" fmla="*/ 1 h 467"/>
                <a:gd name="T22" fmla="*/ 6 w 639"/>
                <a:gd name="T23" fmla="*/ 1 h 467"/>
                <a:gd name="T24" fmla="*/ 7 w 639"/>
                <a:gd name="T25" fmla="*/ 2 h 467"/>
                <a:gd name="T26" fmla="*/ 7 w 639"/>
                <a:gd name="T27" fmla="*/ 3 h 467"/>
                <a:gd name="T28" fmla="*/ 7 w 639"/>
                <a:gd name="T29" fmla="*/ 4 h 467"/>
                <a:gd name="T30" fmla="*/ 8 w 639"/>
                <a:gd name="T31" fmla="*/ 5 h 467"/>
                <a:gd name="T32" fmla="*/ 8 w 639"/>
                <a:gd name="T33" fmla="*/ 6 h 467"/>
                <a:gd name="T34" fmla="*/ 7 w 639"/>
                <a:gd name="T35" fmla="*/ 6 h 467"/>
                <a:gd name="T36" fmla="*/ 7 w 639"/>
                <a:gd name="T37" fmla="*/ 5 h 467"/>
                <a:gd name="T38" fmla="*/ 7 w 639"/>
                <a:gd name="T39" fmla="*/ 4 h 467"/>
                <a:gd name="T40" fmla="*/ 6 w 639"/>
                <a:gd name="T41" fmla="*/ 3 h 467"/>
                <a:gd name="T42" fmla="*/ 6 w 639"/>
                <a:gd name="T43" fmla="*/ 2 h 467"/>
                <a:gd name="T44" fmla="*/ 5 w 639"/>
                <a:gd name="T45" fmla="*/ 2 h 467"/>
                <a:gd name="T46" fmla="*/ 5 w 639"/>
                <a:gd name="T47" fmla="*/ 2 h 467"/>
                <a:gd name="T48" fmla="*/ 4 w 639"/>
                <a:gd name="T49" fmla="*/ 1 h 467"/>
                <a:gd name="T50" fmla="*/ 3 w 639"/>
                <a:gd name="T51" fmla="*/ 1 h 467"/>
                <a:gd name="T52" fmla="*/ 3 w 639"/>
                <a:gd name="T53" fmla="*/ 1 h 467"/>
                <a:gd name="T54" fmla="*/ 2 w 639"/>
                <a:gd name="T55" fmla="*/ 2 h 467"/>
                <a:gd name="T56" fmla="*/ 2 w 639"/>
                <a:gd name="T57" fmla="*/ 2 h 467"/>
                <a:gd name="T58" fmla="*/ 1 w 639"/>
                <a:gd name="T59" fmla="*/ 3 h 467"/>
                <a:gd name="T60" fmla="*/ 1 w 639"/>
                <a:gd name="T61" fmla="*/ 3 h 467"/>
                <a:gd name="T62" fmla="*/ 1 w 639"/>
                <a:gd name="T63" fmla="*/ 4 h 467"/>
                <a:gd name="T64" fmla="*/ 1 w 639"/>
                <a:gd name="T65" fmla="*/ 5 h 467"/>
                <a:gd name="T66" fmla="*/ 1 w 639"/>
                <a:gd name="T67" fmla="*/ 6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
                <a:gd name="T103" fmla="*/ 0 h 467"/>
                <a:gd name="T104" fmla="*/ 639 w 639"/>
                <a:gd name="T105" fmla="*/ 467 h 4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 h="467">
                  <a:moveTo>
                    <a:pt x="4" y="467"/>
                  </a:moveTo>
                  <a:lnTo>
                    <a:pt x="2" y="434"/>
                  </a:lnTo>
                  <a:lnTo>
                    <a:pt x="0" y="387"/>
                  </a:lnTo>
                  <a:lnTo>
                    <a:pt x="3" y="343"/>
                  </a:lnTo>
                  <a:lnTo>
                    <a:pt x="8" y="300"/>
                  </a:lnTo>
                  <a:lnTo>
                    <a:pt x="16" y="258"/>
                  </a:lnTo>
                  <a:lnTo>
                    <a:pt x="28" y="218"/>
                  </a:lnTo>
                  <a:lnTo>
                    <a:pt x="41" y="182"/>
                  </a:lnTo>
                  <a:lnTo>
                    <a:pt x="58" y="147"/>
                  </a:lnTo>
                  <a:lnTo>
                    <a:pt x="76" y="116"/>
                  </a:lnTo>
                  <a:lnTo>
                    <a:pt x="98" y="88"/>
                  </a:lnTo>
                  <a:lnTo>
                    <a:pt x="120" y="63"/>
                  </a:lnTo>
                  <a:lnTo>
                    <a:pt x="146" y="42"/>
                  </a:lnTo>
                  <a:lnTo>
                    <a:pt x="174" y="25"/>
                  </a:lnTo>
                  <a:lnTo>
                    <a:pt x="203" y="11"/>
                  </a:lnTo>
                  <a:lnTo>
                    <a:pt x="234" y="3"/>
                  </a:lnTo>
                  <a:lnTo>
                    <a:pt x="265" y="0"/>
                  </a:lnTo>
                  <a:lnTo>
                    <a:pt x="297" y="1"/>
                  </a:lnTo>
                  <a:lnTo>
                    <a:pt x="329" y="7"/>
                  </a:lnTo>
                  <a:lnTo>
                    <a:pt x="360" y="18"/>
                  </a:lnTo>
                  <a:lnTo>
                    <a:pt x="391" y="33"/>
                  </a:lnTo>
                  <a:lnTo>
                    <a:pt x="422" y="51"/>
                  </a:lnTo>
                  <a:lnTo>
                    <a:pt x="450" y="73"/>
                  </a:lnTo>
                  <a:lnTo>
                    <a:pt x="478" y="99"/>
                  </a:lnTo>
                  <a:lnTo>
                    <a:pt x="504" y="129"/>
                  </a:lnTo>
                  <a:lnTo>
                    <a:pt x="529" y="161"/>
                  </a:lnTo>
                  <a:lnTo>
                    <a:pt x="552" y="197"/>
                  </a:lnTo>
                  <a:lnTo>
                    <a:pt x="572" y="234"/>
                  </a:lnTo>
                  <a:lnTo>
                    <a:pt x="590" y="275"/>
                  </a:lnTo>
                  <a:lnTo>
                    <a:pt x="607" y="318"/>
                  </a:lnTo>
                  <a:lnTo>
                    <a:pt x="621" y="363"/>
                  </a:lnTo>
                  <a:lnTo>
                    <a:pt x="631" y="411"/>
                  </a:lnTo>
                  <a:lnTo>
                    <a:pt x="638" y="458"/>
                  </a:lnTo>
                  <a:lnTo>
                    <a:pt x="639" y="467"/>
                  </a:lnTo>
                  <a:lnTo>
                    <a:pt x="571" y="467"/>
                  </a:lnTo>
                  <a:lnTo>
                    <a:pt x="570" y="460"/>
                  </a:lnTo>
                  <a:lnTo>
                    <a:pt x="564" y="422"/>
                  </a:lnTo>
                  <a:lnTo>
                    <a:pt x="556" y="385"/>
                  </a:lnTo>
                  <a:lnTo>
                    <a:pt x="545" y="350"/>
                  </a:lnTo>
                  <a:lnTo>
                    <a:pt x="533" y="316"/>
                  </a:lnTo>
                  <a:lnTo>
                    <a:pt x="518" y="283"/>
                  </a:lnTo>
                  <a:lnTo>
                    <a:pt x="502" y="253"/>
                  </a:lnTo>
                  <a:lnTo>
                    <a:pt x="484" y="225"/>
                  </a:lnTo>
                  <a:lnTo>
                    <a:pt x="465" y="199"/>
                  </a:lnTo>
                  <a:lnTo>
                    <a:pt x="443" y="176"/>
                  </a:lnTo>
                  <a:lnTo>
                    <a:pt x="422" y="156"/>
                  </a:lnTo>
                  <a:lnTo>
                    <a:pt x="399" y="138"/>
                  </a:lnTo>
                  <a:lnTo>
                    <a:pt x="375" y="123"/>
                  </a:lnTo>
                  <a:lnTo>
                    <a:pt x="351" y="112"/>
                  </a:lnTo>
                  <a:lnTo>
                    <a:pt x="327" y="104"/>
                  </a:lnTo>
                  <a:lnTo>
                    <a:pt x="302" y="99"/>
                  </a:lnTo>
                  <a:lnTo>
                    <a:pt x="276" y="98"/>
                  </a:lnTo>
                  <a:lnTo>
                    <a:pt x="251" y="101"/>
                  </a:lnTo>
                  <a:lnTo>
                    <a:pt x="226" y="107"/>
                  </a:lnTo>
                  <a:lnTo>
                    <a:pt x="203" y="118"/>
                  </a:lnTo>
                  <a:lnTo>
                    <a:pt x="182" y="131"/>
                  </a:lnTo>
                  <a:lnTo>
                    <a:pt x="162" y="148"/>
                  </a:lnTo>
                  <a:lnTo>
                    <a:pt x="143" y="167"/>
                  </a:lnTo>
                  <a:lnTo>
                    <a:pt x="127" y="190"/>
                  </a:lnTo>
                  <a:lnTo>
                    <a:pt x="113" y="215"/>
                  </a:lnTo>
                  <a:lnTo>
                    <a:pt x="99" y="241"/>
                  </a:lnTo>
                  <a:lnTo>
                    <a:pt x="89" y="270"/>
                  </a:lnTo>
                  <a:lnTo>
                    <a:pt x="80" y="301"/>
                  </a:lnTo>
                  <a:lnTo>
                    <a:pt x="73" y="334"/>
                  </a:lnTo>
                  <a:lnTo>
                    <a:pt x="69" y="368"/>
                  </a:lnTo>
                  <a:lnTo>
                    <a:pt x="67" y="403"/>
                  </a:lnTo>
                  <a:lnTo>
                    <a:pt x="67" y="439"/>
                  </a:lnTo>
                  <a:lnTo>
                    <a:pt x="69" y="467"/>
                  </a:lnTo>
                  <a:lnTo>
                    <a:pt x="4" y="467"/>
                  </a:lnTo>
                  <a:close/>
                </a:path>
              </a:pathLst>
            </a:custGeom>
            <a:solidFill>
              <a:srgbClr val="808080"/>
            </a:solidFill>
            <a:ln w="9525">
              <a:noFill/>
              <a:round/>
              <a:headEnd/>
              <a:tailEnd/>
            </a:ln>
          </p:spPr>
          <p:txBody>
            <a:bodyPr/>
            <a:lstStyle/>
            <a:p>
              <a:endParaRPr lang="fr-FR"/>
            </a:p>
          </p:txBody>
        </p:sp>
        <p:sp>
          <p:nvSpPr>
            <p:cNvPr id="107" name="Freeform 317"/>
            <p:cNvSpPr>
              <a:spLocks/>
            </p:cNvSpPr>
            <p:nvPr/>
          </p:nvSpPr>
          <p:spPr bwMode="auto">
            <a:xfrm>
              <a:off x="650" y="1720"/>
              <a:ext cx="213" cy="157"/>
            </a:xfrm>
            <a:custGeom>
              <a:avLst/>
              <a:gdLst>
                <a:gd name="T0" fmla="*/ 0 w 638"/>
                <a:gd name="T1" fmla="*/ 0 h 472"/>
                <a:gd name="T2" fmla="*/ 0 w 638"/>
                <a:gd name="T3" fmla="*/ 1 h 472"/>
                <a:gd name="T4" fmla="*/ 1 w 638"/>
                <a:gd name="T5" fmla="*/ 2 h 472"/>
                <a:gd name="T6" fmla="*/ 1 w 638"/>
                <a:gd name="T7" fmla="*/ 3 h 472"/>
                <a:gd name="T8" fmla="*/ 2 w 638"/>
                <a:gd name="T9" fmla="*/ 4 h 472"/>
                <a:gd name="T10" fmla="*/ 2 w 638"/>
                <a:gd name="T11" fmla="*/ 5 h 472"/>
                <a:gd name="T12" fmla="*/ 3 w 638"/>
                <a:gd name="T13" fmla="*/ 5 h 472"/>
                <a:gd name="T14" fmla="*/ 4 w 638"/>
                <a:gd name="T15" fmla="*/ 6 h 472"/>
                <a:gd name="T16" fmla="*/ 5 w 638"/>
                <a:gd name="T17" fmla="*/ 6 h 472"/>
                <a:gd name="T18" fmla="*/ 5 w 638"/>
                <a:gd name="T19" fmla="*/ 6 h 472"/>
                <a:gd name="T20" fmla="*/ 6 w 638"/>
                <a:gd name="T21" fmla="*/ 5 h 472"/>
                <a:gd name="T22" fmla="*/ 7 w 638"/>
                <a:gd name="T23" fmla="*/ 5 h 472"/>
                <a:gd name="T24" fmla="*/ 7 w 638"/>
                <a:gd name="T25" fmla="*/ 4 h 472"/>
                <a:gd name="T26" fmla="*/ 8 w 638"/>
                <a:gd name="T27" fmla="*/ 3 h 472"/>
                <a:gd name="T28" fmla="*/ 8 w 638"/>
                <a:gd name="T29" fmla="*/ 2 h 472"/>
                <a:gd name="T30" fmla="*/ 8 w 638"/>
                <a:gd name="T31" fmla="*/ 1 h 472"/>
                <a:gd name="T32" fmla="*/ 8 w 638"/>
                <a:gd name="T33" fmla="*/ 0 h 472"/>
                <a:gd name="T34" fmla="*/ 7 w 638"/>
                <a:gd name="T35" fmla="*/ 0 h 472"/>
                <a:gd name="T36" fmla="*/ 7 w 638"/>
                <a:gd name="T37" fmla="*/ 1 h 472"/>
                <a:gd name="T38" fmla="*/ 7 w 638"/>
                <a:gd name="T39" fmla="*/ 2 h 472"/>
                <a:gd name="T40" fmla="*/ 7 w 638"/>
                <a:gd name="T41" fmla="*/ 3 h 472"/>
                <a:gd name="T42" fmla="*/ 6 w 638"/>
                <a:gd name="T43" fmla="*/ 3 h 472"/>
                <a:gd name="T44" fmla="*/ 6 w 638"/>
                <a:gd name="T45" fmla="*/ 4 h 472"/>
                <a:gd name="T46" fmla="*/ 5 w 638"/>
                <a:gd name="T47" fmla="*/ 4 h 472"/>
                <a:gd name="T48" fmla="*/ 5 w 638"/>
                <a:gd name="T49" fmla="*/ 5 h 472"/>
                <a:gd name="T50" fmla="*/ 4 w 638"/>
                <a:gd name="T51" fmla="*/ 5 h 472"/>
                <a:gd name="T52" fmla="*/ 4 w 638"/>
                <a:gd name="T53" fmla="*/ 4 h 472"/>
                <a:gd name="T54" fmla="*/ 3 w 638"/>
                <a:gd name="T55" fmla="*/ 4 h 472"/>
                <a:gd name="T56" fmla="*/ 2 w 638"/>
                <a:gd name="T57" fmla="*/ 4 h 472"/>
                <a:gd name="T58" fmla="*/ 2 w 638"/>
                <a:gd name="T59" fmla="*/ 3 h 472"/>
                <a:gd name="T60" fmla="*/ 1 w 638"/>
                <a:gd name="T61" fmla="*/ 2 h 472"/>
                <a:gd name="T62" fmla="*/ 1 w 638"/>
                <a:gd name="T63" fmla="*/ 1 h 472"/>
                <a:gd name="T64" fmla="*/ 1 w 638"/>
                <a:gd name="T65" fmla="*/ 1 h 472"/>
                <a:gd name="T66" fmla="*/ 1 w 638"/>
                <a:gd name="T67" fmla="*/ 0 h 4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8"/>
                <a:gd name="T103" fmla="*/ 0 h 472"/>
                <a:gd name="T104" fmla="*/ 638 w 638"/>
                <a:gd name="T105" fmla="*/ 472 h 4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8" h="472">
                  <a:moveTo>
                    <a:pt x="0" y="0"/>
                  </a:moveTo>
                  <a:lnTo>
                    <a:pt x="1" y="14"/>
                  </a:lnTo>
                  <a:lnTo>
                    <a:pt x="9" y="62"/>
                  </a:lnTo>
                  <a:lnTo>
                    <a:pt x="19" y="109"/>
                  </a:lnTo>
                  <a:lnTo>
                    <a:pt x="33" y="153"/>
                  </a:lnTo>
                  <a:lnTo>
                    <a:pt x="48" y="196"/>
                  </a:lnTo>
                  <a:lnTo>
                    <a:pt x="68" y="237"/>
                  </a:lnTo>
                  <a:lnTo>
                    <a:pt x="88" y="276"/>
                  </a:lnTo>
                  <a:lnTo>
                    <a:pt x="111" y="311"/>
                  </a:lnTo>
                  <a:lnTo>
                    <a:pt x="136" y="344"/>
                  </a:lnTo>
                  <a:lnTo>
                    <a:pt x="162" y="373"/>
                  </a:lnTo>
                  <a:lnTo>
                    <a:pt x="189" y="399"/>
                  </a:lnTo>
                  <a:lnTo>
                    <a:pt x="218" y="421"/>
                  </a:lnTo>
                  <a:lnTo>
                    <a:pt x="248" y="440"/>
                  </a:lnTo>
                  <a:lnTo>
                    <a:pt x="278" y="453"/>
                  </a:lnTo>
                  <a:lnTo>
                    <a:pt x="310" y="465"/>
                  </a:lnTo>
                  <a:lnTo>
                    <a:pt x="342" y="470"/>
                  </a:lnTo>
                  <a:lnTo>
                    <a:pt x="373" y="472"/>
                  </a:lnTo>
                  <a:lnTo>
                    <a:pt x="405" y="468"/>
                  </a:lnTo>
                  <a:lnTo>
                    <a:pt x="437" y="460"/>
                  </a:lnTo>
                  <a:lnTo>
                    <a:pt x="465" y="447"/>
                  </a:lnTo>
                  <a:lnTo>
                    <a:pt x="494" y="430"/>
                  </a:lnTo>
                  <a:lnTo>
                    <a:pt x="518" y="408"/>
                  </a:lnTo>
                  <a:lnTo>
                    <a:pt x="542" y="383"/>
                  </a:lnTo>
                  <a:lnTo>
                    <a:pt x="563" y="356"/>
                  </a:lnTo>
                  <a:lnTo>
                    <a:pt x="582" y="324"/>
                  </a:lnTo>
                  <a:lnTo>
                    <a:pt x="598" y="290"/>
                  </a:lnTo>
                  <a:lnTo>
                    <a:pt x="611" y="253"/>
                  </a:lnTo>
                  <a:lnTo>
                    <a:pt x="623" y="215"/>
                  </a:lnTo>
                  <a:lnTo>
                    <a:pt x="632" y="173"/>
                  </a:lnTo>
                  <a:lnTo>
                    <a:pt x="636" y="130"/>
                  </a:lnTo>
                  <a:lnTo>
                    <a:pt x="638" y="85"/>
                  </a:lnTo>
                  <a:lnTo>
                    <a:pt x="638" y="39"/>
                  </a:lnTo>
                  <a:lnTo>
                    <a:pt x="635" y="0"/>
                  </a:lnTo>
                  <a:lnTo>
                    <a:pt x="567" y="0"/>
                  </a:lnTo>
                  <a:lnTo>
                    <a:pt x="569" y="30"/>
                  </a:lnTo>
                  <a:lnTo>
                    <a:pt x="569" y="66"/>
                  </a:lnTo>
                  <a:lnTo>
                    <a:pt x="567" y="101"/>
                  </a:lnTo>
                  <a:lnTo>
                    <a:pt x="564" y="135"/>
                  </a:lnTo>
                  <a:lnTo>
                    <a:pt x="557" y="168"/>
                  </a:lnTo>
                  <a:lnTo>
                    <a:pt x="548" y="199"/>
                  </a:lnTo>
                  <a:lnTo>
                    <a:pt x="538" y="228"/>
                  </a:lnTo>
                  <a:lnTo>
                    <a:pt x="524" y="255"/>
                  </a:lnTo>
                  <a:lnTo>
                    <a:pt x="509" y="280"/>
                  </a:lnTo>
                  <a:lnTo>
                    <a:pt x="494" y="302"/>
                  </a:lnTo>
                  <a:lnTo>
                    <a:pt x="474" y="321"/>
                  </a:lnTo>
                  <a:lnTo>
                    <a:pt x="455" y="338"/>
                  </a:lnTo>
                  <a:lnTo>
                    <a:pt x="433" y="352"/>
                  </a:lnTo>
                  <a:lnTo>
                    <a:pt x="411" y="362"/>
                  </a:lnTo>
                  <a:lnTo>
                    <a:pt x="386" y="369"/>
                  </a:lnTo>
                  <a:lnTo>
                    <a:pt x="361" y="371"/>
                  </a:lnTo>
                  <a:lnTo>
                    <a:pt x="335" y="370"/>
                  </a:lnTo>
                  <a:lnTo>
                    <a:pt x="310" y="365"/>
                  </a:lnTo>
                  <a:lnTo>
                    <a:pt x="285" y="357"/>
                  </a:lnTo>
                  <a:lnTo>
                    <a:pt x="261" y="346"/>
                  </a:lnTo>
                  <a:lnTo>
                    <a:pt x="238" y="331"/>
                  </a:lnTo>
                  <a:lnTo>
                    <a:pt x="215" y="313"/>
                  </a:lnTo>
                  <a:lnTo>
                    <a:pt x="193" y="293"/>
                  </a:lnTo>
                  <a:lnTo>
                    <a:pt x="172" y="270"/>
                  </a:lnTo>
                  <a:lnTo>
                    <a:pt x="153" y="244"/>
                  </a:lnTo>
                  <a:lnTo>
                    <a:pt x="135" y="217"/>
                  </a:lnTo>
                  <a:lnTo>
                    <a:pt x="119" y="186"/>
                  </a:lnTo>
                  <a:lnTo>
                    <a:pt x="104" y="154"/>
                  </a:lnTo>
                  <a:lnTo>
                    <a:pt x="92" y="119"/>
                  </a:lnTo>
                  <a:lnTo>
                    <a:pt x="80" y="84"/>
                  </a:lnTo>
                  <a:lnTo>
                    <a:pt x="72" y="47"/>
                  </a:lnTo>
                  <a:lnTo>
                    <a:pt x="67" y="10"/>
                  </a:lnTo>
                  <a:lnTo>
                    <a:pt x="65" y="0"/>
                  </a:lnTo>
                  <a:lnTo>
                    <a:pt x="0" y="0"/>
                  </a:lnTo>
                  <a:close/>
                </a:path>
              </a:pathLst>
            </a:custGeom>
            <a:solidFill>
              <a:srgbClr val="808080"/>
            </a:solidFill>
            <a:ln w="9525">
              <a:noFill/>
              <a:round/>
              <a:headEnd/>
              <a:tailEnd/>
            </a:ln>
          </p:spPr>
          <p:txBody>
            <a:bodyPr/>
            <a:lstStyle/>
            <a:p>
              <a:endParaRPr lang="fr-FR"/>
            </a:p>
          </p:txBody>
        </p:sp>
        <p:sp>
          <p:nvSpPr>
            <p:cNvPr id="108" name="Freeform 318"/>
            <p:cNvSpPr>
              <a:spLocks/>
            </p:cNvSpPr>
            <p:nvPr/>
          </p:nvSpPr>
          <p:spPr bwMode="auto">
            <a:xfrm>
              <a:off x="2386" y="1740"/>
              <a:ext cx="463" cy="472"/>
            </a:xfrm>
            <a:custGeom>
              <a:avLst/>
              <a:gdLst>
                <a:gd name="T0" fmla="*/ 6 w 1389"/>
                <a:gd name="T1" fmla="*/ 0 h 1418"/>
                <a:gd name="T2" fmla="*/ 7 w 1389"/>
                <a:gd name="T3" fmla="*/ 0 h 1418"/>
                <a:gd name="T4" fmla="*/ 8 w 1389"/>
                <a:gd name="T5" fmla="*/ 0 h 1418"/>
                <a:gd name="T6" fmla="*/ 8 w 1389"/>
                <a:gd name="T7" fmla="*/ 0 h 1418"/>
                <a:gd name="T8" fmla="*/ 9 w 1389"/>
                <a:gd name="T9" fmla="*/ 0 h 1418"/>
                <a:gd name="T10" fmla="*/ 10 w 1389"/>
                <a:gd name="T11" fmla="*/ 0 h 1418"/>
                <a:gd name="T12" fmla="*/ 11 w 1389"/>
                <a:gd name="T13" fmla="*/ 0 h 1418"/>
                <a:gd name="T14" fmla="*/ 12 w 1389"/>
                <a:gd name="T15" fmla="*/ 1 h 1418"/>
                <a:gd name="T16" fmla="*/ 12 w 1389"/>
                <a:gd name="T17" fmla="*/ 1 h 1418"/>
                <a:gd name="T18" fmla="*/ 13 w 1389"/>
                <a:gd name="T19" fmla="*/ 1 h 1418"/>
                <a:gd name="T20" fmla="*/ 14 w 1389"/>
                <a:gd name="T21" fmla="*/ 2 h 1418"/>
                <a:gd name="T22" fmla="*/ 14 w 1389"/>
                <a:gd name="T23" fmla="*/ 3 h 1418"/>
                <a:gd name="T24" fmla="*/ 15 w 1389"/>
                <a:gd name="T25" fmla="*/ 3 h 1418"/>
                <a:gd name="T26" fmla="*/ 16 w 1389"/>
                <a:gd name="T27" fmla="*/ 4 h 1418"/>
                <a:gd name="T28" fmla="*/ 16 w 1389"/>
                <a:gd name="T29" fmla="*/ 5 h 1418"/>
                <a:gd name="T30" fmla="*/ 16 w 1389"/>
                <a:gd name="T31" fmla="*/ 5 h 1418"/>
                <a:gd name="T32" fmla="*/ 17 w 1389"/>
                <a:gd name="T33" fmla="*/ 7 h 1418"/>
                <a:gd name="T34" fmla="*/ 17 w 1389"/>
                <a:gd name="T35" fmla="*/ 8 h 1418"/>
                <a:gd name="T36" fmla="*/ 17 w 1389"/>
                <a:gd name="T37" fmla="*/ 10 h 1418"/>
                <a:gd name="T38" fmla="*/ 17 w 1389"/>
                <a:gd name="T39" fmla="*/ 12 h 1418"/>
                <a:gd name="T40" fmla="*/ 16 w 1389"/>
                <a:gd name="T41" fmla="*/ 13 h 1418"/>
                <a:gd name="T42" fmla="*/ 15 w 1389"/>
                <a:gd name="T43" fmla="*/ 15 h 1418"/>
                <a:gd name="T44" fmla="*/ 14 w 1389"/>
                <a:gd name="T45" fmla="*/ 16 h 1418"/>
                <a:gd name="T46" fmla="*/ 12 w 1389"/>
                <a:gd name="T47" fmla="*/ 17 h 1418"/>
                <a:gd name="T48" fmla="*/ 11 w 1389"/>
                <a:gd name="T49" fmla="*/ 17 h 1418"/>
                <a:gd name="T50" fmla="*/ 10 w 1389"/>
                <a:gd name="T51" fmla="*/ 17 h 1418"/>
                <a:gd name="T52" fmla="*/ 10 w 1389"/>
                <a:gd name="T53" fmla="*/ 17 h 1418"/>
                <a:gd name="T54" fmla="*/ 9 w 1389"/>
                <a:gd name="T55" fmla="*/ 17 h 1418"/>
                <a:gd name="T56" fmla="*/ 8 w 1389"/>
                <a:gd name="T57" fmla="*/ 17 h 1418"/>
                <a:gd name="T58" fmla="*/ 7 w 1389"/>
                <a:gd name="T59" fmla="*/ 17 h 1418"/>
                <a:gd name="T60" fmla="*/ 6 w 1389"/>
                <a:gd name="T61" fmla="*/ 17 h 1418"/>
                <a:gd name="T62" fmla="*/ 5 w 1389"/>
                <a:gd name="T63" fmla="*/ 17 h 1418"/>
                <a:gd name="T64" fmla="*/ 5 w 1389"/>
                <a:gd name="T65" fmla="*/ 16 h 1418"/>
                <a:gd name="T66" fmla="*/ 4 w 1389"/>
                <a:gd name="T67" fmla="*/ 16 h 1418"/>
                <a:gd name="T68" fmla="*/ 3 w 1389"/>
                <a:gd name="T69" fmla="*/ 16 h 1418"/>
                <a:gd name="T70" fmla="*/ 3 w 1389"/>
                <a:gd name="T71" fmla="*/ 15 h 1418"/>
                <a:gd name="T72" fmla="*/ 2 w 1389"/>
                <a:gd name="T73" fmla="*/ 14 h 1418"/>
                <a:gd name="T74" fmla="*/ 2 w 1389"/>
                <a:gd name="T75" fmla="*/ 14 h 1418"/>
                <a:gd name="T76" fmla="*/ 1 w 1389"/>
                <a:gd name="T77" fmla="*/ 13 h 1418"/>
                <a:gd name="T78" fmla="*/ 1 w 1389"/>
                <a:gd name="T79" fmla="*/ 12 h 1418"/>
                <a:gd name="T80" fmla="*/ 0 w 1389"/>
                <a:gd name="T81" fmla="*/ 11 h 1418"/>
                <a:gd name="T82" fmla="*/ 0 w 1389"/>
                <a:gd name="T83" fmla="*/ 9 h 1418"/>
                <a:gd name="T84" fmla="*/ 0 w 1389"/>
                <a:gd name="T85" fmla="*/ 7 h 1418"/>
                <a:gd name="T86" fmla="*/ 0 w 1389"/>
                <a:gd name="T87" fmla="*/ 6 h 1418"/>
                <a:gd name="T88" fmla="*/ 1 w 1389"/>
                <a:gd name="T89" fmla="*/ 4 h 1418"/>
                <a:gd name="T90" fmla="*/ 2 w 1389"/>
                <a:gd name="T91" fmla="*/ 3 h 1418"/>
                <a:gd name="T92" fmla="*/ 3 w 1389"/>
                <a:gd name="T93" fmla="*/ 2 h 1418"/>
                <a:gd name="T94" fmla="*/ 5 w 1389"/>
                <a:gd name="T95" fmla="*/ 1 h 1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9"/>
                <a:gd name="T145" fmla="*/ 0 h 1418"/>
                <a:gd name="T146" fmla="*/ 1389 w 1389"/>
                <a:gd name="T147" fmla="*/ 1418 h 1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9" h="1418">
                  <a:moveTo>
                    <a:pt x="448" y="42"/>
                  </a:moveTo>
                  <a:lnTo>
                    <a:pt x="482" y="31"/>
                  </a:lnTo>
                  <a:lnTo>
                    <a:pt x="516" y="21"/>
                  </a:lnTo>
                  <a:lnTo>
                    <a:pt x="550" y="14"/>
                  </a:lnTo>
                  <a:lnTo>
                    <a:pt x="584" y="7"/>
                  </a:lnTo>
                  <a:lnTo>
                    <a:pt x="618" y="4"/>
                  </a:lnTo>
                  <a:lnTo>
                    <a:pt x="651" y="0"/>
                  </a:lnTo>
                  <a:lnTo>
                    <a:pt x="685" y="0"/>
                  </a:lnTo>
                  <a:lnTo>
                    <a:pt x="719" y="2"/>
                  </a:lnTo>
                  <a:lnTo>
                    <a:pt x="753" y="4"/>
                  </a:lnTo>
                  <a:lnTo>
                    <a:pt x="787" y="8"/>
                  </a:lnTo>
                  <a:lnTo>
                    <a:pt x="820" y="14"/>
                  </a:lnTo>
                  <a:lnTo>
                    <a:pt x="853" y="22"/>
                  </a:lnTo>
                  <a:lnTo>
                    <a:pt x="885" y="31"/>
                  </a:lnTo>
                  <a:lnTo>
                    <a:pt x="918" y="42"/>
                  </a:lnTo>
                  <a:lnTo>
                    <a:pt x="948" y="55"/>
                  </a:lnTo>
                  <a:lnTo>
                    <a:pt x="980" y="68"/>
                  </a:lnTo>
                  <a:lnTo>
                    <a:pt x="1009" y="83"/>
                  </a:lnTo>
                  <a:lnTo>
                    <a:pt x="1039" y="100"/>
                  </a:lnTo>
                  <a:lnTo>
                    <a:pt x="1067" y="118"/>
                  </a:lnTo>
                  <a:lnTo>
                    <a:pt x="1095" y="137"/>
                  </a:lnTo>
                  <a:lnTo>
                    <a:pt x="1123" y="158"/>
                  </a:lnTo>
                  <a:lnTo>
                    <a:pt x="1149" y="180"/>
                  </a:lnTo>
                  <a:lnTo>
                    <a:pt x="1173" y="204"/>
                  </a:lnTo>
                  <a:lnTo>
                    <a:pt x="1197" y="229"/>
                  </a:lnTo>
                  <a:lnTo>
                    <a:pt x="1220" y="254"/>
                  </a:lnTo>
                  <a:lnTo>
                    <a:pt x="1241" y="281"/>
                  </a:lnTo>
                  <a:lnTo>
                    <a:pt x="1263" y="311"/>
                  </a:lnTo>
                  <a:lnTo>
                    <a:pt x="1281" y="340"/>
                  </a:lnTo>
                  <a:lnTo>
                    <a:pt x="1299" y="371"/>
                  </a:lnTo>
                  <a:lnTo>
                    <a:pt x="1316" y="402"/>
                  </a:lnTo>
                  <a:lnTo>
                    <a:pt x="1331" y="435"/>
                  </a:lnTo>
                  <a:lnTo>
                    <a:pt x="1344" y="469"/>
                  </a:lnTo>
                  <a:lnTo>
                    <a:pt x="1366" y="538"/>
                  </a:lnTo>
                  <a:lnTo>
                    <a:pt x="1381" y="608"/>
                  </a:lnTo>
                  <a:lnTo>
                    <a:pt x="1389" y="678"/>
                  </a:lnTo>
                  <a:lnTo>
                    <a:pt x="1389" y="747"/>
                  </a:lnTo>
                  <a:lnTo>
                    <a:pt x="1383" y="816"/>
                  </a:lnTo>
                  <a:lnTo>
                    <a:pt x="1371" y="883"/>
                  </a:lnTo>
                  <a:lnTo>
                    <a:pt x="1352" y="948"/>
                  </a:lnTo>
                  <a:lnTo>
                    <a:pt x="1329" y="1010"/>
                  </a:lnTo>
                  <a:lnTo>
                    <a:pt x="1298" y="1071"/>
                  </a:lnTo>
                  <a:lnTo>
                    <a:pt x="1262" y="1128"/>
                  </a:lnTo>
                  <a:lnTo>
                    <a:pt x="1221" y="1181"/>
                  </a:lnTo>
                  <a:lnTo>
                    <a:pt x="1175" y="1230"/>
                  </a:lnTo>
                  <a:lnTo>
                    <a:pt x="1123" y="1274"/>
                  </a:lnTo>
                  <a:lnTo>
                    <a:pt x="1067" y="1314"/>
                  </a:lnTo>
                  <a:lnTo>
                    <a:pt x="1006" y="1348"/>
                  </a:lnTo>
                  <a:lnTo>
                    <a:pt x="941" y="1376"/>
                  </a:lnTo>
                  <a:lnTo>
                    <a:pt x="907" y="1388"/>
                  </a:lnTo>
                  <a:lnTo>
                    <a:pt x="873" y="1398"/>
                  </a:lnTo>
                  <a:lnTo>
                    <a:pt x="839" y="1405"/>
                  </a:lnTo>
                  <a:lnTo>
                    <a:pt x="805" y="1411"/>
                  </a:lnTo>
                  <a:lnTo>
                    <a:pt x="772" y="1415"/>
                  </a:lnTo>
                  <a:lnTo>
                    <a:pt x="738" y="1418"/>
                  </a:lnTo>
                  <a:lnTo>
                    <a:pt x="704" y="1418"/>
                  </a:lnTo>
                  <a:lnTo>
                    <a:pt x="670" y="1417"/>
                  </a:lnTo>
                  <a:lnTo>
                    <a:pt x="636" y="1415"/>
                  </a:lnTo>
                  <a:lnTo>
                    <a:pt x="602" y="1410"/>
                  </a:lnTo>
                  <a:lnTo>
                    <a:pt x="569" y="1405"/>
                  </a:lnTo>
                  <a:lnTo>
                    <a:pt x="536" y="1397"/>
                  </a:lnTo>
                  <a:lnTo>
                    <a:pt x="504" y="1388"/>
                  </a:lnTo>
                  <a:lnTo>
                    <a:pt x="471" y="1376"/>
                  </a:lnTo>
                  <a:lnTo>
                    <a:pt x="441" y="1364"/>
                  </a:lnTo>
                  <a:lnTo>
                    <a:pt x="410" y="1350"/>
                  </a:lnTo>
                  <a:lnTo>
                    <a:pt x="380" y="1335"/>
                  </a:lnTo>
                  <a:lnTo>
                    <a:pt x="350" y="1319"/>
                  </a:lnTo>
                  <a:lnTo>
                    <a:pt x="322" y="1300"/>
                  </a:lnTo>
                  <a:lnTo>
                    <a:pt x="294" y="1281"/>
                  </a:lnTo>
                  <a:lnTo>
                    <a:pt x="266" y="1261"/>
                  </a:lnTo>
                  <a:lnTo>
                    <a:pt x="240" y="1238"/>
                  </a:lnTo>
                  <a:lnTo>
                    <a:pt x="216" y="1214"/>
                  </a:lnTo>
                  <a:lnTo>
                    <a:pt x="192" y="1189"/>
                  </a:lnTo>
                  <a:lnTo>
                    <a:pt x="169" y="1164"/>
                  </a:lnTo>
                  <a:lnTo>
                    <a:pt x="148" y="1137"/>
                  </a:lnTo>
                  <a:lnTo>
                    <a:pt x="126" y="1108"/>
                  </a:lnTo>
                  <a:lnTo>
                    <a:pt x="108" y="1078"/>
                  </a:lnTo>
                  <a:lnTo>
                    <a:pt x="90" y="1048"/>
                  </a:lnTo>
                  <a:lnTo>
                    <a:pt x="73" y="1016"/>
                  </a:lnTo>
                  <a:lnTo>
                    <a:pt x="58" y="983"/>
                  </a:lnTo>
                  <a:lnTo>
                    <a:pt x="45" y="949"/>
                  </a:lnTo>
                  <a:lnTo>
                    <a:pt x="23" y="880"/>
                  </a:lnTo>
                  <a:lnTo>
                    <a:pt x="8" y="810"/>
                  </a:lnTo>
                  <a:lnTo>
                    <a:pt x="0" y="741"/>
                  </a:lnTo>
                  <a:lnTo>
                    <a:pt x="0" y="672"/>
                  </a:lnTo>
                  <a:lnTo>
                    <a:pt x="6" y="603"/>
                  </a:lnTo>
                  <a:lnTo>
                    <a:pt x="18" y="536"/>
                  </a:lnTo>
                  <a:lnTo>
                    <a:pt x="37" y="470"/>
                  </a:lnTo>
                  <a:lnTo>
                    <a:pt x="62" y="408"/>
                  </a:lnTo>
                  <a:lnTo>
                    <a:pt x="91" y="348"/>
                  </a:lnTo>
                  <a:lnTo>
                    <a:pt x="127" y="290"/>
                  </a:lnTo>
                  <a:lnTo>
                    <a:pt x="168" y="237"/>
                  </a:lnTo>
                  <a:lnTo>
                    <a:pt x="214" y="188"/>
                  </a:lnTo>
                  <a:lnTo>
                    <a:pt x="266" y="144"/>
                  </a:lnTo>
                  <a:lnTo>
                    <a:pt x="322" y="105"/>
                  </a:lnTo>
                  <a:lnTo>
                    <a:pt x="383" y="71"/>
                  </a:lnTo>
                  <a:lnTo>
                    <a:pt x="448" y="42"/>
                  </a:lnTo>
                  <a:close/>
                </a:path>
              </a:pathLst>
            </a:custGeom>
            <a:solidFill>
              <a:srgbClr val="CCFFFF"/>
            </a:solidFill>
            <a:ln w="9525">
              <a:noFill/>
              <a:round/>
              <a:headEnd/>
              <a:tailEnd/>
            </a:ln>
          </p:spPr>
          <p:txBody>
            <a:bodyPr/>
            <a:lstStyle/>
            <a:p>
              <a:endParaRPr lang="fr-FR"/>
            </a:p>
          </p:txBody>
        </p:sp>
        <p:sp>
          <p:nvSpPr>
            <p:cNvPr id="109" name="Freeform 319"/>
            <p:cNvSpPr>
              <a:spLocks/>
            </p:cNvSpPr>
            <p:nvPr/>
          </p:nvSpPr>
          <p:spPr bwMode="auto">
            <a:xfrm>
              <a:off x="2439" y="1793"/>
              <a:ext cx="358" cy="183"/>
            </a:xfrm>
            <a:custGeom>
              <a:avLst/>
              <a:gdLst>
                <a:gd name="T0" fmla="*/ 0 w 1075"/>
                <a:gd name="T1" fmla="*/ 6 h 549"/>
                <a:gd name="T2" fmla="*/ 0 w 1075"/>
                <a:gd name="T3" fmla="*/ 5 h 549"/>
                <a:gd name="T4" fmla="*/ 1 w 1075"/>
                <a:gd name="T5" fmla="*/ 4 h 549"/>
                <a:gd name="T6" fmla="*/ 1 w 1075"/>
                <a:gd name="T7" fmla="*/ 3 h 549"/>
                <a:gd name="T8" fmla="*/ 2 w 1075"/>
                <a:gd name="T9" fmla="*/ 2 h 549"/>
                <a:gd name="T10" fmla="*/ 3 w 1075"/>
                <a:gd name="T11" fmla="*/ 1 h 549"/>
                <a:gd name="T12" fmla="*/ 4 w 1075"/>
                <a:gd name="T13" fmla="*/ 0 h 549"/>
                <a:gd name="T14" fmla="*/ 6 w 1075"/>
                <a:gd name="T15" fmla="*/ 0 h 549"/>
                <a:gd name="T16" fmla="*/ 7 w 1075"/>
                <a:gd name="T17" fmla="*/ 0 h 549"/>
                <a:gd name="T18" fmla="*/ 8 w 1075"/>
                <a:gd name="T19" fmla="*/ 0 h 549"/>
                <a:gd name="T20" fmla="*/ 9 w 1075"/>
                <a:gd name="T21" fmla="*/ 1 h 549"/>
                <a:gd name="T22" fmla="*/ 10 w 1075"/>
                <a:gd name="T23" fmla="*/ 1 h 549"/>
                <a:gd name="T24" fmla="*/ 11 w 1075"/>
                <a:gd name="T25" fmla="*/ 2 h 549"/>
                <a:gd name="T26" fmla="*/ 12 w 1075"/>
                <a:gd name="T27" fmla="*/ 3 h 549"/>
                <a:gd name="T28" fmla="*/ 13 w 1075"/>
                <a:gd name="T29" fmla="*/ 4 h 549"/>
                <a:gd name="T30" fmla="*/ 13 w 1075"/>
                <a:gd name="T31" fmla="*/ 6 h 549"/>
                <a:gd name="T32" fmla="*/ 13 w 1075"/>
                <a:gd name="T33" fmla="*/ 7 h 549"/>
                <a:gd name="T34" fmla="*/ 12 w 1075"/>
                <a:gd name="T35" fmla="*/ 7 h 549"/>
                <a:gd name="T36" fmla="*/ 12 w 1075"/>
                <a:gd name="T37" fmla="*/ 5 h 549"/>
                <a:gd name="T38" fmla="*/ 12 w 1075"/>
                <a:gd name="T39" fmla="*/ 4 h 549"/>
                <a:gd name="T40" fmla="*/ 11 w 1075"/>
                <a:gd name="T41" fmla="*/ 3 h 549"/>
                <a:gd name="T42" fmla="*/ 10 w 1075"/>
                <a:gd name="T43" fmla="*/ 3 h 549"/>
                <a:gd name="T44" fmla="*/ 9 w 1075"/>
                <a:gd name="T45" fmla="*/ 2 h 549"/>
                <a:gd name="T46" fmla="*/ 8 w 1075"/>
                <a:gd name="T47" fmla="*/ 2 h 549"/>
                <a:gd name="T48" fmla="*/ 7 w 1075"/>
                <a:gd name="T49" fmla="*/ 1 h 549"/>
                <a:gd name="T50" fmla="*/ 6 w 1075"/>
                <a:gd name="T51" fmla="*/ 1 h 549"/>
                <a:gd name="T52" fmla="*/ 5 w 1075"/>
                <a:gd name="T53" fmla="*/ 1 h 549"/>
                <a:gd name="T54" fmla="*/ 4 w 1075"/>
                <a:gd name="T55" fmla="*/ 2 h 549"/>
                <a:gd name="T56" fmla="*/ 3 w 1075"/>
                <a:gd name="T57" fmla="*/ 2 h 549"/>
                <a:gd name="T58" fmla="*/ 2 w 1075"/>
                <a:gd name="T59" fmla="*/ 3 h 549"/>
                <a:gd name="T60" fmla="*/ 2 w 1075"/>
                <a:gd name="T61" fmla="*/ 4 h 549"/>
                <a:gd name="T62" fmla="*/ 1 w 1075"/>
                <a:gd name="T63" fmla="*/ 5 h 549"/>
                <a:gd name="T64" fmla="*/ 1 w 1075"/>
                <a:gd name="T65" fmla="*/ 6 h 549"/>
                <a:gd name="T66" fmla="*/ 1 w 1075"/>
                <a:gd name="T67" fmla="*/ 7 h 5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5"/>
                <a:gd name="T103" fmla="*/ 0 h 549"/>
                <a:gd name="T104" fmla="*/ 1075 w 1075"/>
                <a:gd name="T105" fmla="*/ 549 h 5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5" h="549">
                  <a:moveTo>
                    <a:pt x="1" y="549"/>
                  </a:moveTo>
                  <a:lnTo>
                    <a:pt x="0" y="520"/>
                  </a:lnTo>
                  <a:lnTo>
                    <a:pt x="4" y="467"/>
                  </a:lnTo>
                  <a:lnTo>
                    <a:pt x="15" y="415"/>
                  </a:lnTo>
                  <a:lnTo>
                    <a:pt x="28" y="364"/>
                  </a:lnTo>
                  <a:lnTo>
                    <a:pt x="47" y="315"/>
                  </a:lnTo>
                  <a:lnTo>
                    <a:pt x="71" y="268"/>
                  </a:lnTo>
                  <a:lnTo>
                    <a:pt x="98" y="224"/>
                  </a:lnTo>
                  <a:lnTo>
                    <a:pt x="130" y="182"/>
                  </a:lnTo>
                  <a:lnTo>
                    <a:pt x="166" y="145"/>
                  </a:lnTo>
                  <a:lnTo>
                    <a:pt x="206" y="110"/>
                  </a:lnTo>
                  <a:lnTo>
                    <a:pt x="249" y="79"/>
                  </a:lnTo>
                  <a:lnTo>
                    <a:pt x="297" y="53"/>
                  </a:lnTo>
                  <a:lnTo>
                    <a:pt x="346" y="32"/>
                  </a:lnTo>
                  <a:lnTo>
                    <a:pt x="398" y="16"/>
                  </a:lnTo>
                  <a:lnTo>
                    <a:pt x="452" y="5"/>
                  </a:lnTo>
                  <a:lnTo>
                    <a:pt x="504" y="0"/>
                  </a:lnTo>
                  <a:lnTo>
                    <a:pt x="557" y="0"/>
                  </a:lnTo>
                  <a:lnTo>
                    <a:pt x="609" y="6"/>
                  </a:lnTo>
                  <a:lnTo>
                    <a:pt x="660" y="17"/>
                  </a:lnTo>
                  <a:lnTo>
                    <a:pt x="710" y="32"/>
                  </a:lnTo>
                  <a:lnTo>
                    <a:pt x="757" y="52"/>
                  </a:lnTo>
                  <a:lnTo>
                    <a:pt x="804" y="77"/>
                  </a:lnTo>
                  <a:lnTo>
                    <a:pt x="848" y="106"/>
                  </a:lnTo>
                  <a:lnTo>
                    <a:pt x="889" y="139"/>
                  </a:lnTo>
                  <a:lnTo>
                    <a:pt x="926" y="177"/>
                  </a:lnTo>
                  <a:lnTo>
                    <a:pt x="961" y="219"/>
                  </a:lnTo>
                  <a:lnTo>
                    <a:pt x="992" y="263"/>
                  </a:lnTo>
                  <a:lnTo>
                    <a:pt x="1018" y="311"/>
                  </a:lnTo>
                  <a:lnTo>
                    <a:pt x="1041" y="364"/>
                  </a:lnTo>
                  <a:lnTo>
                    <a:pt x="1058" y="417"/>
                  </a:lnTo>
                  <a:lnTo>
                    <a:pt x="1069" y="471"/>
                  </a:lnTo>
                  <a:lnTo>
                    <a:pt x="1075" y="524"/>
                  </a:lnTo>
                  <a:lnTo>
                    <a:pt x="1075" y="549"/>
                  </a:lnTo>
                  <a:lnTo>
                    <a:pt x="982" y="549"/>
                  </a:lnTo>
                  <a:lnTo>
                    <a:pt x="982" y="529"/>
                  </a:lnTo>
                  <a:lnTo>
                    <a:pt x="977" y="485"/>
                  </a:lnTo>
                  <a:lnTo>
                    <a:pt x="967" y="441"/>
                  </a:lnTo>
                  <a:lnTo>
                    <a:pt x="953" y="396"/>
                  </a:lnTo>
                  <a:lnTo>
                    <a:pt x="935" y="353"/>
                  </a:lnTo>
                  <a:lnTo>
                    <a:pt x="913" y="314"/>
                  </a:lnTo>
                  <a:lnTo>
                    <a:pt x="888" y="276"/>
                  </a:lnTo>
                  <a:lnTo>
                    <a:pt x="859" y="241"/>
                  </a:lnTo>
                  <a:lnTo>
                    <a:pt x="828" y="211"/>
                  </a:lnTo>
                  <a:lnTo>
                    <a:pt x="794" y="183"/>
                  </a:lnTo>
                  <a:lnTo>
                    <a:pt x="757" y="160"/>
                  </a:lnTo>
                  <a:lnTo>
                    <a:pt x="719" y="138"/>
                  </a:lnTo>
                  <a:lnTo>
                    <a:pt x="679" y="122"/>
                  </a:lnTo>
                  <a:lnTo>
                    <a:pt x="639" y="110"/>
                  </a:lnTo>
                  <a:lnTo>
                    <a:pt x="597" y="101"/>
                  </a:lnTo>
                  <a:lnTo>
                    <a:pt x="554" y="96"/>
                  </a:lnTo>
                  <a:lnTo>
                    <a:pt x="509" y="96"/>
                  </a:lnTo>
                  <a:lnTo>
                    <a:pt x="466" y="100"/>
                  </a:lnTo>
                  <a:lnTo>
                    <a:pt x="422" y="109"/>
                  </a:lnTo>
                  <a:lnTo>
                    <a:pt x="379" y="122"/>
                  </a:lnTo>
                  <a:lnTo>
                    <a:pt x="337" y="140"/>
                  </a:lnTo>
                  <a:lnTo>
                    <a:pt x="299" y="162"/>
                  </a:lnTo>
                  <a:lnTo>
                    <a:pt x="264" y="187"/>
                  </a:lnTo>
                  <a:lnTo>
                    <a:pt x="231" y="215"/>
                  </a:lnTo>
                  <a:lnTo>
                    <a:pt x="201" y="247"/>
                  </a:lnTo>
                  <a:lnTo>
                    <a:pt x="175" y="281"/>
                  </a:lnTo>
                  <a:lnTo>
                    <a:pt x="153" y="317"/>
                  </a:lnTo>
                  <a:lnTo>
                    <a:pt x="134" y="356"/>
                  </a:lnTo>
                  <a:lnTo>
                    <a:pt x="118" y="396"/>
                  </a:lnTo>
                  <a:lnTo>
                    <a:pt x="105" y="438"/>
                  </a:lnTo>
                  <a:lnTo>
                    <a:pt x="97" y="480"/>
                  </a:lnTo>
                  <a:lnTo>
                    <a:pt x="94" y="524"/>
                  </a:lnTo>
                  <a:lnTo>
                    <a:pt x="95" y="549"/>
                  </a:lnTo>
                  <a:lnTo>
                    <a:pt x="1" y="549"/>
                  </a:lnTo>
                  <a:close/>
                </a:path>
              </a:pathLst>
            </a:custGeom>
            <a:solidFill>
              <a:srgbClr val="808080"/>
            </a:solidFill>
            <a:ln w="9525">
              <a:noFill/>
              <a:round/>
              <a:headEnd/>
              <a:tailEnd/>
            </a:ln>
          </p:spPr>
          <p:txBody>
            <a:bodyPr/>
            <a:lstStyle/>
            <a:p>
              <a:endParaRPr lang="fr-FR"/>
            </a:p>
          </p:txBody>
        </p:sp>
        <p:sp>
          <p:nvSpPr>
            <p:cNvPr id="110" name="Freeform 320"/>
            <p:cNvSpPr>
              <a:spLocks/>
            </p:cNvSpPr>
            <p:nvPr/>
          </p:nvSpPr>
          <p:spPr bwMode="auto">
            <a:xfrm>
              <a:off x="2439" y="1976"/>
              <a:ext cx="358" cy="183"/>
            </a:xfrm>
            <a:custGeom>
              <a:avLst/>
              <a:gdLst>
                <a:gd name="T0" fmla="*/ 0 w 1074"/>
                <a:gd name="T1" fmla="*/ 0 h 548"/>
                <a:gd name="T2" fmla="*/ 0 w 1074"/>
                <a:gd name="T3" fmla="*/ 2 h 548"/>
                <a:gd name="T4" fmla="*/ 1 w 1074"/>
                <a:gd name="T5" fmla="*/ 3 h 548"/>
                <a:gd name="T6" fmla="*/ 1 w 1074"/>
                <a:gd name="T7" fmla="*/ 4 h 548"/>
                <a:gd name="T8" fmla="*/ 2 w 1074"/>
                <a:gd name="T9" fmla="*/ 5 h 548"/>
                <a:gd name="T10" fmla="*/ 3 w 1074"/>
                <a:gd name="T11" fmla="*/ 6 h 548"/>
                <a:gd name="T12" fmla="*/ 5 w 1074"/>
                <a:gd name="T13" fmla="*/ 6 h 548"/>
                <a:gd name="T14" fmla="*/ 6 w 1074"/>
                <a:gd name="T15" fmla="*/ 7 h 548"/>
                <a:gd name="T16" fmla="*/ 7 w 1074"/>
                <a:gd name="T17" fmla="*/ 7 h 548"/>
                <a:gd name="T18" fmla="*/ 8 w 1074"/>
                <a:gd name="T19" fmla="*/ 7 h 548"/>
                <a:gd name="T20" fmla="*/ 10 w 1074"/>
                <a:gd name="T21" fmla="*/ 6 h 548"/>
                <a:gd name="T22" fmla="*/ 11 w 1074"/>
                <a:gd name="T23" fmla="*/ 5 h 548"/>
                <a:gd name="T24" fmla="*/ 12 w 1074"/>
                <a:gd name="T25" fmla="*/ 5 h 548"/>
                <a:gd name="T26" fmla="*/ 12 w 1074"/>
                <a:gd name="T27" fmla="*/ 3 h 548"/>
                <a:gd name="T28" fmla="*/ 13 w 1074"/>
                <a:gd name="T29" fmla="*/ 2 h 548"/>
                <a:gd name="T30" fmla="*/ 13 w 1074"/>
                <a:gd name="T31" fmla="*/ 1 h 548"/>
                <a:gd name="T32" fmla="*/ 13 w 1074"/>
                <a:gd name="T33" fmla="*/ 0 h 548"/>
                <a:gd name="T34" fmla="*/ 12 w 1074"/>
                <a:gd name="T35" fmla="*/ 0 h 548"/>
                <a:gd name="T36" fmla="*/ 12 w 1074"/>
                <a:gd name="T37" fmla="*/ 1 h 548"/>
                <a:gd name="T38" fmla="*/ 12 w 1074"/>
                <a:gd name="T39" fmla="*/ 2 h 548"/>
                <a:gd name="T40" fmla="*/ 11 w 1074"/>
                <a:gd name="T41" fmla="*/ 3 h 548"/>
                <a:gd name="T42" fmla="*/ 10 w 1074"/>
                <a:gd name="T43" fmla="*/ 4 h 548"/>
                <a:gd name="T44" fmla="*/ 10 w 1074"/>
                <a:gd name="T45" fmla="*/ 5 h 548"/>
                <a:gd name="T46" fmla="*/ 9 w 1074"/>
                <a:gd name="T47" fmla="*/ 5 h 548"/>
                <a:gd name="T48" fmla="*/ 7 w 1074"/>
                <a:gd name="T49" fmla="*/ 6 h 548"/>
                <a:gd name="T50" fmla="*/ 6 w 1074"/>
                <a:gd name="T51" fmla="*/ 6 h 548"/>
                <a:gd name="T52" fmla="*/ 5 w 1074"/>
                <a:gd name="T53" fmla="*/ 5 h 548"/>
                <a:gd name="T54" fmla="*/ 4 w 1074"/>
                <a:gd name="T55" fmla="*/ 5 h 548"/>
                <a:gd name="T56" fmla="*/ 3 w 1074"/>
                <a:gd name="T57" fmla="*/ 5 h 548"/>
                <a:gd name="T58" fmla="*/ 3 w 1074"/>
                <a:gd name="T59" fmla="*/ 4 h 548"/>
                <a:gd name="T60" fmla="*/ 2 w 1074"/>
                <a:gd name="T61" fmla="*/ 3 h 548"/>
                <a:gd name="T62" fmla="*/ 1 w 1074"/>
                <a:gd name="T63" fmla="*/ 2 h 548"/>
                <a:gd name="T64" fmla="*/ 1 w 1074"/>
                <a:gd name="T65" fmla="*/ 1 h 548"/>
                <a:gd name="T66" fmla="*/ 1 w 1074"/>
                <a:gd name="T67" fmla="*/ 0 h 5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548"/>
                <a:gd name="T104" fmla="*/ 1074 w 1074"/>
                <a:gd name="T105" fmla="*/ 548 h 5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548">
                  <a:moveTo>
                    <a:pt x="0" y="0"/>
                  </a:moveTo>
                  <a:lnTo>
                    <a:pt x="0" y="24"/>
                  </a:lnTo>
                  <a:lnTo>
                    <a:pt x="6" y="78"/>
                  </a:lnTo>
                  <a:lnTo>
                    <a:pt x="17" y="133"/>
                  </a:lnTo>
                  <a:lnTo>
                    <a:pt x="34" y="186"/>
                  </a:lnTo>
                  <a:lnTo>
                    <a:pt x="57" y="238"/>
                  </a:lnTo>
                  <a:lnTo>
                    <a:pt x="83" y="286"/>
                  </a:lnTo>
                  <a:lnTo>
                    <a:pt x="113" y="331"/>
                  </a:lnTo>
                  <a:lnTo>
                    <a:pt x="148" y="372"/>
                  </a:lnTo>
                  <a:lnTo>
                    <a:pt x="186" y="409"/>
                  </a:lnTo>
                  <a:lnTo>
                    <a:pt x="227" y="442"/>
                  </a:lnTo>
                  <a:lnTo>
                    <a:pt x="271" y="471"/>
                  </a:lnTo>
                  <a:lnTo>
                    <a:pt x="316" y="496"/>
                  </a:lnTo>
                  <a:lnTo>
                    <a:pt x="365" y="517"/>
                  </a:lnTo>
                  <a:lnTo>
                    <a:pt x="414" y="531"/>
                  </a:lnTo>
                  <a:lnTo>
                    <a:pt x="465" y="543"/>
                  </a:lnTo>
                  <a:lnTo>
                    <a:pt x="518" y="548"/>
                  </a:lnTo>
                  <a:lnTo>
                    <a:pt x="570" y="548"/>
                  </a:lnTo>
                  <a:lnTo>
                    <a:pt x="622" y="544"/>
                  </a:lnTo>
                  <a:lnTo>
                    <a:pt x="675" y="533"/>
                  </a:lnTo>
                  <a:lnTo>
                    <a:pt x="727" y="517"/>
                  </a:lnTo>
                  <a:lnTo>
                    <a:pt x="777" y="495"/>
                  </a:lnTo>
                  <a:lnTo>
                    <a:pt x="824" y="468"/>
                  </a:lnTo>
                  <a:lnTo>
                    <a:pt x="867" y="437"/>
                  </a:lnTo>
                  <a:lnTo>
                    <a:pt x="907" y="402"/>
                  </a:lnTo>
                  <a:lnTo>
                    <a:pt x="943" y="365"/>
                  </a:lnTo>
                  <a:lnTo>
                    <a:pt x="975" y="323"/>
                  </a:lnTo>
                  <a:lnTo>
                    <a:pt x="1003" y="279"/>
                  </a:lnTo>
                  <a:lnTo>
                    <a:pt x="1026" y="232"/>
                  </a:lnTo>
                  <a:lnTo>
                    <a:pt x="1045" y="184"/>
                  </a:lnTo>
                  <a:lnTo>
                    <a:pt x="1060" y="134"/>
                  </a:lnTo>
                  <a:lnTo>
                    <a:pt x="1069" y="82"/>
                  </a:lnTo>
                  <a:lnTo>
                    <a:pt x="1074" y="29"/>
                  </a:lnTo>
                  <a:lnTo>
                    <a:pt x="1074" y="0"/>
                  </a:lnTo>
                  <a:lnTo>
                    <a:pt x="981" y="0"/>
                  </a:lnTo>
                  <a:lnTo>
                    <a:pt x="981" y="24"/>
                  </a:lnTo>
                  <a:lnTo>
                    <a:pt x="977" y="68"/>
                  </a:lnTo>
                  <a:lnTo>
                    <a:pt x="969" y="110"/>
                  </a:lnTo>
                  <a:lnTo>
                    <a:pt x="957" y="152"/>
                  </a:lnTo>
                  <a:lnTo>
                    <a:pt x="941" y="193"/>
                  </a:lnTo>
                  <a:lnTo>
                    <a:pt x="922" y="231"/>
                  </a:lnTo>
                  <a:lnTo>
                    <a:pt x="899" y="268"/>
                  </a:lnTo>
                  <a:lnTo>
                    <a:pt x="872" y="301"/>
                  </a:lnTo>
                  <a:lnTo>
                    <a:pt x="843" y="333"/>
                  </a:lnTo>
                  <a:lnTo>
                    <a:pt x="810" y="362"/>
                  </a:lnTo>
                  <a:lnTo>
                    <a:pt x="775" y="388"/>
                  </a:lnTo>
                  <a:lnTo>
                    <a:pt x="736" y="409"/>
                  </a:lnTo>
                  <a:lnTo>
                    <a:pt x="694" y="427"/>
                  </a:lnTo>
                  <a:lnTo>
                    <a:pt x="651" y="441"/>
                  </a:lnTo>
                  <a:lnTo>
                    <a:pt x="607" y="449"/>
                  </a:lnTo>
                  <a:lnTo>
                    <a:pt x="564" y="453"/>
                  </a:lnTo>
                  <a:lnTo>
                    <a:pt x="521" y="453"/>
                  </a:lnTo>
                  <a:lnTo>
                    <a:pt x="478" y="449"/>
                  </a:lnTo>
                  <a:lnTo>
                    <a:pt x="435" y="440"/>
                  </a:lnTo>
                  <a:lnTo>
                    <a:pt x="394" y="426"/>
                  </a:lnTo>
                  <a:lnTo>
                    <a:pt x="354" y="410"/>
                  </a:lnTo>
                  <a:lnTo>
                    <a:pt x="317" y="390"/>
                  </a:lnTo>
                  <a:lnTo>
                    <a:pt x="281" y="365"/>
                  </a:lnTo>
                  <a:lnTo>
                    <a:pt x="247" y="338"/>
                  </a:lnTo>
                  <a:lnTo>
                    <a:pt x="215" y="307"/>
                  </a:lnTo>
                  <a:lnTo>
                    <a:pt x="187" y="273"/>
                  </a:lnTo>
                  <a:lnTo>
                    <a:pt x="162" y="236"/>
                  </a:lnTo>
                  <a:lnTo>
                    <a:pt x="139" y="196"/>
                  </a:lnTo>
                  <a:lnTo>
                    <a:pt x="121" y="153"/>
                  </a:lnTo>
                  <a:lnTo>
                    <a:pt x="108" y="109"/>
                  </a:lnTo>
                  <a:lnTo>
                    <a:pt x="99" y="65"/>
                  </a:lnTo>
                  <a:lnTo>
                    <a:pt x="94" y="20"/>
                  </a:lnTo>
                  <a:lnTo>
                    <a:pt x="94" y="0"/>
                  </a:lnTo>
                  <a:lnTo>
                    <a:pt x="0" y="0"/>
                  </a:lnTo>
                  <a:close/>
                </a:path>
              </a:pathLst>
            </a:custGeom>
            <a:solidFill>
              <a:srgbClr val="808080"/>
            </a:solidFill>
            <a:ln w="9525">
              <a:noFill/>
              <a:round/>
              <a:headEnd/>
              <a:tailEnd/>
            </a:ln>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2- La variabilité(</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445" name="CustomShape 2"/>
          <p:cNvSpPr/>
          <p:nvPr/>
        </p:nvSpPr>
        <p:spPr>
          <a:xfrm>
            <a:off x="642960" y="2786040"/>
            <a:ext cx="79286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dirty="0">
                <a:solidFill>
                  <a:srgbClr val="000000"/>
                </a:solidFill>
                <a:latin typeface="Calibri"/>
                <a:ea typeface="ＭＳ Ｐゴシック"/>
              </a:rPr>
              <a:t>Gérer, durant le processus de développement, les éléments qui diffèrent d’un produit à l’autre dans une famille de produits logiciels (ou lignes de produit) et parfois au sein d’un même produit [</a:t>
            </a:r>
            <a:r>
              <a:rPr lang="fr-FR" sz="1800" b="0" strike="noStrike" spc="-1" dirty="0" err="1">
                <a:solidFill>
                  <a:srgbClr val="000000"/>
                </a:solidFill>
                <a:latin typeface="Calibri"/>
                <a:ea typeface="ＭＳ Ｐゴシック"/>
              </a:rPr>
              <a:t>Gur</a:t>
            </a:r>
            <a:r>
              <a:rPr lang="fr-FR" sz="1800" b="0" strike="noStrike" spc="-1" dirty="0">
                <a:solidFill>
                  <a:srgbClr val="000000"/>
                </a:solidFill>
                <a:latin typeface="Calibri"/>
                <a:ea typeface="ＭＳ Ｐゴシック"/>
              </a:rPr>
              <a:t> 01] </a:t>
            </a:r>
            <a:endParaRPr lang="fr-FR" sz="1800" b="0" strike="noStrike" spc="-1" dirty="0">
              <a:latin typeface="Arial"/>
            </a:endParaRPr>
          </a:p>
          <a:p>
            <a:pPr algn="just">
              <a:lnSpc>
                <a:spcPct val="100000"/>
              </a:lnSpc>
            </a:pPr>
            <a:endParaRPr lang="fr-FR" sz="1800" b="0" strike="noStrike" spc="-1" dirty="0">
              <a:latin typeface="Arial"/>
            </a:endParaRPr>
          </a:p>
          <a:p>
            <a:pPr algn="just">
              <a:lnSpc>
                <a:spcPct val="100000"/>
              </a:lnSpc>
            </a:pPr>
            <a:r>
              <a:rPr lang="fr-FR" sz="1800" b="0" strike="noStrike" spc="-1" dirty="0">
                <a:solidFill>
                  <a:srgbClr val="000000"/>
                </a:solidFill>
                <a:latin typeface="Calibri"/>
                <a:ea typeface="ＭＳ Ｐゴシック"/>
              </a:rPr>
              <a:t>La variabilité concerne principalement le processus de développement mais aussi les </a:t>
            </a:r>
            <a:r>
              <a:rPr lang="fr-FR" sz="1800" b="0" strike="noStrike" spc="-1" dirty="0" smtClean="0">
                <a:solidFill>
                  <a:srgbClr val="000000"/>
                </a:solidFill>
                <a:latin typeface="Calibri"/>
                <a:ea typeface="ＭＳ Ｐゴシック"/>
              </a:rPr>
              <a:t>éléments qu’il </a:t>
            </a:r>
            <a:r>
              <a:rPr lang="fr-FR" sz="1800" b="0" strike="noStrike" spc="-1" dirty="0">
                <a:solidFill>
                  <a:srgbClr val="000000"/>
                </a:solidFill>
                <a:latin typeface="Calibri"/>
                <a:ea typeface="ＭＳ Ｐゴシック"/>
              </a:rPr>
              <a:t>crée, tels que les spécifications des besoins, les documents de conception, le code exécutable, ...</a:t>
            </a:r>
            <a:endParaRPr lang="fr-FR" sz="1800" b="0" strike="noStrike" spc="-1" dirty="0">
              <a:latin typeface="Arial"/>
            </a:endParaRPr>
          </a:p>
        </p:txBody>
      </p:sp>
      <p:sp>
        <p:nvSpPr>
          <p:cNvPr id="446"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2- La variabilité(</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448" name="CustomShape 2"/>
          <p:cNvSpPr/>
          <p:nvPr/>
        </p:nvSpPr>
        <p:spPr>
          <a:xfrm>
            <a:off x="642960" y="2786040"/>
            <a:ext cx="7928640" cy="167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2400" b="1" strike="noStrike" spc="-1">
                <a:solidFill>
                  <a:srgbClr val="000000"/>
                </a:solidFill>
                <a:latin typeface="Calibri"/>
                <a:ea typeface="ＭＳ Ｐゴシック"/>
              </a:rPr>
              <a:t>But</a:t>
            </a:r>
            <a:r>
              <a:rPr lang="fr-FR" sz="1800" b="0" strike="noStrike" spc="-1">
                <a:solidFill>
                  <a:srgbClr val="000000"/>
                </a:solidFill>
                <a:latin typeface="Calibri"/>
                <a:ea typeface="ＭＳ Ｐゴシック"/>
              </a:rPr>
              <a:t>: Retarder les décisions de conception jusqu’au dernier niveau possible dans le cycle de vie d’un système</a:t>
            </a:r>
            <a:endParaRPr lang="fr-FR" sz="1800" b="0" strike="noStrike" spc="-1">
              <a:latin typeface="Arial"/>
            </a:endParaRPr>
          </a:p>
          <a:p>
            <a:pPr algn="just">
              <a:lnSpc>
                <a:spcPct val="90000"/>
              </a:lnSpc>
            </a:pPr>
            <a:endParaRPr lang="fr-FR" sz="1800" b="0" strike="noStrike" spc="-1">
              <a:latin typeface="Arial"/>
            </a:endParaRPr>
          </a:p>
          <a:p>
            <a:pPr algn="just">
              <a:lnSpc>
                <a:spcPct val="90000"/>
              </a:lnSpc>
            </a:pPr>
            <a:r>
              <a:rPr lang="fr-FR" sz="1800" b="0" strike="noStrike" spc="-1">
                <a:solidFill>
                  <a:srgbClr val="000000"/>
                </a:solidFill>
                <a:latin typeface="Calibri"/>
                <a:ea typeface="ＭＳ Ｐゴシック"/>
              </a:rPr>
              <a:t>Ce retard est intéressant du point de vue économique et du point de vue de l'augmentation de la configuration du produit</a:t>
            </a:r>
            <a:endParaRPr lang="fr-FR" sz="1800" b="0" strike="noStrike" spc="-1">
              <a:latin typeface="Arial"/>
            </a:endParaRPr>
          </a:p>
          <a:p>
            <a:pPr algn="just">
              <a:lnSpc>
                <a:spcPct val="100000"/>
              </a:lnSpc>
            </a:pPr>
            <a:endParaRPr lang="fr-FR" sz="1800" b="0" strike="noStrike" spc="-1">
              <a:latin typeface="Arial"/>
            </a:endParaRPr>
          </a:p>
        </p:txBody>
      </p:sp>
      <p:sp>
        <p:nvSpPr>
          <p:cNvPr id="449"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0"/>
            <a:ext cx="7429552" cy="461665"/>
          </a:xfrm>
          <a:prstGeom prst="rect">
            <a:avLst/>
          </a:prstGeom>
          <a:solidFill>
            <a:schemeClr val="accent4">
              <a:lumMod val="40000"/>
              <a:lumOff val="60000"/>
            </a:schemeClr>
          </a:solidFill>
        </p:spPr>
        <p:txBody>
          <a:bodyPr wrap="square">
            <a:spAutoFit/>
          </a:bodyPr>
          <a:lstStyle/>
          <a:p>
            <a:pPr marL="274320" indent="-274320" algn="just" fontAlgn="auto">
              <a:spcBef>
                <a:spcPct val="20000"/>
              </a:spcBef>
              <a:spcAft>
                <a:spcPts val="0"/>
              </a:spcAft>
              <a:buClr>
                <a:srgbClr val="F07F09"/>
              </a:buClr>
              <a:buSzPct val="85000"/>
            </a:pPr>
            <a:r>
              <a:rPr lang="fr-FR" sz="2400" b="1" dirty="0" smtClean="0"/>
              <a:t>2- La variabilité(</a:t>
            </a:r>
            <a:r>
              <a:rPr lang="fr-FR" sz="2400" dirty="0" smtClean="0"/>
              <a:t>Principe et Objectif )</a:t>
            </a:r>
            <a:endParaRPr lang="fr-FR" sz="2400" b="1" dirty="0" smtClean="0">
              <a:latin typeface="+mn-lt"/>
            </a:endParaRPr>
          </a:p>
        </p:txBody>
      </p:sp>
      <p:pic>
        <p:nvPicPr>
          <p:cNvPr id="3" name="Picture 6" descr="NEWVAN2"/>
          <p:cNvPicPr preferRelativeResize="0">
            <a:picLocks noChangeArrowheads="1"/>
          </p:cNvPicPr>
          <p:nvPr/>
        </p:nvPicPr>
        <p:blipFill>
          <a:blip r:embed="rId2"/>
          <a:srcRect/>
          <a:stretch>
            <a:fillRect/>
          </a:stretch>
        </p:blipFill>
        <p:spPr bwMode="auto">
          <a:xfrm>
            <a:off x="6208713" y="3429000"/>
            <a:ext cx="1647825" cy="738188"/>
          </a:xfrm>
          <a:prstGeom prst="rect">
            <a:avLst/>
          </a:prstGeom>
          <a:noFill/>
          <a:ln w="9525">
            <a:noFill/>
            <a:miter lim="800000"/>
            <a:headEnd/>
            <a:tailEnd/>
          </a:ln>
        </p:spPr>
      </p:pic>
      <p:grpSp>
        <p:nvGrpSpPr>
          <p:cNvPr id="4" name="Group 7"/>
          <p:cNvGrpSpPr>
            <a:grpSpLocks/>
          </p:cNvGrpSpPr>
          <p:nvPr/>
        </p:nvGrpSpPr>
        <p:grpSpPr bwMode="auto">
          <a:xfrm>
            <a:off x="6246813" y="2276475"/>
            <a:ext cx="1647825" cy="739775"/>
            <a:chOff x="1950" y="1525"/>
            <a:chExt cx="3810" cy="1870"/>
          </a:xfrm>
        </p:grpSpPr>
        <p:sp>
          <p:nvSpPr>
            <p:cNvPr id="5" name="AutoShape 8"/>
            <p:cNvSpPr>
              <a:spLocks noChangeAspect="1" noChangeArrowheads="1" noTextEdit="1"/>
            </p:cNvSpPr>
            <p:nvPr/>
          </p:nvSpPr>
          <p:spPr bwMode="auto">
            <a:xfrm>
              <a:off x="1950" y="1525"/>
              <a:ext cx="3810" cy="1870"/>
            </a:xfrm>
            <a:prstGeom prst="rect">
              <a:avLst/>
            </a:prstGeom>
            <a:noFill/>
            <a:ln w="9525">
              <a:noFill/>
              <a:miter lim="800000"/>
              <a:headEnd/>
              <a:tailEnd/>
            </a:ln>
          </p:spPr>
          <p:txBody>
            <a:bodyPr/>
            <a:lstStyle/>
            <a:p>
              <a:endParaRPr lang="fr-FR"/>
            </a:p>
          </p:txBody>
        </p:sp>
        <p:sp>
          <p:nvSpPr>
            <p:cNvPr id="6" name="Rectangle 9"/>
            <p:cNvSpPr>
              <a:spLocks noChangeArrowheads="1"/>
            </p:cNvSpPr>
            <p:nvPr/>
          </p:nvSpPr>
          <p:spPr bwMode="auto">
            <a:xfrm>
              <a:off x="1950" y="1525"/>
              <a:ext cx="3810" cy="1870"/>
            </a:xfrm>
            <a:prstGeom prst="rect">
              <a:avLst/>
            </a:prstGeom>
            <a:noFill/>
            <a:ln w="9525">
              <a:noFill/>
              <a:miter lim="800000"/>
              <a:headEnd/>
              <a:tailEnd/>
            </a:ln>
          </p:spPr>
          <p:txBody>
            <a:bodyPr/>
            <a:lstStyle/>
            <a:p>
              <a:endParaRPr lang="fr-FR"/>
            </a:p>
          </p:txBody>
        </p:sp>
        <p:sp>
          <p:nvSpPr>
            <p:cNvPr id="7" name="Freeform 10"/>
            <p:cNvSpPr>
              <a:spLocks/>
            </p:cNvSpPr>
            <p:nvPr/>
          </p:nvSpPr>
          <p:spPr bwMode="auto">
            <a:xfrm>
              <a:off x="2026" y="2233"/>
              <a:ext cx="3635" cy="1154"/>
            </a:xfrm>
            <a:custGeom>
              <a:avLst/>
              <a:gdLst>
                <a:gd name="T0" fmla="*/ 131 w 10905"/>
                <a:gd name="T1" fmla="*/ 29 h 3463"/>
                <a:gd name="T2" fmla="*/ 133 w 10905"/>
                <a:gd name="T3" fmla="*/ 30 h 3463"/>
                <a:gd name="T4" fmla="*/ 135 w 10905"/>
                <a:gd name="T5" fmla="*/ 31 h 3463"/>
                <a:gd name="T6" fmla="*/ 134 w 10905"/>
                <a:gd name="T7" fmla="*/ 33 h 3463"/>
                <a:gd name="T8" fmla="*/ 131 w 10905"/>
                <a:gd name="T9" fmla="*/ 35 h 3463"/>
                <a:gd name="T10" fmla="*/ 129 w 10905"/>
                <a:gd name="T11" fmla="*/ 36 h 3463"/>
                <a:gd name="T12" fmla="*/ 126 w 10905"/>
                <a:gd name="T13" fmla="*/ 37 h 3463"/>
                <a:gd name="T14" fmla="*/ 124 w 10905"/>
                <a:gd name="T15" fmla="*/ 38 h 3463"/>
                <a:gd name="T16" fmla="*/ 122 w 10905"/>
                <a:gd name="T17" fmla="*/ 38 h 3463"/>
                <a:gd name="T18" fmla="*/ 120 w 10905"/>
                <a:gd name="T19" fmla="*/ 39 h 3463"/>
                <a:gd name="T20" fmla="*/ 118 w 10905"/>
                <a:gd name="T21" fmla="*/ 40 h 3463"/>
                <a:gd name="T22" fmla="*/ 116 w 10905"/>
                <a:gd name="T23" fmla="*/ 40 h 3463"/>
                <a:gd name="T24" fmla="*/ 113 w 10905"/>
                <a:gd name="T25" fmla="*/ 40 h 3463"/>
                <a:gd name="T26" fmla="*/ 111 w 10905"/>
                <a:gd name="T27" fmla="*/ 41 h 3463"/>
                <a:gd name="T28" fmla="*/ 108 w 10905"/>
                <a:gd name="T29" fmla="*/ 41 h 3463"/>
                <a:gd name="T30" fmla="*/ 106 w 10905"/>
                <a:gd name="T31" fmla="*/ 41 h 3463"/>
                <a:gd name="T32" fmla="*/ 103 w 10905"/>
                <a:gd name="T33" fmla="*/ 41 h 3463"/>
                <a:gd name="T34" fmla="*/ 101 w 10905"/>
                <a:gd name="T35" fmla="*/ 41 h 3463"/>
                <a:gd name="T36" fmla="*/ 99 w 10905"/>
                <a:gd name="T37" fmla="*/ 41 h 3463"/>
                <a:gd name="T38" fmla="*/ 97 w 10905"/>
                <a:gd name="T39" fmla="*/ 42 h 3463"/>
                <a:gd name="T40" fmla="*/ 95 w 10905"/>
                <a:gd name="T41" fmla="*/ 42 h 3463"/>
                <a:gd name="T42" fmla="*/ 93 w 10905"/>
                <a:gd name="T43" fmla="*/ 42 h 3463"/>
                <a:gd name="T44" fmla="*/ 91 w 10905"/>
                <a:gd name="T45" fmla="*/ 42 h 3463"/>
                <a:gd name="T46" fmla="*/ 89 w 10905"/>
                <a:gd name="T47" fmla="*/ 43 h 3463"/>
                <a:gd name="T48" fmla="*/ 86 w 10905"/>
                <a:gd name="T49" fmla="*/ 43 h 3463"/>
                <a:gd name="T50" fmla="*/ 83 w 10905"/>
                <a:gd name="T51" fmla="*/ 43 h 3463"/>
                <a:gd name="T52" fmla="*/ 80 w 10905"/>
                <a:gd name="T53" fmla="*/ 42 h 3463"/>
                <a:gd name="T54" fmla="*/ 78 w 10905"/>
                <a:gd name="T55" fmla="*/ 42 h 3463"/>
                <a:gd name="T56" fmla="*/ 75 w 10905"/>
                <a:gd name="T57" fmla="*/ 40 h 3463"/>
                <a:gd name="T58" fmla="*/ 72 w 10905"/>
                <a:gd name="T59" fmla="*/ 38 h 3463"/>
                <a:gd name="T60" fmla="*/ 69 w 10905"/>
                <a:gd name="T61" fmla="*/ 35 h 3463"/>
                <a:gd name="T62" fmla="*/ 61 w 10905"/>
                <a:gd name="T63" fmla="*/ 34 h 3463"/>
                <a:gd name="T64" fmla="*/ 53 w 10905"/>
                <a:gd name="T65" fmla="*/ 33 h 3463"/>
                <a:gd name="T66" fmla="*/ 45 w 10905"/>
                <a:gd name="T67" fmla="*/ 31 h 3463"/>
                <a:gd name="T68" fmla="*/ 36 w 10905"/>
                <a:gd name="T69" fmla="*/ 30 h 3463"/>
                <a:gd name="T70" fmla="*/ 28 w 10905"/>
                <a:gd name="T71" fmla="*/ 29 h 3463"/>
                <a:gd name="T72" fmla="*/ 25 w 10905"/>
                <a:gd name="T73" fmla="*/ 29 h 3463"/>
                <a:gd name="T74" fmla="*/ 22 w 10905"/>
                <a:gd name="T75" fmla="*/ 30 h 3463"/>
                <a:gd name="T76" fmla="*/ 15 w 10905"/>
                <a:gd name="T77" fmla="*/ 31 h 3463"/>
                <a:gd name="T78" fmla="*/ 11 w 10905"/>
                <a:gd name="T79" fmla="*/ 31 h 3463"/>
                <a:gd name="T80" fmla="*/ 8 w 10905"/>
                <a:gd name="T81" fmla="*/ 28 h 3463"/>
                <a:gd name="T82" fmla="*/ 5 w 10905"/>
                <a:gd name="T83" fmla="*/ 25 h 3463"/>
                <a:gd name="T84" fmla="*/ 3 w 10905"/>
                <a:gd name="T85" fmla="*/ 25 h 3463"/>
                <a:gd name="T86" fmla="*/ 1 w 10905"/>
                <a:gd name="T87" fmla="*/ 24 h 3463"/>
                <a:gd name="T88" fmla="*/ 0 w 10905"/>
                <a:gd name="T89" fmla="*/ 23 h 3463"/>
                <a:gd name="T90" fmla="*/ 1 w 10905"/>
                <a:gd name="T91" fmla="*/ 21 h 3463"/>
                <a:gd name="T92" fmla="*/ 5 w 10905"/>
                <a:gd name="T93" fmla="*/ 20 h 3463"/>
                <a:gd name="T94" fmla="*/ 5 w 10905"/>
                <a:gd name="T95" fmla="*/ 18 h 3463"/>
                <a:gd name="T96" fmla="*/ 4 w 10905"/>
                <a:gd name="T97" fmla="*/ 15 h 3463"/>
                <a:gd name="T98" fmla="*/ 2 w 10905"/>
                <a:gd name="T99" fmla="*/ 11 h 3463"/>
                <a:gd name="T100" fmla="*/ 4 w 10905"/>
                <a:gd name="T101" fmla="*/ 8 h 3463"/>
                <a:gd name="T102" fmla="*/ 12 w 10905"/>
                <a:gd name="T103" fmla="*/ 5 h 3463"/>
                <a:gd name="T104" fmla="*/ 20 w 10905"/>
                <a:gd name="T105" fmla="*/ 3 h 3463"/>
                <a:gd name="T106" fmla="*/ 28 w 10905"/>
                <a:gd name="T107" fmla="*/ 1 h 3463"/>
                <a:gd name="T108" fmla="*/ 37 w 10905"/>
                <a:gd name="T109" fmla="*/ 0 h 3463"/>
                <a:gd name="T110" fmla="*/ 45 w 10905"/>
                <a:gd name="T111" fmla="*/ 0 h 3463"/>
                <a:gd name="T112" fmla="*/ 58 w 10905"/>
                <a:gd name="T113" fmla="*/ 3 h 3463"/>
                <a:gd name="T114" fmla="*/ 74 w 10905"/>
                <a:gd name="T115" fmla="*/ 7 h 3463"/>
                <a:gd name="T116" fmla="*/ 89 w 10905"/>
                <a:gd name="T117" fmla="*/ 13 h 3463"/>
                <a:gd name="T118" fmla="*/ 104 w 10905"/>
                <a:gd name="T119" fmla="*/ 19 h 3463"/>
                <a:gd name="T120" fmla="*/ 119 w 10905"/>
                <a:gd name="T121" fmla="*/ 25 h 34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05"/>
                <a:gd name="T184" fmla="*/ 0 h 3463"/>
                <a:gd name="T185" fmla="*/ 10905 w 10905"/>
                <a:gd name="T186" fmla="*/ 3463 h 34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05" h="3463">
                  <a:moveTo>
                    <a:pt x="10468" y="2335"/>
                  </a:moveTo>
                  <a:lnTo>
                    <a:pt x="10494" y="2343"/>
                  </a:lnTo>
                  <a:lnTo>
                    <a:pt x="10522" y="2351"/>
                  </a:lnTo>
                  <a:lnTo>
                    <a:pt x="10550" y="2358"/>
                  </a:lnTo>
                  <a:lnTo>
                    <a:pt x="10578" y="2364"/>
                  </a:lnTo>
                  <a:lnTo>
                    <a:pt x="10607" y="2368"/>
                  </a:lnTo>
                  <a:lnTo>
                    <a:pt x="10635" y="2374"/>
                  </a:lnTo>
                  <a:lnTo>
                    <a:pt x="10663" y="2380"/>
                  </a:lnTo>
                  <a:lnTo>
                    <a:pt x="10691" y="2385"/>
                  </a:lnTo>
                  <a:lnTo>
                    <a:pt x="10719" y="2392"/>
                  </a:lnTo>
                  <a:lnTo>
                    <a:pt x="10746" y="2400"/>
                  </a:lnTo>
                  <a:lnTo>
                    <a:pt x="10772" y="2409"/>
                  </a:lnTo>
                  <a:lnTo>
                    <a:pt x="10798" y="2419"/>
                  </a:lnTo>
                  <a:lnTo>
                    <a:pt x="10822" y="2432"/>
                  </a:lnTo>
                  <a:lnTo>
                    <a:pt x="10844" y="2446"/>
                  </a:lnTo>
                  <a:lnTo>
                    <a:pt x="10865" y="2463"/>
                  </a:lnTo>
                  <a:lnTo>
                    <a:pt x="10884" y="2483"/>
                  </a:lnTo>
                  <a:lnTo>
                    <a:pt x="10900" y="2509"/>
                  </a:lnTo>
                  <a:lnTo>
                    <a:pt x="10905" y="2539"/>
                  </a:lnTo>
                  <a:lnTo>
                    <a:pt x="10902" y="2573"/>
                  </a:lnTo>
                  <a:lnTo>
                    <a:pt x="10893" y="2607"/>
                  </a:lnTo>
                  <a:lnTo>
                    <a:pt x="10877" y="2642"/>
                  </a:lnTo>
                  <a:lnTo>
                    <a:pt x="10858" y="2674"/>
                  </a:lnTo>
                  <a:lnTo>
                    <a:pt x="10834" y="2703"/>
                  </a:lnTo>
                  <a:lnTo>
                    <a:pt x="10810" y="2726"/>
                  </a:lnTo>
                  <a:lnTo>
                    <a:pt x="10780" y="2750"/>
                  </a:lnTo>
                  <a:lnTo>
                    <a:pt x="10748" y="2773"/>
                  </a:lnTo>
                  <a:lnTo>
                    <a:pt x="10715" y="2794"/>
                  </a:lnTo>
                  <a:lnTo>
                    <a:pt x="10682" y="2813"/>
                  </a:lnTo>
                  <a:lnTo>
                    <a:pt x="10648" y="2833"/>
                  </a:lnTo>
                  <a:lnTo>
                    <a:pt x="10613" y="2851"/>
                  </a:lnTo>
                  <a:lnTo>
                    <a:pt x="10578" y="2868"/>
                  </a:lnTo>
                  <a:lnTo>
                    <a:pt x="10543" y="2885"/>
                  </a:lnTo>
                  <a:lnTo>
                    <a:pt x="10507" y="2899"/>
                  </a:lnTo>
                  <a:lnTo>
                    <a:pt x="10471" y="2915"/>
                  </a:lnTo>
                  <a:lnTo>
                    <a:pt x="10433" y="2929"/>
                  </a:lnTo>
                  <a:lnTo>
                    <a:pt x="10397" y="2944"/>
                  </a:lnTo>
                  <a:lnTo>
                    <a:pt x="10360" y="2957"/>
                  </a:lnTo>
                  <a:lnTo>
                    <a:pt x="10323" y="2970"/>
                  </a:lnTo>
                  <a:lnTo>
                    <a:pt x="10286" y="2983"/>
                  </a:lnTo>
                  <a:lnTo>
                    <a:pt x="10250" y="2996"/>
                  </a:lnTo>
                  <a:lnTo>
                    <a:pt x="10223" y="3005"/>
                  </a:lnTo>
                  <a:lnTo>
                    <a:pt x="10194" y="3015"/>
                  </a:lnTo>
                  <a:lnTo>
                    <a:pt x="10167" y="3024"/>
                  </a:lnTo>
                  <a:lnTo>
                    <a:pt x="10139" y="3034"/>
                  </a:lnTo>
                  <a:lnTo>
                    <a:pt x="10112" y="3043"/>
                  </a:lnTo>
                  <a:lnTo>
                    <a:pt x="10083" y="3052"/>
                  </a:lnTo>
                  <a:lnTo>
                    <a:pt x="10056" y="3061"/>
                  </a:lnTo>
                  <a:lnTo>
                    <a:pt x="10028" y="3070"/>
                  </a:lnTo>
                  <a:lnTo>
                    <a:pt x="10000" y="3079"/>
                  </a:lnTo>
                  <a:lnTo>
                    <a:pt x="9972" y="3087"/>
                  </a:lnTo>
                  <a:lnTo>
                    <a:pt x="9944" y="3096"/>
                  </a:lnTo>
                  <a:lnTo>
                    <a:pt x="9916" y="3106"/>
                  </a:lnTo>
                  <a:lnTo>
                    <a:pt x="9887" y="3113"/>
                  </a:lnTo>
                  <a:lnTo>
                    <a:pt x="9859" y="3121"/>
                  </a:lnTo>
                  <a:lnTo>
                    <a:pt x="9831" y="3129"/>
                  </a:lnTo>
                  <a:lnTo>
                    <a:pt x="9804" y="3137"/>
                  </a:lnTo>
                  <a:lnTo>
                    <a:pt x="9774" y="3145"/>
                  </a:lnTo>
                  <a:lnTo>
                    <a:pt x="9746" y="3153"/>
                  </a:lnTo>
                  <a:lnTo>
                    <a:pt x="9718" y="3161"/>
                  </a:lnTo>
                  <a:lnTo>
                    <a:pt x="9689" y="3168"/>
                  </a:lnTo>
                  <a:lnTo>
                    <a:pt x="9661" y="3175"/>
                  </a:lnTo>
                  <a:lnTo>
                    <a:pt x="9633" y="3183"/>
                  </a:lnTo>
                  <a:lnTo>
                    <a:pt x="9604" y="3189"/>
                  </a:lnTo>
                  <a:lnTo>
                    <a:pt x="9576" y="3195"/>
                  </a:lnTo>
                  <a:lnTo>
                    <a:pt x="9547" y="3202"/>
                  </a:lnTo>
                  <a:lnTo>
                    <a:pt x="9518" y="3209"/>
                  </a:lnTo>
                  <a:lnTo>
                    <a:pt x="9490" y="3214"/>
                  </a:lnTo>
                  <a:lnTo>
                    <a:pt x="9461" y="3220"/>
                  </a:lnTo>
                  <a:lnTo>
                    <a:pt x="9432" y="3226"/>
                  </a:lnTo>
                  <a:lnTo>
                    <a:pt x="9404" y="3231"/>
                  </a:lnTo>
                  <a:lnTo>
                    <a:pt x="9375" y="3237"/>
                  </a:lnTo>
                  <a:lnTo>
                    <a:pt x="9346" y="3241"/>
                  </a:lnTo>
                  <a:lnTo>
                    <a:pt x="9312" y="3247"/>
                  </a:lnTo>
                  <a:lnTo>
                    <a:pt x="9278" y="3253"/>
                  </a:lnTo>
                  <a:lnTo>
                    <a:pt x="9244" y="3257"/>
                  </a:lnTo>
                  <a:lnTo>
                    <a:pt x="9210" y="3262"/>
                  </a:lnTo>
                  <a:lnTo>
                    <a:pt x="9176" y="3266"/>
                  </a:lnTo>
                  <a:lnTo>
                    <a:pt x="9142" y="3270"/>
                  </a:lnTo>
                  <a:lnTo>
                    <a:pt x="9108" y="3274"/>
                  </a:lnTo>
                  <a:lnTo>
                    <a:pt x="9073" y="3278"/>
                  </a:lnTo>
                  <a:lnTo>
                    <a:pt x="9039" y="3281"/>
                  </a:lnTo>
                  <a:lnTo>
                    <a:pt x="9005" y="3284"/>
                  </a:lnTo>
                  <a:lnTo>
                    <a:pt x="8970" y="3287"/>
                  </a:lnTo>
                  <a:lnTo>
                    <a:pt x="8936" y="3290"/>
                  </a:lnTo>
                  <a:lnTo>
                    <a:pt x="8902" y="3292"/>
                  </a:lnTo>
                  <a:lnTo>
                    <a:pt x="8867" y="3295"/>
                  </a:lnTo>
                  <a:lnTo>
                    <a:pt x="8833" y="3298"/>
                  </a:lnTo>
                  <a:lnTo>
                    <a:pt x="8799" y="3300"/>
                  </a:lnTo>
                  <a:lnTo>
                    <a:pt x="8764" y="3303"/>
                  </a:lnTo>
                  <a:lnTo>
                    <a:pt x="8730" y="3305"/>
                  </a:lnTo>
                  <a:lnTo>
                    <a:pt x="8695" y="3307"/>
                  </a:lnTo>
                  <a:lnTo>
                    <a:pt x="8661" y="3308"/>
                  </a:lnTo>
                  <a:lnTo>
                    <a:pt x="8626" y="3310"/>
                  </a:lnTo>
                  <a:lnTo>
                    <a:pt x="8592" y="3313"/>
                  </a:lnTo>
                  <a:lnTo>
                    <a:pt x="8557" y="3315"/>
                  </a:lnTo>
                  <a:lnTo>
                    <a:pt x="8523" y="3317"/>
                  </a:lnTo>
                  <a:lnTo>
                    <a:pt x="8489" y="3320"/>
                  </a:lnTo>
                  <a:lnTo>
                    <a:pt x="8454" y="3322"/>
                  </a:lnTo>
                  <a:lnTo>
                    <a:pt x="8420" y="3324"/>
                  </a:lnTo>
                  <a:lnTo>
                    <a:pt x="8385" y="3327"/>
                  </a:lnTo>
                  <a:lnTo>
                    <a:pt x="8351" y="3330"/>
                  </a:lnTo>
                  <a:lnTo>
                    <a:pt x="8317" y="3333"/>
                  </a:lnTo>
                  <a:lnTo>
                    <a:pt x="8282" y="3335"/>
                  </a:lnTo>
                  <a:lnTo>
                    <a:pt x="8248" y="3339"/>
                  </a:lnTo>
                  <a:lnTo>
                    <a:pt x="8221" y="3341"/>
                  </a:lnTo>
                  <a:lnTo>
                    <a:pt x="8193" y="3343"/>
                  </a:lnTo>
                  <a:lnTo>
                    <a:pt x="8166" y="3346"/>
                  </a:lnTo>
                  <a:lnTo>
                    <a:pt x="8139" y="3348"/>
                  </a:lnTo>
                  <a:lnTo>
                    <a:pt x="8112" y="3349"/>
                  </a:lnTo>
                  <a:lnTo>
                    <a:pt x="8086" y="3351"/>
                  </a:lnTo>
                  <a:lnTo>
                    <a:pt x="8059" y="3352"/>
                  </a:lnTo>
                  <a:lnTo>
                    <a:pt x="8032" y="3354"/>
                  </a:lnTo>
                  <a:lnTo>
                    <a:pt x="8005" y="3355"/>
                  </a:lnTo>
                  <a:lnTo>
                    <a:pt x="7978" y="3357"/>
                  </a:lnTo>
                  <a:lnTo>
                    <a:pt x="7952" y="3358"/>
                  </a:lnTo>
                  <a:lnTo>
                    <a:pt x="7925" y="3359"/>
                  </a:lnTo>
                  <a:lnTo>
                    <a:pt x="7899" y="3360"/>
                  </a:lnTo>
                  <a:lnTo>
                    <a:pt x="7872" y="3361"/>
                  </a:lnTo>
                  <a:lnTo>
                    <a:pt x="7846" y="3363"/>
                  </a:lnTo>
                  <a:lnTo>
                    <a:pt x="7820" y="3364"/>
                  </a:lnTo>
                  <a:lnTo>
                    <a:pt x="7793" y="3365"/>
                  </a:lnTo>
                  <a:lnTo>
                    <a:pt x="7767" y="3367"/>
                  </a:lnTo>
                  <a:lnTo>
                    <a:pt x="7739" y="3368"/>
                  </a:lnTo>
                  <a:lnTo>
                    <a:pt x="7713" y="3370"/>
                  </a:lnTo>
                  <a:lnTo>
                    <a:pt x="7687" y="3373"/>
                  </a:lnTo>
                  <a:lnTo>
                    <a:pt x="7660" y="3375"/>
                  </a:lnTo>
                  <a:lnTo>
                    <a:pt x="7634" y="3377"/>
                  </a:lnTo>
                  <a:lnTo>
                    <a:pt x="7607" y="3380"/>
                  </a:lnTo>
                  <a:lnTo>
                    <a:pt x="7581" y="3383"/>
                  </a:lnTo>
                  <a:lnTo>
                    <a:pt x="7555" y="3386"/>
                  </a:lnTo>
                  <a:lnTo>
                    <a:pt x="7528" y="3390"/>
                  </a:lnTo>
                  <a:lnTo>
                    <a:pt x="7500" y="3394"/>
                  </a:lnTo>
                  <a:lnTo>
                    <a:pt x="7474" y="3398"/>
                  </a:lnTo>
                  <a:lnTo>
                    <a:pt x="7447" y="3403"/>
                  </a:lnTo>
                  <a:lnTo>
                    <a:pt x="7421" y="3408"/>
                  </a:lnTo>
                  <a:lnTo>
                    <a:pt x="7394" y="3414"/>
                  </a:lnTo>
                  <a:lnTo>
                    <a:pt x="7365" y="3419"/>
                  </a:lnTo>
                  <a:lnTo>
                    <a:pt x="7334" y="3425"/>
                  </a:lnTo>
                  <a:lnTo>
                    <a:pt x="7303" y="3431"/>
                  </a:lnTo>
                  <a:lnTo>
                    <a:pt x="7271" y="3436"/>
                  </a:lnTo>
                  <a:lnTo>
                    <a:pt x="7238" y="3441"/>
                  </a:lnTo>
                  <a:lnTo>
                    <a:pt x="7205" y="3444"/>
                  </a:lnTo>
                  <a:lnTo>
                    <a:pt x="7170" y="3449"/>
                  </a:lnTo>
                  <a:lnTo>
                    <a:pt x="7136" y="3452"/>
                  </a:lnTo>
                  <a:lnTo>
                    <a:pt x="7100" y="3454"/>
                  </a:lnTo>
                  <a:lnTo>
                    <a:pt x="7065" y="3458"/>
                  </a:lnTo>
                  <a:lnTo>
                    <a:pt x="7028" y="3460"/>
                  </a:lnTo>
                  <a:lnTo>
                    <a:pt x="6992" y="3461"/>
                  </a:lnTo>
                  <a:lnTo>
                    <a:pt x="6955" y="3462"/>
                  </a:lnTo>
                  <a:lnTo>
                    <a:pt x="6918" y="3463"/>
                  </a:lnTo>
                  <a:lnTo>
                    <a:pt x="6881" y="3463"/>
                  </a:lnTo>
                  <a:lnTo>
                    <a:pt x="6844" y="3463"/>
                  </a:lnTo>
                  <a:lnTo>
                    <a:pt x="6806" y="3462"/>
                  </a:lnTo>
                  <a:lnTo>
                    <a:pt x="6769" y="3461"/>
                  </a:lnTo>
                  <a:lnTo>
                    <a:pt x="6733" y="3460"/>
                  </a:lnTo>
                  <a:lnTo>
                    <a:pt x="6695" y="3458"/>
                  </a:lnTo>
                  <a:lnTo>
                    <a:pt x="6659" y="3455"/>
                  </a:lnTo>
                  <a:lnTo>
                    <a:pt x="6623" y="3452"/>
                  </a:lnTo>
                  <a:lnTo>
                    <a:pt x="6588" y="3447"/>
                  </a:lnTo>
                  <a:lnTo>
                    <a:pt x="6552" y="3443"/>
                  </a:lnTo>
                  <a:lnTo>
                    <a:pt x="6518" y="3438"/>
                  </a:lnTo>
                  <a:lnTo>
                    <a:pt x="6482" y="3433"/>
                  </a:lnTo>
                  <a:lnTo>
                    <a:pt x="6450" y="3427"/>
                  </a:lnTo>
                  <a:lnTo>
                    <a:pt x="6417" y="3420"/>
                  </a:lnTo>
                  <a:lnTo>
                    <a:pt x="6384" y="3414"/>
                  </a:lnTo>
                  <a:lnTo>
                    <a:pt x="6353" y="3406"/>
                  </a:lnTo>
                  <a:lnTo>
                    <a:pt x="6323" y="3397"/>
                  </a:lnTo>
                  <a:lnTo>
                    <a:pt x="6293" y="3387"/>
                  </a:lnTo>
                  <a:lnTo>
                    <a:pt x="6245" y="3370"/>
                  </a:lnTo>
                  <a:lnTo>
                    <a:pt x="6198" y="3351"/>
                  </a:lnTo>
                  <a:lnTo>
                    <a:pt x="6153" y="3330"/>
                  </a:lnTo>
                  <a:lnTo>
                    <a:pt x="6110" y="3306"/>
                  </a:lnTo>
                  <a:lnTo>
                    <a:pt x="6069" y="3281"/>
                  </a:lnTo>
                  <a:lnTo>
                    <a:pt x="6030" y="3254"/>
                  </a:lnTo>
                  <a:lnTo>
                    <a:pt x="5992" y="3223"/>
                  </a:lnTo>
                  <a:lnTo>
                    <a:pt x="5956" y="3192"/>
                  </a:lnTo>
                  <a:lnTo>
                    <a:pt x="5921" y="3158"/>
                  </a:lnTo>
                  <a:lnTo>
                    <a:pt x="5888" y="3121"/>
                  </a:lnTo>
                  <a:lnTo>
                    <a:pt x="5855" y="3082"/>
                  </a:lnTo>
                  <a:lnTo>
                    <a:pt x="5825" y="3040"/>
                  </a:lnTo>
                  <a:lnTo>
                    <a:pt x="5794" y="2997"/>
                  </a:lnTo>
                  <a:lnTo>
                    <a:pt x="5765" y="2949"/>
                  </a:lnTo>
                  <a:lnTo>
                    <a:pt x="5736" y="2901"/>
                  </a:lnTo>
                  <a:lnTo>
                    <a:pt x="5708" y="2848"/>
                  </a:lnTo>
                  <a:lnTo>
                    <a:pt x="5597" y="2833"/>
                  </a:lnTo>
                  <a:lnTo>
                    <a:pt x="5487" y="2817"/>
                  </a:lnTo>
                  <a:lnTo>
                    <a:pt x="5376" y="2801"/>
                  </a:lnTo>
                  <a:lnTo>
                    <a:pt x="5265" y="2784"/>
                  </a:lnTo>
                  <a:lnTo>
                    <a:pt x="5155" y="2768"/>
                  </a:lnTo>
                  <a:lnTo>
                    <a:pt x="5044" y="2752"/>
                  </a:lnTo>
                  <a:lnTo>
                    <a:pt x="4933" y="2736"/>
                  </a:lnTo>
                  <a:lnTo>
                    <a:pt x="4824" y="2720"/>
                  </a:lnTo>
                  <a:lnTo>
                    <a:pt x="4713" y="2705"/>
                  </a:lnTo>
                  <a:lnTo>
                    <a:pt x="4602" y="2688"/>
                  </a:lnTo>
                  <a:lnTo>
                    <a:pt x="4491" y="2672"/>
                  </a:lnTo>
                  <a:lnTo>
                    <a:pt x="4381" y="2656"/>
                  </a:lnTo>
                  <a:lnTo>
                    <a:pt x="4270" y="2640"/>
                  </a:lnTo>
                  <a:lnTo>
                    <a:pt x="4159" y="2624"/>
                  </a:lnTo>
                  <a:lnTo>
                    <a:pt x="4049" y="2608"/>
                  </a:lnTo>
                  <a:lnTo>
                    <a:pt x="3938" y="2591"/>
                  </a:lnTo>
                  <a:lnTo>
                    <a:pt x="3827" y="2576"/>
                  </a:lnTo>
                  <a:lnTo>
                    <a:pt x="3717" y="2560"/>
                  </a:lnTo>
                  <a:lnTo>
                    <a:pt x="3606" y="2544"/>
                  </a:lnTo>
                  <a:lnTo>
                    <a:pt x="3495" y="2528"/>
                  </a:lnTo>
                  <a:lnTo>
                    <a:pt x="3385" y="2512"/>
                  </a:lnTo>
                  <a:lnTo>
                    <a:pt x="3275" y="2496"/>
                  </a:lnTo>
                  <a:lnTo>
                    <a:pt x="3164" y="2479"/>
                  </a:lnTo>
                  <a:lnTo>
                    <a:pt x="3054" y="2463"/>
                  </a:lnTo>
                  <a:lnTo>
                    <a:pt x="2943" y="2448"/>
                  </a:lnTo>
                  <a:lnTo>
                    <a:pt x="2832" y="2432"/>
                  </a:lnTo>
                  <a:lnTo>
                    <a:pt x="2721" y="2416"/>
                  </a:lnTo>
                  <a:lnTo>
                    <a:pt x="2611" y="2400"/>
                  </a:lnTo>
                  <a:lnTo>
                    <a:pt x="2500" y="2383"/>
                  </a:lnTo>
                  <a:lnTo>
                    <a:pt x="2389" y="2367"/>
                  </a:lnTo>
                  <a:lnTo>
                    <a:pt x="2279" y="2351"/>
                  </a:lnTo>
                  <a:lnTo>
                    <a:pt x="2168" y="2335"/>
                  </a:lnTo>
                  <a:lnTo>
                    <a:pt x="2132" y="2342"/>
                  </a:lnTo>
                  <a:lnTo>
                    <a:pt x="2096" y="2350"/>
                  </a:lnTo>
                  <a:lnTo>
                    <a:pt x="2061" y="2359"/>
                  </a:lnTo>
                  <a:lnTo>
                    <a:pt x="2026" y="2368"/>
                  </a:lnTo>
                  <a:lnTo>
                    <a:pt x="1990" y="2378"/>
                  </a:lnTo>
                  <a:lnTo>
                    <a:pt x="1956" y="2390"/>
                  </a:lnTo>
                  <a:lnTo>
                    <a:pt x="1921" y="2400"/>
                  </a:lnTo>
                  <a:lnTo>
                    <a:pt x="1887" y="2411"/>
                  </a:lnTo>
                  <a:lnTo>
                    <a:pt x="1853" y="2423"/>
                  </a:lnTo>
                  <a:lnTo>
                    <a:pt x="1818" y="2433"/>
                  </a:lnTo>
                  <a:lnTo>
                    <a:pt x="1784" y="2443"/>
                  </a:lnTo>
                  <a:lnTo>
                    <a:pt x="1749" y="2453"/>
                  </a:lnTo>
                  <a:lnTo>
                    <a:pt x="1714" y="2462"/>
                  </a:lnTo>
                  <a:lnTo>
                    <a:pt x="1679" y="2470"/>
                  </a:lnTo>
                  <a:lnTo>
                    <a:pt x="1644" y="2476"/>
                  </a:lnTo>
                  <a:lnTo>
                    <a:pt x="1608" y="2482"/>
                  </a:lnTo>
                  <a:lnTo>
                    <a:pt x="1217" y="2531"/>
                  </a:lnTo>
                  <a:lnTo>
                    <a:pt x="1165" y="2535"/>
                  </a:lnTo>
                  <a:lnTo>
                    <a:pt x="1112" y="2535"/>
                  </a:lnTo>
                  <a:lnTo>
                    <a:pt x="1057" y="2528"/>
                  </a:lnTo>
                  <a:lnTo>
                    <a:pt x="1003" y="2518"/>
                  </a:lnTo>
                  <a:lnTo>
                    <a:pt x="948" y="2503"/>
                  </a:lnTo>
                  <a:lnTo>
                    <a:pt x="893" y="2483"/>
                  </a:lnTo>
                  <a:lnTo>
                    <a:pt x="840" y="2459"/>
                  </a:lnTo>
                  <a:lnTo>
                    <a:pt x="789" y="2431"/>
                  </a:lnTo>
                  <a:lnTo>
                    <a:pt x="739" y="2399"/>
                  </a:lnTo>
                  <a:lnTo>
                    <a:pt x="693" y="2363"/>
                  </a:lnTo>
                  <a:lnTo>
                    <a:pt x="651" y="2322"/>
                  </a:lnTo>
                  <a:lnTo>
                    <a:pt x="611" y="2278"/>
                  </a:lnTo>
                  <a:lnTo>
                    <a:pt x="577" y="2230"/>
                  </a:lnTo>
                  <a:lnTo>
                    <a:pt x="549" y="2179"/>
                  </a:lnTo>
                  <a:lnTo>
                    <a:pt x="525" y="2124"/>
                  </a:lnTo>
                  <a:lnTo>
                    <a:pt x="508" y="2066"/>
                  </a:lnTo>
                  <a:lnTo>
                    <a:pt x="476" y="2064"/>
                  </a:lnTo>
                  <a:lnTo>
                    <a:pt x="444" y="2060"/>
                  </a:lnTo>
                  <a:lnTo>
                    <a:pt x="412" y="2055"/>
                  </a:lnTo>
                  <a:lnTo>
                    <a:pt x="380" y="2048"/>
                  </a:lnTo>
                  <a:lnTo>
                    <a:pt x="350" y="2041"/>
                  </a:lnTo>
                  <a:lnTo>
                    <a:pt x="318" y="2033"/>
                  </a:lnTo>
                  <a:lnTo>
                    <a:pt x="287" y="2024"/>
                  </a:lnTo>
                  <a:lnTo>
                    <a:pt x="257" y="2014"/>
                  </a:lnTo>
                  <a:lnTo>
                    <a:pt x="226" y="2005"/>
                  </a:lnTo>
                  <a:lnTo>
                    <a:pt x="197" y="1995"/>
                  </a:lnTo>
                  <a:lnTo>
                    <a:pt x="167" y="1984"/>
                  </a:lnTo>
                  <a:lnTo>
                    <a:pt x="139" y="1974"/>
                  </a:lnTo>
                  <a:lnTo>
                    <a:pt x="111" y="1965"/>
                  </a:lnTo>
                  <a:lnTo>
                    <a:pt x="84" y="1956"/>
                  </a:lnTo>
                  <a:lnTo>
                    <a:pt x="56" y="1947"/>
                  </a:lnTo>
                  <a:lnTo>
                    <a:pt x="29" y="1939"/>
                  </a:lnTo>
                  <a:lnTo>
                    <a:pt x="17" y="1932"/>
                  </a:lnTo>
                  <a:lnTo>
                    <a:pt x="8" y="1919"/>
                  </a:lnTo>
                  <a:lnTo>
                    <a:pt x="2" y="1902"/>
                  </a:lnTo>
                  <a:lnTo>
                    <a:pt x="0" y="1880"/>
                  </a:lnTo>
                  <a:lnTo>
                    <a:pt x="3" y="1855"/>
                  </a:lnTo>
                  <a:lnTo>
                    <a:pt x="11" y="1829"/>
                  </a:lnTo>
                  <a:lnTo>
                    <a:pt x="24" y="1801"/>
                  </a:lnTo>
                  <a:lnTo>
                    <a:pt x="43" y="1772"/>
                  </a:lnTo>
                  <a:lnTo>
                    <a:pt x="68" y="1743"/>
                  </a:lnTo>
                  <a:lnTo>
                    <a:pt x="98" y="1716"/>
                  </a:lnTo>
                  <a:lnTo>
                    <a:pt x="137" y="1691"/>
                  </a:lnTo>
                  <a:lnTo>
                    <a:pt x="182" y="1668"/>
                  </a:lnTo>
                  <a:lnTo>
                    <a:pt x="235" y="1649"/>
                  </a:lnTo>
                  <a:lnTo>
                    <a:pt x="296" y="1634"/>
                  </a:lnTo>
                  <a:lnTo>
                    <a:pt x="367" y="1625"/>
                  </a:lnTo>
                  <a:lnTo>
                    <a:pt x="445" y="1622"/>
                  </a:lnTo>
                  <a:lnTo>
                    <a:pt x="438" y="1586"/>
                  </a:lnTo>
                  <a:lnTo>
                    <a:pt x="432" y="1560"/>
                  </a:lnTo>
                  <a:lnTo>
                    <a:pt x="426" y="1539"/>
                  </a:lnTo>
                  <a:lnTo>
                    <a:pt x="420" y="1524"/>
                  </a:lnTo>
                  <a:lnTo>
                    <a:pt x="413" y="1508"/>
                  </a:lnTo>
                  <a:lnTo>
                    <a:pt x="405" y="1490"/>
                  </a:lnTo>
                  <a:lnTo>
                    <a:pt x="396" y="1465"/>
                  </a:lnTo>
                  <a:lnTo>
                    <a:pt x="386" y="1432"/>
                  </a:lnTo>
                  <a:lnTo>
                    <a:pt x="370" y="1382"/>
                  </a:lnTo>
                  <a:lnTo>
                    <a:pt x="350" y="1329"/>
                  </a:lnTo>
                  <a:lnTo>
                    <a:pt x="327" y="1272"/>
                  </a:lnTo>
                  <a:lnTo>
                    <a:pt x="303" y="1214"/>
                  </a:lnTo>
                  <a:lnTo>
                    <a:pt x="279" y="1155"/>
                  </a:lnTo>
                  <a:lnTo>
                    <a:pt x="256" y="1095"/>
                  </a:lnTo>
                  <a:lnTo>
                    <a:pt x="234" y="1037"/>
                  </a:lnTo>
                  <a:lnTo>
                    <a:pt x="215" y="979"/>
                  </a:lnTo>
                  <a:lnTo>
                    <a:pt x="200" y="922"/>
                  </a:lnTo>
                  <a:lnTo>
                    <a:pt x="189" y="869"/>
                  </a:lnTo>
                  <a:lnTo>
                    <a:pt x="185" y="818"/>
                  </a:lnTo>
                  <a:lnTo>
                    <a:pt x="188" y="773"/>
                  </a:lnTo>
                  <a:lnTo>
                    <a:pt x="198" y="731"/>
                  </a:lnTo>
                  <a:lnTo>
                    <a:pt x="217" y="696"/>
                  </a:lnTo>
                  <a:lnTo>
                    <a:pt x="248" y="666"/>
                  </a:lnTo>
                  <a:lnTo>
                    <a:pt x="288" y="645"/>
                  </a:lnTo>
                  <a:lnTo>
                    <a:pt x="395" y="604"/>
                  </a:lnTo>
                  <a:lnTo>
                    <a:pt x="503" y="564"/>
                  </a:lnTo>
                  <a:lnTo>
                    <a:pt x="610" y="525"/>
                  </a:lnTo>
                  <a:lnTo>
                    <a:pt x="719" y="486"/>
                  </a:lnTo>
                  <a:lnTo>
                    <a:pt x="827" y="449"/>
                  </a:lnTo>
                  <a:lnTo>
                    <a:pt x="937" y="413"/>
                  </a:lnTo>
                  <a:lnTo>
                    <a:pt x="1047" y="376"/>
                  </a:lnTo>
                  <a:lnTo>
                    <a:pt x="1158" y="341"/>
                  </a:lnTo>
                  <a:lnTo>
                    <a:pt x="1270" y="308"/>
                  </a:lnTo>
                  <a:lnTo>
                    <a:pt x="1381" y="276"/>
                  </a:lnTo>
                  <a:lnTo>
                    <a:pt x="1493" y="245"/>
                  </a:lnTo>
                  <a:lnTo>
                    <a:pt x="1607" y="216"/>
                  </a:lnTo>
                  <a:lnTo>
                    <a:pt x="1719" y="187"/>
                  </a:lnTo>
                  <a:lnTo>
                    <a:pt x="1832" y="161"/>
                  </a:lnTo>
                  <a:lnTo>
                    <a:pt x="1945" y="136"/>
                  </a:lnTo>
                  <a:lnTo>
                    <a:pt x="2059" y="114"/>
                  </a:lnTo>
                  <a:lnTo>
                    <a:pt x="2173" y="92"/>
                  </a:lnTo>
                  <a:lnTo>
                    <a:pt x="2287" y="73"/>
                  </a:lnTo>
                  <a:lnTo>
                    <a:pt x="2400" y="56"/>
                  </a:lnTo>
                  <a:lnTo>
                    <a:pt x="2515" y="41"/>
                  </a:lnTo>
                  <a:lnTo>
                    <a:pt x="2629" y="29"/>
                  </a:lnTo>
                  <a:lnTo>
                    <a:pt x="2743" y="17"/>
                  </a:lnTo>
                  <a:lnTo>
                    <a:pt x="2858" y="9"/>
                  </a:lnTo>
                  <a:lnTo>
                    <a:pt x="2971" y="4"/>
                  </a:lnTo>
                  <a:lnTo>
                    <a:pt x="3085" y="0"/>
                  </a:lnTo>
                  <a:lnTo>
                    <a:pt x="3199" y="0"/>
                  </a:lnTo>
                  <a:lnTo>
                    <a:pt x="3313" y="3"/>
                  </a:lnTo>
                  <a:lnTo>
                    <a:pt x="3426" y="7"/>
                  </a:lnTo>
                  <a:lnTo>
                    <a:pt x="3539" y="15"/>
                  </a:lnTo>
                  <a:lnTo>
                    <a:pt x="3653" y="26"/>
                  </a:lnTo>
                  <a:lnTo>
                    <a:pt x="3765" y="40"/>
                  </a:lnTo>
                  <a:lnTo>
                    <a:pt x="3877" y="57"/>
                  </a:lnTo>
                  <a:lnTo>
                    <a:pt x="4091" y="94"/>
                  </a:lnTo>
                  <a:lnTo>
                    <a:pt x="4305" y="137"/>
                  </a:lnTo>
                  <a:lnTo>
                    <a:pt x="4517" y="183"/>
                  </a:lnTo>
                  <a:lnTo>
                    <a:pt x="4728" y="233"/>
                  </a:lnTo>
                  <a:lnTo>
                    <a:pt x="4939" y="287"/>
                  </a:lnTo>
                  <a:lnTo>
                    <a:pt x="5149" y="344"/>
                  </a:lnTo>
                  <a:lnTo>
                    <a:pt x="5357" y="404"/>
                  </a:lnTo>
                  <a:lnTo>
                    <a:pt x="5565" y="467"/>
                  </a:lnTo>
                  <a:lnTo>
                    <a:pt x="5772" y="533"/>
                  </a:lnTo>
                  <a:lnTo>
                    <a:pt x="5980" y="602"/>
                  </a:lnTo>
                  <a:lnTo>
                    <a:pt x="6186" y="672"/>
                  </a:lnTo>
                  <a:lnTo>
                    <a:pt x="6391" y="746"/>
                  </a:lnTo>
                  <a:lnTo>
                    <a:pt x="6596" y="820"/>
                  </a:lnTo>
                  <a:lnTo>
                    <a:pt x="6801" y="896"/>
                  </a:lnTo>
                  <a:lnTo>
                    <a:pt x="7004" y="975"/>
                  </a:lnTo>
                  <a:lnTo>
                    <a:pt x="7208" y="1055"/>
                  </a:lnTo>
                  <a:lnTo>
                    <a:pt x="7412" y="1135"/>
                  </a:lnTo>
                  <a:lnTo>
                    <a:pt x="7616" y="1217"/>
                  </a:lnTo>
                  <a:lnTo>
                    <a:pt x="7819" y="1299"/>
                  </a:lnTo>
                  <a:lnTo>
                    <a:pt x="8022" y="1382"/>
                  </a:lnTo>
                  <a:lnTo>
                    <a:pt x="8225" y="1465"/>
                  </a:lnTo>
                  <a:lnTo>
                    <a:pt x="8428" y="1547"/>
                  </a:lnTo>
                  <a:lnTo>
                    <a:pt x="8631" y="1630"/>
                  </a:lnTo>
                  <a:lnTo>
                    <a:pt x="8834" y="1713"/>
                  </a:lnTo>
                  <a:lnTo>
                    <a:pt x="9037" y="1795"/>
                  </a:lnTo>
                  <a:lnTo>
                    <a:pt x="9241" y="1876"/>
                  </a:lnTo>
                  <a:lnTo>
                    <a:pt x="9445" y="1956"/>
                  </a:lnTo>
                  <a:lnTo>
                    <a:pt x="9649" y="2035"/>
                  </a:lnTo>
                  <a:lnTo>
                    <a:pt x="9852" y="2114"/>
                  </a:lnTo>
                  <a:lnTo>
                    <a:pt x="10057" y="2189"/>
                  </a:lnTo>
                  <a:lnTo>
                    <a:pt x="10262" y="2263"/>
                  </a:lnTo>
                  <a:lnTo>
                    <a:pt x="10468" y="2335"/>
                  </a:lnTo>
                  <a:close/>
                </a:path>
              </a:pathLst>
            </a:custGeom>
            <a:solidFill>
              <a:srgbClr val="000000"/>
            </a:solidFill>
            <a:ln w="9525">
              <a:noFill/>
              <a:round/>
              <a:headEnd/>
              <a:tailEnd/>
            </a:ln>
          </p:spPr>
          <p:txBody>
            <a:bodyPr/>
            <a:lstStyle/>
            <a:p>
              <a:endParaRPr lang="fr-FR"/>
            </a:p>
          </p:txBody>
        </p:sp>
        <p:sp>
          <p:nvSpPr>
            <p:cNvPr id="8" name="Freeform 11"/>
            <p:cNvSpPr>
              <a:spLocks/>
            </p:cNvSpPr>
            <p:nvPr/>
          </p:nvSpPr>
          <p:spPr bwMode="auto">
            <a:xfrm>
              <a:off x="1965" y="1533"/>
              <a:ext cx="3747" cy="1612"/>
            </a:xfrm>
            <a:custGeom>
              <a:avLst/>
              <a:gdLst>
                <a:gd name="T0" fmla="*/ 102 w 11240"/>
                <a:gd name="T1" fmla="*/ 60 h 4837"/>
                <a:gd name="T2" fmla="*/ 108 w 11240"/>
                <a:gd name="T3" fmla="*/ 60 h 4837"/>
                <a:gd name="T4" fmla="*/ 115 w 11240"/>
                <a:gd name="T5" fmla="*/ 59 h 4837"/>
                <a:gd name="T6" fmla="*/ 120 w 11240"/>
                <a:gd name="T7" fmla="*/ 59 h 4837"/>
                <a:gd name="T8" fmla="*/ 125 w 11240"/>
                <a:gd name="T9" fmla="*/ 58 h 4837"/>
                <a:gd name="T10" fmla="*/ 130 w 11240"/>
                <a:gd name="T11" fmla="*/ 56 h 4837"/>
                <a:gd name="T12" fmla="*/ 134 w 11240"/>
                <a:gd name="T13" fmla="*/ 54 h 4837"/>
                <a:gd name="T14" fmla="*/ 136 w 11240"/>
                <a:gd name="T15" fmla="*/ 52 h 4837"/>
                <a:gd name="T16" fmla="*/ 138 w 11240"/>
                <a:gd name="T17" fmla="*/ 47 h 4837"/>
                <a:gd name="T18" fmla="*/ 139 w 11240"/>
                <a:gd name="T19" fmla="*/ 40 h 4837"/>
                <a:gd name="T20" fmla="*/ 137 w 11240"/>
                <a:gd name="T21" fmla="*/ 33 h 4837"/>
                <a:gd name="T22" fmla="*/ 133 w 11240"/>
                <a:gd name="T23" fmla="*/ 30 h 4837"/>
                <a:gd name="T24" fmla="*/ 129 w 11240"/>
                <a:gd name="T25" fmla="*/ 26 h 4837"/>
                <a:gd name="T26" fmla="*/ 125 w 11240"/>
                <a:gd name="T27" fmla="*/ 23 h 4837"/>
                <a:gd name="T28" fmla="*/ 121 w 11240"/>
                <a:gd name="T29" fmla="*/ 21 h 4837"/>
                <a:gd name="T30" fmla="*/ 118 w 11240"/>
                <a:gd name="T31" fmla="*/ 19 h 4837"/>
                <a:gd name="T32" fmla="*/ 112 w 11240"/>
                <a:gd name="T33" fmla="*/ 15 h 4837"/>
                <a:gd name="T34" fmla="*/ 105 w 11240"/>
                <a:gd name="T35" fmla="*/ 10 h 4837"/>
                <a:gd name="T36" fmla="*/ 97 w 11240"/>
                <a:gd name="T37" fmla="*/ 5 h 4837"/>
                <a:gd name="T38" fmla="*/ 93 w 11240"/>
                <a:gd name="T39" fmla="*/ 3 h 4837"/>
                <a:gd name="T40" fmla="*/ 91 w 11240"/>
                <a:gd name="T41" fmla="*/ 2 h 4837"/>
                <a:gd name="T42" fmla="*/ 85 w 11240"/>
                <a:gd name="T43" fmla="*/ 1 h 4837"/>
                <a:gd name="T44" fmla="*/ 78 w 11240"/>
                <a:gd name="T45" fmla="*/ 0 h 4837"/>
                <a:gd name="T46" fmla="*/ 71 w 11240"/>
                <a:gd name="T47" fmla="*/ 0 h 4837"/>
                <a:gd name="T48" fmla="*/ 60 w 11240"/>
                <a:gd name="T49" fmla="*/ 0 h 4837"/>
                <a:gd name="T50" fmla="*/ 47 w 11240"/>
                <a:gd name="T51" fmla="*/ 0 h 4837"/>
                <a:gd name="T52" fmla="*/ 35 w 11240"/>
                <a:gd name="T53" fmla="*/ 1 h 4837"/>
                <a:gd name="T54" fmla="*/ 28 w 11240"/>
                <a:gd name="T55" fmla="*/ 1 h 4837"/>
                <a:gd name="T56" fmla="*/ 23 w 11240"/>
                <a:gd name="T57" fmla="*/ 1 h 4837"/>
                <a:gd name="T58" fmla="*/ 17 w 11240"/>
                <a:gd name="T59" fmla="*/ 2 h 4837"/>
                <a:gd name="T60" fmla="*/ 13 w 11240"/>
                <a:gd name="T61" fmla="*/ 3 h 4837"/>
                <a:gd name="T62" fmla="*/ 9 w 11240"/>
                <a:gd name="T63" fmla="*/ 4 h 4837"/>
                <a:gd name="T64" fmla="*/ 3 w 11240"/>
                <a:gd name="T65" fmla="*/ 14 h 4837"/>
                <a:gd name="T66" fmla="*/ 0 w 11240"/>
                <a:gd name="T67" fmla="*/ 26 h 4837"/>
                <a:gd name="T68" fmla="*/ 1 w 11240"/>
                <a:gd name="T69" fmla="*/ 36 h 4837"/>
                <a:gd name="T70" fmla="*/ 3 w 11240"/>
                <a:gd name="T71" fmla="*/ 44 h 4837"/>
                <a:gd name="T72" fmla="*/ 6 w 11240"/>
                <a:gd name="T73" fmla="*/ 45 h 4837"/>
                <a:gd name="T74" fmla="*/ 7 w 11240"/>
                <a:gd name="T75" fmla="*/ 44 h 4837"/>
                <a:gd name="T76" fmla="*/ 7 w 11240"/>
                <a:gd name="T77" fmla="*/ 37 h 4837"/>
                <a:gd name="T78" fmla="*/ 10 w 11240"/>
                <a:gd name="T79" fmla="*/ 35 h 4837"/>
                <a:gd name="T80" fmla="*/ 14 w 11240"/>
                <a:gd name="T81" fmla="*/ 35 h 4837"/>
                <a:gd name="T82" fmla="*/ 17 w 11240"/>
                <a:gd name="T83" fmla="*/ 36 h 4837"/>
                <a:gd name="T84" fmla="*/ 21 w 11240"/>
                <a:gd name="T85" fmla="*/ 41 h 4837"/>
                <a:gd name="T86" fmla="*/ 25 w 11240"/>
                <a:gd name="T87" fmla="*/ 50 h 4837"/>
                <a:gd name="T88" fmla="*/ 28 w 11240"/>
                <a:gd name="T89" fmla="*/ 50 h 4837"/>
                <a:gd name="T90" fmla="*/ 34 w 11240"/>
                <a:gd name="T91" fmla="*/ 50 h 4837"/>
                <a:gd name="T92" fmla="*/ 45 w 11240"/>
                <a:gd name="T93" fmla="*/ 51 h 4837"/>
                <a:gd name="T94" fmla="*/ 56 w 11240"/>
                <a:gd name="T95" fmla="*/ 53 h 4837"/>
                <a:gd name="T96" fmla="*/ 66 w 11240"/>
                <a:gd name="T97" fmla="*/ 54 h 4837"/>
                <a:gd name="T98" fmla="*/ 69 w 11240"/>
                <a:gd name="T99" fmla="*/ 56 h 4837"/>
                <a:gd name="T100" fmla="*/ 71 w 11240"/>
                <a:gd name="T101" fmla="*/ 50 h 4837"/>
                <a:gd name="T102" fmla="*/ 72 w 11240"/>
                <a:gd name="T103" fmla="*/ 43 h 4837"/>
                <a:gd name="T104" fmla="*/ 75 w 11240"/>
                <a:gd name="T105" fmla="*/ 41 h 4837"/>
                <a:gd name="T106" fmla="*/ 79 w 11240"/>
                <a:gd name="T107" fmla="*/ 40 h 4837"/>
                <a:gd name="T108" fmla="*/ 83 w 11240"/>
                <a:gd name="T109" fmla="*/ 41 h 4837"/>
                <a:gd name="T110" fmla="*/ 87 w 11240"/>
                <a:gd name="T111" fmla="*/ 42 h 4837"/>
                <a:gd name="T112" fmla="*/ 91 w 11240"/>
                <a:gd name="T113" fmla="*/ 44 h 4837"/>
                <a:gd name="T114" fmla="*/ 94 w 11240"/>
                <a:gd name="T115" fmla="*/ 49 h 4837"/>
                <a:gd name="T116" fmla="*/ 96 w 11240"/>
                <a:gd name="T117" fmla="*/ 57 h 4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40"/>
                <a:gd name="T178" fmla="*/ 0 h 4837"/>
                <a:gd name="T179" fmla="*/ 11240 w 11240"/>
                <a:gd name="T180" fmla="*/ 4837 h 4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40" h="4837">
                  <a:moveTo>
                    <a:pt x="7819" y="4827"/>
                  </a:moveTo>
                  <a:lnTo>
                    <a:pt x="7869" y="4826"/>
                  </a:lnTo>
                  <a:lnTo>
                    <a:pt x="7920" y="4826"/>
                  </a:lnTo>
                  <a:lnTo>
                    <a:pt x="7970" y="4826"/>
                  </a:lnTo>
                  <a:lnTo>
                    <a:pt x="8021" y="4826"/>
                  </a:lnTo>
                  <a:lnTo>
                    <a:pt x="8072" y="4827"/>
                  </a:lnTo>
                  <a:lnTo>
                    <a:pt x="8122" y="4827"/>
                  </a:lnTo>
                  <a:lnTo>
                    <a:pt x="8173" y="4828"/>
                  </a:lnTo>
                  <a:lnTo>
                    <a:pt x="8222" y="4830"/>
                  </a:lnTo>
                  <a:lnTo>
                    <a:pt x="8273" y="4831"/>
                  </a:lnTo>
                  <a:lnTo>
                    <a:pt x="8324" y="4832"/>
                  </a:lnTo>
                  <a:lnTo>
                    <a:pt x="8374" y="4832"/>
                  </a:lnTo>
                  <a:lnTo>
                    <a:pt x="8425" y="4833"/>
                  </a:lnTo>
                  <a:lnTo>
                    <a:pt x="8476" y="4834"/>
                  </a:lnTo>
                  <a:lnTo>
                    <a:pt x="8526" y="4835"/>
                  </a:lnTo>
                  <a:lnTo>
                    <a:pt x="8577" y="4836"/>
                  </a:lnTo>
                  <a:lnTo>
                    <a:pt x="8627" y="4836"/>
                  </a:lnTo>
                  <a:lnTo>
                    <a:pt x="8678" y="4837"/>
                  </a:lnTo>
                  <a:lnTo>
                    <a:pt x="8729" y="4837"/>
                  </a:lnTo>
                  <a:lnTo>
                    <a:pt x="8778" y="4837"/>
                  </a:lnTo>
                  <a:lnTo>
                    <a:pt x="8829" y="4837"/>
                  </a:lnTo>
                  <a:lnTo>
                    <a:pt x="8879" y="4836"/>
                  </a:lnTo>
                  <a:lnTo>
                    <a:pt x="8930" y="4836"/>
                  </a:lnTo>
                  <a:lnTo>
                    <a:pt x="8980" y="4835"/>
                  </a:lnTo>
                  <a:lnTo>
                    <a:pt x="9030" y="4833"/>
                  </a:lnTo>
                  <a:lnTo>
                    <a:pt x="9081" y="4832"/>
                  </a:lnTo>
                  <a:lnTo>
                    <a:pt x="9131" y="4830"/>
                  </a:lnTo>
                  <a:lnTo>
                    <a:pt x="9180" y="4826"/>
                  </a:lnTo>
                  <a:lnTo>
                    <a:pt x="9231" y="4823"/>
                  </a:lnTo>
                  <a:lnTo>
                    <a:pt x="9281" y="4819"/>
                  </a:lnTo>
                  <a:lnTo>
                    <a:pt x="9331" y="4815"/>
                  </a:lnTo>
                  <a:lnTo>
                    <a:pt x="9381" y="4809"/>
                  </a:lnTo>
                  <a:lnTo>
                    <a:pt x="9431" y="4803"/>
                  </a:lnTo>
                  <a:lnTo>
                    <a:pt x="9471" y="4798"/>
                  </a:lnTo>
                  <a:lnTo>
                    <a:pt x="9513" y="4792"/>
                  </a:lnTo>
                  <a:lnTo>
                    <a:pt x="9554" y="4787"/>
                  </a:lnTo>
                  <a:lnTo>
                    <a:pt x="9596" y="4780"/>
                  </a:lnTo>
                  <a:lnTo>
                    <a:pt x="9637" y="4773"/>
                  </a:lnTo>
                  <a:lnTo>
                    <a:pt x="9679" y="4766"/>
                  </a:lnTo>
                  <a:lnTo>
                    <a:pt x="9719" y="4758"/>
                  </a:lnTo>
                  <a:lnTo>
                    <a:pt x="9761" y="4750"/>
                  </a:lnTo>
                  <a:lnTo>
                    <a:pt x="9802" y="4741"/>
                  </a:lnTo>
                  <a:lnTo>
                    <a:pt x="9843" y="4732"/>
                  </a:lnTo>
                  <a:lnTo>
                    <a:pt x="9884" y="4723"/>
                  </a:lnTo>
                  <a:lnTo>
                    <a:pt x="9926" y="4714"/>
                  </a:lnTo>
                  <a:lnTo>
                    <a:pt x="9966" y="4704"/>
                  </a:lnTo>
                  <a:lnTo>
                    <a:pt x="10007" y="4694"/>
                  </a:lnTo>
                  <a:lnTo>
                    <a:pt x="10048" y="4683"/>
                  </a:lnTo>
                  <a:lnTo>
                    <a:pt x="10089" y="4672"/>
                  </a:lnTo>
                  <a:lnTo>
                    <a:pt x="10129" y="4661"/>
                  </a:lnTo>
                  <a:lnTo>
                    <a:pt x="10170" y="4649"/>
                  </a:lnTo>
                  <a:lnTo>
                    <a:pt x="10210" y="4638"/>
                  </a:lnTo>
                  <a:lnTo>
                    <a:pt x="10251" y="4626"/>
                  </a:lnTo>
                  <a:lnTo>
                    <a:pt x="10291" y="4613"/>
                  </a:lnTo>
                  <a:lnTo>
                    <a:pt x="10331" y="4601"/>
                  </a:lnTo>
                  <a:lnTo>
                    <a:pt x="10371" y="4587"/>
                  </a:lnTo>
                  <a:lnTo>
                    <a:pt x="10411" y="4575"/>
                  </a:lnTo>
                  <a:lnTo>
                    <a:pt x="10451" y="4561"/>
                  </a:lnTo>
                  <a:lnTo>
                    <a:pt x="10491" y="4548"/>
                  </a:lnTo>
                  <a:lnTo>
                    <a:pt x="10530" y="4533"/>
                  </a:lnTo>
                  <a:lnTo>
                    <a:pt x="10569" y="4519"/>
                  </a:lnTo>
                  <a:lnTo>
                    <a:pt x="10608" y="4505"/>
                  </a:lnTo>
                  <a:lnTo>
                    <a:pt x="10647" y="4490"/>
                  </a:lnTo>
                  <a:lnTo>
                    <a:pt x="10686" y="4475"/>
                  </a:lnTo>
                  <a:lnTo>
                    <a:pt x="10725" y="4460"/>
                  </a:lnTo>
                  <a:lnTo>
                    <a:pt x="10749" y="4450"/>
                  </a:lnTo>
                  <a:lnTo>
                    <a:pt x="10774" y="4439"/>
                  </a:lnTo>
                  <a:lnTo>
                    <a:pt x="10797" y="4425"/>
                  </a:lnTo>
                  <a:lnTo>
                    <a:pt x="10820" y="4411"/>
                  </a:lnTo>
                  <a:lnTo>
                    <a:pt x="10843" y="4396"/>
                  </a:lnTo>
                  <a:lnTo>
                    <a:pt x="10865" y="4379"/>
                  </a:lnTo>
                  <a:lnTo>
                    <a:pt x="10887" y="4361"/>
                  </a:lnTo>
                  <a:lnTo>
                    <a:pt x="10908" y="4341"/>
                  </a:lnTo>
                  <a:lnTo>
                    <a:pt x="10929" y="4322"/>
                  </a:lnTo>
                  <a:lnTo>
                    <a:pt x="10948" y="4301"/>
                  </a:lnTo>
                  <a:lnTo>
                    <a:pt x="10966" y="4280"/>
                  </a:lnTo>
                  <a:lnTo>
                    <a:pt x="10983" y="4258"/>
                  </a:lnTo>
                  <a:lnTo>
                    <a:pt x="11000" y="4235"/>
                  </a:lnTo>
                  <a:lnTo>
                    <a:pt x="11015" y="4212"/>
                  </a:lnTo>
                  <a:lnTo>
                    <a:pt x="11030" y="4190"/>
                  </a:lnTo>
                  <a:lnTo>
                    <a:pt x="11042" y="4166"/>
                  </a:lnTo>
                  <a:lnTo>
                    <a:pt x="11061" y="4126"/>
                  </a:lnTo>
                  <a:lnTo>
                    <a:pt x="11081" y="4087"/>
                  </a:lnTo>
                  <a:lnTo>
                    <a:pt x="11099" y="4045"/>
                  </a:lnTo>
                  <a:lnTo>
                    <a:pt x="11116" y="4004"/>
                  </a:lnTo>
                  <a:lnTo>
                    <a:pt x="11131" y="3962"/>
                  </a:lnTo>
                  <a:lnTo>
                    <a:pt x="11146" y="3919"/>
                  </a:lnTo>
                  <a:lnTo>
                    <a:pt x="11160" y="3876"/>
                  </a:lnTo>
                  <a:lnTo>
                    <a:pt x="11172" y="3833"/>
                  </a:lnTo>
                  <a:lnTo>
                    <a:pt x="11185" y="3789"/>
                  </a:lnTo>
                  <a:lnTo>
                    <a:pt x="11195" y="3745"/>
                  </a:lnTo>
                  <a:lnTo>
                    <a:pt x="11205" y="3701"/>
                  </a:lnTo>
                  <a:lnTo>
                    <a:pt x="11213" y="3656"/>
                  </a:lnTo>
                  <a:lnTo>
                    <a:pt x="11221" y="3612"/>
                  </a:lnTo>
                  <a:lnTo>
                    <a:pt x="11228" y="3568"/>
                  </a:lnTo>
                  <a:lnTo>
                    <a:pt x="11232" y="3524"/>
                  </a:lnTo>
                  <a:lnTo>
                    <a:pt x="11237" y="3480"/>
                  </a:lnTo>
                  <a:lnTo>
                    <a:pt x="11240" y="3397"/>
                  </a:lnTo>
                  <a:lnTo>
                    <a:pt x="11240" y="3314"/>
                  </a:lnTo>
                  <a:lnTo>
                    <a:pt x="11235" y="3231"/>
                  </a:lnTo>
                  <a:lnTo>
                    <a:pt x="11227" y="3147"/>
                  </a:lnTo>
                  <a:lnTo>
                    <a:pt x="11214" y="3064"/>
                  </a:lnTo>
                  <a:lnTo>
                    <a:pt x="11199" y="2981"/>
                  </a:lnTo>
                  <a:lnTo>
                    <a:pt x="11182" y="2899"/>
                  </a:lnTo>
                  <a:lnTo>
                    <a:pt x="11164" y="2818"/>
                  </a:lnTo>
                  <a:lnTo>
                    <a:pt x="11155" y="2787"/>
                  </a:lnTo>
                  <a:lnTo>
                    <a:pt x="11142" y="2756"/>
                  </a:lnTo>
                  <a:lnTo>
                    <a:pt x="11126" y="2727"/>
                  </a:lnTo>
                  <a:lnTo>
                    <a:pt x="11107" y="2697"/>
                  </a:lnTo>
                  <a:lnTo>
                    <a:pt x="11085" y="2670"/>
                  </a:lnTo>
                  <a:lnTo>
                    <a:pt x="11064" y="2644"/>
                  </a:lnTo>
                  <a:lnTo>
                    <a:pt x="11040" y="2620"/>
                  </a:lnTo>
                  <a:lnTo>
                    <a:pt x="11017" y="2598"/>
                  </a:lnTo>
                  <a:lnTo>
                    <a:pt x="10985" y="2569"/>
                  </a:lnTo>
                  <a:lnTo>
                    <a:pt x="10954" y="2541"/>
                  </a:lnTo>
                  <a:lnTo>
                    <a:pt x="10922" y="2511"/>
                  </a:lnTo>
                  <a:lnTo>
                    <a:pt x="10890" y="2483"/>
                  </a:lnTo>
                  <a:lnTo>
                    <a:pt x="10859" y="2455"/>
                  </a:lnTo>
                  <a:lnTo>
                    <a:pt x="10826" y="2428"/>
                  </a:lnTo>
                  <a:lnTo>
                    <a:pt x="10793" y="2399"/>
                  </a:lnTo>
                  <a:lnTo>
                    <a:pt x="10761" y="2371"/>
                  </a:lnTo>
                  <a:lnTo>
                    <a:pt x="10727" y="2344"/>
                  </a:lnTo>
                  <a:lnTo>
                    <a:pt x="10694" y="2316"/>
                  </a:lnTo>
                  <a:lnTo>
                    <a:pt x="10662" y="2288"/>
                  </a:lnTo>
                  <a:lnTo>
                    <a:pt x="10628" y="2260"/>
                  </a:lnTo>
                  <a:lnTo>
                    <a:pt x="10595" y="2233"/>
                  </a:lnTo>
                  <a:lnTo>
                    <a:pt x="10561" y="2206"/>
                  </a:lnTo>
                  <a:lnTo>
                    <a:pt x="10527" y="2179"/>
                  </a:lnTo>
                  <a:lnTo>
                    <a:pt x="10494" y="2151"/>
                  </a:lnTo>
                  <a:lnTo>
                    <a:pt x="10460" y="2125"/>
                  </a:lnTo>
                  <a:lnTo>
                    <a:pt x="10425" y="2098"/>
                  </a:lnTo>
                  <a:lnTo>
                    <a:pt x="10391" y="2072"/>
                  </a:lnTo>
                  <a:lnTo>
                    <a:pt x="10357" y="2045"/>
                  </a:lnTo>
                  <a:lnTo>
                    <a:pt x="10323" y="2019"/>
                  </a:lnTo>
                  <a:lnTo>
                    <a:pt x="10288" y="1993"/>
                  </a:lnTo>
                  <a:lnTo>
                    <a:pt x="10254" y="1967"/>
                  </a:lnTo>
                  <a:lnTo>
                    <a:pt x="10219" y="1941"/>
                  </a:lnTo>
                  <a:lnTo>
                    <a:pt x="10185" y="1916"/>
                  </a:lnTo>
                  <a:lnTo>
                    <a:pt x="10150" y="1890"/>
                  </a:lnTo>
                  <a:lnTo>
                    <a:pt x="10116" y="1865"/>
                  </a:lnTo>
                  <a:lnTo>
                    <a:pt x="10081" y="1839"/>
                  </a:lnTo>
                  <a:lnTo>
                    <a:pt x="10047" y="1814"/>
                  </a:lnTo>
                  <a:lnTo>
                    <a:pt x="10012" y="1789"/>
                  </a:lnTo>
                  <a:lnTo>
                    <a:pt x="9978" y="1765"/>
                  </a:lnTo>
                  <a:lnTo>
                    <a:pt x="9943" y="1740"/>
                  </a:lnTo>
                  <a:lnTo>
                    <a:pt x="9923" y="1727"/>
                  </a:lnTo>
                  <a:lnTo>
                    <a:pt x="9902" y="1714"/>
                  </a:lnTo>
                  <a:lnTo>
                    <a:pt x="9880" y="1702"/>
                  </a:lnTo>
                  <a:lnTo>
                    <a:pt x="9858" y="1689"/>
                  </a:lnTo>
                  <a:lnTo>
                    <a:pt x="9834" y="1677"/>
                  </a:lnTo>
                  <a:lnTo>
                    <a:pt x="9809" y="1664"/>
                  </a:lnTo>
                  <a:lnTo>
                    <a:pt x="9785" y="1652"/>
                  </a:lnTo>
                  <a:lnTo>
                    <a:pt x="9760" y="1640"/>
                  </a:lnTo>
                  <a:lnTo>
                    <a:pt x="9735" y="1628"/>
                  </a:lnTo>
                  <a:lnTo>
                    <a:pt x="9712" y="1616"/>
                  </a:lnTo>
                  <a:lnTo>
                    <a:pt x="9687" y="1604"/>
                  </a:lnTo>
                  <a:lnTo>
                    <a:pt x="9663" y="1592"/>
                  </a:lnTo>
                  <a:lnTo>
                    <a:pt x="9640" y="1580"/>
                  </a:lnTo>
                  <a:lnTo>
                    <a:pt x="9619" y="1568"/>
                  </a:lnTo>
                  <a:lnTo>
                    <a:pt x="9597" y="1556"/>
                  </a:lnTo>
                  <a:lnTo>
                    <a:pt x="9578" y="1543"/>
                  </a:lnTo>
                  <a:lnTo>
                    <a:pt x="9525" y="1508"/>
                  </a:lnTo>
                  <a:lnTo>
                    <a:pt x="9471" y="1473"/>
                  </a:lnTo>
                  <a:lnTo>
                    <a:pt x="9417" y="1437"/>
                  </a:lnTo>
                  <a:lnTo>
                    <a:pt x="9364" y="1401"/>
                  </a:lnTo>
                  <a:lnTo>
                    <a:pt x="9311" y="1363"/>
                  </a:lnTo>
                  <a:lnTo>
                    <a:pt x="9257" y="1327"/>
                  </a:lnTo>
                  <a:lnTo>
                    <a:pt x="9203" y="1290"/>
                  </a:lnTo>
                  <a:lnTo>
                    <a:pt x="9149" y="1251"/>
                  </a:lnTo>
                  <a:lnTo>
                    <a:pt x="9094" y="1214"/>
                  </a:lnTo>
                  <a:lnTo>
                    <a:pt x="9040" y="1175"/>
                  </a:lnTo>
                  <a:lnTo>
                    <a:pt x="8986" y="1138"/>
                  </a:lnTo>
                  <a:lnTo>
                    <a:pt x="8930" y="1099"/>
                  </a:lnTo>
                  <a:lnTo>
                    <a:pt x="8874" y="1060"/>
                  </a:lnTo>
                  <a:lnTo>
                    <a:pt x="8818" y="1021"/>
                  </a:lnTo>
                  <a:lnTo>
                    <a:pt x="8760" y="983"/>
                  </a:lnTo>
                  <a:lnTo>
                    <a:pt x="8703" y="943"/>
                  </a:lnTo>
                  <a:lnTo>
                    <a:pt x="8645" y="903"/>
                  </a:lnTo>
                  <a:lnTo>
                    <a:pt x="8585" y="865"/>
                  </a:lnTo>
                  <a:lnTo>
                    <a:pt x="8526" y="825"/>
                  </a:lnTo>
                  <a:lnTo>
                    <a:pt x="8465" y="786"/>
                  </a:lnTo>
                  <a:lnTo>
                    <a:pt x="8403" y="746"/>
                  </a:lnTo>
                  <a:lnTo>
                    <a:pt x="8340" y="708"/>
                  </a:lnTo>
                  <a:lnTo>
                    <a:pt x="8277" y="668"/>
                  </a:lnTo>
                  <a:lnTo>
                    <a:pt x="8212" y="628"/>
                  </a:lnTo>
                  <a:lnTo>
                    <a:pt x="8147" y="590"/>
                  </a:lnTo>
                  <a:lnTo>
                    <a:pt x="8079" y="550"/>
                  </a:lnTo>
                  <a:lnTo>
                    <a:pt x="8011" y="512"/>
                  </a:lnTo>
                  <a:lnTo>
                    <a:pt x="7942" y="472"/>
                  </a:lnTo>
                  <a:lnTo>
                    <a:pt x="7870" y="433"/>
                  </a:lnTo>
                  <a:lnTo>
                    <a:pt x="7798" y="395"/>
                  </a:lnTo>
                  <a:lnTo>
                    <a:pt x="7724" y="358"/>
                  </a:lnTo>
                  <a:lnTo>
                    <a:pt x="7649" y="319"/>
                  </a:lnTo>
                  <a:lnTo>
                    <a:pt x="7637" y="312"/>
                  </a:lnTo>
                  <a:lnTo>
                    <a:pt x="7625" y="304"/>
                  </a:lnTo>
                  <a:lnTo>
                    <a:pt x="7610" y="295"/>
                  </a:lnTo>
                  <a:lnTo>
                    <a:pt x="7595" y="286"/>
                  </a:lnTo>
                  <a:lnTo>
                    <a:pt x="7579" y="275"/>
                  </a:lnTo>
                  <a:lnTo>
                    <a:pt x="7563" y="265"/>
                  </a:lnTo>
                  <a:lnTo>
                    <a:pt x="7546" y="252"/>
                  </a:lnTo>
                  <a:lnTo>
                    <a:pt x="7531" y="241"/>
                  </a:lnTo>
                  <a:lnTo>
                    <a:pt x="7514" y="230"/>
                  </a:lnTo>
                  <a:lnTo>
                    <a:pt x="7497" y="219"/>
                  </a:lnTo>
                  <a:lnTo>
                    <a:pt x="7480" y="209"/>
                  </a:lnTo>
                  <a:lnTo>
                    <a:pt x="7464" y="199"/>
                  </a:lnTo>
                  <a:lnTo>
                    <a:pt x="7448" y="191"/>
                  </a:lnTo>
                  <a:lnTo>
                    <a:pt x="7433" y="183"/>
                  </a:lnTo>
                  <a:lnTo>
                    <a:pt x="7418" y="178"/>
                  </a:lnTo>
                  <a:lnTo>
                    <a:pt x="7405" y="173"/>
                  </a:lnTo>
                  <a:lnTo>
                    <a:pt x="7362" y="162"/>
                  </a:lnTo>
                  <a:lnTo>
                    <a:pt x="7318" y="150"/>
                  </a:lnTo>
                  <a:lnTo>
                    <a:pt x="7271" y="140"/>
                  </a:lnTo>
                  <a:lnTo>
                    <a:pt x="7224" y="130"/>
                  </a:lnTo>
                  <a:lnTo>
                    <a:pt x="7174" y="121"/>
                  </a:lnTo>
                  <a:lnTo>
                    <a:pt x="7123" y="112"/>
                  </a:lnTo>
                  <a:lnTo>
                    <a:pt x="7071" y="103"/>
                  </a:lnTo>
                  <a:lnTo>
                    <a:pt x="7018" y="95"/>
                  </a:lnTo>
                  <a:lnTo>
                    <a:pt x="6963" y="87"/>
                  </a:lnTo>
                  <a:lnTo>
                    <a:pt x="6908" y="79"/>
                  </a:lnTo>
                  <a:lnTo>
                    <a:pt x="6852" y="72"/>
                  </a:lnTo>
                  <a:lnTo>
                    <a:pt x="6796" y="65"/>
                  </a:lnTo>
                  <a:lnTo>
                    <a:pt x="6739" y="59"/>
                  </a:lnTo>
                  <a:lnTo>
                    <a:pt x="6681" y="53"/>
                  </a:lnTo>
                  <a:lnTo>
                    <a:pt x="6624" y="47"/>
                  </a:lnTo>
                  <a:lnTo>
                    <a:pt x="6566" y="42"/>
                  </a:lnTo>
                  <a:lnTo>
                    <a:pt x="6508" y="37"/>
                  </a:lnTo>
                  <a:lnTo>
                    <a:pt x="6450" y="31"/>
                  </a:lnTo>
                  <a:lnTo>
                    <a:pt x="6393" y="28"/>
                  </a:lnTo>
                  <a:lnTo>
                    <a:pt x="6335" y="24"/>
                  </a:lnTo>
                  <a:lnTo>
                    <a:pt x="6278" y="20"/>
                  </a:lnTo>
                  <a:lnTo>
                    <a:pt x="6223" y="17"/>
                  </a:lnTo>
                  <a:lnTo>
                    <a:pt x="6167" y="15"/>
                  </a:lnTo>
                  <a:lnTo>
                    <a:pt x="6112" y="11"/>
                  </a:lnTo>
                  <a:lnTo>
                    <a:pt x="6059" y="9"/>
                  </a:lnTo>
                  <a:lnTo>
                    <a:pt x="6006" y="7"/>
                  </a:lnTo>
                  <a:lnTo>
                    <a:pt x="5954" y="5"/>
                  </a:lnTo>
                  <a:lnTo>
                    <a:pt x="5905" y="4"/>
                  </a:lnTo>
                  <a:lnTo>
                    <a:pt x="5857" y="3"/>
                  </a:lnTo>
                  <a:lnTo>
                    <a:pt x="5809" y="2"/>
                  </a:lnTo>
                  <a:lnTo>
                    <a:pt x="5764" y="1"/>
                  </a:lnTo>
                  <a:lnTo>
                    <a:pt x="5721" y="1"/>
                  </a:lnTo>
                  <a:lnTo>
                    <a:pt x="5623" y="0"/>
                  </a:lnTo>
                  <a:lnTo>
                    <a:pt x="5523" y="0"/>
                  </a:lnTo>
                  <a:lnTo>
                    <a:pt x="5423" y="0"/>
                  </a:lnTo>
                  <a:lnTo>
                    <a:pt x="5325" y="0"/>
                  </a:lnTo>
                  <a:lnTo>
                    <a:pt x="5225" y="1"/>
                  </a:lnTo>
                  <a:lnTo>
                    <a:pt x="5127" y="1"/>
                  </a:lnTo>
                  <a:lnTo>
                    <a:pt x="5027" y="2"/>
                  </a:lnTo>
                  <a:lnTo>
                    <a:pt x="4928" y="3"/>
                  </a:lnTo>
                  <a:lnTo>
                    <a:pt x="4829" y="4"/>
                  </a:lnTo>
                  <a:lnTo>
                    <a:pt x="4729" y="7"/>
                  </a:lnTo>
                  <a:lnTo>
                    <a:pt x="4631" y="8"/>
                  </a:lnTo>
                  <a:lnTo>
                    <a:pt x="4531" y="10"/>
                  </a:lnTo>
                  <a:lnTo>
                    <a:pt x="4431" y="12"/>
                  </a:lnTo>
                  <a:lnTo>
                    <a:pt x="4333" y="15"/>
                  </a:lnTo>
                  <a:lnTo>
                    <a:pt x="4233" y="17"/>
                  </a:lnTo>
                  <a:lnTo>
                    <a:pt x="4135" y="19"/>
                  </a:lnTo>
                  <a:lnTo>
                    <a:pt x="4035" y="21"/>
                  </a:lnTo>
                  <a:lnTo>
                    <a:pt x="3935" y="25"/>
                  </a:lnTo>
                  <a:lnTo>
                    <a:pt x="3837" y="28"/>
                  </a:lnTo>
                  <a:lnTo>
                    <a:pt x="3737" y="30"/>
                  </a:lnTo>
                  <a:lnTo>
                    <a:pt x="3638" y="34"/>
                  </a:lnTo>
                  <a:lnTo>
                    <a:pt x="3539" y="37"/>
                  </a:lnTo>
                  <a:lnTo>
                    <a:pt x="3439" y="41"/>
                  </a:lnTo>
                  <a:lnTo>
                    <a:pt x="3340" y="44"/>
                  </a:lnTo>
                  <a:lnTo>
                    <a:pt x="3241" y="47"/>
                  </a:lnTo>
                  <a:lnTo>
                    <a:pt x="3142" y="52"/>
                  </a:lnTo>
                  <a:lnTo>
                    <a:pt x="3043" y="55"/>
                  </a:lnTo>
                  <a:lnTo>
                    <a:pt x="2943" y="59"/>
                  </a:lnTo>
                  <a:lnTo>
                    <a:pt x="2845" y="63"/>
                  </a:lnTo>
                  <a:lnTo>
                    <a:pt x="2745" y="67"/>
                  </a:lnTo>
                  <a:lnTo>
                    <a:pt x="2646" y="71"/>
                  </a:lnTo>
                  <a:lnTo>
                    <a:pt x="2547" y="75"/>
                  </a:lnTo>
                  <a:lnTo>
                    <a:pt x="2505" y="76"/>
                  </a:lnTo>
                  <a:lnTo>
                    <a:pt x="2463" y="78"/>
                  </a:lnTo>
                  <a:lnTo>
                    <a:pt x="2421" y="80"/>
                  </a:lnTo>
                  <a:lnTo>
                    <a:pt x="2380" y="81"/>
                  </a:lnTo>
                  <a:lnTo>
                    <a:pt x="2338" y="84"/>
                  </a:lnTo>
                  <a:lnTo>
                    <a:pt x="2296" y="86"/>
                  </a:lnTo>
                  <a:lnTo>
                    <a:pt x="2254" y="89"/>
                  </a:lnTo>
                  <a:lnTo>
                    <a:pt x="2212" y="92"/>
                  </a:lnTo>
                  <a:lnTo>
                    <a:pt x="2170" y="94"/>
                  </a:lnTo>
                  <a:lnTo>
                    <a:pt x="2127" y="97"/>
                  </a:lnTo>
                  <a:lnTo>
                    <a:pt x="2085" y="99"/>
                  </a:lnTo>
                  <a:lnTo>
                    <a:pt x="2043" y="103"/>
                  </a:lnTo>
                  <a:lnTo>
                    <a:pt x="2001" y="106"/>
                  </a:lnTo>
                  <a:lnTo>
                    <a:pt x="1958" y="110"/>
                  </a:lnTo>
                  <a:lnTo>
                    <a:pt x="1916" y="113"/>
                  </a:lnTo>
                  <a:lnTo>
                    <a:pt x="1874" y="116"/>
                  </a:lnTo>
                  <a:lnTo>
                    <a:pt x="1833" y="120"/>
                  </a:lnTo>
                  <a:lnTo>
                    <a:pt x="1790" y="124"/>
                  </a:lnTo>
                  <a:lnTo>
                    <a:pt x="1748" y="129"/>
                  </a:lnTo>
                  <a:lnTo>
                    <a:pt x="1706" y="132"/>
                  </a:lnTo>
                  <a:lnTo>
                    <a:pt x="1664" y="137"/>
                  </a:lnTo>
                  <a:lnTo>
                    <a:pt x="1622" y="141"/>
                  </a:lnTo>
                  <a:lnTo>
                    <a:pt x="1580" y="147"/>
                  </a:lnTo>
                  <a:lnTo>
                    <a:pt x="1538" y="152"/>
                  </a:lnTo>
                  <a:lnTo>
                    <a:pt x="1496" y="156"/>
                  </a:lnTo>
                  <a:lnTo>
                    <a:pt x="1454" y="162"/>
                  </a:lnTo>
                  <a:lnTo>
                    <a:pt x="1412" y="167"/>
                  </a:lnTo>
                  <a:lnTo>
                    <a:pt x="1371" y="173"/>
                  </a:lnTo>
                  <a:lnTo>
                    <a:pt x="1329" y="179"/>
                  </a:lnTo>
                  <a:lnTo>
                    <a:pt x="1287" y="184"/>
                  </a:lnTo>
                  <a:lnTo>
                    <a:pt x="1246" y="190"/>
                  </a:lnTo>
                  <a:lnTo>
                    <a:pt x="1204" y="197"/>
                  </a:lnTo>
                  <a:lnTo>
                    <a:pt x="1171" y="201"/>
                  </a:lnTo>
                  <a:lnTo>
                    <a:pt x="1137" y="207"/>
                  </a:lnTo>
                  <a:lnTo>
                    <a:pt x="1102" y="213"/>
                  </a:lnTo>
                  <a:lnTo>
                    <a:pt x="1068" y="218"/>
                  </a:lnTo>
                  <a:lnTo>
                    <a:pt x="1033" y="224"/>
                  </a:lnTo>
                  <a:lnTo>
                    <a:pt x="999" y="232"/>
                  </a:lnTo>
                  <a:lnTo>
                    <a:pt x="965" y="239"/>
                  </a:lnTo>
                  <a:lnTo>
                    <a:pt x="931" y="248"/>
                  </a:lnTo>
                  <a:lnTo>
                    <a:pt x="897" y="258"/>
                  </a:lnTo>
                  <a:lnTo>
                    <a:pt x="864" y="269"/>
                  </a:lnTo>
                  <a:lnTo>
                    <a:pt x="833" y="282"/>
                  </a:lnTo>
                  <a:lnTo>
                    <a:pt x="802" y="295"/>
                  </a:lnTo>
                  <a:lnTo>
                    <a:pt x="772" y="311"/>
                  </a:lnTo>
                  <a:lnTo>
                    <a:pt x="743" y="328"/>
                  </a:lnTo>
                  <a:lnTo>
                    <a:pt x="716" y="347"/>
                  </a:lnTo>
                  <a:lnTo>
                    <a:pt x="691" y="369"/>
                  </a:lnTo>
                  <a:lnTo>
                    <a:pt x="637" y="426"/>
                  </a:lnTo>
                  <a:lnTo>
                    <a:pt x="582" y="494"/>
                  </a:lnTo>
                  <a:lnTo>
                    <a:pt x="528" y="572"/>
                  </a:lnTo>
                  <a:lnTo>
                    <a:pt x="476" y="658"/>
                  </a:lnTo>
                  <a:lnTo>
                    <a:pt x="425" y="752"/>
                  </a:lnTo>
                  <a:lnTo>
                    <a:pt x="375" y="851"/>
                  </a:lnTo>
                  <a:lnTo>
                    <a:pt x="328" y="956"/>
                  </a:lnTo>
                  <a:lnTo>
                    <a:pt x="282" y="1061"/>
                  </a:lnTo>
                  <a:lnTo>
                    <a:pt x="238" y="1170"/>
                  </a:lnTo>
                  <a:lnTo>
                    <a:pt x="199" y="1277"/>
                  </a:lnTo>
                  <a:lnTo>
                    <a:pt x="161" y="1382"/>
                  </a:lnTo>
                  <a:lnTo>
                    <a:pt x="127" y="1486"/>
                  </a:lnTo>
                  <a:lnTo>
                    <a:pt x="98" y="1584"/>
                  </a:lnTo>
                  <a:lnTo>
                    <a:pt x="72" y="1677"/>
                  </a:lnTo>
                  <a:lnTo>
                    <a:pt x="49" y="1762"/>
                  </a:lnTo>
                  <a:lnTo>
                    <a:pt x="32" y="1839"/>
                  </a:lnTo>
                  <a:lnTo>
                    <a:pt x="19" y="1917"/>
                  </a:lnTo>
                  <a:lnTo>
                    <a:pt x="9" y="1995"/>
                  </a:lnTo>
                  <a:lnTo>
                    <a:pt x="4" y="2076"/>
                  </a:lnTo>
                  <a:lnTo>
                    <a:pt x="2" y="2156"/>
                  </a:lnTo>
                  <a:lnTo>
                    <a:pt x="0" y="2236"/>
                  </a:lnTo>
                  <a:lnTo>
                    <a:pt x="2" y="2317"/>
                  </a:lnTo>
                  <a:lnTo>
                    <a:pt x="4" y="2396"/>
                  </a:lnTo>
                  <a:lnTo>
                    <a:pt x="7" y="2475"/>
                  </a:lnTo>
                  <a:lnTo>
                    <a:pt x="12" y="2567"/>
                  </a:lnTo>
                  <a:lnTo>
                    <a:pt x="20" y="2660"/>
                  </a:lnTo>
                  <a:lnTo>
                    <a:pt x="30" y="2753"/>
                  </a:lnTo>
                  <a:lnTo>
                    <a:pt x="41" y="2846"/>
                  </a:lnTo>
                  <a:lnTo>
                    <a:pt x="55" y="2937"/>
                  </a:lnTo>
                  <a:lnTo>
                    <a:pt x="70" y="3029"/>
                  </a:lnTo>
                  <a:lnTo>
                    <a:pt x="86" y="3121"/>
                  </a:lnTo>
                  <a:lnTo>
                    <a:pt x="105" y="3210"/>
                  </a:lnTo>
                  <a:lnTo>
                    <a:pt x="115" y="3262"/>
                  </a:lnTo>
                  <a:lnTo>
                    <a:pt x="125" y="3316"/>
                  </a:lnTo>
                  <a:lnTo>
                    <a:pt x="136" y="3370"/>
                  </a:lnTo>
                  <a:lnTo>
                    <a:pt x="151" y="3423"/>
                  </a:lnTo>
                  <a:lnTo>
                    <a:pt x="169" y="3474"/>
                  </a:lnTo>
                  <a:lnTo>
                    <a:pt x="191" y="3522"/>
                  </a:lnTo>
                  <a:lnTo>
                    <a:pt x="218" y="3565"/>
                  </a:lnTo>
                  <a:lnTo>
                    <a:pt x="252" y="3602"/>
                  </a:lnTo>
                  <a:lnTo>
                    <a:pt x="269" y="3616"/>
                  </a:lnTo>
                  <a:lnTo>
                    <a:pt x="288" y="3628"/>
                  </a:lnTo>
                  <a:lnTo>
                    <a:pt x="308" y="3637"/>
                  </a:lnTo>
                  <a:lnTo>
                    <a:pt x="330" y="3645"/>
                  </a:lnTo>
                  <a:lnTo>
                    <a:pt x="351" y="3651"/>
                  </a:lnTo>
                  <a:lnTo>
                    <a:pt x="375" y="3655"/>
                  </a:lnTo>
                  <a:lnTo>
                    <a:pt x="399" y="3659"/>
                  </a:lnTo>
                  <a:lnTo>
                    <a:pt x="423" y="3661"/>
                  </a:lnTo>
                  <a:lnTo>
                    <a:pt x="448" y="3662"/>
                  </a:lnTo>
                  <a:lnTo>
                    <a:pt x="473" y="3663"/>
                  </a:lnTo>
                  <a:lnTo>
                    <a:pt x="498" y="3664"/>
                  </a:lnTo>
                  <a:lnTo>
                    <a:pt x="522" y="3665"/>
                  </a:lnTo>
                  <a:lnTo>
                    <a:pt x="546" y="3667"/>
                  </a:lnTo>
                  <a:lnTo>
                    <a:pt x="571" y="3669"/>
                  </a:lnTo>
                  <a:lnTo>
                    <a:pt x="595" y="3672"/>
                  </a:lnTo>
                  <a:lnTo>
                    <a:pt x="618" y="3676"/>
                  </a:lnTo>
                  <a:lnTo>
                    <a:pt x="609" y="3627"/>
                  </a:lnTo>
                  <a:lnTo>
                    <a:pt x="598" y="3577"/>
                  </a:lnTo>
                  <a:lnTo>
                    <a:pt x="587" y="3525"/>
                  </a:lnTo>
                  <a:lnTo>
                    <a:pt x="575" y="3472"/>
                  </a:lnTo>
                  <a:lnTo>
                    <a:pt x="563" y="3419"/>
                  </a:lnTo>
                  <a:lnTo>
                    <a:pt x="552" y="3364"/>
                  </a:lnTo>
                  <a:lnTo>
                    <a:pt x="543" y="3311"/>
                  </a:lnTo>
                  <a:lnTo>
                    <a:pt x="536" y="3258"/>
                  </a:lnTo>
                  <a:lnTo>
                    <a:pt x="532" y="3207"/>
                  </a:lnTo>
                  <a:lnTo>
                    <a:pt x="530" y="3157"/>
                  </a:lnTo>
                  <a:lnTo>
                    <a:pt x="534" y="3109"/>
                  </a:lnTo>
                  <a:lnTo>
                    <a:pt x="543" y="3064"/>
                  </a:lnTo>
                  <a:lnTo>
                    <a:pt x="556" y="3022"/>
                  </a:lnTo>
                  <a:lnTo>
                    <a:pt x="576" y="2984"/>
                  </a:lnTo>
                  <a:lnTo>
                    <a:pt x="602" y="2949"/>
                  </a:lnTo>
                  <a:lnTo>
                    <a:pt x="636" y="2919"/>
                  </a:lnTo>
                  <a:lnTo>
                    <a:pt x="658" y="2904"/>
                  </a:lnTo>
                  <a:lnTo>
                    <a:pt x="681" y="2891"/>
                  </a:lnTo>
                  <a:lnTo>
                    <a:pt x="706" y="2878"/>
                  </a:lnTo>
                  <a:lnTo>
                    <a:pt x="731" y="2867"/>
                  </a:lnTo>
                  <a:lnTo>
                    <a:pt x="757" y="2858"/>
                  </a:lnTo>
                  <a:lnTo>
                    <a:pt x="783" y="2850"/>
                  </a:lnTo>
                  <a:lnTo>
                    <a:pt x="810" y="2843"/>
                  </a:lnTo>
                  <a:lnTo>
                    <a:pt x="838" y="2838"/>
                  </a:lnTo>
                  <a:lnTo>
                    <a:pt x="867" y="2834"/>
                  </a:lnTo>
                  <a:lnTo>
                    <a:pt x="896" y="2831"/>
                  </a:lnTo>
                  <a:lnTo>
                    <a:pt x="924" y="2830"/>
                  </a:lnTo>
                  <a:lnTo>
                    <a:pt x="955" y="2829"/>
                  </a:lnTo>
                  <a:lnTo>
                    <a:pt x="984" y="2830"/>
                  </a:lnTo>
                  <a:lnTo>
                    <a:pt x="1014" y="2831"/>
                  </a:lnTo>
                  <a:lnTo>
                    <a:pt x="1044" y="2834"/>
                  </a:lnTo>
                  <a:lnTo>
                    <a:pt x="1075" y="2839"/>
                  </a:lnTo>
                  <a:lnTo>
                    <a:pt x="1104" y="2843"/>
                  </a:lnTo>
                  <a:lnTo>
                    <a:pt x="1135" y="2849"/>
                  </a:lnTo>
                  <a:lnTo>
                    <a:pt x="1164" y="2857"/>
                  </a:lnTo>
                  <a:lnTo>
                    <a:pt x="1194" y="2865"/>
                  </a:lnTo>
                  <a:lnTo>
                    <a:pt x="1223" y="2874"/>
                  </a:lnTo>
                  <a:lnTo>
                    <a:pt x="1252" y="2883"/>
                  </a:lnTo>
                  <a:lnTo>
                    <a:pt x="1281" y="2894"/>
                  </a:lnTo>
                  <a:lnTo>
                    <a:pt x="1308" y="2906"/>
                  </a:lnTo>
                  <a:lnTo>
                    <a:pt x="1335" y="2918"/>
                  </a:lnTo>
                  <a:lnTo>
                    <a:pt x="1363" y="2930"/>
                  </a:lnTo>
                  <a:lnTo>
                    <a:pt x="1389" y="2944"/>
                  </a:lnTo>
                  <a:lnTo>
                    <a:pt x="1414" y="2959"/>
                  </a:lnTo>
                  <a:lnTo>
                    <a:pt x="1437" y="2974"/>
                  </a:lnTo>
                  <a:lnTo>
                    <a:pt x="1461" y="2989"/>
                  </a:lnTo>
                  <a:lnTo>
                    <a:pt x="1483" y="3006"/>
                  </a:lnTo>
                  <a:lnTo>
                    <a:pt x="1504" y="3023"/>
                  </a:lnTo>
                  <a:lnTo>
                    <a:pt x="1559" y="3073"/>
                  </a:lnTo>
                  <a:lnTo>
                    <a:pt x="1606" y="3128"/>
                  </a:lnTo>
                  <a:lnTo>
                    <a:pt x="1650" y="3185"/>
                  </a:lnTo>
                  <a:lnTo>
                    <a:pt x="1690" y="3246"/>
                  </a:lnTo>
                  <a:lnTo>
                    <a:pt x="1725" y="3312"/>
                  </a:lnTo>
                  <a:lnTo>
                    <a:pt x="1758" y="3379"/>
                  </a:lnTo>
                  <a:lnTo>
                    <a:pt x="1788" y="3448"/>
                  </a:lnTo>
                  <a:lnTo>
                    <a:pt x="1817" y="3519"/>
                  </a:lnTo>
                  <a:lnTo>
                    <a:pt x="1843" y="3592"/>
                  </a:lnTo>
                  <a:lnTo>
                    <a:pt x="1869" y="3664"/>
                  </a:lnTo>
                  <a:lnTo>
                    <a:pt x="1894" y="3738"/>
                  </a:lnTo>
                  <a:lnTo>
                    <a:pt x="1920" y="3810"/>
                  </a:lnTo>
                  <a:lnTo>
                    <a:pt x="1946" y="3883"/>
                  </a:lnTo>
                  <a:lnTo>
                    <a:pt x="1973" y="3954"/>
                  </a:lnTo>
                  <a:lnTo>
                    <a:pt x="2002" y="4024"/>
                  </a:lnTo>
                  <a:lnTo>
                    <a:pt x="2034" y="4092"/>
                  </a:lnTo>
                  <a:lnTo>
                    <a:pt x="2061" y="4087"/>
                  </a:lnTo>
                  <a:lnTo>
                    <a:pt x="2090" y="4080"/>
                  </a:lnTo>
                  <a:lnTo>
                    <a:pt x="2117" y="4074"/>
                  </a:lnTo>
                  <a:lnTo>
                    <a:pt x="2144" y="4069"/>
                  </a:lnTo>
                  <a:lnTo>
                    <a:pt x="2172" y="4062"/>
                  </a:lnTo>
                  <a:lnTo>
                    <a:pt x="2199" y="4056"/>
                  </a:lnTo>
                  <a:lnTo>
                    <a:pt x="2227" y="4050"/>
                  </a:lnTo>
                  <a:lnTo>
                    <a:pt x="2254" y="4044"/>
                  </a:lnTo>
                  <a:lnTo>
                    <a:pt x="2282" y="4038"/>
                  </a:lnTo>
                  <a:lnTo>
                    <a:pt x="2309" y="4032"/>
                  </a:lnTo>
                  <a:lnTo>
                    <a:pt x="2336" y="4026"/>
                  </a:lnTo>
                  <a:lnTo>
                    <a:pt x="2364" y="4020"/>
                  </a:lnTo>
                  <a:lnTo>
                    <a:pt x="2391" y="4013"/>
                  </a:lnTo>
                  <a:lnTo>
                    <a:pt x="2419" y="4007"/>
                  </a:lnTo>
                  <a:lnTo>
                    <a:pt x="2446" y="4001"/>
                  </a:lnTo>
                  <a:lnTo>
                    <a:pt x="2473" y="3995"/>
                  </a:lnTo>
                  <a:lnTo>
                    <a:pt x="2562" y="4007"/>
                  </a:lnTo>
                  <a:lnTo>
                    <a:pt x="2650" y="4020"/>
                  </a:lnTo>
                  <a:lnTo>
                    <a:pt x="2740" y="4032"/>
                  </a:lnTo>
                  <a:lnTo>
                    <a:pt x="2828" y="4044"/>
                  </a:lnTo>
                  <a:lnTo>
                    <a:pt x="2916" y="4056"/>
                  </a:lnTo>
                  <a:lnTo>
                    <a:pt x="3005" y="4069"/>
                  </a:lnTo>
                  <a:lnTo>
                    <a:pt x="3093" y="4081"/>
                  </a:lnTo>
                  <a:lnTo>
                    <a:pt x="3181" y="4093"/>
                  </a:lnTo>
                  <a:lnTo>
                    <a:pt x="3271" y="4106"/>
                  </a:lnTo>
                  <a:lnTo>
                    <a:pt x="3359" y="4117"/>
                  </a:lnTo>
                  <a:lnTo>
                    <a:pt x="3447" y="4130"/>
                  </a:lnTo>
                  <a:lnTo>
                    <a:pt x="3536" y="4142"/>
                  </a:lnTo>
                  <a:lnTo>
                    <a:pt x="3624" y="4155"/>
                  </a:lnTo>
                  <a:lnTo>
                    <a:pt x="3713" y="4167"/>
                  </a:lnTo>
                  <a:lnTo>
                    <a:pt x="3802" y="4180"/>
                  </a:lnTo>
                  <a:lnTo>
                    <a:pt x="3890" y="4191"/>
                  </a:lnTo>
                  <a:lnTo>
                    <a:pt x="3978" y="4203"/>
                  </a:lnTo>
                  <a:lnTo>
                    <a:pt x="4067" y="4216"/>
                  </a:lnTo>
                  <a:lnTo>
                    <a:pt x="4155" y="4228"/>
                  </a:lnTo>
                  <a:lnTo>
                    <a:pt x="4244" y="4241"/>
                  </a:lnTo>
                  <a:lnTo>
                    <a:pt x="4333" y="4252"/>
                  </a:lnTo>
                  <a:lnTo>
                    <a:pt x="4421" y="4264"/>
                  </a:lnTo>
                  <a:lnTo>
                    <a:pt x="4509" y="4277"/>
                  </a:lnTo>
                  <a:lnTo>
                    <a:pt x="4598" y="4289"/>
                  </a:lnTo>
                  <a:lnTo>
                    <a:pt x="4686" y="4302"/>
                  </a:lnTo>
                  <a:lnTo>
                    <a:pt x="4774" y="4313"/>
                  </a:lnTo>
                  <a:lnTo>
                    <a:pt x="4863" y="4326"/>
                  </a:lnTo>
                  <a:lnTo>
                    <a:pt x="4952" y="4338"/>
                  </a:lnTo>
                  <a:lnTo>
                    <a:pt x="5041" y="4351"/>
                  </a:lnTo>
                  <a:lnTo>
                    <a:pt x="5129" y="4362"/>
                  </a:lnTo>
                  <a:lnTo>
                    <a:pt x="5217" y="4374"/>
                  </a:lnTo>
                  <a:lnTo>
                    <a:pt x="5306" y="4387"/>
                  </a:lnTo>
                  <a:lnTo>
                    <a:pt x="5332" y="4399"/>
                  </a:lnTo>
                  <a:lnTo>
                    <a:pt x="5358" y="4412"/>
                  </a:lnTo>
                  <a:lnTo>
                    <a:pt x="5384" y="4424"/>
                  </a:lnTo>
                  <a:lnTo>
                    <a:pt x="5410" y="4435"/>
                  </a:lnTo>
                  <a:lnTo>
                    <a:pt x="5436" y="4448"/>
                  </a:lnTo>
                  <a:lnTo>
                    <a:pt x="5462" y="4460"/>
                  </a:lnTo>
                  <a:lnTo>
                    <a:pt x="5488" y="4473"/>
                  </a:lnTo>
                  <a:lnTo>
                    <a:pt x="5514" y="4485"/>
                  </a:lnTo>
                  <a:lnTo>
                    <a:pt x="5540" y="4498"/>
                  </a:lnTo>
                  <a:lnTo>
                    <a:pt x="5566" y="4510"/>
                  </a:lnTo>
                  <a:lnTo>
                    <a:pt x="5592" y="4522"/>
                  </a:lnTo>
                  <a:lnTo>
                    <a:pt x="5617" y="4534"/>
                  </a:lnTo>
                  <a:lnTo>
                    <a:pt x="5643" y="4546"/>
                  </a:lnTo>
                  <a:lnTo>
                    <a:pt x="5669" y="4559"/>
                  </a:lnTo>
                  <a:lnTo>
                    <a:pt x="5695" y="4570"/>
                  </a:lnTo>
                  <a:lnTo>
                    <a:pt x="5721" y="4583"/>
                  </a:lnTo>
                  <a:lnTo>
                    <a:pt x="5722" y="4481"/>
                  </a:lnTo>
                  <a:lnTo>
                    <a:pt x="5720" y="4379"/>
                  </a:lnTo>
                  <a:lnTo>
                    <a:pt x="5718" y="4277"/>
                  </a:lnTo>
                  <a:lnTo>
                    <a:pt x="5715" y="4175"/>
                  </a:lnTo>
                  <a:lnTo>
                    <a:pt x="5715" y="4073"/>
                  </a:lnTo>
                  <a:lnTo>
                    <a:pt x="5719" y="3972"/>
                  </a:lnTo>
                  <a:lnTo>
                    <a:pt x="5728" y="3873"/>
                  </a:lnTo>
                  <a:lnTo>
                    <a:pt x="5745" y="3774"/>
                  </a:lnTo>
                  <a:lnTo>
                    <a:pt x="5755" y="3732"/>
                  </a:lnTo>
                  <a:lnTo>
                    <a:pt x="5765" y="3691"/>
                  </a:lnTo>
                  <a:lnTo>
                    <a:pt x="5778" y="3654"/>
                  </a:lnTo>
                  <a:lnTo>
                    <a:pt x="5791" y="3619"/>
                  </a:lnTo>
                  <a:lnTo>
                    <a:pt x="5806" y="3585"/>
                  </a:lnTo>
                  <a:lnTo>
                    <a:pt x="5821" y="3553"/>
                  </a:lnTo>
                  <a:lnTo>
                    <a:pt x="5838" y="3524"/>
                  </a:lnTo>
                  <a:lnTo>
                    <a:pt x="5856" y="3497"/>
                  </a:lnTo>
                  <a:lnTo>
                    <a:pt x="5875" y="3471"/>
                  </a:lnTo>
                  <a:lnTo>
                    <a:pt x="5894" y="3447"/>
                  </a:lnTo>
                  <a:lnTo>
                    <a:pt x="5916" y="3425"/>
                  </a:lnTo>
                  <a:lnTo>
                    <a:pt x="5937" y="3405"/>
                  </a:lnTo>
                  <a:lnTo>
                    <a:pt x="5961" y="3387"/>
                  </a:lnTo>
                  <a:lnTo>
                    <a:pt x="5985" y="3370"/>
                  </a:lnTo>
                  <a:lnTo>
                    <a:pt x="6010" y="3354"/>
                  </a:lnTo>
                  <a:lnTo>
                    <a:pt x="6036" y="3340"/>
                  </a:lnTo>
                  <a:lnTo>
                    <a:pt x="6063" y="3328"/>
                  </a:lnTo>
                  <a:lnTo>
                    <a:pt x="6091" y="3317"/>
                  </a:lnTo>
                  <a:lnTo>
                    <a:pt x="6120" y="3308"/>
                  </a:lnTo>
                  <a:lnTo>
                    <a:pt x="6149" y="3300"/>
                  </a:lnTo>
                  <a:lnTo>
                    <a:pt x="6181" y="3293"/>
                  </a:lnTo>
                  <a:lnTo>
                    <a:pt x="6213" y="3287"/>
                  </a:lnTo>
                  <a:lnTo>
                    <a:pt x="6244" y="3282"/>
                  </a:lnTo>
                  <a:lnTo>
                    <a:pt x="6278" y="3278"/>
                  </a:lnTo>
                  <a:lnTo>
                    <a:pt x="6312" y="3276"/>
                  </a:lnTo>
                  <a:lnTo>
                    <a:pt x="6347" y="3275"/>
                  </a:lnTo>
                  <a:lnTo>
                    <a:pt x="6384" y="3274"/>
                  </a:lnTo>
                  <a:lnTo>
                    <a:pt x="6420" y="3275"/>
                  </a:lnTo>
                  <a:lnTo>
                    <a:pt x="6457" y="3276"/>
                  </a:lnTo>
                  <a:lnTo>
                    <a:pt x="6496" y="3278"/>
                  </a:lnTo>
                  <a:lnTo>
                    <a:pt x="6535" y="3280"/>
                  </a:lnTo>
                  <a:lnTo>
                    <a:pt x="6575" y="3284"/>
                  </a:lnTo>
                  <a:lnTo>
                    <a:pt x="6607" y="3287"/>
                  </a:lnTo>
                  <a:lnTo>
                    <a:pt x="6639" y="3291"/>
                  </a:lnTo>
                  <a:lnTo>
                    <a:pt x="6672" y="3295"/>
                  </a:lnTo>
                  <a:lnTo>
                    <a:pt x="6706" y="3301"/>
                  </a:lnTo>
                  <a:lnTo>
                    <a:pt x="6740" y="3306"/>
                  </a:lnTo>
                  <a:lnTo>
                    <a:pt x="6774" y="3313"/>
                  </a:lnTo>
                  <a:lnTo>
                    <a:pt x="6808" y="3321"/>
                  </a:lnTo>
                  <a:lnTo>
                    <a:pt x="6842" y="3329"/>
                  </a:lnTo>
                  <a:lnTo>
                    <a:pt x="6876" y="3338"/>
                  </a:lnTo>
                  <a:lnTo>
                    <a:pt x="6910" y="3348"/>
                  </a:lnTo>
                  <a:lnTo>
                    <a:pt x="6944" y="3360"/>
                  </a:lnTo>
                  <a:lnTo>
                    <a:pt x="6978" y="3371"/>
                  </a:lnTo>
                  <a:lnTo>
                    <a:pt x="7012" y="3383"/>
                  </a:lnTo>
                  <a:lnTo>
                    <a:pt x="7045" y="3397"/>
                  </a:lnTo>
                  <a:lnTo>
                    <a:pt x="7078" y="3411"/>
                  </a:lnTo>
                  <a:lnTo>
                    <a:pt x="7110" y="3425"/>
                  </a:lnTo>
                  <a:lnTo>
                    <a:pt x="7142" y="3442"/>
                  </a:lnTo>
                  <a:lnTo>
                    <a:pt x="7173" y="3458"/>
                  </a:lnTo>
                  <a:lnTo>
                    <a:pt x="7203" y="3476"/>
                  </a:lnTo>
                  <a:lnTo>
                    <a:pt x="7233" y="3496"/>
                  </a:lnTo>
                  <a:lnTo>
                    <a:pt x="7262" y="3515"/>
                  </a:lnTo>
                  <a:lnTo>
                    <a:pt x="7289" y="3535"/>
                  </a:lnTo>
                  <a:lnTo>
                    <a:pt x="7317" y="3558"/>
                  </a:lnTo>
                  <a:lnTo>
                    <a:pt x="7343" y="3580"/>
                  </a:lnTo>
                  <a:lnTo>
                    <a:pt x="7368" y="3603"/>
                  </a:lnTo>
                  <a:lnTo>
                    <a:pt x="7391" y="3628"/>
                  </a:lnTo>
                  <a:lnTo>
                    <a:pt x="7413" y="3654"/>
                  </a:lnTo>
                  <a:lnTo>
                    <a:pt x="7434" y="3681"/>
                  </a:lnTo>
                  <a:lnTo>
                    <a:pt x="7454" y="3708"/>
                  </a:lnTo>
                  <a:lnTo>
                    <a:pt x="7472" y="3738"/>
                  </a:lnTo>
                  <a:lnTo>
                    <a:pt x="7489" y="3767"/>
                  </a:lnTo>
                  <a:lnTo>
                    <a:pt x="7503" y="3799"/>
                  </a:lnTo>
                  <a:lnTo>
                    <a:pt x="7529" y="3860"/>
                  </a:lnTo>
                  <a:lnTo>
                    <a:pt x="7554" y="3922"/>
                  </a:lnTo>
                  <a:lnTo>
                    <a:pt x="7577" y="3985"/>
                  </a:lnTo>
                  <a:lnTo>
                    <a:pt x="7600" y="4048"/>
                  </a:lnTo>
                  <a:lnTo>
                    <a:pt x="7620" y="4112"/>
                  </a:lnTo>
                  <a:lnTo>
                    <a:pt x="7639" y="4176"/>
                  </a:lnTo>
                  <a:lnTo>
                    <a:pt x="7659" y="4242"/>
                  </a:lnTo>
                  <a:lnTo>
                    <a:pt x="7677" y="4306"/>
                  </a:lnTo>
                  <a:lnTo>
                    <a:pt x="7694" y="4372"/>
                  </a:lnTo>
                  <a:lnTo>
                    <a:pt x="7712" y="4437"/>
                  </a:lnTo>
                  <a:lnTo>
                    <a:pt x="7729" y="4502"/>
                  </a:lnTo>
                  <a:lnTo>
                    <a:pt x="7746" y="4568"/>
                  </a:lnTo>
                  <a:lnTo>
                    <a:pt x="7764" y="4634"/>
                  </a:lnTo>
                  <a:lnTo>
                    <a:pt x="7782" y="4698"/>
                  </a:lnTo>
                  <a:lnTo>
                    <a:pt x="7800" y="4763"/>
                  </a:lnTo>
                  <a:lnTo>
                    <a:pt x="7819" y="4827"/>
                  </a:lnTo>
                  <a:close/>
                </a:path>
              </a:pathLst>
            </a:custGeom>
            <a:solidFill>
              <a:schemeClr val="accent2"/>
            </a:solidFill>
            <a:ln w="9525">
              <a:noFill/>
              <a:round/>
              <a:headEnd/>
              <a:tailEnd/>
            </a:ln>
          </p:spPr>
          <p:txBody>
            <a:bodyPr/>
            <a:lstStyle/>
            <a:p>
              <a:endParaRPr lang="fr-FR"/>
            </a:p>
          </p:txBody>
        </p:sp>
        <p:sp>
          <p:nvSpPr>
            <p:cNvPr id="9" name="Freeform 12"/>
            <p:cNvSpPr>
              <a:spLocks/>
            </p:cNvSpPr>
            <p:nvPr/>
          </p:nvSpPr>
          <p:spPr bwMode="auto">
            <a:xfrm>
              <a:off x="2467" y="2541"/>
              <a:ext cx="1450" cy="520"/>
            </a:xfrm>
            <a:custGeom>
              <a:avLst/>
              <a:gdLst>
                <a:gd name="T0" fmla="*/ 53 w 4352"/>
                <a:gd name="T1" fmla="*/ 6 h 1560"/>
                <a:gd name="T2" fmla="*/ 53 w 4352"/>
                <a:gd name="T3" fmla="*/ 7 h 1560"/>
                <a:gd name="T4" fmla="*/ 53 w 4352"/>
                <a:gd name="T5" fmla="*/ 8 h 1560"/>
                <a:gd name="T6" fmla="*/ 52 w 4352"/>
                <a:gd name="T7" fmla="*/ 9 h 1560"/>
                <a:gd name="T8" fmla="*/ 52 w 4352"/>
                <a:gd name="T9" fmla="*/ 10 h 1560"/>
                <a:gd name="T10" fmla="*/ 52 w 4352"/>
                <a:gd name="T11" fmla="*/ 13 h 1560"/>
                <a:gd name="T12" fmla="*/ 52 w 4352"/>
                <a:gd name="T13" fmla="*/ 15 h 1560"/>
                <a:gd name="T14" fmla="*/ 52 w 4352"/>
                <a:gd name="T15" fmla="*/ 18 h 1560"/>
                <a:gd name="T16" fmla="*/ 52 w 4352"/>
                <a:gd name="T17" fmla="*/ 19 h 1560"/>
                <a:gd name="T18" fmla="*/ 51 w 4352"/>
                <a:gd name="T19" fmla="*/ 19 h 1560"/>
                <a:gd name="T20" fmla="*/ 50 w 4352"/>
                <a:gd name="T21" fmla="*/ 19 h 1560"/>
                <a:gd name="T22" fmla="*/ 50 w 4352"/>
                <a:gd name="T23" fmla="*/ 18 h 1560"/>
                <a:gd name="T24" fmla="*/ 49 w 4352"/>
                <a:gd name="T25" fmla="*/ 18 h 1560"/>
                <a:gd name="T26" fmla="*/ 48 w 4352"/>
                <a:gd name="T27" fmla="*/ 18 h 1560"/>
                <a:gd name="T28" fmla="*/ 48 w 4352"/>
                <a:gd name="T29" fmla="*/ 17 h 1560"/>
                <a:gd name="T30" fmla="*/ 47 w 4352"/>
                <a:gd name="T31" fmla="*/ 17 h 1560"/>
                <a:gd name="T32" fmla="*/ 46 w 4352"/>
                <a:gd name="T33" fmla="*/ 17 h 1560"/>
                <a:gd name="T34" fmla="*/ 44 w 4352"/>
                <a:gd name="T35" fmla="*/ 16 h 1560"/>
                <a:gd name="T36" fmla="*/ 41 w 4352"/>
                <a:gd name="T37" fmla="*/ 16 h 1560"/>
                <a:gd name="T38" fmla="*/ 39 w 4352"/>
                <a:gd name="T39" fmla="*/ 16 h 1560"/>
                <a:gd name="T40" fmla="*/ 37 w 4352"/>
                <a:gd name="T41" fmla="*/ 15 h 1560"/>
                <a:gd name="T42" fmla="*/ 35 w 4352"/>
                <a:gd name="T43" fmla="*/ 15 h 1560"/>
                <a:gd name="T44" fmla="*/ 33 w 4352"/>
                <a:gd name="T45" fmla="*/ 15 h 1560"/>
                <a:gd name="T46" fmla="*/ 31 w 4352"/>
                <a:gd name="T47" fmla="*/ 15 h 1560"/>
                <a:gd name="T48" fmla="*/ 28 w 4352"/>
                <a:gd name="T49" fmla="*/ 14 h 1560"/>
                <a:gd name="T50" fmla="*/ 26 w 4352"/>
                <a:gd name="T51" fmla="*/ 14 h 1560"/>
                <a:gd name="T52" fmla="*/ 24 w 4352"/>
                <a:gd name="T53" fmla="*/ 14 h 1560"/>
                <a:gd name="T54" fmla="*/ 22 w 4352"/>
                <a:gd name="T55" fmla="*/ 13 h 1560"/>
                <a:gd name="T56" fmla="*/ 20 w 4352"/>
                <a:gd name="T57" fmla="*/ 13 h 1560"/>
                <a:gd name="T58" fmla="*/ 17 w 4352"/>
                <a:gd name="T59" fmla="*/ 13 h 1560"/>
                <a:gd name="T60" fmla="*/ 15 w 4352"/>
                <a:gd name="T61" fmla="*/ 12 h 1560"/>
                <a:gd name="T62" fmla="*/ 13 w 4352"/>
                <a:gd name="T63" fmla="*/ 12 h 1560"/>
                <a:gd name="T64" fmla="*/ 12 w 4352"/>
                <a:gd name="T65" fmla="*/ 12 h 1560"/>
                <a:gd name="T66" fmla="*/ 11 w 4352"/>
                <a:gd name="T67" fmla="*/ 12 h 1560"/>
                <a:gd name="T68" fmla="*/ 10 w 4352"/>
                <a:gd name="T69" fmla="*/ 12 h 1560"/>
                <a:gd name="T70" fmla="*/ 10 w 4352"/>
                <a:gd name="T71" fmla="*/ 13 h 1560"/>
                <a:gd name="T72" fmla="*/ 9 w 4352"/>
                <a:gd name="T73" fmla="*/ 13 h 1560"/>
                <a:gd name="T74" fmla="*/ 8 w 4352"/>
                <a:gd name="T75" fmla="*/ 13 h 1560"/>
                <a:gd name="T76" fmla="*/ 8 w 4352"/>
                <a:gd name="T77" fmla="*/ 13 h 1560"/>
                <a:gd name="T78" fmla="*/ 7 w 4352"/>
                <a:gd name="T79" fmla="*/ 13 h 1560"/>
                <a:gd name="T80" fmla="*/ 6 w 4352"/>
                <a:gd name="T81" fmla="*/ 12 h 1560"/>
                <a:gd name="T82" fmla="*/ 5 w 4352"/>
                <a:gd name="T83" fmla="*/ 11 h 1560"/>
                <a:gd name="T84" fmla="*/ 5 w 4352"/>
                <a:gd name="T85" fmla="*/ 9 h 1560"/>
                <a:gd name="T86" fmla="*/ 4 w 4352"/>
                <a:gd name="T87" fmla="*/ 7 h 1560"/>
                <a:gd name="T88" fmla="*/ 4 w 4352"/>
                <a:gd name="T89" fmla="*/ 5 h 1560"/>
                <a:gd name="T90" fmla="*/ 3 w 4352"/>
                <a:gd name="T91" fmla="*/ 4 h 1560"/>
                <a:gd name="T92" fmla="*/ 2 w 4352"/>
                <a:gd name="T93" fmla="*/ 2 h 1560"/>
                <a:gd name="T94" fmla="*/ 1 w 4352"/>
                <a:gd name="T95" fmla="*/ 1 h 1560"/>
                <a:gd name="T96" fmla="*/ 8 w 4352"/>
                <a:gd name="T97" fmla="*/ 1 h 1560"/>
                <a:gd name="T98" fmla="*/ 54 w 4352"/>
                <a:gd name="T99" fmla="*/ 6 h 1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52"/>
                <a:gd name="T151" fmla="*/ 0 h 1560"/>
                <a:gd name="T152" fmla="*/ 4352 w 4352"/>
                <a:gd name="T153" fmla="*/ 1560 h 1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52" h="1560">
                  <a:moveTo>
                    <a:pt x="4352" y="474"/>
                  </a:moveTo>
                  <a:lnTo>
                    <a:pt x="4334" y="501"/>
                  </a:lnTo>
                  <a:lnTo>
                    <a:pt x="4318" y="531"/>
                  </a:lnTo>
                  <a:lnTo>
                    <a:pt x="4302" y="563"/>
                  </a:lnTo>
                  <a:lnTo>
                    <a:pt x="4287" y="596"/>
                  </a:lnTo>
                  <a:lnTo>
                    <a:pt x="4274" y="632"/>
                  </a:lnTo>
                  <a:lnTo>
                    <a:pt x="4261" y="670"/>
                  </a:lnTo>
                  <a:lnTo>
                    <a:pt x="4250" y="709"/>
                  </a:lnTo>
                  <a:lnTo>
                    <a:pt x="4241" y="751"/>
                  </a:lnTo>
                  <a:lnTo>
                    <a:pt x="4225" y="850"/>
                  </a:lnTo>
                  <a:lnTo>
                    <a:pt x="4215" y="949"/>
                  </a:lnTo>
                  <a:lnTo>
                    <a:pt x="4211" y="1050"/>
                  </a:lnTo>
                  <a:lnTo>
                    <a:pt x="4211" y="1152"/>
                  </a:lnTo>
                  <a:lnTo>
                    <a:pt x="4214" y="1254"/>
                  </a:lnTo>
                  <a:lnTo>
                    <a:pt x="4216" y="1356"/>
                  </a:lnTo>
                  <a:lnTo>
                    <a:pt x="4218" y="1458"/>
                  </a:lnTo>
                  <a:lnTo>
                    <a:pt x="4217" y="1560"/>
                  </a:lnTo>
                  <a:lnTo>
                    <a:pt x="4191" y="1547"/>
                  </a:lnTo>
                  <a:lnTo>
                    <a:pt x="4165" y="1536"/>
                  </a:lnTo>
                  <a:lnTo>
                    <a:pt x="4139" y="1523"/>
                  </a:lnTo>
                  <a:lnTo>
                    <a:pt x="4113" y="1511"/>
                  </a:lnTo>
                  <a:lnTo>
                    <a:pt x="4088" y="1499"/>
                  </a:lnTo>
                  <a:lnTo>
                    <a:pt x="4062" y="1487"/>
                  </a:lnTo>
                  <a:lnTo>
                    <a:pt x="4036" y="1475"/>
                  </a:lnTo>
                  <a:lnTo>
                    <a:pt x="4010" y="1462"/>
                  </a:lnTo>
                  <a:lnTo>
                    <a:pt x="3984" y="1450"/>
                  </a:lnTo>
                  <a:lnTo>
                    <a:pt x="3958" y="1437"/>
                  </a:lnTo>
                  <a:lnTo>
                    <a:pt x="3932" y="1425"/>
                  </a:lnTo>
                  <a:lnTo>
                    <a:pt x="3906" y="1412"/>
                  </a:lnTo>
                  <a:lnTo>
                    <a:pt x="3880" y="1401"/>
                  </a:lnTo>
                  <a:lnTo>
                    <a:pt x="3854" y="1389"/>
                  </a:lnTo>
                  <a:lnTo>
                    <a:pt x="3828" y="1376"/>
                  </a:lnTo>
                  <a:lnTo>
                    <a:pt x="3802" y="1364"/>
                  </a:lnTo>
                  <a:lnTo>
                    <a:pt x="3713" y="1351"/>
                  </a:lnTo>
                  <a:lnTo>
                    <a:pt x="3625" y="1339"/>
                  </a:lnTo>
                  <a:lnTo>
                    <a:pt x="3537" y="1328"/>
                  </a:lnTo>
                  <a:lnTo>
                    <a:pt x="3448" y="1315"/>
                  </a:lnTo>
                  <a:lnTo>
                    <a:pt x="3359" y="1303"/>
                  </a:lnTo>
                  <a:lnTo>
                    <a:pt x="3270" y="1290"/>
                  </a:lnTo>
                  <a:lnTo>
                    <a:pt x="3182" y="1279"/>
                  </a:lnTo>
                  <a:lnTo>
                    <a:pt x="3094" y="1266"/>
                  </a:lnTo>
                  <a:lnTo>
                    <a:pt x="3005" y="1254"/>
                  </a:lnTo>
                  <a:lnTo>
                    <a:pt x="2917" y="1241"/>
                  </a:lnTo>
                  <a:lnTo>
                    <a:pt x="2829" y="1229"/>
                  </a:lnTo>
                  <a:lnTo>
                    <a:pt x="2740" y="1218"/>
                  </a:lnTo>
                  <a:lnTo>
                    <a:pt x="2651" y="1205"/>
                  </a:lnTo>
                  <a:lnTo>
                    <a:pt x="2563" y="1193"/>
                  </a:lnTo>
                  <a:lnTo>
                    <a:pt x="2474" y="1180"/>
                  </a:lnTo>
                  <a:lnTo>
                    <a:pt x="2386" y="1168"/>
                  </a:lnTo>
                  <a:lnTo>
                    <a:pt x="2298" y="1157"/>
                  </a:lnTo>
                  <a:lnTo>
                    <a:pt x="2209" y="1144"/>
                  </a:lnTo>
                  <a:lnTo>
                    <a:pt x="2120" y="1132"/>
                  </a:lnTo>
                  <a:lnTo>
                    <a:pt x="2032" y="1119"/>
                  </a:lnTo>
                  <a:lnTo>
                    <a:pt x="1943" y="1107"/>
                  </a:lnTo>
                  <a:lnTo>
                    <a:pt x="1855" y="1094"/>
                  </a:lnTo>
                  <a:lnTo>
                    <a:pt x="1767" y="1083"/>
                  </a:lnTo>
                  <a:lnTo>
                    <a:pt x="1677" y="1070"/>
                  </a:lnTo>
                  <a:lnTo>
                    <a:pt x="1589" y="1058"/>
                  </a:lnTo>
                  <a:lnTo>
                    <a:pt x="1501" y="1046"/>
                  </a:lnTo>
                  <a:lnTo>
                    <a:pt x="1412" y="1033"/>
                  </a:lnTo>
                  <a:lnTo>
                    <a:pt x="1324" y="1021"/>
                  </a:lnTo>
                  <a:lnTo>
                    <a:pt x="1236" y="1009"/>
                  </a:lnTo>
                  <a:lnTo>
                    <a:pt x="1146" y="997"/>
                  </a:lnTo>
                  <a:lnTo>
                    <a:pt x="1058" y="984"/>
                  </a:lnTo>
                  <a:lnTo>
                    <a:pt x="969" y="972"/>
                  </a:lnTo>
                  <a:lnTo>
                    <a:pt x="942" y="978"/>
                  </a:lnTo>
                  <a:lnTo>
                    <a:pt x="915" y="984"/>
                  </a:lnTo>
                  <a:lnTo>
                    <a:pt x="887" y="990"/>
                  </a:lnTo>
                  <a:lnTo>
                    <a:pt x="860" y="997"/>
                  </a:lnTo>
                  <a:lnTo>
                    <a:pt x="832" y="1003"/>
                  </a:lnTo>
                  <a:lnTo>
                    <a:pt x="805" y="1009"/>
                  </a:lnTo>
                  <a:lnTo>
                    <a:pt x="778" y="1015"/>
                  </a:lnTo>
                  <a:lnTo>
                    <a:pt x="750" y="1021"/>
                  </a:lnTo>
                  <a:lnTo>
                    <a:pt x="723" y="1027"/>
                  </a:lnTo>
                  <a:lnTo>
                    <a:pt x="695" y="1033"/>
                  </a:lnTo>
                  <a:lnTo>
                    <a:pt x="668" y="1039"/>
                  </a:lnTo>
                  <a:lnTo>
                    <a:pt x="640" y="1046"/>
                  </a:lnTo>
                  <a:lnTo>
                    <a:pt x="613" y="1051"/>
                  </a:lnTo>
                  <a:lnTo>
                    <a:pt x="586" y="1057"/>
                  </a:lnTo>
                  <a:lnTo>
                    <a:pt x="557" y="1064"/>
                  </a:lnTo>
                  <a:lnTo>
                    <a:pt x="530" y="1069"/>
                  </a:lnTo>
                  <a:lnTo>
                    <a:pt x="498" y="1001"/>
                  </a:lnTo>
                  <a:lnTo>
                    <a:pt x="469" y="931"/>
                  </a:lnTo>
                  <a:lnTo>
                    <a:pt x="442" y="860"/>
                  </a:lnTo>
                  <a:lnTo>
                    <a:pt x="416" y="787"/>
                  </a:lnTo>
                  <a:lnTo>
                    <a:pt x="390" y="715"/>
                  </a:lnTo>
                  <a:lnTo>
                    <a:pt x="365" y="641"/>
                  </a:lnTo>
                  <a:lnTo>
                    <a:pt x="339" y="569"/>
                  </a:lnTo>
                  <a:lnTo>
                    <a:pt x="313" y="496"/>
                  </a:lnTo>
                  <a:lnTo>
                    <a:pt x="284" y="425"/>
                  </a:lnTo>
                  <a:lnTo>
                    <a:pt x="254" y="356"/>
                  </a:lnTo>
                  <a:lnTo>
                    <a:pt x="221" y="289"/>
                  </a:lnTo>
                  <a:lnTo>
                    <a:pt x="186" y="223"/>
                  </a:lnTo>
                  <a:lnTo>
                    <a:pt x="146" y="162"/>
                  </a:lnTo>
                  <a:lnTo>
                    <a:pt x="102" y="105"/>
                  </a:lnTo>
                  <a:lnTo>
                    <a:pt x="55" y="50"/>
                  </a:lnTo>
                  <a:lnTo>
                    <a:pt x="0" y="0"/>
                  </a:lnTo>
                  <a:lnTo>
                    <a:pt x="628" y="112"/>
                  </a:lnTo>
                  <a:lnTo>
                    <a:pt x="4046" y="456"/>
                  </a:lnTo>
                  <a:lnTo>
                    <a:pt x="4352" y="474"/>
                  </a:lnTo>
                  <a:close/>
                </a:path>
              </a:pathLst>
            </a:custGeom>
            <a:solidFill>
              <a:srgbClr val="02354E"/>
            </a:solidFill>
            <a:ln w="9525">
              <a:noFill/>
              <a:round/>
              <a:headEnd/>
              <a:tailEnd/>
            </a:ln>
          </p:spPr>
          <p:txBody>
            <a:bodyPr/>
            <a:lstStyle/>
            <a:p>
              <a:endParaRPr lang="fr-FR"/>
            </a:p>
          </p:txBody>
        </p:sp>
        <p:sp>
          <p:nvSpPr>
            <p:cNvPr id="10" name="Freeform 13"/>
            <p:cNvSpPr>
              <a:spLocks/>
            </p:cNvSpPr>
            <p:nvPr/>
          </p:nvSpPr>
          <p:spPr bwMode="auto">
            <a:xfrm>
              <a:off x="3926" y="2232"/>
              <a:ext cx="872" cy="336"/>
            </a:xfrm>
            <a:custGeom>
              <a:avLst/>
              <a:gdLst>
                <a:gd name="T0" fmla="*/ 32 w 2617"/>
                <a:gd name="T1" fmla="*/ 12 h 1009"/>
                <a:gd name="T2" fmla="*/ 21 w 2617"/>
                <a:gd name="T3" fmla="*/ 1 h 1009"/>
                <a:gd name="T4" fmla="*/ 20 w 2617"/>
                <a:gd name="T5" fmla="*/ 1 h 1009"/>
                <a:gd name="T6" fmla="*/ 20 w 2617"/>
                <a:gd name="T7" fmla="*/ 1 h 1009"/>
                <a:gd name="T8" fmla="*/ 19 w 2617"/>
                <a:gd name="T9" fmla="*/ 1 h 1009"/>
                <a:gd name="T10" fmla="*/ 18 w 2617"/>
                <a:gd name="T11" fmla="*/ 1 h 1009"/>
                <a:gd name="T12" fmla="*/ 18 w 2617"/>
                <a:gd name="T13" fmla="*/ 1 h 1009"/>
                <a:gd name="T14" fmla="*/ 17 w 2617"/>
                <a:gd name="T15" fmla="*/ 1 h 1009"/>
                <a:gd name="T16" fmla="*/ 16 w 2617"/>
                <a:gd name="T17" fmla="*/ 1 h 1009"/>
                <a:gd name="T18" fmla="*/ 16 w 2617"/>
                <a:gd name="T19" fmla="*/ 1 h 1009"/>
                <a:gd name="T20" fmla="*/ 15 w 2617"/>
                <a:gd name="T21" fmla="*/ 1 h 1009"/>
                <a:gd name="T22" fmla="*/ 14 w 2617"/>
                <a:gd name="T23" fmla="*/ 1 h 1009"/>
                <a:gd name="T24" fmla="*/ 14 w 2617"/>
                <a:gd name="T25" fmla="*/ 0 h 1009"/>
                <a:gd name="T26" fmla="*/ 13 w 2617"/>
                <a:gd name="T27" fmla="*/ 0 h 1009"/>
                <a:gd name="T28" fmla="*/ 12 w 2617"/>
                <a:gd name="T29" fmla="*/ 0 h 1009"/>
                <a:gd name="T30" fmla="*/ 12 w 2617"/>
                <a:gd name="T31" fmla="*/ 0 h 1009"/>
                <a:gd name="T32" fmla="*/ 11 w 2617"/>
                <a:gd name="T33" fmla="*/ 0 h 1009"/>
                <a:gd name="T34" fmla="*/ 10 w 2617"/>
                <a:gd name="T35" fmla="*/ 0 h 1009"/>
                <a:gd name="T36" fmla="*/ 10 w 2617"/>
                <a:gd name="T37" fmla="*/ 0 h 1009"/>
                <a:gd name="T38" fmla="*/ 9 w 2617"/>
                <a:gd name="T39" fmla="*/ 0 h 1009"/>
                <a:gd name="T40" fmla="*/ 8 w 2617"/>
                <a:gd name="T41" fmla="*/ 0 h 1009"/>
                <a:gd name="T42" fmla="*/ 8 w 2617"/>
                <a:gd name="T43" fmla="*/ 0 h 1009"/>
                <a:gd name="T44" fmla="*/ 7 w 2617"/>
                <a:gd name="T45" fmla="*/ 0 h 1009"/>
                <a:gd name="T46" fmla="*/ 7 w 2617"/>
                <a:gd name="T47" fmla="*/ 0 h 1009"/>
                <a:gd name="T48" fmla="*/ 6 w 2617"/>
                <a:gd name="T49" fmla="*/ 0 h 1009"/>
                <a:gd name="T50" fmla="*/ 5 w 2617"/>
                <a:gd name="T51" fmla="*/ 0 h 1009"/>
                <a:gd name="T52" fmla="*/ 5 w 2617"/>
                <a:gd name="T53" fmla="*/ 0 h 1009"/>
                <a:gd name="T54" fmla="*/ 4 w 2617"/>
                <a:gd name="T55" fmla="*/ 0 h 1009"/>
                <a:gd name="T56" fmla="*/ 3 w 2617"/>
                <a:gd name="T57" fmla="*/ 0 h 1009"/>
                <a:gd name="T58" fmla="*/ 3 w 2617"/>
                <a:gd name="T59" fmla="*/ 0 h 1009"/>
                <a:gd name="T60" fmla="*/ 2 w 2617"/>
                <a:gd name="T61" fmla="*/ 0 h 1009"/>
                <a:gd name="T62" fmla="*/ 1 w 2617"/>
                <a:gd name="T63" fmla="*/ 0 h 1009"/>
                <a:gd name="T64" fmla="*/ 1 w 2617"/>
                <a:gd name="T65" fmla="*/ 0 h 1009"/>
                <a:gd name="T66" fmla="*/ 0 w 2617"/>
                <a:gd name="T67" fmla="*/ 0 h 1009"/>
                <a:gd name="T68" fmla="*/ 32 w 2617"/>
                <a:gd name="T69" fmla="*/ 12 h 10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7"/>
                <a:gd name="T106" fmla="*/ 0 h 1009"/>
                <a:gd name="T107" fmla="*/ 2617 w 2617"/>
                <a:gd name="T108" fmla="*/ 1009 h 10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7" h="1009">
                  <a:moveTo>
                    <a:pt x="2617" y="1009"/>
                  </a:moveTo>
                  <a:lnTo>
                    <a:pt x="1693" y="60"/>
                  </a:lnTo>
                  <a:lnTo>
                    <a:pt x="1640" y="58"/>
                  </a:lnTo>
                  <a:lnTo>
                    <a:pt x="1587" y="57"/>
                  </a:lnTo>
                  <a:lnTo>
                    <a:pt x="1534" y="54"/>
                  </a:lnTo>
                  <a:lnTo>
                    <a:pt x="1481" y="53"/>
                  </a:lnTo>
                  <a:lnTo>
                    <a:pt x="1429" y="51"/>
                  </a:lnTo>
                  <a:lnTo>
                    <a:pt x="1376" y="49"/>
                  </a:lnTo>
                  <a:lnTo>
                    <a:pt x="1322" y="48"/>
                  </a:lnTo>
                  <a:lnTo>
                    <a:pt x="1269" y="45"/>
                  </a:lnTo>
                  <a:lnTo>
                    <a:pt x="1217" y="43"/>
                  </a:lnTo>
                  <a:lnTo>
                    <a:pt x="1164" y="42"/>
                  </a:lnTo>
                  <a:lnTo>
                    <a:pt x="1111" y="40"/>
                  </a:lnTo>
                  <a:lnTo>
                    <a:pt x="1059" y="39"/>
                  </a:lnTo>
                  <a:lnTo>
                    <a:pt x="1005" y="36"/>
                  </a:lnTo>
                  <a:lnTo>
                    <a:pt x="952" y="34"/>
                  </a:lnTo>
                  <a:lnTo>
                    <a:pt x="900" y="33"/>
                  </a:lnTo>
                  <a:lnTo>
                    <a:pt x="847" y="31"/>
                  </a:lnTo>
                  <a:lnTo>
                    <a:pt x="794" y="28"/>
                  </a:lnTo>
                  <a:lnTo>
                    <a:pt x="740" y="27"/>
                  </a:lnTo>
                  <a:lnTo>
                    <a:pt x="688" y="25"/>
                  </a:lnTo>
                  <a:lnTo>
                    <a:pt x="635" y="23"/>
                  </a:lnTo>
                  <a:lnTo>
                    <a:pt x="582" y="22"/>
                  </a:lnTo>
                  <a:lnTo>
                    <a:pt x="530" y="19"/>
                  </a:lnTo>
                  <a:lnTo>
                    <a:pt x="477" y="17"/>
                  </a:lnTo>
                  <a:lnTo>
                    <a:pt x="423" y="15"/>
                  </a:lnTo>
                  <a:lnTo>
                    <a:pt x="370" y="14"/>
                  </a:lnTo>
                  <a:lnTo>
                    <a:pt x="318" y="11"/>
                  </a:lnTo>
                  <a:lnTo>
                    <a:pt x="265" y="9"/>
                  </a:lnTo>
                  <a:lnTo>
                    <a:pt x="212" y="8"/>
                  </a:lnTo>
                  <a:lnTo>
                    <a:pt x="158" y="6"/>
                  </a:lnTo>
                  <a:lnTo>
                    <a:pt x="106" y="3"/>
                  </a:lnTo>
                  <a:lnTo>
                    <a:pt x="53" y="2"/>
                  </a:lnTo>
                  <a:lnTo>
                    <a:pt x="0" y="0"/>
                  </a:lnTo>
                  <a:lnTo>
                    <a:pt x="2617" y="1009"/>
                  </a:lnTo>
                  <a:close/>
                </a:path>
              </a:pathLst>
            </a:custGeom>
            <a:solidFill>
              <a:schemeClr val="accent2"/>
            </a:solidFill>
            <a:ln w="9525">
              <a:noFill/>
              <a:round/>
              <a:headEnd/>
              <a:tailEnd/>
            </a:ln>
          </p:spPr>
          <p:txBody>
            <a:bodyPr/>
            <a:lstStyle/>
            <a:p>
              <a:endParaRPr lang="fr-FR"/>
            </a:p>
          </p:txBody>
        </p:sp>
        <p:sp>
          <p:nvSpPr>
            <p:cNvPr id="11" name="Freeform 14"/>
            <p:cNvSpPr>
              <a:spLocks/>
            </p:cNvSpPr>
            <p:nvPr/>
          </p:nvSpPr>
          <p:spPr bwMode="auto">
            <a:xfrm>
              <a:off x="3881" y="2230"/>
              <a:ext cx="927" cy="348"/>
            </a:xfrm>
            <a:custGeom>
              <a:avLst/>
              <a:gdLst>
                <a:gd name="T0" fmla="*/ 34 w 2780"/>
                <a:gd name="T1" fmla="*/ 13 h 1044"/>
                <a:gd name="T2" fmla="*/ 34 w 2780"/>
                <a:gd name="T3" fmla="*/ 13 h 1044"/>
                <a:gd name="T4" fmla="*/ 34 w 2780"/>
                <a:gd name="T5" fmla="*/ 13 h 1044"/>
                <a:gd name="T6" fmla="*/ 34 w 2780"/>
                <a:gd name="T7" fmla="*/ 13 h 1044"/>
                <a:gd name="T8" fmla="*/ 34 w 2780"/>
                <a:gd name="T9" fmla="*/ 13 h 1044"/>
                <a:gd name="T10" fmla="*/ 34 w 2780"/>
                <a:gd name="T11" fmla="*/ 13 h 1044"/>
                <a:gd name="T12" fmla="*/ 33 w 2780"/>
                <a:gd name="T13" fmla="*/ 13 h 1044"/>
                <a:gd name="T14" fmla="*/ 33 w 2780"/>
                <a:gd name="T15" fmla="*/ 13 h 1044"/>
                <a:gd name="T16" fmla="*/ 33 w 2780"/>
                <a:gd name="T17" fmla="*/ 13 h 1044"/>
                <a:gd name="T18" fmla="*/ 33 w 2780"/>
                <a:gd name="T19" fmla="*/ 13 h 1044"/>
                <a:gd name="T20" fmla="*/ 0 w 2780"/>
                <a:gd name="T21" fmla="*/ 0 h 1044"/>
                <a:gd name="T22" fmla="*/ 0 w 2780"/>
                <a:gd name="T23" fmla="*/ 0 h 1044"/>
                <a:gd name="T24" fmla="*/ 0 w 2780"/>
                <a:gd name="T25" fmla="*/ 0 h 1044"/>
                <a:gd name="T26" fmla="*/ 1 w 2780"/>
                <a:gd name="T27" fmla="*/ 0 h 1044"/>
                <a:gd name="T28" fmla="*/ 1 w 2780"/>
                <a:gd name="T29" fmla="*/ 0 h 1044"/>
                <a:gd name="T30" fmla="*/ 1 w 2780"/>
                <a:gd name="T31" fmla="*/ 0 h 1044"/>
                <a:gd name="T32" fmla="*/ 1 w 2780"/>
                <a:gd name="T33" fmla="*/ 0 h 1044"/>
                <a:gd name="T34" fmla="*/ 1 w 2780"/>
                <a:gd name="T35" fmla="*/ 0 h 1044"/>
                <a:gd name="T36" fmla="*/ 2 w 2780"/>
                <a:gd name="T37" fmla="*/ 0 h 1044"/>
                <a:gd name="T38" fmla="*/ 34 w 2780"/>
                <a:gd name="T39" fmla="*/ 13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80"/>
                <a:gd name="T61" fmla="*/ 0 h 1044"/>
                <a:gd name="T62" fmla="*/ 2780 w 2780"/>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80" h="1044">
                  <a:moveTo>
                    <a:pt x="2752" y="1015"/>
                  </a:moveTo>
                  <a:lnTo>
                    <a:pt x="2780" y="1044"/>
                  </a:lnTo>
                  <a:lnTo>
                    <a:pt x="2766" y="1040"/>
                  </a:lnTo>
                  <a:lnTo>
                    <a:pt x="2751" y="1035"/>
                  </a:lnTo>
                  <a:lnTo>
                    <a:pt x="2735" y="1032"/>
                  </a:lnTo>
                  <a:lnTo>
                    <a:pt x="2718" y="1027"/>
                  </a:lnTo>
                  <a:lnTo>
                    <a:pt x="2699" y="1025"/>
                  </a:lnTo>
                  <a:lnTo>
                    <a:pt x="2679" y="1023"/>
                  </a:lnTo>
                  <a:lnTo>
                    <a:pt x="2659" y="1021"/>
                  </a:lnTo>
                  <a:lnTo>
                    <a:pt x="2637" y="1018"/>
                  </a:lnTo>
                  <a:lnTo>
                    <a:pt x="0" y="0"/>
                  </a:lnTo>
                  <a:lnTo>
                    <a:pt x="17" y="1"/>
                  </a:lnTo>
                  <a:lnTo>
                    <a:pt x="33" y="1"/>
                  </a:lnTo>
                  <a:lnTo>
                    <a:pt x="50" y="3"/>
                  </a:lnTo>
                  <a:lnTo>
                    <a:pt x="67" y="3"/>
                  </a:lnTo>
                  <a:lnTo>
                    <a:pt x="84" y="4"/>
                  </a:lnTo>
                  <a:lnTo>
                    <a:pt x="101" y="5"/>
                  </a:lnTo>
                  <a:lnTo>
                    <a:pt x="118" y="5"/>
                  </a:lnTo>
                  <a:lnTo>
                    <a:pt x="135" y="6"/>
                  </a:lnTo>
                  <a:lnTo>
                    <a:pt x="2752" y="1015"/>
                  </a:lnTo>
                  <a:close/>
                </a:path>
              </a:pathLst>
            </a:custGeom>
            <a:solidFill>
              <a:srgbClr val="033636"/>
            </a:solidFill>
            <a:ln w="9525">
              <a:noFill/>
              <a:round/>
              <a:headEnd/>
              <a:tailEnd/>
            </a:ln>
          </p:spPr>
          <p:txBody>
            <a:bodyPr/>
            <a:lstStyle/>
            <a:p>
              <a:endParaRPr lang="fr-FR"/>
            </a:p>
          </p:txBody>
        </p:sp>
        <p:sp>
          <p:nvSpPr>
            <p:cNvPr id="12" name="Freeform 15"/>
            <p:cNvSpPr>
              <a:spLocks/>
            </p:cNvSpPr>
            <p:nvPr/>
          </p:nvSpPr>
          <p:spPr bwMode="auto">
            <a:xfrm>
              <a:off x="3836" y="2229"/>
              <a:ext cx="924" cy="340"/>
            </a:xfrm>
            <a:custGeom>
              <a:avLst/>
              <a:gdLst>
                <a:gd name="T0" fmla="*/ 34 w 2773"/>
                <a:gd name="T1" fmla="*/ 13 h 1022"/>
                <a:gd name="T2" fmla="*/ 34 w 2773"/>
                <a:gd name="T3" fmla="*/ 13 h 1022"/>
                <a:gd name="T4" fmla="*/ 34 w 2773"/>
                <a:gd name="T5" fmla="*/ 13 h 1022"/>
                <a:gd name="T6" fmla="*/ 34 w 2773"/>
                <a:gd name="T7" fmla="*/ 13 h 1022"/>
                <a:gd name="T8" fmla="*/ 33 w 2773"/>
                <a:gd name="T9" fmla="*/ 13 h 1022"/>
                <a:gd name="T10" fmla="*/ 33 w 2773"/>
                <a:gd name="T11" fmla="*/ 13 h 1022"/>
                <a:gd name="T12" fmla="*/ 33 w 2773"/>
                <a:gd name="T13" fmla="*/ 13 h 1022"/>
                <a:gd name="T14" fmla="*/ 33 w 2773"/>
                <a:gd name="T15" fmla="*/ 13 h 1022"/>
                <a:gd name="T16" fmla="*/ 33 w 2773"/>
                <a:gd name="T17" fmla="*/ 13 h 1022"/>
                <a:gd name="T18" fmla="*/ 0 w 2773"/>
                <a:gd name="T19" fmla="*/ 0 h 1022"/>
                <a:gd name="T20" fmla="*/ 0 w 2773"/>
                <a:gd name="T21" fmla="*/ 0 h 1022"/>
                <a:gd name="T22" fmla="*/ 0 w 2773"/>
                <a:gd name="T23" fmla="*/ 0 h 1022"/>
                <a:gd name="T24" fmla="*/ 1 w 2773"/>
                <a:gd name="T25" fmla="*/ 0 h 1022"/>
                <a:gd name="T26" fmla="*/ 1 w 2773"/>
                <a:gd name="T27" fmla="*/ 0 h 1022"/>
                <a:gd name="T28" fmla="*/ 1 w 2773"/>
                <a:gd name="T29" fmla="*/ 0 h 1022"/>
                <a:gd name="T30" fmla="*/ 1 w 2773"/>
                <a:gd name="T31" fmla="*/ 0 h 1022"/>
                <a:gd name="T32" fmla="*/ 1 w 2773"/>
                <a:gd name="T33" fmla="*/ 0 h 1022"/>
                <a:gd name="T34" fmla="*/ 2 w 2773"/>
                <a:gd name="T35" fmla="*/ 0 h 1022"/>
                <a:gd name="T36" fmla="*/ 34 w 2773"/>
                <a:gd name="T37" fmla="*/ 13 h 10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3"/>
                <a:gd name="T58" fmla="*/ 0 h 1022"/>
                <a:gd name="T59" fmla="*/ 2773 w 2773"/>
                <a:gd name="T60" fmla="*/ 1022 h 10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3" h="1022">
                  <a:moveTo>
                    <a:pt x="2773" y="1022"/>
                  </a:moveTo>
                  <a:lnTo>
                    <a:pt x="2758" y="1021"/>
                  </a:lnTo>
                  <a:lnTo>
                    <a:pt x="2741" y="1020"/>
                  </a:lnTo>
                  <a:lnTo>
                    <a:pt x="2724" y="1019"/>
                  </a:lnTo>
                  <a:lnTo>
                    <a:pt x="2708" y="1019"/>
                  </a:lnTo>
                  <a:lnTo>
                    <a:pt x="2691" y="1018"/>
                  </a:lnTo>
                  <a:lnTo>
                    <a:pt x="2674" y="1018"/>
                  </a:lnTo>
                  <a:lnTo>
                    <a:pt x="2656" y="1018"/>
                  </a:lnTo>
                  <a:lnTo>
                    <a:pt x="2639" y="1018"/>
                  </a:lnTo>
                  <a:lnTo>
                    <a:pt x="0" y="0"/>
                  </a:lnTo>
                  <a:lnTo>
                    <a:pt x="17" y="0"/>
                  </a:lnTo>
                  <a:lnTo>
                    <a:pt x="34" y="1"/>
                  </a:lnTo>
                  <a:lnTo>
                    <a:pt x="51" y="1"/>
                  </a:lnTo>
                  <a:lnTo>
                    <a:pt x="68" y="2"/>
                  </a:lnTo>
                  <a:lnTo>
                    <a:pt x="85" y="3"/>
                  </a:lnTo>
                  <a:lnTo>
                    <a:pt x="102" y="3"/>
                  </a:lnTo>
                  <a:lnTo>
                    <a:pt x="119" y="4"/>
                  </a:lnTo>
                  <a:lnTo>
                    <a:pt x="136" y="4"/>
                  </a:lnTo>
                  <a:lnTo>
                    <a:pt x="2773" y="1022"/>
                  </a:lnTo>
                  <a:close/>
                </a:path>
              </a:pathLst>
            </a:custGeom>
            <a:solidFill>
              <a:srgbClr val="063939"/>
            </a:solidFill>
            <a:ln w="9525">
              <a:solidFill>
                <a:schemeClr val="accent1"/>
              </a:solidFill>
              <a:round/>
              <a:headEnd/>
              <a:tailEnd/>
            </a:ln>
          </p:spPr>
          <p:txBody>
            <a:bodyPr/>
            <a:lstStyle/>
            <a:p>
              <a:endParaRPr lang="fr-FR"/>
            </a:p>
          </p:txBody>
        </p:sp>
        <p:sp>
          <p:nvSpPr>
            <p:cNvPr id="13" name="Freeform 16"/>
            <p:cNvSpPr>
              <a:spLocks/>
            </p:cNvSpPr>
            <p:nvPr/>
          </p:nvSpPr>
          <p:spPr bwMode="auto">
            <a:xfrm>
              <a:off x="3789" y="2226"/>
              <a:ext cx="926" cy="343"/>
            </a:xfrm>
            <a:custGeom>
              <a:avLst/>
              <a:gdLst>
                <a:gd name="T0" fmla="*/ 34 w 2779"/>
                <a:gd name="T1" fmla="*/ 13 h 1027"/>
                <a:gd name="T2" fmla="*/ 34 w 2779"/>
                <a:gd name="T3" fmla="*/ 13 h 1027"/>
                <a:gd name="T4" fmla="*/ 34 w 2779"/>
                <a:gd name="T5" fmla="*/ 13 h 1027"/>
                <a:gd name="T6" fmla="*/ 34 w 2779"/>
                <a:gd name="T7" fmla="*/ 13 h 1027"/>
                <a:gd name="T8" fmla="*/ 34 w 2779"/>
                <a:gd name="T9" fmla="*/ 13 h 1027"/>
                <a:gd name="T10" fmla="*/ 33 w 2779"/>
                <a:gd name="T11" fmla="*/ 13 h 1027"/>
                <a:gd name="T12" fmla="*/ 33 w 2779"/>
                <a:gd name="T13" fmla="*/ 13 h 1027"/>
                <a:gd name="T14" fmla="*/ 33 w 2779"/>
                <a:gd name="T15" fmla="*/ 13 h 1027"/>
                <a:gd name="T16" fmla="*/ 33 w 2779"/>
                <a:gd name="T17" fmla="*/ 13 h 1027"/>
                <a:gd name="T18" fmla="*/ 0 w 2779"/>
                <a:gd name="T19" fmla="*/ 0 h 1027"/>
                <a:gd name="T20" fmla="*/ 0 w 2779"/>
                <a:gd name="T21" fmla="*/ 0 h 1027"/>
                <a:gd name="T22" fmla="*/ 0 w 2779"/>
                <a:gd name="T23" fmla="*/ 0 h 1027"/>
                <a:gd name="T24" fmla="*/ 0 w 2779"/>
                <a:gd name="T25" fmla="*/ 0 h 1027"/>
                <a:gd name="T26" fmla="*/ 0 w 2779"/>
                <a:gd name="T27" fmla="*/ 0 h 1027"/>
                <a:gd name="T28" fmla="*/ 0 w 2779"/>
                <a:gd name="T29" fmla="*/ 0 h 1027"/>
                <a:gd name="T30" fmla="*/ 0 w 2779"/>
                <a:gd name="T31" fmla="*/ 0 h 1027"/>
                <a:gd name="T32" fmla="*/ 1 w 2779"/>
                <a:gd name="T33" fmla="*/ 0 h 1027"/>
                <a:gd name="T34" fmla="*/ 1 w 2779"/>
                <a:gd name="T35" fmla="*/ 0 h 1027"/>
                <a:gd name="T36" fmla="*/ 1 w 2779"/>
                <a:gd name="T37" fmla="*/ 0 h 1027"/>
                <a:gd name="T38" fmla="*/ 1 w 2779"/>
                <a:gd name="T39" fmla="*/ 0 h 1027"/>
                <a:gd name="T40" fmla="*/ 1 w 2779"/>
                <a:gd name="T41" fmla="*/ 0 h 1027"/>
                <a:gd name="T42" fmla="*/ 1 w 2779"/>
                <a:gd name="T43" fmla="*/ 0 h 1027"/>
                <a:gd name="T44" fmla="*/ 1 w 2779"/>
                <a:gd name="T45" fmla="*/ 0 h 1027"/>
                <a:gd name="T46" fmla="*/ 1 w 2779"/>
                <a:gd name="T47" fmla="*/ 0 h 1027"/>
                <a:gd name="T48" fmla="*/ 2 w 2779"/>
                <a:gd name="T49" fmla="*/ 0 h 1027"/>
                <a:gd name="T50" fmla="*/ 2 w 2779"/>
                <a:gd name="T51" fmla="*/ 0 h 1027"/>
                <a:gd name="T52" fmla="*/ 34 w 2779"/>
                <a:gd name="T53" fmla="*/ 13 h 10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79"/>
                <a:gd name="T82" fmla="*/ 0 h 1027"/>
                <a:gd name="T83" fmla="*/ 2779 w 2779"/>
                <a:gd name="T84" fmla="*/ 1027 h 10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79" h="1027">
                  <a:moveTo>
                    <a:pt x="2779" y="1025"/>
                  </a:moveTo>
                  <a:lnTo>
                    <a:pt x="2764" y="1025"/>
                  </a:lnTo>
                  <a:lnTo>
                    <a:pt x="2749" y="1025"/>
                  </a:lnTo>
                  <a:lnTo>
                    <a:pt x="2733" y="1025"/>
                  </a:lnTo>
                  <a:lnTo>
                    <a:pt x="2719" y="1026"/>
                  </a:lnTo>
                  <a:lnTo>
                    <a:pt x="2704" y="1026"/>
                  </a:lnTo>
                  <a:lnTo>
                    <a:pt x="2689" y="1026"/>
                  </a:lnTo>
                  <a:lnTo>
                    <a:pt x="2676" y="1027"/>
                  </a:lnTo>
                  <a:lnTo>
                    <a:pt x="2661" y="1027"/>
                  </a:lnTo>
                  <a:lnTo>
                    <a:pt x="0" y="0"/>
                  </a:lnTo>
                  <a:lnTo>
                    <a:pt x="7" y="0"/>
                  </a:lnTo>
                  <a:lnTo>
                    <a:pt x="13" y="1"/>
                  </a:lnTo>
                  <a:lnTo>
                    <a:pt x="20" y="1"/>
                  </a:lnTo>
                  <a:lnTo>
                    <a:pt x="27" y="1"/>
                  </a:lnTo>
                  <a:lnTo>
                    <a:pt x="33" y="2"/>
                  </a:lnTo>
                  <a:lnTo>
                    <a:pt x="39" y="2"/>
                  </a:lnTo>
                  <a:lnTo>
                    <a:pt x="46" y="3"/>
                  </a:lnTo>
                  <a:lnTo>
                    <a:pt x="53" y="3"/>
                  </a:lnTo>
                  <a:lnTo>
                    <a:pt x="64" y="3"/>
                  </a:lnTo>
                  <a:lnTo>
                    <a:pt x="75" y="5"/>
                  </a:lnTo>
                  <a:lnTo>
                    <a:pt x="86" y="5"/>
                  </a:lnTo>
                  <a:lnTo>
                    <a:pt x="97" y="5"/>
                  </a:lnTo>
                  <a:lnTo>
                    <a:pt x="109" y="6"/>
                  </a:lnTo>
                  <a:lnTo>
                    <a:pt x="119" y="6"/>
                  </a:lnTo>
                  <a:lnTo>
                    <a:pt x="130" y="7"/>
                  </a:lnTo>
                  <a:lnTo>
                    <a:pt x="140" y="7"/>
                  </a:lnTo>
                  <a:lnTo>
                    <a:pt x="2779" y="1025"/>
                  </a:lnTo>
                  <a:close/>
                </a:path>
              </a:pathLst>
            </a:custGeom>
            <a:solidFill>
              <a:srgbClr val="063E3C"/>
            </a:solidFill>
            <a:ln w="9525">
              <a:noFill/>
              <a:round/>
              <a:headEnd/>
              <a:tailEnd/>
            </a:ln>
          </p:spPr>
          <p:txBody>
            <a:bodyPr/>
            <a:lstStyle/>
            <a:p>
              <a:endParaRPr lang="fr-FR"/>
            </a:p>
          </p:txBody>
        </p:sp>
        <p:sp>
          <p:nvSpPr>
            <p:cNvPr id="14" name="Freeform 17"/>
            <p:cNvSpPr>
              <a:spLocks/>
            </p:cNvSpPr>
            <p:nvPr/>
          </p:nvSpPr>
          <p:spPr bwMode="auto">
            <a:xfrm>
              <a:off x="3738" y="2223"/>
              <a:ext cx="938" cy="347"/>
            </a:xfrm>
            <a:custGeom>
              <a:avLst/>
              <a:gdLst>
                <a:gd name="T0" fmla="*/ 35 w 2815"/>
                <a:gd name="T1" fmla="*/ 13 h 1042"/>
                <a:gd name="T2" fmla="*/ 35 w 2815"/>
                <a:gd name="T3" fmla="*/ 13 h 1042"/>
                <a:gd name="T4" fmla="*/ 34 w 2815"/>
                <a:gd name="T5" fmla="*/ 13 h 1042"/>
                <a:gd name="T6" fmla="*/ 34 w 2815"/>
                <a:gd name="T7" fmla="*/ 13 h 1042"/>
                <a:gd name="T8" fmla="*/ 34 w 2815"/>
                <a:gd name="T9" fmla="*/ 13 h 1042"/>
                <a:gd name="T10" fmla="*/ 34 w 2815"/>
                <a:gd name="T11" fmla="*/ 13 h 1042"/>
                <a:gd name="T12" fmla="*/ 34 w 2815"/>
                <a:gd name="T13" fmla="*/ 13 h 1042"/>
                <a:gd name="T14" fmla="*/ 33 w 2815"/>
                <a:gd name="T15" fmla="*/ 13 h 1042"/>
                <a:gd name="T16" fmla="*/ 33 w 2815"/>
                <a:gd name="T17" fmla="*/ 13 h 1042"/>
                <a:gd name="T18" fmla="*/ 0 w 2815"/>
                <a:gd name="T19" fmla="*/ 0 h 1042"/>
                <a:gd name="T20" fmla="*/ 0 w 2815"/>
                <a:gd name="T21" fmla="*/ 0 h 1042"/>
                <a:gd name="T22" fmla="*/ 0 w 2815"/>
                <a:gd name="T23" fmla="*/ 0 h 1042"/>
                <a:gd name="T24" fmla="*/ 1 w 2815"/>
                <a:gd name="T25" fmla="*/ 0 h 1042"/>
                <a:gd name="T26" fmla="*/ 1 w 2815"/>
                <a:gd name="T27" fmla="*/ 0 h 1042"/>
                <a:gd name="T28" fmla="*/ 1 w 2815"/>
                <a:gd name="T29" fmla="*/ 0 h 1042"/>
                <a:gd name="T30" fmla="*/ 1 w 2815"/>
                <a:gd name="T31" fmla="*/ 0 h 1042"/>
                <a:gd name="T32" fmla="*/ 2 w 2815"/>
                <a:gd name="T33" fmla="*/ 0 h 1042"/>
                <a:gd name="T34" fmla="*/ 2 w 2815"/>
                <a:gd name="T35" fmla="*/ 0 h 1042"/>
                <a:gd name="T36" fmla="*/ 35 w 2815"/>
                <a:gd name="T37" fmla="*/ 13 h 1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5"/>
                <a:gd name="T58" fmla="*/ 0 h 1042"/>
                <a:gd name="T59" fmla="*/ 2815 w 2815"/>
                <a:gd name="T60" fmla="*/ 1042 h 10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5" h="1042">
                  <a:moveTo>
                    <a:pt x="2815" y="1038"/>
                  </a:moveTo>
                  <a:lnTo>
                    <a:pt x="2799" y="1038"/>
                  </a:lnTo>
                  <a:lnTo>
                    <a:pt x="2783" y="1039"/>
                  </a:lnTo>
                  <a:lnTo>
                    <a:pt x="2767" y="1039"/>
                  </a:lnTo>
                  <a:lnTo>
                    <a:pt x="2753" y="1039"/>
                  </a:lnTo>
                  <a:lnTo>
                    <a:pt x="2738" y="1040"/>
                  </a:lnTo>
                  <a:lnTo>
                    <a:pt x="2723" y="1040"/>
                  </a:lnTo>
                  <a:lnTo>
                    <a:pt x="2710" y="1042"/>
                  </a:lnTo>
                  <a:lnTo>
                    <a:pt x="2697" y="1042"/>
                  </a:lnTo>
                  <a:lnTo>
                    <a:pt x="0" y="0"/>
                  </a:lnTo>
                  <a:lnTo>
                    <a:pt x="19" y="1"/>
                  </a:lnTo>
                  <a:lnTo>
                    <a:pt x="38" y="2"/>
                  </a:lnTo>
                  <a:lnTo>
                    <a:pt x="58" y="4"/>
                  </a:lnTo>
                  <a:lnTo>
                    <a:pt x="77" y="5"/>
                  </a:lnTo>
                  <a:lnTo>
                    <a:pt x="96" y="7"/>
                  </a:lnTo>
                  <a:lnTo>
                    <a:pt x="115" y="9"/>
                  </a:lnTo>
                  <a:lnTo>
                    <a:pt x="135" y="10"/>
                  </a:lnTo>
                  <a:lnTo>
                    <a:pt x="154" y="11"/>
                  </a:lnTo>
                  <a:lnTo>
                    <a:pt x="2815" y="1038"/>
                  </a:lnTo>
                  <a:close/>
                </a:path>
              </a:pathLst>
            </a:custGeom>
            <a:solidFill>
              <a:srgbClr val="093E3E"/>
            </a:solidFill>
            <a:ln w="9525">
              <a:noFill/>
              <a:round/>
              <a:headEnd/>
              <a:tailEnd/>
            </a:ln>
          </p:spPr>
          <p:txBody>
            <a:bodyPr/>
            <a:lstStyle/>
            <a:p>
              <a:endParaRPr lang="fr-FR"/>
            </a:p>
          </p:txBody>
        </p:sp>
        <p:sp>
          <p:nvSpPr>
            <p:cNvPr id="15" name="Freeform 18"/>
            <p:cNvSpPr>
              <a:spLocks/>
            </p:cNvSpPr>
            <p:nvPr/>
          </p:nvSpPr>
          <p:spPr bwMode="auto">
            <a:xfrm>
              <a:off x="3687" y="2219"/>
              <a:ext cx="950" cy="351"/>
            </a:xfrm>
            <a:custGeom>
              <a:avLst/>
              <a:gdLst>
                <a:gd name="T0" fmla="*/ 35 w 2849"/>
                <a:gd name="T1" fmla="*/ 13 h 1053"/>
                <a:gd name="T2" fmla="*/ 35 w 2849"/>
                <a:gd name="T3" fmla="*/ 13 h 1053"/>
                <a:gd name="T4" fmla="*/ 35 w 2849"/>
                <a:gd name="T5" fmla="*/ 13 h 1053"/>
                <a:gd name="T6" fmla="*/ 35 w 2849"/>
                <a:gd name="T7" fmla="*/ 13 h 1053"/>
                <a:gd name="T8" fmla="*/ 35 w 2849"/>
                <a:gd name="T9" fmla="*/ 13 h 1053"/>
                <a:gd name="T10" fmla="*/ 35 w 2849"/>
                <a:gd name="T11" fmla="*/ 13 h 1053"/>
                <a:gd name="T12" fmla="*/ 35 w 2849"/>
                <a:gd name="T13" fmla="*/ 13 h 1053"/>
                <a:gd name="T14" fmla="*/ 35 w 2849"/>
                <a:gd name="T15" fmla="*/ 13 h 1053"/>
                <a:gd name="T16" fmla="*/ 35 w 2849"/>
                <a:gd name="T17" fmla="*/ 13 h 1053"/>
                <a:gd name="T18" fmla="*/ 34 w 2849"/>
                <a:gd name="T19" fmla="*/ 13 h 1053"/>
                <a:gd name="T20" fmla="*/ 34 w 2849"/>
                <a:gd name="T21" fmla="*/ 13 h 1053"/>
                <a:gd name="T22" fmla="*/ 34 w 2849"/>
                <a:gd name="T23" fmla="*/ 13 h 1053"/>
                <a:gd name="T24" fmla="*/ 33 w 2849"/>
                <a:gd name="T25" fmla="*/ 12 h 1053"/>
                <a:gd name="T26" fmla="*/ 33 w 2849"/>
                <a:gd name="T27" fmla="*/ 12 h 1053"/>
                <a:gd name="T28" fmla="*/ 33 w 2849"/>
                <a:gd name="T29" fmla="*/ 12 h 1053"/>
                <a:gd name="T30" fmla="*/ 32 w 2849"/>
                <a:gd name="T31" fmla="*/ 12 h 1053"/>
                <a:gd name="T32" fmla="*/ 32 w 2849"/>
                <a:gd name="T33" fmla="*/ 12 h 1053"/>
                <a:gd name="T34" fmla="*/ 32 w 2849"/>
                <a:gd name="T35" fmla="*/ 12 h 1053"/>
                <a:gd name="T36" fmla="*/ 31 w 2849"/>
                <a:gd name="T37" fmla="*/ 12 h 1053"/>
                <a:gd name="T38" fmla="*/ 31 w 2849"/>
                <a:gd name="T39" fmla="*/ 12 h 1053"/>
                <a:gd name="T40" fmla="*/ 31 w 2849"/>
                <a:gd name="T41" fmla="*/ 12 h 1053"/>
                <a:gd name="T42" fmla="*/ 30 w 2849"/>
                <a:gd name="T43" fmla="*/ 11 h 1053"/>
                <a:gd name="T44" fmla="*/ 30 w 2849"/>
                <a:gd name="T45" fmla="*/ 11 h 1053"/>
                <a:gd name="T46" fmla="*/ 30 w 2849"/>
                <a:gd name="T47" fmla="*/ 11 h 1053"/>
                <a:gd name="T48" fmla="*/ 29 w 2849"/>
                <a:gd name="T49" fmla="*/ 11 h 1053"/>
                <a:gd name="T50" fmla="*/ 0 w 2849"/>
                <a:gd name="T51" fmla="*/ 0 h 1053"/>
                <a:gd name="T52" fmla="*/ 0 w 2849"/>
                <a:gd name="T53" fmla="*/ 0 h 1053"/>
                <a:gd name="T54" fmla="*/ 0 w 2849"/>
                <a:gd name="T55" fmla="*/ 0 h 1053"/>
                <a:gd name="T56" fmla="*/ 1 w 2849"/>
                <a:gd name="T57" fmla="*/ 0 h 1053"/>
                <a:gd name="T58" fmla="*/ 1 w 2849"/>
                <a:gd name="T59" fmla="*/ 0 h 1053"/>
                <a:gd name="T60" fmla="*/ 1 w 2849"/>
                <a:gd name="T61" fmla="*/ 0 h 1053"/>
                <a:gd name="T62" fmla="*/ 1 w 2849"/>
                <a:gd name="T63" fmla="*/ 0 h 1053"/>
                <a:gd name="T64" fmla="*/ 2 w 2849"/>
                <a:gd name="T65" fmla="*/ 0 h 1053"/>
                <a:gd name="T66" fmla="*/ 2 w 2849"/>
                <a:gd name="T67" fmla="*/ 0 h 1053"/>
                <a:gd name="T68" fmla="*/ 35 w 2849"/>
                <a:gd name="T69" fmla="*/ 13 h 10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9"/>
                <a:gd name="T106" fmla="*/ 0 h 1053"/>
                <a:gd name="T107" fmla="*/ 2849 w 2849"/>
                <a:gd name="T108" fmla="*/ 1053 h 10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9" h="1053">
                  <a:moveTo>
                    <a:pt x="2849" y="1052"/>
                  </a:moveTo>
                  <a:lnTo>
                    <a:pt x="2842" y="1052"/>
                  </a:lnTo>
                  <a:lnTo>
                    <a:pt x="2836" y="1053"/>
                  </a:lnTo>
                  <a:lnTo>
                    <a:pt x="2830" y="1053"/>
                  </a:lnTo>
                  <a:lnTo>
                    <a:pt x="2824" y="1053"/>
                  </a:lnTo>
                  <a:lnTo>
                    <a:pt x="2817" y="1053"/>
                  </a:lnTo>
                  <a:lnTo>
                    <a:pt x="2812" y="1053"/>
                  </a:lnTo>
                  <a:lnTo>
                    <a:pt x="2807" y="1053"/>
                  </a:lnTo>
                  <a:lnTo>
                    <a:pt x="2802" y="1053"/>
                  </a:lnTo>
                  <a:lnTo>
                    <a:pt x="2777" y="1039"/>
                  </a:lnTo>
                  <a:lnTo>
                    <a:pt x="2752" y="1027"/>
                  </a:lnTo>
                  <a:lnTo>
                    <a:pt x="2727" y="1015"/>
                  </a:lnTo>
                  <a:lnTo>
                    <a:pt x="2701" y="1004"/>
                  </a:lnTo>
                  <a:lnTo>
                    <a:pt x="2674" y="993"/>
                  </a:lnTo>
                  <a:lnTo>
                    <a:pt x="2648" y="982"/>
                  </a:lnTo>
                  <a:lnTo>
                    <a:pt x="2620" y="973"/>
                  </a:lnTo>
                  <a:lnTo>
                    <a:pt x="2593" y="964"/>
                  </a:lnTo>
                  <a:lnTo>
                    <a:pt x="2565" y="955"/>
                  </a:lnTo>
                  <a:lnTo>
                    <a:pt x="2537" y="947"/>
                  </a:lnTo>
                  <a:lnTo>
                    <a:pt x="2508" y="941"/>
                  </a:lnTo>
                  <a:lnTo>
                    <a:pt x="2479" y="933"/>
                  </a:lnTo>
                  <a:lnTo>
                    <a:pt x="2449" y="927"/>
                  </a:lnTo>
                  <a:lnTo>
                    <a:pt x="2420" y="920"/>
                  </a:lnTo>
                  <a:lnTo>
                    <a:pt x="2391" y="916"/>
                  </a:lnTo>
                  <a:lnTo>
                    <a:pt x="2360" y="910"/>
                  </a:lnTo>
                  <a:lnTo>
                    <a:pt x="0" y="0"/>
                  </a:lnTo>
                  <a:lnTo>
                    <a:pt x="19" y="1"/>
                  </a:lnTo>
                  <a:lnTo>
                    <a:pt x="39" y="2"/>
                  </a:lnTo>
                  <a:lnTo>
                    <a:pt x="57" y="3"/>
                  </a:lnTo>
                  <a:lnTo>
                    <a:pt x="76" y="4"/>
                  </a:lnTo>
                  <a:lnTo>
                    <a:pt x="95" y="6"/>
                  </a:lnTo>
                  <a:lnTo>
                    <a:pt x="113" y="7"/>
                  </a:lnTo>
                  <a:lnTo>
                    <a:pt x="133" y="9"/>
                  </a:lnTo>
                  <a:lnTo>
                    <a:pt x="152" y="10"/>
                  </a:lnTo>
                  <a:lnTo>
                    <a:pt x="2849" y="1052"/>
                  </a:lnTo>
                  <a:close/>
                </a:path>
              </a:pathLst>
            </a:custGeom>
            <a:solidFill>
              <a:srgbClr val="094341"/>
            </a:solidFill>
            <a:ln w="9525">
              <a:noFill/>
              <a:round/>
              <a:headEnd/>
              <a:tailEnd/>
            </a:ln>
          </p:spPr>
          <p:txBody>
            <a:bodyPr/>
            <a:lstStyle/>
            <a:p>
              <a:endParaRPr lang="fr-FR"/>
            </a:p>
          </p:txBody>
        </p:sp>
        <p:sp>
          <p:nvSpPr>
            <p:cNvPr id="16" name="Freeform 19"/>
            <p:cNvSpPr>
              <a:spLocks/>
            </p:cNvSpPr>
            <p:nvPr/>
          </p:nvSpPr>
          <p:spPr bwMode="auto">
            <a:xfrm>
              <a:off x="3637" y="2215"/>
              <a:ext cx="837" cy="308"/>
            </a:xfrm>
            <a:custGeom>
              <a:avLst/>
              <a:gdLst>
                <a:gd name="T0" fmla="*/ 31 w 2509"/>
                <a:gd name="T1" fmla="*/ 11 h 922"/>
                <a:gd name="T2" fmla="*/ 31 w 2509"/>
                <a:gd name="T3" fmla="*/ 11 h 922"/>
                <a:gd name="T4" fmla="*/ 31 w 2509"/>
                <a:gd name="T5" fmla="*/ 11 h 922"/>
                <a:gd name="T6" fmla="*/ 31 w 2509"/>
                <a:gd name="T7" fmla="*/ 11 h 922"/>
                <a:gd name="T8" fmla="*/ 30 w 2509"/>
                <a:gd name="T9" fmla="*/ 11 h 922"/>
                <a:gd name="T10" fmla="*/ 30 w 2509"/>
                <a:gd name="T11" fmla="*/ 11 h 922"/>
                <a:gd name="T12" fmla="*/ 30 w 2509"/>
                <a:gd name="T13" fmla="*/ 11 h 922"/>
                <a:gd name="T14" fmla="*/ 30 w 2509"/>
                <a:gd name="T15" fmla="*/ 11 h 922"/>
                <a:gd name="T16" fmla="*/ 30 w 2509"/>
                <a:gd name="T17" fmla="*/ 11 h 922"/>
                <a:gd name="T18" fmla="*/ 30 w 2509"/>
                <a:gd name="T19" fmla="*/ 11 h 922"/>
                <a:gd name="T20" fmla="*/ 30 w 2509"/>
                <a:gd name="T21" fmla="*/ 11 h 922"/>
                <a:gd name="T22" fmla="*/ 29 w 2509"/>
                <a:gd name="T23" fmla="*/ 11 h 922"/>
                <a:gd name="T24" fmla="*/ 29 w 2509"/>
                <a:gd name="T25" fmla="*/ 11 h 922"/>
                <a:gd name="T26" fmla="*/ 29 w 2509"/>
                <a:gd name="T27" fmla="*/ 11 h 922"/>
                <a:gd name="T28" fmla="*/ 29 w 2509"/>
                <a:gd name="T29" fmla="*/ 11 h 922"/>
                <a:gd name="T30" fmla="*/ 29 w 2509"/>
                <a:gd name="T31" fmla="*/ 11 h 922"/>
                <a:gd name="T32" fmla="*/ 29 w 2509"/>
                <a:gd name="T33" fmla="*/ 11 h 922"/>
                <a:gd name="T34" fmla="*/ 0 w 2509"/>
                <a:gd name="T35" fmla="*/ 0 h 922"/>
                <a:gd name="T36" fmla="*/ 0 w 2509"/>
                <a:gd name="T37" fmla="*/ 0 h 922"/>
                <a:gd name="T38" fmla="*/ 0 w 2509"/>
                <a:gd name="T39" fmla="*/ 0 h 922"/>
                <a:gd name="T40" fmla="*/ 1 w 2509"/>
                <a:gd name="T41" fmla="*/ 0 h 922"/>
                <a:gd name="T42" fmla="*/ 1 w 2509"/>
                <a:gd name="T43" fmla="*/ 0 h 922"/>
                <a:gd name="T44" fmla="*/ 1 w 2509"/>
                <a:gd name="T45" fmla="*/ 0 h 922"/>
                <a:gd name="T46" fmla="*/ 1 w 2509"/>
                <a:gd name="T47" fmla="*/ 0 h 922"/>
                <a:gd name="T48" fmla="*/ 2 w 2509"/>
                <a:gd name="T49" fmla="*/ 0 h 922"/>
                <a:gd name="T50" fmla="*/ 2 w 2509"/>
                <a:gd name="T51" fmla="*/ 0 h 922"/>
                <a:gd name="T52" fmla="*/ 31 w 2509"/>
                <a:gd name="T53" fmla="*/ 11 h 9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09"/>
                <a:gd name="T82" fmla="*/ 0 h 922"/>
                <a:gd name="T83" fmla="*/ 2509 w 2509"/>
                <a:gd name="T84" fmla="*/ 922 h 9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09" h="922">
                  <a:moveTo>
                    <a:pt x="2509" y="922"/>
                  </a:moveTo>
                  <a:lnTo>
                    <a:pt x="2498" y="920"/>
                  </a:lnTo>
                  <a:lnTo>
                    <a:pt x="2486" y="919"/>
                  </a:lnTo>
                  <a:lnTo>
                    <a:pt x="2475" y="916"/>
                  </a:lnTo>
                  <a:lnTo>
                    <a:pt x="2464" y="915"/>
                  </a:lnTo>
                  <a:lnTo>
                    <a:pt x="2452" y="913"/>
                  </a:lnTo>
                  <a:lnTo>
                    <a:pt x="2441" y="912"/>
                  </a:lnTo>
                  <a:lnTo>
                    <a:pt x="2430" y="911"/>
                  </a:lnTo>
                  <a:lnTo>
                    <a:pt x="2418" y="908"/>
                  </a:lnTo>
                  <a:lnTo>
                    <a:pt x="2407" y="907"/>
                  </a:lnTo>
                  <a:lnTo>
                    <a:pt x="2395" y="906"/>
                  </a:lnTo>
                  <a:lnTo>
                    <a:pt x="2383" y="905"/>
                  </a:lnTo>
                  <a:lnTo>
                    <a:pt x="2372" y="904"/>
                  </a:lnTo>
                  <a:lnTo>
                    <a:pt x="2361" y="902"/>
                  </a:lnTo>
                  <a:lnTo>
                    <a:pt x="2349" y="900"/>
                  </a:lnTo>
                  <a:lnTo>
                    <a:pt x="2337" y="899"/>
                  </a:lnTo>
                  <a:lnTo>
                    <a:pt x="2325" y="898"/>
                  </a:lnTo>
                  <a:lnTo>
                    <a:pt x="0" y="0"/>
                  </a:lnTo>
                  <a:lnTo>
                    <a:pt x="19" y="1"/>
                  </a:lnTo>
                  <a:lnTo>
                    <a:pt x="37" y="4"/>
                  </a:lnTo>
                  <a:lnTo>
                    <a:pt x="56" y="5"/>
                  </a:lnTo>
                  <a:lnTo>
                    <a:pt x="74" y="6"/>
                  </a:lnTo>
                  <a:lnTo>
                    <a:pt x="94" y="8"/>
                  </a:lnTo>
                  <a:lnTo>
                    <a:pt x="112" y="9"/>
                  </a:lnTo>
                  <a:lnTo>
                    <a:pt x="131" y="10"/>
                  </a:lnTo>
                  <a:lnTo>
                    <a:pt x="149" y="12"/>
                  </a:lnTo>
                  <a:lnTo>
                    <a:pt x="2509" y="922"/>
                  </a:lnTo>
                  <a:close/>
                </a:path>
              </a:pathLst>
            </a:custGeom>
            <a:solidFill>
              <a:srgbClr val="0B4543"/>
            </a:solidFill>
            <a:ln w="9525">
              <a:noFill/>
              <a:round/>
              <a:headEnd/>
              <a:tailEnd/>
            </a:ln>
          </p:spPr>
          <p:txBody>
            <a:bodyPr/>
            <a:lstStyle/>
            <a:p>
              <a:endParaRPr lang="fr-FR"/>
            </a:p>
          </p:txBody>
        </p:sp>
        <p:sp>
          <p:nvSpPr>
            <p:cNvPr id="17" name="Freeform 20"/>
            <p:cNvSpPr>
              <a:spLocks/>
            </p:cNvSpPr>
            <p:nvPr/>
          </p:nvSpPr>
          <p:spPr bwMode="auto">
            <a:xfrm>
              <a:off x="3585" y="2212"/>
              <a:ext cx="827" cy="303"/>
            </a:xfrm>
            <a:custGeom>
              <a:avLst/>
              <a:gdLst>
                <a:gd name="T0" fmla="*/ 31 w 2481"/>
                <a:gd name="T1" fmla="*/ 11 h 908"/>
                <a:gd name="T2" fmla="*/ 30 w 2481"/>
                <a:gd name="T3" fmla="*/ 11 h 908"/>
                <a:gd name="T4" fmla="*/ 30 w 2481"/>
                <a:gd name="T5" fmla="*/ 11 h 908"/>
                <a:gd name="T6" fmla="*/ 30 w 2481"/>
                <a:gd name="T7" fmla="*/ 11 h 908"/>
                <a:gd name="T8" fmla="*/ 30 w 2481"/>
                <a:gd name="T9" fmla="*/ 11 h 908"/>
                <a:gd name="T10" fmla="*/ 29 w 2481"/>
                <a:gd name="T11" fmla="*/ 11 h 908"/>
                <a:gd name="T12" fmla="*/ 29 w 2481"/>
                <a:gd name="T13" fmla="*/ 11 h 908"/>
                <a:gd name="T14" fmla="*/ 29 w 2481"/>
                <a:gd name="T15" fmla="*/ 11 h 908"/>
                <a:gd name="T16" fmla="*/ 29 w 2481"/>
                <a:gd name="T17" fmla="*/ 11 h 908"/>
                <a:gd name="T18" fmla="*/ 0 w 2481"/>
                <a:gd name="T19" fmla="*/ 0 h 908"/>
                <a:gd name="T20" fmla="*/ 0 w 2481"/>
                <a:gd name="T21" fmla="*/ 0 h 908"/>
                <a:gd name="T22" fmla="*/ 0 w 2481"/>
                <a:gd name="T23" fmla="*/ 0 h 908"/>
                <a:gd name="T24" fmla="*/ 1 w 2481"/>
                <a:gd name="T25" fmla="*/ 0 h 908"/>
                <a:gd name="T26" fmla="*/ 1 w 2481"/>
                <a:gd name="T27" fmla="*/ 0 h 908"/>
                <a:gd name="T28" fmla="*/ 1 w 2481"/>
                <a:gd name="T29" fmla="*/ 0 h 908"/>
                <a:gd name="T30" fmla="*/ 1 w 2481"/>
                <a:gd name="T31" fmla="*/ 0 h 908"/>
                <a:gd name="T32" fmla="*/ 2 w 2481"/>
                <a:gd name="T33" fmla="*/ 0 h 908"/>
                <a:gd name="T34" fmla="*/ 2 w 2481"/>
                <a:gd name="T35" fmla="*/ 0 h 908"/>
                <a:gd name="T36" fmla="*/ 31 w 2481"/>
                <a:gd name="T37" fmla="*/ 11 h 9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1"/>
                <a:gd name="T58" fmla="*/ 0 h 908"/>
                <a:gd name="T59" fmla="*/ 2481 w 2481"/>
                <a:gd name="T60" fmla="*/ 908 h 9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1" h="908">
                  <a:moveTo>
                    <a:pt x="2481" y="908"/>
                  </a:moveTo>
                  <a:lnTo>
                    <a:pt x="2462" y="907"/>
                  </a:lnTo>
                  <a:lnTo>
                    <a:pt x="2444" y="905"/>
                  </a:lnTo>
                  <a:lnTo>
                    <a:pt x="2425" y="904"/>
                  </a:lnTo>
                  <a:lnTo>
                    <a:pt x="2406" y="903"/>
                  </a:lnTo>
                  <a:lnTo>
                    <a:pt x="2386" y="901"/>
                  </a:lnTo>
                  <a:lnTo>
                    <a:pt x="2367" y="900"/>
                  </a:lnTo>
                  <a:lnTo>
                    <a:pt x="2348" y="899"/>
                  </a:lnTo>
                  <a:lnTo>
                    <a:pt x="2329" y="898"/>
                  </a:lnTo>
                  <a:lnTo>
                    <a:pt x="0" y="0"/>
                  </a:lnTo>
                  <a:lnTo>
                    <a:pt x="20" y="1"/>
                  </a:lnTo>
                  <a:lnTo>
                    <a:pt x="39" y="2"/>
                  </a:lnTo>
                  <a:lnTo>
                    <a:pt x="58" y="3"/>
                  </a:lnTo>
                  <a:lnTo>
                    <a:pt x="79" y="5"/>
                  </a:lnTo>
                  <a:lnTo>
                    <a:pt x="98" y="7"/>
                  </a:lnTo>
                  <a:lnTo>
                    <a:pt x="117" y="8"/>
                  </a:lnTo>
                  <a:lnTo>
                    <a:pt x="136" y="9"/>
                  </a:lnTo>
                  <a:lnTo>
                    <a:pt x="156" y="10"/>
                  </a:lnTo>
                  <a:lnTo>
                    <a:pt x="2481" y="908"/>
                  </a:lnTo>
                  <a:close/>
                </a:path>
              </a:pathLst>
            </a:custGeom>
            <a:solidFill>
              <a:srgbClr val="0B4843"/>
            </a:solidFill>
            <a:ln w="9525">
              <a:noFill/>
              <a:round/>
              <a:headEnd/>
              <a:tailEnd/>
            </a:ln>
          </p:spPr>
          <p:txBody>
            <a:bodyPr/>
            <a:lstStyle/>
            <a:p>
              <a:endParaRPr lang="fr-FR"/>
            </a:p>
          </p:txBody>
        </p:sp>
        <p:sp>
          <p:nvSpPr>
            <p:cNvPr id="18" name="Freeform 21"/>
            <p:cNvSpPr>
              <a:spLocks/>
            </p:cNvSpPr>
            <p:nvPr/>
          </p:nvSpPr>
          <p:spPr bwMode="auto">
            <a:xfrm>
              <a:off x="3536" y="2209"/>
              <a:ext cx="826" cy="302"/>
            </a:xfrm>
            <a:custGeom>
              <a:avLst/>
              <a:gdLst>
                <a:gd name="T0" fmla="*/ 31 w 2477"/>
                <a:gd name="T1" fmla="*/ 11 h 908"/>
                <a:gd name="T2" fmla="*/ 30 w 2477"/>
                <a:gd name="T3" fmla="*/ 11 h 908"/>
                <a:gd name="T4" fmla="*/ 30 w 2477"/>
                <a:gd name="T5" fmla="*/ 11 h 908"/>
                <a:gd name="T6" fmla="*/ 30 w 2477"/>
                <a:gd name="T7" fmla="*/ 11 h 908"/>
                <a:gd name="T8" fmla="*/ 30 w 2477"/>
                <a:gd name="T9" fmla="*/ 11 h 908"/>
                <a:gd name="T10" fmla="*/ 30 w 2477"/>
                <a:gd name="T11" fmla="*/ 11 h 908"/>
                <a:gd name="T12" fmla="*/ 29 w 2477"/>
                <a:gd name="T13" fmla="*/ 11 h 908"/>
                <a:gd name="T14" fmla="*/ 29 w 2477"/>
                <a:gd name="T15" fmla="*/ 11 h 908"/>
                <a:gd name="T16" fmla="*/ 29 w 2477"/>
                <a:gd name="T17" fmla="*/ 11 h 908"/>
                <a:gd name="T18" fmla="*/ 0 w 2477"/>
                <a:gd name="T19" fmla="*/ 0 h 908"/>
                <a:gd name="T20" fmla="*/ 0 w 2477"/>
                <a:gd name="T21" fmla="*/ 0 h 908"/>
                <a:gd name="T22" fmla="*/ 0 w 2477"/>
                <a:gd name="T23" fmla="*/ 0 h 908"/>
                <a:gd name="T24" fmla="*/ 1 w 2477"/>
                <a:gd name="T25" fmla="*/ 0 h 908"/>
                <a:gd name="T26" fmla="*/ 1 w 2477"/>
                <a:gd name="T27" fmla="*/ 0 h 908"/>
                <a:gd name="T28" fmla="*/ 1 w 2477"/>
                <a:gd name="T29" fmla="*/ 0 h 908"/>
                <a:gd name="T30" fmla="*/ 1 w 2477"/>
                <a:gd name="T31" fmla="*/ 0 h 908"/>
                <a:gd name="T32" fmla="*/ 2 w 2477"/>
                <a:gd name="T33" fmla="*/ 0 h 908"/>
                <a:gd name="T34" fmla="*/ 2 w 2477"/>
                <a:gd name="T35" fmla="*/ 0 h 908"/>
                <a:gd name="T36" fmla="*/ 31 w 2477"/>
                <a:gd name="T37" fmla="*/ 11 h 9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7"/>
                <a:gd name="T58" fmla="*/ 0 h 908"/>
                <a:gd name="T59" fmla="*/ 2477 w 2477"/>
                <a:gd name="T60" fmla="*/ 908 h 9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7" h="908">
                  <a:moveTo>
                    <a:pt x="2477" y="908"/>
                  </a:moveTo>
                  <a:lnTo>
                    <a:pt x="2460" y="907"/>
                  </a:lnTo>
                  <a:lnTo>
                    <a:pt x="2443" y="907"/>
                  </a:lnTo>
                  <a:lnTo>
                    <a:pt x="2426" y="906"/>
                  </a:lnTo>
                  <a:lnTo>
                    <a:pt x="2408" y="905"/>
                  </a:lnTo>
                  <a:lnTo>
                    <a:pt x="2391" y="903"/>
                  </a:lnTo>
                  <a:lnTo>
                    <a:pt x="2374" y="903"/>
                  </a:lnTo>
                  <a:lnTo>
                    <a:pt x="2355" y="902"/>
                  </a:lnTo>
                  <a:lnTo>
                    <a:pt x="2338" y="902"/>
                  </a:lnTo>
                  <a:lnTo>
                    <a:pt x="0" y="0"/>
                  </a:lnTo>
                  <a:lnTo>
                    <a:pt x="18" y="1"/>
                  </a:lnTo>
                  <a:lnTo>
                    <a:pt x="38" y="2"/>
                  </a:lnTo>
                  <a:lnTo>
                    <a:pt x="56" y="3"/>
                  </a:lnTo>
                  <a:lnTo>
                    <a:pt x="75" y="4"/>
                  </a:lnTo>
                  <a:lnTo>
                    <a:pt x="93" y="7"/>
                  </a:lnTo>
                  <a:lnTo>
                    <a:pt x="112" y="8"/>
                  </a:lnTo>
                  <a:lnTo>
                    <a:pt x="130" y="9"/>
                  </a:lnTo>
                  <a:lnTo>
                    <a:pt x="148" y="10"/>
                  </a:lnTo>
                  <a:lnTo>
                    <a:pt x="2477" y="908"/>
                  </a:lnTo>
                  <a:close/>
                </a:path>
              </a:pathLst>
            </a:custGeom>
            <a:solidFill>
              <a:srgbClr val="0D4A45"/>
            </a:solidFill>
            <a:ln w="9525">
              <a:noFill/>
              <a:round/>
              <a:headEnd/>
              <a:tailEnd/>
            </a:ln>
          </p:spPr>
          <p:txBody>
            <a:bodyPr/>
            <a:lstStyle/>
            <a:p>
              <a:endParaRPr lang="fr-FR"/>
            </a:p>
          </p:txBody>
        </p:sp>
        <p:sp>
          <p:nvSpPr>
            <p:cNvPr id="19" name="Freeform 22"/>
            <p:cNvSpPr>
              <a:spLocks/>
            </p:cNvSpPr>
            <p:nvPr/>
          </p:nvSpPr>
          <p:spPr bwMode="auto">
            <a:xfrm>
              <a:off x="3486" y="2205"/>
              <a:ext cx="829" cy="304"/>
            </a:xfrm>
            <a:custGeom>
              <a:avLst/>
              <a:gdLst>
                <a:gd name="T0" fmla="*/ 31 w 2488"/>
                <a:gd name="T1" fmla="*/ 11 h 914"/>
                <a:gd name="T2" fmla="*/ 31 w 2488"/>
                <a:gd name="T3" fmla="*/ 11 h 914"/>
                <a:gd name="T4" fmla="*/ 30 w 2488"/>
                <a:gd name="T5" fmla="*/ 11 h 914"/>
                <a:gd name="T6" fmla="*/ 30 w 2488"/>
                <a:gd name="T7" fmla="*/ 11 h 914"/>
                <a:gd name="T8" fmla="*/ 30 w 2488"/>
                <a:gd name="T9" fmla="*/ 11 h 914"/>
                <a:gd name="T10" fmla="*/ 30 w 2488"/>
                <a:gd name="T11" fmla="*/ 11 h 914"/>
                <a:gd name="T12" fmla="*/ 29 w 2488"/>
                <a:gd name="T13" fmla="*/ 11 h 914"/>
                <a:gd name="T14" fmla="*/ 29 w 2488"/>
                <a:gd name="T15" fmla="*/ 11 h 914"/>
                <a:gd name="T16" fmla="*/ 29 w 2488"/>
                <a:gd name="T17" fmla="*/ 11 h 914"/>
                <a:gd name="T18" fmla="*/ 0 w 2488"/>
                <a:gd name="T19" fmla="*/ 0 h 914"/>
                <a:gd name="T20" fmla="*/ 0 w 2488"/>
                <a:gd name="T21" fmla="*/ 0 h 914"/>
                <a:gd name="T22" fmla="*/ 0 w 2488"/>
                <a:gd name="T23" fmla="*/ 0 h 914"/>
                <a:gd name="T24" fmla="*/ 1 w 2488"/>
                <a:gd name="T25" fmla="*/ 0 h 914"/>
                <a:gd name="T26" fmla="*/ 1 w 2488"/>
                <a:gd name="T27" fmla="*/ 0 h 914"/>
                <a:gd name="T28" fmla="*/ 1 w 2488"/>
                <a:gd name="T29" fmla="*/ 0 h 914"/>
                <a:gd name="T30" fmla="*/ 1 w 2488"/>
                <a:gd name="T31" fmla="*/ 0 h 914"/>
                <a:gd name="T32" fmla="*/ 2 w 2488"/>
                <a:gd name="T33" fmla="*/ 0 h 914"/>
                <a:gd name="T34" fmla="*/ 2 w 2488"/>
                <a:gd name="T35" fmla="*/ 0 h 914"/>
                <a:gd name="T36" fmla="*/ 31 w 2488"/>
                <a:gd name="T37" fmla="*/ 11 h 9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8"/>
                <a:gd name="T58" fmla="*/ 0 h 914"/>
                <a:gd name="T59" fmla="*/ 2488 w 2488"/>
                <a:gd name="T60" fmla="*/ 914 h 9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8" h="914">
                  <a:moveTo>
                    <a:pt x="2488" y="914"/>
                  </a:moveTo>
                  <a:lnTo>
                    <a:pt x="2473" y="914"/>
                  </a:lnTo>
                  <a:lnTo>
                    <a:pt x="2456" y="913"/>
                  </a:lnTo>
                  <a:lnTo>
                    <a:pt x="2440" y="913"/>
                  </a:lnTo>
                  <a:lnTo>
                    <a:pt x="2423" y="912"/>
                  </a:lnTo>
                  <a:lnTo>
                    <a:pt x="2407" y="912"/>
                  </a:lnTo>
                  <a:lnTo>
                    <a:pt x="2390" y="912"/>
                  </a:lnTo>
                  <a:lnTo>
                    <a:pt x="2374" y="911"/>
                  </a:lnTo>
                  <a:lnTo>
                    <a:pt x="2357" y="911"/>
                  </a:lnTo>
                  <a:lnTo>
                    <a:pt x="0" y="0"/>
                  </a:lnTo>
                  <a:lnTo>
                    <a:pt x="19" y="2"/>
                  </a:lnTo>
                  <a:lnTo>
                    <a:pt x="38" y="3"/>
                  </a:lnTo>
                  <a:lnTo>
                    <a:pt x="56" y="4"/>
                  </a:lnTo>
                  <a:lnTo>
                    <a:pt x="75" y="6"/>
                  </a:lnTo>
                  <a:lnTo>
                    <a:pt x="94" y="7"/>
                  </a:lnTo>
                  <a:lnTo>
                    <a:pt x="113" y="8"/>
                  </a:lnTo>
                  <a:lnTo>
                    <a:pt x="131" y="11"/>
                  </a:lnTo>
                  <a:lnTo>
                    <a:pt x="150" y="12"/>
                  </a:lnTo>
                  <a:lnTo>
                    <a:pt x="2488" y="914"/>
                  </a:lnTo>
                  <a:close/>
                </a:path>
              </a:pathLst>
            </a:custGeom>
            <a:solidFill>
              <a:srgbClr val="104D48"/>
            </a:solidFill>
            <a:ln w="9525">
              <a:solidFill>
                <a:schemeClr val="accent1"/>
              </a:solidFill>
              <a:round/>
              <a:headEnd/>
              <a:tailEnd/>
            </a:ln>
          </p:spPr>
          <p:txBody>
            <a:bodyPr/>
            <a:lstStyle/>
            <a:p>
              <a:endParaRPr lang="fr-FR"/>
            </a:p>
          </p:txBody>
        </p:sp>
        <p:sp>
          <p:nvSpPr>
            <p:cNvPr id="20" name="Freeform 23"/>
            <p:cNvSpPr>
              <a:spLocks/>
            </p:cNvSpPr>
            <p:nvPr/>
          </p:nvSpPr>
          <p:spPr bwMode="auto">
            <a:xfrm>
              <a:off x="3436" y="2201"/>
              <a:ext cx="836" cy="307"/>
            </a:xfrm>
            <a:custGeom>
              <a:avLst/>
              <a:gdLst>
                <a:gd name="T0" fmla="*/ 31 w 2508"/>
                <a:gd name="T1" fmla="*/ 11 h 921"/>
                <a:gd name="T2" fmla="*/ 31 w 2508"/>
                <a:gd name="T3" fmla="*/ 11 h 921"/>
                <a:gd name="T4" fmla="*/ 31 w 2508"/>
                <a:gd name="T5" fmla="*/ 11 h 921"/>
                <a:gd name="T6" fmla="*/ 30 w 2508"/>
                <a:gd name="T7" fmla="*/ 11 h 921"/>
                <a:gd name="T8" fmla="*/ 30 w 2508"/>
                <a:gd name="T9" fmla="*/ 11 h 921"/>
                <a:gd name="T10" fmla="*/ 30 w 2508"/>
                <a:gd name="T11" fmla="*/ 11 h 921"/>
                <a:gd name="T12" fmla="*/ 30 w 2508"/>
                <a:gd name="T13" fmla="*/ 11 h 921"/>
                <a:gd name="T14" fmla="*/ 30 w 2508"/>
                <a:gd name="T15" fmla="*/ 11 h 921"/>
                <a:gd name="T16" fmla="*/ 29 w 2508"/>
                <a:gd name="T17" fmla="*/ 11 h 921"/>
                <a:gd name="T18" fmla="*/ 0 w 2508"/>
                <a:gd name="T19" fmla="*/ 0 h 921"/>
                <a:gd name="T20" fmla="*/ 0 w 2508"/>
                <a:gd name="T21" fmla="*/ 0 h 921"/>
                <a:gd name="T22" fmla="*/ 0 w 2508"/>
                <a:gd name="T23" fmla="*/ 0 h 921"/>
                <a:gd name="T24" fmla="*/ 1 w 2508"/>
                <a:gd name="T25" fmla="*/ 0 h 921"/>
                <a:gd name="T26" fmla="*/ 1 w 2508"/>
                <a:gd name="T27" fmla="*/ 0 h 921"/>
                <a:gd name="T28" fmla="*/ 1 w 2508"/>
                <a:gd name="T29" fmla="*/ 0 h 921"/>
                <a:gd name="T30" fmla="*/ 1 w 2508"/>
                <a:gd name="T31" fmla="*/ 0 h 921"/>
                <a:gd name="T32" fmla="*/ 2 w 2508"/>
                <a:gd name="T33" fmla="*/ 0 h 921"/>
                <a:gd name="T34" fmla="*/ 2 w 2508"/>
                <a:gd name="T35" fmla="*/ 0 h 921"/>
                <a:gd name="T36" fmla="*/ 31 w 2508"/>
                <a:gd name="T37" fmla="*/ 11 h 9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8"/>
                <a:gd name="T58" fmla="*/ 0 h 921"/>
                <a:gd name="T59" fmla="*/ 2508 w 2508"/>
                <a:gd name="T60" fmla="*/ 921 h 9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8" h="921">
                  <a:moveTo>
                    <a:pt x="2508" y="921"/>
                  </a:moveTo>
                  <a:lnTo>
                    <a:pt x="2492" y="921"/>
                  </a:lnTo>
                  <a:lnTo>
                    <a:pt x="2476" y="920"/>
                  </a:lnTo>
                  <a:lnTo>
                    <a:pt x="2461" y="920"/>
                  </a:lnTo>
                  <a:lnTo>
                    <a:pt x="2445" y="920"/>
                  </a:lnTo>
                  <a:lnTo>
                    <a:pt x="2429" y="920"/>
                  </a:lnTo>
                  <a:lnTo>
                    <a:pt x="2412" y="920"/>
                  </a:lnTo>
                  <a:lnTo>
                    <a:pt x="2396" y="919"/>
                  </a:lnTo>
                  <a:lnTo>
                    <a:pt x="2380" y="919"/>
                  </a:lnTo>
                  <a:lnTo>
                    <a:pt x="0" y="0"/>
                  </a:lnTo>
                  <a:lnTo>
                    <a:pt x="19" y="1"/>
                  </a:lnTo>
                  <a:lnTo>
                    <a:pt x="37" y="3"/>
                  </a:lnTo>
                  <a:lnTo>
                    <a:pt x="57" y="4"/>
                  </a:lnTo>
                  <a:lnTo>
                    <a:pt x="76" y="5"/>
                  </a:lnTo>
                  <a:lnTo>
                    <a:pt x="94" y="7"/>
                  </a:lnTo>
                  <a:lnTo>
                    <a:pt x="113" y="8"/>
                  </a:lnTo>
                  <a:lnTo>
                    <a:pt x="131" y="9"/>
                  </a:lnTo>
                  <a:lnTo>
                    <a:pt x="151" y="10"/>
                  </a:lnTo>
                  <a:lnTo>
                    <a:pt x="2508" y="921"/>
                  </a:lnTo>
                  <a:close/>
                </a:path>
              </a:pathLst>
            </a:custGeom>
            <a:solidFill>
              <a:srgbClr val="11504B"/>
            </a:solidFill>
            <a:ln w="9525">
              <a:solidFill>
                <a:schemeClr val="accent1"/>
              </a:solidFill>
              <a:round/>
              <a:headEnd/>
              <a:tailEnd/>
            </a:ln>
          </p:spPr>
          <p:txBody>
            <a:bodyPr/>
            <a:lstStyle/>
            <a:p>
              <a:endParaRPr lang="fr-FR"/>
            </a:p>
          </p:txBody>
        </p:sp>
        <p:sp>
          <p:nvSpPr>
            <p:cNvPr id="21" name="Freeform 24"/>
            <p:cNvSpPr>
              <a:spLocks/>
            </p:cNvSpPr>
            <p:nvPr/>
          </p:nvSpPr>
          <p:spPr bwMode="auto">
            <a:xfrm>
              <a:off x="3384" y="2198"/>
              <a:ext cx="845" cy="310"/>
            </a:xfrm>
            <a:custGeom>
              <a:avLst/>
              <a:gdLst>
                <a:gd name="T0" fmla="*/ 31 w 2534"/>
                <a:gd name="T1" fmla="*/ 11 h 930"/>
                <a:gd name="T2" fmla="*/ 31 w 2534"/>
                <a:gd name="T3" fmla="*/ 11 h 930"/>
                <a:gd name="T4" fmla="*/ 31 w 2534"/>
                <a:gd name="T5" fmla="*/ 11 h 930"/>
                <a:gd name="T6" fmla="*/ 31 w 2534"/>
                <a:gd name="T7" fmla="*/ 11 h 930"/>
                <a:gd name="T8" fmla="*/ 30 w 2534"/>
                <a:gd name="T9" fmla="*/ 11 h 930"/>
                <a:gd name="T10" fmla="*/ 30 w 2534"/>
                <a:gd name="T11" fmla="*/ 11 h 930"/>
                <a:gd name="T12" fmla="*/ 30 w 2534"/>
                <a:gd name="T13" fmla="*/ 11 h 930"/>
                <a:gd name="T14" fmla="*/ 30 w 2534"/>
                <a:gd name="T15" fmla="*/ 11 h 930"/>
                <a:gd name="T16" fmla="*/ 30 w 2534"/>
                <a:gd name="T17" fmla="*/ 11 h 930"/>
                <a:gd name="T18" fmla="*/ 0 w 2534"/>
                <a:gd name="T19" fmla="*/ 0 h 930"/>
                <a:gd name="T20" fmla="*/ 0 w 2534"/>
                <a:gd name="T21" fmla="*/ 0 h 930"/>
                <a:gd name="T22" fmla="*/ 0 w 2534"/>
                <a:gd name="T23" fmla="*/ 0 h 930"/>
                <a:gd name="T24" fmla="*/ 1 w 2534"/>
                <a:gd name="T25" fmla="*/ 0 h 930"/>
                <a:gd name="T26" fmla="*/ 1 w 2534"/>
                <a:gd name="T27" fmla="*/ 0 h 930"/>
                <a:gd name="T28" fmla="*/ 1 w 2534"/>
                <a:gd name="T29" fmla="*/ 0 h 930"/>
                <a:gd name="T30" fmla="*/ 1 w 2534"/>
                <a:gd name="T31" fmla="*/ 0 h 930"/>
                <a:gd name="T32" fmla="*/ 2 w 2534"/>
                <a:gd name="T33" fmla="*/ 0 h 930"/>
                <a:gd name="T34" fmla="*/ 2 w 2534"/>
                <a:gd name="T35" fmla="*/ 0 h 930"/>
                <a:gd name="T36" fmla="*/ 31 w 2534"/>
                <a:gd name="T37" fmla="*/ 11 h 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4"/>
                <a:gd name="T58" fmla="*/ 0 h 930"/>
                <a:gd name="T59" fmla="*/ 2534 w 2534"/>
                <a:gd name="T60" fmla="*/ 930 h 9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4" h="930">
                  <a:moveTo>
                    <a:pt x="2534" y="930"/>
                  </a:moveTo>
                  <a:lnTo>
                    <a:pt x="2517" y="930"/>
                  </a:lnTo>
                  <a:lnTo>
                    <a:pt x="2501" y="930"/>
                  </a:lnTo>
                  <a:lnTo>
                    <a:pt x="2484" y="930"/>
                  </a:lnTo>
                  <a:lnTo>
                    <a:pt x="2468" y="929"/>
                  </a:lnTo>
                  <a:lnTo>
                    <a:pt x="2453" y="929"/>
                  </a:lnTo>
                  <a:lnTo>
                    <a:pt x="2436" y="929"/>
                  </a:lnTo>
                  <a:lnTo>
                    <a:pt x="2420" y="927"/>
                  </a:lnTo>
                  <a:lnTo>
                    <a:pt x="2403" y="927"/>
                  </a:lnTo>
                  <a:lnTo>
                    <a:pt x="0" y="0"/>
                  </a:lnTo>
                  <a:lnTo>
                    <a:pt x="19" y="1"/>
                  </a:lnTo>
                  <a:lnTo>
                    <a:pt x="38" y="2"/>
                  </a:lnTo>
                  <a:lnTo>
                    <a:pt x="58" y="4"/>
                  </a:lnTo>
                  <a:lnTo>
                    <a:pt x="77" y="6"/>
                  </a:lnTo>
                  <a:lnTo>
                    <a:pt x="96" y="7"/>
                  </a:lnTo>
                  <a:lnTo>
                    <a:pt x="115" y="9"/>
                  </a:lnTo>
                  <a:lnTo>
                    <a:pt x="135" y="10"/>
                  </a:lnTo>
                  <a:lnTo>
                    <a:pt x="154" y="11"/>
                  </a:lnTo>
                  <a:lnTo>
                    <a:pt x="2534" y="930"/>
                  </a:lnTo>
                  <a:close/>
                </a:path>
              </a:pathLst>
            </a:custGeom>
            <a:solidFill>
              <a:srgbClr val="13524D"/>
            </a:solidFill>
            <a:ln w="9525">
              <a:noFill/>
              <a:round/>
              <a:headEnd/>
              <a:tailEnd/>
            </a:ln>
          </p:spPr>
          <p:txBody>
            <a:bodyPr/>
            <a:lstStyle/>
            <a:p>
              <a:endParaRPr lang="fr-FR"/>
            </a:p>
          </p:txBody>
        </p:sp>
        <p:sp>
          <p:nvSpPr>
            <p:cNvPr id="22" name="Freeform 25"/>
            <p:cNvSpPr>
              <a:spLocks/>
            </p:cNvSpPr>
            <p:nvPr/>
          </p:nvSpPr>
          <p:spPr bwMode="auto">
            <a:xfrm>
              <a:off x="3334" y="2194"/>
              <a:ext cx="851" cy="313"/>
            </a:xfrm>
            <a:custGeom>
              <a:avLst/>
              <a:gdLst>
                <a:gd name="T0" fmla="*/ 31 w 2555"/>
                <a:gd name="T1" fmla="*/ 12 h 937"/>
                <a:gd name="T2" fmla="*/ 31 w 2555"/>
                <a:gd name="T3" fmla="*/ 12 h 937"/>
                <a:gd name="T4" fmla="*/ 31 w 2555"/>
                <a:gd name="T5" fmla="*/ 12 h 937"/>
                <a:gd name="T6" fmla="*/ 31 w 2555"/>
                <a:gd name="T7" fmla="*/ 12 h 937"/>
                <a:gd name="T8" fmla="*/ 31 w 2555"/>
                <a:gd name="T9" fmla="*/ 12 h 937"/>
                <a:gd name="T10" fmla="*/ 30 w 2555"/>
                <a:gd name="T11" fmla="*/ 12 h 937"/>
                <a:gd name="T12" fmla="*/ 30 w 2555"/>
                <a:gd name="T13" fmla="*/ 12 h 937"/>
                <a:gd name="T14" fmla="*/ 30 w 2555"/>
                <a:gd name="T15" fmla="*/ 12 h 937"/>
                <a:gd name="T16" fmla="*/ 30 w 2555"/>
                <a:gd name="T17" fmla="*/ 12 h 937"/>
                <a:gd name="T18" fmla="*/ 0 w 2555"/>
                <a:gd name="T19" fmla="*/ 0 h 937"/>
                <a:gd name="T20" fmla="*/ 0 w 2555"/>
                <a:gd name="T21" fmla="*/ 0 h 937"/>
                <a:gd name="T22" fmla="*/ 0 w 2555"/>
                <a:gd name="T23" fmla="*/ 0 h 937"/>
                <a:gd name="T24" fmla="*/ 1 w 2555"/>
                <a:gd name="T25" fmla="*/ 0 h 937"/>
                <a:gd name="T26" fmla="*/ 1 w 2555"/>
                <a:gd name="T27" fmla="*/ 0 h 937"/>
                <a:gd name="T28" fmla="*/ 1 w 2555"/>
                <a:gd name="T29" fmla="*/ 0 h 937"/>
                <a:gd name="T30" fmla="*/ 1 w 2555"/>
                <a:gd name="T31" fmla="*/ 0 h 937"/>
                <a:gd name="T32" fmla="*/ 2 w 2555"/>
                <a:gd name="T33" fmla="*/ 0 h 937"/>
                <a:gd name="T34" fmla="*/ 2 w 2555"/>
                <a:gd name="T35" fmla="*/ 0 h 937"/>
                <a:gd name="T36" fmla="*/ 31 w 2555"/>
                <a:gd name="T37" fmla="*/ 12 h 9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55"/>
                <a:gd name="T58" fmla="*/ 0 h 937"/>
                <a:gd name="T59" fmla="*/ 2555 w 2555"/>
                <a:gd name="T60" fmla="*/ 937 h 9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55" h="937">
                  <a:moveTo>
                    <a:pt x="2555" y="937"/>
                  </a:moveTo>
                  <a:lnTo>
                    <a:pt x="2539" y="937"/>
                  </a:lnTo>
                  <a:lnTo>
                    <a:pt x="2522" y="937"/>
                  </a:lnTo>
                  <a:lnTo>
                    <a:pt x="2506" y="937"/>
                  </a:lnTo>
                  <a:lnTo>
                    <a:pt x="2490" y="936"/>
                  </a:lnTo>
                  <a:lnTo>
                    <a:pt x="2473" y="936"/>
                  </a:lnTo>
                  <a:lnTo>
                    <a:pt x="2457" y="936"/>
                  </a:lnTo>
                  <a:lnTo>
                    <a:pt x="2440" y="935"/>
                  </a:lnTo>
                  <a:lnTo>
                    <a:pt x="2425" y="935"/>
                  </a:lnTo>
                  <a:lnTo>
                    <a:pt x="0" y="0"/>
                  </a:lnTo>
                  <a:lnTo>
                    <a:pt x="19" y="1"/>
                  </a:lnTo>
                  <a:lnTo>
                    <a:pt x="39" y="2"/>
                  </a:lnTo>
                  <a:lnTo>
                    <a:pt x="57" y="3"/>
                  </a:lnTo>
                  <a:lnTo>
                    <a:pt x="76" y="4"/>
                  </a:lnTo>
                  <a:lnTo>
                    <a:pt x="95" y="7"/>
                  </a:lnTo>
                  <a:lnTo>
                    <a:pt x="113" y="8"/>
                  </a:lnTo>
                  <a:lnTo>
                    <a:pt x="133" y="9"/>
                  </a:lnTo>
                  <a:lnTo>
                    <a:pt x="152" y="10"/>
                  </a:lnTo>
                  <a:lnTo>
                    <a:pt x="2555" y="937"/>
                  </a:lnTo>
                  <a:close/>
                </a:path>
              </a:pathLst>
            </a:custGeom>
            <a:solidFill>
              <a:srgbClr val="165550"/>
            </a:solidFill>
            <a:ln w="9525">
              <a:solidFill>
                <a:schemeClr val="accent1"/>
              </a:solidFill>
              <a:round/>
              <a:headEnd/>
              <a:tailEnd/>
            </a:ln>
          </p:spPr>
          <p:txBody>
            <a:bodyPr/>
            <a:lstStyle/>
            <a:p>
              <a:endParaRPr lang="fr-FR"/>
            </a:p>
          </p:txBody>
        </p:sp>
        <p:sp>
          <p:nvSpPr>
            <p:cNvPr id="23" name="Freeform 26"/>
            <p:cNvSpPr>
              <a:spLocks/>
            </p:cNvSpPr>
            <p:nvPr/>
          </p:nvSpPr>
          <p:spPr bwMode="auto">
            <a:xfrm>
              <a:off x="3284" y="2190"/>
              <a:ext cx="858" cy="316"/>
            </a:xfrm>
            <a:custGeom>
              <a:avLst/>
              <a:gdLst>
                <a:gd name="T0" fmla="*/ 32 w 2575"/>
                <a:gd name="T1" fmla="*/ 12 h 947"/>
                <a:gd name="T2" fmla="*/ 32 w 2575"/>
                <a:gd name="T3" fmla="*/ 12 h 947"/>
                <a:gd name="T4" fmla="*/ 31 w 2575"/>
                <a:gd name="T5" fmla="*/ 12 h 947"/>
                <a:gd name="T6" fmla="*/ 31 w 2575"/>
                <a:gd name="T7" fmla="*/ 12 h 947"/>
                <a:gd name="T8" fmla="*/ 31 w 2575"/>
                <a:gd name="T9" fmla="*/ 12 h 947"/>
                <a:gd name="T10" fmla="*/ 31 w 2575"/>
                <a:gd name="T11" fmla="*/ 12 h 947"/>
                <a:gd name="T12" fmla="*/ 31 w 2575"/>
                <a:gd name="T13" fmla="*/ 12 h 947"/>
                <a:gd name="T14" fmla="*/ 30 w 2575"/>
                <a:gd name="T15" fmla="*/ 12 h 947"/>
                <a:gd name="T16" fmla="*/ 30 w 2575"/>
                <a:gd name="T17" fmla="*/ 12 h 947"/>
                <a:gd name="T18" fmla="*/ 0 w 2575"/>
                <a:gd name="T19" fmla="*/ 0 h 947"/>
                <a:gd name="T20" fmla="*/ 0 w 2575"/>
                <a:gd name="T21" fmla="*/ 0 h 947"/>
                <a:gd name="T22" fmla="*/ 0 w 2575"/>
                <a:gd name="T23" fmla="*/ 0 h 947"/>
                <a:gd name="T24" fmla="*/ 1 w 2575"/>
                <a:gd name="T25" fmla="*/ 0 h 947"/>
                <a:gd name="T26" fmla="*/ 1 w 2575"/>
                <a:gd name="T27" fmla="*/ 0 h 947"/>
                <a:gd name="T28" fmla="*/ 1 w 2575"/>
                <a:gd name="T29" fmla="*/ 0 h 947"/>
                <a:gd name="T30" fmla="*/ 1 w 2575"/>
                <a:gd name="T31" fmla="*/ 0 h 947"/>
                <a:gd name="T32" fmla="*/ 2 w 2575"/>
                <a:gd name="T33" fmla="*/ 0 h 947"/>
                <a:gd name="T34" fmla="*/ 2 w 2575"/>
                <a:gd name="T35" fmla="*/ 0 h 947"/>
                <a:gd name="T36" fmla="*/ 32 w 2575"/>
                <a:gd name="T37" fmla="*/ 12 h 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5"/>
                <a:gd name="T58" fmla="*/ 0 h 947"/>
                <a:gd name="T59" fmla="*/ 2575 w 2575"/>
                <a:gd name="T60" fmla="*/ 947 h 9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5" h="947">
                  <a:moveTo>
                    <a:pt x="2575" y="947"/>
                  </a:moveTo>
                  <a:lnTo>
                    <a:pt x="2558" y="947"/>
                  </a:lnTo>
                  <a:lnTo>
                    <a:pt x="2541" y="946"/>
                  </a:lnTo>
                  <a:lnTo>
                    <a:pt x="2524" y="946"/>
                  </a:lnTo>
                  <a:lnTo>
                    <a:pt x="2507" y="945"/>
                  </a:lnTo>
                  <a:lnTo>
                    <a:pt x="2490" y="944"/>
                  </a:lnTo>
                  <a:lnTo>
                    <a:pt x="2473" y="943"/>
                  </a:lnTo>
                  <a:lnTo>
                    <a:pt x="2457" y="943"/>
                  </a:lnTo>
                  <a:lnTo>
                    <a:pt x="2440" y="941"/>
                  </a:lnTo>
                  <a:lnTo>
                    <a:pt x="0" y="0"/>
                  </a:lnTo>
                  <a:lnTo>
                    <a:pt x="19" y="2"/>
                  </a:lnTo>
                  <a:lnTo>
                    <a:pt x="37" y="3"/>
                  </a:lnTo>
                  <a:lnTo>
                    <a:pt x="56" y="5"/>
                  </a:lnTo>
                  <a:lnTo>
                    <a:pt x="75" y="6"/>
                  </a:lnTo>
                  <a:lnTo>
                    <a:pt x="94" y="7"/>
                  </a:lnTo>
                  <a:lnTo>
                    <a:pt x="113" y="10"/>
                  </a:lnTo>
                  <a:lnTo>
                    <a:pt x="131" y="11"/>
                  </a:lnTo>
                  <a:lnTo>
                    <a:pt x="150" y="12"/>
                  </a:lnTo>
                  <a:lnTo>
                    <a:pt x="2575" y="947"/>
                  </a:lnTo>
                  <a:close/>
                </a:path>
              </a:pathLst>
            </a:custGeom>
            <a:solidFill>
              <a:schemeClr val="accent2"/>
            </a:solidFill>
            <a:ln w="9525">
              <a:noFill/>
              <a:round/>
              <a:headEnd/>
              <a:tailEnd/>
            </a:ln>
          </p:spPr>
          <p:txBody>
            <a:bodyPr/>
            <a:lstStyle/>
            <a:p>
              <a:endParaRPr lang="fr-FR"/>
            </a:p>
          </p:txBody>
        </p:sp>
        <p:sp>
          <p:nvSpPr>
            <p:cNvPr id="24" name="Freeform 27"/>
            <p:cNvSpPr>
              <a:spLocks/>
            </p:cNvSpPr>
            <p:nvPr/>
          </p:nvSpPr>
          <p:spPr bwMode="auto">
            <a:xfrm>
              <a:off x="3233" y="2187"/>
              <a:ext cx="864" cy="317"/>
            </a:xfrm>
            <a:custGeom>
              <a:avLst/>
              <a:gdLst>
                <a:gd name="T0" fmla="*/ 32 w 2592"/>
                <a:gd name="T1" fmla="*/ 12 h 951"/>
                <a:gd name="T2" fmla="*/ 32 w 2592"/>
                <a:gd name="T3" fmla="*/ 12 h 951"/>
                <a:gd name="T4" fmla="*/ 32 w 2592"/>
                <a:gd name="T5" fmla="*/ 12 h 951"/>
                <a:gd name="T6" fmla="*/ 31 w 2592"/>
                <a:gd name="T7" fmla="*/ 12 h 951"/>
                <a:gd name="T8" fmla="*/ 31 w 2592"/>
                <a:gd name="T9" fmla="*/ 12 h 951"/>
                <a:gd name="T10" fmla="*/ 31 w 2592"/>
                <a:gd name="T11" fmla="*/ 12 h 951"/>
                <a:gd name="T12" fmla="*/ 31 w 2592"/>
                <a:gd name="T13" fmla="*/ 12 h 951"/>
                <a:gd name="T14" fmla="*/ 30 w 2592"/>
                <a:gd name="T15" fmla="*/ 12 h 951"/>
                <a:gd name="T16" fmla="*/ 30 w 2592"/>
                <a:gd name="T17" fmla="*/ 12 h 951"/>
                <a:gd name="T18" fmla="*/ 0 w 2592"/>
                <a:gd name="T19" fmla="*/ 0 h 951"/>
                <a:gd name="T20" fmla="*/ 0 w 2592"/>
                <a:gd name="T21" fmla="*/ 0 h 951"/>
                <a:gd name="T22" fmla="*/ 0 w 2592"/>
                <a:gd name="T23" fmla="*/ 0 h 951"/>
                <a:gd name="T24" fmla="*/ 1 w 2592"/>
                <a:gd name="T25" fmla="*/ 0 h 951"/>
                <a:gd name="T26" fmla="*/ 1 w 2592"/>
                <a:gd name="T27" fmla="*/ 0 h 951"/>
                <a:gd name="T28" fmla="*/ 1 w 2592"/>
                <a:gd name="T29" fmla="*/ 0 h 951"/>
                <a:gd name="T30" fmla="*/ 1 w 2592"/>
                <a:gd name="T31" fmla="*/ 0 h 951"/>
                <a:gd name="T32" fmla="*/ 2 w 2592"/>
                <a:gd name="T33" fmla="*/ 0 h 951"/>
                <a:gd name="T34" fmla="*/ 2 w 2592"/>
                <a:gd name="T35" fmla="*/ 0 h 951"/>
                <a:gd name="T36" fmla="*/ 32 w 2592"/>
                <a:gd name="T37" fmla="*/ 12 h 9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2"/>
                <a:gd name="T58" fmla="*/ 0 h 951"/>
                <a:gd name="T59" fmla="*/ 2592 w 2592"/>
                <a:gd name="T60" fmla="*/ 951 h 9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2" h="951">
                  <a:moveTo>
                    <a:pt x="2592" y="951"/>
                  </a:moveTo>
                  <a:lnTo>
                    <a:pt x="2573" y="950"/>
                  </a:lnTo>
                  <a:lnTo>
                    <a:pt x="2553" y="949"/>
                  </a:lnTo>
                  <a:lnTo>
                    <a:pt x="2534" y="948"/>
                  </a:lnTo>
                  <a:lnTo>
                    <a:pt x="2516" y="947"/>
                  </a:lnTo>
                  <a:lnTo>
                    <a:pt x="2497" y="946"/>
                  </a:lnTo>
                  <a:lnTo>
                    <a:pt x="2477" y="945"/>
                  </a:lnTo>
                  <a:lnTo>
                    <a:pt x="2458" y="942"/>
                  </a:lnTo>
                  <a:lnTo>
                    <a:pt x="2439" y="941"/>
                  </a:lnTo>
                  <a:lnTo>
                    <a:pt x="0" y="0"/>
                  </a:lnTo>
                  <a:lnTo>
                    <a:pt x="19" y="1"/>
                  </a:lnTo>
                  <a:lnTo>
                    <a:pt x="38" y="3"/>
                  </a:lnTo>
                  <a:lnTo>
                    <a:pt x="56" y="4"/>
                  </a:lnTo>
                  <a:lnTo>
                    <a:pt x="76" y="5"/>
                  </a:lnTo>
                  <a:lnTo>
                    <a:pt x="95" y="7"/>
                  </a:lnTo>
                  <a:lnTo>
                    <a:pt x="113" y="8"/>
                  </a:lnTo>
                  <a:lnTo>
                    <a:pt x="132" y="9"/>
                  </a:lnTo>
                  <a:lnTo>
                    <a:pt x="152" y="10"/>
                  </a:lnTo>
                  <a:lnTo>
                    <a:pt x="2592" y="951"/>
                  </a:lnTo>
                  <a:close/>
                </a:path>
              </a:pathLst>
            </a:custGeom>
            <a:solidFill>
              <a:srgbClr val="185A53"/>
            </a:solidFill>
            <a:ln w="9525">
              <a:solidFill>
                <a:schemeClr val="accent1"/>
              </a:solidFill>
              <a:round/>
              <a:headEnd/>
              <a:tailEnd/>
            </a:ln>
          </p:spPr>
          <p:txBody>
            <a:bodyPr/>
            <a:lstStyle/>
            <a:p>
              <a:endParaRPr lang="fr-FR"/>
            </a:p>
          </p:txBody>
        </p:sp>
        <p:sp>
          <p:nvSpPr>
            <p:cNvPr id="25" name="Freeform 28"/>
            <p:cNvSpPr>
              <a:spLocks/>
            </p:cNvSpPr>
            <p:nvPr/>
          </p:nvSpPr>
          <p:spPr bwMode="auto">
            <a:xfrm>
              <a:off x="3182" y="2183"/>
              <a:ext cx="864" cy="318"/>
            </a:xfrm>
            <a:custGeom>
              <a:avLst/>
              <a:gdLst>
                <a:gd name="T0" fmla="*/ 32 w 2591"/>
                <a:gd name="T1" fmla="*/ 12 h 952"/>
                <a:gd name="T2" fmla="*/ 32 w 2591"/>
                <a:gd name="T3" fmla="*/ 12 h 952"/>
                <a:gd name="T4" fmla="*/ 31 w 2591"/>
                <a:gd name="T5" fmla="*/ 12 h 952"/>
                <a:gd name="T6" fmla="*/ 31 w 2591"/>
                <a:gd name="T7" fmla="*/ 12 h 952"/>
                <a:gd name="T8" fmla="*/ 31 w 2591"/>
                <a:gd name="T9" fmla="*/ 12 h 952"/>
                <a:gd name="T10" fmla="*/ 31 w 2591"/>
                <a:gd name="T11" fmla="*/ 12 h 952"/>
                <a:gd name="T12" fmla="*/ 30 w 2591"/>
                <a:gd name="T13" fmla="*/ 12 h 952"/>
                <a:gd name="T14" fmla="*/ 30 w 2591"/>
                <a:gd name="T15" fmla="*/ 12 h 952"/>
                <a:gd name="T16" fmla="*/ 30 w 2591"/>
                <a:gd name="T17" fmla="*/ 12 h 952"/>
                <a:gd name="T18" fmla="*/ 0 w 2591"/>
                <a:gd name="T19" fmla="*/ 0 h 952"/>
                <a:gd name="T20" fmla="*/ 0 w 2591"/>
                <a:gd name="T21" fmla="*/ 0 h 952"/>
                <a:gd name="T22" fmla="*/ 0 w 2591"/>
                <a:gd name="T23" fmla="*/ 0 h 952"/>
                <a:gd name="T24" fmla="*/ 1 w 2591"/>
                <a:gd name="T25" fmla="*/ 0 h 952"/>
                <a:gd name="T26" fmla="*/ 1 w 2591"/>
                <a:gd name="T27" fmla="*/ 0 h 952"/>
                <a:gd name="T28" fmla="*/ 1 w 2591"/>
                <a:gd name="T29" fmla="*/ 0 h 952"/>
                <a:gd name="T30" fmla="*/ 1 w 2591"/>
                <a:gd name="T31" fmla="*/ 0 h 952"/>
                <a:gd name="T32" fmla="*/ 2 w 2591"/>
                <a:gd name="T33" fmla="*/ 0 h 952"/>
                <a:gd name="T34" fmla="*/ 2 w 2591"/>
                <a:gd name="T35" fmla="*/ 0 h 952"/>
                <a:gd name="T36" fmla="*/ 32 w 2591"/>
                <a:gd name="T37" fmla="*/ 12 h 9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1"/>
                <a:gd name="T58" fmla="*/ 0 h 952"/>
                <a:gd name="T59" fmla="*/ 2591 w 2591"/>
                <a:gd name="T60" fmla="*/ 952 h 9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1" h="952">
                  <a:moveTo>
                    <a:pt x="2591" y="952"/>
                  </a:moveTo>
                  <a:lnTo>
                    <a:pt x="2569" y="950"/>
                  </a:lnTo>
                  <a:lnTo>
                    <a:pt x="2547" y="949"/>
                  </a:lnTo>
                  <a:lnTo>
                    <a:pt x="2525" y="947"/>
                  </a:lnTo>
                  <a:lnTo>
                    <a:pt x="2504" y="944"/>
                  </a:lnTo>
                  <a:lnTo>
                    <a:pt x="2482" y="941"/>
                  </a:lnTo>
                  <a:lnTo>
                    <a:pt x="2461" y="939"/>
                  </a:lnTo>
                  <a:lnTo>
                    <a:pt x="2439" y="936"/>
                  </a:lnTo>
                  <a:lnTo>
                    <a:pt x="2418" y="933"/>
                  </a:lnTo>
                  <a:lnTo>
                    <a:pt x="0" y="0"/>
                  </a:lnTo>
                  <a:lnTo>
                    <a:pt x="19" y="1"/>
                  </a:lnTo>
                  <a:lnTo>
                    <a:pt x="39" y="2"/>
                  </a:lnTo>
                  <a:lnTo>
                    <a:pt x="57" y="4"/>
                  </a:lnTo>
                  <a:lnTo>
                    <a:pt x="76" y="6"/>
                  </a:lnTo>
                  <a:lnTo>
                    <a:pt x="95" y="7"/>
                  </a:lnTo>
                  <a:lnTo>
                    <a:pt x="113" y="9"/>
                  </a:lnTo>
                  <a:lnTo>
                    <a:pt x="133" y="10"/>
                  </a:lnTo>
                  <a:lnTo>
                    <a:pt x="152" y="11"/>
                  </a:lnTo>
                  <a:lnTo>
                    <a:pt x="2591" y="952"/>
                  </a:lnTo>
                  <a:close/>
                </a:path>
              </a:pathLst>
            </a:custGeom>
            <a:solidFill>
              <a:srgbClr val="1B5F55"/>
            </a:solidFill>
            <a:ln w="9525">
              <a:solidFill>
                <a:schemeClr val="accent1"/>
              </a:solidFill>
              <a:round/>
              <a:headEnd/>
              <a:tailEnd/>
            </a:ln>
          </p:spPr>
          <p:txBody>
            <a:bodyPr/>
            <a:lstStyle/>
            <a:p>
              <a:endParaRPr lang="fr-FR"/>
            </a:p>
          </p:txBody>
        </p:sp>
        <p:sp>
          <p:nvSpPr>
            <p:cNvPr id="26" name="Freeform 29"/>
            <p:cNvSpPr>
              <a:spLocks/>
            </p:cNvSpPr>
            <p:nvPr/>
          </p:nvSpPr>
          <p:spPr bwMode="auto">
            <a:xfrm>
              <a:off x="3132" y="2180"/>
              <a:ext cx="856" cy="314"/>
            </a:xfrm>
            <a:custGeom>
              <a:avLst/>
              <a:gdLst>
                <a:gd name="T0" fmla="*/ 32 w 2568"/>
                <a:gd name="T1" fmla="*/ 12 h 943"/>
                <a:gd name="T2" fmla="*/ 32 w 2568"/>
                <a:gd name="T3" fmla="*/ 12 h 943"/>
                <a:gd name="T4" fmla="*/ 31 w 2568"/>
                <a:gd name="T5" fmla="*/ 12 h 943"/>
                <a:gd name="T6" fmla="*/ 31 w 2568"/>
                <a:gd name="T7" fmla="*/ 12 h 943"/>
                <a:gd name="T8" fmla="*/ 31 w 2568"/>
                <a:gd name="T9" fmla="*/ 12 h 943"/>
                <a:gd name="T10" fmla="*/ 31 w 2568"/>
                <a:gd name="T11" fmla="*/ 12 h 943"/>
                <a:gd name="T12" fmla="*/ 31 w 2568"/>
                <a:gd name="T13" fmla="*/ 11 h 943"/>
                <a:gd name="T14" fmla="*/ 31 w 2568"/>
                <a:gd name="T15" fmla="*/ 11 h 943"/>
                <a:gd name="T16" fmla="*/ 30 w 2568"/>
                <a:gd name="T17" fmla="*/ 11 h 943"/>
                <a:gd name="T18" fmla="*/ 30 w 2568"/>
                <a:gd name="T19" fmla="*/ 11 h 943"/>
                <a:gd name="T20" fmla="*/ 30 w 2568"/>
                <a:gd name="T21" fmla="*/ 11 h 943"/>
                <a:gd name="T22" fmla="*/ 30 w 2568"/>
                <a:gd name="T23" fmla="*/ 11 h 943"/>
                <a:gd name="T24" fmla="*/ 30 w 2568"/>
                <a:gd name="T25" fmla="*/ 11 h 943"/>
                <a:gd name="T26" fmla="*/ 30 w 2568"/>
                <a:gd name="T27" fmla="*/ 11 h 943"/>
                <a:gd name="T28" fmla="*/ 29 w 2568"/>
                <a:gd name="T29" fmla="*/ 11 h 943"/>
                <a:gd name="T30" fmla="*/ 29 w 2568"/>
                <a:gd name="T31" fmla="*/ 11 h 943"/>
                <a:gd name="T32" fmla="*/ 29 w 2568"/>
                <a:gd name="T33" fmla="*/ 11 h 943"/>
                <a:gd name="T34" fmla="*/ 0 w 2568"/>
                <a:gd name="T35" fmla="*/ 0 h 943"/>
                <a:gd name="T36" fmla="*/ 0 w 2568"/>
                <a:gd name="T37" fmla="*/ 0 h 943"/>
                <a:gd name="T38" fmla="*/ 0 w 2568"/>
                <a:gd name="T39" fmla="*/ 0 h 943"/>
                <a:gd name="T40" fmla="*/ 1 w 2568"/>
                <a:gd name="T41" fmla="*/ 0 h 943"/>
                <a:gd name="T42" fmla="*/ 1 w 2568"/>
                <a:gd name="T43" fmla="*/ 0 h 943"/>
                <a:gd name="T44" fmla="*/ 1 w 2568"/>
                <a:gd name="T45" fmla="*/ 0 h 943"/>
                <a:gd name="T46" fmla="*/ 1 w 2568"/>
                <a:gd name="T47" fmla="*/ 0 h 943"/>
                <a:gd name="T48" fmla="*/ 2 w 2568"/>
                <a:gd name="T49" fmla="*/ 0 h 943"/>
                <a:gd name="T50" fmla="*/ 2 w 2568"/>
                <a:gd name="T51" fmla="*/ 0 h 943"/>
                <a:gd name="T52" fmla="*/ 32 w 2568"/>
                <a:gd name="T53" fmla="*/ 12 h 9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8"/>
                <a:gd name="T82" fmla="*/ 0 h 943"/>
                <a:gd name="T83" fmla="*/ 2568 w 2568"/>
                <a:gd name="T84" fmla="*/ 943 h 9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8" h="943">
                  <a:moveTo>
                    <a:pt x="2568" y="943"/>
                  </a:moveTo>
                  <a:lnTo>
                    <a:pt x="2554" y="941"/>
                  </a:lnTo>
                  <a:lnTo>
                    <a:pt x="2542" y="940"/>
                  </a:lnTo>
                  <a:lnTo>
                    <a:pt x="2528" y="937"/>
                  </a:lnTo>
                  <a:lnTo>
                    <a:pt x="2516" y="935"/>
                  </a:lnTo>
                  <a:lnTo>
                    <a:pt x="2502" y="933"/>
                  </a:lnTo>
                  <a:lnTo>
                    <a:pt x="2490" y="931"/>
                  </a:lnTo>
                  <a:lnTo>
                    <a:pt x="2476" y="928"/>
                  </a:lnTo>
                  <a:lnTo>
                    <a:pt x="2464" y="926"/>
                  </a:lnTo>
                  <a:lnTo>
                    <a:pt x="2449" y="923"/>
                  </a:lnTo>
                  <a:lnTo>
                    <a:pt x="2435" y="920"/>
                  </a:lnTo>
                  <a:lnTo>
                    <a:pt x="2421" y="918"/>
                  </a:lnTo>
                  <a:lnTo>
                    <a:pt x="2406" y="915"/>
                  </a:lnTo>
                  <a:lnTo>
                    <a:pt x="2391" y="912"/>
                  </a:lnTo>
                  <a:lnTo>
                    <a:pt x="2377" y="910"/>
                  </a:lnTo>
                  <a:lnTo>
                    <a:pt x="2363" y="908"/>
                  </a:lnTo>
                  <a:lnTo>
                    <a:pt x="2348" y="906"/>
                  </a:lnTo>
                  <a:lnTo>
                    <a:pt x="0" y="0"/>
                  </a:lnTo>
                  <a:lnTo>
                    <a:pt x="19" y="1"/>
                  </a:lnTo>
                  <a:lnTo>
                    <a:pt x="38" y="2"/>
                  </a:lnTo>
                  <a:lnTo>
                    <a:pt x="56" y="3"/>
                  </a:lnTo>
                  <a:lnTo>
                    <a:pt x="75" y="4"/>
                  </a:lnTo>
                  <a:lnTo>
                    <a:pt x="94" y="7"/>
                  </a:lnTo>
                  <a:lnTo>
                    <a:pt x="113" y="8"/>
                  </a:lnTo>
                  <a:lnTo>
                    <a:pt x="131" y="9"/>
                  </a:lnTo>
                  <a:lnTo>
                    <a:pt x="150" y="10"/>
                  </a:lnTo>
                  <a:lnTo>
                    <a:pt x="2568" y="943"/>
                  </a:lnTo>
                  <a:close/>
                </a:path>
              </a:pathLst>
            </a:custGeom>
            <a:solidFill>
              <a:srgbClr val="1B5F58"/>
            </a:solidFill>
            <a:ln w="9525">
              <a:noFill/>
              <a:round/>
              <a:headEnd/>
              <a:tailEnd/>
            </a:ln>
          </p:spPr>
          <p:txBody>
            <a:bodyPr/>
            <a:lstStyle/>
            <a:p>
              <a:endParaRPr lang="fr-FR"/>
            </a:p>
          </p:txBody>
        </p:sp>
        <p:sp>
          <p:nvSpPr>
            <p:cNvPr id="27" name="Freeform 30"/>
            <p:cNvSpPr>
              <a:spLocks/>
            </p:cNvSpPr>
            <p:nvPr/>
          </p:nvSpPr>
          <p:spPr bwMode="auto">
            <a:xfrm>
              <a:off x="3082" y="2176"/>
              <a:ext cx="833" cy="306"/>
            </a:xfrm>
            <a:custGeom>
              <a:avLst/>
              <a:gdLst>
                <a:gd name="T0" fmla="*/ 31 w 2499"/>
                <a:gd name="T1" fmla="*/ 11 h 918"/>
                <a:gd name="T2" fmla="*/ 31 w 2499"/>
                <a:gd name="T3" fmla="*/ 11 h 918"/>
                <a:gd name="T4" fmla="*/ 31 w 2499"/>
                <a:gd name="T5" fmla="*/ 11 h 918"/>
                <a:gd name="T6" fmla="*/ 30 w 2499"/>
                <a:gd name="T7" fmla="*/ 11 h 918"/>
                <a:gd name="T8" fmla="*/ 30 w 2499"/>
                <a:gd name="T9" fmla="*/ 11 h 918"/>
                <a:gd name="T10" fmla="*/ 30 w 2499"/>
                <a:gd name="T11" fmla="*/ 11 h 918"/>
                <a:gd name="T12" fmla="*/ 30 w 2499"/>
                <a:gd name="T13" fmla="*/ 11 h 918"/>
                <a:gd name="T14" fmla="*/ 30 w 2499"/>
                <a:gd name="T15" fmla="*/ 11 h 918"/>
                <a:gd name="T16" fmla="*/ 30 w 2499"/>
                <a:gd name="T17" fmla="*/ 11 h 918"/>
                <a:gd name="T18" fmla="*/ 29 w 2499"/>
                <a:gd name="T19" fmla="*/ 11 h 918"/>
                <a:gd name="T20" fmla="*/ 29 w 2499"/>
                <a:gd name="T21" fmla="*/ 11 h 918"/>
                <a:gd name="T22" fmla="*/ 29 w 2499"/>
                <a:gd name="T23" fmla="*/ 11 h 918"/>
                <a:gd name="T24" fmla="*/ 29 w 2499"/>
                <a:gd name="T25" fmla="*/ 11 h 918"/>
                <a:gd name="T26" fmla="*/ 29 w 2499"/>
                <a:gd name="T27" fmla="*/ 11 h 918"/>
                <a:gd name="T28" fmla="*/ 29 w 2499"/>
                <a:gd name="T29" fmla="*/ 11 h 918"/>
                <a:gd name="T30" fmla="*/ 29 w 2499"/>
                <a:gd name="T31" fmla="*/ 11 h 918"/>
                <a:gd name="T32" fmla="*/ 28 w 2499"/>
                <a:gd name="T33" fmla="*/ 11 h 918"/>
                <a:gd name="T34" fmla="*/ 0 w 2499"/>
                <a:gd name="T35" fmla="*/ 0 h 918"/>
                <a:gd name="T36" fmla="*/ 0 w 2499"/>
                <a:gd name="T37" fmla="*/ 0 h 918"/>
                <a:gd name="T38" fmla="*/ 0 w 2499"/>
                <a:gd name="T39" fmla="*/ 0 h 918"/>
                <a:gd name="T40" fmla="*/ 1 w 2499"/>
                <a:gd name="T41" fmla="*/ 0 h 918"/>
                <a:gd name="T42" fmla="*/ 1 w 2499"/>
                <a:gd name="T43" fmla="*/ 0 h 918"/>
                <a:gd name="T44" fmla="*/ 1 w 2499"/>
                <a:gd name="T45" fmla="*/ 0 h 918"/>
                <a:gd name="T46" fmla="*/ 1 w 2499"/>
                <a:gd name="T47" fmla="*/ 0 h 918"/>
                <a:gd name="T48" fmla="*/ 2 w 2499"/>
                <a:gd name="T49" fmla="*/ 0 h 918"/>
                <a:gd name="T50" fmla="*/ 2 w 2499"/>
                <a:gd name="T51" fmla="*/ 0 h 918"/>
                <a:gd name="T52" fmla="*/ 31 w 2499"/>
                <a:gd name="T53" fmla="*/ 11 h 9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9"/>
                <a:gd name="T82" fmla="*/ 0 h 918"/>
                <a:gd name="T83" fmla="*/ 2499 w 2499"/>
                <a:gd name="T84" fmla="*/ 918 h 9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9" h="918">
                  <a:moveTo>
                    <a:pt x="2499" y="918"/>
                  </a:moveTo>
                  <a:lnTo>
                    <a:pt x="2487" y="915"/>
                  </a:lnTo>
                  <a:lnTo>
                    <a:pt x="2474" y="913"/>
                  </a:lnTo>
                  <a:lnTo>
                    <a:pt x="2461" y="911"/>
                  </a:lnTo>
                  <a:lnTo>
                    <a:pt x="2448" y="910"/>
                  </a:lnTo>
                  <a:lnTo>
                    <a:pt x="2436" y="907"/>
                  </a:lnTo>
                  <a:lnTo>
                    <a:pt x="2423" y="905"/>
                  </a:lnTo>
                  <a:lnTo>
                    <a:pt x="2411" y="903"/>
                  </a:lnTo>
                  <a:lnTo>
                    <a:pt x="2398" y="902"/>
                  </a:lnTo>
                  <a:lnTo>
                    <a:pt x="2386" y="900"/>
                  </a:lnTo>
                  <a:lnTo>
                    <a:pt x="2372" y="897"/>
                  </a:lnTo>
                  <a:lnTo>
                    <a:pt x="2360" y="896"/>
                  </a:lnTo>
                  <a:lnTo>
                    <a:pt x="2347" y="894"/>
                  </a:lnTo>
                  <a:lnTo>
                    <a:pt x="2335" y="893"/>
                  </a:lnTo>
                  <a:lnTo>
                    <a:pt x="2322" y="891"/>
                  </a:lnTo>
                  <a:lnTo>
                    <a:pt x="2310" y="889"/>
                  </a:lnTo>
                  <a:lnTo>
                    <a:pt x="2297" y="887"/>
                  </a:lnTo>
                  <a:lnTo>
                    <a:pt x="0" y="0"/>
                  </a:lnTo>
                  <a:lnTo>
                    <a:pt x="19" y="2"/>
                  </a:lnTo>
                  <a:lnTo>
                    <a:pt x="38" y="3"/>
                  </a:lnTo>
                  <a:lnTo>
                    <a:pt x="57" y="5"/>
                  </a:lnTo>
                  <a:lnTo>
                    <a:pt x="76" y="6"/>
                  </a:lnTo>
                  <a:lnTo>
                    <a:pt x="94" y="7"/>
                  </a:lnTo>
                  <a:lnTo>
                    <a:pt x="113" y="9"/>
                  </a:lnTo>
                  <a:lnTo>
                    <a:pt x="131" y="11"/>
                  </a:lnTo>
                  <a:lnTo>
                    <a:pt x="151" y="12"/>
                  </a:lnTo>
                  <a:lnTo>
                    <a:pt x="2499" y="918"/>
                  </a:lnTo>
                  <a:close/>
                </a:path>
              </a:pathLst>
            </a:custGeom>
            <a:solidFill>
              <a:srgbClr val="1D645A"/>
            </a:solidFill>
            <a:ln w="9525">
              <a:noFill/>
              <a:round/>
              <a:headEnd/>
              <a:tailEnd/>
            </a:ln>
          </p:spPr>
          <p:txBody>
            <a:bodyPr/>
            <a:lstStyle/>
            <a:p>
              <a:endParaRPr lang="fr-FR"/>
            </a:p>
          </p:txBody>
        </p:sp>
        <p:sp>
          <p:nvSpPr>
            <p:cNvPr id="28" name="Freeform 31"/>
            <p:cNvSpPr>
              <a:spLocks/>
            </p:cNvSpPr>
            <p:nvPr/>
          </p:nvSpPr>
          <p:spPr bwMode="auto">
            <a:xfrm>
              <a:off x="3030" y="2173"/>
              <a:ext cx="818" cy="299"/>
            </a:xfrm>
            <a:custGeom>
              <a:avLst/>
              <a:gdLst>
                <a:gd name="T0" fmla="*/ 30 w 2452"/>
                <a:gd name="T1" fmla="*/ 11 h 897"/>
                <a:gd name="T2" fmla="*/ 30 w 2452"/>
                <a:gd name="T3" fmla="*/ 11 h 897"/>
                <a:gd name="T4" fmla="*/ 30 w 2452"/>
                <a:gd name="T5" fmla="*/ 11 h 897"/>
                <a:gd name="T6" fmla="*/ 30 w 2452"/>
                <a:gd name="T7" fmla="*/ 11 h 897"/>
                <a:gd name="T8" fmla="*/ 30 w 2452"/>
                <a:gd name="T9" fmla="*/ 11 h 897"/>
                <a:gd name="T10" fmla="*/ 30 w 2452"/>
                <a:gd name="T11" fmla="*/ 11 h 897"/>
                <a:gd name="T12" fmla="*/ 29 w 2452"/>
                <a:gd name="T13" fmla="*/ 11 h 897"/>
                <a:gd name="T14" fmla="*/ 29 w 2452"/>
                <a:gd name="T15" fmla="*/ 11 h 897"/>
                <a:gd name="T16" fmla="*/ 29 w 2452"/>
                <a:gd name="T17" fmla="*/ 11 h 897"/>
                <a:gd name="T18" fmla="*/ 29 w 2452"/>
                <a:gd name="T19" fmla="*/ 11 h 897"/>
                <a:gd name="T20" fmla="*/ 29 w 2452"/>
                <a:gd name="T21" fmla="*/ 11 h 897"/>
                <a:gd name="T22" fmla="*/ 29 w 2452"/>
                <a:gd name="T23" fmla="*/ 11 h 897"/>
                <a:gd name="T24" fmla="*/ 29 w 2452"/>
                <a:gd name="T25" fmla="*/ 11 h 897"/>
                <a:gd name="T26" fmla="*/ 29 w 2452"/>
                <a:gd name="T27" fmla="*/ 11 h 897"/>
                <a:gd name="T28" fmla="*/ 28 w 2452"/>
                <a:gd name="T29" fmla="*/ 11 h 897"/>
                <a:gd name="T30" fmla="*/ 28 w 2452"/>
                <a:gd name="T31" fmla="*/ 11 h 897"/>
                <a:gd name="T32" fmla="*/ 28 w 2452"/>
                <a:gd name="T33" fmla="*/ 11 h 897"/>
                <a:gd name="T34" fmla="*/ 0 w 2452"/>
                <a:gd name="T35" fmla="*/ 0 h 897"/>
                <a:gd name="T36" fmla="*/ 0 w 2452"/>
                <a:gd name="T37" fmla="*/ 0 h 897"/>
                <a:gd name="T38" fmla="*/ 0 w 2452"/>
                <a:gd name="T39" fmla="*/ 0 h 897"/>
                <a:gd name="T40" fmla="*/ 1 w 2452"/>
                <a:gd name="T41" fmla="*/ 0 h 897"/>
                <a:gd name="T42" fmla="*/ 1 w 2452"/>
                <a:gd name="T43" fmla="*/ 0 h 897"/>
                <a:gd name="T44" fmla="*/ 1 w 2452"/>
                <a:gd name="T45" fmla="*/ 0 h 897"/>
                <a:gd name="T46" fmla="*/ 1 w 2452"/>
                <a:gd name="T47" fmla="*/ 0 h 897"/>
                <a:gd name="T48" fmla="*/ 2 w 2452"/>
                <a:gd name="T49" fmla="*/ 0 h 897"/>
                <a:gd name="T50" fmla="*/ 2 w 2452"/>
                <a:gd name="T51" fmla="*/ 0 h 897"/>
                <a:gd name="T52" fmla="*/ 30 w 2452"/>
                <a:gd name="T53" fmla="*/ 11 h 8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52"/>
                <a:gd name="T82" fmla="*/ 0 h 897"/>
                <a:gd name="T83" fmla="*/ 2452 w 2452"/>
                <a:gd name="T84" fmla="*/ 897 h 8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52" h="897">
                  <a:moveTo>
                    <a:pt x="2452" y="897"/>
                  </a:moveTo>
                  <a:lnTo>
                    <a:pt x="2441" y="896"/>
                  </a:lnTo>
                  <a:lnTo>
                    <a:pt x="2430" y="894"/>
                  </a:lnTo>
                  <a:lnTo>
                    <a:pt x="2419" y="893"/>
                  </a:lnTo>
                  <a:lnTo>
                    <a:pt x="2407" y="891"/>
                  </a:lnTo>
                  <a:lnTo>
                    <a:pt x="2395" y="890"/>
                  </a:lnTo>
                  <a:lnTo>
                    <a:pt x="2383" y="888"/>
                  </a:lnTo>
                  <a:lnTo>
                    <a:pt x="2372" y="887"/>
                  </a:lnTo>
                  <a:lnTo>
                    <a:pt x="2361" y="886"/>
                  </a:lnTo>
                  <a:lnTo>
                    <a:pt x="2349" y="885"/>
                  </a:lnTo>
                  <a:lnTo>
                    <a:pt x="2338" y="884"/>
                  </a:lnTo>
                  <a:lnTo>
                    <a:pt x="2327" y="882"/>
                  </a:lnTo>
                  <a:lnTo>
                    <a:pt x="2315" y="881"/>
                  </a:lnTo>
                  <a:lnTo>
                    <a:pt x="2304" y="879"/>
                  </a:lnTo>
                  <a:lnTo>
                    <a:pt x="2293" y="878"/>
                  </a:lnTo>
                  <a:lnTo>
                    <a:pt x="2281" y="877"/>
                  </a:lnTo>
                  <a:lnTo>
                    <a:pt x="2270" y="876"/>
                  </a:lnTo>
                  <a:lnTo>
                    <a:pt x="0" y="0"/>
                  </a:lnTo>
                  <a:lnTo>
                    <a:pt x="19" y="1"/>
                  </a:lnTo>
                  <a:lnTo>
                    <a:pt x="38" y="2"/>
                  </a:lnTo>
                  <a:lnTo>
                    <a:pt x="59" y="4"/>
                  </a:lnTo>
                  <a:lnTo>
                    <a:pt x="78" y="5"/>
                  </a:lnTo>
                  <a:lnTo>
                    <a:pt x="97" y="7"/>
                  </a:lnTo>
                  <a:lnTo>
                    <a:pt x="116" y="8"/>
                  </a:lnTo>
                  <a:lnTo>
                    <a:pt x="136" y="9"/>
                  </a:lnTo>
                  <a:lnTo>
                    <a:pt x="155" y="10"/>
                  </a:lnTo>
                  <a:lnTo>
                    <a:pt x="2452" y="897"/>
                  </a:lnTo>
                  <a:close/>
                </a:path>
              </a:pathLst>
            </a:custGeom>
            <a:solidFill>
              <a:srgbClr val="1D665C"/>
            </a:solidFill>
            <a:ln w="9525">
              <a:noFill/>
              <a:round/>
              <a:headEnd/>
              <a:tailEnd/>
            </a:ln>
          </p:spPr>
          <p:txBody>
            <a:bodyPr/>
            <a:lstStyle/>
            <a:p>
              <a:endParaRPr lang="fr-FR"/>
            </a:p>
          </p:txBody>
        </p:sp>
        <p:sp>
          <p:nvSpPr>
            <p:cNvPr id="29" name="Freeform 32"/>
            <p:cNvSpPr>
              <a:spLocks/>
            </p:cNvSpPr>
            <p:nvPr/>
          </p:nvSpPr>
          <p:spPr bwMode="auto">
            <a:xfrm>
              <a:off x="2980" y="2169"/>
              <a:ext cx="807" cy="296"/>
            </a:xfrm>
            <a:custGeom>
              <a:avLst/>
              <a:gdLst>
                <a:gd name="T0" fmla="*/ 30 w 2421"/>
                <a:gd name="T1" fmla="*/ 11 h 888"/>
                <a:gd name="T2" fmla="*/ 30 w 2421"/>
                <a:gd name="T3" fmla="*/ 11 h 888"/>
                <a:gd name="T4" fmla="*/ 29 w 2421"/>
                <a:gd name="T5" fmla="*/ 11 h 888"/>
                <a:gd name="T6" fmla="*/ 29 w 2421"/>
                <a:gd name="T7" fmla="*/ 11 h 888"/>
                <a:gd name="T8" fmla="*/ 29 w 2421"/>
                <a:gd name="T9" fmla="*/ 11 h 888"/>
                <a:gd name="T10" fmla="*/ 29 w 2421"/>
                <a:gd name="T11" fmla="*/ 11 h 888"/>
                <a:gd name="T12" fmla="*/ 28 w 2421"/>
                <a:gd name="T13" fmla="*/ 11 h 888"/>
                <a:gd name="T14" fmla="*/ 28 w 2421"/>
                <a:gd name="T15" fmla="*/ 11 h 888"/>
                <a:gd name="T16" fmla="*/ 28 w 2421"/>
                <a:gd name="T17" fmla="*/ 11 h 888"/>
                <a:gd name="T18" fmla="*/ 0 w 2421"/>
                <a:gd name="T19" fmla="*/ 0 h 888"/>
                <a:gd name="T20" fmla="*/ 0 w 2421"/>
                <a:gd name="T21" fmla="*/ 0 h 888"/>
                <a:gd name="T22" fmla="*/ 0 w 2421"/>
                <a:gd name="T23" fmla="*/ 0 h 888"/>
                <a:gd name="T24" fmla="*/ 0 w 2421"/>
                <a:gd name="T25" fmla="*/ 0 h 888"/>
                <a:gd name="T26" fmla="*/ 0 w 2421"/>
                <a:gd name="T27" fmla="*/ 0 h 888"/>
                <a:gd name="T28" fmla="*/ 0 w 2421"/>
                <a:gd name="T29" fmla="*/ 0 h 888"/>
                <a:gd name="T30" fmla="*/ 1 w 2421"/>
                <a:gd name="T31" fmla="*/ 0 h 888"/>
                <a:gd name="T32" fmla="*/ 1 w 2421"/>
                <a:gd name="T33" fmla="*/ 0 h 888"/>
                <a:gd name="T34" fmla="*/ 1 w 2421"/>
                <a:gd name="T35" fmla="*/ 0 h 888"/>
                <a:gd name="T36" fmla="*/ 1 w 2421"/>
                <a:gd name="T37" fmla="*/ 0 h 888"/>
                <a:gd name="T38" fmla="*/ 1 w 2421"/>
                <a:gd name="T39" fmla="*/ 0 h 888"/>
                <a:gd name="T40" fmla="*/ 1 w 2421"/>
                <a:gd name="T41" fmla="*/ 0 h 888"/>
                <a:gd name="T42" fmla="*/ 1 w 2421"/>
                <a:gd name="T43" fmla="*/ 0 h 888"/>
                <a:gd name="T44" fmla="*/ 1 w 2421"/>
                <a:gd name="T45" fmla="*/ 0 h 888"/>
                <a:gd name="T46" fmla="*/ 2 w 2421"/>
                <a:gd name="T47" fmla="*/ 0 h 888"/>
                <a:gd name="T48" fmla="*/ 2 w 2421"/>
                <a:gd name="T49" fmla="*/ 0 h 888"/>
                <a:gd name="T50" fmla="*/ 2 w 2421"/>
                <a:gd name="T51" fmla="*/ 0 h 888"/>
                <a:gd name="T52" fmla="*/ 30 w 2421"/>
                <a:gd name="T53" fmla="*/ 11 h 8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1"/>
                <a:gd name="T82" fmla="*/ 0 h 888"/>
                <a:gd name="T83" fmla="*/ 2421 w 2421"/>
                <a:gd name="T84" fmla="*/ 888 h 8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1" h="888">
                  <a:moveTo>
                    <a:pt x="2421" y="888"/>
                  </a:moveTo>
                  <a:lnTo>
                    <a:pt x="2401" y="885"/>
                  </a:lnTo>
                  <a:lnTo>
                    <a:pt x="2382" y="883"/>
                  </a:lnTo>
                  <a:lnTo>
                    <a:pt x="2361" y="882"/>
                  </a:lnTo>
                  <a:lnTo>
                    <a:pt x="2341" y="880"/>
                  </a:lnTo>
                  <a:lnTo>
                    <a:pt x="2320" y="879"/>
                  </a:lnTo>
                  <a:lnTo>
                    <a:pt x="2300" y="876"/>
                  </a:lnTo>
                  <a:lnTo>
                    <a:pt x="2281" y="875"/>
                  </a:lnTo>
                  <a:lnTo>
                    <a:pt x="2260" y="873"/>
                  </a:lnTo>
                  <a:lnTo>
                    <a:pt x="0" y="0"/>
                  </a:lnTo>
                  <a:lnTo>
                    <a:pt x="8" y="1"/>
                  </a:lnTo>
                  <a:lnTo>
                    <a:pt x="16" y="1"/>
                  </a:lnTo>
                  <a:lnTo>
                    <a:pt x="24" y="2"/>
                  </a:lnTo>
                  <a:lnTo>
                    <a:pt x="32" y="2"/>
                  </a:lnTo>
                  <a:lnTo>
                    <a:pt x="40" y="3"/>
                  </a:lnTo>
                  <a:lnTo>
                    <a:pt x="48" y="4"/>
                  </a:lnTo>
                  <a:lnTo>
                    <a:pt x="56" y="4"/>
                  </a:lnTo>
                  <a:lnTo>
                    <a:pt x="64" y="5"/>
                  </a:lnTo>
                  <a:lnTo>
                    <a:pt x="75" y="7"/>
                  </a:lnTo>
                  <a:lnTo>
                    <a:pt x="85" y="7"/>
                  </a:lnTo>
                  <a:lnTo>
                    <a:pt x="96" y="8"/>
                  </a:lnTo>
                  <a:lnTo>
                    <a:pt x="108" y="9"/>
                  </a:lnTo>
                  <a:lnTo>
                    <a:pt x="119" y="10"/>
                  </a:lnTo>
                  <a:lnTo>
                    <a:pt x="129" y="10"/>
                  </a:lnTo>
                  <a:lnTo>
                    <a:pt x="141" y="11"/>
                  </a:lnTo>
                  <a:lnTo>
                    <a:pt x="151" y="12"/>
                  </a:lnTo>
                  <a:lnTo>
                    <a:pt x="2421" y="888"/>
                  </a:lnTo>
                  <a:close/>
                </a:path>
              </a:pathLst>
            </a:custGeom>
            <a:solidFill>
              <a:srgbClr val="20695F"/>
            </a:solidFill>
            <a:ln w="9525">
              <a:solidFill>
                <a:schemeClr val="accent1"/>
              </a:solidFill>
              <a:round/>
              <a:headEnd/>
              <a:tailEnd/>
            </a:ln>
          </p:spPr>
          <p:txBody>
            <a:bodyPr/>
            <a:lstStyle/>
            <a:p>
              <a:endParaRPr lang="fr-FR"/>
            </a:p>
          </p:txBody>
        </p:sp>
        <p:sp>
          <p:nvSpPr>
            <p:cNvPr id="30" name="Freeform 33"/>
            <p:cNvSpPr>
              <a:spLocks/>
            </p:cNvSpPr>
            <p:nvPr/>
          </p:nvSpPr>
          <p:spPr bwMode="auto">
            <a:xfrm>
              <a:off x="2928" y="2165"/>
              <a:ext cx="805" cy="295"/>
            </a:xfrm>
            <a:custGeom>
              <a:avLst/>
              <a:gdLst>
                <a:gd name="T0" fmla="*/ 30 w 2415"/>
                <a:gd name="T1" fmla="*/ 11 h 885"/>
                <a:gd name="T2" fmla="*/ 30 w 2415"/>
                <a:gd name="T3" fmla="*/ 11 h 885"/>
                <a:gd name="T4" fmla="*/ 29 w 2415"/>
                <a:gd name="T5" fmla="*/ 11 h 885"/>
                <a:gd name="T6" fmla="*/ 29 w 2415"/>
                <a:gd name="T7" fmla="*/ 11 h 885"/>
                <a:gd name="T8" fmla="*/ 29 w 2415"/>
                <a:gd name="T9" fmla="*/ 11 h 885"/>
                <a:gd name="T10" fmla="*/ 29 w 2415"/>
                <a:gd name="T11" fmla="*/ 11 h 885"/>
                <a:gd name="T12" fmla="*/ 28 w 2415"/>
                <a:gd name="T13" fmla="*/ 11 h 885"/>
                <a:gd name="T14" fmla="*/ 28 w 2415"/>
                <a:gd name="T15" fmla="*/ 11 h 885"/>
                <a:gd name="T16" fmla="*/ 28 w 2415"/>
                <a:gd name="T17" fmla="*/ 11 h 885"/>
                <a:gd name="T18" fmla="*/ 0 w 2415"/>
                <a:gd name="T19" fmla="*/ 0 h 885"/>
                <a:gd name="T20" fmla="*/ 0 w 2415"/>
                <a:gd name="T21" fmla="*/ 0 h 885"/>
                <a:gd name="T22" fmla="*/ 0 w 2415"/>
                <a:gd name="T23" fmla="*/ 0 h 885"/>
                <a:gd name="T24" fmla="*/ 1 w 2415"/>
                <a:gd name="T25" fmla="*/ 0 h 885"/>
                <a:gd name="T26" fmla="*/ 1 w 2415"/>
                <a:gd name="T27" fmla="*/ 0 h 885"/>
                <a:gd name="T28" fmla="*/ 1 w 2415"/>
                <a:gd name="T29" fmla="*/ 0 h 885"/>
                <a:gd name="T30" fmla="*/ 1 w 2415"/>
                <a:gd name="T31" fmla="*/ 0 h 885"/>
                <a:gd name="T32" fmla="*/ 2 w 2415"/>
                <a:gd name="T33" fmla="*/ 0 h 885"/>
                <a:gd name="T34" fmla="*/ 2 w 2415"/>
                <a:gd name="T35" fmla="*/ 0 h 885"/>
                <a:gd name="T36" fmla="*/ 30 w 2415"/>
                <a:gd name="T37" fmla="*/ 11 h 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15"/>
                <a:gd name="T58" fmla="*/ 0 h 885"/>
                <a:gd name="T59" fmla="*/ 2415 w 2415"/>
                <a:gd name="T60" fmla="*/ 885 h 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15" h="885">
                  <a:moveTo>
                    <a:pt x="2415" y="885"/>
                  </a:moveTo>
                  <a:lnTo>
                    <a:pt x="2396" y="884"/>
                  </a:lnTo>
                  <a:lnTo>
                    <a:pt x="2377" y="881"/>
                  </a:lnTo>
                  <a:lnTo>
                    <a:pt x="2358" y="880"/>
                  </a:lnTo>
                  <a:lnTo>
                    <a:pt x="2340" y="879"/>
                  </a:lnTo>
                  <a:lnTo>
                    <a:pt x="2320" y="877"/>
                  </a:lnTo>
                  <a:lnTo>
                    <a:pt x="2301" y="876"/>
                  </a:lnTo>
                  <a:lnTo>
                    <a:pt x="2282" y="875"/>
                  </a:lnTo>
                  <a:lnTo>
                    <a:pt x="2263" y="874"/>
                  </a:lnTo>
                  <a:lnTo>
                    <a:pt x="0" y="0"/>
                  </a:lnTo>
                  <a:lnTo>
                    <a:pt x="19" y="2"/>
                  </a:lnTo>
                  <a:lnTo>
                    <a:pt x="39" y="3"/>
                  </a:lnTo>
                  <a:lnTo>
                    <a:pt x="58" y="5"/>
                  </a:lnTo>
                  <a:lnTo>
                    <a:pt x="78" y="6"/>
                  </a:lnTo>
                  <a:lnTo>
                    <a:pt x="97" y="7"/>
                  </a:lnTo>
                  <a:lnTo>
                    <a:pt x="117" y="10"/>
                  </a:lnTo>
                  <a:lnTo>
                    <a:pt x="136" y="11"/>
                  </a:lnTo>
                  <a:lnTo>
                    <a:pt x="155" y="12"/>
                  </a:lnTo>
                  <a:lnTo>
                    <a:pt x="2415" y="885"/>
                  </a:lnTo>
                  <a:close/>
                </a:path>
              </a:pathLst>
            </a:custGeom>
            <a:solidFill>
              <a:srgbClr val="236C62"/>
            </a:solidFill>
            <a:ln w="9525">
              <a:solidFill>
                <a:schemeClr val="accent1"/>
              </a:solidFill>
              <a:round/>
              <a:headEnd/>
              <a:tailEnd/>
            </a:ln>
          </p:spPr>
          <p:txBody>
            <a:bodyPr/>
            <a:lstStyle/>
            <a:p>
              <a:endParaRPr lang="fr-FR"/>
            </a:p>
          </p:txBody>
        </p:sp>
        <p:sp>
          <p:nvSpPr>
            <p:cNvPr id="31" name="Freeform 34"/>
            <p:cNvSpPr>
              <a:spLocks/>
            </p:cNvSpPr>
            <p:nvPr/>
          </p:nvSpPr>
          <p:spPr bwMode="auto">
            <a:xfrm>
              <a:off x="2876" y="2160"/>
              <a:ext cx="807" cy="296"/>
            </a:xfrm>
            <a:custGeom>
              <a:avLst/>
              <a:gdLst>
                <a:gd name="T0" fmla="*/ 30 w 2421"/>
                <a:gd name="T1" fmla="*/ 11 h 887"/>
                <a:gd name="T2" fmla="*/ 30 w 2421"/>
                <a:gd name="T3" fmla="*/ 11 h 887"/>
                <a:gd name="T4" fmla="*/ 29 w 2421"/>
                <a:gd name="T5" fmla="*/ 11 h 887"/>
                <a:gd name="T6" fmla="*/ 29 w 2421"/>
                <a:gd name="T7" fmla="*/ 11 h 887"/>
                <a:gd name="T8" fmla="*/ 29 w 2421"/>
                <a:gd name="T9" fmla="*/ 11 h 887"/>
                <a:gd name="T10" fmla="*/ 29 w 2421"/>
                <a:gd name="T11" fmla="*/ 11 h 887"/>
                <a:gd name="T12" fmla="*/ 29 w 2421"/>
                <a:gd name="T13" fmla="*/ 11 h 887"/>
                <a:gd name="T14" fmla="*/ 28 w 2421"/>
                <a:gd name="T15" fmla="*/ 11 h 887"/>
                <a:gd name="T16" fmla="*/ 28 w 2421"/>
                <a:gd name="T17" fmla="*/ 11 h 887"/>
                <a:gd name="T18" fmla="*/ 0 w 2421"/>
                <a:gd name="T19" fmla="*/ 0 h 887"/>
                <a:gd name="T20" fmla="*/ 0 w 2421"/>
                <a:gd name="T21" fmla="*/ 0 h 887"/>
                <a:gd name="T22" fmla="*/ 0 w 2421"/>
                <a:gd name="T23" fmla="*/ 0 h 887"/>
                <a:gd name="T24" fmla="*/ 1 w 2421"/>
                <a:gd name="T25" fmla="*/ 0 h 887"/>
                <a:gd name="T26" fmla="*/ 1 w 2421"/>
                <a:gd name="T27" fmla="*/ 0 h 887"/>
                <a:gd name="T28" fmla="*/ 1 w 2421"/>
                <a:gd name="T29" fmla="*/ 0 h 887"/>
                <a:gd name="T30" fmla="*/ 1 w 2421"/>
                <a:gd name="T31" fmla="*/ 0 h 887"/>
                <a:gd name="T32" fmla="*/ 2 w 2421"/>
                <a:gd name="T33" fmla="*/ 0 h 887"/>
                <a:gd name="T34" fmla="*/ 2 w 2421"/>
                <a:gd name="T35" fmla="*/ 0 h 887"/>
                <a:gd name="T36" fmla="*/ 30 w 2421"/>
                <a:gd name="T37" fmla="*/ 11 h 8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1"/>
                <a:gd name="T58" fmla="*/ 0 h 887"/>
                <a:gd name="T59" fmla="*/ 2421 w 2421"/>
                <a:gd name="T60" fmla="*/ 887 h 8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1" h="887">
                  <a:moveTo>
                    <a:pt x="2421" y="887"/>
                  </a:moveTo>
                  <a:lnTo>
                    <a:pt x="2402" y="885"/>
                  </a:lnTo>
                  <a:lnTo>
                    <a:pt x="2384" y="884"/>
                  </a:lnTo>
                  <a:lnTo>
                    <a:pt x="2366" y="883"/>
                  </a:lnTo>
                  <a:lnTo>
                    <a:pt x="2348" y="882"/>
                  </a:lnTo>
                  <a:lnTo>
                    <a:pt x="2330" y="882"/>
                  </a:lnTo>
                  <a:lnTo>
                    <a:pt x="2312" y="881"/>
                  </a:lnTo>
                  <a:lnTo>
                    <a:pt x="2294" y="880"/>
                  </a:lnTo>
                  <a:lnTo>
                    <a:pt x="2276" y="879"/>
                  </a:lnTo>
                  <a:lnTo>
                    <a:pt x="0" y="0"/>
                  </a:lnTo>
                  <a:lnTo>
                    <a:pt x="19" y="1"/>
                  </a:lnTo>
                  <a:lnTo>
                    <a:pt x="39" y="3"/>
                  </a:lnTo>
                  <a:lnTo>
                    <a:pt x="58" y="4"/>
                  </a:lnTo>
                  <a:lnTo>
                    <a:pt x="79" y="7"/>
                  </a:lnTo>
                  <a:lnTo>
                    <a:pt x="98" y="8"/>
                  </a:lnTo>
                  <a:lnTo>
                    <a:pt x="118" y="10"/>
                  </a:lnTo>
                  <a:lnTo>
                    <a:pt x="138" y="11"/>
                  </a:lnTo>
                  <a:lnTo>
                    <a:pt x="158" y="13"/>
                  </a:lnTo>
                  <a:lnTo>
                    <a:pt x="2421" y="887"/>
                  </a:lnTo>
                  <a:close/>
                </a:path>
              </a:pathLst>
            </a:custGeom>
            <a:solidFill>
              <a:srgbClr val="226E64"/>
            </a:solidFill>
            <a:ln w="9525">
              <a:solidFill>
                <a:schemeClr val="accent1"/>
              </a:solidFill>
              <a:round/>
              <a:headEnd/>
              <a:tailEnd/>
            </a:ln>
          </p:spPr>
          <p:txBody>
            <a:bodyPr/>
            <a:lstStyle/>
            <a:p>
              <a:endParaRPr lang="fr-FR"/>
            </a:p>
          </p:txBody>
        </p:sp>
        <p:sp>
          <p:nvSpPr>
            <p:cNvPr id="32" name="Freeform 35"/>
            <p:cNvSpPr>
              <a:spLocks/>
            </p:cNvSpPr>
            <p:nvPr/>
          </p:nvSpPr>
          <p:spPr bwMode="auto">
            <a:xfrm>
              <a:off x="2824" y="2156"/>
              <a:ext cx="810" cy="297"/>
            </a:xfrm>
            <a:custGeom>
              <a:avLst/>
              <a:gdLst>
                <a:gd name="T0" fmla="*/ 30 w 2432"/>
                <a:gd name="T1" fmla="*/ 11 h 892"/>
                <a:gd name="T2" fmla="*/ 30 w 2432"/>
                <a:gd name="T3" fmla="*/ 11 h 892"/>
                <a:gd name="T4" fmla="*/ 30 w 2432"/>
                <a:gd name="T5" fmla="*/ 11 h 892"/>
                <a:gd name="T6" fmla="*/ 29 w 2432"/>
                <a:gd name="T7" fmla="*/ 11 h 892"/>
                <a:gd name="T8" fmla="*/ 29 w 2432"/>
                <a:gd name="T9" fmla="*/ 11 h 892"/>
                <a:gd name="T10" fmla="*/ 29 w 2432"/>
                <a:gd name="T11" fmla="*/ 11 h 892"/>
                <a:gd name="T12" fmla="*/ 29 w 2432"/>
                <a:gd name="T13" fmla="*/ 11 h 892"/>
                <a:gd name="T14" fmla="*/ 28 w 2432"/>
                <a:gd name="T15" fmla="*/ 11 h 892"/>
                <a:gd name="T16" fmla="*/ 28 w 2432"/>
                <a:gd name="T17" fmla="*/ 11 h 892"/>
                <a:gd name="T18" fmla="*/ 0 w 2432"/>
                <a:gd name="T19" fmla="*/ 0 h 892"/>
                <a:gd name="T20" fmla="*/ 0 w 2432"/>
                <a:gd name="T21" fmla="*/ 0 h 892"/>
                <a:gd name="T22" fmla="*/ 0 w 2432"/>
                <a:gd name="T23" fmla="*/ 0 h 892"/>
                <a:gd name="T24" fmla="*/ 1 w 2432"/>
                <a:gd name="T25" fmla="*/ 0 h 892"/>
                <a:gd name="T26" fmla="*/ 1 w 2432"/>
                <a:gd name="T27" fmla="*/ 0 h 892"/>
                <a:gd name="T28" fmla="*/ 1 w 2432"/>
                <a:gd name="T29" fmla="*/ 0 h 892"/>
                <a:gd name="T30" fmla="*/ 1 w 2432"/>
                <a:gd name="T31" fmla="*/ 0 h 892"/>
                <a:gd name="T32" fmla="*/ 2 w 2432"/>
                <a:gd name="T33" fmla="*/ 0 h 892"/>
                <a:gd name="T34" fmla="*/ 2 w 2432"/>
                <a:gd name="T35" fmla="*/ 0 h 892"/>
                <a:gd name="T36" fmla="*/ 30 w 2432"/>
                <a:gd name="T37" fmla="*/ 11 h 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32"/>
                <a:gd name="T58" fmla="*/ 0 h 892"/>
                <a:gd name="T59" fmla="*/ 2432 w 2432"/>
                <a:gd name="T60" fmla="*/ 892 h 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32" h="892">
                  <a:moveTo>
                    <a:pt x="2432" y="892"/>
                  </a:moveTo>
                  <a:lnTo>
                    <a:pt x="2413" y="890"/>
                  </a:lnTo>
                  <a:lnTo>
                    <a:pt x="2396" y="889"/>
                  </a:lnTo>
                  <a:lnTo>
                    <a:pt x="2378" y="889"/>
                  </a:lnTo>
                  <a:lnTo>
                    <a:pt x="2361" y="888"/>
                  </a:lnTo>
                  <a:lnTo>
                    <a:pt x="2343" y="887"/>
                  </a:lnTo>
                  <a:lnTo>
                    <a:pt x="2326" y="886"/>
                  </a:lnTo>
                  <a:lnTo>
                    <a:pt x="2308" y="886"/>
                  </a:lnTo>
                  <a:lnTo>
                    <a:pt x="2291" y="885"/>
                  </a:lnTo>
                  <a:lnTo>
                    <a:pt x="0" y="0"/>
                  </a:lnTo>
                  <a:lnTo>
                    <a:pt x="20" y="2"/>
                  </a:lnTo>
                  <a:lnTo>
                    <a:pt x="39" y="4"/>
                  </a:lnTo>
                  <a:lnTo>
                    <a:pt x="58" y="5"/>
                  </a:lnTo>
                  <a:lnTo>
                    <a:pt x="77" y="7"/>
                  </a:lnTo>
                  <a:lnTo>
                    <a:pt x="97" y="8"/>
                  </a:lnTo>
                  <a:lnTo>
                    <a:pt x="117" y="11"/>
                  </a:lnTo>
                  <a:lnTo>
                    <a:pt x="136" y="12"/>
                  </a:lnTo>
                  <a:lnTo>
                    <a:pt x="156" y="13"/>
                  </a:lnTo>
                  <a:lnTo>
                    <a:pt x="2432" y="892"/>
                  </a:lnTo>
                  <a:close/>
                </a:path>
              </a:pathLst>
            </a:custGeom>
            <a:solidFill>
              <a:srgbClr val="257165"/>
            </a:solidFill>
            <a:ln w="9525">
              <a:solidFill>
                <a:schemeClr val="accent1"/>
              </a:solidFill>
              <a:round/>
              <a:headEnd/>
              <a:tailEnd/>
            </a:ln>
          </p:spPr>
          <p:txBody>
            <a:bodyPr/>
            <a:lstStyle/>
            <a:p>
              <a:endParaRPr lang="fr-FR"/>
            </a:p>
          </p:txBody>
        </p:sp>
        <p:sp>
          <p:nvSpPr>
            <p:cNvPr id="33" name="Freeform 36"/>
            <p:cNvSpPr>
              <a:spLocks/>
            </p:cNvSpPr>
            <p:nvPr/>
          </p:nvSpPr>
          <p:spPr bwMode="auto">
            <a:xfrm>
              <a:off x="2772" y="2152"/>
              <a:ext cx="815" cy="299"/>
            </a:xfrm>
            <a:custGeom>
              <a:avLst/>
              <a:gdLst>
                <a:gd name="T0" fmla="*/ 30 w 2446"/>
                <a:gd name="T1" fmla="*/ 11 h 897"/>
                <a:gd name="T2" fmla="*/ 30 w 2446"/>
                <a:gd name="T3" fmla="*/ 11 h 897"/>
                <a:gd name="T4" fmla="*/ 30 w 2446"/>
                <a:gd name="T5" fmla="*/ 11 h 897"/>
                <a:gd name="T6" fmla="*/ 30 w 2446"/>
                <a:gd name="T7" fmla="*/ 11 h 897"/>
                <a:gd name="T8" fmla="*/ 29 w 2446"/>
                <a:gd name="T9" fmla="*/ 11 h 897"/>
                <a:gd name="T10" fmla="*/ 29 w 2446"/>
                <a:gd name="T11" fmla="*/ 11 h 897"/>
                <a:gd name="T12" fmla="*/ 29 w 2446"/>
                <a:gd name="T13" fmla="*/ 11 h 897"/>
                <a:gd name="T14" fmla="*/ 29 w 2446"/>
                <a:gd name="T15" fmla="*/ 11 h 897"/>
                <a:gd name="T16" fmla="*/ 28 w 2446"/>
                <a:gd name="T17" fmla="*/ 11 h 897"/>
                <a:gd name="T18" fmla="*/ 0 w 2446"/>
                <a:gd name="T19" fmla="*/ 0 h 897"/>
                <a:gd name="T20" fmla="*/ 0 w 2446"/>
                <a:gd name="T21" fmla="*/ 0 h 897"/>
                <a:gd name="T22" fmla="*/ 0 w 2446"/>
                <a:gd name="T23" fmla="*/ 0 h 897"/>
                <a:gd name="T24" fmla="*/ 1 w 2446"/>
                <a:gd name="T25" fmla="*/ 0 h 897"/>
                <a:gd name="T26" fmla="*/ 1 w 2446"/>
                <a:gd name="T27" fmla="*/ 0 h 897"/>
                <a:gd name="T28" fmla="*/ 1 w 2446"/>
                <a:gd name="T29" fmla="*/ 0 h 897"/>
                <a:gd name="T30" fmla="*/ 1 w 2446"/>
                <a:gd name="T31" fmla="*/ 0 h 897"/>
                <a:gd name="T32" fmla="*/ 2 w 2446"/>
                <a:gd name="T33" fmla="*/ 0 h 897"/>
                <a:gd name="T34" fmla="*/ 2 w 2446"/>
                <a:gd name="T35" fmla="*/ 0 h 897"/>
                <a:gd name="T36" fmla="*/ 30 w 2446"/>
                <a:gd name="T37" fmla="*/ 11 h 8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6"/>
                <a:gd name="T58" fmla="*/ 0 h 897"/>
                <a:gd name="T59" fmla="*/ 2446 w 2446"/>
                <a:gd name="T60" fmla="*/ 897 h 8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6" h="897">
                  <a:moveTo>
                    <a:pt x="2446" y="897"/>
                  </a:moveTo>
                  <a:lnTo>
                    <a:pt x="2429" y="896"/>
                  </a:lnTo>
                  <a:lnTo>
                    <a:pt x="2411" y="896"/>
                  </a:lnTo>
                  <a:lnTo>
                    <a:pt x="2394" y="895"/>
                  </a:lnTo>
                  <a:lnTo>
                    <a:pt x="2377" y="893"/>
                  </a:lnTo>
                  <a:lnTo>
                    <a:pt x="2360" y="893"/>
                  </a:lnTo>
                  <a:lnTo>
                    <a:pt x="2343" y="892"/>
                  </a:lnTo>
                  <a:lnTo>
                    <a:pt x="2326" y="892"/>
                  </a:lnTo>
                  <a:lnTo>
                    <a:pt x="2309" y="891"/>
                  </a:lnTo>
                  <a:lnTo>
                    <a:pt x="0" y="0"/>
                  </a:lnTo>
                  <a:lnTo>
                    <a:pt x="20" y="1"/>
                  </a:lnTo>
                  <a:lnTo>
                    <a:pt x="39" y="3"/>
                  </a:lnTo>
                  <a:lnTo>
                    <a:pt x="58" y="4"/>
                  </a:lnTo>
                  <a:lnTo>
                    <a:pt x="78" y="6"/>
                  </a:lnTo>
                  <a:lnTo>
                    <a:pt x="98" y="8"/>
                  </a:lnTo>
                  <a:lnTo>
                    <a:pt x="117" y="9"/>
                  </a:lnTo>
                  <a:lnTo>
                    <a:pt x="136" y="11"/>
                  </a:lnTo>
                  <a:lnTo>
                    <a:pt x="155" y="12"/>
                  </a:lnTo>
                  <a:lnTo>
                    <a:pt x="2446" y="897"/>
                  </a:lnTo>
                  <a:close/>
                </a:path>
              </a:pathLst>
            </a:custGeom>
            <a:solidFill>
              <a:srgbClr val="247367"/>
            </a:solidFill>
            <a:ln w="9525">
              <a:solidFill>
                <a:schemeClr val="accent1"/>
              </a:solidFill>
              <a:round/>
              <a:headEnd/>
              <a:tailEnd/>
            </a:ln>
          </p:spPr>
          <p:txBody>
            <a:bodyPr/>
            <a:lstStyle/>
            <a:p>
              <a:endParaRPr lang="fr-FR"/>
            </a:p>
          </p:txBody>
        </p:sp>
        <p:sp>
          <p:nvSpPr>
            <p:cNvPr id="34" name="Freeform 37"/>
            <p:cNvSpPr>
              <a:spLocks/>
            </p:cNvSpPr>
            <p:nvPr/>
          </p:nvSpPr>
          <p:spPr bwMode="auto">
            <a:xfrm>
              <a:off x="2720" y="2148"/>
              <a:ext cx="822" cy="301"/>
            </a:xfrm>
            <a:custGeom>
              <a:avLst/>
              <a:gdLst>
                <a:gd name="T0" fmla="*/ 30 w 2464"/>
                <a:gd name="T1" fmla="*/ 11 h 904"/>
                <a:gd name="T2" fmla="*/ 30 w 2464"/>
                <a:gd name="T3" fmla="*/ 11 h 904"/>
                <a:gd name="T4" fmla="*/ 30 w 2464"/>
                <a:gd name="T5" fmla="*/ 11 h 904"/>
                <a:gd name="T6" fmla="*/ 30 w 2464"/>
                <a:gd name="T7" fmla="*/ 11 h 904"/>
                <a:gd name="T8" fmla="*/ 30 w 2464"/>
                <a:gd name="T9" fmla="*/ 11 h 904"/>
                <a:gd name="T10" fmla="*/ 29 w 2464"/>
                <a:gd name="T11" fmla="*/ 11 h 904"/>
                <a:gd name="T12" fmla="*/ 29 w 2464"/>
                <a:gd name="T13" fmla="*/ 11 h 904"/>
                <a:gd name="T14" fmla="*/ 29 w 2464"/>
                <a:gd name="T15" fmla="*/ 11 h 904"/>
                <a:gd name="T16" fmla="*/ 29 w 2464"/>
                <a:gd name="T17" fmla="*/ 11 h 904"/>
                <a:gd name="T18" fmla="*/ 0 w 2464"/>
                <a:gd name="T19" fmla="*/ 0 h 904"/>
                <a:gd name="T20" fmla="*/ 0 w 2464"/>
                <a:gd name="T21" fmla="*/ 0 h 904"/>
                <a:gd name="T22" fmla="*/ 0 w 2464"/>
                <a:gd name="T23" fmla="*/ 0 h 904"/>
                <a:gd name="T24" fmla="*/ 1 w 2464"/>
                <a:gd name="T25" fmla="*/ 0 h 904"/>
                <a:gd name="T26" fmla="*/ 1 w 2464"/>
                <a:gd name="T27" fmla="*/ 0 h 904"/>
                <a:gd name="T28" fmla="*/ 1 w 2464"/>
                <a:gd name="T29" fmla="*/ 0 h 904"/>
                <a:gd name="T30" fmla="*/ 1 w 2464"/>
                <a:gd name="T31" fmla="*/ 0 h 904"/>
                <a:gd name="T32" fmla="*/ 2 w 2464"/>
                <a:gd name="T33" fmla="*/ 0 h 904"/>
                <a:gd name="T34" fmla="*/ 2 w 2464"/>
                <a:gd name="T35" fmla="*/ 0 h 904"/>
                <a:gd name="T36" fmla="*/ 30 w 2464"/>
                <a:gd name="T37" fmla="*/ 11 h 9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4"/>
                <a:gd name="T58" fmla="*/ 0 h 904"/>
                <a:gd name="T59" fmla="*/ 2464 w 2464"/>
                <a:gd name="T60" fmla="*/ 904 h 9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4" h="904">
                  <a:moveTo>
                    <a:pt x="2464" y="904"/>
                  </a:moveTo>
                  <a:lnTo>
                    <a:pt x="2447" y="904"/>
                  </a:lnTo>
                  <a:lnTo>
                    <a:pt x="2430" y="903"/>
                  </a:lnTo>
                  <a:lnTo>
                    <a:pt x="2413" y="903"/>
                  </a:lnTo>
                  <a:lnTo>
                    <a:pt x="2396" y="902"/>
                  </a:lnTo>
                  <a:lnTo>
                    <a:pt x="2379" y="902"/>
                  </a:lnTo>
                  <a:lnTo>
                    <a:pt x="2362" y="901"/>
                  </a:lnTo>
                  <a:lnTo>
                    <a:pt x="2346" y="901"/>
                  </a:lnTo>
                  <a:lnTo>
                    <a:pt x="2329" y="900"/>
                  </a:lnTo>
                  <a:lnTo>
                    <a:pt x="0" y="0"/>
                  </a:lnTo>
                  <a:lnTo>
                    <a:pt x="19" y="2"/>
                  </a:lnTo>
                  <a:lnTo>
                    <a:pt x="39" y="4"/>
                  </a:lnTo>
                  <a:lnTo>
                    <a:pt x="58" y="5"/>
                  </a:lnTo>
                  <a:lnTo>
                    <a:pt x="78" y="6"/>
                  </a:lnTo>
                  <a:lnTo>
                    <a:pt x="98" y="8"/>
                  </a:lnTo>
                  <a:lnTo>
                    <a:pt x="117" y="10"/>
                  </a:lnTo>
                  <a:lnTo>
                    <a:pt x="136" y="12"/>
                  </a:lnTo>
                  <a:lnTo>
                    <a:pt x="155" y="13"/>
                  </a:lnTo>
                  <a:lnTo>
                    <a:pt x="2464" y="904"/>
                  </a:lnTo>
                  <a:close/>
                </a:path>
              </a:pathLst>
            </a:custGeom>
            <a:solidFill>
              <a:srgbClr val="27766A"/>
            </a:solidFill>
            <a:ln w="9525">
              <a:noFill/>
              <a:round/>
              <a:headEnd/>
              <a:tailEnd/>
            </a:ln>
          </p:spPr>
          <p:txBody>
            <a:bodyPr/>
            <a:lstStyle/>
            <a:p>
              <a:endParaRPr lang="fr-FR"/>
            </a:p>
          </p:txBody>
        </p:sp>
        <p:sp>
          <p:nvSpPr>
            <p:cNvPr id="35" name="Freeform 38"/>
            <p:cNvSpPr>
              <a:spLocks/>
            </p:cNvSpPr>
            <p:nvPr/>
          </p:nvSpPr>
          <p:spPr bwMode="auto">
            <a:xfrm>
              <a:off x="2668" y="2144"/>
              <a:ext cx="829" cy="304"/>
            </a:xfrm>
            <a:custGeom>
              <a:avLst/>
              <a:gdLst>
                <a:gd name="T0" fmla="*/ 31 w 2487"/>
                <a:gd name="T1" fmla="*/ 11 h 912"/>
                <a:gd name="T2" fmla="*/ 30 w 2487"/>
                <a:gd name="T3" fmla="*/ 11 h 912"/>
                <a:gd name="T4" fmla="*/ 30 w 2487"/>
                <a:gd name="T5" fmla="*/ 11 h 912"/>
                <a:gd name="T6" fmla="*/ 30 w 2487"/>
                <a:gd name="T7" fmla="*/ 11 h 912"/>
                <a:gd name="T8" fmla="*/ 30 w 2487"/>
                <a:gd name="T9" fmla="*/ 11 h 912"/>
                <a:gd name="T10" fmla="*/ 30 w 2487"/>
                <a:gd name="T11" fmla="*/ 11 h 912"/>
                <a:gd name="T12" fmla="*/ 29 w 2487"/>
                <a:gd name="T13" fmla="*/ 11 h 912"/>
                <a:gd name="T14" fmla="*/ 29 w 2487"/>
                <a:gd name="T15" fmla="*/ 11 h 912"/>
                <a:gd name="T16" fmla="*/ 29 w 2487"/>
                <a:gd name="T17" fmla="*/ 11 h 912"/>
                <a:gd name="T18" fmla="*/ 0 w 2487"/>
                <a:gd name="T19" fmla="*/ 0 h 912"/>
                <a:gd name="T20" fmla="*/ 0 w 2487"/>
                <a:gd name="T21" fmla="*/ 0 h 912"/>
                <a:gd name="T22" fmla="*/ 0 w 2487"/>
                <a:gd name="T23" fmla="*/ 0 h 912"/>
                <a:gd name="T24" fmla="*/ 1 w 2487"/>
                <a:gd name="T25" fmla="*/ 0 h 912"/>
                <a:gd name="T26" fmla="*/ 1 w 2487"/>
                <a:gd name="T27" fmla="*/ 0 h 912"/>
                <a:gd name="T28" fmla="*/ 1 w 2487"/>
                <a:gd name="T29" fmla="*/ 0 h 912"/>
                <a:gd name="T30" fmla="*/ 1 w 2487"/>
                <a:gd name="T31" fmla="*/ 0 h 912"/>
                <a:gd name="T32" fmla="*/ 2 w 2487"/>
                <a:gd name="T33" fmla="*/ 0 h 912"/>
                <a:gd name="T34" fmla="*/ 2 w 2487"/>
                <a:gd name="T35" fmla="*/ 0 h 912"/>
                <a:gd name="T36" fmla="*/ 31 w 2487"/>
                <a:gd name="T37" fmla="*/ 11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7"/>
                <a:gd name="T58" fmla="*/ 0 h 912"/>
                <a:gd name="T59" fmla="*/ 2487 w 2487"/>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7" h="912">
                  <a:moveTo>
                    <a:pt x="2487" y="912"/>
                  </a:moveTo>
                  <a:lnTo>
                    <a:pt x="2469" y="912"/>
                  </a:lnTo>
                  <a:lnTo>
                    <a:pt x="2452" y="910"/>
                  </a:lnTo>
                  <a:lnTo>
                    <a:pt x="2434" y="910"/>
                  </a:lnTo>
                  <a:lnTo>
                    <a:pt x="2417" y="909"/>
                  </a:lnTo>
                  <a:lnTo>
                    <a:pt x="2399" y="908"/>
                  </a:lnTo>
                  <a:lnTo>
                    <a:pt x="2382" y="908"/>
                  </a:lnTo>
                  <a:lnTo>
                    <a:pt x="2364" y="907"/>
                  </a:lnTo>
                  <a:lnTo>
                    <a:pt x="2347" y="907"/>
                  </a:lnTo>
                  <a:lnTo>
                    <a:pt x="0" y="0"/>
                  </a:lnTo>
                  <a:lnTo>
                    <a:pt x="20" y="1"/>
                  </a:lnTo>
                  <a:lnTo>
                    <a:pt x="39" y="2"/>
                  </a:lnTo>
                  <a:lnTo>
                    <a:pt x="60" y="5"/>
                  </a:lnTo>
                  <a:lnTo>
                    <a:pt x="79" y="6"/>
                  </a:lnTo>
                  <a:lnTo>
                    <a:pt x="98" y="8"/>
                  </a:lnTo>
                  <a:lnTo>
                    <a:pt x="119" y="9"/>
                  </a:lnTo>
                  <a:lnTo>
                    <a:pt x="138" y="11"/>
                  </a:lnTo>
                  <a:lnTo>
                    <a:pt x="158" y="12"/>
                  </a:lnTo>
                  <a:lnTo>
                    <a:pt x="2487" y="912"/>
                  </a:lnTo>
                  <a:close/>
                </a:path>
              </a:pathLst>
            </a:custGeom>
            <a:solidFill>
              <a:srgbClr val="29786C"/>
            </a:solidFill>
            <a:ln w="9525">
              <a:solidFill>
                <a:schemeClr val="accent1"/>
              </a:solidFill>
              <a:round/>
              <a:headEnd/>
              <a:tailEnd/>
            </a:ln>
          </p:spPr>
          <p:txBody>
            <a:bodyPr/>
            <a:lstStyle/>
            <a:p>
              <a:endParaRPr lang="fr-FR"/>
            </a:p>
          </p:txBody>
        </p:sp>
        <p:sp>
          <p:nvSpPr>
            <p:cNvPr id="36" name="Freeform 39"/>
            <p:cNvSpPr>
              <a:spLocks/>
            </p:cNvSpPr>
            <p:nvPr/>
          </p:nvSpPr>
          <p:spPr bwMode="auto">
            <a:xfrm>
              <a:off x="2616" y="2140"/>
              <a:ext cx="834" cy="306"/>
            </a:xfrm>
            <a:custGeom>
              <a:avLst/>
              <a:gdLst>
                <a:gd name="T0" fmla="*/ 31 w 2503"/>
                <a:gd name="T1" fmla="*/ 11 h 919"/>
                <a:gd name="T2" fmla="*/ 31 w 2503"/>
                <a:gd name="T3" fmla="*/ 11 h 919"/>
                <a:gd name="T4" fmla="*/ 30 w 2503"/>
                <a:gd name="T5" fmla="*/ 11 h 919"/>
                <a:gd name="T6" fmla="*/ 30 w 2503"/>
                <a:gd name="T7" fmla="*/ 11 h 919"/>
                <a:gd name="T8" fmla="*/ 30 w 2503"/>
                <a:gd name="T9" fmla="*/ 11 h 919"/>
                <a:gd name="T10" fmla="*/ 30 w 2503"/>
                <a:gd name="T11" fmla="*/ 11 h 919"/>
                <a:gd name="T12" fmla="*/ 30 w 2503"/>
                <a:gd name="T13" fmla="*/ 11 h 919"/>
                <a:gd name="T14" fmla="*/ 29 w 2503"/>
                <a:gd name="T15" fmla="*/ 11 h 919"/>
                <a:gd name="T16" fmla="*/ 29 w 2503"/>
                <a:gd name="T17" fmla="*/ 11 h 919"/>
                <a:gd name="T18" fmla="*/ 0 w 2503"/>
                <a:gd name="T19" fmla="*/ 0 h 919"/>
                <a:gd name="T20" fmla="*/ 0 w 2503"/>
                <a:gd name="T21" fmla="*/ 0 h 919"/>
                <a:gd name="T22" fmla="*/ 0 w 2503"/>
                <a:gd name="T23" fmla="*/ 0 h 919"/>
                <a:gd name="T24" fmla="*/ 1 w 2503"/>
                <a:gd name="T25" fmla="*/ 0 h 919"/>
                <a:gd name="T26" fmla="*/ 1 w 2503"/>
                <a:gd name="T27" fmla="*/ 0 h 919"/>
                <a:gd name="T28" fmla="*/ 1 w 2503"/>
                <a:gd name="T29" fmla="*/ 0 h 919"/>
                <a:gd name="T30" fmla="*/ 1 w 2503"/>
                <a:gd name="T31" fmla="*/ 0 h 919"/>
                <a:gd name="T32" fmla="*/ 2 w 2503"/>
                <a:gd name="T33" fmla="*/ 0 h 919"/>
                <a:gd name="T34" fmla="*/ 2 w 2503"/>
                <a:gd name="T35" fmla="*/ 0 h 919"/>
                <a:gd name="T36" fmla="*/ 31 w 2503"/>
                <a:gd name="T37" fmla="*/ 11 h 9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3"/>
                <a:gd name="T58" fmla="*/ 0 h 919"/>
                <a:gd name="T59" fmla="*/ 2503 w 2503"/>
                <a:gd name="T60" fmla="*/ 919 h 9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3" h="919">
                  <a:moveTo>
                    <a:pt x="2503" y="919"/>
                  </a:moveTo>
                  <a:lnTo>
                    <a:pt x="2486" y="918"/>
                  </a:lnTo>
                  <a:lnTo>
                    <a:pt x="2469" y="918"/>
                  </a:lnTo>
                  <a:lnTo>
                    <a:pt x="2452" y="917"/>
                  </a:lnTo>
                  <a:lnTo>
                    <a:pt x="2435" y="916"/>
                  </a:lnTo>
                  <a:lnTo>
                    <a:pt x="2418" y="916"/>
                  </a:lnTo>
                  <a:lnTo>
                    <a:pt x="2401" y="915"/>
                  </a:lnTo>
                  <a:lnTo>
                    <a:pt x="2384" y="915"/>
                  </a:lnTo>
                  <a:lnTo>
                    <a:pt x="2367" y="913"/>
                  </a:lnTo>
                  <a:lnTo>
                    <a:pt x="0" y="0"/>
                  </a:lnTo>
                  <a:lnTo>
                    <a:pt x="20" y="1"/>
                  </a:lnTo>
                  <a:lnTo>
                    <a:pt x="39" y="2"/>
                  </a:lnTo>
                  <a:lnTo>
                    <a:pt x="58" y="4"/>
                  </a:lnTo>
                  <a:lnTo>
                    <a:pt x="79" y="5"/>
                  </a:lnTo>
                  <a:lnTo>
                    <a:pt x="98" y="8"/>
                  </a:lnTo>
                  <a:lnTo>
                    <a:pt x="117" y="9"/>
                  </a:lnTo>
                  <a:lnTo>
                    <a:pt x="136" y="11"/>
                  </a:lnTo>
                  <a:lnTo>
                    <a:pt x="156" y="12"/>
                  </a:lnTo>
                  <a:lnTo>
                    <a:pt x="2503" y="919"/>
                  </a:lnTo>
                  <a:close/>
                </a:path>
              </a:pathLst>
            </a:custGeom>
            <a:solidFill>
              <a:srgbClr val="2A7B6F"/>
            </a:solidFill>
            <a:ln w="9525">
              <a:solidFill>
                <a:schemeClr val="accent1"/>
              </a:solidFill>
              <a:round/>
              <a:headEnd/>
              <a:tailEnd/>
            </a:ln>
          </p:spPr>
          <p:txBody>
            <a:bodyPr/>
            <a:lstStyle/>
            <a:p>
              <a:endParaRPr lang="fr-FR"/>
            </a:p>
          </p:txBody>
        </p:sp>
        <p:sp>
          <p:nvSpPr>
            <p:cNvPr id="37" name="Freeform 40"/>
            <p:cNvSpPr>
              <a:spLocks/>
            </p:cNvSpPr>
            <p:nvPr/>
          </p:nvSpPr>
          <p:spPr bwMode="auto">
            <a:xfrm>
              <a:off x="2564" y="2135"/>
              <a:ext cx="841" cy="309"/>
            </a:xfrm>
            <a:custGeom>
              <a:avLst/>
              <a:gdLst>
                <a:gd name="T0" fmla="*/ 31 w 2522"/>
                <a:gd name="T1" fmla="*/ 11 h 927"/>
                <a:gd name="T2" fmla="*/ 31 w 2522"/>
                <a:gd name="T3" fmla="*/ 11 h 927"/>
                <a:gd name="T4" fmla="*/ 31 w 2522"/>
                <a:gd name="T5" fmla="*/ 11 h 927"/>
                <a:gd name="T6" fmla="*/ 31 w 2522"/>
                <a:gd name="T7" fmla="*/ 11 h 927"/>
                <a:gd name="T8" fmla="*/ 30 w 2522"/>
                <a:gd name="T9" fmla="*/ 11 h 927"/>
                <a:gd name="T10" fmla="*/ 30 w 2522"/>
                <a:gd name="T11" fmla="*/ 11 h 927"/>
                <a:gd name="T12" fmla="*/ 30 w 2522"/>
                <a:gd name="T13" fmla="*/ 11 h 927"/>
                <a:gd name="T14" fmla="*/ 30 w 2522"/>
                <a:gd name="T15" fmla="*/ 11 h 927"/>
                <a:gd name="T16" fmla="*/ 29 w 2522"/>
                <a:gd name="T17" fmla="*/ 11 h 927"/>
                <a:gd name="T18" fmla="*/ 0 w 2522"/>
                <a:gd name="T19" fmla="*/ 0 h 927"/>
                <a:gd name="T20" fmla="*/ 0 w 2522"/>
                <a:gd name="T21" fmla="*/ 0 h 927"/>
                <a:gd name="T22" fmla="*/ 0 w 2522"/>
                <a:gd name="T23" fmla="*/ 0 h 927"/>
                <a:gd name="T24" fmla="*/ 1 w 2522"/>
                <a:gd name="T25" fmla="*/ 0 h 927"/>
                <a:gd name="T26" fmla="*/ 1 w 2522"/>
                <a:gd name="T27" fmla="*/ 0 h 927"/>
                <a:gd name="T28" fmla="*/ 1 w 2522"/>
                <a:gd name="T29" fmla="*/ 0 h 927"/>
                <a:gd name="T30" fmla="*/ 1 w 2522"/>
                <a:gd name="T31" fmla="*/ 0 h 927"/>
                <a:gd name="T32" fmla="*/ 2 w 2522"/>
                <a:gd name="T33" fmla="*/ 0 h 927"/>
                <a:gd name="T34" fmla="*/ 2 w 2522"/>
                <a:gd name="T35" fmla="*/ 0 h 927"/>
                <a:gd name="T36" fmla="*/ 31 w 2522"/>
                <a:gd name="T37" fmla="*/ 11 h 9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2"/>
                <a:gd name="T58" fmla="*/ 0 h 927"/>
                <a:gd name="T59" fmla="*/ 2522 w 2522"/>
                <a:gd name="T60" fmla="*/ 927 h 9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2" h="927">
                  <a:moveTo>
                    <a:pt x="2522" y="927"/>
                  </a:moveTo>
                  <a:lnTo>
                    <a:pt x="2505" y="926"/>
                  </a:lnTo>
                  <a:lnTo>
                    <a:pt x="2487" y="925"/>
                  </a:lnTo>
                  <a:lnTo>
                    <a:pt x="2470" y="925"/>
                  </a:lnTo>
                  <a:lnTo>
                    <a:pt x="2453" y="924"/>
                  </a:lnTo>
                  <a:lnTo>
                    <a:pt x="2435" y="923"/>
                  </a:lnTo>
                  <a:lnTo>
                    <a:pt x="2418" y="922"/>
                  </a:lnTo>
                  <a:lnTo>
                    <a:pt x="2400" y="922"/>
                  </a:lnTo>
                  <a:lnTo>
                    <a:pt x="2383" y="921"/>
                  </a:lnTo>
                  <a:lnTo>
                    <a:pt x="0" y="0"/>
                  </a:lnTo>
                  <a:lnTo>
                    <a:pt x="20" y="1"/>
                  </a:lnTo>
                  <a:lnTo>
                    <a:pt x="39" y="3"/>
                  </a:lnTo>
                  <a:lnTo>
                    <a:pt x="58" y="5"/>
                  </a:lnTo>
                  <a:lnTo>
                    <a:pt x="78" y="7"/>
                  </a:lnTo>
                  <a:lnTo>
                    <a:pt x="98" y="8"/>
                  </a:lnTo>
                  <a:lnTo>
                    <a:pt x="117" y="10"/>
                  </a:lnTo>
                  <a:lnTo>
                    <a:pt x="136" y="11"/>
                  </a:lnTo>
                  <a:lnTo>
                    <a:pt x="155" y="14"/>
                  </a:lnTo>
                  <a:lnTo>
                    <a:pt x="2522" y="927"/>
                  </a:lnTo>
                  <a:close/>
                </a:path>
              </a:pathLst>
            </a:custGeom>
            <a:solidFill>
              <a:schemeClr val="accent2"/>
            </a:solidFill>
            <a:ln w="9525">
              <a:noFill/>
              <a:round/>
              <a:headEnd/>
              <a:tailEnd/>
            </a:ln>
          </p:spPr>
          <p:txBody>
            <a:bodyPr/>
            <a:lstStyle/>
            <a:p>
              <a:endParaRPr lang="fr-FR"/>
            </a:p>
          </p:txBody>
        </p:sp>
        <p:sp>
          <p:nvSpPr>
            <p:cNvPr id="38" name="Freeform 41"/>
            <p:cNvSpPr>
              <a:spLocks/>
            </p:cNvSpPr>
            <p:nvPr/>
          </p:nvSpPr>
          <p:spPr bwMode="auto">
            <a:xfrm>
              <a:off x="2511" y="2131"/>
              <a:ext cx="847" cy="311"/>
            </a:xfrm>
            <a:custGeom>
              <a:avLst/>
              <a:gdLst>
                <a:gd name="T0" fmla="*/ 31 w 2541"/>
                <a:gd name="T1" fmla="*/ 12 h 933"/>
                <a:gd name="T2" fmla="*/ 31 w 2541"/>
                <a:gd name="T3" fmla="*/ 12 h 933"/>
                <a:gd name="T4" fmla="*/ 31 w 2541"/>
                <a:gd name="T5" fmla="*/ 11 h 933"/>
                <a:gd name="T6" fmla="*/ 31 w 2541"/>
                <a:gd name="T7" fmla="*/ 11 h 933"/>
                <a:gd name="T8" fmla="*/ 30 w 2541"/>
                <a:gd name="T9" fmla="*/ 11 h 933"/>
                <a:gd name="T10" fmla="*/ 30 w 2541"/>
                <a:gd name="T11" fmla="*/ 11 h 933"/>
                <a:gd name="T12" fmla="*/ 30 w 2541"/>
                <a:gd name="T13" fmla="*/ 11 h 933"/>
                <a:gd name="T14" fmla="*/ 30 w 2541"/>
                <a:gd name="T15" fmla="*/ 11 h 933"/>
                <a:gd name="T16" fmla="*/ 30 w 2541"/>
                <a:gd name="T17" fmla="*/ 11 h 933"/>
                <a:gd name="T18" fmla="*/ 0 w 2541"/>
                <a:gd name="T19" fmla="*/ 0 h 933"/>
                <a:gd name="T20" fmla="*/ 0 w 2541"/>
                <a:gd name="T21" fmla="*/ 0 h 933"/>
                <a:gd name="T22" fmla="*/ 0 w 2541"/>
                <a:gd name="T23" fmla="*/ 0 h 933"/>
                <a:gd name="T24" fmla="*/ 1 w 2541"/>
                <a:gd name="T25" fmla="*/ 0 h 933"/>
                <a:gd name="T26" fmla="*/ 1 w 2541"/>
                <a:gd name="T27" fmla="*/ 0 h 933"/>
                <a:gd name="T28" fmla="*/ 1 w 2541"/>
                <a:gd name="T29" fmla="*/ 0 h 933"/>
                <a:gd name="T30" fmla="*/ 1 w 2541"/>
                <a:gd name="T31" fmla="*/ 0 h 933"/>
                <a:gd name="T32" fmla="*/ 2 w 2541"/>
                <a:gd name="T33" fmla="*/ 0 h 933"/>
                <a:gd name="T34" fmla="*/ 2 w 2541"/>
                <a:gd name="T35" fmla="*/ 0 h 933"/>
                <a:gd name="T36" fmla="*/ 31 w 2541"/>
                <a:gd name="T37" fmla="*/ 12 h 9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1"/>
                <a:gd name="T58" fmla="*/ 0 h 933"/>
                <a:gd name="T59" fmla="*/ 2541 w 2541"/>
                <a:gd name="T60" fmla="*/ 933 h 9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1" h="933">
                  <a:moveTo>
                    <a:pt x="2541" y="933"/>
                  </a:moveTo>
                  <a:lnTo>
                    <a:pt x="2523" y="932"/>
                  </a:lnTo>
                  <a:lnTo>
                    <a:pt x="2503" y="930"/>
                  </a:lnTo>
                  <a:lnTo>
                    <a:pt x="2485" y="929"/>
                  </a:lnTo>
                  <a:lnTo>
                    <a:pt x="2466" y="928"/>
                  </a:lnTo>
                  <a:lnTo>
                    <a:pt x="2448" y="927"/>
                  </a:lnTo>
                  <a:lnTo>
                    <a:pt x="2429" y="926"/>
                  </a:lnTo>
                  <a:lnTo>
                    <a:pt x="2411" y="925"/>
                  </a:lnTo>
                  <a:lnTo>
                    <a:pt x="2392" y="924"/>
                  </a:lnTo>
                  <a:lnTo>
                    <a:pt x="0" y="0"/>
                  </a:lnTo>
                  <a:lnTo>
                    <a:pt x="20" y="1"/>
                  </a:lnTo>
                  <a:lnTo>
                    <a:pt x="39" y="3"/>
                  </a:lnTo>
                  <a:lnTo>
                    <a:pt x="60" y="4"/>
                  </a:lnTo>
                  <a:lnTo>
                    <a:pt x="79" y="6"/>
                  </a:lnTo>
                  <a:lnTo>
                    <a:pt x="98" y="7"/>
                  </a:lnTo>
                  <a:lnTo>
                    <a:pt x="119" y="10"/>
                  </a:lnTo>
                  <a:lnTo>
                    <a:pt x="138" y="11"/>
                  </a:lnTo>
                  <a:lnTo>
                    <a:pt x="158" y="12"/>
                  </a:lnTo>
                  <a:lnTo>
                    <a:pt x="2541" y="933"/>
                  </a:lnTo>
                  <a:close/>
                </a:path>
              </a:pathLst>
            </a:custGeom>
            <a:solidFill>
              <a:srgbClr val="2C8071"/>
            </a:solidFill>
            <a:ln w="9525">
              <a:noFill/>
              <a:round/>
              <a:headEnd/>
              <a:tailEnd/>
            </a:ln>
          </p:spPr>
          <p:txBody>
            <a:bodyPr/>
            <a:lstStyle/>
            <a:p>
              <a:endParaRPr lang="fr-FR"/>
            </a:p>
          </p:txBody>
        </p:sp>
        <p:sp>
          <p:nvSpPr>
            <p:cNvPr id="39" name="Freeform 42"/>
            <p:cNvSpPr>
              <a:spLocks/>
            </p:cNvSpPr>
            <p:nvPr/>
          </p:nvSpPr>
          <p:spPr bwMode="auto">
            <a:xfrm>
              <a:off x="2460" y="2127"/>
              <a:ext cx="849" cy="312"/>
            </a:xfrm>
            <a:custGeom>
              <a:avLst/>
              <a:gdLst>
                <a:gd name="T0" fmla="*/ 31 w 2547"/>
                <a:gd name="T1" fmla="*/ 12 h 937"/>
                <a:gd name="T2" fmla="*/ 31 w 2547"/>
                <a:gd name="T3" fmla="*/ 12 h 937"/>
                <a:gd name="T4" fmla="*/ 31 w 2547"/>
                <a:gd name="T5" fmla="*/ 12 h 937"/>
                <a:gd name="T6" fmla="*/ 31 w 2547"/>
                <a:gd name="T7" fmla="*/ 11 h 937"/>
                <a:gd name="T8" fmla="*/ 30 w 2547"/>
                <a:gd name="T9" fmla="*/ 11 h 937"/>
                <a:gd name="T10" fmla="*/ 30 w 2547"/>
                <a:gd name="T11" fmla="*/ 11 h 937"/>
                <a:gd name="T12" fmla="*/ 30 w 2547"/>
                <a:gd name="T13" fmla="*/ 11 h 937"/>
                <a:gd name="T14" fmla="*/ 30 w 2547"/>
                <a:gd name="T15" fmla="*/ 11 h 937"/>
                <a:gd name="T16" fmla="*/ 30 w 2547"/>
                <a:gd name="T17" fmla="*/ 11 h 937"/>
                <a:gd name="T18" fmla="*/ 0 w 2547"/>
                <a:gd name="T19" fmla="*/ 0 h 937"/>
                <a:gd name="T20" fmla="*/ 0 w 2547"/>
                <a:gd name="T21" fmla="*/ 0 h 937"/>
                <a:gd name="T22" fmla="*/ 0 w 2547"/>
                <a:gd name="T23" fmla="*/ 0 h 937"/>
                <a:gd name="T24" fmla="*/ 1 w 2547"/>
                <a:gd name="T25" fmla="*/ 0 h 937"/>
                <a:gd name="T26" fmla="*/ 1 w 2547"/>
                <a:gd name="T27" fmla="*/ 0 h 937"/>
                <a:gd name="T28" fmla="*/ 1 w 2547"/>
                <a:gd name="T29" fmla="*/ 0 h 937"/>
                <a:gd name="T30" fmla="*/ 1 w 2547"/>
                <a:gd name="T31" fmla="*/ 0 h 937"/>
                <a:gd name="T32" fmla="*/ 2 w 2547"/>
                <a:gd name="T33" fmla="*/ 0 h 937"/>
                <a:gd name="T34" fmla="*/ 2 w 2547"/>
                <a:gd name="T35" fmla="*/ 0 h 937"/>
                <a:gd name="T36" fmla="*/ 31 w 2547"/>
                <a:gd name="T37" fmla="*/ 12 h 9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7"/>
                <a:gd name="T58" fmla="*/ 0 h 937"/>
                <a:gd name="T59" fmla="*/ 2547 w 2547"/>
                <a:gd name="T60" fmla="*/ 937 h 9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7" h="937">
                  <a:moveTo>
                    <a:pt x="2547" y="937"/>
                  </a:moveTo>
                  <a:lnTo>
                    <a:pt x="2528" y="935"/>
                  </a:lnTo>
                  <a:lnTo>
                    <a:pt x="2509" y="934"/>
                  </a:lnTo>
                  <a:lnTo>
                    <a:pt x="2489" y="932"/>
                  </a:lnTo>
                  <a:lnTo>
                    <a:pt x="2469" y="931"/>
                  </a:lnTo>
                  <a:lnTo>
                    <a:pt x="2450" y="929"/>
                  </a:lnTo>
                  <a:lnTo>
                    <a:pt x="2431" y="928"/>
                  </a:lnTo>
                  <a:lnTo>
                    <a:pt x="2410" y="925"/>
                  </a:lnTo>
                  <a:lnTo>
                    <a:pt x="2391" y="924"/>
                  </a:lnTo>
                  <a:lnTo>
                    <a:pt x="0" y="0"/>
                  </a:lnTo>
                  <a:lnTo>
                    <a:pt x="19" y="1"/>
                  </a:lnTo>
                  <a:lnTo>
                    <a:pt x="38" y="3"/>
                  </a:lnTo>
                  <a:lnTo>
                    <a:pt x="57" y="5"/>
                  </a:lnTo>
                  <a:lnTo>
                    <a:pt x="77" y="6"/>
                  </a:lnTo>
                  <a:lnTo>
                    <a:pt x="96" y="8"/>
                  </a:lnTo>
                  <a:lnTo>
                    <a:pt x="116" y="9"/>
                  </a:lnTo>
                  <a:lnTo>
                    <a:pt x="136" y="11"/>
                  </a:lnTo>
                  <a:lnTo>
                    <a:pt x="155" y="13"/>
                  </a:lnTo>
                  <a:lnTo>
                    <a:pt x="2547" y="937"/>
                  </a:lnTo>
                  <a:close/>
                </a:path>
              </a:pathLst>
            </a:custGeom>
            <a:solidFill>
              <a:srgbClr val="2F8374"/>
            </a:solidFill>
            <a:ln w="9525">
              <a:noFill/>
              <a:round/>
              <a:headEnd/>
              <a:tailEnd/>
            </a:ln>
          </p:spPr>
          <p:txBody>
            <a:bodyPr/>
            <a:lstStyle/>
            <a:p>
              <a:endParaRPr lang="fr-FR"/>
            </a:p>
          </p:txBody>
        </p:sp>
        <p:sp>
          <p:nvSpPr>
            <p:cNvPr id="40" name="Freeform 43"/>
            <p:cNvSpPr>
              <a:spLocks/>
            </p:cNvSpPr>
            <p:nvPr/>
          </p:nvSpPr>
          <p:spPr bwMode="auto">
            <a:xfrm>
              <a:off x="2407" y="2123"/>
              <a:ext cx="850" cy="312"/>
            </a:xfrm>
            <a:custGeom>
              <a:avLst/>
              <a:gdLst>
                <a:gd name="T0" fmla="*/ 31 w 2549"/>
                <a:gd name="T1" fmla="*/ 12 h 936"/>
                <a:gd name="T2" fmla="*/ 31 w 2549"/>
                <a:gd name="T3" fmla="*/ 12 h 936"/>
                <a:gd name="T4" fmla="*/ 31 w 2549"/>
                <a:gd name="T5" fmla="*/ 12 h 936"/>
                <a:gd name="T6" fmla="*/ 31 w 2549"/>
                <a:gd name="T7" fmla="*/ 11 h 936"/>
                <a:gd name="T8" fmla="*/ 30 w 2549"/>
                <a:gd name="T9" fmla="*/ 11 h 936"/>
                <a:gd name="T10" fmla="*/ 30 w 2549"/>
                <a:gd name="T11" fmla="*/ 11 h 936"/>
                <a:gd name="T12" fmla="*/ 30 w 2549"/>
                <a:gd name="T13" fmla="*/ 11 h 936"/>
                <a:gd name="T14" fmla="*/ 30 w 2549"/>
                <a:gd name="T15" fmla="*/ 11 h 936"/>
                <a:gd name="T16" fmla="*/ 29 w 2549"/>
                <a:gd name="T17" fmla="*/ 11 h 936"/>
                <a:gd name="T18" fmla="*/ 0 w 2549"/>
                <a:gd name="T19" fmla="*/ 0 h 936"/>
                <a:gd name="T20" fmla="*/ 0 w 2549"/>
                <a:gd name="T21" fmla="*/ 0 h 936"/>
                <a:gd name="T22" fmla="*/ 0 w 2549"/>
                <a:gd name="T23" fmla="*/ 0 h 936"/>
                <a:gd name="T24" fmla="*/ 1 w 2549"/>
                <a:gd name="T25" fmla="*/ 0 h 936"/>
                <a:gd name="T26" fmla="*/ 1 w 2549"/>
                <a:gd name="T27" fmla="*/ 0 h 936"/>
                <a:gd name="T28" fmla="*/ 1 w 2549"/>
                <a:gd name="T29" fmla="*/ 0 h 936"/>
                <a:gd name="T30" fmla="*/ 1 w 2549"/>
                <a:gd name="T31" fmla="*/ 0 h 936"/>
                <a:gd name="T32" fmla="*/ 2 w 2549"/>
                <a:gd name="T33" fmla="*/ 0 h 936"/>
                <a:gd name="T34" fmla="*/ 2 w 2549"/>
                <a:gd name="T35" fmla="*/ 0 h 936"/>
                <a:gd name="T36" fmla="*/ 31 w 2549"/>
                <a:gd name="T37" fmla="*/ 12 h 9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9"/>
                <a:gd name="T58" fmla="*/ 0 h 936"/>
                <a:gd name="T59" fmla="*/ 2549 w 2549"/>
                <a:gd name="T60" fmla="*/ 936 h 9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9" h="936">
                  <a:moveTo>
                    <a:pt x="2549" y="936"/>
                  </a:moveTo>
                  <a:lnTo>
                    <a:pt x="2529" y="934"/>
                  </a:lnTo>
                  <a:lnTo>
                    <a:pt x="2510" y="933"/>
                  </a:lnTo>
                  <a:lnTo>
                    <a:pt x="2489" y="930"/>
                  </a:lnTo>
                  <a:lnTo>
                    <a:pt x="2469" y="928"/>
                  </a:lnTo>
                  <a:lnTo>
                    <a:pt x="2448" y="927"/>
                  </a:lnTo>
                  <a:lnTo>
                    <a:pt x="2428" y="925"/>
                  </a:lnTo>
                  <a:lnTo>
                    <a:pt x="2407" y="923"/>
                  </a:lnTo>
                  <a:lnTo>
                    <a:pt x="2386" y="920"/>
                  </a:lnTo>
                  <a:lnTo>
                    <a:pt x="0" y="0"/>
                  </a:lnTo>
                  <a:lnTo>
                    <a:pt x="20" y="1"/>
                  </a:lnTo>
                  <a:lnTo>
                    <a:pt x="40" y="2"/>
                  </a:lnTo>
                  <a:lnTo>
                    <a:pt x="59" y="4"/>
                  </a:lnTo>
                  <a:lnTo>
                    <a:pt x="78" y="5"/>
                  </a:lnTo>
                  <a:lnTo>
                    <a:pt x="98" y="8"/>
                  </a:lnTo>
                  <a:lnTo>
                    <a:pt x="118" y="9"/>
                  </a:lnTo>
                  <a:lnTo>
                    <a:pt x="137" y="11"/>
                  </a:lnTo>
                  <a:lnTo>
                    <a:pt x="158" y="12"/>
                  </a:lnTo>
                  <a:lnTo>
                    <a:pt x="2549" y="936"/>
                  </a:lnTo>
                  <a:close/>
                </a:path>
              </a:pathLst>
            </a:custGeom>
            <a:solidFill>
              <a:srgbClr val="328877"/>
            </a:solidFill>
            <a:ln w="9525">
              <a:solidFill>
                <a:schemeClr val="accent1"/>
              </a:solidFill>
              <a:round/>
              <a:headEnd/>
              <a:tailEnd/>
            </a:ln>
          </p:spPr>
          <p:txBody>
            <a:bodyPr/>
            <a:lstStyle/>
            <a:p>
              <a:endParaRPr lang="fr-FR"/>
            </a:p>
          </p:txBody>
        </p:sp>
        <p:sp>
          <p:nvSpPr>
            <p:cNvPr id="41" name="Freeform 44"/>
            <p:cNvSpPr>
              <a:spLocks/>
            </p:cNvSpPr>
            <p:nvPr/>
          </p:nvSpPr>
          <p:spPr bwMode="auto">
            <a:xfrm>
              <a:off x="2355" y="2118"/>
              <a:ext cx="847" cy="311"/>
            </a:xfrm>
            <a:custGeom>
              <a:avLst/>
              <a:gdLst>
                <a:gd name="T0" fmla="*/ 31 w 2543"/>
                <a:gd name="T1" fmla="*/ 12 h 934"/>
                <a:gd name="T2" fmla="*/ 31 w 2543"/>
                <a:gd name="T3" fmla="*/ 12 h 934"/>
                <a:gd name="T4" fmla="*/ 31 w 2543"/>
                <a:gd name="T5" fmla="*/ 11 h 934"/>
                <a:gd name="T6" fmla="*/ 31 w 2543"/>
                <a:gd name="T7" fmla="*/ 11 h 934"/>
                <a:gd name="T8" fmla="*/ 31 w 2543"/>
                <a:gd name="T9" fmla="*/ 11 h 934"/>
                <a:gd name="T10" fmla="*/ 31 w 2543"/>
                <a:gd name="T11" fmla="*/ 11 h 934"/>
                <a:gd name="T12" fmla="*/ 30 w 2543"/>
                <a:gd name="T13" fmla="*/ 11 h 934"/>
                <a:gd name="T14" fmla="*/ 30 w 2543"/>
                <a:gd name="T15" fmla="*/ 11 h 934"/>
                <a:gd name="T16" fmla="*/ 30 w 2543"/>
                <a:gd name="T17" fmla="*/ 11 h 934"/>
                <a:gd name="T18" fmla="*/ 30 w 2543"/>
                <a:gd name="T19" fmla="*/ 11 h 934"/>
                <a:gd name="T20" fmla="*/ 30 w 2543"/>
                <a:gd name="T21" fmla="*/ 11 h 934"/>
                <a:gd name="T22" fmla="*/ 30 w 2543"/>
                <a:gd name="T23" fmla="*/ 11 h 934"/>
                <a:gd name="T24" fmla="*/ 30 w 2543"/>
                <a:gd name="T25" fmla="*/ 11 h 934"/>
                <a:gd name="T26" fmla="*/ 29 w 2543"/>
                <a:gd name="T27" fmla="*/ 11 h 934"/>
                <a:gd name="T28" fmla="*/ 29 w 2543"/>
                <a:gd name="T29" fmla="*/ 11 h 934"/>
                <a:gd name="T30" fmla="*/ 29 w 2543"/>
                <a:gd name="T31" fmla="*/ 11 h 934"/>
                <a:gd name="T32" fmla="*/ 29 w 2543"/>
                <a:gd name="T33" fmla="*/ 11 h 934"/>
                <a:gd name="T34" fmla="*/ 0 w 2543"/>
                <a:gd name="T35" fmla="*/ 0 h 934"/>
                <a:gd name="T36" fmla="*/ 0 w 2543"/>
                <a:gd name="T37" fmla="*/ 0 h 934"/>
                <a:gd name="T38" fmla="*/ 0 w 2543"/>
                <a:gd name="T39" fmla="*/ 0 h 934"/>
                <a:gd name="T40" fmla="*/ 1 w 2543"/>
                <a:gd name="T41" fmla="*/ 0 h 934"/>
                <a:gd name="T42" fmla="*/ 1 w 2543"/>
                <a:gd name="T43" fmla="*/ 0 h 934"/>
                <a:gd name="T44" fmla="*/ 1 w 2543"/>
                <a:gd name="T45" fmla="*/ 0 h 934"/>
                <a:gd name="T46" fmla="*/ 1 w 2543"/>
                <a:gd name="T47" fmla="*/ 0 h 934"/>
                <a:gd name="T48" fmla="*/ 2 w 2543"/>
                <a:gd name="T49" fmla="*/ 0 h 934"/>
                <a:gd name="T50" fmla="*/ 2 w 2543"/>
                <a:gd name="T51" fmla="*/ 0 h 934"/>
                <a:gd name="T52" fmla="*/ 31 w 2543"/>
                <a:gd name="T53" fmla="*/ 12 h 9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43"/>
                <a:gd name="T82" fmla="*/ 0 h 934"/>
                <a:gd name="T83" fmla="*/ 2543 w 2543"/>
                <a:gd name="T84" fmla="*/ 934 h 9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43" h="934">
                  <a:moveTo>
                    <a:pt x="2543" y="934"/>
                  </a:moveTo>
                  <a:lnTo>
                    <a:pt x="2532" y="933"/>
                  </a:lnTo>
                  <a:lnTo>
                    <a:pt x="2521" y="932"/>
                  </a:lnTo>
                  <a:lnTo>
                    <a:pt x="2509" y="931"/>
                  </a:lnTo>
                  <a:lnTo>
                    <a:pt x="2497" y="929"/>
                  </a:lnTo>
                  <a:lnTo>
                    <a:pt x="2485" y="927"/>
                  </a:lnTo>
                  <a:lnTo>
                    <a:pt x="2474" y="926"/>
                  </a:lnTo>
                  <a:lnTo>
                    <a:pt x="2463" y="925"/>
                  </a:lnTo>
                  <a:lnTo>
                    <a:pt x="2451" y="923"/>
                  </a:lnTo>
                  <a:lnTo>
                    <a:pt x="2439" y="922"/>
                  </a:lnTo>
                  <a:lnTo>
                    <a:pt x="2428" y="921"/>
                  </a:lnTo>
                  <a:lnTo>
                    <a:pt x="2416" y="918"/>
                  </a:lnTo>
                  <a:lnTo>
                    <a:pt x="2405" y="917"/>
                  </a:lnTo>
                  <a:lnTo>
                    <a:pt x="2393" y="915"/>
                  </a:lnTo>
                  <a:lnTo>
                    <a:pt x="2381" y="914"/>
                  </a:lnTo>
                  <a:lnTo>
                    <a:pt x="2370" y="912"/>
                  </a:lnTo>
                  <a:lnTo>
                    <a:pt x="2359" y="910"/>
                  </a:lnTo>
                  <a:lnTo>
                    <a:pt x="0" y="0"/>
                  </a:lnTo>
                  <a:lnTo>
                    <a:pt x="20" y="1"/>
                  </a:lnTo>
                  <a:lnTo>
                    <a:pt x="40" y="3"/>
                  </a:lnTo>
                  <a:lnTo>
                    <a:pt x="60" y="5"/>
                  </a:lnTo>
                  <a:lnTo>
                    <a:pt x="79" y="7"/>
                  </a:lnTo>
                  <a:lnTo>
                    <a:pt x="98" y="8"/>
                  </a:lnTo>
                  <a:lnTo>
                    <a:pt x="118" y="10"/>
                  </a:lnTo>
                  <a:lnTo>
                    <a:pt x="138" y="11"/>
                  </a:lnTo>
                  <a:lnTo>
                    <a:pt x="157" y="14"/>
                  </a:lnTo>
                  <a:lnTo>
                    <a:pt x="2543" y="934"/>
                  </a:lnTo>
                  <a:close/>
                </a:path>
              </a:pathLst>
            </a:custGeom>
            <a:solidFill>
              <a:srgbClr val="318A79"/>
            </a:solidFill>
            <a:ln w="9525">
              <a:solidFill>
                <a:schemeClr val="accent1"/>
              </a:solidFill>
              <a:round/>
              <a:headEnd/>
              <a:tailEnd/>
            </a:ln>
          </p:spPr>
          <p:txBody>
            <a:bodyPr/>
            <a:lstStyle/>
            <a:p>
              <a:endParaRPr lang="fr-FR"/>
            </a:p>
          </p:txBody>
        </p:sp>
        <p:sp>
          <p:nvSpPr>
            <p:cNvPr id="42" name="Freeform 45"/>
            <p:cNvSpPr>
              <a:spLocks/>
            </p:cNvSpPr>
            <p:nvPr/>
          </p:nvSpPr>
          <p:spPr bwMode="auto">
            <a:xfrm>
              <a:off x="2302" y="2114"/>
              <a:ext cx="839" cy="307"/>
            </a:xfrm>
            <a:custGeom>
              <a:avLst/>
              <a:gdLst>
                <a:gd name="T0" fmla="*/ 31 w 2518"/>
                <a:gd name="T1" fmla="*/ 11 h 922"/>
                <a:gd name="T2" fmla="*/ 31 w 2518"/>
                <a:gd name="T3" fmla="*/ 11 h 922"/>
                <a:gd name="T4" fmla="*/ 31 w 2518"/>
                <a:gd name="T5" fmla="*/ 11 h 922"/>
                <a:gd name="T6" fmla="*/ 31 w 2518"/>
                <a:gd name="T7" fmla="*/ 11 h 922"/>
                <a:gd name="T8" fmla="*/ 30 w 2518"/>
                <a:gd name="T9" fmla="*/ 11 h 922"/>
                <a:gd name="T10" fmla="*/ 30 w 2518"/>
                <a:gd name="T11" fmla="*/ 11 h 922"/>
                <a:gd name="T12" fmla="*/ 30 w 2518"/>
                <a:gd name="T13" fmla="*/ 11 h 922"/>
                <a:gd name="T14" fmla="*/ 30 w 2518"/>
                <a:gd name="T15" fmla="*/ 11 h 922"/>
                <a:gd name="T16" fmla="*/ 30 w 2518"/>
                <a:gd name="T17" fmla="*/ 11 h 922"/>
                <a:gd name="T18" fmla="*/ 30 w 2518"/>
                <a:gd name="T19" fmla="*/ 11 h 922"/>
                <a:gd name="T20" fmla="*/ 29 w 2518"/>
                <a:gd name="T21" fmla="*/ 11 h 922"/>
                <a:gd name="T22" fmla="*/ 29 w 2518"/>
                <a:gd name="T23" fmla="*/ 11 h 922"/>
                <a:gd name="T24" fmla="*/ 29 w 2518"/>
                <a:gd name="T25" fmla="*/ 11 h 922"/>
                <a:gd name="T26" fmla="*/ 29 w 2518"/>
                <a:gd name="T27" fmla="*/ 11 h 922"/>
                <a:gd name="T28" fmla="*/ 29 w 2518"/>
                <a:gd name="T29" fmla="*/ 11 h 922"/>
                <a:gd name="T30" fmla="*/ 28 w 2518"/>
                <a:gd name="T31" fmla="*/ 11 h 922"/>
                <a:gd name="T32" fmla="*/ 28 w 2518"/>
                <a:gd name="T33" fmla="*/ 11 h 922"/>
                <a:gd name="T34" fmla="*/ 0 w 2518"/>
                <a:gd name="T35" fmla="*/ 0 h 922"/>
                <a:gd name="T36" fmla="*/ 0 w 2518"/>
                <a:gd name="T37" fmla="*/ 0 h 922"/>
                <a:gd name="T38" fmla="*/ 0 w 2518"/>
                <a:gd name="T39" fmla="*/ 0 h 922"/>
                <a:gd name="T40" fmla="*/ 1 w 2518"/>
                <a:gd name="T41" fmla="*/ 0 h 922"/>
                <a:gd name="T42" fmla="*/ 1 w 2518"/>
                <a:gd name="T43" fmla="*/ 0 h 922"/>
                <a:gd name="T44" fmla="*/ 1 w 2518"/>
                <a:gd name="T45" fmla="*/ 0 h 922"/>
                <a:gd name="T46" fmla="*/ 1 w 2518"/>
                <a:gd name="T47" fmla="*/ 0 h 922"/>
                <a:gd name="T48" fmla="*/ 2 w 2518"/>
                <a:gd name="T49" fmla="*/ 0 h 922"/>
                <a:gd name="T50" fmla="*/ 2 w 2518"/>
                <a:gd name="T51" fmla="*/ 0 h 922"/>
                <a:gd name="T52" fmla="*/ 31 w 2518"/>
                <a:gd name="T53" fmla="*/ 11 h 9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8"/>
                <a:gd name="T82" fmla="*/ 0 h 922"/>
                <a:gd name="T83" fmla="*/ 2518 w 2518"/>
                <a:gd name="T84" fmla="*/ 922 h 9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8" h="922">
                  <a:moveTo>
                    <a:pt x="2518" y="922"/>
                  </a:moveTo>
                  <a:lnTo>
                    <a:pt x="2504" y="920"/>
                  </a:lnTo>
                  <a:lnTo>
                    <a:pt x="2490" y="918"/>
                  </a:lnTo>
                  <a:lnTo>
                    <a:pt x="2476" y="916"/>
                  </a:lnTo>
                  <a:lnTo>
                    <a:pt x="2462" y="913"/>
                  </a:lnTo>
                  <a:lnTo>
                    <a:pt x="2449" y="911"/>
                  </a:lnTo>
                  <a:lnTo>
                    <a:pt x="2435" y="909"/>
                  </a:lnTo>
                  <a:lnTo>
                    <a:pt x="2420" y="907"/>
                  </a:lnTo>
                  <a:lnTo>
                    <a:pt x="2407" y="904"/>
                  </a:lnTo>
                  <a:lnTo>
                    <a:pt x="2393" y="902"/>
                  </a:lnTo>
                  <a:lnTo>
                    <a:pt x="2378" y="900"/>
                  </a:lnTo>
                  <a:lnTo>
                    <a:pt x="2365" y="898"/>
                  </a:lnTo>
                  <a:lnTo>
                    <a:pt x="2350" y="894"/>
                  </a:lnTo>
                  <a:lnTo>
                    <a:pt x="2336" y="892"/>
                  </a:lnTo>
                  <a:lnTo>
                    <a:pt x="2323" y="890"/>
                  </a:lnTo>
                  <a:lnTo>
                    <a:pt x="2308" y="886"/>
                  </a:lnTo>
                  <a:lnTo>
                    <a:pt x="2295" y="884"/>
                  </a:lnTo>
                  <a:lnTo>
                    <a:pt x="0" y="0"/>
                  </a:lnTo>
                  <a:lnTo>
                    <a:pt x="21" y="1"/>
                  </a:lnTo>
                  <a:lnTo>
                    <a:pt x="40" y="3"/>
                  </a:lnTo>
                  <a:lnTo>
                    <a:pt x="60" y="4"/>
                  </a:lnTo>
                  <a:lnTo>
                    <a:pt x="80" y="6"/>
                  </a:lnTo>
                  <a:lnTo>
                    <a:pt x="100" y="7"/>
                  </a:lnTo>
                  <a:lnTo>
                    <a:pt x="119" y="10"/>
                  </a:lnTo>
                  <a:lnTo>
                    <a:pt x="140" y="11"/>
                  </a:lnTo>
                  <a:lnTo>
                    <a:pt x="159" y="12"/>
                  </a:lnTo>
                  <a:lnTo>
                    <a:pt x="2518" y="922"/>
                  </a:lnTo>
                  <a:close/>
                </a:path>
              </a:pathLst>
            </a:custGeom>
            <a:solidFill>
              <a:srgbClr val="348D7C"/>
            </a:solidFill>
            <a:ln w="9525">
              <a:noFill/>
              <a:round/>
              <a:headEnd/>
              <a:tailEnd/>
            </a:ln>
          </p:spPr>
          <p:txBody>
            <a:bodyPr/>
            <a:lstStyle/>
            <a:p>
              <a:endParaRPr lang="fr-FR"/>
            </a:p>
          </p:txBody>
        </p:sp>
        <p:sp>
          <p:nvSpPr>
            <p:cNvPr id="43" name="Freeform 46"/>
            <p:cNvSpPr>
              <a:spLocks/>
            </p:cNvSpPr>
            <p:nvPr/>
          </p:nvSpPr>
          <p:spPr bwMode="auto">
            <a:xfrm>
              <a:off x="2250" y="2110"/>
              <a:ext cx="817" cy="299"/>
            </a:xfrm>
            <a:custGeom>
              <a:avLst/>
              <a:gdLst>
                <a:gd name="T0" fmla="*/ 30 w 2450"/>
                <a:gd name="T1" fmla="*/ 11 h 897"/>
                <a:gd name="T2" fmla="*/ 30 w 2450"/>
                <a:gd name="T3" fmla="*/ 11 h 897"/>
                <a:gd name="T4" fmla="*/ 30 w 2450"/>
                <a:gd name="T5" fmla="*/ 11 h 897"/>
                <a:gd name="T6" fmla="*/ 30 w 2450"/>
                <a:gd name="T7" fmla="*/ 11 h 897"/>
                <a:gd name="T8" fmla="*/ 29 w 2450"/>
                <a:gd name="T9" fmla="*/ 11 h 897"/>
                <a:gd name="T10" fmla="*/ 29 w 2450"/>
                <a:gd name="T11" fmla="*/ 11 h 897"/>
                <a:gd name="T12" fmla="*/ 29 w 2450"/>
                <a:gd name="T13" fmla="*/ 11 h 897"/>
                <a:gd name="T14" fmla="*/ 29 w 2450"/>
                <a:gd name="T15" fmla="*/ 11 h 897"/>
                <a:gd name="T16" fmla="*/ 28 w 2450"/>
                <a:gd name="T17" fmla="*/ 11 h 897"/>
                <a:gd name="T18" fmla="*/ 28 w 2450"/>
                <a:gd name="T19" fmla="*/ 11 h 897"/>
                <a:gd name="T20" fmla="*/ 28 w 2450"/>
                <a:gd name="T21" fmla="*/ 11 h 897"/>
                <a:gd name="T22" fmla="*/ 28 w 2450"/>
                <a:gd name="T23" fmla="*/ 11 h 897"/>
                <a:gd name="T24" fmla="*/ 28 w 2450"/>
                <a:gd name="T25" fmla="*/ 11 h 897"/>
                <a:gd name="T26" fmla="*/ 27 w 2450"/>
                <a:gd name="T27" fmla="*/ 10 h 897"/>
                <a:gd name="T28" fmla="*/ 27 w 2450"/>
                <a:gd name="T29" fmla="*/ 10 h 897"/>
                <a:gd name="T30" fmla="*/ 27 w 2450"/>
                <a:gd name="T31" fmla="*/ 10 h 897"/>
                <a:gd name="T32" fmla="*/ 27 w 2450"/>
                <a:gd name="T33" fmla="*/ 10 h 897"/>
                <a:gd name="T34" fmla="*/ 0 w 2450"/>
                <a:gd name="T35" fmla="*/ 0 h 897"/>
                <a:gd name="T36" fmla="*/ 0 w 2450"/>
                <a:gd name="T37" fmla="*/ 0 h 897"/>
                <a:gd name="T38" fmla="*/ 0 w 2450"/>
                <a:gd name="T39" fmla="*/ 0 h 897"/>
                <a:gd name="T40" fmla="*/ 1 w 2450"/>
                <a:gd name="T41" fmla="*/ 0 h 897"/>
                <a:gd name="T42" fmla="*/ 1 w 2450"/>
                <a:gd name="T43" fmla="*/ 0 h 897"/>
                <a:gd name="T44" fmla="*/ 1 w 2450"/>
                <a:gd name="T45" fmla="*/ 0 h 897"/>
                <a:gd name="T46" fmla="*/ 1 w 2450"/>
                <a:gd name="T47" fmla="*/ 0 h 897"/>
                <a:gd name="T48" fmla="*/ 2 w 2450"/>
                <a:gd name="T49" fmla="*/ 0 h 897"/>
                <a:gd name="T50" fmla="*/ 2 w 2450"/>
                <a:gd name="T51" fmla="*/ 0 h 897"/>
                <a:gd name="T52" fmla="*/ 30 w 2450"/>
                <a:gd name="T53" fmla="*/ 11 h 8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50"/>
                <a:gd name="T82" fmla="*/ 0 h 897"/>
                <a:gd name="T83" fmla="*/ 2450 w 2450"/>
                <a:gd name="T84" fmla="*/ 897 h 8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50" h="897">
                  <a:moveTo>
                    <a:pt x="2450" y="897"/>
                  </a:moveTo>
                  <a:lnTo>
                    <a:pt x="2431" y="894"/>
                  </a:lnTo>
                  <a:lnTo>
                    <a:pt x="2413" y="890"/>
                  </a:lnTo>
                  <a:lnTo>
                    <a:pt x="2395" y="887"/>
                  </a:lnTo>
                  <a:lnTo>
                    <a:pt x="2377" y="882"/>
                  </a:lnTo>
                  <a:lnTo>
                    <a:pt x="2359" y="879"/>
                  </a:lnTo>
                  <a:lnTo>
                    <a:pt x="2340" y="874"/>
                  </a:lnTo>
                  <a:lnTo>
                    <a:pt x="2322" y="871"/>
                  </a:lnTo>
                  <a:lnTo>
                    <a:pt x="2303" y="866"/>
                  </a:lnTo>
                  <a:lnTo>
                    <a:pt x="2286" y="863"/>
                  </a:lnTo>
                  <a:lnTo>
                    <a:pt x="2269" y="858"/>
                  </a:lnTo>
                  <a:lnTo>
                    <a:pt x="2252" y="855"/>
                  </a:lnTo>
                  <a:lnTo>
                    <a:pt x="2237" y="851"/>
                  </a:lnTo>
                  <a:lnTo>
                    <a:pt x="2220" y="847"/>
                  </a:lnTo>
                  <a:lnTo>
                    <a:pt x="2203" y="844"/>
                  </a:lnTo>
                  <a:lnTo>
                    <a:pt x="2186" y="839"/>
                  </a:lnTo>
                  <a:lnTo>
                    <a:pt x="2169" y="836"/>
                  </a:lnTo>
                  <a:lnTo>
                    <a:pt x="0" y="0"/>
                  </a:lnTo>
                  <a:lnTo>
                    <a:pt x="19" y="1"/>
                  </a:lnTo>
                  <a:lnTo>
                    <a:pt x="39" y="2"/>
                  </a:lnTo>
                  <a:lnTo>
                    <a:pt x="58" y="5"/>
                  </a:lnTo>
                  <a:lnTo>
                    <a:pt x="78" y="6"/>
                  </a:lnTo>
                  <a:lnTo>
                    <a:pt x="98" y="8"/>
                  </a:lnTo>
                  <a:lnTo>
                    <a:pt x="117" y="9"/>
                  </a:lnTo>
                  <a:lnTo>
                    <a:pt x="136" y="11"/>
                  </a:lnTo>
                  <a:lnTo>
                    <a:pt x="155" y="13"/>
                  </a:lnTo>
                  <a:lnTo>
                    <a:pt x="2450" y="897"/>
                  </a:lnTo>
                  <a:close/>
                </a:path>
              </a:pathLst>
            </a:custGeom>
            <a:solidFill>
              <a:srgbClr val="348F7E"/>
            </a:solidFill>
            <a:ln w="9525">
              <a:solidFill>
                <a:schemeClr val="accent1"/>
              </a:solidFill>
              <a:round/>
              <a:headEnd/>
              <a:tailEnd/>
            </a:ln>
          </p:spPr>
          <p:txBody>
            <a:bodyPr/>
            <a:lstStyle/>
            <a:p>
              <a:endParaRPr lang="fr-FR"/>
            </a:p>
          </p:txBody>
        </p:sp>
        <p:sp>
          <p:nvSpPr>
            <p:cNvPr id="44" name="Freeform 47"/>
            <p:cNvSpPr>
              <a:spLocks/>
            </p:cNvSpPr>
            <p:nvPr/>
          </p:nvSpPr>
          <p:spPr bwMode="auto">
            <a:xfrm>
              <a:off x="2198" y="2106"/>
              <a:ext cx="775" cy="282"/>
            </a:xfrm>
            <a:custGeom>
              <a:avLst/>
              <a:gdLst>
                <a:gd name="T0" fmla="*/ 29 w 2324"/>
                <a:gd name="T1" fmla="*/ 10 h 848"/>
                <a:gd name="T2" fmla="*/ 28 w 2324"/>
                <a:gd name="T3" fmla="*/ 10 h 848"/>
                <a:gd name="T4" fmla="*/ 28 w 2324"/>
                <a:gd name="T5" fmla="*/ 10 h 848"/>
                <a:gd name="T6" fmla="*/ 28 w 2324"/>
                <a:gd name="T7" fmla="*/ 10 h 848"/>
                <a:gd name="T8" fmla="*/ 28 w 2324"/>
                <a:gd name="T9" fmla="*/ 10 h 848"/>
                <a:gd name="T10" fmla="*/ 27 w 2324"/>
                <a:gd name="T11" fmla="*/ 10 h 848"/>
                <a:gd name="T12" fmla="*/ 27 w 2324"/>
                <a:gd name="T13" fmla="*/ 10 h 848"/>
                <a:gd name="T14" fmla="*/ 27 w 2324"/>
                <a:gd name="T15" fmla="*/ 10 h 848"/>
                <a:gd name="T16" fmla="*/ 27 w 2324"/>
                <a:gd name="T17" fmla="*/ 10 h 848"/>
                <a:gd name="T18" fmla="*/ 27 w 2324"/>
                <a:gd name="T19" fmla="*/ 10 h 848"/>
                <a:gd name="T20" fmla="*/ 26 w 2324"/>
                <a:gd name="T21" fmla="*/ 10 h 848"/>
                <a:gd name="T22" fmla="*/ 26 w 2324"/>
                <a:gd name="T23" fmla="*/ 10 h 848"/>
                <a:gd name="T24" fmla="*/ 26 w 2324"/>
                <a:gd name="T25" fmla="*/ 10 h 848"/>
                <a:gd name="T26" fmla="*/ 26 w 2324"/>
                <a:gd name="T27" fmla="*/ 10 h 848"/>
                <a:gd name="T28" fmla="*/ 25 w 2324"/>
                <a:gd name="T29" fmla="*/ 10 h 848"/>
                <a:gd name="T30" fmla="*/ 25 w 2324"/>
                <a:gd name="T31" fmla="*/ 10 h 848"/>
                <a:gd name="T32" fmla="*/ 25 w 2324"/>
                <a:gd name="T33" fmla="*/ 10 h 848"/>
                <a:gd name="T34" fmla="*/ 0 w 2324"/>
                <a:gd name="T35" fmla="*/ 0 h 848"/>
                <a:gd name="T36" fmla="*/ 0 w 2324"/>
                <a:gd name="T37" fmla="*/ 0 h 848"/>
                <a:gd name="T38" fmla="*/ 0 w 2324"/>
                <a:gd name="T39" fmla="*/ 0 h 848"/>
                <a:gd name="T40" fmla="*/ 1 w 2324"/>
                <a:gd name="T41" fmla="*/ 0 h 848"/>
                <a:gd name="T42" fmla="*/ 1 w 2324"/>
                <a:gd name="T43" fmla="*/ 0 h 848"/>
                <a:gd name="T44" fmla="*/ 1 w 2324"/>
                <a:gd name="T45" fmla="*/ 0 h 848"/>
                <a:gd name="T46" fmla="*/ 1 w 2324"/>
                <a:gd name="T47" fmla="*/ 0 h 848"/>
                <a:gd name="T48" fmla="*/ 2 w 2324"/>
                <a:gd name="T49" fmla="*/ 0 h 848"/>
                <a:gd name="T50" fmla="*/ 2 w 2324"/>
                <a:gd name="T51" fmla="*/ 0 h 848"/>
                <a:gd name="T52" fmla="*/ 29 w 2324"/>
                <a:gd name="T53" fmla="*/ 10 h 8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4"/>
                <a:gd name="T82" fmla="*/ 0 h 848"/>
                <a:gd name="T83" fmla="*/ 2324 w 2324"/>
                <a:gd name="T84" fmla="*/ 848 h 8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4" h="848">
                  <a:moveTo>
                    <a:pt x="2324" y="848"/>
                  </a:moveTo>
                  <a:lnTo>
                    <a:pt x="2304" y="843"/>
                  </a:lnTo>
                  <a:lnTo>
                    <a:pt x="2285" y="839"/>
                  </a:lnTo>
                  <a:lnTo>
                    <a:pt x="2266" y="834"/>
                  </a:lnTo>
                  <a:lnTo>
                    <a:pt x="2247" y="830"/>
                  </a:lnTo>
                  <a:lnTo>
                    <a:pt x="2226" y="825"/>
                  </a:lnTo>
                  <a:lnTo>
                    <a:pt x="2207" y="821"/>
                  </a:lnTo>
                  <a:lnTo>
                    <a:pt x="2188" y="816"/>
                  </a:lnTo>
                  <a:lnTo>
                    <a:pt x="2169" y="812"/>
                  </a:lnTo>
                  <a:lnTo>
                    <a:pt x="2149" y="808"/>
                  </a:lnTo>
                  <a:lnTo>
                    <a:pt x="2130" y="804"/>
                  </a:lnTo>
                  <a:lnTo>
                    <a:pt x="2111" y="799"/>
                  </a:lnTo>
                  <a:lnTo>
                    <a:pt x="2090" y="795"/>
                  </a:lnTo>
                  <a:lnTo>
                    <a:pt x="2071" y="790"/>
                  </a:lnTo>
                  <a:lnTo>
                    <a:pt x="2052" y="786"/>
                  </a:lnTo>
                  <a:lnTo>
                    <a:pt x="2033" y="781"/>
                  </a:lnTo>
                  <a:lnTo>
                    <a:pt x="2013" y="776"/>
                  </a:lnTo>
                  <a:lnTo>
                    <a:pt x="0" y="0"/>
                  </a:lnTo>
                  <a:lnTo>
                    <a:pt x="19" y="1"/>
                  </a:lnTo>
                  <a:lnTo>
                    <a:pt x="39" y="2"/>
                  </a:lnTo>
                  <a:lnTo>
                    <a:pt x="58" y="4"/>
                  </a:lnTo>
                  <a:lnTo>
                    <a:pt x="78" y="5"/>
                  </a:lnTo>
                  <a:lnTo>
                    <a:pt x="97" y="8"/>
                  </a:lnTo>
                  <a:lnTo>
                    <a:pt x="117" y="9"/>
                  </a:lnTo>
                  <a:lnTo>
                    <a:pt x="136" y="11"/>
                  </a:lnTo>
                  <a:lnTo>
                    <a:pt x="155" y="12"/>
                  </a:lnTo>
                  <a:lnTo>
                    <a:pt x="2324" y="848"/>
                  </a:lnTo>
                  <a:close/>
                </a:path>
              </a:pathLst>
            </a:custGeom>
            <a:solidFill>
              <a:srgbClr val="379281"/>
            </a:solidFill>
            <a:ln w="9525">
              <a:noFill/>
              <a:round/>
              <a:headEnd/>
              <a:tailEnd/>
            </a:ln>
          </p:spPr>
          <p:txBody>
            <a:bodyPr/>
            <a:lstStyle/>
            <a:p>
              <a:endParaRPr lang="fr-FR"/>
            </a:p>
          </p:txBody>
        </p:sp>
        <p:sp>
          <p:nvSpPr>
            <p:cNvPr id="45" name="Freeform 48"/>
            <p:cNvSpPr>
              <a:spLocks/>
            </p:cNvSpPr>
            <p:nvPr/>
          </p:nvSpPr>
          <p:spPr bwMode="auto">
            <a:xfrm>
              <a:off x="2106" y="2086"/>
              <a:ext cx="763" cy="278"/>
            </a:xfrm>
            <a:custGeom>
              <a:avLst/>
              <a:gdLst>
                <a:gd name="T0" fmla="*/ 28 w 2291"/>
                <a:gd name="T1" fmla="*/ 10 h 835"/>
                <a:gd name="T2" fmla="*/ 28 w 2291"/>
                <a:gd name="T3" fmla="*/ 10 h 835"/>
                <a:gd name="T4" fmla="*/ 28 w 2291"/>
                <a:gd name="T5" fmla="*/ 10 h 835"/>
                <a:gd name="T6" fmla="*/ 28 w 2291"/>
                <a:gd name="T7" fmla="*/ 10 h 835"/>
                <a:gd name="T8" fmla="*/ 28 w 2291"/>
                <a:gd name="T9" fmla="*/ 10 h 835"/>
                <a:gd name="T10" fmla="*/ 28 w 2291"/>
                <a:gd name="T11" fmla="*/ 10 h 835"/>
                <a:gd name="T12" fmla="*/ 27 w 2291"/>
                <a:gd name="T13" fmla="*/ 10 h 835"/>
                <a:gd name="T14" fmla="*/ 27 w 2291"/>
                <a:gd name="T15" fmla="*/ 10 h 835"/>
                <a:gd name="T16" fmla="*/ 27 w 2291"/>
                <a:gd name="T17" fmla="*/ 10 h 835"/>
                <a:gd name="T18" fmla="*/ 27 w 2291"/>
                <a:gd name="T19" fmla="*/ 10 h 835"/>
                <a:gd name="T20" fmla="*/ 27 w 2291"/>
                <a:gd name="T21" fmla="*/ 10 h 835"/>
                <a:gd name="T22" fmla="*/ 27 w 2291"/>
                <a:gd name="T23" fmla="*/ 10 h 835"/>
                <a:gd name="T24" fmla="*/ 26 w 2291"/>
                <a:gd name="T25" fmla="*/ 10 h 835"/>
                <a:gd name="T26" fmla="*/ 26 w 2291"/>
                <a:gd name="T27" fmla="*/ 10 h 835"/>
                <a:gd name="T28" fmla="*/ 26 w 2291"/>
                <a:gd name="T29" fmla="*/ 10 h 835"/>
                <a:gd name="T30" fmla="*/ 26 w 2291"/>
                <a:gd name="T31" fmla="*/ 10 h 835"/>
                <a:gd name="T32" fmla="*/ 26 w 2291"/>
                <a:gd name="T33" fmla="*/ 10 h 835"/>
                <a:gd name="T34" fmla="*/ 26 w 2291"/>
                <a:gd name="T35" fmla="*/ 10 h 835"/>
                <a:gd name="T36" fmla="*/ 26 w 2291"/>
                <a:gd name="T37" fmla="*/ 10 h 835"/>
                <a:gd name="T38" fmla="*/ 26 w 2291"/>
                <a:gd name="T39" fmla="*/ 10 h 835"/>
                <a:gd name="T40" fmla="*/ 26 w 2291"/>
                <a:gd name="T41" fmla="*/ 10 h 835"/>
                <a:gd name="T42" fmla="*/ 25 w 2291"/>
                <a:gd name="T43" fmla="*/ 10 h 835"/>
                <a:gd name="T44" fmla="*/ 25 w 2291"/>
                <a:gd name="T45" fmla="*/ 10 h 835"/>
                <a:gd name="T46" fmla="*/ 25 w 2291"/>
                <a:gd name="T47" fmla="*/ 10 h 835"/>
                <a:gd name="T48" fmla="*/ 25 w 2291"/>
                <a:gd name="T49" fmla="*/ 10 h 835"/>
                <a:gd name="T50" fmla="*/ 0 w 2291"/>
                <a:gd name="T51" fmla="*/ 0 h 835"/>
                <a:gd name="T52" fmla="*/ 0 w 2291"/>
                <a:gd name="T53" fmla="*/ 0 h 835"/>
                <a:gd name="T54" fmla="*/ 0 w 2291"/>
                <a:gd name="T55" fmla="*/ 0 h 835"/>
                <a:gd name="T56" fmla="*/ 1 w 2291"/>
                <a:gd name="T57" fmla="*/ 0 h 835"/>
                <a:gd name="T58" fmla="*/ 1 w 2291"/>
                <a:gd name="T59" fmla="*/ 0 h 835"/>
                <a:gd name="T60" fmla="*/ 1 w 2291"/>
                <a:gd name="T61" fmla="*/ 0 h 835"/>
                <a:gd name="T62" fmla="*/ 1 w 2291"/>
                <a:gd name="T63" fmla="*/ 0 h 835"/>
                <a:gd name="T64" fmla="*/ 1 w 2291"/>
                <a:gd name="T65" fmla="*/ 0 h 835"/>
                <a:gd name="T66" fmla="*/ 2 w 2291"/>
                <a:gd name="T67" fmla="*/ 0 h 835"/>
                <a:gd name="T68" fmla="*/ 2 w 2291"/>
                <a:gd name="T69" fmla="*/ 0 h 835"/>
                <a:gd name="T70" fmla="*/ 2 w 2291"/>
                <a:gd name="T71" fmla="*/ 0 h 835"/>
                <a:gd name="T72" fmla="*/ 2 w 2291"/>
                <a:gd name="T73" fmla="*/ 0 h 835"/>
                <a:gd name="T74" fmla="*/ 3 w 2291"/>
                <a:gd name="T75" fmla="*/ 1 h 835"/>
                <a:gd name="T76" fmla="*/ 3 w 2291"/>
                <a:gd name="T77" fmla="*/ 1 h 835"/>
                <a:gd name="T78" fmla="*/ 3 w 2291"/>
                <a:gd name="T79" fmla="*/ 1 h 835"/>
                <a:gd name="T80" fmla="*/ 3 w 2291"/>
                <a:gd name="T81" fmla="*/ 1 h 835"/>
                <a:gd name="T82" fmla="*/ 3 w 2291"/>
                <a:gd name="T83" fmla="*/ 1 h 835"/>
                <a:gd name="T84" fmla="*/ 3 w 2291"/>
                <a:gd name="T85" fmla="*/ 1 h 835"/>
                <a:gd name="T86" fmla="*/ 3 w 2291"/>
                <a:gd name="T87" fmla="*/ 1 h 835"/>
                <a:gd name="T88" fmla="*/ 3 w 2291"/>
                <a:gd name="T89" fmla="*/ 1 h 835"/>
                <a:gd name="T90" fmla="*/ 3 w 2291"/>
                <a:gd name="T91" fmla="*/ 1 h 835"/>
                <a:gd name="T92" fmla="*/ 28 w 2291"/>
                <a:gd name="T93" fmla="*/ 10 h 8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1"/>
                <a:gd name="T142" fmla="*/ 0 h 835"/>
                <a:gd name="T143" fmla="*/ 2291 w 2291"/>
                <a:gd name="T144" fmla="*/ 835 h 8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1" h="835">
                  <a:moveTo>
                    <a:pt x="2291" y="835"/>
                  </a:moveTo>
                  <a:lnTo>
                    <a:pt x="2280" y="833"/>
                  </a:lnTo>
                  <a:lnTo>
                    <a:pt x="2268" y="830"/>
                  </a:lnTo>
                  <a:lnTo>
                    <a:pt x="2256" y="828"/>
                  </a:lnTo>
                  <a:lnTo>
                    <a:pt x="2244" y="824"/>
                  </a:lnTo>
                  <a:lnTo>
                    <a:pt x="2233" y="822"/>
                  </a:lnTo>
                  <a:lnTo>
                    <a:pt x="2220" y="820"/>
                  </a:lnTo>
                  <a:lnTo>
                    <a:pt x="2209" y="816"/>
                  </a:lnTo>
                  <a:lnTo>
                    <a:pt x="2196" y="814"/>
                  </a:lnTo>
                  <a:lnTo>
                    <a:pt x="2185" y="812"/>
                  </a:lnTo>
                  <a:lnTo>
                    <a:pt x="2173" y="808"/>
                  </a:lnTo>
                  <a:lnTo>
                    <a:pt x="2161" y="806"/>
                  </a:lnTo>
                  <a:lnTo>
                    <a:pt x="2149" y="804"/>
                  </a:lnTo>
                  <a:lnTo>
                    <a:pt x="2137" y="800"/>
                  </a:lnTo>
                  <a:lnTo>
                    <a:pt x="2125" y="798"/>
                  </a:lnTo>
                  <a:lnTo>
                    <a:pt x="2114" y="795"/>
                  </a:lnTo>
                  <a:lnTo>
                    <a:pt x="2101" y="792"/>
                  </a:lnTo>
                  <a:lnTo>
                    <a:pt x="2094" y="792"/>
                  </a:lnTo>
                  <a:lnTo>
                    <a:pt x="2088" y="791"/>
                  </a:lnTo>
                  <a:lnTo>
                    <a:pt x="2081" y="791"/>
                  </a:lnTo>
                  <a:lnTo>
                    <a:pt x="2075" y="791"/>
                  </a:lnTo>
                  <a:lnTo>
                    <a:pt x="2068" y="791"/>
                  </a:lnTo>
                  <a:lnTo>
                    <a:pt x="2062" y="791"/>
                  </a:lnTo>
                  <a:lnTo>
                    <a:pt x="2055" y="790"/>
                  </a:lnTo>
                  <a:lnTo>
                    <a:pt x="2048" y="790"/>
                  </a:lnTo>
                  <a:lnTo>
                    <a:pt x="0" y="0"/>
                  </a:lnTo>
                  <a:lnTo>
                    <a:pt x="17" y="3"/>
                  </a:lnTo>
                  <a:lnTo>
                    <a:pt x="34" y="7"/>
                  </a:lnTo>
                  <a:lnTo>
                    <a:pt x="50" y="11"/>
                  </a:lnTo>
                  <a:lnTo>
                    <a:pt x="67" y="14"/>
                  </a:lnTo>
                  <a:lnTo>
                    <a:pt x="84" y="18"/>
                  </a:lnTo>
                  <a:lnTo>
                    <a:pt x="101" y="21"/>
                  </a:lnTo>
                  <a:lnTo>
                    <a:pt x="118" y="25"/>
                  </a:lnTo>
                  <a:lnTo>
                    <a:pt x="135" y="28"/>
                  </a:lnTo>
                  <a:lnTo>
                    <a:pt x="152" y="33"/>
                  </a:lnTo>
                  <a:lnTo>
                    <a:pt x="169" y="36"/>
                  </a:lnTo>
                  <a:lnTo>
                    <a:pt x="186" y="39"/>
                  </a:lnTo>
                  <a:lnTo>
                    <a:pt x="203" y="43"/>
                  </a:lnTo>
                  <a:lnTo>
                    <a:pt x="219" y="46"/>
                  </a:lnTo>
                  <a:lnTo>
                    <a:pt x="236" y="51"/>
                  </a:lnTo>
                  <a:lnTo>
                    <a:pt x="253" y="54"/>
                  </a:lnTo>
                  <a:lnTo>
                    <a:pt x="270" y="58"/>
                  </a:lnTo>
                  <a:lnTo>
                    <a:pt x="272" y="58"/>
                  </a:lnTo>
                  <a:lnTo>
                    <a:pt x="275" y="58"/>
                  </a:lnTo>
                  <a:lnTo>
                    <a:pt x="276" y="58"/>
                  </a:lnTo>
                  <a:lnTo>
                    <a:pt x="278" y="59"/>
                  </a:lnTo>
                  <a:lnTo>
                    <a:pt x="2291" y="835"/>
                  </a:lnTo>
                  <a:close/>
                </a:path>
              </a:pathLst>
            </a:custGeom>
            <a:solidFill>
              <a:srgbClr val="399483"/>
            </a:solidFill>
            <a:ln w="9525">
              <a:noFill/>
              <a:round/>
              <a:headEnd/>
              <a:tailEnd/>
            </a:ln>
          </p:spPr>
          <p:txBody>
            <a:bodyPr/>
            <a:lstStyle/>
            <a:p>
              <a:endParaRPr lang="fr-FR"/>
            </a:p>
          </p:txBody>
        </p:sp>
        <p:sp>
          <p:nvSpPr>
            <p:cNvPr id="46" name="Freeform 49"/>
            <p:cNvSpPr>
              <a:spLocks/>
            </p:cNvSpPr>
            <p:nvPr/>
          </p:nvSpPr>
          <p:spPr bwMode="auto">
            <a:xfrm>
              <a:off x="2061" y="2081"/>
              <a:ext cx="727" cy="268"/>
            </a:xfrm>
            <a:custGeom>
              <a:avLst/>
              <a:gdLst>
                <a:gd name="T0" fmla="*/ 27 w 2181"/>
                <a:gd name="T1" fmla="*/ 10 h 806"/>
                <a:gd name="T2" fmla="*/ 27 w 2181"/>
                <a:gd name="T3" fmla="*/ 10 h 806"/>
                <a:gd name="T4" fmla="*/ 26 w 2181"/>
                <a:gd name="T5" fmla="*/ 10 h 806"/>
                <a:gd name="T6" fmla="*/ 26 w 2181"/>
                <a:gd name="T7" fmla="*/ 10 h 806"/>
                <a:gd name="T8" fmla="*/ 26 w 2181"/>
                <a:gd name="T9" fmla="*/ 10 h 806"/>
                <a:gd name="T10" fmla="*/ 26 w 2181"/>
                <a:gd name="T11" fmla="*/ 10 h 806"/>
                <a:gd name="T12" fmla="*/ 26 w 2181"/>
                <a:gd name="T13" fmla="*/ 10 h 806"/>
                <a:gd name="T14" fmla="*/ 25 w 2181"/>
                <a:gd name="T15" fmla="*/ 10 h 806"/>
                <a:gd name="T16" fmla="*/ 25 w 2181"/>
                <a:gd name="T17" fmla="*/ 10 h 806"/>
                <a:gd name="T18" fmla="*/ 0 w 2181"/>
                <a:gd name="T19" fmla="*/ 0 h 806"/>
                <a:gd name="T20" fmla="*/ 0 w 2181"/>
                <a:gd name="T21" fmla="*/ 0 h 806"/>
                <a:gd name="T22" fmla="*/ 0 w 2181"/>
                <a:gd name="T23" fmla="*/ 0 h 806"/>
                <a:gd name="T24" fmla="*/ 0 w 2181"/>
                <a:gd name="T25" fmla="*/ 0 h 806"/>
                <a:gd name="T26" fmla="*/ 0 w 2181"/>
                <a:gd name="T27" fmla="*/ 0 h 806"/>
                <a:gd name="T28" fmla="*/ 0 w 2181"/>
                <a:gd name="T29" fmla="*/ 0 h 806"/>
                <a:gd name="T30" fmla="*/ 1 w 2181"/>
                <a:gd name="T31" fmla="*/ 0 h 806"/>
                <a:gd name="T32" fmla="*/ 1 w 2181"/>
                <a:gd name="T33" fmla="*/ 0 h 806"/>
                <a:gd name="T34" fmla="*/ 1 w 2181"/>
                <a:gd name="T35" fmla="*/ 0 h 806"/>
                <a:gd name="T36" fmla="*/ 1 w 2181"/>
                <a:gd name="T37" fmla="*/ 0 h 806"/>
                <a:gd name="T38" fmla="*/ 1 w 2181"/>
                <a:gd name="T39" fmla="*/ 0 h 806"/>
                <a:gd name="T40" fmla="*/ 1 w 2181"/>
                <a:gd name="T41" fmla="*/ 0 h 806"/>
                <a:gd name="T42" fmla="*/ 1 w 2181"/>
                <a:gd name="T43" fmla="*/ 0 h 806"/>
                <a:gd name="T44" fmla="*/ 1 w 2181"/>
                <a:gd name="T45" fmla="*/ 0 h 806"/>
                <a:gd name="T46" fmla="*/ 1 w 2181"/>
                <a:gd name="T47" fmla="*/ 0 h 806"/>
                <a:gd name="T48" fmla="*/ 2 w 2181"/>
                <a:gd name="T49" fmla="*/ 0 h 806"/>
                <a:gd name="T50" fmla="*/ 2 w 2181"/>
                <a:gd name="T51" fmla="*/ 0 h 806"/>
                <a:gd name="T52" fmla="*/ 27 w 2181"/>
                <a:gd name="T53" fmla="*/ 10 h 8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1"/>
                <a:gd name="T82" fmla="*/ 0 h 806"/>
                <a:gd name="T83" fmla="*/ 2181 w 2181"/>
                <a:gd name="T84" fmla="*/ 806 h 8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1" h="806">
                  <a:moveTo>
                    <a:pt x="2181" y="806"/>
                  </a:moveTo>
                  <a:lnTo>
                    <a:pt x="2164" y="805"/>
                  </a:lnTo>
                  <a:lnTo>
                    <a:pt x="2146" y="804"/>
                  </a:lnTo>
                  <a:lnTo>
                    <a:pt x="2129" y="804"/>
                  </a:lnTo>
                  <a:lnTo>
                    <a:pt x="2112" y="803"/>
                  </a:lnTo>
                  <a:lnTo>
                    <a:pt x="2094" y="802"/>
                  </a:lnTo>
                  <a:lnTo>
                    <a:pt x="2077" y="801"/>
                  </a:lnTo>
                  <a:lnTo>
                    <a:pt x="2059" y="801"/>
                  </a:lnTo>
                  <a:lnTo>
                    <a:pt x="2042" y="799"/>
                  </a:lnTo>
                  <a:lnTo>
                    <a:pt x="0" y="11"/>
                  </a:lnTo>
                  <a:lnTo>
                    <a:pt x="8" y="10"/>
                  </a:lnTo>
                  <a:lnTo>
                    <a:pt x="16" y="9"/>
                  </a:lnTo>
                  <a:lnTo>
                    <a:pt x="23" y="7"/>
                  </a:lnTo>
                  <a:lnTo>
                    <a:pt x="31" y="6"/>
                  </a:lnTo>
                  <a:lnTo>
                    <a:pt x="39" y="4"/>
                  </a:lnTo>
                  <a:lnTo>
                    <a:pt x="46" y="2"/>
                  </a:lnTo>
                  <a:lnTo>
                    <a:pt x="53" y="1"/>
                  </a:lnTo>
                  <a:lnTo>
                    <a:pt x="61" y="0"/>
                  </a:lnTo>
                  <a:lnTo>
                    <a:pt x="70" y="2"/>
                  </a:lnTo>
                  <a:lnTo>
                    <a:pt x="79" y="4"/>
                  </a:lnTo>
                  <a:lnTo>
                    <a:pt x="88" y="6"/>
                  </a:lnTo>
                  <a:lnTo>
                    <a:pt x="97" y="8"/>
                  </a:lnTo>
                  <a:lnTo>
                    <a:pt x="105" y="10"/>
                  </a:lnTo>
                  <a:lnTo>
                    <a:pt x="114" y="11"/>
                  </a:lnTo>
                  <a:lnTo>
                    <a:pt x="123" y="14"/>
                  </a:lnTo>
                  <a:lnTo>
                    <a:pt x="133" y="16"/>
                  </a:lnTo>
                  <a:lnTo>
                    <a:pt x="2181" y="806"/>
                  </a:lnTo>
                  <a:close/>
                </a:path>
              </a:pathLst>
            </a:custGeom>
            <a:solidFill>
              <a:srgbClr val="399783"/>
            </a:solidFill>
            <a:ln w="9525">
              <a:solidFill>
                <a:schemeClr val="accent1"/>
              </a:solidFill>
              <a:round/>
              <a:headEnd/>
              <a:tailEnd/>
            </a:ln>
          </p:spPr>
          <p:txBody>
            <a:bodyPr/>
            <a:lstStyle/>
            <a:p>
              <a:endParaRPr lang="fr-FR"/>
            </a:p>
          </p:txBody>
        </p:sp>
        <p:sp>
          <p:nvSpPr>
            <p:cNvPr id="47" name="Freeform 50"/>
            <p:cNvSpPr>
              <a:spLocks/>
            </p:cNvSpPr>
            <p:nvPr/>
          </p:nvSpPr>
          <p:spPr bwMode="auto">
            <a:xfrm>
              <a:off x="2039" y="2084"/>
              <a:ext cx="703" cy="263"/>
            </a:xfrm>
            <a:custGeom>
              <a:avLst/>
              <a:gdLst>
                <a:gd name="T0" fmla="*/ 26 w 2110"/>
                <a:gd name="T1" fmla="*/ 10 h 788"/>
                <a:gd name="T2" fmla="*/ 26 w 2110"/>
                <a:gd name="T3" fmla="*/ 10 h 788"/>
                <a:gd name="T4" fmla="*/ 26 w 2110"/>
                <a:gd name="T5" fmla="*/ 10 h 788"/>
                <a:gd name="T6" fmla="*/ 25 w 2110"/>
                <a:gd name="T7" fmla="*/ 10 h 788"/>
                <a:gd name="T8" fmla="*/ 25 w 2110"/>
                <a:gd name="T9" fmla="*/ 10 h 788"/>
                <a:gd name="T10" fmla="*/ 25 w 2110"/>
                <a:gd name="T11" fmla="*/ 10 h 788"/>
                <a:gd name="T12" fmla="*/ 25 w 2110"/>
                <a:gd name="T13" fmla="*/ 10 h 788"/>
                <a:gd name="T14" fmla="*/ 25 w 2110"/>
                <a:gd name="T15" fmla="*/ 10 h 788"/>
                <a:gd name="T16" fmla="*/ 24 w 2110"/>
                <a:gd name="T17" fmla="*/ 10 h 788"/>
                <a:gd name="T18" fmla="*/ 0 w 2110"/>
                <a:gd name="T19" fmla="*/ 0 h 788"/>
                <a:gd name="T20" fmla="*/ 0 w 2110"/>
                <a:gd name="T21" fmla="*/ 0 h 788"/>
                <a:gd name="T22" fmla="*/ 0 w 2110"/>
                <a:gd name="T23" fmla="*/ 0 h 788"/>
                <a:gd name="T24" fmla="*/ 0 w 2110"/>
                <a:gd name="T25" fmla="*/ 0 h 788"/>
                <a:gd name="T26" fmla="*/ 0 w 2110"/>
                <a:gd name="T27" fmla="*/ 0 h 788"/>
                <a:gd name="T28" fmla="*/ 0 w 2110"/>
                <a:gd name="T29" fmla="*/ 0 h 788"/>
                <a:gd name="T30" fmla="*/ 0 w 2110"/>
                <a:gd name="T31" fmla="*/ 0 h 788"/>
                <a:gd name="T32" fmla="*/ 0 w 2110"/>
                <a:gd name="T33" fmla="*/ 0 h 788"/>
                <a:gd name="T34" fmla="*/ 0 w 2110"/>
                <a:gd name="T35" fmla="*/ 0 h 788"/>
                <a:gd name="T36" fmla="*/ 1 w 2110"/>
                <a:gd name="T37" fmla="*/ 0 h 788"/>
                <a:gd name="T38" fmla="*/ 1 w 2110"/>
                <a:gd name="T39" fmla="*/ 0 h 788"/>
                <a:gd name="T40" fmla="*/ 1 w 2110"/>
                <a:gd name="T41" fmla="*/ 0 h 788"/>
                <a:gd name="T42" fmla="*/ 1 w 2110"/>
                <a:gd name="T43" fmla="*/ 0 h 788"/>
                <a:gd name="T44" fmla="*/ 26 w 2110"/>
                <a:gd name="T45" fmla="*/ 10 h 7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10"/>
                <a:gd name="T70" fmla="*/ 0 h 788"/>
                <a:gd name="T71" fmla="*/ 2110 w 2110"/>
                <a:gd name="T72" fmla="*/ 788 h 7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10" h="788">
                  <a:moveTo>
                    <a:pt x="2110" y="788"/>
                  </a:moveTo>
                  <a:lnTo>
                    <a:pt x="2093" y="787"/>
                  </a:lnTo>
                  <a:lnTo>
                    <a:pt x="2075" y="787"/>
                  </a:lnTo>
                  <a:lnTo>
                    <a:pt x="2058" y="786"/>
                  </a:lnTo>
                  <a:lnTo>
                    <a:pt x="2041" y="785"/>
                  </a:lnTo>
                  <a:lnTo>
                    <a:pt x="2022" y="784"/>
                  </a:lnTo>
                  <a:lnTo>
                    <a:pt x="2006" y="784"/>
                  </a:lnTo>
                  <a:lnTo>
                    <a:pt x="1987" y="783"/>
                  </a:lnTo>
                  <a:lnTo>
                    <a:pt x="1970" y="783"/>
                  </a:lnTo>
                  <a:lnTo>
                    <a:pt x="0" y="22"/>
                  </a:lnTo>
                  <a:lnTo>
                    <a:pt x="2" y="19"/>
                  </a:lnTo>
                  <a:lnTo>
                    <a:pt x="4" y="17"/>
                  </a:lnTo>
                  <a:lnTo>
                    <a:pt x="6" y="15"/>
                  </a:lnTo>
                  <a:lnTo>
                    <a:pt x="7" y="13"/>
                  </a:lnTo>
                  <a:lnTo>
                    <a:pt x="15" y="12"/>
                  </a:lnTo>
                  <a:lnTo>
                    <a:pt x="23" y="9"/>
                  </a:lnTo>
                  <a:lnTo>
                    <a:pt x="30" y="8"/>
                  </a:lnTo>
                  <a:lnTo>
                    <a:pt x="37" y="6"/>
                  </a:lnTo>
                  <a:lnTo>
                    <a:pt x="45" y="5"/>
                  </a:lnTo>
                  <a:lnTo>
                    <a:pt x="53" y="4"/>
                  </a:lnTo>
                  <a:lnTo>
                    <a:pt x="60" y="1"/>
                  </a:lnTo>
                  <a:lnTo>
                    <a:pt x="68" y="0"/>
                  </a:lnTo>
                  <a:lnTo>
                    <a:pt x="2110" y="788"/>
                  </a:lnTo>
                  <a:close/>
                </a:path>
              </a:pathLst>
            </a:custGeom>
            <a:solidFill>
              <a:schemeClr val="accent2"/>
            </a:solidFill>
            <a:ln w="9525">
              <a:solidFill>
                <a:schemeClr val="accent1"/>
              </a:solidFill>
              <a:round/>
              <a:headEnd/>
              <a:tailEnd/>
            </a:ln>
          </p:spPr>
          <p:txBody>
            <a:bodyPr/>
            <a:lstStyle/>
            <a:p>
              <a:endParaRPr lang="fr-FR"/>
            </a:p>
          </p:txBody>
        </p:sp>
        <p:sp>
          <p:nvSpPr>
            <p:cNvPr id="48" name="Freeform 51"/>
            <p:cNvSpPr>
              <a:spLocks/>
            </p:cNvSpPr>
            <p:nvPr/>
          </p:nvSpPr>
          <p:spPr bwMode="auto">
            <a:xfrm>
              <a:off x="2029" y="2092"/>
              <a:ext cx="666" cy="253"/>
            </a:xfrm>
            <a:custGeom>
              <a:avLst/>
              <a:gdLst>
                <a:gd name="T0" fmla="*/ 25 w 1999"/>
                <a:gd name="T1" fmla="*/ 9 h 761"/>
                <a:gd name="T2" fmla="*/ 24 w 1999"/>
                <a:gd name="T3" fmla="*/ 9 h 761"/>
                <a:gd name="T4" fmla="*/ 24 w 1999"/>
                <a:gd name="T5" fmla="*/ 9 h 761"/>
                <a:gd name="T6" fmla="*/ 24 w 1999"/>
                <a:gd name="T7" fmla="*/ 9 h 761"/>
                <a:gd name="T8" fmla="*/ 24 w 1999"/>
                <a:gd name="T9" fmla="*/ 9 h 761"/>
                <a:gd name="T10" fmla="*/ 24 w 1999"/>
                <a:gd name="T11" fmla="*/ 9 h 761"/>
                <a:gd name="T12" fmla="*/ 23 w 1999"/>
                <a:gd name="T13" fmla="*/ 9 h 761"/>
                <a:gd name="T14" fmla="*/ 23 w 1999"/>
                <a:gd name="T15" fmla="*/ 9 h 761"/>
                <a:gd name="T16" fmla="*/ 23 w 1999"/>
                <a:gd name="T17" fmla="*/ 9 h 761"/>
                <a:gd name="T18" fmla="*/ 0 w 1999"/>
                <a:gd name="T19" fmla="*/ 0 h 761"/>
                <a:gd name="T20" fmla="*/ 0 w 1999"/>
                <a:gd name="T21" fmla="*/ 0 h 761"/>
                <a:gd name="T22" fmla="*/ 0 w 1999"/>
                <a:gd name="T23" fmla="*/ 0 h 761"/>
                <a:gd name="T24" fmla="*/ 0 w 1999"/>
                <a:gd name="T25" fmla="*/ 0 h 761"/>
                <a:gd name="T26" fmla="*/ 0 w 1999"/>
                <a:gd name="T27" fmla="*/ 0 h 761"/>
                <a:gd name="T28" fmla="*/ 25 w 1999"/>
                <a:gd name="T29" fmla="*/ 9 h 7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9"/>
                <a:gd name="T46" fmla="*/ 0 h 761"/>
                <a:gd name="T47" fmla="*/ 1999 w 1999"/>
                <a:gd name="T48" fmla="*/ 761 h 7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9" h="761">
                  <a:moveTo>
                    <a:pt x="1999" y="761"/>
                  </a:moveTo>
                  <a:lnTo>
                    <a:pt x="1982" y="760"/>
                  </a:lnTo>
                  <a:lnTo>
                    <a:pt x="1964" y="758"/>
                  </a:lnTo>
                  <a:lnTo>
                    <a:pt x="1947" y="758"/>
                  </a:lnTo>
                  <a:lnTo>
                    <a:pt x="1929" y="757"/>
                  </a:lnTo>
                  <a:lnTo>
                    <a:pt x="1911" y="756"/>
                  </a:lnTo>
                  <a:lnTo>
                    <a:pt x="1894" y="755"/>
                  </a:lnTo>
                  <a:lnTo>
                    <a:pt x="1876" y="755"/>
                  </a:lnTo>
                  <a:lnTo>
                    <a:pt x="1859" y="754"/>
                  </a:lnTo>
                  <a:lnTo>
                    <a:pt x="0" y="37"/>
                  </a:lnTo>
                  <a:lnTo>
                    <a:pt x="8" y="28"/>
                  </a:lnTo>
                  <a:lnTo>
                    <a:pt x="14" y="18"/>
                  </a:lnTo>
                  <a:lnTo>
                    <a:pt x="21" y="9"/>
                  </a:lnTo>
                  <a:lnTo>
                    <a:pt x="29" y="0"/>
                  </a:lnTo>
                  <a:lnTo>
                    <a:pt x="1999" y="761"/>
                  </a:lnTo>
                  <a:close/>
                </a:path>
              </a:pathLst>
            </a:custGeom>
            <a:solidFill>
              <a:srgbClr val="3E9C88"/>
            </a:solidFill>
            <a:ln w="9525">
              <a:noFill/>
              <a:round/>
              <a:headEnd/>
              <a:tailEnd/>
            </a:ln>
          </p:spPr>
          <p:txBody>
            <a:bodyPr/>
            <a:lstStyle/>
            <a:p>
              <a:endParaRPr lang="fr-FR"/>
            </a:p>
          </p:txBody>
        </p:sp>
        <p:sp>
          <p:nvSpPr>
            <p:cNvPr id="49" name="Freeform 52"/>
            <p:cNvSpPr>
              <a:spLocks/>
            </p:cNvSpPr>
            <p:nvPr/>
          </p:nvSpPr>
          <p:spPr bwMode="auto">
            <a:xfrm>
              <a:off x="1984" y="2104"/>
              <a:ext cx="665" cy="246"/>
            </a:xfrm>
            <a:custGeom>
              <a:avLst/>
              <a:gdLst>
                <a:gd name="T0" fmla="*/ 24 w 1994"/>
                <a:gd name="T1" fmla="*/ 9 h 737"/>
                <a:gd name="T2" fmla="*/ 24 w 1994"/>
                <a:gd name="T3" fmla="*/ 9 h 737"/>
                <a:gd name="T4" fmla="*/ 24 w 1994"/>
                <a:gd name="T5" fmla="*/ 9 h 737"/>
                <a:gd name="T6" fmla="*/ 23 w 1994"/>
                <a:gd name="T7" fmla="*/ 9 h 737"/>
                <a:gd name="T8" fmla="*/ 23 w 1994"/>
                <a:gd name="T9" fmla="*/ 9 h 737"/>
                <a:gd name="T10" fmla="*/ 22 w 1994"/>
                <a:gd name="T11" fmla="*/ 9 h 737"/>
                <a:gd name="T12" fmla="*/ 22 w 1994"/>
                <a:gd name="T13" fmla="*/ 9 h 737"/>
                <a:gd name="T14" fmla="*/ 21 w 1994"/>
                <a:gd name="T15" fmla="*/ 9 h 737"/>
                <a:gd name="T16" fmla="*/ 21 w 1994"/>
                <a:gd name="T17" fmla="*/ 9 h 737"/>
                <a:gd name="T18" fmla="*/ 20 w 1994"/>
                <a:gd name="T19" fmla="*/ 9 h 737"/>
                <a:gd name="T20" fmla="*/ 20 w 1994"/>
                <a:gd name="T21" fmla="*/ 9 h 737"/>
                <a:gd name="T22" fmla="*/ 19 w 1994"/>
                <a:gd name="T23" fmla="*/ 9 h 737"/>
                <a:gd name="T24" fmla="*/ 19 w 1994"/>
                <a:gd name="T25" fmla="*/ 9 h 737"/>
                <a:gd name="T26" fmla="*/ 18 w 1994"/>
                <a:gd name="T27" fmla="*/ 9 h 737"/>
                <a:gd name="T28" fmla="*/ 17 w 1994"/>
                <a:gd name="T29" fmla="*/ 9 h 737"/>
                <a:gd name="T30" fmla="*/ 16 w 1994"/>
                <a:gd name="T31" fmla="*/ 9 h 737"/>
                <a:gd name="T32" fmla="*/ 15 w 1994"/>
                <a:gd name="T33" fmla="*/ 8 h 737"/>
                <a:gd name="T34" fmla="*/ 14 w 1994"/>
                <a:gd name="T35" fmla="*/ 8 h 737"/>
                <a:gd name="T36" fmla="*/ 13 w 1994"/>
                <a:gd name="T37" fmla="*/ 8 h 737"/>
                <a:gd name="T38" fmla="*/ 12 w 1994"/>
                <a:gd name="T39" fmla="*/ 8 h 737"/>
                <a:gd name="T40" fmla="*/ 12 w 1994"/>
                <a:gd name="T41" fmla="*/ 7 h 737"/>
                <a:gd name="T42" fmla="*/ 11 w 1994"/>
                <a:gd name="T43" fmla="*/ 7 h 737"/>
                <a:gd name="T44" fmla="*/ 11 w 1994"/>
                <a:gd name="T45" fmla="*/ 7 h 737"/>
                <a:gd name="T46" fmla="*/ 10 w 1994"/>
                <a:gd name="T47" fmla="*/ 7 h 737"/>
                <a:gd name="T48" fmla="*/ 10 w 1994"/>
                <a:gd name="T49" fmla="*/ 7 h 737"/>
                <a:gd name="T50" fmla="*/ 10 w 1994"/>
                <a:gd name="T51" fmla="*/ 6 h 737"/>
                <a:gd name="T52" fmla="*/ 9 w 1994"/>
                <a:gd name="T53" fmla="*/ 6 h 737"/>
                <a:gd name="T54" fmla="*/ 9 w 1994"/>
                <a:gd name="T55" fmla="*/ 6 h 737"/>
                <a:gd name="T56" fmla="*/ 8 w 1994"/>
                <a:gd name="T57" fmla="*/ 6 h 737"/>
                <a:gd name="T58" fmla="*/ 8 w 1994"/>
                <a:gd name="T59" fmla="*/ 6 h 737"/>
                <a:gd name="T60" fmla="*/ 7 w 1994"/>
                <a:gd name="T61" fmla="*/ 6 h 737"/>
                <a:gd name="T62" fmla="*/ 6 w 1994"/>
                <a:gd name="T63" fmla="*/ 6 h 737"/>
                <a:gd name="T64" fmla="*/ 5 w 1994"/>
                <a:gd name="T65" fmla="*/ 5 h 737"/>
                <a:gd name="T66" fmla="*/ 4 w 1994"/>
                <a:gd name="T67" fmla="*/ 5 h 737"/>
                <a:gd name="T68" fmla="*/ 4 w 1994"/>
                <a:gd name="T69" fmla="*/ 5 h 737"/>
                <a:gd name="T70" fmla="*/ 3 w 1994"/>
                <a:gd name="T71" fmla="*/ 5 h 737"/>
                <a:gd name="T72" fmla="*/ 2 w 1994"/>
                <a:gd name="T73" fmla="*/ 5 h 737"/>
                <a:gd name="T74" fmla="*/ 1 w 1994"/>
                <a:gd name="T75" fmla="*/ 6 h 737"/>
                <a:gd name="T76" fmla="*/ 1 w 1994"/>
                <a:gd name="T77" fmla="*/ 6 h 737"/>
                <a:gd name="T78" fmla="*/ 0 w 1994"/>
                <a:gd name="T79" fmla="*/ 7 h 737"/>
                <a:gd name="T80" fmla="*/ 0 w 1994"/>
                <a:gd name="T81" fmla="*/ 6 h 737"/>
                <a:gd name="T82" fmla="*/ 0 w 1994"/>
                <a:gd name="T83" fmla="*/ 3 h 737"/>
                <a:gd name="T84" fmla="*/ 0 w 1994"/>
                <a:gd name="T85" fmla="*/ 2 h 737"/>
                <a:gd name="T86" fmla="*/ 1 w 1994"/>
                <a:gd name="T87" fmla="*/ 1 h 737"/>
                <a:gd name="T88" fmla="*/ 1 w 1994"/>
                <a:gd name="T89" fmla="*/ 1 h 737"/>
                <a:gd name="T90" fmla="*/ 1 w 1994"/>
                <a:gd name="T91" fmla="*/ 0 h 737"/>
                <a:gd name="T92" fmla="*/ 25 w 1994"/>
                <a:gd name="T93" fmla="*/ 9 h 7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4"/>
                <a:gd name="T142" fmla="*/ 0 h 737"/>
                <a:gd name="T143" fmla="*/ 1994 w 1994"/>
                <a:gd name="T144" fmla="*/ 737 h 7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4" h="737">
                  <a:moveTo>
                    <a:pt x="1994" y="717"/>
                  </a:moveTo>
                  <a:lnTo>
                    <a:pt x="1980" y="717"/>
                  </a:lnTo>
                  <a:lnTo>
                    <a:pt x="1966" y="716"/>
                  </a:lnTo>
                  <a:lnTo>
                    <a:pt x="1952" y="716"/>
                  </a:lnTo>
                  <a:lnTo>
                    <a:pt x="1937" y="715"/>
                  </a:lnTo>
                  <a:lnTo>
                    <a:pt x="1923" y="714"/>
                  </a:lnTo>
                  <a:lnTo>
                    <a:pt x="1909" y="714"/>
                  </a:lnTo>
                  <a:lnTo>
                    <a:pt x="1894" y="712"/>
                  </a:lnTo>
                  <a:lnTo>
                    <a:pt x="1881" y="712"/>
                  </a:lnTo>
                  <a:lnTo>
                    <a:pt x="1859" y="714"/>
                  </a:lnTo>
                  <a:lnTo>
                    <a:pt x="1838" y="716"/>
                  </a:lnTo>
                  <a:lnTo>
                    <a:pt x="1817" y="717"/>
                  </a:lnTo>
                  <a:lnTo>
                    <a:pt x="1796" y="718"/>
                  </a:lnTo>
                  <a:lnTo>
                    <a:pt x="1774" y="720"/>
                  </a:lnTo>
                  <a:lnTo>
                    <a:pt x="1753" y="721"/>
                  </a:lnTo>
                  <a:lnTo>
                    <a:pt x="1731" y="723"/>
                  </a:lnTo>
                  <a:lnTo>
                    <a:pt x="1710" y="725"/>
                  </a:lnTo>
                  <a:lnTo>
                    <a:pt x="1688" y="726"/>
                  </a:lnTo>
                  <a:lnTo>
                    <a:pt x="1668" y="727"/>
                  </a:lnTo>
                  <a:lnTo>
                    <a:pt x="1646" y="729"/>
                  </a:lnTo>
                  <a:lnTo>
                    <a:pt x="1625" y="731"/>
                  </a:lnTo>
                  <a:lnTo>
                    <a:pt x="1603" y="733"/>
                  </a:lnTo>
                  <a:lnTo>
                    <a:pt x="1582" y="734"/>
                  </a:lnTo>
                  <a:lnTo>
                    <a:pt x="1560" y="736"/>
                  </a:lnTo>
                  <a:lnTo>
                    <a:pt x="1539" y="737"/>
                  </a:lnTo>
                  <a:lnTo>
                    <a:pt x="1498" y="736"/>
                  </a:lnTo>
                  <a:lnTo>
                    <a:pt x="1458" y="732"/>
                  </a:lnTo>
                  <a:lnTo>
                    <a:pt x="1420" y="726"/>
                  </a:lnTo>
                  <a:lnTo>
                    <a:pt x="1383" y="718"/>
                  </a:lnTo>
                  <a:lnTo>
                    <a:pt x="1345" y="709"/>
                  </a:lnTo>
                  <a:lnTo>
                    <a:pt x="1308" y="699"/>
                  </a:lnTo>
                  <a:lnTo>
                    <a:pt x="1273" y="688"/>
                  </a:lnTo>
                  <a:lnTo>
                    <a:pt x="1236" y="675"/>
                  </a:lnTo>
                  <a:lnTo>
                    <a:pt x="1201" y="664"/>
                  </a:lnTo>
                  <a:lnTo>
                    <a:pt x="1166" y="652"/>
                  </a:lnTo>
                  <a:lnTo>
                    <a:pt x="1131" y="642"/>
                  </a:lnTo>
                  <a:lnTo>
                    <a:pt x="1096" y="633"/>
                  </a:lnTo>
                  <a:lnTo>
                    <a:pt x="1060" y="625"/>
                  </a:lnTo>
                  <a:lnTo>
                    <a:pt x="1025" y="620"/>
                  </a:lnTo>
                  <a:lnTo>
                    <a:pt x="988" y="615"/>
                  </a:lnTo>
                  <a:lnTo>
                    <a:pt x="952" y="614"/>
                  </a:lnTo>
                  <a:lnTo>
                    <a:pt x="934" y="605"/>
                  </a:lnTo>
                  <a:lnTo>
                    <a:pt x="917" y="597"/>
                  </a:lnTo>
                  <a:lnTo>
                    <a:pt x="900" y="589"/>
                  </a:lnTo>
                  <a:lnTo>
                    <a:pt x="883" y="581"/>
                  </a:lnTo>
                  <a:lnTo>
                    <a:pt x="867" y="573"/>
                  </a:lnTo>
                  <a:lnTo>
                    <a:pt x="851" y="565"/>
                  </a:lnTo>
                  <a:lnTo>
                    <a:pt x="837" y="558"/>
                  </a:lnTo>
                  <a:lnTo>
                    <a:pt x="821" y="550"/>
                  </a:lnTo>
                  <a:lnTo>
                    <a:pt x="806" y="543"/>
                  </a:lnTo>
                  <a:lnTo>
                    <a:pt x="791" y="533"/>
                  </a:lnTo>
                  <a:lnTo>
                    <a:pt x="778" y="524"/>
                  </a:lnTo>
                  <a:lnTo>
                    <a:pt x="764" y="515"/>
                  </a:lnTo>
                  <a:lnTo>
                    <a:pt x="750" y="504"/>
                  </a:lnTo>
                  <a:lnTo>
                    <a:pt x="736" y="493"/>
                  </a:lnTo>
                  <a:lnTo>
                    <a:pt x="722" y="481"/>
                  </a:lnTo>
                  <a:lnTo>
                    <a:pt x="709" y="468"/>
                  </a:lnTo>
                  <a:lnTo>
                    <a:pt x="677" y="468"/>
                  </a:lnTo>
                  <a:lnTo>
                    <a:pt x="644" y="466"/>
                  </a:lnTo>
                  <a:lnTo>
                    <a:pt x="613" y="463"/>
                  </a:lnTo>
                  <a:lnTo>
                    <a:pt x="581" y="460"/>
                  </a:lnTo>
                  <a:lnTo>
                    <a:pt x="548" y="456"/>
                  </a:lnTo>
                  <a:lnTo>
                    <a:pt x="516" y="452"/>
                  </a:lnTo>
                  <a:lnTo>
                    <a:pt x="485" y="449"/>
                  </a:lnTo>
                  <a:lnTo>
                    <a:pt x="453" y="443"/>
                  </a:lnTo>
                  <a:lnTo>
                    <a:pt x="420" y="438"/>
                  </a:lnTo>
                  <a:lnTo>
                    <a:pt x="388" y="435"/>
                  </a:lnTo>
                  <a:lnTo>
                    <a:pt x="357" y="430"/>
                  </a:lnTo>
                  <a:lnTo>
                    <a:pt x="324" y="427"/>
                  </a:lnTo>
                  <a:lnTo>
                    <a:pt x="292" y="424"/>
                  </a:lnTo>
                  <a:lnTo>
                    <a:pt x="260" y="421"/>
                  </a:lnTo>
                  <a:lnTo>
                    <a:pt x="228" y="419"/>
                  </a:lnTo>
                  <a:lnTo>
                    <a:pt x="196" y="419"/>
                  </a:lnTo>
                  <a:lnTo>
                    <a:pt x="169" y="437"/>
                  </a:lnTo>
                  <a:lnTo>
                    <a:pt x="141" y="455"/>
                  </a:lnTo>
                  <a:lnTo>
                    <a:pt x="115" y="472"/>
                  </a:lnTo>
                  <a:lnTo>
                    <a:pt x="92" y="489"/>
                  </a:lnTo>
                  <a:lnTo>
                    <a:pt x="70" y="504"/>
                  </a:lnTo>
                  <a:lnTo>
                    <a:pt x="51" y="519"/>
                  </a:lnTo>
                  <a:lnTo>
                    <a:pt x="36" y="531"/>
                  </a:lnTo>
                  <a:lnTo>
                    <a:pt x="25" y="541"/>
                  </a:lnTo>
                  <a:lnTo>
                    <a:pt x="19" y="450"/>
                  </a:lnTo>
                  <a:lnTo>
                    <a:pt x="12" y="358"/>
                  </a:lnTo>
                  <a:lnTo>
                    <a:pt x="7" y="266"/>
                  </a:lnTo>
                  <a:lnTo>
                    <a:pt x="0" y="175"/>
                  </a:lnTo>
                  <a:lnTo>
                    <a:pt x="17" y="153"/>
                  </a:lnTo>
                  <a:lnTo>
                    <a:pt x="34" y="131"/>
                  </a:lnTo>
                  <a:lnTo>
                    <a:pt x="51" y="109"/>
                  </a:lnTo>
                  <a:lnTo>
                    <a:pt x="68" y="87"/>
                  </a:lnTo>
                  <a:lnTo>
                    <a:pt x="85" y="66"/>
                  </a:lnTo>
                  <a:lnTo>
                    <a:pt x="102" y="43"/>
                  </a:lnTo>
                  <a:lnTo>
                    <a:pt x="118" y="22"/>
                  </a:lnTo>
                  <a:lnTo>
                    <a:pt x="135" y="0"/>
                  </a:lnTo>
                  <a:lnTo>
                    <a:pt x="1994" y="717"/>
                  </a:lnTo>
                  <a:close/>
                </a:path>
              </a:pathLst>
            </a:custGeom>
            <a:solidFill>
              <a:srgbClr val="3F9F8B"/>
            </a:solidFill>
            <a:ln w="9525">
              <a:solidFill>
                <a:schemeClr val="accent1"/>
              </a:solidFill>
              <a:round/>
              <a:headEnd/>
              <a:tailEnd/>
            </a:ln>
          </p:spPr>
          <p:txBody>
            <a:bodyPr/>
            <a:lstStyle/>
            <a:p>
              <a:endParaRPr lang="fr-FR"/>
            </a:p>
          </p:txBody>
        </p:sp>
        <p:sp>
          <p:nvSpPr>
            <p:cNvPr id="50" name="Freeform 53"/>
            <p:cNvSpPr>
              <a:spLocks/>
            </p:cNvSpPr>
            <p:nvPr/>
          </p:nvSpPr>
          <p:spPr bwMode="auto">
            <a:xfrm>
              <a:off x="4415" y="2609"/>
              <a:ext cx="1329" cy="549"/>
            </a:xfrm>
            <a:custGeom>
              <a:avLst/>
              <a:gdLst>
                <a:gd name="T0" fmla="*/ 4 w 3988"/>
                <a:gd name="T1" fmla="*/ 17 h 1648"/>
                <a:gd name="T2" fmla="*/ 3 w 3988"/>
                <a:gd name="T3" fmla="*/ 12 h 1648"/>
                <a:gd name="T4" fmla="*/ 1 w 3988"/>
                <a:gd name="T5" fmla="*/ 8 h 1648"/>
                <a:gd name="T6" fmla="*/ 0 w 3988"/>
                <a:gd name="T7" fmla="*/ 6 h 1648"/>
                <a:gd name="T8" fmla="*/ 1 w 3988"/>
                <a:gd name="T9" fmla="*/ 5 h 1648"/>
                <a:gd name="T10" fmla="*/ 2 w 3988"/>
                <a:gd name="T11" fmla="*/ 5 h 1648"/>
                <a:gd name="T12" fmla="*/ 4 w 3988"/>
                <a:gd name="T13" fmla="*/ 6 h 1648"/>
                <a:gd name="T14" fmla="*/ 6 w 3988"/>
                <a:gd name="T15" fmla="*/ 6 h 1648"/>
                <a:gd name="T16" fmla="*/ 8 w 3988"/>
                <a:gd name="T17" fmla="*/ 6 h 1648"/>
                <a:gd name="T18" fmla="*/ 9 w 3988"/>
                <a:gd name="T19" fmla="*/ 6 h 1648"/>
                <a:gd name="T20" fmla="*/ 11 w 3988"/>
                <a:gd name="T21" fmla="*/ 6 h 1648"/>
                <a:gd name="T22" fmla="*/ 14 w 3988"/>
                <a:gd name="T23" fmla="*/ 6 h 1648"/>
                <a:gd name="T24" fmla="*/ 17 w 3988"/>
                <a:gd name="T25" fmla="*/ 6 h 1648"/>
                <a:gd name="T26" fmla="*/ 19 w 3988"/>
                <a:gd name="T27" fmla="*/ 7 h 1648"/>
                <a:gd name="T28" fmla="*/ 22 w 3988"/>
                <a:gd name="T29" fmla="*/ 7 h 1648"/>
                <a:gd name="T30" fmla="*/ 25 w 3988"/>
                <a:gd name="T31" fmla="*/ 6 h 1648"/>
                <a:gd name="T32" fmla="*/ 28 w 3988"/>
                <a:gd name="T33" fmla="*/ 6 h 1648"/>
                <a:gd name="T34" fmla="*/ 31 w 3988"/>
                <a:gd name="T35" fmla="*/ 6 h 1648"/>
                <a:gd name="T36" fmla="*/ 33 w 3988"/>
                <a:gd name="T37" fmla="*/ 5 h 1648"/>
                <a:gd name="T38" fmla="*/ 35 w 3988"/>
                <a:gd name="T39" fmla="*/ 5 h 1648"/>
                <a:gd name="T40" fmla="*/ 36 w 3988"/>
                <a:gd name="T41" fmla="*/ 5 h 1648"/>
                <a:gd name="T42" fmla="*/ 38 w 3988"/>
                <a:gd name="T43" fmla="*/ 4 h 1648"/>
                <a:gd name="T44" fmla="*/ 40 w 3988"/>
                <a:gd name="T45" fmla="*/ 4 h 1648"/>
                <a:gd name="T46" fmla="*/ 42 w 3988"/>
                <a:gd name="T47" fmla="*/ 4 h 1648"/>
                <a:gd name="T48" fmla="*/ 44 w 3988"/>
                <a:gd name="T49" fmla="*/ 3 h 1648"/>
                <a:gd name="T50" fmla="*/ 46 w 3988"/>
                <a:gd name="T51" fmla="*/ 3 h 1648"/>
                <a:gd name="T52" fmla="*/ 47 w 3988"/>
                <a:gd name="T53" fmla="*/ 2 h 1648"/>
                <a:gd name="T54" fmla="*/ 48 w 3988"/>
                <a:gd name="T55" fmla="*/ 0 h 1648"/>
                <a:gd name="T56" fmla="*/ 48 w 3988"/>
                <a:gd name="T57" fmla="*/ 0 h 1648"/>
                <a:gd name="T58" fmla="*/ 49 w 3988"/>
                <a:gd name="T59" fmla="*/ 1 h 1648"/>
                <a:gd name="T60" fmla="*/ 49 w 3988"/>
                <a:gd name="T61" fmla="*/ 3 h 1648"/>
                <a:gd name="T62" fmla="*/ 49 w 3988"/>
                <a:gd name="T63" fmla="*/ 5 h 1648"/>
                <a:gd name="T64" fmla="*/ 49 w 3988"/>
                <a:gd name="T65" fmla="*/ 8 h 1648"/>
                <a:gd name="T66" fmla="*/ 47 w 3988"/>
                <a:gd name="T67" fmla="*/ 9 h 1648"/>
                <a:gd name="T68" fmla="*/ 46 w 3988"/>
                <a:gd name="T69" fmla="*/ 10 h 1648"/>
                <a:gd name="T70" fmla="*/ 46 w 3988"/>
                <a:gd name="T71" fmla="*/ 12 h 1648"/>
                <a:gd name="T72" fmla="*/ 45 w 3988"/>
                <a:gd name="T73" fmla="*/ 14 h 1648"/>
                <a:gd name="T74" fmla="*/ 43 w 3988"/>
                <a:gd name="T75" fmla="*/ 15 h 1648"/>
                <a:gd name="T76" fmla="*/ 41 w 3988"/>
                <a:gd name="T77" fmla="*/ 16 h 1648"/>
                <a:gd name="T78" fmla="*/ 39 w 3988"/>
                <a:gd name="T79" fmla="*/ 17 h 1648"/>
                <a:gd name="T80" fmla="*/ 37 w 3988"/>
                <a:gd name="T81" fmla="*/ 17 h 1648"/>
                <a:gd name="T82" fmla="*/ 35 w 3988"/>
                <a:gd name="T83" fmla="*/ 18 h 1648"/>
                <a:gd name="T84" fmla="*/ 33 w 3988"/>
                <a:gd name="T85" fmla="*/ 19 h 1648"/>
                <a:gd name="T86" fmla="*/ 31 w 3988"/>
                <a:gd name="T87" fmla="*/ 19 h 1648"/>
                <a:gd name="T88" fmla="*/ 29 w 3988"/>
                <a:gd name="T89" fmla="*/ 19 h 1648"/>
                <a:gd name="T90" fmla="*/ 27 w 3988"/>
                <a:gd name="T91" fmla="*/ 20 h 1648"/>
                <a:gd name="T92" fmla="*/ 26 w 3988"/>
                <a:gd name="T93" fmla="*/ 20 h 1648"/>
                <a:gd name="T94" fmla="*/ 24 w 3988"/>
                <a:gd name="T95" fmla="*/ 20 h 1648"/>
                <a:gd name="T96" fmla="*/ 22 w 3988"/>
                <a:gd name="T97" fmla="*/ 20 h 1648"/>
                <a:gd name="T98" fmla="*/ 21 w 3988"/>
                <a:gd name="T99" fmla="*/ 20 h 1648"/>
                <a:gd name="T100" fmla="*/ 19 w 3988"/>
                <a:gd name="T101" fmla="*/ 20 h 1648"/>
                <a:gd name="T102" fmla="*/ 16 w 3988"/>
                <a:gd name="T103" fmla="*/ 20 h 1648"/>
                <a:gd name="T104" fmla="*/ 14 w 3988"/>
                <a:gd name="T105" fmla="*/ 20 h 1648"/>
                <a:gd name="T106" fmla="*/ 12 w 3988"/>
                <a:gd name="T107" fmla="*/ 20 h 1648"/>
                <a:gd name="T108" fmla="*/ 10 w 3988"/>
                <a:gd name="T109" fmla="*/ 20 h 1648"/>
                <a:gd name="T110" fmla="*/ 7 w 3988"/>
                <a:gd name="T111" fmla="*/ 20 h 1648"/>
                <a:gd name="T112" fmla="*/ 5 w 3988"/>
                <a:gd name="T113" fmla="*/ 20 h 16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8"/>
                <a:gd name="T172" fmla="*/ 0 h 1648"/>
                <a:gd name="T173" fmla="*/ 3988 w 3988"/>
                <a:gd name="T174" fmla="*/ 1648 h 16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8" h="1648">
                  <a:moveTo>
                    <a:pt x="436" y="1631"/>
                  </a:moveTo>
                  <a:lnTo>
                    <a:pt x="414" y="1563"/>
                  </a:lnTo>
                  <a:lnTo>
                    <a:pt x="392" y="1494"/>
                  </a:lnTo>
                  <a:lnTo>
                    <a:pt x="369" y="1424"/>
                  </a:lnTo>
                  <a:lnTo>
                    <a:pt x="347" y="1354"/>
                  </a:lnTo>
                  <a:lnTo>
                    <a:pt x="323" y="1283"/>
                  </a:lnTo>
                  <a:lnTo>
                    <a:pt x="299" y="1212"/>
                  </a:lnTo>
                  <a:lnTo>
                    <a:pt x="275" y="1142"/>
                  </a:lnTo>
                  <a:lnTo>
                    <a:pt x="249" y="1069"/>
                  </a:lnTo>
                  <a:lnTo>
                    <a:pt x="223" y="998"/>
                  </a:lnTo>
                  <a:lnTo>
                    <a:pt x="196" y="927"/>
                  </a:lnTo>
                  <a:lnTo>
                    <a:pt x="167" y="854"/>
                  </a:lnTo>
                  <a:lnTo>
                    <a:pt x="137" y="782"/>
                  </a:lnTo>
                  <a:lnTo>
                    <a:pt x="106" y="710"/>
                  </a:lnTo>
                  <a:lnTo>
                    <a:pt x="73" y="638"/>
                  </a:lnTo>
                  <a:lnTo>
                    <a:pt x="39" y="565"/>
                  </a:lnTo>
                  <a:lnTo>
                    <a:pt x="3" y="494"/>
                  </a:lnTo>
                  <a:lnTo>
                    <a:pt x="0" y="483"/>
                  </a:lnTo>
                  <a:lnTo>
                    <a:pt x="4" y="471"/>
                  </a:lnTo>
                  <a:lnTo>
                    <a:pt x="10" y="459"/>
                  </a:lnTo>
                  <a:lnTo>
                    <a:pt x="20" y="446"/>
                  </a:lnTo>
                  <a:lnTo>
                    <a:pt x="32" y="435"/>
                  </a:lnTo>
                  <a:lnTo>
                    <a:pt x="44" y="427"/>
                  </a:lnTo>
                  <a:lnTo>
                    <a:pt x="57" y="422"/>
                  </a:lnTo>
                  <a:lnTo>
                    <a:pt x="69" y="420"/>
                  </a:lnTo>
                  <a:lnTo>
                    <a:pt x="94" y="424"/>
                  </a:lnTo>
                  <a:lnTo>
                    <a:pt x="119" y="427"/>
                  </a:lnTo>
                  <a:lnTo>
                    <a:pt x="144" y="431"/>
                  </a:lnTo>
                  <a:lnTo>
                    <a:pt x="170" y="434"/>
                  </a:lnTo>
                  <a:lnTo>
                    <a:pt x="195" y="437"/>
                  </a:lnTo>
                  <a:lnTo>
                    <a:pt x="221" y="441"/>
                  </a:lnTo>
                  <a:lnTo>
                    <a:pt x="247" y="444"/>
                  </a:lnTo>
                  <a:lnTo>
                    <a:pt x="274" y="448"/>
                  </a:lnTo>
                  <a:lnTo>
                    <a:pt x="301" y="451"/>
                  </a:lnTo>
                  <a:lnTo>
                    <a:pt x="328" y="454"/>
                  </a:lnTo>
                  <a:lnTo>
                    <a:pt x="356" y="458"/>
                  </a:lnTo>
                  <a:lnTo>
                    <a:pt x="383" y="461"/>
                  </a:lnTo>
                  <a:lnTo>
                    <a:pt x="410" y="463"/>
                  </a:lnTo>
                  <a:lnTo>
                    <a:pt x="439" y="467"/>
                  </a:lnTo>
                  <a:lnTo>
                    <a:pt x="467" y="470"/>
                  </a:lnTo>
                  <a:lnTo>
                    <a:pt x="495" y="473"/>
                  </a:lnTo>
                  <a:lnTo>
                    <a:pt x="525" y="476"/>
                  </a:lnTo>
                  <a:lnTo>
                    <a:pt x="553" y="479"/>
                  </a:lnTo>
                  <a:lnTo>
                    <a:pt x="582" y="482"/>
                  </a:lnTo>
                  <a:lnTo>
                    <a:pt x="612" y="484"/>
                  </a:lnTo>
                  <a:lnTo>
                    <a:pt x="641" y="487"/>
                  </a:lnTo>
                  <a:lnTo>
                    <a:pt x="671" y="490"/>
                  </a:lnTo>
                  <a:lnTo>
                    <a:pt x="701" y="492"/>
                  </a:lnTo>
                  <a:lnTo>
                    <a:pt x="732" y="494"/>
                  </a:lnTo>
                  <a:lnTo>
                    <a:pt x="762" y="496"/>
                  </a:lnTo>
                  <a:lnTo>
                    <a:pt x="793" y="499"/>
                  </a:lnTo>
                  <a:lnTo>
                    <a:pt x="824" y="501"/>
                  </a:lnTo>
                  <a:lnTo>
                    <a:pt x="854" y="503"/>
                  </a:lnTo>
                  <a:lnTo>
                    <a:pt x="886" y="504"/>
                  </a:lnTo>
                  <a:lnTo>
                    <a:pt x="917" y="505"/>
                  </a:lnTo>
                  <a:lnTo>
                    <a:pt x="949" y="508"/>
                  </a:lnTo>
                  <a:lnTo>
                    <a:pt x="981" y="509"/>
                  </a:lnTo>
                  <a:lnTo>
                    <a:pt x="1026" y="511"/>
                  </a:lnTo>
                  <a:lnTo>
                    <a:pt x="1071" y="512"/>
                  </a:lnTo>
                  <a:lnTo>
                    <a:pt x="1116" y="514"/>
                  </a:lnTo>
                  <a:lnTo>
                    <a:pt x="1162" y="517"/>
                  </a:lnTo>
                  <a:lnTo>
                    <a:pt x="1207" y="518"/>
                  </a:lnTo>
                  <a:lnTo>
                    <a:pt x="1253" y="520"/>
                  </a:lnTo>
                  <a:lnTo>
                    <a:pt x="1298" y="522"/>
                  </a:lnTo>
                  <a:lnTo>
                    <a:pt x="1344" y="523"/>
                  </a:lnTo>
                  <a:lnTo>
                    <a:pt x="1390" y="526"/>
                  </a:lnTo>
                  <a:lnTo>
                    <a:pt x="1436" y="527"/>
                  </a:lnTo>
                  <a:lnTo>
                    <a:pt x="1481" y="528"/>
                  </a:lnTo>
                  <a:lnTo>
                    <a:pt x="1528" y="529"/>
                  </a:lnTo>
                  <a:lnTo>
                    <a:pt x="1574" y="530"/>
                  </a:lnTo>
                  <a:lnTo>
                    <a:pt x="1621" y="530"/>
                  </a:lnTo>
                  <a:lnTo>
                    <a:pt x="1667" y="531"/>
                  </a:lnTo>
                  <a:lnTo>
                    <a:pt x="1714" y="531"/>
                  </a:lnTo>
                  <a:lnTo>
                    <a:pt x="1759" y="530"/>
                  </a:lnTo>
                  <a:lnTo>
                    <a:pt x="1806" y="530"/>
                  </a:lnTo>
                  <a:lnTo>
                    <a:pt x="1853" y="529"/>
                  </a:lnTo>
                  <a:lnTo>
                    <a:pt x="1899" y="528"/>
                  </a:lnTo>
                  <a:lnTo>
                    <a:pt x="1946" y="526"/>
                  </a:lnTo>
                  <a:lnTo>
                    <a:pt x="1992" y="523"/>
                  </a:lnTo>
                  <a:lnTo>
                    <a:pt x="2039" y="521"/>
                  </a:lnTo>
                  <a:lnTo>
                    <a:pt x="2085" y="518"/>
                  </a:lnTo>
                  <a:lnTo>
                    <a:pt x="2133" y="514"/>
                  </a:lnTo>
                  <a:lnTo>
                    <a:pt x="2179" y="510"/>
                  </a:lnTo>
                  <a:lnTo>
                    <a:pt x="2225" y="505"/>
                  </a:lnTo>
                  <a:lnTo>
                    <a:pt x="2272" y="500"/>
                  </a:lnTo>
                  <a:lnTo>
                    <a:pt x="2318" y="494"/>
                  </a:lnTo>
                  <a:lnTo>
                    <a:pt x="2366" y="487"/>
                  </a:lnTo>
                  <a:lnTo>
                    <a:pt x="2412" y="480"/>
                  </a:lnTo>
                  <a:lnTo>
                    <a:pt x="2459" y="473"/>
                  </a:lnTo>
                  <a:lnTo>
                    <a:pt x="2488" y="467"/>
                  </a:lnTo>
                  <a:lnTo>
                    <a:pt x="2519" y="462"/>
                  </a:lnTo>
                  <a:lnTo>
                    <a:pt x="2548" y="457"/>
                  </a:lnTo>
                  <a:lnTo>
                    <a:pt x="2579" y="452"/>
                  </a:lnTo>
                  <a:lnTo>
                    <a:pt x="2609" y="448"/>
                  </a:lnTo>
                  <a:lnTo>
                    <a:pt x="2640" y="442"/>
                  </a:lnTo>
                  <a:lnTo>
                    <a:pt x="2670" y="437"/>
                  </a:lnTo>
                  <a:lnTo>
                    <a:pt x="2702" y="432"/>
                  </a:lnTo>
                  <a:lnTo>
                    <a:pt x="2733" y="427"/>
                  </a:lnTo>
                  <a:lnTo>
                    <a:pt x="2764" y="422"/>
                  </a:lnTo>
                  <a:lnTo>
                    <a:pt x="2796" y="417"/>
                  </a:lnTo>
                  <a:lnTo>
                    <a:pt x="2828" y="411"/>
                  </a:lnTo>
                  <a:lnTo>
                    <a:pt x="2858" y="407"/>
                  </a:lnTo>
                  <a:lnTo>
                    <a:pt x="2890" y="401"/>
                  </a:lnTo>
                  <a:lnTo>
                    <a:pt x="2922" y="397"/>
                  </a:lnTo>
                  <a:lnTo>
                    <a:pt x="2953" y="391"/>
                  </a:lnTo>
                  <a:lnTo>
                    <a:pt x="2985" y="385"/>
                  </a:lnTo>
                  <a:lnTo>
                    <a:pt x="3017" y="380"/>
                  </a:lnTo>
                  <a:lnTo>
                    <a:pt x="3049" y="374"/>
                  </a:lnTo>
                  <a:lnTo>
                    <a:pt x="3079" y="368"/>
                  </a:lnTo>
                  <a:lnTo>
                    <a:pt x="3111" y="363"/>
                  </a:lnTo>
                  <a:lnTo>
                    <a:pt x="3143" y="357"/>
                  </a:lnTo>
                  <a:lnTo>
                    <a:pt x="3173" y="350"/>
                  </a:lnTo>
                  <a:lnTo>
                    <a:pt x="3204" y="345"/>
                  </a:lnTo>
                  <a:lnTo>
                    <a:pt x="3235" y="338"/>
                  </a:lnTo>
                  <a:lnTo>
                    <a:pt x="3266" y="331"/>
                  </a:lnTo>
                  <a:lnTo>
                    <a:pt x="3297" y="324"/>
                  </a:lnTo>
                  <a:lnTo>
                    <a:pt x="3326" y="317"/>
                  </a:lnTo>
                  <a:lnTo>
                    <a:pt x="3357" y="311"/>
                  </a:lnTo>
                  <a:lnTo>
                    <a:pt x="3386" y="303"/>
                  </a:lnTo>
                  <a:lnTo>
                    <a:pt x="3415" y="296"/>
                  </a:lnTo>
                  <a:lnTo>
                    <a:pt x="3445" y="288"/>
                  </a:lnTo>
                  <a:lnTo>
                    <a:pt x="3473" y="280"/>
                  </a:lnTo>
                  <a:lnTo>
                    <a:pt x="3502" y="272"/>
                  </a:lnTo>
                  <a:lnTo>
                    <a:pt x="3530" y="264"/>
                  </a:lnTo>
                  <a:lnTo>
                    <a:pt x="3557" y="255"/>
                  </a:lnTo>
                  <a:lnTo>
                    <a:pt x="3583" y="246"/>
                  </a:lnTo>
                  <a:lnTo>
                    <a:pt x="3609" y="236"/>
                  </a:lnTo>
                  <a:lnTo>
                    <a:pt x="3635" y="226"/>
                  </a:lnTo>
                  <a:lnTo>
                    <a:pt x="3661" y="214"/>
                  </a:lnTo>
                  <a:lnTo>
                    <a:pt x="3687" y="203"/>
                  </a:lnTo>
                  <a:lnTo>
                    <a:pt x="3712" y="189"/>
                  </a:lnTo>
                  <a:lnTo>
                    <a:pt x="3737" y="176"/>
                  </a:lnTo>
                  <a:lnTo>
                    <a:pt x="3762" y="161"/>
                  </a:lnTo>
                  <a:lnTo>
                    <a:pt x="3788" y="145"/>
                  </a:lnTo>
                  <a:lnTo>
                    <a:pt x="3813" y="127"/>
                  </a:lnTo>
                  <a:lnTo>
                    <a:pt x="3838" y="109"/>
                  </a:lnTo>
                  <a:lnTo>
                    <a:pt x="3864" y="89"/>
                  </a:lnTo>
                  <a:lnTo>
                    <a:pt x="3875" y="72"/>
                  </a:lnTo>
                  <a:lnTo>
                    <a:pt x="3880" y="49"/>
                  </a:lnTo>
                  <a:lnTo>
                    <a:pt x="3882" y="24"/>
                  </a:lnTo>
                  <a:lnTo>
                    <a:pt x="3885" y="0"/>
                  </a:lnTo>
                  <a:lnTo>
                    <a:pt x="3894" y="6"/>
                  </a:lnTo>
                  <a:lnTo>
                    <a:pt x="3904" y="12"/>
                  </a:lnTo>
                  <a:lnTo>
                    <a:pt x="3914" y="17"/>
                  </a:lnTo>
                  <a:lnTo>
                    <a:pt x="3924" y="23"/>
                  </a:lnTo>
                  <a:lnTo>
                    <a:pt x="3933" y="29"/>
                  </a:lnTo>
                  <a:lnTo>
                    <a:pt x="3941" y="35"/>
                  </a:lnTo>
                  <a:lnTo>
                    <a:pt x="3948" y="42"/>
                  </a:lnTo>
                  <a:lnTo>
                    <a:pt x="3952" y="51"/>
                  </a:lnTo>
                  <a:lnTo>
                    <a:pt x="3961" y="78"/>
                  </a:lnTo>
                  <a:lnTo>
                    <a:pt x="3969" y="107"/>
                  </a:lnTo>
                  <a:lnTo>
                    <a:pt x="3975" y="136"/>
                  </a:lnTo>
                  <a:lnTo>
                    <a:pt x="3981" y="165"/>
                  </a:lnTo>
                  <a:lnTo>
                    <a:pt x="3985" y="194"/>
                  </a:lnTo>
                  <a:lnTo>
                    <a:pt x="3987" y="223"/>
                  </a:lnTo>
                  <a:lnTo>
                    <a:pt x="3988" y="252"/>
                  </a:lnTo>
                  <a:lnTo>
                    <a:pt x="3988" y="280"/>
                  </a:lnTo>
                  <a:lnTo>
                    <a:pt x="3986" y="322"/>
                  </a:lnTo>
                  <a:lnTo>
                    <a:pt x="3984" y="365"/>
                  </a:lnTo>
                  <a:lnTo>
                    <a:pt x="3978" y="408"/>
                  </a:lnTo>
                  <a:lnTo>
                    <a:pt x="3973" y="450"/>
                  </a:lnTo>
                  <a:lnTo>
                    <a:pt x="3965" y="492"/>
                  </a:lnTo>
                  <a:lnTo>
                    <a:pt x="3954" y="534"/>
                  </a:lnTo>
                  <a:lnTo>
                    <a:pt x="3943" y="573"/>
                  </a:lnTo>
                  <a:lnTo>
                    <a:pt x="3930" y="613"/>
                  </a:lnTo>
                  <a:lnTo>
                    <a:pt x="3918" y="636"/>
                  </a:lnTo>
                  <a:lnTo>
                    <a:pt x="3904" y="657"/>
                  </a:lnTo>
                  <a:lnTo>
                    <a:pt x="3887" y="677"/>
                  </a:lnTo>
                  <a:lnTo>
                    <a:pt x="3867" y="696"/>
                  </a:lnTo>
                  <a:lnTo>
                    <a:pt x="3848" y="715"/>
                  </a:lnTo>
                  <a:lnTo>
                    <a:pt x="3829" y="734"/>
                  </a:lnTo>
                  <a:lnTo>
                    <a:pt x="3812" y="753"/>
                  </a:lnTo>
                  <a:lnTo>
                    <a:pt x="3797" y="775"/>
                  </a:lnTo>
                  <a:lnTo>
                    <a:pt x="3781" y="804"/>
                  </a:lnTo>
                  <a:lnTo>
                    <a:pt x="3766" y="836"/>
                  </a:lnTo>
                  <a:lnTo>
                    <a:pt x="3754" y="868"/>
                  </a:lnTo>
                  <a:lnTo>
                    <a:pt x="3743" y="901"/>
                  </a:lnTo>
                  <a:lnTo>
                    <a:pt x="3730" y="933"/>
                  </a:lnTo>
                  <a:lnTo>
                    <a:pt x="3718" y="966"/>
                  </a:lnTo>
                  <a:lnTo>
                    <a:pt x="3703" y="997"/>
                  </a:lnTo>
                  <a:lnTo>
                    <a:pt x="3687" y="1026"/>
                  </a:lnTo>
                  <a:lnTo>
                    <a:pt x="3671" y="1052"/>
                  </a:lnTo>
                  <a:lnTo>
                    <a:pt x="3657" y="1079"/>
                  </a:lnTo>
                  <a:lnTo>
                    <a:pt x="3640" y="1107"/>
                  </a:lnTo>
                  <a:lnTo>
                    <a:pt x="3623" y="1133"/>
                  </a:lnTo>
                  <a:lnTo>
                    <a:pt x="3603" y="1158"/>
                  </a:lnTo>
                  <a:lnTo>
                    <a:pt x="3582" y="1179"/>
                  </a:lnTo>
                  <a:lnTo>
                    <a:pt x="3559" y="1197"/>
                  </a:lnTo>
                  <a:lnTo>
                    <a:pt x="3533" y="1211"/>
                  </a:lnTo>
                  <a:lnTo>
                    <a:pt x="3502" y="1224"/>
                  </a:lnTo>
                  <a:lnTo>
                    <a:pt x="3469" y="1238"/>
                  </a:lnTo>
                  <a:lnTo>
                    <a:pt x="3437" y="1252"/>
                  </a:lnTo>
                  <a:lnTo>
                    <a:pt x="3404" y="1265"/>
                  </a:lnTo>
                  <a:lnTo>
                    <a:pt x="3372" y="1278"/>
                  </a:lnTo>
                  <a:lnTo>
                    <a:pt x="3340" y="1291"/>
                  </a:lnTo>
                  <a:lnTo>
                    <a:pt x="3307" y="1304"/>
                  </a:lnTo>
                  <a:lnTo>
                    <a:pt x="3274" y="1316"/>
                  </a:lnTo>
                  <a:lnTo>
                    <a:pt x="3241" y="1329"/>
                  </a:lnTo>
                  <a:lnTo>
                    <a:pt x="3208" y="1341"/>
                  </a:lnTo>
                  <a:lnTo>
                    <a:pt x="3175" y="1352"/>
                  </a:lnTo>
                  <a:lnTo>
                    <a:pt x="3143" y="1365"/>
                  </a:lnTo>
                  <a:lnTo>
                    <a:pt x="3109" y="1376"/>
                  </a:lnTo>
                  <a:lnTo>
                    <a:pt x="3076" y="1388"/>
                  </a:lnTo>
                  <a:lnTo>
                    <a:pt x="3042" y="1399"/>
                  </a:lnTo>
                  <a:lnTo>
                    <a:pt x="3009" y="1409"/>
                  </a:lnTo>
                  <a:lnTo>
                    <a:pt x="2975" y="1420"/>
                  </a:lnTo>
                  <a:lnTo>
                    <a:pt x="2942" y="1431"/>
                  </a:lnTo>
                  <a:lnTo>
                    <a:pt x="2908" y="1442"/>
                  </a:lnTo>
                  <a:lnTo>
                    <a:pt x="2874" y="1452"/>
                  </a:lnTo>
                  <a:lnTo>
                    <a:pt x="2840" y="1461"/>
                  </a:lnTo>
                  <a:lnTo>
                    <a:pt x="2807" y="1471"/>
                  </a:lnTo>
                  <a:lnTo>
                    <a:pt x="2773" y="1480"/>
                  </a:lnTo>
                  <a:lnTo>
                    <a:pt x="2739" y="1491"/>
                  </a:lnTo>
                  <a:lnTo>
                    <a:pt x="2705" y="1500"/>
                  </a:lnTo>
                  <a:lnTo>
                    <a:pt x="2672" y="1509"/>
                  </a:lnTo>
                  <a:lnTo>
                    <a:pt x="2638" y="1517"/>
                  </a:lnTo>
                  <a:lnTo>
                    <a:pt x="2604" y="1526"/>
                  </a:lnTo>
                  <a:lnTo>
                    <a:pt x="2568" y="1534"/>
                  </a:lnTo>
                  <a:lnTo>
                    <a:pt x="2534" y="1542"/>
                  </a:lnTo>
                  <a:lnTo>
                    <a:pt x="2501" y="1549"/>
                  </a:lnTo>
                  <a:lnTo>
                    <a:pt x="2467" y="1557"/>
                  </a:lnTo>
                  <a:lnTo>
                    <a:pt x="2439" y="1563"/>
                  </a:lnTo>
                  <a:lnTo>
                    <a:pt x="2413" y="1569"/>
                  </a:lnTo>
                  <a:lnTo>
                    <a:pt x="2386" y="1574"/>
                  </a:lnTo>
                  <a:lnTo>
                    <a:pt x="2359" y="1579"/>
                  </a:lnTo>
                  <a:lnTo>
                    <a:pt x="2332" y="1583"/>
                  </a:lnTo>
                  <a:lnTo>
                    <a:pt x="2305" y="1589"/>
                  </a:lnTo>
                  <a:lnTo>
                    <a:pt x="2277" y="1592"/>
                  </a:lnTo>
                  <a:lnTo>
                    <a:pt x="2250" y="1597"/>
                  </a:lnTo>
                  <a:lnTo>
                    <a:pt x="2223" y="1602"/>
                  </a:lnTo>
                  <a:lnTo>
                    <a:pt x="2196" y="1605"/>
                  </a:lnTo>
                  <a:lnTo>
                    <a:pt x="2169" y="1608"/>
                  </a:lnTo>
                  <a:lnTo>
                    <a:pt x="2140" y="1612"/>
                  </a:lnTo>
                  <a:lnTo>
                    <a:pt x="2113" y="1615"/>
                  </a:lnTo>
                  <a:lnTo>
                    <a:pt x="2086" y="1617"/>
                  </a:lnTo>
                  <a:lnTo>
                    <a:pt x="2059" y="1621"/>
                  </a:lnTo>
                  <a:lnTo>
                    <a:pt x="2031" y="1623"/>
                  </a:lnTo>
                  <a:lnTo>
                    <a:pt x="2003" y="1625"/>
                  </a:lnTo>
                  <a:lnTo>
                    <a:pt x="1976" y="1628"/>
                  </a:lnTo>
                  <a:lnTo>
                    <a:pt x="1948" y="1630"/>
                  </a:lnTo>
                  <a:lnTo>
                    <a:pt x="1921" y="1632"/>
                  </a:lnTo>
                  <a:lnTo>
                    <a:pt x="1894" y="1633"/>
                  </a:lnTo>
                  <a:lnTo>
                    <a:pt x="1865" y="1636"/>
                  </a:lnTo>
                  <a:lnTo>
                    <a:pt x="1838" y="1637"/>
                  </a:lnTo>
                  <a:lnTo>
                    <a:pt x="1811" y="1639"/>
                  </a:lnTo>
                  <a:lnTo>
                    <a:pt x="1783" y="1640"/>
                  </a:lnTo>
                  <a:lnTo>
                    <a:pt x="1755" y="1641"/>
                  </a:lnTo>
                  <a:lnTo>
                    <a:pt x="1728" y="1642"/>
                  </a:lnTo>
                  <a:lnTo>
                    <a:pt x="1701" y="1643"/>
                  </a:lnTo>
                  <a:lnTo>
                    <a:pt x="1673" y="1643"/>
                  </a:lnTo>
                  <a:lnTo>
                    <a:pt x="1646" y="1645"/>
                  </a:lnTo>
                  <a:lnTo>
                    <a:pt x="1618" y="1645"/>
                  </a:lnTo>
                  <a:lnTo>
                    <a:pt x="1591" y="1646"/>
                  </a:lnTo>
                  <a:lnTo>
                    <a:pt x="1555" y="1647"/>
                  </a:lnTo>
                  <a:lnTo>
                    <a:pt x="1520" y="1647"/>
                  </a:lnTo>
                  <a:lnTo>
                    <a:pt x="1483" y="1648"/>
                  </a:lnTo>
                  <a:lnTo>
                    <a:pt x="1446" y="1648"/>
                  </a:lnTo>
                  <a:lnTo>
                    <a:pt x="1410" y="1648"/>
                  </a:lnTo>
                  <a:lnTo>
                    <a:pt x="1373" y="1648"/>
                  </a:lnTo>
                  <a:lnTo>
                    <a:pt x="1335" y="1648"/>
                  </a:lnTo>
                  <a:lnTo>
                    <a:pt x="1298" y="1648"/>
                  </a:lnTo>
                  <a:lnTo>
                    <a:pt x="1261" y="1648"/>
                  </a:lnTo>
                  <a:lnTo>
                    <a:pt x="1223" y="1648"/>
                  </a:lnTo>
                  <a:lnTo>
                    <a:pt x="1185" y="1648"/>
                  </a:lnTo>
                  <a:lnTo>
                    <a:pt x="1147" y="1648"/>
                  </a:lnTo>
                  <a:lnTo>
                    <a:pt x="1110" y="1647"/>
                  </a:lnTo>
                  <a:lnTo>
                    <a:pt x="1073" y="1647"/>
                  </a:lnTo>
                  <a:lnTo>
                    <a:pt x="1034" y="1646"/>
                  </a:lnTo>
                  <a:lnTo>
                    <a:pt x="997" y="1646"/>
                  </a:lnTo>
                  <a:lnTo>
                    <a:pt x="959" y="1645"/>
                  </a:lnTo>
                  <a:lnTo>
                    <a:pt x="923" y="1645"/>
                  </a:lnTo>
                  <a:lnTo>
                    <a:pt x="886" y="1643"/>
                  </a:lnTo>
                  <a:lnTo>
                    <a:pt x="848" y="1642"/>
                  </a:lnTo>
                  <a:lnTo>
                    <a:pt x="812" y="1642"/>
                  </a:lnTo>
                  <a:lnTo>
                    <a:pt x="776" y="1641"/>
                  </a:lnTo>
                  <a:lnTo>
                    <a:pt x="741" y="1640"/>
                  </a:lnTo>
                  <a:lnTo>
                    <a:pt x="705" y="1639"/>
                  </a:lnTo>
                  <a:lnTo>
                    <a:pt x="670" y="1638"/>
                  </a:lnTo>
                  <a:lnTo>
                    <a:pt x="634" y="1638"/>
                  </a:lnTo>
                  <a:lnTo>
                    <a:pt x="600" y="1637"/>
                  </a:lnTo>
                  <a:lnTo>
                    <a:pt x="566" y="1636"/>
                  </a:lnTo>
                  <a:lnTo>
                    <a:pt x="534" y="1634"/>
                  </a:lnTo>
                  <a:lnTo>
                    <a:pt x="501" y="1633"/>
                  </a:lnTo>
                  <a:lnTo>
                    <a:pt x="468" y="1632"/>
                  </a:lnTo>
                  <a:lnTo>
                    <a:pt x="436" y="1631"/>
                  </a:lnTo>
                  <a:close/>
                </a:path>
              </a:pathLst>
            </a:custGeom>
            <a:solidFill>
              <a:srgbClr val="B3B3B3"/>
            </a:solidFill>
            <a:ln w="9525">
              <a:noFill/>
              <a:round/>
              <a:headEnd/>
              <a:tailEnd/>
            </a:ln>
          </p:spPr>
          <p:txBody>
            <a:bodyPr/>
            <a:lstStyle/>
            <a:p>
              <a:endParaRPr lang="fr-FR"/>
            </a:p>
          </p:txBody>
        </p:sp>
        <p:sp>
          <p:nvSpPr>
            <p:cNvPr id="51" name="Freeform 54"/>
            <p:cNvSpPr>
              <a:spLocks/>
            </p:cNvSpPr>
            <p:nvPr/>
          </p:nvSpPr>
          <p:spPr bwMode="auto">
            <a:xfrm>
              <a:off x="4416" y="2626"/>
              <a:ext cx="1328" cy="532"/>
            </a:xfrm>
            <a:custGeom>
              <a:avLst/>
              <a:gdLst>
                <a:gd name="T0" fmla="*/ 4 w 3985"/>
                <a:gd name="T1" fmla="*/ 16 h 1597"/>
                <a:gd name="T2" fmla="*/ 3 w 3985"/>
                <a:gd name="T3" fmla="*/ 12 h 1597"/>
                <a:gd name="T4" fmla="*/ 1 w 3985"/>
                <a:gd name="T5" fmla="*/ 7 h 1597"/>
                <a:gd name="T6" fmla="*/ 0 w 3985"/>
                <a:gd name="T7" fmla="*/ 5 h 1597"/>
                <a:gd name="T8" fmla="*/ 2 w 3985"/>
                <a:gd name="T9" fmla="*/ 6 h 1597"/>
                <a:gd name="T10" fmla="*/ 3 w 3985"/>
                <a:gd name="T11" fmla="*/ 6 h 1597"/>
                <a:gd name="T12" fmla="*/ 5 w 3985"/>
                <a:gd name="T13" fmla="*/ 6 h 1597"/>
                <a:gd name="T14" fmla="*/ 6 w 3985"/>
                <a:gd name="T15" fmla="*/ 6 h 1597"/>
                <a:gd name="T16" fmla="*/ 8 w 3985"/>
                <a:gd name="T17" fmla="*/ 7 h 1597"/>
                <a:gd name="T18" fmla="*/ 10 w 3985"/>
                <a:gd name="T19" fmla="*/ 7 h 1597"/>
                <a:gd name="T20" fmla="*/ 11 w 3985"/>
                <a:gd name="T21" fmla="*/ 7 h 1597"/>
                <a:gd name="T22" fmla="*/ 14 w 3985"/>
                <a:gd name="T23" fmla="*/ 7 h 1597"/>
                <a:gd name="T24" fmla="*/ 17 w 3985"/>
                <a:gd name="T25" fmla="*/ 7 h 1597"/>
                <a:gd name="T26" fmla="*/ 19 w 3985"/>
                <a:gd name="T27" fmla="*/ 7 h 1597"/>
                <a:gd name="T28" fmla="*/ 22 w 3985"/>
                <a:gd name="T29" fmla="*/ 7 h 1597"/>
                <a:gd name="T30" fmla="*/ 25 w 3985"/>
                <a:gd name="T31" fmla="*/ 7 h 1597"/>
                <a:gd name="T32" fmla="*/ 28 w 3985"/>
                <a:gd name="T33" fmla="*/ 7 h 1597"/>
                <a:gd name="T34" fmla="*/ 31 w 3985"/>
                <a:gd name="T35" fmla="*/ 6 h 1597"/>
                <a:gd name="T36" fmla="*/ 33 w 3985"/>
                <a:gd name="T37" fmla="*/ 6 h 1597"/>
                <a:gd name="T38" fmla="*/ 34 w 3985"/>
                <a:gd name="T39" fmla="*/ 6 h 1597"/>
                <a:gd name="T40" fmla="*/ 36 w 3985"/>
                <a:gd name="T41" fmla="*/ 5 h 1597"/>
                <a:gd name="T42" fmla="*/ 38 w 3985"/>
                <a:gd name="T43" fmla="*/ 5 h 1597"/>
                <a:gd name="T44" fmla="*/ 40 w 3985"/>
                <a:gd name="T45" fmla="*/ 5 h 1597"/>
                <a:gd name="T46" fmla="*/ 42 w 3985"/>
                <a:gd name="T47" fmla="*/ 4 h 1597"/>
                <a:gd name="T48" fmla="*/ 44 w 3985"/>
                <a:gd name="T49" fmla="*/ 4 h 1597"/>
                <a:gd name="T50" fmla="*/ 45 w 3985"/>
                <a:gd name="T51" fmla="*/ 3 h 1597"/>
                <a:gd name="T52" fmla="*/ 47 w 3985"/>
                <a:gd name="T53" fmla="*/ 3 h 1597"/>
                <a:gd name="T54" fmla="*/ 48 w 3985"/>
                <a:gd name="T55" fmla="*/ 1 h 1597"/>
                <a:gd name="T56" fmla="*/ 49 w 3985"/>
                <a:gd name="T57" fmla="*/ 0 h 1597"/>
                <a:gd name="T58" fmla="*/ 49 w 3985"/>
                <a:gd name="T59" fmla="*/ 2 h 1597"/>
                <a:gd name="T60" fmla="*/ 49 w 3985"/>
                <a:gd name="T61" fmla="*/ 4 h 1597"/>
                <a:gd name="T62" fmla="*/ 49 w 3985"/>
                <a:gd name="T63" fmla="*/ 6 h 1597"/>
                <a:gd name="T64" fmla="*/ 48 w 3985"/>
                <a:gd name="T65" fmla="*/ 8 h 1597"/>
                <a:gd name="T66" fmla="*/ 47 w 3985"/>
                <a:gd name="T67" fmla="*/ 9 h 1597"/>
                <a:gd name="T68" fmla="*/ 46 w 3985"/>
                <a:gd name="T69" fmla="*/ 11 h 1597"/>
                <a:gd name="T70" fmla="*/ 45 w 3985"/>
                <a:gd name="T71" fmla="*/ 13 h 1597"/>
                <a:gd name="T72" fmla="*/ 44 w 3985"/>
                <a:gd name="T73" fmla="*/ 14 h 1597"/>
                <a:gd name="T74" fmla="*/ 42 w 3985"/>
                <a:gd name="T75" fmla="*/ 15 h 1597"/>
                <a:gd name="T76" fmla="*/ 40 w 3985"/>
                <a:gd name="T77" fmla="*/ 16 h 1597"/>
                <a:gd name="T78" fmla="*/ 38 w 3985"/>
                <a:gd name="T79" fmla="*/ 17 h 1597"/>
                <a:gd name="T80" fmla="*/ 35 w 3985"/>
                <a:gd name="T81" fmla="*/ 17 h 1597"/>
                <a:gd name="T82" fmla="*/ 33 w 3985"/>
                <a:gd name="T83" fmla="*/ 18 h 1597"/>
                <a:gd name="T84" fmla="*/ 31 w 3985"/>
                <a:gd name="T85" fmla="*/ 18 h 1597"/>
                <a:gd name="T86" fmla="*/ 29 w 3985"/>
                <a:gd name="T87" fmla="*/ 19 h 1597"/>
                <a:gd name="T88" fmla="*/ 28 w 3985"/>
                <a:gd name="T89" fmla="*/ 19 h 1597"/>
                <a:gd name="T90" fmla="*/ 26 w 3985"/>
                <a:gd name="T91" fmla="*/ 19 h 1597"/>
                <a:gd name="T92" fmla="*/ 24 w 3985"/>
                <a:gd name="T93" fmla="*/ 19 h 1597"/>
                <a:gd name="T94" fmla="*/ 23 w 3985"/>
                <a:gd name="T95" fmla="*/ 20 h 1597"/>
                <a:gd name="T96" fmla="*/ 21 w 3985"/>
                <a:gd name="T97" fmla="*/ 20 h 1597"/>
                <a:gd name="T98" fmla="*/ 19 w 3985"/>
                <a:gd name="T99" fmla="*/ 20 h 1597"/>
                <a:gd name="T100" fmla="*/ 17 w 3985"/>
                <a:gd name="T101" fmla="*/ 20 h 1597"/>
                <a:gd name="T102" fmla="*/ 15 w 3985"/>
                <a:gd name="T103" fmla="*/ 20 h 1597"/>
                <a:gd name="T104" fmla="*/ 12 w 3985"/>
                <a:gd name="T105" fmla="*/ 20 h 1597"/>
                <a:gd name="T106" fmla="*/ 10 w 3985"/>
                <a:gd name="T107" fmla="*/ 20 h 1597"/>
                <a:gd name="T108" fmla="*/ 8 w 3985"/>
                <a:gd name="T109" fmla="*/ 20 h 1597"/>
                <a:gd name="T110" fmla="*/ 6 w 3985"/>
                <a:gd name="T111" fmla="*/ 20 h 15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85"/>
                <a:gd name="T169" fmla="*/ 0 h 1597"/>
                <a:gd name="T170" fmla="*/ 3985 w 3985"/>
                <a:gd name="T171" fmla="*/ 1597 h 15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85" h="1597">
                  <a:moveTo>
                    <a:pt x="433" y="1580"/>
                  </a:moveTo>
                  <a:lnTo>
                    <a:pt x="411" y="1512"/>
                  </a:lnTo>
                  <a:lnTo>
                    <a:pt x="389" y="1443"/>
                  </a:lnTo>
                  <a:lnTo>
                    <a:pt x="366" y="1373"/>
                  </a:lnTo>
                  <a:lnTo>
                    <a:pt x="344" y="1303"/>
                  </a:lnTo>
                  <a:lnTo>
                    <a:pt x="320" y="1232"/>
                  </a:lnTo>
                  <a:lnTo>
                    <a:pt x="296" y="1161"/>
                  </a:lnTo>
                  <a:lnTo>
                    <a:pt x="271" y="1091"/>
                  </a:lnTo>
                  <a:lnTo>
                    <a:pt x="245" y="1018"/>
                  </a:lnTo>
                  <a:lnTo>
                    <a:pt x="219" y="947"/>
                  </a:lnTo>
                  <a:lnTo>
                    <a:pt x="192" y="876"/>
                  </a:lnTo>
                  <a:lnTo>
                    <a:pt x="164" y="803"/>
                  </a:lnTo>
                  <a:lnTo>
                    <a:pt x="133" y="731"/>
                  </a:lnTo>
                  <a:lnTo>
                    <a:pt x="103" y="659"/>
                  </a:lnTo>
                  <a:lnTo>
                    <a:pt x="70" y="587"/>
                  </a:lnTo>
                  <a:lnTo>
                    <a:pt x="36" y="514"/>
                  </a:lnTo>
                  <a:lnTo>
                    <a:pt x="0" y="443"/>
                  </a:lnTo>
                  <a:lnTo>
                    <a:pt x="1" y="437"/>
                  </a:lnTo>
                  <a:lnTo>
                    <a:pt x="13" y="439"/>
                  </a:lnTo>
                  <a:lnTo>
                    <a:pt x="34" y="443"/>
                  </a:lnTo>
                  <a:lnTo>
                    <a:pt x="58" y="451"/>
                  </a:lnTo>
                  <a:lnTo>
                    <a:pt x="84" y="461"/>
                  </a:lnTo>
                  <a:lnTo>
                    <a:pt x="111" y="470"/>
                  </a:lnTo>
                  <a:lnTo>
                    <a:pt x="132" y="477"/>
                  </a:lnTo>
                  <a:lnTo>
                    <a:pt x="147" y="480"/>
                  </a:lnTo>
                  <a:lnTo>
                    <a:pt x="172" y="484"/>
                  </a:lnTo>
                  <a:lnTo>
                    <a:pt x="195" y="486"/>
                  </a:lnTo>
                  <a:lnTo>
                    <a:pt x="219" y="489"/>
                  </a:lnTo>
                  <a:lnTo>
                    <a:pt x="244" y="493"/>
                  </a:lnTo>
                  <a:lnTo>
                    <a:pt x="268" y="496"/>
                  </a:lnTo>
                  <a:lnTo>
                    <a:pt x="292" y="499"/>
                  </a:lnTo>
                  <a:lnTo>
                    <a:pt x="315" y="502"/>
                  </a:lnTo>
                  <a:lnTo>
                    <a:pt x="339" y="505"/>
                  </a:lnTo>
                  <a:lnTo>
                    <a:pt x="363" y="509"/>
                  </a:lnTo>
                  <a:lnTo>
                    <a:pt x="387" y="511"/>
                  </a:lnTo>
                  <a:lnTo>
                    <a:pt x="412" y="514"/>
                  </a:lnTo>
                  <a:lnTo>
                    <a:pt x="436" y="518"/>
                  </a:lnTo>
                  <a:lnTo>
                    <a:pt x="459" y="520"/>
                  </a:lnTo>
                  <a:lnTo>
                    <a:pt x="484" y="523"/>
                  </a:lnTo>
                  <a:lnTo>
                    <a:pt x="509" y="526"/>
                  </a:lnTo>
                  <a:lnTo>
                    <a:pt x="534" y="529"/>
                  </a:lnTo>
                  <a:lnTo>
                    <a:pt x="559" y="531"/>
                  </a:lnTo>
                  <a:lnTo>
                    <a:pt x="584" y="535"/>
                  </a:lnTo>
                  <a:lnTo>
                    <a:pt x="609" y="537"/>
                  </a:lnTo>
                  <a:lnTo>
                    <a:pt x="635" y="539"/>
                  </a:lnTo>
                  <a:lnTo>
                    <a:pt x="661" y="542"/>
                  </a:lnTo>
                  <a:lnTo>
                    <a:pt x="688" y="544"/>
                  </a:lnTo>
                  <a:lnTo>
                    <a:pt x="715" y="546"/>
                  </a:lnTo>
                  <a:lnTo>
                    <a:pt x="742" y="548"/>
                  </a:lnTo>
                  <a:lnTo>
                    <a:pt x="770" y="551"/>
                  </a:lnTo>
                  <a:lnTo>
                    <a:pt x="798" y="553"/>
                  </a:lnTo>
                  <a:lnTo>
                    <a:pt x="826" y="554"/>
                  </a:lnTo>
                  <a:lnTo>
                    <a:pt x="856" y="556"/>
                  </a:lnTo>
                  <a:lnTo>
                    <a:pt x="885" y="557"/>
                  </a:lnTo>
                  <a:lnTo>
                    <a:pt x="916" y="560"/>
                  </a:lnTo>
                  <a:lnTo>
                    <a:pt x="946" y="561"/>
                  </a:lnTo>
                  <a:lnTo>
                    <a:pt x="978" y="562"/>
                  </a:lnTo>
                  <a:lnTo>
                    <a:pt x="1023" y="563"/>
                  </a:lnTo>
                  <a:lnTo>
                    <a:pt x="1067" y="565"/>
                  </a:lnTo>
                  <a:lnTo>
                    <a:pt x="1113" y="566"/>
                  </a:lnTo>
                  <a:lnTo>
                    <a:pt x="1158" y="569"/>
                  </a:lnTo>
                  <a:lnTo>
                    <a:pt x="1203" y="571"/>
                  </a:lnTo>
                  <a:lnTo>
                    <a:pt x="1250" y="572"/>
                  </a:lnTo>
                  <a:lnTo>
                    <a:pt x="1295" y="574"/>
                  </a:lnTo>
                  <a:lnTo>
                    <a:pt x="1340" y="576"/>
                  </a:lnTo>
                  <a:lnTo>
                    <a:pt x="1387" y="577"/>
                  </a:lnTo>
                  <a:lnTo>
                    <a:pt x="1432" y="579"/>
                  </a:lnTo>
                  <a:lnTo>
                    <a:pt x="1478" y="580"/>
                  </a:lnTo>
                  <a:lnTo>
                    <a:pt x="1525" y="581"/>
                  </a:lnTo>
                  <a:lnTo>
                    <a:pt x="1571" y="581"/>
                  </a:lnTo>
                  <a:lnTo>
                    <a:pt x="1618" y="582"/>
                  </a:lnTo>
                  <a:lnTo>
                    <a:pt x="1664" y="582"/>
                  </a:lnTo>
                  <a:lnTo>
                    <a:pt x="1711" y="582"/>
                  </a:lnTo>
                  <a:lnTo>
                    <a:pt x="1757" y="582"/>
                  </a:lnTo>
                  <a:lnTo>
                    <a:pt x="1803" y="581"/>
                  </a:lnTo>
                  <a:lnTo>
                    <a:pt x="1850" y="581"/>
                  </a:lnTo>
                  <a:lnTo>
                    <a:pt x="1896" y="579"/>
                  </a:lnTo>
                  <a:lnTo>
                    <a:pt x="1943" y="578"/>
                  </a:lnTo>
                  <a:lnTo>
                    <a:pt x="1989" y="576"/>
                  </a:lnTo>
                  <a:lnTo>
                    <a:pt x="2036" y="573"/>
                  </a:lnTo>
                  <a:lnTo>
                    <a:pt x="2083" y="570"/>
                  </a:lnTo>
                  <a:lnTo>
                    <a:pt x="2130" y="566"/>
                  </a:lnTo>
                  <a:lnTo>
                    <a:pt x="2176" y="562"/>
                  </a:lnTo>
                  <a:lnTo>
                    <a:pt x="2222" y="557"/>
                  </a:lnTo>
                  <a:lnTo>
                    <a:pt x="2269" y="553"/>
                  </a:lnTo>
                  <a:lnTo>
                    <a:pt x="2316" y="547"/>
                  </a:lnTo>
                  <a:lnTo>
                    <a:pt x="2363" y="540"/>
                  </a:lnTo>
                  <a:lnTo>
                    <a:pt x="2409" y="534"/>
                  </a:lnTo>
                  <a:lnTo>
                    <a:pt x="2456" y="526"/>
                  </a:lnTo>
                  <a:lnTo>
                    <a:pt x="2485" y="521"/>
                  </a:lnTo>
                  <a:lnTo>
                    <a:pt x="2515" y="516"/>
                  </a:lnTo>
                  <a:lnTo>
                    <a:pt x="2545" y="511"/>
                  </a:lnTo>
                  <a:lnTo>
                    <a:pt x="2576" y="505"/>
                  </a:lnTo>
                  <a:lnTo>
                    <a:pt x="2605" y="500"/>
                  </a:lnTo>
                  <a:lnTo>
                    <a:pt x="2637" y="495"/>
                  </a:lnTo>
                  <a:lnTo>
                    <a:pt x="2667" y="489"/>
                  </a:lnTo>
                  <a:lnTo>
                    <a:pt x="2698" y="485"/>
                  </a:lnTo>
                  <a:lnTo>
                    <a:pt x="2730" y="479"/>
                  </a:lnTo>
                  <a:lnTo>
                    <a:pt x="2761" y="475"/>
                  </a:lnTo>
                  <a:lnTo>
                    <a:pt x="2792" y="469"/>
                  </a:lnTo>
                  <a:lnTo>
                    <a:pt x="2824" y="463"/>
                  </a:lnTo>
                  <a:lnTo>
                    <a:pt x="2855" y="458"/>
                  </a:lnTo>
                  <a:lnTo>
                    <a:pt x="2887" y="453"/>
                  </a:lnTo>
                  <a:lnTo>
                    <a:pt x="2919" y="448"/>
                  </a:lnTo>
                  <a:lnTo>
                    <a:pt x="2950" y="442"/>
                  </a:lnTo>
                  <a:lnTo>
                    <a:pt x="2982" y="436"/>
                  </a:lnTo>
                  <a:lnTo>
                    <a:pt x="3014" y="431"/>
                  </a:lnTo>
                  <a:lnTo>
                    <a:pt x="3046" y="425"/>
                  </a:lnTo>
                  <a:lnTo>
                    <a:pt x="3077" y="419"/>
                  </a:lnTo>
                  <a:lnTo>
                    <a:pt x="3108" y="412"/>
                  </a:lnTo>
                  <a:lnTo>
                    <a:pt x="3140" y="407"/>
                  </a:lnTo>
                  <a:lnTo>
                    <a:pt x="3171" y="401"/>
                  </a:lnTo>
                  <a:lnTo>
                    <a:pt x="3202" y="394"/>
                  </a:lnTo>
                  <a:lnTo>
                    <a:pt x="3232" y="388"/>
                  </a:lnTo>
                  <a:lnTo>
                    <a:pt x="3263" y="382"/>
                  </a:lnTo>
                  <a:lnTo>
                    <a:pt x="3294" y="375"/>
                  </a:lnTo>
                  <a:lnTo>
                    <a:pt x="3324" y="368"/>
                  </a:lnTo>
                  <a:lnTo>
                    <a:pt x="3354" y="362"/>
                  </a:lnTo>
                  <a:lnTo>
                    <a:pt x="3383" y="355"/>
                  </a:lnTo>
                  <a:lnTo>
                    <a:pt x="3412" y="347"/>
                  </a:lnTo>
                  <a:lnTo>
                    <a:pt x="3442" y="340"/>
                  </a:lnTo>
                  <a:lnTo>
                    <a:pt x="3470" y="333"/>
                  </a:lnTo>
                  <a:lnTo>
                    <a:pt x="3497" y="326"/>
                  </a:lnTo>
                  <a:lnTo>
                    <a:pt x="3525" y="320"/>
                  </a:lnTo>
                  <a:lnTo>
                    <a:pt x="3552" y="313"/>
                  </a:lnTo>
                  <a:lnTo>
                    <a:pt x="3578" y="305"/>
                  </a:lnTo>
                  <a:lnTo>
                    <a:pt x="3604" y="298"/>
                  </a:lnTo>
                  <a:lnTo>
                    <a:pt x="3630" y="290"/>
                  </a:lnTo>
                  <a:lnTo>
                    <a:pt x="3657" y="282"/>
                  </a:lnTo>
                  <a:lnTo>
                    <a:pt x="3682" y="273"/>
                  </a:lnTo>
                  <a:lnTo>
                    <a:pt x="3708" y="263"/>
                  </a:lnTo>
                  <a:lnTo>
                    <a:pt x="3734" y="253"/>
                  </a:lnTo>
                  <a:lnTo>
                    <a:pt x="3760" y="241"/>
                  </a:lnTo>
                  <a:lnTo>
                    <a:pt x="3786" y="229"/>
                  </a:lnTo>
                  <a:lnTo>
                    <a:pt x="3812" y="214"/>
                  </a:lnTo>
                  <a:lnTo>
                    <a:pt x="3838" y="200"/>
                  </a:lnTo>
                  <a:lnTo>
                    <a:pt x="3864" y="183"/>
                  </a:lnTo>
                  <a:lnTo>
                    <a:pt x="3888" y="163"/>
                  </a:lnTo>
                  <a:lnTo>
                    <a:pt x="3907" y="142"/>
                  </a:lnTo>
                  <a:lnTo>
                    <a:pt x="3923" y="119"/>
                  </a:lnTo>
                  <a:lnTo>
                    <a:pt x="3936" y="94"/>
                  </a:lnTo>
                  <a:lnTo>
                    <a:pt x="3944" y="69"/>
                  </a:lnTo>
                  <a:lnTo>
                    <a:pt x="3949" y="44"/>
                  </a:lnTo>
                  <a:lnTo>
                    <a:pt x="3950" y="21"/>
                  </a:lnTo>
                  <a:lnTo>
                    <a:pt x="3949" y="0"/>
                  </a:lnTo>
                  <a:lnTo>
                    <a:pt x="3958" y="27"/>
                  </a:lnTo>
                  <a:lnTo>
                    <a:pt x="3966" y="56"/>
                  </a:lnTo>
                  <a:lnTo>
                    <a:pt x="3973" y="85"/>
                  </a:lnTo>
                  <a:lnTo>
                    <a:pt x="3978" y="115"/>
                  </a:lnTo>
                  <a:lnTo>
                    <a:pt x="3982" y="143"/>
                  </a:lnTo>
                  <a:lnTo>
                    <a:pt x="3984" y="172"/>
                  </a:lnTo>
                  <a:lnTo>
                    <a:pt x="3985" y="201"/>
                  </a:lnTo>
                  <a:lnTo>
                    <a:pt x="3985" y="229"/>
                  </a:lnTo>
                  <a:lnTo>
                    <a:pt x="3984" y="271"/>
                  </a:lnTo>
                  <a:lnTo>
                    <a:pt x="3981" y="313"/>
                  </a:lnTo>
                  <a:lnTo>
                    <a:pt x="3976" y="356"/>
                  </a:lnTo>
                  <a:lnTo>
                    <a:pt x="3970" y="399"/>
                  </a:lnTo>
                  <a:lnTo>
                    <a:pt x="3962" y="441"/>
                  </a:lnTo>
                  <a:lnTo>
                    <a:pt x="3951" y="482"/>
                  </a:lnTo>
                  <a:lnTo>
                    <a:pt x="3940" y="522"/>
                  </a:lnTo>
                  <a:lnTo>
                    <a:pt x="3927" y="562"/>
                  </a:lnTo>
                  <a:lnTo>
                    <a:pt x="3915" y="585"/>
                  </a:lnTo>
                  <a:lnTo>
                    <a:pt x="3901" y="606"/>
                  </a:lnTo>
                  <a:lnTo>
                    <a:pt x="3884" y="625"/>
                  </a:lnTo>
                  <a:lnTo>
                    <a:pt x="3864" y="645"/>
                  </a:lnTo>
                  <a:lnTo>
                    <a:pt x="3845" y="664"/>
                  </a:lnTo>
                  <a:lnTo>
                    <a:pt x="3826" y="683"/>
                  </a:lnTo>
                  <a:lnTo>
                    <a:pt x="3809" y="703"/>
                  </a:lnTo>
                  <a:lnTo>
                    <a:pt x="3794" y="724"/>
                  </a:lnTo>
                  <a:lnTo>
                    <a:pt x="3778" y="753"/>
                  </a:lnTo>
                  <a:lnTo>
                    <a:pt x="3765" y="785"/>
                  </a:lnTo>
                  <a:lnTo>
                    <a:pt x="3751" y="817"/>
                  </a:lnTo>
                  <a:lnTo>
                    <a:pt x="3740" y="850"/>
                  </a:lnTo>
                  <a:lnTo>
                    <a:pt x="3727" y="882"/>
                  </a:lnTo>
                  <a:lnTo>
                    <a:pt x="3714" y="915"/>
                  </a:lnTo>
                  <a:lnTo>
                    <a:pt x="3700" y="946"/>
                  </a:lnTo>
                  <a:lnTo>
                    <a:pt x="3684" y="975"/>
                  </a:lnTo>
                  <a:lnTo>
                    <a:pt x="3668" y="1001"/>
                  </a:lnTo>
                  <a:lnTo>
                    <a:pt x="3653" y="1028"/>
                  </a:lnTo>
                  <a:lnTo>
                    <a:pt x="3637" y="1056"/>
                  </a:lnTo>
                  <a:lnTo>
                    <a:pt x="3619" y="1082"/>
                  </a:lnTo>
                  <a:lnTo>
                    <a:pt x="3599" y="1106"/>
                  </a:lnTo>
                  <a:lnTo>
                    <a:pt x="3579" y="1128"/>
                  </a:lnTo>
                  <a:lnTo>
                    <a:pt x="3555" y="1146"/>
                  </a:lnTo>
                  <a:lnTo>
                    <a:pt x="3530" y="1160"/>
                  </a:lnTo>
                  <a:lnTo>
                    <a:pt x="3499" y="1173"/>
                  </a:lnTo>
                  <a:lnTo>
                    <a:pt x="3466" y="1187"/>
                  </a:lnTo>
                  <a:lnTo>
                    <a:pt x="3434" y="1201"/>
                  </a:lnTo>
                  <a:lnTo>
                    <a:pt x="3401" y="1214"/>
                  </a:lnTo>
                  <a:lnTo>
                    <a:pt x="3369" y="1227"/>
                  </a:lnTo>
                  <a:lnTo>
                    <a:pt x="3337" y="1239"/>
                  </a:lnTo>
                  <a:lnTo>
                    <a:pt x="3304" y="1253"/>
                  </a:lnTo>
                  <a:lnTo>
                    <a:pt x="3271" y="1265"/>
                  </a:lnTo>
                  <a:lnTo>
                    <a:pt x="3238" y="1278"/>
                  </a:lnTo>
                  <a:lnTo>
                    <a:pt x="3205" y="1289"/>
                  </a:lnTo>
                  <a:lnTo>
                    <a:pt x="3172" y="1301"/>
                  </a:lnTo>
                  <a:lnTo>
                    <a:pt x="3138" y="1313"/>
                  </a:lnTo>
                  <a:lnTo>
                    <a:pt x="3106" y="1324"/>
                  </a:lnTo>
                  <a:lnTo>
                    <a:pt x="3073" y="1337"/>
                  </a:lnTo>
                  <a:lnTo>
                    <a:pt x="3039" y="1347"/>
                  </a:lnTo>
                  <a:lnTo>
                    <a:pt x="3006" y="1358"/>
                  </a:lnTo>
                  <a:lnTo>
                    <a:pt x="2972" y="1369"/>
                  </a:lnTo>
                  <a:lnTo>
                    <a:pt x="2938" y="1380"/>
                  </a:lnTo>
                  <a:lnTo>
                    <a:pt x="2905" y="1390"/>
                  </a:lnTo>
                  <a:lnTo>
                    <a:pt x="2871" y="1400"/>
                  </a:lnTo>
                  <a:lnTo>
                    <a:pt x="2837" y="1410"/>
                  </a:lnTo>
                  <a:lnTo>
                    <a:pt x="2803" y="1420"/>
                  </a:lnTo>
                  <a:lnTo>
                    <a:pt x="2769" y="1429"/>
                  </a:lnTo>
                  <a:lnTo>
                    <a:pt x="2735" y="1440"/>
                  </a:lnTo>
                  <a:lnTo>
                    <a:pt x="2701" y="1449"/>
                  </a:lnTo>
                  <a:lnTo>
                    <a:pt x="2667" y="1458"/>
                  </a:lnTo>
                  <a:lnTo>
                    <a:pt x="2633" y="1466"/>
                  </a:lnTo>
                  <a:lnTo>
                    <a:pt x="2599" y="1475"/>
                  </a:lnTo>
                  <a:lnTo>
                    <a:pt x="2565" y="1483"/>
                  </a:lnTo>
                  <a:lnTo>
                    <a:pt x="2531" y="1491"/>
                  </a:lnTo>
                  <a:lnTo>
                    <a:pt x="2498" y="1498"/>
                  </a:lnTo>
                  <a:lnTo>
                    <a:pt x="2464" y="1506"/>
                  </a:lnTo>
                  <a:lnTo>
                    <a:pt x="2436" y="1512"/>
                  </a:lnTo>
                  <a:lnTo>
                    <a:pt x="2410" y="1518"/>
                  </a:lnTo>
                  <a:lnTo>
                    <a:pt x="2383" y="1523"/>
                  </a:lnTo>
                  <a:lnTo>
                    <a:pt x="2356" y="1528"/>
                  </a:lnTo>
                  <a:lnTo>
                    <a:pt x="2329" y="1532"/>
                  </a:lnTo>
                  <a:lnTo>
                    <a:pt x="2302" y="1537"/>
                  </a:lnTo>
                  <a:lnTo>
                    <a:pt x="2274" y="1541"/>
                  </a:lnTo>
                  <a:lnTo>
                    <a:pt x="2247" y="1546"/>
                  </a:lnTo>
                  <a:lnTo>
                    <a:pt x="2220" y="1549"/>
                  </a:lnTo>
                  <a:lnTo>
                    <a:pt x="2193" y="1553"/>
                  </a:lnTo>
                  <a:lnTo>
                    <a:pt x="2165" y="1557"/>
                  </a:lnTo>
                  <a:lnTo>
                    <a:pt x="2137" y="1561"/>
                  </a:lnTo>
                  <a:lnTo>
                    <a:pt x="2110" y="1563"/>
                  </a:lnTo>
                  <a:lnTo>
                    <a:pt x="2083" y="1566"/>
                  </a:lnTo>
                  <a:lnTo>
                    <a:pt x="2055" y="1569"/>
                  </a:lnTo>
                  <a:lnTo>
                    <a:pt x="2028" y="1572"/>
                  </a:lnTo>
                  <a:lnTo>
                    <a:pt x="2000" y="1574"/>
                  </a:lnTo>
                  <a:lnTo>
                    <a:pt x="1972" y="1577"/>
                  </a:lnTo>
                  <a:lnTo>
                    <a:pt x="1945" y="1579"/>
                  </a:lnTo>
                  <a:lnTo>
                    <a:pt x="1918" y="1581"/>
                  </a:lnTo>
                  <a:lnTo>
                    <a:pt x="1889" y="1582"/>
                  </a:lnTo>
                  <a:lnTo>
                    <a:pt x="1862" y="1585"/>
                  </a:lnTo>
                  <a:lnTo>
                    <a:pt x="1835" y="1586"/>
                  </a:lnTo>
                  <a:lnTo>
                    <a:pt x="1807" y="1587"/>
                  </a:lnTo>
                  <a:lnTo>
                    <a:pt x="1780" y="1589"/>
                  </a:lnTo>
                  <a:lnTo>
                    <a:pt x="1752" y="1590"/>
                  </a:lnTo>
                  <a:lnTo>
                    <a:pt x="1725" y="1591"/>
                  </a:lnTo>
                  <a:lnTo>
                    <a:pt x="1697" y="1591"/>
                  </a:lnTo>
                  <a:lnTo>
                    <a:pt x="1670" y="1592"/>
                  </a:lnTo>
                  <a:lnTo>
                    <a:pt x="1643" y="1594"/>
                  </a:lnTo>
                  <a:lnTo>
                    <a:pt x="1615" y="1594"/>
                  </a:lnTo>
                  <a:lnTo>
                    <a:pt x="1588" y="1595"/>
                  </a:lnTo>
                  <a:lnTo>
                    <a:pt x="1552" y="1596"/>
                  </a:lnTo>
                  <a:lnTo>
                    <a:pt x="1517" y="1596"/>
                  </a:lnTo>
                  <a:lnTo>
                    <a:pt x="1480" y="1596"/>
                  </a:lnTo>
                  <a:lnTo>
                    <a:pt x="1443" y="1597"/>
                  </a:lnTo>
                  <a:lnTo>
                    <a:pt x="1407" y="1597"/>
                  </a:lnTo>
                  <a:lnTo>
                    <a:pt x="1370" y="1597"/>
                  </a:lnTo>
                  <a:lnTo>
                    <a:pt x="1332" y="1597"/>
                  </a:lnTo>
                  <a:lnTo>
                    <a:pt x="1295" y="1597"/>
                  </a:lnTo>
                  <a:lnTo>
                    <a:pt x="1258" y="1597"/>
                  </a:lnTo>
                  <a:lnTo>
                    <a:pt x="1220" y="1597"/>
                  </a:lnTo>
                  <a:lnTo>
                    <a:pt x="1182" y="1596"/>
                  </a:lnTo>
                  <a:lnTo>
                    <a:pt x="1144" y="1596"/>
                  </a:lnTo>
                  <a:lnTo>
                    <a:pt x="1107" y="1596"/>
                  </a:lnTo>
                  <a:lnTo>
                    <a:pt x="1070" y="1595"/>
                  </a:lnTo>
                  <a:lnTo>
                    <a:pt x="1031" y="1595"/>
                  </a:lnTo>
                  <a:lnTo>
                    <a:pt x="994" y="1594"/>
                  </a:lnTo>
                  <a:lnTo>
                    <a:pt x="956" y="1594"/>
                  </a:lnTo>
                  <a:lnTo>
                    <a:pt x="920" y="1592"/>
                  </a:lnTo>
                  <a:lnTo>
                    <a:pt x="883" y="1592"/>
                  </a:lnTo>
                  <a:lnTo>
                    <a:pt x="845" y="1591"/>
                  </a:lnTo>
                  <a:lnTo>
                    <a:pt x="809" y="1590"/>
                  </a:lnTo>
                  <a:lnTo>
                    <a:pt x="773" y="1590"/>
                  </a:lnTo>
                  <a:lnTo>
                    <a:pt x="738" y="1589"/>
                  </a:lnTo>
                  <a:lnTo>
                    <a:pt x="702" y="1588"/>
                  </a:lnTo>
                  <a:lnTo>
                    <a:pt x="667" y="1587"/>
                  </a:lnTo>
                  <a:lnTo>
                    <a:pt x="631" y="1586"/>
                  </a:lnTo>
                  <a:lnTo>
                    <a:pt x="597" y="1586"/>
                  </a:lnTo>
                  <a:lnTo>
                    <a:pt x="563" y="1585"/>
                  </a:lnTo>
                  <a:lnTo>
                    <a:pt x="531" y="1583"/>
                  </a:lnTo>
                  <a:lnTo>
                    <a:pt x="498" y="1582"/>
                  </a:lnTo>
                  <a:lnTo>
                    <a:pt x="465" y="1581"/>
                  </a:lnTo>
                  <a:lnTo>
                    <a:pt x="433" y="1580"/>
                  </a:lnTo>
                  <a:close/>
                </a:path>
              </a:pathLst>
            </a:custGeom>
            <a:solidFill>
              <a:srgbClr val="02354E"/>
            </a:solidFill>
            <a:ln w="9525">
              <a:noFill/>
              <a:round/>
              <a:headEnd/>
              <a:tailEnd/>
            </a:ln>
          </p:spPr>
          <p:txBody>
            <a:bodyPr/>
            <a:lstStyle/>
            <a:p>
              <a:endParaRPr lang="fr-FR"/>
            </a:p>
          </p:txBody>
        </p:sp>
        <p:sp>
          <p:nvSpPr>
            <p:cNvPr id="52" name="Freeform 55"/>
            <p:cNvSpPr>
              <a:spLocks/>
            </p:cNvSpPr>
            <p:nvPr/>
          </p:nvSpPr>
          <p:spPr bwMode="auto">
            <a:xfrm>
              <a:off x="4709" y="2445"/>
              <a:ext cx="977" cy="346"/>
            </a:xfrm>
            <a:custGeom>
              <a:avLst/>
              <a:gdLst>
                <a:gd name="T0" fmla="*/ 16 w 1051"/>
                <a:gd name="T1" fmla="*/ 281 h 346"/>
                <a:gd name="T2" fmla="*/ 36 w 1051"/>
                <a:gd name="T3" fmla="*/ 213 h 346"/>
                <a:gd name="T4" fmla="*/ 48 w 1051"/>
                <a:gd name="T5" fmla="*/ 184 h 346"/>
                <a:gd name="T6" fmla="*/ 62 w 1051"/>
                <a:gd name="T7" fmla="*/ 171 h 346"/>
                <a:gd name="T8" fmla="*/ 80 w 1051"/>
                <a:gd name="T9" fmla="*/ 163 h 346"/>
                <a:gd name="T10" fmla="*/ 102 w 1051"/>
                <a:gd name="T11" fmla="*/ 158 h 346"/>
                <a:gd name="T12" fmla="*/ 131 w 1051"/>
                <a:gd name="T13" fmla="*/ 155 h 346"/>
                <a:gd name="T14" fmla="*/ 162 w 1051"/>
                <a:gd name="T15" fmla="*/ 152 h 346"/>
                <a:gd name="T16" fmla="*/ 191 w 1051"/>
                <a:gd name="T17" fmla="*/ 149 h 346"/>
                <a:gd name="T18" fmla="*/ 222 w 1051"/>
                <a:gd name="T19" fmla="*/ 146 h 346"/>
                <a:gd name="T20" fmla="*/ 253 w 1051"/>
                <a:gd name="T21" fmla="*/ 143 h 346"/>
                <a:gd name="T22" fmla="*/ 284 w 1051"/>
                <a:gd name="T23" fmla="*/ 141 h 346"/>
                <a:gd name="T24" fmla="*/ 313 w 1051"/>
                <a:gd name="T25" fmla="*/ 139 h 346"/>
                <a:gd name="T26" fmla="*/ 345 w 1051"/>
                <a:gd name="T27" fmla="*/ 138 h 346"/>
                <a:gd name="T28" fmla="*/ 436 w 1051"/>
                <a:gd name="T29" fmla="*/ 171 h 346"/>
                <a:gd name="T30" fmla="*/ 490 w 1051"/>
                <a:gd name="T31" fmla="*/ 214 h 346"/>
                <a:gd name="T32" fmla="*/ 528 w 1051"/>
                <a:gd name="T33" fmla="*/ 209 h 346"/>
                <a:gd name="T34" fmla="*/ 565 w 1051"/>
                <a:gd name="T35" fmla="*/ 203 h 346"/>
                <a:gd name="T36" fmla="*/ 602 w 1051"/>
                <a:gd name="T37" fmla="*/ 196 h 346"/>
                <a:gd name="T38" fmla="*/ 640 w 1051"/>
                <a:gd name="T39" fmla="*/ 186 h 346"/>
                <a:gd name="T40" fmla="*/ 676 w 1051"/>
                <a:gd name="T41" fmla="*/ 173 h 346"/>
                <a:gd name="T42" fmla="*/ 712 w 1051"/>
                <a:gd name="T43" fmla="*/ 155 h 346"/>
                <a:gd name="T44" fmla="*/ 738 w 1051"/>
                <a:gd name="T45" fmla="*/ 132 h 346"/>
                <a:gd name="T46" fmla="*/ 746 w 1051"/>
                <a:gd name="T47" fmla="*/ 88 h 346"/>
                <a:gd name="T48" fmla="*/ 748 w 1051"/>
                <a:gd name="T49" fmla="*/ 51 h 346"/>
                <a:gd name="T50" fmla="*/ 751 w 1051"/>
                <a:gd name="T51" fmla="*/ 9 h 346"/>
                <a:gd name="T52" fmla="*/ 758 w 1051"/>
                <a:gd name="T53" fmla="*/ 4 h 346"/>
                <a:gd name="T54" fmla="*/ 766 w 1051"/>
                <a:gd name="T55" fmla="*/ 26 h 346"/>
                <a:gd name="T56" fmla="*/ 771 w 1051"/>
                <a:gd name="T57" fmla="*/ 59 h 346"/>
                <a:gd name="T58" fmla="*/ 779 w 1051"/>
                <a:gd name="T59" fmla="*/ 117 h 346"/>
                <a:gd name="T60" fmla="*/ 784 w 1051"/>
                <a:gd name="T61" fmla="*/ 172 h 346"/>
                <a:gd name="T62" fmla="*/ 779 w 1051"/>
                <a:gd name="T63" fmla="*/ 200 h 346"/>
                <a:gd name="T64" fmla="*/ 763 w 1051"/>
                <a:gd name="T65" fmla="*/ 217 h 346"/>
                <a:gd name="T66" fmla="*/ 746 w 1051"/>
                <a:gd name="T67" fmla="*/ 231 h 346"/>
                <a:gd name="T68" fmla="*/ 728 w 1051"/>
                <a:gd name="T69" fmla="*/ 243 h 346"/>
                <a:gd name="T70" fmla="*/ 706 w 1051"/>
                <a:gd name="T71" fmla="*/ 254 h 346"/>
                <a:gd name="T72" fmla="*/ 668 w 1051"/>
                <a:gd name="T73" fmla="*/ 268 h 346"/>
                <a:gd name="T74" fmla="*/ 631 w 1051"/>
                <a:gd name="T75" fmla="*/ 279 h 346"/>
                <a:gd name="T76" fmla="*/ 593 w 1051"/>
                <a:gd name="T77" fmla="*/ 288 h 346"/>
                <a:gd name="T78" fmla="*/ 557 w 1051"/>
                <a:gd name="T79" fmla="*/ 296 h 346"/>
                <a:gd name="T80" fmla="*/ 523 w 1051"/>
                <a:gd name="T81" fmla="*/ 303 h 346"/>
                <a:gd name="T82" fmla="*/ 492 w 1051"/>
                <a:gd name="T83" fmla="*/ 310 h 346"/>
                <a:gd name="T84" fmla="*/ 460 w 1051"/>
                <a:gd name="T85" fmla="*/ 317 h 346"/>
                <a:gd name="T86" fmla="*/ 427 w 1051"/>
                <a:gd name="T87" fmla="*/ 324 h 346"/>
                <a:gd name="T88" fmla="*/ 393 w 1051"/>
                <a:gd name="T89" fmla="*/ 330 h 346"/>
                <a:gd name="T90" fmla="*/ 362 w 1051"/>
                <a:gd name="T91" fmla="*/ 336 h 346"/>
                <a:gd name="T92" fmla="*/ 328 w 1051"/>
                <a:gd name="T93" fmla="*/ 340 h 346"/>
                <a:gd name="T94" fmla="*/ 295 w 1051"/>
                <a:gd name="T95" fmla="*/ 343 h 346"/>
                <a:gd name="T96" fmla="*/ 257 w 1051"/>
                <a:gd name="T97" fmla="*/ 345 h 346"/>
                <a:gd name="T98" fmla="*/ 218 w 1051"/>
                <a:gd name="T99" fmla="*/ 346 h 346"/>
                <a:gd name="T100" fmla="*/ 178 w 1051"/>
                <a:gd name="T101" fmla="*/ 346 h 346"/>
                <a:gd name="T102" fmla="*/ 141 w 1051"/>
                <a:gd name="T103" fmla="*/ 345 h 346"/>
                <a:gd name="T104" fmla="*/ 101 w 1051"/>
                <a:gd name="T105" fmla="*/ 343 h 346"/>
                <a:gd name="T106" fmla="*/ 63 w 1051"/>
                <a:gd name="T107" fmla="*/ 341 h 346"/>
                <a:gd name="T108" fmla="*/ 27 w 1051"/>
                <a:gd name="T109" fmla="*/ 33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51"/>
                <a:gd name="T166" fmla="*/ 0 h 346"/>
                <a:gd name="T167" fmla="*/ 1051 w 1051"/>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51" h="346">
                  <a:moveTo>
                    <a:pt x="0" y="334"/>
                  </a:moveTo>
                  <a:lnTo>
                    <a:pt x="7" y="316"/>
                  </a:lnTo>
                  <a:lnTo>
                    <a:pt x="13" y="299"/>
                  </a:lnTo>
                  <a:lnTo>
                    <a:pt x="20" y="281"/>
                  </a:lnTo>
                  <a:lnTo>
                    <a:pt x="26" y="264"/>
                  </a:lnTo>
                  <a:lnTo>
                    <a:pt x="33" y="247"/>
                  </a:lnTo>
                  <a:lnTo>
                    <a:pt x="40" y="230"/>
                  </a:lnTo>
                  <a:lnTo>
                    <a:pt x="48" y="213"/>
                  </a:lnTo>
                  <a:lnTo>
                    <a:pt x="56" y="196"/>
                  </a:lnTo>
                  <a:lnTo>
                    <a:pt x="59" y="192"/>
                  </a:lnTo>
                  <a:lnTo>
                    <a:pt x="61" y="188"/>
                  </a:lnTo>
                  <a:lnTo>
                    <a:pt x="65" y="184"/>
                  </a:lnTo>
                  <a:lnTo>
                    <a:pt x="69" y="180"/>
                  </a:lnTo>
                  <a:lnTo>
                    <a:pt x="73" y="177"/>
                  </a:lnTo>
                  <a:lnTo>
                    <a:pt x="78" y="174"/>
                  </a:lnTo>
                  <a:lnTo>
                    <a:pt x="83" y="171"/>
                  </a:lnTo>
                  <a:lnTo>
                    <a:pt x="87" y="169"/>
                  </a:lnTo>
                  <a:lnTo>
                    <a:pt x="94" y="166"/>
                  </a:lnTo>
                  <a:lnTo>
                    <a:pt x="101" y="164"/>
                  </a:lnTo>
                  <a:lnTo>
                    <a:pt x="108" y="163"/>
                  </a:lnTo>
                  <a:lnTo>
                    <a:pt x="115" y="161"/>
                  </a:lnTo>
                  <a:lnTo>
                    <a:pt x="123" y="160"/>
                  </a:lnTo>
                  <a:lnTo>
                    <a:pt x="130" y="159"/>
                  </a:lnTo>
                  <a:lnTo>
                    <a:pt x="137" y="158"/>
                  </a:lnTo>
                  <a:lnTo>
                    <a:pt x="144" y="158"/>
                  </a:lnTo>
                  <a:lnTo>
                    <a:pt x="154" y="157"/>
                  </a:lnTo>
                  <a:lnTo>
                    <a:pt x="165" y="156"/>
                  </a:lnTo>
                  <a:lnTo>
                    <a:pt x="175" y="155"/>
                  </a:lnTo>
                  <a:lnTo>
                    <a:pt x="185" y="155"/>
                  </a:lnTo>
                  <a:lnTo>
                    <a:pt x="195" y="154"/>
                  </a:lnTo>
                  <a:lnTo>
                    <a:pt x="205" y="153"/>
                  </a:lnTo>
                  <a:lnTo>
                    <a:pt x="216" y="152"/>
                  </a:lnTo>
                  <a:lnTo>
                    <a:pt x="226" y="151"/>
                  </a:lnTo>
                  <a:lnTo>
                    <a:pt x="236" y="151"/>
                  </a:lnTo>
                  <a:lnTo>
                    <a:pt x="246" y="150"/>
                  </a:lnTo>
                  <a:lnTo>
                    <a:pt x="257" y="149"/>
                  </a:lnTo>
                  <a:lnTo>
                    <a:pt x="267" y="148"/>
                  </a:lnTo>
                  <a:lnTo>
                    <a:pt x="277" y="148"/>
                  </a:lnTo>
                  <a:lnTo>
                    <a:pt x="287" y="147"/>
                  </a:lnTo>
                  <a:lnTo>
                    <a:pt x="297" y="146"/>
                  </a:lnTo>
                  <a:lnTo>
                    <a:pt x="308" y="145"/>
                  </a:lnTo>
                  <a:lnTo>
                    <a:pt x="318" y="145"/>
                  </a:lnTo>
                  <a:lnTo>
                    <a:pt x="329" y="144"/>
                  </a:lnTo>
                  <a:lnTo>
                    <a:pt x="339" y="143"/>
                  </a:lnTo>
                  <a:lnTo>
                    <a:pt x="349" y="143"/>
                  </a:lnTo>
                  <a:lnTo>
                    <a:pt x="359" y="142"/>
                  </a:lnTo>
                  <a:lnTo>
                    <a:pt x="370" y="141"/>
                  </a:lnTo>
                  <a:lnTo>
                    <a:pt x="380" y="141"/>
                  </a:lnTo>
                  <a:lnTo>
                    <a:pt x="390" y="140"/>
                  </a:lnTo>
                  <a:lnTo>
                    <a:pt x="400" y="140"/>
                  </a:lnTo>
                  <a:lnTo>
                    <a:pt x="411" y="140"/>
                  </a:lnTo>
                  <a:lnTo>
                    <a:pt x="421" y="139"/>
                  </a:lnTo>
                  <a:lnTo>
                    <a:pt x="431" y="139"/>
                  </a:lnTo>
                  <a:lnTo>
                    <a:pt x="442" y="139"/>
                  </a:lnTo>
                  <a:lnTo>
                    <a:pt x="452" y="138"/>
                  </a:lnTo>
                  <a:lnTo>
                    <a:pt x="462" y="138"/>
                  </a:lnTo>
                  <a:lnTo>
                    <a:pt x="472" y="138"/>
                  </a:lnTo>
                  <a:lnTo>
                    <a:pt x="541" y="159"/>
                  </a:lnTo>
                  <a:lnTo>
                    <a:pt x="517" y="147"/>
                  </a:lnTo>
                  <a:lnTo>
                    <a:pt x="583" y="171"/>
                  </a:lnTo>
                  <a:lnTo>
                    <a:pt x="553" y="153"/>
                  </a:lnTo>
                  <a:lnTo>
                    <a:pt x="613" y="183"/>
                  </a:lnTo>
                  <a:lnTo>
                    <a:pt x="643" y="215"/>
                  </a:lnTo>
                  <a:lnTo>
                    <a:pt x="656" y="214"/>
                  </a:lnTo>
                  <a:lnTo>
                    <a:pt x="669" y="212"/>
                  </a:lnTo>
                  <a:lnTo>
                    <a:pt x="681" y="211"/>
                  </a:lnTo>
                  <a:lnTo>
                    <a:pt x="694" y="210"/>
                  </a:lnTo>
                  <a:lnTo>
                    <a:pt x="707" y="209"/>
                  </a:lnTo>
                  <a:lnTo>
                    <a:pt x="720" y="208"/>
                  </a:lnTo>
                  <a:lnTo>
                    <a:pt x="732" y="206"/>
                  </a:lnTo>
                  <a:lnTo>
                    <a:pt x="744" y="205"/>
                  </a:lnTo>
                  <a:lnTo>
                    <a:pt x="757" y="203"/>
                  </a:lnTo>
                  <a:lnTo>
                    <a:pt x="770" y="202"/>
                  </a:lnTo>
                  <a:lnTo>
                    <a:pt x="782" y="200"/>
                  </a:lnTo>
                  <a:lnTo>
                    <a:pt x="795" y="198"/>
                  </a:lnTo>
                  <a:lnTo>
                    <a:pt x="807" y="196"/>
                  </a:lnTo>
                  <a:lnTo>
                    <a:pt x="820" y="194"/>
                  </a:lnTo>
                  <a:lnTo>
                    <a:pt x="832" y="192"/>
                  </a:lnTo>
                  <a:lnTo>
                    <a:pt x="844" y="189"/>
                  </a:lnTo>
                  <a:lnTo>
                    <a:pt x="856" y="186"/>
                  </a:lnTo>
                  <a:lnTo>
                    <a:pt x="868" y="183"/>
                  </a:lnTo>
                  <a:lnTo>
                    <a:pt x="881" y="180"/>
                  </a:lnTo>
                  <a:lnTo>
                    <a:pt x="893" y="177"/>
                  </a:lnTo>
                  <a:lnTo>
                    <a:pt x="905" y="173"/>
                  </a:lnTo>
                  <a:lnTo>
                    <a:pt x="917" y="169"/>
                  </a:lnTo>
                  <a:lnTo>
                    <a:pt x="929" y="165"/>
                  </a:lnTo>
                  <a:lnTo>
                    <a:pt x="941" y="160"/>
                  </a:lnTo>
                  <a:lnTo>
                    <a:pt x="953" y="155"/>
                  </a:lnTo>
                  <a:lnTo>
                    <a:pt x="964" y="150"/>
                  </a:lnTo>
                  <a:lnTo>
                    <a:pt x="976" y="145"/>
                  </a:lnTo>
                  <a:lnTo>
                    <a:pt x="988" y="138"/>
                  </a:lnTo>
                  <a:lnTo>
                    <a:pt x="989" y="132"/>
                  </a:lnTo>
                  <a:lnTo>
                    <a:pt x="990" y="123"/>
                  </a:lnTo>
                  <a:lnTo>
                    <a:pt x="993" y="112"/>
                  </a:lnTo>
                  <a:lnTo>
                    <a:pt x="996" y="100"/>
                  </a:lnTo>
                  <a:lnTo>
                    <a:pt x="998" y="88"/>
                  </a:lnTo>
                  <a:lnTo>
                    <a:pt x="1000" y="77"/>
                  </a:lnTo>
                  <a:lnTo>
                    <a:pt x="1002" y="69"/>
                  </a:lnTo>
                  <a:lnTo>
                    <a:pt x="1002" y="63"/>
                  </a:lnTo>
                  <a:lnTo>
                    <a:pt x="1003" y="51"/>
                  </a:lnTo>
                  <a:lnTo>
                    <a:pt x="1003" y="38"/>
                  </a:lnTo>
                  <a:lnTo>
                    <a:pt x="1004" y="26"/>
                  </a:lnTo>
                  <a:lnTo>
                    <a:pt x="1005" y="14"/>
                  </a:lnTo>
                  <a:lnTo>
                    <a:pt x="1006" y="9"/>
                  </a:lnTo>
                  <a:lnTo>
                    <a:pt x="1007" y="4"/>
                  </a:lnTo>
                  <a:lnTo>
                    <a:pt x="1009" y="0"/>
                  </a:lnTo>
                  <a:lnTo>
                    <a:pt x="1011" y="0"/>
                  </a:lnTo>
                  <a:lnTo>
                    <a:pt x="1014" y="4"/>
                  </a:lnTo>
                  <a:lnTo>
                    <a:pt x="1017" y="9"/>
                  </a:lnTo>
                  <a:lnTo>
                    <a:pt x="1020" y="14"/>
                  </a:lnTo>
                  <a:lnTo>
                    <a:pt x="1023" y="20"/>
                  </a:lnTo>
                  <a:lnTo>
                    <a:pt x="1025" y="26"/>
                  </a:lnTo>
                  <a:lnTo>
                    <a:pt x="1027" y="33"/>
                  </a:lnTo>
                  <a:lnTo>
                    <a:pt x="1029" y="38"/>
                  </a:lnTo>
                  <a:lnTo>
                    <a:pt x="1030" y="43"/>
                  </a:lnTo>
                  <a:lnTo>
                    <a:pt x="1033" y="59"/>
                  </a:lnTo>
                  <a:lnTo>
                    <a:pt x="1036" y="74"/>
                  </a:lnTo>
                  <a:lnTo>
                    <a:pt x="1039" y="88"/>
                  </a:lnTo>
                  <a:lnTo>
                    <a:pt x="1041" y="103"/>
                  </a:lnTo>
                  <a:lnTo>
                    <a:pt x="1044" y="117"/>
                  </a:lnTo>
                  <a:lnTo>
                    <a:pt x="1045" y="132"/>
                  </a:lnTo>
                  <a:lnTo>
                    <a:pt x="1048" y="148"/>
                  </a:lnTo>
                  <a:lnTo>
                    <a:pt x="1050" y="163"/>
                  </a:lnTo>
                  <a:lnTo>
                    <a:pt x="1050" y="172"/>
                  </a:lnTo>
                  <a:lnTo>
                    <a:pt x="1051" y="181"/>
                  </a:lnTo>
                  <a:lnTo>
                    <a:pt x="1051" y="189"/>
                  </a:lnTo>
                  <a:lnTo>
                    <a:pt x="1047" y="196"/>
                  </a:lnTo>
                  <a:lnTo>
                    <a:pt x="1042" y="200"/>
                  </a:lnTo>
                  <a:lnTo>
                    <a:pt x="1037" y="205"/>
                  </a:lnTo>
                  <a:lnTo>
                    <a:pt x="1033" y="209"/>
                  </a:lnTo>
                  <a:lnTo>
                    <a:pt x="1027" y="213"/>
                  </a:lnTo>
                  <a:lnTo>
                    <a:pt x="1022" y="217"/>
                  </a:lnTo>
                  <a:lnTo>
                    <a:pt x="1017" y="220"/>
                  </a:lnTo>
                  <a:lnTo>
                    <a:pt x="1011" y="224"/>
                  </a:lnTo>
                  <a:lnTo>
                    <a:pt x="1005" y="228"/>
                  </a:lnTo>
                  <a:lnTo>
                    <a:pt x="999" y="231"/>
                  </a:lnTo>
                  <a:lnTo>
                    <a:pt x="993" y="234"/>
                  </a:lnTo>
                  <a:lnTo>
                    <a:pt x="987" y="238"/>
                  </a:lnTo>
                  <a:lnTo>
                    <a:pt x="981" y="240"/>
                  </a:lnTo>
                  <a:lnTo>
                    <a:pt x="975" y="243"/>
                  </a:lnTo>
                  <a:lnTo>
                    <a:pt x="969" y="246"/>
                  </a:lnTo>
                  <a:lnTo>
                    <a:pt x="963" y="248"/>
                  </a:lnTo>
                  <a:lnTo>
                    <a:pt x="957" y="250"/>
                  </a:lnTo>
                  <a:lnTo>
                    <a:pt x="945" y="254"/>
                  </a:lnTo>
                  <a:lnTo>
                    <a:pt x="932" y="258"/>
                  </a:lnTo>
                  <a:lnTo>
                    <a:pt x="920" y="261"/>
                  </a:lnTo>
                  <a:lnTo>
                    <a:pt x="907" y="265"/>
                  </a:lnTo>
                  <a:lnTo>
                    <a:pt x="895" y="268"/>
                  </a:lnTo>
                  <a:lnTo>
                    <a:pt x="883" y="271"/>
                  </a:lnTo>
                  <a:lnTo>
                    <a:pt x="870" y="273"/>
                  </a:lnTo>
                  <a:lnTo>
                    <a:pt x="857" y="276"/>
                  </a:lnTo>
                  <a:lnTo>
                    <a:pt x="844" y="279"/>
                  </a:lnTo>
                  <a:lnTo>
                    <a:pt x="832" y="281"/>
                  </a:lnTo>
                  <a:lnTo>
                    <a:pt x="819" y="283"/>
                  </a:lnTo>
                  <a:lnTo>
                    <a:pt x="806" y="285"/>
                  </a:lnTo>
                  <a:lnTo>
                    <a:pt x="794" y="288"/>
                  </a:lnTo>
                  <a:lnTo>
                    <a:pt x="781" y="289"/>
                  </a:lnTo>
                  <a:lnTo>
                    <a:pt x="768" y="292"/>
                  </a:lnTo>
                  <a:lnTo>
                    <a:pt x="756" y="294"/>
                  </a:lnTo>
                  <a:lnTo>
                    <a:pt x="745" y="296"/>
                  </a:lnTo>
                  <a:lnTo>
                    <a:pt x="734" y="297"/>
                  </a:lnTo>
                  <a:lnTo>
                    <a:pt x="723" y="299"/>
                  </a:lnTo>
                  <a:lnTo>
                    <a:pt x="712" y="301"/>
                  </a:lnTo>
                  <a:lnTo>
                    <a:pt x="701" y="303"/>
                  </a:lnTo>
                  <a:lnTo>
                    <a:pt x="690" y="305"/>
                  </a:lnTo>
                  <a:lnTo>
                    <a:pt x="680" y="306"/>
                  </a:lnTo>
                  <a:lnTo>
                    <a:pt x="669" y="308"/>
                  </a:lnTo>
                  <a:lnTo>
                    <a:pt x="658" y="310"/>
                  </a:lnTo>
                  <a:lnTo>
                    <a:pt x="647" y="312"/>
                  </a:lnTo>
                  <a:lnTo>
                    <a:pt x="636" y="314"/>
                  </a:lnTo>
                  <a:lnTo>
                    <a:pt x="625" y="316"/>
                  </a:lnTo>
                  <a:lnTo>
                    <a:pt x="615" y="317"/>
                  </a:lnTo>
                  <a:lnTo>
                    <a:pt x="603" y="319"/>
                  </a:lnTo>
                  <a:lnTo>
                    <a:pt x="593" y="321"/>
                  </a:lnTo>
                  <a:lnTo>
                    <a:pt x="582" y="322"/>
                  </a:lnTo>
                  <a:lnTo>
                    <a:pt x="571" y="324"/>
                  </a:lnTo>
                  <a:lnTo>
                    <a:pt x="560" y="326"/>
                  </a:lnTo>
                  <a:lnTo>
                    <a:pt x="549" y="327"/>
                  </a:lnTo>
                  <a:lnTo>
                    <a:pt x="538" y="329"/>
                  </a:lnTo>
                  <a:lnTo>
                    <a:pt x="527" y="330"/>
                  </a:lnTo>
                  <a:lnTo>
                    <a:pt x="516" y="332"/>
                  </a:lnTo>
                  <a:lnTo>
                    <a:pt x="505" y="333"/>
                  </a:lnTo>
                  <a:lnTo>
                    <a:pt x="494" y="334"/>
                  </a:lnTo>
                  <a:lnTo>
                    <a:pt x="484" y="336"/>
                  </a:lnTo>
                  <a:lnTo>
                    <a:pt x="473" y="337"/>
                  </a:lnTo>
                  <a:lnTo>
                    <a:pt x="462" y="338"/>
                  </a:lnTo>
                  <a:lnTo>
                    <a:pt x="451" y="339"/>
                  </a:lnTo>
                  <a:lnTo>
                    <a:pt x="440" y="340"/>
                  </a:lnTo>
                  <a:lnTo>
                    <a:pt x="429" y="341"/>
                  </a:lnTo>
                  <a:lnTo>
                    <a:pt x="418" y="342"/>
                  </a:lnTo>
                  <a:lnTo>
                    <a:pt x="407" y="342"/>
                  </a:lnTo>
                  <a:lnTo>
                    <a:pt x="395" y="343"/>
                  </a:lnTo>
                  <a:lnTo>
                    <a:pt x="382" y="344"/>
                  </a:lnTo>
                  <a:lnTo>
                    <a:pt x="369" y="344"/>
                  </a:lnTo>
                  <a:lnTo>
                    <a:pt x="356" y="345"/>
                  </a:lnTo>
                  <a:lnTo>
                    <a:pt x="343" y="345"/>
                  </a:lnTo>
                  <a:lnTo>
                    <a:pt x="330" y="345"/>
                  </a:lnTo>
                  <a:lnTo>
                    <a:pt x="317" y="346"/>
                  </a:lnTo>
                  <a:lnTo>
                    <a:pt x="304" y="346"/>
                  </a:lnTo>
                  <a:lnTo>
                    <a:pt x="291" y="346"/>
                  </a:lnTo>
                  <a:lnTo>
                    <a:pt x="278" y="346"/>
                  </a:lnTo>
                  <a:lnTo>
                    <a:pt x="265" y="346"/>
                  </a:lnTo>
                  <a:lnTo>
                    <a:pt x="252" y="346"/>
                  </a:lnTo>
                  <a:lnTo>
                    <a:pt x="239" y="346"/>
                  </a:lnTo>
                  <a:lnTo>
                    <a:pt x="226" y="346"/>
                  </a:lnTo>
                  <a:lnTo>
                    <a:pt x="213" y="346"/>
                  </a:lnTo>
                  <a:lnTo>
                    <a:pt x="201" y="345"/>
                  </a:lnTo>
                  <a:lnTo>
                    <a:pt x="188" y="345"/>
                  </a:lnTo>
                  <a:lnTo>
                    <a:pt x="175" y="345"/>
                  </a:lnTo>
                  <a:lnTo>
                    <a:pt x="162" y="344"/>
                  </a:lnTo>
                  <a:lnTo>
                    <a:pt x="149" y="344"/>
                  </a:lnTo>
                  <a:lnTo>
                    <a:pt x="136" y="343"/>
                  </a:lnTo>
                  <a:lnTo>
                    <a:pt x="123" y="343"/>
                  </a:lnTo>
                  <a:lnTo>
                    <a:pt x="111" y="342"/>
                  </a:lnTo>
                  <a:lnTo>
                    <a:pt x="98" y="341"/>
                  </a:lnTo>
                  <a:lnTo>
                    <a:pt x="85" y="341"/>
                  </a:lnTo>
                  <a:lnTo>
                    <a:pt x="73" y="340"/>
                  </a:lnTo>
                  <a:lnTo>
                    <a:pt x="61" y="339"/>
                  </a:lnTo>
                  <a:lnTo>
                    <a:pt x="48" y="338"/>
                  </a:lnTo>
                  <a:lnTo>
                    <a:pt x="36" y="337"/>
                  </a:lnTo>
                  <a:lnTo>
                    <a:pt x="24" y="336"/>
                  </a:lnTo>
                  <a:lnTo>
                    <a:pt x="11" y="336"/>
                  </a:lnTo>
                  <a:lnTo>
                    <a:pt x="0" y="334"/>
                  </a:lnTo>
                  <a:close/>
                </a:path>
              </a:pathLst>
            </a:custGeom>
            <a:solidFill>
              <a:srgbClr val="000000"/>
            </a:solidFill>
            <a:ln w="9525">
              <a:noFill/>
              <a:round/>
              <a:headEnd/>
              <a:tailEnd/>
            </a:ln>
          </p:spPr>
          <p:txBody>
            <a:bodyPr/>
            <a:lstStyle/>
            <a:p>
              <a:endParaRPr lang="fr-FR"/>
            </a:p>
          </p:txBody>
        </p:sp>
        <p:sp>
          <p:nvSpPr>
            <p:cNvPr id="53" name="Freeform 56"/>
            <p:cNvSpPr>
              <a:spLocks/>
            </p:cNvSpPr>
            <p:nvPr/>
          </p:nvSpPr>
          <p:spPr bwMode="auto">
            <a:xfrm rot="-137436">
              <a:off x="4847" y="2614"/>
              <a:ext cx="528" cy="150"/>
            </a:xfrm>
            <a:custGeom>
              <a:avLst/>
              <a:gdLst>
                <a:gd name="T0" fmla="*/ 10 w 1003"/>
                <a:gd name="T1" fmla="*/ 3 h 538"/>
                <a:gd name="T2" fmla="*/ 10 w 1003"/>
                <a:gd name="T3" fmla="*/ 2 h 538"/>
                <a:gd name="T4" fmla="*/ 8 w 1003"/>
                <a:gd name="T5" fmla="*/ 1 h 538"/>
                <a:gd name="T6" fmla="*/ 3 w 1003"/>
                <a:gd name="T7" fmla="*/ 1 h 538"/>
                <a:gd name="T8" fmla="*/ 48 w 1003"/>
                <a:gd name="T9" fmla="*/ 0 h 538"/>
                <a:gd name="T10" fmla="*/ 50 w 1003"/>
                <a:gd name="T11" fmla="*/ 0 h 538"/>
                <a:gd name="T12" fmla="*/ 52 w 1003"/>
                <a:gd name="T13" fmla="*/ 0 h 538"/>
                <a:gd name="T14" fmla="*/ 54 w 1003"/>
                <a:gd name="T15" fmla="*/ 0 h 538"/>
                <a:gd name="T16" fmla="*/ 56 w 1003"/>
                <a:gd name="T17" fmla="*/ 0 h 538"/>
                <a:gd name="T18" fmla="*/ 58 w 1003"/>
                <a:gd name="T19" fmla="*/ 0 h 538"/>
                <a:gd name="T20" fmla="*/ 60 w 1003"/>
                <a:gd name="T21" fmla="*/ 0 h 538"/>
                <a:gd name="T22" fmla="*/ 62 w 1003"/>
                <a:gd name="T23" fmla="*/ 0 h 538"/>
                <a:gd name="T24" fmla="*/ 63 w 1003"/>
                <a:gd name="T25" fmla="*/ 0 h 538"/>
                <a:gd name="T26" fmla="*/ 66 w 1003"/>
                <a:gd name="T27" fmla="*/ 1 h 538"/>
                <a:gd name="T28" fmla="*/ 68 w 1003"/>
                <a:gd name="T29" fmla="*/ 1 h 538"/>
                <a:gd name="T30" fmla="*/ 71 w 1003"/>
                <a:gd name="T31" fmla="*/ 1 h 538"/>
                <a:gd name="T32" fmla="*/ 72 w 1003"/>
                <a:gd name="T33" fmla="*/ 1 h 538"/>
                <a:gd name="T34" fmla="*/ 74 w 1003"/>
                <a:gd name="T35" fmla="*/ 2 h 538"/>
                <a:gd name="T36" fmla="*/ 75 w 1003"/>
                <a:gd name="T37" fmla="*/ 2 h 538"/>
                <a:gd name="T38" fmla="*/ 76 w 1003"/>
                <a:gd name="T39" fmla="*/ 2 h 538"/>
                <a:gd name="T40" fmla="*/ 77 w 1003"/>
                <a:gd name="T41" fmla="*/ 3 h 538"/>
                <a:gd name="T42" fmla="*/ 74 w 1003"/>
                <a:gd name="T43" fmla="*/ 3 h 538"/>
                <a:gd name="T44" fmla="*/ 70 w 1003"/>
                <a:gd name="T45" fmla="*/ 3 h 538"/>
                <a:gd name="T46" fmla="*/ 66 w 1003"/>
                <a:gd name="T47" fmla="*/ 3 h 538"/>
                <a:gd name="T48" fmla="*/ 63 w 1003"/>
                <a:gd name="T49" fmla="*/ 3 h 538"/>
                <a:gd name="T50" fmla="*/ 59 w 1003"/>
                <a:gd name="T51" fmla="*/ 3 h 538"/>
                <a:gd name="T52" fmla="*/ 55 w 1003"/>
                <a:gd name="T53" fmla="*/ 3 h 538"/>
                <a:gd name="T54" fmla="*/ 51 w 1003"/>
                <a:gd name="T55" fmla="*/ 3 h 538"/>
                <a:gd name="T56" fmla="*/ 46 w 1003"/>
                <a:gd name="T57" fmla="*/ 3 h 538"/>
                <a:gd name="T58" fmla="*/ 43 w 1003"/>
                <a:gd name="T59" fmla="*/ 3 h 538"/>
                <a:gd name="T60" fmla="*/ 38 w 1003"/>
                <a:gd name="T61" fmla="*/ 3 h 538"/>
                <a:gd name="T62" fmla="*/ 34 w 1003"/>
                <a:gd name="T63" fmla="*/ 3 h 538"/>
                <a:gd name="T64" fmla="*/ 29 w 1003"/>
                <a:gd name="T65" fmla="*/ 3 h 538"/>
                <a:gd name="T66" fmla="*/ 24 w 1003"/>
                <a:gd name="T67" fmla="*/ 3 h 538"/>
                <a:gd name="T68" fmla="*/ 19 w 1003"/>
                <a:gd name="T69" fmla="*/ 3 h 538"/>
                <a:gd name="T70" fmla="*/ 15 w 1003"/>
                <a:gd name="T71" fmla="*/ 3 h 538"/>
                <a:gd name="T72" fmla="*/ 10 w 1003"/>
                <a:gd name="T73" fmla="*/ 3 h 5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3"/>
                <a:gd name="T112" fmla="*/ 0 h 538"/>
                <a:gd name="T113" fmla="*/ 1003 w 1003"/>
                <a:gd name="T114" fmla="*/ 538 h 5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3" h="538">
                  <a:moveTo>
                    <a:pt x="130" y="538"/>
                  </a:moveTo>
                  <a:lnTo>
                    <a:pt x="134" y="477"/>
                  </a:lnTo>
                  <a:lnTo>
                    <a:pt x="134" y="413"/>
                  </a:lnTo>
                  <a:lnTo>
                    <a:pt x="129" y="349"/>
                  </a:lnTo>
                  <a:lnTo>
                    <a:pt x="119" y="283"/>
                  </a:lnTo>
                  <a:lnTo>
                    <a:pt x="100" y="218"/>
                  </a:lnTo>
                  <a:lnTo>
                    <a:pt x="76" y="154"/>
                  </a:lnTo>
                  <a:lnTo>
                    <a:pt x="42" y="93"/>
                  </a:lnTo>
                  <a:lnTo>
                    <a:pt x="0" y="34"/>
                  </a:lnTo>
                  <a:lnTo>
                    <a:pt x="629" y="0"/>
                  </a:lnTo>
                  <a:lnTo>
                    <a:pt x="642" y="0"/>
                  </a:lnTo>
                  <a:lnTo>
                    <a:pt x="654" y="0"/>
                  </a:lnTo>
                  <a:lnTo>
                    <a:pt x="667" y="1"/>
                  </a:lnTo>
                  <a:lnTo>
                    <a:pt x="680" y="4"/>
                  </a:lnTo>
                  <a:lnTo>
                    <a:pt x="693" y="6"/>
                  </a:lnTo>
                  <a:lnTo>
                    <a:pt x="705" y="8"/>
                  </a:lnTo>
                  <a:lnTo>
                    <a:pt x="719" y="11"/>
                  </a:lnTo>
                  <a:lnTo>
                    <a:pt x="731" y="16"/>
                  </a:lnTo>
                  <a:lnTo>
                    <a:pt x="744" y="21"/>
                  </a:lnTo>
                  <a:lnTo>
                    <a:pt x="756" y="25"/>
                  </a:lnTo>
                  <a:lnTo>
                    <a:pt x="769" y="31"/>
                  </a:lnTo>
                  <a:lnTo>
                    <a:pt x="780" y="36"/>
                  </a:lnTo>
                  <a:lnTo>
                    <a:pt x="791" y="43"/>
                  </a:lnTo>
                  <a:lnTo>
                    <a:pt x="803" y="50"/>
                  </a:lnTo>
                  <a:lnTo>
                    <a:pt x="814" y="57"/>
                  </a:lnTo>
                  <a:lnTo>
                    <a:pt x="824" y="65"/>
                  </a:lnTo>
                  <a:lnTo>
                    <a:pt x="843" y="81"/>
                  </a:lnTo>
                  <a:lnTo>
                    <a:pt x="860" y="98"/>
                  </a:lnTo>
                  <a:lnTo>
                    <a:pt x="876" y="117"/>
                  </a:lnTo>
                  <a:lnTo>
                    <a:pt x="890" y="138"/>
                  </a:lnTo>
                  <a:lnTo>
                    <a:pt x="903" y="160"/>
                  </a:lnTo>
                  <a:lnTo>
                    <a:pt x="916" y="182"/>
                  </a:lnTo>
                  <a:lnTo>
                    <a:pt x="927" y="205"/>
                  </a:lnTo>
                  <a:lnTo>
                    <a:pt x="938" y="228"/>
                  </a:lnTo>
                  <a:lnTo>
                    <a:pt x="950" y="253"/>
                  </a:lnTo>
                  <a:lnTo>
                    <a:pt x="959" y="279"/>
                  </a:lnTo>
                  <a:lnTo>
                    <a:pt x="967" y="305"/>
                  </a:lnTo>
                  <a:lnTo>
                    <a:pt x="975" y="332"/>
                  </a:lnTo>
                  <a:lnTo>
                    <a:pt x="981" y="358"/>
                  </a:lnTo>
                  <a:lnTo>
                    <a:pt x="988" y="385"/>
                  </a:lnTo>
                  <a:lnTo>
                    <a:pt x="995" y="412"/>
                  </a:lnTo>
                  <a:lnTo>
                    <a:pt x="1003" y="440"/>
                  </a:lnTo>
                  <a:lnTo>
                    <a:pt x="980" y="445"/>
                  </a:lnTo>
                  <a:lnTo>
                    <a:pt x="958" y="451"/>
                  </a:lnTo>
                  <a:lnTo>
                    <a:pt x="935" y="456"/>
                  </a:lnTo>
                  <a:lnTo>
                    <a:pt x="911" y="461"/>
                  </a:lnTo>
                  <a:lnTo>
                    <a:pt x="887" y="467"/>
                  </a:lnTo>
                  <a:lnTo>
                    <a:pt x="864" y="471"/>
                  </a:lnTo>
                  <a:lnTo>
                    <a:pt x="840" y="476"/>
                  </a:lnTo>
                  <a:lnTo>
                    <a:pt x="815" y="480"/>
                  </a:lnTo>
                  <a:lnTo>
                    <a:pt x="790" y="485"/>
                  </a:lnTo>
                  <a:lnTo>
                    <a:pt x="764" y="488"/>
                  </a:lnTo>
                  <a:lnTo>
                    <a:pt x="739" y="493"/>
                  </a:lnTo>
                  <a:lnTo>
                    <a:pt x="713" y="496"/>
                  </a:lnTo>
                  <a:lnTo>
                    <a:pt x="686" y="500"/>
                  </a:lnTo>
                  <a:lnTo>
                    <a:pt x="660" y="503"/>
                  </a:lnTo>
                  <a:lnTo>
                    <a:pt x="633" y="506"/>
                  </a:lnTo>
                  <a:lnTo>
                    <a:pt x="606" y="510"/>
                  </a:lnTo>
                  <a:lnTo>
                    <a:pt x="578" y="512"/>
                  </a:lnTo>
                  <a:lnTo>
                    <a:pt x="550" y="515"/>
                  </a:lnTo>
                  <a:lnTo>
                    <a:pt x="522" y="518"/>
                  </a:lnTo>
                  <a:lnTo>
                    <a:pt x="493" y="520"/>
                  </a:lnTo>
                  <a:lnTo>
                    <a:pt x="465" y="522"/>
                  </a:lnTo>
                  <a:lnTo>
                    <a:pt x="436" y="524"/>
                  </a:lnTo>
                  <a:lnTo>
                    <a:pt x="406" y="527"/>
                  </a:lnTo>
                  <a:lnTo>
                    <a:pt x="377" y="529"/>
                  </a:lnTo>
                  <a:lnTo>
                    <a:pt x="347" y="530"/>
                  </a:lnTo>
                  <a:lnTo>
                    <a:pt x="317" y="531"/>
                  </a:lnTo>
                  <a:lnTo>
                    <a:pt x="286" y="533"/>
                  </a:lnTo>
                  <a:lnTo>
                    <a:pt x="256" y="535"/>
                  </a:lnTo>
                  <a:lnTo>
                    <a:pt x="225" y="536"/>
                  </a:lnTo>
                  <a:lnTo>
                    <a:pt x="193" y="537"/>
                  </a:lnTo>
                  <a:lnTo>
                    <a:pt x="162" y="537"/>
                  </a:lnTo>
                  <a:lnTo>
                    <a:pt x="130" y="538"/>
                  </a:lnTo>
                  <a:close/>
                </a:path>
              </a:pathLst>
            </a:custGeom>
            <a:solidFill>
              <a:srgbClr val="FFFFFF"/>
            </a:solidFill>
            <a:ln w="9525">
              <a:noFill/>
              <a:round/>
              <a:headEnd/>
              <a:tailEnd/>
            </a:ln>
          </p:spPr>
          <p:txBody>
            <a:bodyPr/>
            <a:lstStyle/>
            <a:p>
              <a:endParaRPr lang="fr-FR"/>
            </a:p>
          </p:txBody>
        </p:sp>
        <p:sp>
          <p:nvSpPr>
            <p:cNvPr id="54" name="Freeform 57"/>
            <p:cNvSpPr>
              <a:spLocks/>
            </p:cNvSpPr>
            <p:nvPr/>
          </p:nvSpPr>
          <p:spPr bwMode="auto">
            <a:xfrm>
              <a:off x="5622" y="2455"/>
              <a:ext cx="76" cy="215"/>
            </a:xfrm>
            <a:custGeom>
              <a:avLst/>
              <a:gdLst>
                <a:gd name="T0" fmla="*/ 0 w 112"/>
                <a:gd name="T1" fmla="*/ 157 h 239"/>
                <a:gd name="T2" fmla="*/ 10 w 112"/>
                <a:gd name="T3" fmla="*/ 145 h 239"/>
                <a:gd name="T4" fmla="*/ 24 w 112"/>
                <a:gd name="T5" fmla="*/ 108 h 239"/>
                <a:gd name="T6" fmla="*/ 24 w 112"/>
                <a:gd name="T7" fmla="*/ 96 h 239"/>
                <a:gd name="T8" fmla="*/ 23 w 112"/>
                <a:gd name="T9" fmla="*/ 86 h 239"/>
                <a:gd name="T10" fmla="*/ 23 w 112"/>
                <a:gd name="T11" fmla="*/ 75 h 239"/>
                <a:gd name="T12" fmla="*/ 24 w 112"/>
                <a:gd name="T13" fmla="*/ 63 h 239"/>
                <a:gd name="T14" fmla="*/ 23 w 112"/>
                <a:gd name="T15" fmla="*/ 52 h 239"/>
                <a:gd name="T16" fmla="*/ 22 w 112"/>
                <a:gd name="T17" fmla="*/ 41 h 239"/>
                <a:gd name="T18" fmla="*/ 22 w 112"/>
                <a:gd name="T19" fmla="*/ 30 h 239"/>
                <a:gd name="T20" fmla="*/ 20 w 112"/>
                <a:gd name="T21" fmla="*/ 19 h 239"/>
                <a:gd name="T22" fmla="*/ 15 w 112"/>
                <a:gd name="T23" fmla="*/ 0 h 239"/>
                <a:gd name="T24" fmla="*/ 14 w 112"/>
                <a:gd name="T25" fmla="*/ 10 h 239"/>
                <a:gd name="T26" fmla="*/ 12 w 112"/>
                <a:gd name="T27" fmla="*/ 19 h 239"/>
                <a:gd name="T28" fmla="*/ 10 w 112"/>
                <a:gd name="T29" fmla="*/ 29 h 239"/>
                <a:gd name="T30" fmla="*/ 7 w 112"/>
                <a:gd name="T31" fmla="*/ 39 h 239"/>
                <a:gd name="T32" fmla="*/ 6 w 112"/>
                <a:gd name="T33" fmla="*/ 49 h 239"/>
                <a:gd name="T34" fmla="*/ 5 w 112"/>
                <a:gd name="T35" fmla="*/ 58 h 239"/>
                <a:gd name="T36" fmla="*/ 3 w 112"/>
                <a:gd name="T37" fmla="*/ 68 h 239"/>
                <a:gd name="T38" fmla="*/ 2 w 112"/>
                <a:gd name="T39" fmla="*/ 79 h 239"/>
                <a:gd name="T40" fmla="*/ 0 w 112"/>
                <a:gd name="T41" fmla="*/ 157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39"/>
                <a:gd name="T65" fmla="*/ 112 w 112"/>
                <a:gd name="T66" fmla="*/ 239 h 2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39">
                  <a:moveTo>
                    <a:pt x="0" y="239"/>
                  </a:moveTo>
                  <a:lnTo>
                    <a:pt x="48" y="221"/>
                  </a:lnTo>
                  <a:lnTo>
                    <a:pt x="112" y="165"/>
                  </a:lnTo>
                  <a:lnTo>
                    <a:pt x="111" y="147"/>
                  </a:lnTo>
                  <a:lnTo>
                    <a:pt x="109" y="132"/>
                  </a:lnTo>
                  <a:lnTo>
                    <a:pt x="109" y="113"/>
                  </a:lnTo>
                  <a:lnTo>
                    <a:pt x="110" y="97"/>
                  </a:lnTo>
                  <a:lnTo>
                    <a:pt x="109" y="80"/>
                  </a:lnTo>
                  <a:lnTo>
                    <a:pt x="106" y="63"/>
                  </a:lnTo>
                  <a:lnTo>
                    <a:pt x="101" y="46"/>
                  </a:lnTo>
                  <a:lnTo>
                    <a:pt x="92" y="29"/>
                  </a:lnTo>
                  <a:lnTo>
                    <a:pt x="71" y="0"/>
                  </a:lnTo>
                  <a:lnTo>
                    <a:pt x="63" y="14"/>
                  </a:lnTo>
                  <a:lnTo>
                    <a:pt x="55" y="29"/>
                  </a:lnTo>
                  <a:lnTo>
                    <a:pt x="45" y="45"/>
                  </a:lnTo>
                  <a:lnTo>
                    <a:pt x="36" y="59"/>
                  </a:lnTo>
                  <a:lnTo>
                    <a:pt x="28" y="74"/>
                  </a:lnTo>
                  <a:lnTo>
                    <a:pt x="21" y="89"/>
                  </a:lnTo>
                  <a:lnTo>
                    <a:pt x="15" y="104"/>
                  </a:lnTo>
                  <a:lnTo>
                    <a:pt x="11" y="121"/>
                  </a:lnTo>
                  <a:lnTo>
                    <a:pt x="0" y="239"/>
                  </a:lnTo>
                  <a:close/>
                </a:path>
              </a:pathLst>
            </a:custGeom>
            <a:solidFill>
              <a:schemeClr val="bg1"/>
            </a:solidFill>
            <a:ln w="9525">
              <a:noFill/>
              <a:round/>
              <a:headEnd/>
              <a:tailEnd/>
            </a:ln>
          </p:spPr>
          <p:txBody>
            <a:bodyPr/>
            <a:lstStyle/>
            <a:p>
              <a:endParaRPr lang="fr-FR"/>
            </a:p>
          </p:txBody>
        </p:sp>
        <p:sp>
          <p:nvSpPr>
            <p:cNvPr id="55" name="Freeform 58"/>
            <p:cNvSpPr>
              <a:spLocks/>
            </p:cNvSpPr>
            <p:nvPr/>
          </p:nvSpPr>
          <p:spPr bwMode="auto">
            <a:xfrm>
              <a:off x="5417" y="2742"/>
              <a:ext cx="284" cy="203"/>
            </a:xfrm>
            <a:custGeom>
              <a:avLst/>
              <a:gdLst>
                <a:gd name="T0" fmla="*/ 1 w 852"/>
                <a:gd name="T1" fmla="*/ 3 h 610"/>
                <a:gd name="T2" fmla="*/ 11 w 852"/>
                <a:gd name="T3" fmla="*/ 0 h 610"/>
                <a:gd name="T4" fmla="*/ 10 w 852"/>
                <a:gd name="T5" fmla="*/ 5 h 610"/>
                <a:gd name="T6" fmla="*/ 0 w 852"/>
                <a:gd name="T7" fmla="*/ 8 h 610"/>
                <a:gd name="T8" fmla="*/ 1 w 852"/>
                <a:gd name="T9" fmla="*/ 3 h 610"/>
                <a:gd name="T10" fmla="*/ 0 60000 65536"/>
                <a:gd name="T11" fmla="*/ 0 60000 65536"/>
                <a:gd name="T12" fmla="*/ 0 60000 65536"/>
                <a:gd name="T13" fmla="*/ 0 60000 65536"/>
                <a:gd name="T14" fmla="*/ 0 60000 65536"/>
                <a:gd name="T15" fmla="*/ 0 w 852"/>
                <a:gd name="T16" fmla="*/ 0 h 610"/>
                <a:gd name="T17" fmla="*/ 852 w 852"/>
                <a:gd name="T18" fmla="*/ 610 h 610"/>
              </a:gdLst>
              <a:ahLst/>
              <a:cxnLst>
                <a:cxn ang="T10">
                  <a:pos x="T0" y="T1"/>
                </a:cxn>
                <a:cxn ang="T11">
                  <a:pos x="T2" y="T3"/>
                </a:cxn>
                <a:cxn ang="T12">
                  <a:pos x="T4" y="T5"/>
                </a:cxn>
                <a:cxn ang="T13">
                  <a:pos x="T6" y="T7"/>
                </a:cxn>
                <a:cxn ang="T14">
                  <a:pos x="T8" y="T9"/>
                </a:cxn>
              </a:cxnLst>
              <a:rect l="T15" t="T16" r="T17" b="T18"/>
              <a:pathLst>
                <a:path w="852" h="610">
                  <a:moveTo>
                    <a:pt x="47" y="219"/>
                  </a:moveTo>
                  <a:lnTo>
                    <a:pt x="852" y="0"/>
                  </a:lnTo>
                  <a:lnTo>
                    <a:pt x="771" y="373"/>
                  </a:lnTo>
                  <a:lnTo>
                    <a:pt x="0" y="610"/>
                  </a:lnTo>
                  <a:lnTo>
                    <a:pt x="47" y="219"/>
                  </a:lnTo>
                  <a:close/>
                </a:path>
              </a:pathLst>
            </a:custGeom>
            <a:solidFill>
              <a:srgbClr val="CCCCCC"/>
            </a:solidFill>
            <a:ln w="9525">
              <a:noFill/>
              <a:round/>
              <a:headEnd/>
              <a:tailEnd/>
            </a:ln>
          </p:spPr>
          <p:txBody>
            <a:bodyPr/>
            <a:lstStyle/>
            <a:p>
              <a:endParaRPr lang="fr-FR"/>
            </a:p>
          </p:txBody>
        </p:sp>
        <p:sp>
          <p:nvSpPr>
            <p:cNvPr id="56" name="Freeform 59"/>
            <p:cNvSpPr>
              <a:spLocks/>
            </p:cNvSpPr>
            <p:nvPr/>
          </p:nvSpPr>
          <p:spPr bwMode="auto">
            <a:xfrm>
              <a:off x="4514" y="2889"/>
              <a:ext cx="826" cy="36"/>
            </a:xfrm>
            <a:custGeom>
              <a:avLst/>
              <a:gdLst>
                <a:gd name="T0" fmla="*/ 30 w 2480"/>
                <a:gd name="T1" fmla="*/ 0 h 106"/>
                <a:gd name="T2" fmla="*/ 30 w 2480"/>
                <a:gd name="T3" fmla="*/ 0 h 106"/>
                <a:gd name="T4" fmla="*/ 29 w 2480"/>
                <a:gd name="T5" fmla="*/ 0 h 106"/>
                <a:gd name="T6" fmla="*/ 28 w 2480"/>
                <a:gd name="T7" fmla="*/ 0 h 106"/>
                <a:gd name="T8" fmla="*/ 28 w 2480"/>
                <a:gd name="T9" fmla="*/ 1 h 106"/>
                <a:gd name="T10" fmla="*/ 27 w 2480"/>
                <a:gd name="T11" fmla="*/ 1 h 106"/>
                <a:gd name="T12" fmla="*/ 26 w 2480"/>
                <a:gd name="T13" fmla="*/ 1 h 106"/>
                <a:gd name="T14" fmla="*/ 26 w 2480"/>
                <a:gd name="T15" fmla="*/ 1 h 106"/>
                <a:gd name="T16" fmla="*/ 25 w 2480"/>
                <a:gd name="T17" fmla="*/ 1 h 106"/>
                <a:gd name="T18" fmla="*/ 24 w 2480"/>
                <a:gd name="T19" fmla="*/ 1 h 106"/>
                <a:gd name="T20" fmla="*/ 23 w 2480"/>
                <a:gd name="T21" fmla="*/ 1 h 106"/>
                <a:gd name="T22" fmla="*/ 23 w 2480"/>
                <a:gd name="T23" fmla="*/ 1 h 106"/>
                <a:gd name="T24" fmla="*/ 22 w 2480"/>
                <a:gd name="T25" fmla="*/ 1 h 106"/>
                <a:gd name="T26" fmla="*/ 21 w 2480"/>
                <a:gd name="T27" fmla="*/ 1 h 106"/>
                <a:gd name="T28" fmla="*/ 21 w 2480"/>
                <a:gd name="T29" fmla="*/ 1 h 106"/>
                <a:gd name="T30" fmla="*/ 20 w 2480"/>
                <a:gd name="T31" fmla="*/ 1 h 106"/>
                <a:gd name="T32" fmla="*/ 19 w 2480"/>
                <a:gd name="T33" fmla="*/ 1 h 106"/>
                <a:gd name="T34" fmla="*/ 18 w 2480"/>
                <a:gd name="T35" fmla="*/ 1 h 106"/>
                <a:gd name="T36" fmla="*/ 17 w 2480"/>
                <a:gd name="T37" fmla="*/ 1 h 106"/>
                <a:gd name="T38" fmla="*/ 16 w 2480"/>
                <a:gd name="T39" fmla="*/ 1 h 106"/>
                <a:gd name="T40" fmla="*/ 15 w 2480"/>
                <a:gd name="T41" fmla="*/ 1 h 106"/>
                <a:gd name="T42" fmla="*/ 13 w 2480"/>
                <a:gd name="T43" fmla="*/ 1 h 106"/>
                <a:gd name="T44" fmla="*/ 12 w 2480"/>
                <a:gd name="T45" fmla="*/ 1 h 106"/>
                <a:gd name="T46" fmla="*/ 10 w 2480"/>
                <a:gd name="T47" fmla="*/ 1 h 106"/>
                <a:gd name="T48" fmla="*/ 9 w 2480"/>
                <a:gd name="T49" fmla="*/ 1 h 106"/>
                <a:gd name="T50" fmla="*/ 8 w 2480"/>
                <a:gd name="T51" fmla="*/ 1 h 106"/>
                <a:gd name="T52" fmla="*/ 6 w 2480"/>
                <a:gd name="T53" fmla="*/ 1 h 106"/>
                <a:gd name="T54" fmla="*/ 5 w 2480"/>
                <a:gd name="T55" fmla="*/ 1 h 106"/>
                <a:gd name="T56" fmla="*/ 4 w 2480"/>
                <a:gd name="T57" fmla="*/ 1 h 106"/>
                <a:gd name="T58" fmla="*/ 3 w 2480"/>
                <a:gd name="T59" fmla="*/ 1 h 106"/>
                <a:gd name="T60" fmla="*/ 2 w 2480"/>
                <a:gd name="T61" fmla="*/ 1 h 106"/>
                <a:gd name="T62" fmla="*/ 0 w 2480"/>
                <a:gd name="T63" fmla="*/ 0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0"/>
                <a:gd name="T97" fmla="*/ 0 h 106"/>
                <a:gd name="T98" fmla="*/ 2480 w 2480"/>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0" h="106">
                  <a:moveTo>
                    <a:pt x="2480" y="0"/>
                  </a:moveTo>
                  <a:lnTo>
                    <a:pt x="2456" y="5"/>
                  </a:lnTo>
                  <a:lnTo>
                    <a:pt x="2432" y="11"/>
                  </a:lnTo>
                  <a:lnTo>
                    <a:pt x="2407" y="15"/>
                  </a:lnTo>
                  <a:lnTo>
                    <a:pt x="2382" y="21"/>
                  </a:lnTo>
                  <a:lnTo>
                    <a:pt x="2356" y="26"/>
                  </a:lnTo>
                  <a:lnTo>
                    <a:pt x="2329" y="31"/>
                  </a:lnTo>
                  <a:lnTo>
                    <a:pt x="2302" y="36"/>
                  </a:lnTo>
                  <a:lnTo>
                    <a:pt x="2275" y="41"/>
                  </a:lnTo>
                  <a:lnTo>
                    <a:pt x="2247" y="46"/>
                  </a:lnTo>
                  <a:lnTo>
                    <a:pt x="2218" y="51"/>
                  </a:lnTo>
                  <a:lnTo>
                    <a:pt x="2190" y="55"/>
                  </a:lnTo>
                  <a:lnTo>
                    <a:pt x="2160" y="60"/>
                  </a:lnTo>
                  <a:lnTo>
                    <a:pt x="2131" y="64"/>
                  </a:lnTo>
                  <a:lnTo>
                    <a:pt x="2102" y="69"/>
                  </a:lnTo>
                  <a:lnTo>
                    <a:pt x="2072" y="72"/>
                  </a:lnTo>
                  <a:lnTo>
                    <a:pt x="2043" y="77"/>
                  </a:lnTo>
                  <a:lnTo>
                    <a:pt x="2013" y="80"/>
                  </a:lnTo>
                  <a:lnTo>
                    <a:pt x="1984" y="83"/>
                  </a:lnTo>
                  <a:lnTo>
                    <a:pt x="1954" y="87"/>
                  </a:lnTo>
                  <a:lnTo>
                    <a:pt x="1925" y="89"/>
                  </a:lnTo>
                  <a:lnTo>
                    <a:pt x="1897" y="92"/>
                  </a:lnTo>
                  <a:lnTo>
                    <a:pt x="1867" y="95"/>
                  </a:lnTo>
                  <a:lnTo>
                    <a:pt x="1839" y="97"/>
                  </a:lnTo>
                  <a:lnTo>
                    <a:pt x="1811" y="99"/>
                  </a:lnTo>
                  <a:lnTo>
                    <a:pt x="1782" y="101"/>
                  </a:lnTo>
                  <a:lnTo>
                    <a:pt x="1755" y="103"/>
                  </a:lnTo>
                  <a:lnTo>
                    <a:pt x="1728" y="104"/>
                  </a:lnTo>
                  <a:lnTo>
                    <a:pt x="1702" y="105"/>
                  </a:lnTo>
                  <a:lnTo>
                    <a:pt x="1676" y="106"/>
                  </a:lnTo>
                  <a:lnTo>
                    <a:pt x="1651" y="106"/>
                  </a:lnTo>
                  <a:lnTo>
                    <a:pt x="1626" y="106"/>
                  </a:lnTo>
                  <a:lnTo>
                    <a:pt x="1602" y="106"/>
                  </a:lnTo>
                  <a:lnTo>
                    <a:pt x="1563" y="105"/>
                  </a:lnTo>
                  <a:lnTo>
                    <a:pt x="1521" y="105"/>
                  </a:lnTo>
                  <a:lnTo>
                    <a:pt x="1477" y="105"/>
                  </a:lnTo>
                  <a:lnTo>
                    <a:pt x="1431" y="105"/>
                  </a:lnTo>
                  <a:lnTo>
                    <a:pt x="1384" y="104"/>
                  </a:lnTo>
                  <a:lnTo>
                    <a:pt x="1335" y="104"/>
                  </a:lnTo>
                  <a:lnTo>
                    <a:pt x="1285" y="104"/>
                  </a:lnTo>
                  <a:lnTo>
                    <a:pt x="1234" y="104"/>
                  </a:lnTo>
                  <a:lnTo>
                    <a:pt x="1181" y="104"/>
                  </a:lnTo>
                  <a:lnTo>
                    <a:pt x="1128" y="104"/>
                  </a:lnTo>
                  <a:lnTo>
                    <a:pt x="1073" y="104"/>
                  </a:lnTo>
                  <a:lnTo>
                    <a:pt x="1019" y="103"/>
                  </a:lnTo>
                  <a:lnTo>
                    <a:pt x="964" y="103"/>
                  </a:lnTo>
                  <a:lnTo>
                    <a:pt x="908" y="101"/>
                  </a:lnTo>
                  <a:lnTo>
                    <a:pt x="851" y="100"/>
                  </a:lnTo>
                  <a:lnTo>
                    <a:pt x="796" y="99"/>
                  </a:lnTo>
                  <a:lnTo>
                    <a:pt x="741" y="98"/>
                  </a:lnTo>
                  <a:lnTo>
                    <a:pt x="684" y="97"/>
                  </a:lnTo>
                  <a:lnTo>
                    <a:pt x="628" y="95"/>
                  </a:lnTo>
                  <a:lnTo>
                    <a:pt x="574" y="92"/>
                  </a:lnTo>
                  <a:lnTo>
                    <a:pt x="520" y="89"/>
                  </a:lnTo>
                  <a:lnTo>
                    <a:pt x="465" y="86"/>
                  </a:lnTo>
                  <a:lnTo>
                    <a:pt x="412" y="82"/>
                  </a:lnTo>
                  <a:lnTo>
                    <a:pt x="361" y="78"/>
                  </a:lnTo>
                  <a:lnTo>
                    <a:pt x="310" y="73"/>
                  </a:lnTo>
                  <a:lnTo>
                    <a:pt x="260" y="69"/>
                  </a:lnTo>
                  <a:lnTo>
                    <a:pt x="213" y="63"/>
                  </a:lnTo>
                  <a:lnTo>
                    <a:pt x="166" y="56"/>
                  </a:lnTo>
                  <a:lnTo>
                    <a:pt x="122" y="49"/>
                  </a:lnTo>
                  <a:lnTo>
                    <a:pt x="79" y="41"/>
                  </a:lnTo>
                  <a:lnTo>
                    <a:pt x="38" y="34"/>
                  </a:lnTo>
                  <a:lnTo>
                    <a:pt x="0" y="24"/>
                  </a:lnTo>
                </a:path>
              </a:pathLst>
            </a:custGeom>
            <a:noFill/>
            <a:ln w="23813">
              <a:solidFill>
                <a:srgbClr val="000000"/>
              </a:solidFill>
              <a:round/>
              <a:headEnd/>
              <a:tailEnd/>
            </a:ln>
          </p:spPr>
          <p:txBody>
            <a:bodyPr/>
            <a:lstStyle/>
            <a:p>
              <a:endParaRPr lang="fr-FR"/>
            </a:p>
          </p:txBody>
        </p:sp>
        <p:sp>
          <p:nvSpPr>
            <p:cNvPr id="57" name="Freeform 60"/>
            <p:cNvSpPr>
              <a:spLocks/>
            </p:cNvSpPr>
            <p:nvPr/>
          </p:nvSpPr>
          <p:spPr bwMode="auto">
            <a:xfrm>
              <a:off x="4733" y="2611"/>
              <a:ext cx="240" cy="169"/>
            </a:xfrm>
            <a:custGeom>
              <a:avLst/>
              <a:gdLst>
                <a:gd name="T0" fmla="*/ 0 w 720"/>
                <a:gd name="T1" fmla="*/ 5 h 505"/>
                <a:gd name="T2" fmla="*/ 0 w 720"/>
                <a:gd name="T3" fmla="*/ 4 h 505"/>
                <a:gd name="T4" fmla="*/ 1 w 720"/>
                <a:gd name="T5" fmla="*/ 3 h 505"/>
                <a:gd name="T6" fmla="*/ 1 w 720"/>
                <a:gd name="T7" fmla="*/ 2 h 505"/>
                <a:gd name="T8" fmla="*/ 1 w 720"/>
                <a:gd name="T9" fmla="*/ 2 h 505"/>
                <a:gd name="T10" fmla="*/ 2 w 720"/>
                <a:gd name="T11" fmla="*/ 1 h 505"/>
                <a:gd name="T12" fmla="*/ 2 w 720"/>
                <a:gd name="T13" fmla="*/ 1 h 505"/>
                <a:gd name="T14" fmla="*/ 2 w 720"/>
                <a:gd name="T15" fmla="*/ 1 h 505"/>
                <a:gd name="T16" fmla="*/ 2 w 720"/>
                <a:gd name="T17" fmla="*/ 1 h 505"/>
                <a:gd name="T18" fmla="*/ 3 w 720"/>
                <a:gd name="T19" fmla="*/ 0 h 505"/>
                <a:gd name="T20" fmla="*/ 3 w 720"/>
                <a:gd name="T21" fmla="*/ 0 h 505"/>
                <a:gd name="T22" fmla="*/ 4 w 720"/>
                <a:gd name="T23" fmla="*/ 0 h 505"/>
                <a:gd name="T24" fmla="*/ 4 w 720"/>
                <a:gd name="T25" fmla="*/ 0 h 505"/>
                <a:gd name="T26" fmla="*/ 5 w 720"/>
                <a:gd name="T27" fmla="*/ 0 h 505"/>
                <a:gd name="T28" fmla="*/ 5 w 720"/>
                <a:gd name="T29" fmla="*/ 0 h 505"/>
                <a:gd name="T30" fmla="*/ 6 w 720"/>
                <a:gd name="T31" fmla="*/ 0 h 505"/>
                <a:gd name="T32" fmla="*/ 6 w 720"/>
                <a:gd name="T33" fmla="*/ 0 h 505"/>
                <a:gd name="T34" fmla="*/ 6 w 720"/>
                <a:gd name="T35" fmla="*/ 0 h 505"/>
                <a:gd name="T36" fmla="*/ 7 w 720"/>
                <a:gd name="T37" fmla="*/ 0 h 505"/>
                <a:gd name="T38" fmla="*/ 7 w 720"/>
                <a:gd name="T39" fmla="*/ 0 h 505"/>
                <a:gd name="T40" fmla="*/ 8 w 720"/>
                <a:gd name="T41" fmla="*/ 1 h 505"/>
                <a:gd name="T42" fmla="*/ 8 w 720"/>
                <a:gd name="T43" fmla="*/ 2 h 505"/>
                <a:gd name="T44" fmla="*/ 9 w 720"/>
                <a:gd name="T45" fmla="*/ 4 h 505"/>
                <a:gd name="T46" fmla="*/ 9 w 720"/>
                <a:gd name="T47" fmla="*/ 6 h 505"/>
                <a:gd name="T48" fmla="*/ 9 w 720"/>
                <a:gd name="T49" fmla="*/ 6 h 505"/>
                <a:gd name="T50" fmla="*/ 8 w 720"/>
                <a:gd name="T51" fmla="*/ 6 h 505"/>
                <a:gd name="T52" fmla="*/ 8 w 720"/>
                <a:gd name="T53" fmla="*/ 6 h 505"/>
                <a:gd name="T54" fmla="*/ 8 w 720"/>
                <a:gd name="T55" fmla="*/ 6 h 505"/>
                <a:gd name="T56" fmla="*/ 7 w 720"/>
                <a:gd name="T57" fmla="*/ 6 h 505"/>
                <a:gd name="T58" fmla="*/ 7 w 720"/>
                <a:gd name="T59" fmla="*/ 6 h 505"/>
                <a:gd name="T60" fmla="*/ 7 w 720"/>
                <a:gd name="T61" fmla="*/ 6 h 505"/>
                <a:gd name="T62" fmla="*/ 7 w 720"/>
                <a:gd name="T63" fmla="*/ 6 h 505"/>
                <a:gd name="T64" fmla="*/ 6 w 720"/>
                <a:gd name="T65" fmla="*/ 6 h 505"/>
                <a:gd name="T66" fmla="*/ 5 w 720"/>
                <a:gd name="T67" fmla="*/ 6 h 505"/>
                <a:gd name="T68" fmla="*/ 4 w 720"/>
                <a:gd name="T69" fmla="*/ 6 h 505"/>
                <a:gd name="T70" fmla="*/ 4 w 720"/>
                <a:gd name="T71" fmla="*/ 6 h 505"/>
                <a:gd name="T72" fmla="*/ 3 w 720"/>
                <a:gd name="T73" fmla="*/ 6 h 505"/>
                <a:gd name="T74" fmla="*/ 2 w 720"/>
                <a:gd name="T75" fmla="*/ 6 h 505"/>
                <a:gd name="T76" fmla="*/ 1 w 720"/>
                <a:gd name="T77" fmla="*/ 6 h 505"/>
                <a:gd name="T78" fmla="*/ 0 w 720"/>
                <a:gd name="T79" fmla="*/ 6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0"/>
                <a:gd name="T121" fmla="*/ 0 h 505"/>
                <a:gd name="T122" fmla="*/ 720 w 720"/>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0" h="505">
                  <a:moveTo>
                    <a:pt x="0" y="472"/>
                  </a:moveTo>
                  <a:lnTo>
                    <a:pt x="12" y="434"/>
                  </a:lnTo>
                  <a:lnTo>
                    <a:pt x="26" y="394"/>
                  </a:lnTo>
                  <a:lnTo>
                    <a:pt x="38" y="356"/>
                  </a:lnTo>
                  <a:lnTo>
                    <a:pt x="51" y="316"/>
                  </a:lnTo>
                  <a:lnTo>
                    <a:pt x="63" y="276"/>
                  </a:lnTo>
                  <a:lnTo>
                    <a:pt x="77" y="238"/>
                  </a:lnTo>
                  <a:lnTo>
                    <a:pt x="91" y="199"/>
                  </a:lnTo>
                  <a:lnTo>
                    <a:pt x="105" y="162"/>
                  </a:lnTo>
                  <a:lnTo>
                    <a:pt x="111" y="147"/>
                  </a:lnTo>
                  <a:lnTo>
                    <a:pt x="118" y="133"/>
                  </a:lnTo>
                  <a:lnTo>
                    <a:pt x="126" y="119"/>
                  </a:lnTo>
                  <a:lnTo>
                    <a:pt x="134" y="107"/>
                  </a:lnTo>
                  <a:lnTo>
                    <a:pt x="143" y="95"/>
                  </a:lnTo>
                  <a:lnTo>
                    <a:pt x="153" y="84"/>
                  </a:lnTo>
                  <a:lnTo>
                    <a:pt x="165" y="74"/>
                  </a:lnTo>
                  <a:lnTo>
                    <a:pt x="179" y="65"/>
                  </a:lnTo>
                  <a:lnTo>
                    <a:pt x="196" y="56"/>
                  </a:lnTo>
                  <a:lnTo>
                    <a:pt x="214" y="47"/>
                  </a:lnTo>
                  <a:lnTo>
                    <a:pt x="233" y="40"/>
                  </a:lnTo>
                  <a:lnTo>
                    <a:pt x="254" y="33"/>
                  </a:lnTo>
                  <a:lnTo>
                    <a:pt x="274" y="27"/>
                  </a:lnTo>
                  <a:lnTo>
                    <a:pt x="294" y="23"/>
                  </a:lnTo>
                  <a:lnTo>
                    <a:pt x="314" y="18"/>
                  </a:lnTo>
                  <a:lnTo>
                    <a:pt x="333" y="16"/>
                  </a:lnTo>
                  <a:lnTo>
                    <a:pt x="346" y="15"/>
                  </a:lnTo>
                  <a:lnTo>
                    <a:pt x="361" y="14"/>
                  </a:lnTo>
                  <a:lnTo>
                    <a:pt x="377" y="13"/>
                  </a:lnTo>
                  <a:lnTo>
                    <a:pt x="394" y="11"/>
                  </a:lnTo>
                  <a:lnTo>
                    <a:pt x="412" y="11"/>
                  </a:lnTo>
                  <a:lnTo>
                    <a:pt x="430" y="10"/>
                  </a:lnTo>
                  <a:lnTo>
                    <a:pt x="450" y="9"/>
                  </a:lnTo>
                  <a:lnTo>
                    <a:pt x="468" y="8"/>
                  </a:lnTo>
                  <a:lnTo>
                    <a:pt x="486" y="8"/>
                  </a:lnTo>
                  <a:lnTo>
                    <a:pt x="504" y="7"/>
                  </a:lnTo>
                  <a:lnTo>
                    <a:pt x="521" y="6"/>
                  </a:lnTo>
                  <a:lnTo>
                    <a:pt x="537" y="5"/>
                  </a:lnTo>
                  <a:lnTo>
                    <a:pt x="551" y="3"/>
                  </a:lnTo>
                  <a:lnTo>
                    <a:pt x="565" y="2"/>
                  </a:lnTo>
                  <a:lnTo>
                    <a:pt x="576" y="1"/>
                  </a:lnTo>
                  <a:lnTo>
                    <a:pt x="585" y="0"/>
                  </a:lnTo>
                  <a:lnTo>
                    <a:pt x="627" y="59"/>
                  </a:lnTo>
                  <a:lnTo>
                    <a:pt x="661" y="120"/>
                  </a:lnTo>
                  <a:lnTo>
                    <a:pt x="686" y="184"/>
                  </a:lnTo>
                  <a:lnTo>
                    <a:pt x="704" y="249"/>
                  </a:lnTo>
                  <a:lnTo>
                    <a:pt x="715" y="315"/>
                  </a:lnTo>
                  <a:lnTo>
                    <a:pt x="720" y="379"/>
                  </a:lnTo>
                  <a:lnTo>
                    <a:pt x="720" y="443"/>
                  </a:lnTo>
                  <a:lnTo>
                    <a:pt x="716" y="504"/>
                  </a:lnTo>
                  <a:lnTo>
                    <a:pt x="703" y="504"/>
                  </a:lnTo>
                  <a:lnTo>
                    <a:pt x="691" y="504"/>
                  </a:lnTo>
                  <a:lnTo>
                    <a:pt x="678" y="504"/>
                  </a:lnTo>
                  <a:lnTo>
                    <a:pt x="666" y="504"/>
                  </a:lnTo>
                  <a:lnTo>
                    <a:pt x="653" y="504"/>
                  </a:lnTo>
                  <a:lnTo>
                    <a:pt x="642" y="505"/>
                  </a:lnTo>
                  <a:lnTo>
                    <a:pt x="630" y="505"/>
                  </a:lnTo>
                  <a:lnTo>
                    <a:pt x="617" y="505"/>
                  </a:lnTo>
                  <a:lnTo>
                    <a:pt x="605" y="505"/>
                  </a:lnTo>
                  <a:lnTo>
                    <a:pt x="592" y="505"/>
                  </a:lnTo>
                  <a:lnTo>
                    <a:pt x="581" y="505"/>
                  </a:lnTo>
                  <a:lnTo>
                    <a:pt x="568" y="505"/>
                  </a:lnTo>
                  <a:lnTo>
                    <a:pt x="556" y="505"/>
                  </a:lnTo>
                  <a:lnTo>
                    <a:pt x="545" y="505"/>
                  </a:lnTo>
                  <a:lnTo>
                    <a:pt x="532" y="504"/>
                  </a:lnTo>
                  <a:lnTo>
                    <a:pt x="521" y="504"/>
                  </a:lnTo>
                  <a:lnTo>
                    <a:pt x="488" y="503"/>
                  </a:lnTo>
                  <a:lnTo>
                    <a:pt x="455" y="501"/>
                  </a:lnTo>
                  <a:lnTo>
                    <a:pt x="422" y="499"/>
                  </a:lnTo>
                  <a:lnTo>
                    <a:pt x="391" y="497"/>
                  </a:lnTo>
                  <a:lnTo>
                    <a:pt x="358" y="496"/>
                  </a:lnTo>
                  <a:lnTo>
                    <a:pt x="325" y="494"/>
                  </a:lnTo>
                  <a:lnTo>
                    <a:pt x="292" y="492"/>
                  </a:lnTo>
                  <a:lnTo>
                    <a:pt x="260" y="489"/>
                  </a:lnTo>
                  <a:lnTo>
                    <a:pt x="228" y="487"/>
                  </a:lnTo>
                  <a:lnTo>
                    <a:pt x="195" y="485"/>
                  </a:lnTo>
                  <a:lnTo>
                    <a:pt x="162" y="483"/>
                  </a:lnTo>
                  <a:lnTo>
                    <a:pt x="130" y="480"/>
                  </a:lnTo>
                  <a:lnTo>
                    <a:pt x="97" y="478"/>
                  </a:lnTo>
                  <a:lnTo>
                    <a:pt x="65" y="477"/>
                  </a:lnTo>
                  <a:lnTo>
                    <a:pt x="33" y="475"/>
                  </a:lnTo>
                  <a:lnTo>
                    <a:pt x="0" y="472"/>
                  </a:lnTo>
                  <a:close/>
                </a:path>
              </a:pathLst>
            </a:custGeom>
            <a:solidFill>
              <a:srgbClr val="FF6600"/>
            </a:solidFill>
            <a:ln w="9525">
              <a:noFill/>
              <a:round/>
              <a:headEnd/>
              <a:tailEnd/>
            </a:ln>
          </p:spPr>
          <p:txBody>
            <a:bodyPr/>
            <a:lstStyle/>
            <a:p>
              <a:endParaRPr lang="fr-FR"/>
            </a:p>
          </p:txBody>
        </p:sp>
        <p:sp>
          <p:nvSpPr>
            <p:cNvPr id="58" name="Freeform 61"/>
            <p:cNvSpPr>
              <a:spLocks/>
            </p:cNvSpPr>
            <p:nvPr/>
          </p:nvSpPr>
          <p:spPr bwMode="auto">
            <a:xfrm>
              <a:off x="4958" y="2608"/>
              <a:ext cx="286" cy="131"/>
            </a:xfrm>
            <a:custGeom>
              <a:avLst/>
              <a:gdLst>
                <a:gd name="T0" fmla="*/ 10 w 856"/>
                <a:gd name="T1" fmla="*/ 2 h 392"/>
                <a:gd name="T2" fmla="*/ 10 w 856"/>
                <a:gd name="T3" fmla="*/ 1 h 392"/>
                <a:gd name="T4" fmla="*/ 9 w 856"/>
                <a:gd name="T5" fmla="*/ 1 h 392"/>
                <a:gd name="T6" fmla="*/ 9 w 856"/>
                <a:gd name="T7" fmla="*/ 0 h 392"/>
                <a:gd name="T8" fmla="*/ 8 w 856"/>
                <a:gd name="T9" fmla="*/ 0 h 392"/>
                <a:gd name="T10" fmla="*/ 0 w 856"/>
                <a:gd name="T11" fmla="*/ 0 h 392"/>
                <a:gd name="T12" fmla="*/ 1 w 856"/>
                <a:gd name="T13" fmla="*/ 1 h 392"/>
                <a:gd name="T14" fmla="*/ 1 w 856"/>
                <a:gd name="T15" fmla="*/ 2 h 392"/>
                <a:gd name="T16" fmla="*/ 1 w 856"/>
                <a:gd name="T17" fmla="*/ 3 h 392"/>
                <a:gd name="T18" fmla="*/ 1 w 856"/>
                <a:gd name="T19" fmla="*/ 2 h 392"/>
                <a:gd name="T20" fmla="*/ 1 w 856"/>
                <a:gd name="T21" fmla="*/ 2 h 392"/>
                <a:gd name="T22" fmla="*/ 2 w 856"/>
                <a:gd name="T23" fmla="*/ 1 h 392"/>
                <a:gd name="T24" fmla="*/ 2 w 856"/>
                <a:gd name="T25" fmla="*/ 1 h 392"/>
                <a:gd name="T26" fmla="*/ 2 w 856"/>
                <a:gd name="T27" fmla="*/ 1 h 392"/>
                <a:gd name="T28" fmla="*/ 3 w 856"/>
                <a:gd name="T29" fmla="*/ 1 h 392"/>
                <a:gd name="T30" fmla="*/ 3 w 856"/>
                <a:gd name="T31" fmla="*/ 2 h 392"/>
                <a:gd name="T32" fmla="*/ 4 w 856"/>
                <a:gd name="T33" fmla="*/ 2 h 392"/>
                <a:gd name="T34" fmla="*/ 4 w 856"/>
                <a:gd name="T35" fmla="*/ 2 h 392"/>
                <a:gd name="T36" fmla="*/ 4 w 856"/>
                <a:gd name="T37" fmla="*/ 2 h 392"/>
                <a:gd name="T38" fmla="*/ 5 w 856"/>
                <a:gd name="T39" fmla="*/ 2 h 392"/>
                <a:gd name="T40" fmla="*/ 5 w 856"/>
                <a:gd name="T41" fmla="*/ 2 h 392"/>
                <a:gd name="T42" fmla="*/ 6 w 856"/>
                <a:gd name="T43" fmla="*/ 2 h 392"/>
                <a:gd name="T44" fmla="*/ 6 w 856"/>
                <a:gd name="T45" fmla="*/ 2 h 392"/>
                <a:gd name="T46" fmla="*/ 6 w 856"/>
                <a:gd name="T47" fmla="*/ 2 h 392"/>
                <a:gd name="T48" fmla="*/ 6 w 856"/>
                <a:gd name="T49" fmla="*/ 1 h 392"/>
                <a:gd name="T50" fmla="*/ 7 w 856"/>
                <a:gd name="T51" fmla="*/ 1 h 392"/>
                <a:gd name="T52" fmla="*/ 7 w 856"/>
                <a:gd name="T53" fmla="*/ 1 h 392"/>
                <a:gd name="T54" fmla="*/ 7 w 856"/>
                <a:gd name="T55" fmla="*/ 1 h 392"/>
                <a:gd name="T56" fmla="*/ 8 w 856"/>
                <a:gd name="T57" fmla="*/ 2 h 392"/>
                <a:gd name="T58" fmla="*/ 8 w 856"/>
                <a:gd name="T59" fmla="*/ 2 h 392"/>
                <a:gd name="T60" fmla="*/ 8 w 856"/>
                <a:gd name="T61" fmla="*/ 2 h 392"/>
                <a:gd name="T62" fmla="*/ 8 w 856"/>
                <a:gd name="T63" fmla="*/ 4 h 392"/>
                <a:gd name="T64" fmla="*/ 9 w 856"/>
                <a:gd name="T65" fmla="*/ 4 h 392"/>
                <a:gd name="T66" fmla="*/ 9 w 856"/>
                <a:gd name="T67" fmla="*/ 4 h 392"/>
                <a:gd name="T68" fmla="*/ 9 w 856"/>
                <a:gd name="T69" fmla="*/ 5 h 392"/>
                <a:gd name="T70" fmla="*/ 9 w 856"/>
                <a:gd name="T71" fmla="*/ 5 h 392"/>
                <a:gd name="T72" fmla="*/ 9 w 856"/>
                <a:gd name="T73" fmla="*/ 3 h 392"/>
                <a:gd name="T74" fmla="*/ 9 w 856"/>
                <a:gd name="T75" fmla="*/ 2 h 392"/>
                <a:gd name="T76" fmla="*/ 10 w 856"/>
                <a:gd name="T77" fmla="*/ 2 h 392"/>
                <a:gd name="T78" fmla="*/ 10 w 856"/>
                <a:gd name="T79" fmla="*/ 3 h 392"/>
                <a:gd name="T80" fmla="*/ 10 w 856"/>
                <a:gd name="T81" fmla="*/ 3 h 392"/>
                <a:gd name="T82" fmla="*/ 10 w 856"/>
                <a:gd name="T83" fmla="*/ 3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6"/>
                <a:gd name="T127" fmla="*/ 0 h 392"/>
                <a:gd name="T128" fmla="*/ 856 w 856"/>
                <a:gd name="T129" fmla="*/ 392 h 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6" h="392">
                  <a:moveTo>
                    <a:pt x="856" y="207"/>
                  </a:moveTo>
                  <a:lnTo>
                    <a:pt x="846" y="187"/>
                  </a:lnTo>
                  <a:lnTo>
                    <a:pt x="836" y="166"/>
                  </a:lnTo>
                  <a:lnTo>
                    <a:pt x="824" y="146"/>
                  </a:lnTo>
                  <a:lnTo>
                    <a:pt x="812" y="126"/>
                  </a:lnTo>
                  <a:lnTo>
                    <a:pt x="799" y="106"/>
                  </a:lnTo>
                  <a:lnTo>
                    <a:pt x="785" y="89"/>
                  </a:lnTo>
                  <a:lnTo>
                    <a:pt x="769" y="72"/>
                  </a:lnTo>
                  <a:lnTo>
                    <a:pt x="752" y="59"/>
                  </a:lnTo>
                  <a:lnTo>
                    <a:pt x="733" y="45"/>
                  </a:lnTo>
                  <a:lnTo>
                    <a:pt x="711" y="34"/>
                  </a:lnTo>
                  <a:lnTo>
                    <a:pt x="689" y="23"/>
                  </a:lnTo>
                  <a:lnTo>
                    <a:pt x="667" y="13"/>
                  </a:lnTo>
                  <a:lnTo>
                    <a:pt x="643" y="7"/>
                  </a:lnTo>
                  <a:lnTo>
                    <a:pt x="620" y="2"/>
                  </a:lnTo>
                  <a:lnTo>
                    <a:pt x="597" y="0"/>
                  </a:lnTo>
                  <a:lnTo>
                    <a:pt x="574" y="0"/>
                  </a:lnTo>
                  <a:lnTo>
                    <a:pt x="0" y="30"/>
                  </a:lnTo>
                  <a:lnTo>
                    <a:pt x="18" y="57"/>
                  </a:lnTo>
                  <a:lnTo>
                    <a:pt x="34" y="83"/>
                  </a:lnTo>
                  <a:lnTo>
                    <a:pt x="49" y="111"/>
                  </a:lnTo>
                  <a:lnTo>
                    <a:pt x="62" y="139"/>
                  </a:lnTo>
                  <a:lnTo>
                    <a:pt x="73" y="168"/>
                  </a:lnTo>
                  <a:lnTo>
                    <a:pt x="83" y="197"/>
                  </a:lnTo>
                  <a:lnTo>
                    <a:pt x="92" y="226"/>
                  </a:lnTo>
                  <a:lnTo>
                    <a:pt x="98" y="256"/>
                  </a:lnTo>
                  <a:lnTo>
                    <a:pt x="100" y="231"/>
                  </a:lnTo>
                  <a:lnTo>
                    <a:pt x="102" y="208"/>
                  </a:lnTo>
                  <a:lnTo>
                    <a:pt x="104" y="187"/>
                  </a:lnTo>
                  <a:lnTo>
                    <a:pt x="105" y="163"/>
                  </a:lnTo>
                  <a:lnTo>
                    <a:pt x="106" y="161"/>
                  </a:lnTo>
                  <a:lnTo>
                    <a:pt x="110" y="154"/>
                  </a:lnTo>
                  <a:lnTo>
                    <a:pt x="112" y="146"/>
                  </a:lnTo>
                  <a:lnTo>
                    <a:pt x="113" y="139"/>
                  </a:lnTo>
                  <a:lnTo>
                    <a:pt x="130" y="122"/>
                  </a:lnTo>
                  <a:lnTo>
                    <a:pt x="135" y="120"/>
                  </a:lnTo>
                  <a:lnTo>
                    <a:pt x="143" y="118"/>
                  </a:lnTo>
                  <a:lnTo>
                    <a:pt x="153" y="117"/>
                  </a:lnTo>
                  <a:lnTo>
                    <a:pt x="163" y="115"/>
                  </a:lnTo>
                  <a:lnTo>
                    <a:pt x="174" y="114"/>
                  </a:lnTo>
                  <a:lnTo>
                    <a:pt x="186" y="114"/>
                  </a:lnTo>
                  <a:lnTo>
                    <a:pt x="196" y="114"/>
                  </a:lnTo>
                  <a:lnTo>
                    <a:pt x="203" y="114"/>
                  </a:lnTo>
                  <a:lnTo>
                    <a:pt x="213" y="115"/>
                  </a:lnTo>
                  <a:lnTo>
                    <a:pt x="223" y="117"/>
                  </a:lnTo>
                  <a:lnTo>
                    <a:pt x="233" y="119"/>
                  </a:lnTo>
                  <a:lnTo>
                    <a:pt x="243" y="122"/>
                  </a:lnTo>
                  <a:lnTo>
                    <a:pt x="255" y="126"/>
                  </a:lnTo>
                  <a:lnTo>
                    <a:pt x="265" y="128"/>
                  </a:lnTo>
                  <a:lnTo>
                    <a:pt x="275" y="129"/>
                  </a:lnTo>
                  <a:lnTo>
                    <a:pt x="284" y="130"/>
                  </a:lnTo>
                  <a:lnTo>
                    <a:pt x="287" y="134"/>
                  </a:lnTo>
                  <a:lnTo>
                    <a:pt x="292" y="138"/>
                  </a:lnTo>
                  <a:lnTo>
                    <a:pt x="297" y="141"/>
                  </a:lnTo>
                  <a:lnTo>
                    <a:pt x="301" y="146"/>
                  </a:lnTo>
                  <a:lnTo>
                    <a:pt x="307" y="149"/>
                  </a:lnTo>
                  <a:lnTo>
                    <a:pt x="312" y="153"/>
                  </a:lnTo>
                  <a:lnTo>
                    <a:pt x="319" y="154"/>
                  </a:lnTo>
                  <a:lnTo>
                    <a:pt x="325" y="155"/>
                  </a:lnTo>
                  <a:lnTo>
                    <a:pt x="398" y="155"/>
                  </a:lnTo>
                  <a:lnTo>
                    <a:pt x="401" y="153"/>
                  </a:lnTo>
                  <a:lnTo>
                    <a:pt x="408" y="147"/>
                  </a:lnTo>
                  <a:lnTo>
                    <a:pt x="415" y="141"/>
                  </a:lnTo>
                  <a:lnTo>
                    <a:pt x="422" y="139"/>
                  </a:lnTo>
                  <a:lnTo>
                    <a:pt x="435" y="139"/>
                  </a:lnTo>
                  <a:lnTo>
                    <a:pt x="445" y="139"/>
                  </a:lnTo>
                  <a:lnTo>
                    <a:pt x="456" y="138"/>
                  </a:lnTo>
                  <a:lnTo>
                    <a:pt x="466" y="137"/>
                  </a:lnTo>
                  <a:lnTo>
                    <a:pt x="475" y="135"/>
                  </a:lnTo>
                  <a:lnTo>
                    <a:pt x="486" y="132"/>
                  </a:lnTo>
                  <a:lnTo>
                    <a:pt x="495" y="128"/>
                  </a:lnTo>
                  <a:lnTo>
                    <a:pt x="504" y="122"/>
                  </a:lnTo>
                  <a:lnTo>
                    <a:pt x="509" y="122"/>
                  </a:lnTo>
                  <a:lnTo>
                    <a:pt x="515" y="121"/>
                  </a:lnTo>
                  <a:lnTo>
                    <a:pt x="520" y="120"/>
                  </a:lnTo>
                  <a:lnTo>
                    <a:pt x="524" y="118"/>
                  </a:lnTo>
                  <a:lnTo>
                    <a:pt x="529" y="117"/>
                  </a:lnTo>
                  <a:lnTo>
                    <a:pt x="533" y="115"/>
                  </a:lnTo>
                  <a:lnTo>
                    <a:pt x="539" y="114"/>
                  </a:lnTo>
                  <a:lnTo>
                    <a:pt x="545" y="114"/>
                  </a:lnTo>
                  <a:lnTo>
                    <a:pt x="554" y="114"/>
                  </a:lnTo>
                  <a:lnTo>
                    <a:pt x="563" y="115"/>
                  </a:lnTo>
                  <a:lnTo>
                    <a:pt x="572" y="118"/>
                  </a:lnTo>
                  <a:lnTo>
                    <a:pt x="581" y="119"/>
                  </a:lnTo>
                  <a:lnTo>
                    <a:pt x="590" y="121"/>
                  </a:lnTo>
                  <a:lnTo>
                    <a:pt x="599" y="124"/>
                  </a:lnTo>
                  <a:lnTo>
                    <a:pt x="608" y="127"/>
                  </a:lnTo>
                  <a:lnTo>
                    <a:pt x="617" y="130"/>
                  </a:lnTo>
                  <a:lnTo>
                    <a:pt x="619" y="141"/>
                  </a:lnTo>
                  <a:lnTo>
                    <a:pt x="626" y="151"/>
                  </a:lnTo>
                  <a:lnTo>
                    <a:pt x="635" y="161"/>
                  </a:lnTo>
                  <a:lnTo>
                    <a:pt x="642" y="171"/>
                  </a:lnTo>
                  <a:lnTo>
                    <a:pt x="648" y="201"/>
                  </a:lnTo>
                  <a:lnTo>
                    <a:pt x="659" y="233"/>
                  </a:lnTo>
                  <a:lnTo>
                    <a:pt x="669" y="266"/>
                  </a:lnTo>
                  <a:lnTo>
                    <a:pt x="675" y="302"/>
                  </a:lnTo>
                  <a:lnTo>
                    <a:pt x="688" y="311"/>
                  </a:lnTo>
                  <a:lnTo>
                    <a:pt x="695" y="319"/>
                  </a:lnTo>
                  <a:lnTo>
                    <a:pt x="699" y="328"/>
                  </a:lnTo>
                  <a:lnTo>
                    <a:pt x="699" y="343"/>
                  </a:lnTo>
                  <a:lnTo>
                    <a:pt x="702" y="346"/>
                  </a:lnTo>
                  <a:lnTo>
                    <a:pt x="708" y="352"/>
                  </a:lnTo>
                  <a:lnTo>
                    <a:pt x="713" y="358"/>
                  </a:lnTo>
                  <a:lnTo>
                    <a:pt x="719" y="363"/>
                  </a:lnTo>
                  <a:lnTo>
                    <a:pt x="725" y="371"/>
                  </a:lnTo>
                  <a:lnTo>
                    <a:pt x="730" y="378"/>
                  </a:lnTo>
                  <a:lnTo>
                    <a:pt x="736" y="385"/>
                  </a:lnTo>
                  <a:lnTo>
                    <a:pt x="739" y="392"/>
                  </a:lnTo>
                  <a:lnTo>
                    <a:pt x="742" y="386"/>
                  </a:lnTo>
                  <a:lnTo>
                    <a:pt x="747" y="324"/>
                  </a:lnTo>
                  <a:lnTo>
                    <a:pt x="749" y="243"/>
                  </a:lnTo>
                  <a:lnTo>
                    <a:pt x="747" y="188"/>
                  </a:lnTo>
                  <a:lnTo>
                    <a:pt x="739" y="171"/>
                  </a:lnTo>
                  <a:lnTo>
                    <a:pt x="739" y="147"/>
                  </a:lnTo>
                  <a:lnTo>
                    <a:pt x="788" y="171"/>
                  </a:lnTo>
                  <a:lnTo>
                    <a:pt x="789" y="183"/>
                  </a:lnTo>
                  <a:lnTo>
                    <a:pt x="793" y="196"/>
                  </a:lnTo>
                  <a:lnTo>
                    <a:pt x="795" y="208"/>
                  </a:lnTo>
                  <a:lnTo>
                    <a:pt x="796" y="221"/>
                  </a:lnTo>
                  <a:lnTo>
                    <a:pt x="806" y="226"/>
                  </a:lnTo>
                  <a:lnTo>
                    <a:pt x="813" y="230"/>
                  </a:lnTo>
                  <a:lnTo>
                    <a:pt x="817" y="233"/>
                  </a:lnTo>
                  <a:lnTo>
                    <a:pt x="820" y="235"/>
                  </a:lnTo>
                  <a:lnTo>
                    <a:pt x="822" y="238"/>
                  </a:lnTo>
                  <a:lnTo>
                    <a:pt x="825" y="240"/>
                  </a:lnTo>
                  <a:lnTo>
                    <a:pt x="830" y="242"/>
                  </a:lnTo>
                  <a:lnTo>
                    <a:pt x="837" y="245"/>
                  </a:lnTo>
                  <a:lnTo>
                    <a:pt x="856" y="207"/>
                  </a:lnTo>
                  <a:close/>
                </a:path>
              </a:pathLst>
            </a:custGeom>
            <a:solidFill>
              <a:srgbClr val="4D4D4D"/>
            </a:solidFill>
            <a:ln w="9525">
              <a:noFill/>
              <a:round/>
              <a:headEnd/>
              <a:tailEnd/>
            </a:ln>
          </p:spPr>
          <p:txBody>
            <a:bodyPr/>
            <a:lstStyle/>
            <a:p>
              <a:endParaRPr lang="fr-FR"/>
            </a:p>
          </p:txBody>
        </p:sp>
        <p:sp>
          <p:nvSpPr>
            <p:cNvPr id="59" name="Freeform 62"/>
            <p:cNvSpPr>
              <a:spLocks/>
            </p:cNvSpPr>
            <p:nvPr/>
          </p:nvSpPr>
          <p:spPr bwMode="auto">
            <a:xfrm>
              <a:off x="4514" y="2880"/>
              <a:ext cx="826" cy="36"/>
            </a:xfrm>
            <a:custGeom>
              <a:avLst/>
              <a:gdLst>
                <a:gd name="T0" fmla="*/ 30 w 2480"/>
                <a:gd name="T1" fmla="*/ 0 h 107"/>
                <a:gd name="T2" fmla="*/ 30 w 2480"/>
                <a:gd name="T3" fmla="*/ 0 h 107"/>
                <a:gd name="T4" fmla="*/ 29 w 2480"/>
                <a:gd name="T5" fmla="*/ 0 h 107"/>
                <a:gd name="T6" fmla="*/ 28 w 2480"/>
                <a:gd name="T7" fmla="*/ 0 h 107"/>
                <a:gd name="T8" fmla="*/ 28 w 2480"/>
                <a:gd name="T9" fmla="*/ 1 h 107"/>
                <a:gd name="T10" fmla="*/ 27 w 2480"/>
                <a:gd name="T11" fmla="*/ 1 h 107"/>
                <a:gd name="T12" fmla="*/ 26 w 2480"/>
                <a:gd name="T13" fmla="*/ 1 h 107"/>
                <a:gd name="T14" fmla="*/ 26 w 2480"/>
                <a:gd name="T15" fmla="*/ 1 h 107"/>
                <a:gd name="T16" fmla="*/ 25 w 2480"/>
                <a:gd name="T17" fmla="*/ 1 h 107"/>
                <a:gd name="T18" fmla="*/ 24 w 2480"/>
                <a:gd name="T19" fmla="*/ 1 h 107"/>
                <a:gd name="T20" fmla="*/ 23 w 2480"/>
                <a:gd name="T21" fmla="*/ 1 h 107"/>
                <a:gd name="T22" fmla="*/ 23 w 2480"/>
                <a:gd name="T23" fmla="*/ 1 h 107"/>
                <a:gd name="T24" fmla="*/ 22 w 2480"/>
                <a:gd name="T25" fmla="*/ 1 h 107"/>
                <a:gd name="T26" fmla="*/ 21 w 2480"/>
                <a:gd name="T27" fmla="*/ 1 h 107"/>
                <a:gd name="T28" fmla="*/ 21 w 2480"/>
                <a:gd name="T29" fmla="*/ 1 h 107"/>
                <a:gd name="T30" fmla="*/ 20 w 2480"/>
                <a:gd name="T31" fmla="*/ 1 h 107"/>
                <a:gd name="T32" fmla="*/ 19 w 2480"/>
                <a:gd name="T33" fmla="*/ 1 h 107"/>
                <a:gd name="T34" fmla="*/ 18 w 2480"/>
                <a:gd name="T35" fmla="*/ 1 h 107"/>
                <a:gd name="T36" fmla="*/ 17 w 2480"/>
                <a:gd name="T37" fmla="*/ 1 h 107"/>
                <a:gd name="T38" fmla="*/ 16 w 2480"/>
                <a:gd name="T39" fmla="*/ 1 h 107"/>
                <a:gd name="T40" fmla="*/ 15 w 2480"/>
                <a:gd name="T41" fmla="*/ 1 h 107"/>
                <a:gd name="T42" fmla="*/ 13 w 2480"/>
                <a:gd name="T43" fmla="*/ 1 h 107"/>
                <a:gd name="T44" fmla="*/ 12 w 2480"/>
                <a:gd name="T45" fmla="*/ 1 h 107"/>
                <a:gd name="T46" fmla="*/ 10 w 2480"/>
                <a:gd name="T47" fmla="*/ 1 h 107"/>
                <a:gd name="T48" fmla="*/ 9 w 2480"/>
                <a:gd name="T49" fmla="*/ 1 h 107"/>
                <a:gd name="T50" fmla="*/ 8 w 2480"/>
                <a:gd name="T51" fmla="*/ 1 h 107"/>
                <a:gd name="T52" fmla="*/ 6 w 2480"/>
                <a:gd name="T53" fmla="*/ 1 h 107"/>
                <a:gd name="T54" fmla="*/ 5 w 2480"/>
                <a:gd name="T55" fmla="*/ 1 h 107"/>
                <a:gd name="T56" fmla="*/ 4 w 2480"/>
                <a:gd name="T57" fmla="*/ 1 h 107"/>
                <a:gd name="T58" fmla="*/ 3 w 2480"/>
                <a:gd name="T59" fmla="*/ 1 h 107"/>
                <a:gd name="T60" fmla="*/ 2 w 2480"/>
                <a:gd name="T61" fmla="*/ 1 h 107"/>
                <a:gd name="T62" fmla="*/ 0 w 2480"/>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0"/>
                <a:gd name="T97" fmla="*/ 0 h 107"/>
                <a:gd name="T98" fmla="*/ 2480 w 2480"/>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0" h="107">
                  <a:moveTo>
                    <a:pt x="2480" y="0"/>
                  </a:moveTo>
                  <a:lnTo>
                    <a:pt x="2456" y="6"/>
                  </a:lnTo>
                  <a:lnTo>
                    <a:pt x="2432" y="12"/>
                  </a:lnTo>
                  <a:lnTo>
                    <a:pt x="2407" y="16"/>
                  </a:lnTo>
                  <a:lnTo>
                    <a:pt x="2382" y="22"/>
                  </a:lnTo>
                  <a:lnTo>
                    <a:pt x="2356" y="26"/>
                  </a:lnTo>
                  <a:lnTo>
                    <a:pt x="2329" y="32"/>
                  </a:lnTo>
                  <a:lnTo>
                    <a:pt x="2302" y="37"/>
                  </a:lnTo>
                  <a:lnTo>
                    <a:pt x="2275" y="42"/>
                  </a:lnTo>
                  <a:lnTo>
                    <a:pt x="2247" y="47"/>
                  </a:lnTo>
                  <a:lnTo>
                    <a:pt x="2218" y="51"/>
                  </a:lnTo>
                  <a:lnTo>
                    <a:pt x="2190" y="56"/>
                  </a:lnTo>
                  <a:lnTo>
                    <a:pt x="2160" y="60"/>
                  </a:lnTo>
                  <a:lnTo>
                    <a:pt x="2131" y="65"/>
                  </a:lnTo>
                  <a:lnTo>
                    <a:pt x="2102" y="69"/>
                  </a:lnTo>
                  <a:lnTo>
                    <a:pt x="2072" y="73"/>
                  </a:lnTo>
                  <a:lnTo>
                    <a:pt x="2043" y="77"/>
                  </a:lnTo>
                  <a:lnTo>
                    <a:pt x="2013" y="81"/>
                  </a:lnTo>
                  <a:lnTo>
                    <a:pt x="1984" y="84"/>
                  </a:lnTo>
                  <a:lnTo>
                    <a:pt x="1954" y="88"/>
                  </a:lnTo>
                  <a:lnTo>
                    <a:pt x="1925" y="90"/>
                  </a:lnTo>
                  <a:lnTo>
                    <a:pt x="1897" y="93"/>
                  </a:lnTo>
                  <a:lnTo>
                    <a:pt x="1867" y="96"/>
                  </a:lnTo>
                  <a:lnTo>
                    <a:pt x="1839" y="98"/>
                  </a:lnTo>
                  <a:lnTo>
                    <a:pt x="1811" y="100"/>
                  </a:lnTo>
                  <a:lnTo>
                    <a:pt x="1782" y="102"/>
                  </a:lnTo>
                  <a:lnTo>
                    <a:pt x="1755" y="103"/>
                  </a:lnTo>
                  <a:lnTo>
                    <a:pt x="1728" y="105"/>
                  </a:lnTo>
                  <a:lnTo>
                    <a:pt x="1702" y="106"/>
                  </a:lnTo>
                  <a:lnTo>
                    <a:pt x="1676" y="107"/>
                  </a:lnTo>
                  <a:lnTo>
                    <a:pt x="1651" y="107"/>
                  </a:lnTo>
                  <a:lnTo>
                    <a:pt x="1626" y="107"/>
                  </a:lnTo>
                  <a:lnTo>
                    <a:pt x="1602" y="107"/>
                  </a:lnTo>
                  <a:lnTo>
                    <a:pt x="1563" y="106"/>
                  </a:lnTo>
                  <a:lnTo>
                    <a:pt x="1521" y="106"/>
                  </a:lnTo>
                  <a:lnTo>
                    <a:pt x="1477" y="106"/>
                  </a:lnTo>
                  <a:lnTo>
                    <a:pt x="1431" y="106"/>
                  </a:lnTo>
                  <a:lnTo>
                    <a:pt x="1384" y="105"/>
                  </a:lnTo>
                  <a:lnTo>
                    <a:pt x="1335" y="105"/>
                  </a:lnTo>
                  <a:lnTo>
                    <a:pt x="1285" y="105"/>
                  </a:lnTo>
                  <a:lnTo>
                    <a:pt x="1234" y="105"/>
                  </a:lnTo>
                  <a:lnTo>
                    <a:pt x="1181" y="105"/>
                  </a:lnTo>
                  <a:lnTo>
                    <a:pt x="1128" y="105"/>
                  </a:lnTo>
                  <a:lnTo>
                    <a:pt x="1073" y="105"/>
                  </a:lnTo>
                  <a:lnTo>
                    <a:pt x="1019" y="103"/>
                  </a:lnTo>
                  <a:lnTo>
                    <a:pt x="964" y="103"/>
                  </a:lnTo>
                  <a:lnTo>
                    <a:pt x="908" y="102"/>
                  </a:lnTo>
                  <a:lnTo>
                    <a:pt x="851" y="101"/>
                  </a:lnTo>
                  <a:lnTo>
                    <a:pt x="796" y="100"/>
                  </a:lnTo>
                  <a:lnTo>
                    <a:pt x="741" y="99"/>
                  </a:lnTo>
                  <a:lnTo>
                    <a:pt x="684" y="98"/>
                  </a:lnTo>
                  <a:lnTo>
                    <a:pt x="628" y="96"/>
                  </a:lnTo>
                  <a:lnTo>
                    <a:pt x="574" y="93"/>
                  </a:lnTo>
                  <a:lnTo>
                    <a:pt x="520" y="90"/>
                  </a:lnTo>
                  <a:lnTo>
                    <a:pt x="465" y="86"/>
                  </a:lnTo>
                  <a:lnTo>
                    <a:pt x="412" y="83"/>
                  </a:lnTo>
                  <a:lnTo>
                    <a:pt x="361" y="79"/>
                  </a:lnTo>
                  <a:lnTo>
                    <a:pt x="310" y="74"/>
                  </a:lnTo>
                  <a:lnTo>
                    <a:pt x="260" y="69"/>
                  </a:lnTo>
                  <a:lnTo>
                    <a:pt x="213" y="64"/>
                  </a:lnTo>
                  <a:lnTo>
                    <a:pt x="166" y="57"/>
                  </a:lnTo>
                  <a:lnTo>
                    <a:pt x="122" y="50"/>
                  </a:lnTo>
                  <a:lnTo>
                    <a:pt x="79" y="42"/>
                  </a:lnTo>
                  <a:lnTo>
                    <a:pt x="38" y="34"/>
                  </a:lnTo>
                  <a:lnTo>
                    <a:pt x="0" y="25"/>
                  </a:lnTo>
                </a:path>
              </a:pathLst>
            </a:custGeom>
            <a:noFill/>
            <a:ln w="23813">
              <a:solidFill>
                <a:srgbClr val="CC3300"/>
              </a:solidFill>
              <a:round/>
              <a:headEnd/>
              <a:tailEnd/>
            </a:ln>
          </p:spPr>
          <p:txBody>
            <a:bodyPr/>
            <a:lstStyle/>
            <a:p>
              <a:endParaRPr lang="fr-FR"/>
            </a:p>
          </p:txBody>
        </p:sp>
        <p:sp>
          <p:nvSpPr>
            <p:cNvPr id="60" name="Freeform 63"/>
            <p:cNvSpPr>
              <a:spLocks/>
            </p:cNvSpPr>
            <p:nvPr/>
          </p:nvSpPr>
          <p:spPr bwMode="auto">
            <a:xfrm>
              <a:off x="4598" y="2286"/>
              <a:ext cx="529" cy="293"/>
            </a:xfrm>
            <a:custGeom>
              <a:avLst/>
              <a:gdLst>
                <a:gd name="T0" fmla="*/ 0 w 1589"/>
                <a:gd name="T1" fmla="*/ 0 h 877"/>
                <a:gd name="T2" fmla="*/ 0 w 1589"/>
                <a:gd name="T3" fmla="*/ 0 h 877"/>
                <a:gd name="T4" fmla="*/ 1 w 1589"/>
                <a:gd name="T5" fmla="*/ 1 h 877"/>
                <a:gd name="T6" fmla="*/ 1 w 1589"/>
                <a:gd name="T7" fmla="*/ 1 h 877"/>
                <a:gd name="T8" fmla="*/ 1 w 1589"/>
                <a:gd name="T9" fmla="*/ 1 h 877"/>
                <a:gd name="T10" fmla="*/ 2 w 1589"/>
                <a:gd name="T11" fmla="*/ 2 h 877"/>
                <a:gd name="T12" fmla="*/ 2 w 1589"/>
                <a:gd name="T13" fmla="*/ 2 h 877"/>
                <a:gd name="T14" fmla="*/ 2 w 1589"/>
                <a:gd name="T15" fmla="*/ 2 h 877"/>
                <a:gd name="T16" fmla="*/ 3 w 1589"/>
                <a:gd name="T17" fmla="*/ 3 h 877"/>
                <a:gd name="T18" fmla="*/ 3 w 1589"/>
                <a:gd name="T19" fmla="*/ 3 h 877"/>
                <a:gd name="T20" fmla="*/ 3 w 1589"/>
                <a:gd name="T21" fmla="*/ 3 h 877"/>
                <a:gd name="T22" fmla="*/ 4 w 1589"/>
                <a:gd name="T23" fmla="*/ 4 h 877"/>
                <a:gd name="T24" fmla="*/ 4 w 1589"/>
                <a:gd name="T25" fmla="*/ 4 h 877"/>
                <a:gd name="T26" fmla="*/ 4 w 1589"/>
                <a:gd name="T27" fmla="*/ 4 h 877"/>
                <a:gd name="T28" fmla="*/ 5 w 1589"/>
                <a:gd name="T29" fmla="*/ 5 h 877"/>
                <a:gd name="T30" fmla="*/ 5 w 1589"/>
                <a:gd name="T31" fmla="*/ 5 h 877"/>
                <a:gd name="T32" fmla="*/ 5 w 1589"/>
                <a:gd name="T33" fmla="*/ 5 h 877"/>
                <a:gd name="T34" fmla="*/ 6 w 1589"/>
                <a:gd name="T35" fmla="*/ 6 h 877"/>
                <a:gd name="T36" fmla="*/ 6 w 1589"/>
                <a:gd name="T37" fmla="*/ 6 h 877"/>
                <a:gd name="T38" fmla="*/ 6 w 1589"/>
                <a:gd name="T39" fmla="*/ 6 h 877"/>
                <a:gd name="T40" fmla="*/ 7 w 1589"/>
                <a:gd name="T41" fmla="*/ 7 h 877"/>
                <a:gd name="T42" fmla="*/ 7 w 1589"/>
                <a:gd name="T43" fmla="*/ 7 h 877"/>
                <a:gd name="T44" fmla="*/ 7 w 1589"/>
                <a:gd name="T45" fmla="*/ 7 h 877"/>
                <a:gd name="T46" fmla="*/ 8 w 1589"/>
                <a:gd name="T47" fmla="*/ 8 h 877"/>
                <a:gd name="T48" fmla="*/ 8 w 1589"/>
                <a:gd name="T49" fmla="*/ 8 h 877"/>
                <a:gd name="T50" fmla="*/ 8 w 1589"/>
                <a:gd name="T51" fmla="*/ 9 h 877"/>
                <a:gd name="T52" fmla="*/ 9 w 1589"/>
                <a:gd name="T53" fmla="*/ 9 h 877"/>
                <a:gd name="T54" fmla="*/ 9 w 1589"/>
                <a:gd name="T55" fmla="*/ 9 h 877"/>
                <a:gd name="T56" fmla="*/ 9 w 1589"/>
                <a:gd name="T57" fmla="*/ 10 h 877"/>
                <a:gd name="T58" fmla="*/ 10 w 1589"/>
                <a:gd name="T59" fmla="*/ 10 h 877"/>
                <a:gd name="T60" fmla="*/ 10 w 1589"/>
                <a:gd name="T61" fmla="*/ 10 h 877"/>
                <a:gd name="T62" fmla="*/ 10 w 1589"/>
                <a:gd name="T63" fmla="*/ 11 h 877"/>
                <a:gd name="T64" fmla="*/ 11 w 1589"/>
                <a:gd name="T65" fmla="*/ 11 h 877"/>
                <a:gd name="T66" fmla="*/ 11 w 1589"/>
                <a:gd name="T67" fmla="*/ 11 h 877"/>
                <a:gd name="T68" fmla="*/ 12 w 1589"/>
                <a:gd name="T69" fmla="*/ 11 h 877"/>
                <a:gd name="T70" fmla="*/ 12 w 1589"/>
                <a:gd name="T71" fmla="*/ 11 h 877"/>
                <a:gd name="T72" fmla="*/ 13 w 1589"/>
                <a:gd name="T73" fmla="*/ 11 h 877"/>
                <a:gd name="T74" fmla="*/ 14 w 1589"/>
                <a:gd name="T75" fmla="*/ 11 h 877"/>
                <a:gd name="T76" fmla="*/ 14 w 1589"/>
                <a:gd name="T77" fmla="*/ 11 h 877"/>
                <a:gd name="T78" fmla="*/ 15 w 1589"/>
                <a:gd name="T79" fmla="*/ 11 h 877"/>
                <a:gd name="T80" fmla="*/ 15 w 1589"/>
                <a:gd name="T81" fmla="*/ 11 h 877"/>
                <a:gd name="T82" fmla="*/ 16 w 1589"/>
                <a:gd name="T83" fmla="*/ 11 h 877"/>
                <a:gd name="T84" fmla="*/ 16 w 1589"/>
                <a:gd name="T85" fmla="*/ 11 h 877"/>
                <a:gd name="T86" fmla="*/ 17 w 1589"/>
                <a:gd name="T87" fmla="*/ 11 h 877"/>
                <a:gd name="T88" fmla="*/ 17 w 1589"/>
                <a:gd name="T89" fmla="*/ 11 h 877"/>
                <a:gd name="T90" fmla="*/ 18 w 1589"/>
                <a:gd name="T91" fmla="*/ 11 h 877"/>
                <a:gd name="T92" fmla="*/ 18 w 1589"/>
                <a:gd name="T93" fmla="*/ 11 h 877"/>
                <a:gd name="T94" fmla="*/ 19 w 1589"/>
                <a:gd name="T95" fmla="*/ 11 h 877"/>
                <a:gd name="T96" fmla="*/ 20 w 1589"/>
                <a:gd name="T97" fmla="*/ 11 h 877"/>
                <a:gd name="T98" fmla="*/ 0 w 1589"/>
                <a:gd name="T99" fmla="*/ 0 h 8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9"/>
                <a:gd name="T151" fmla="*/ 0 h 877"/>
                <a:gd name="T152" fmla="*/ 1589 w 1589"/>
                <a:gd name="T153" fmla="*/ 877 h 8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9" h="877">
                  <a:moveTo>
                    <a:pt x="0" y="0"/>
                  </a:moveTo>
                  <a:lnTo>
                    <a:pt x="28" y="27"/>
                  </a:lnTo>
                  <a:lnTo>
                    <a:pt x="55" y="54"/>
                  </a:lnTo>
                  <a:lnTo>
                    <a:pt x="83" y="83"/>
                  </a:lnTo>
                  <a:lnTo>
                    <a:pt x="110" y="110"/>
                  </a:lnTo>
                  <a:lnTo>
                    <a:pt x="137" y="137"/>
                  </a:lnTo>
                  <a:lnTo>
                    <a:pt x="165" y="164"/>
                  </a:lnTo>
                  <a:lnTo>
                    <a:pt x="192" y="191"/>
                  </a:lnTo>
                  <a:lnTo>
                    <a:pt x="219" y="219"/>
                  </a:lnTo>
                  <a:lnTo>
                    <a:pt x="246" y="247"/>
                  </a:lnTo>
                  <a:lnTo>
                    <a:pt x="275" y="274"/>
                  </a:lnTo>
                  <a:lnTo>
                    <a:pt x="302" y="301"/>
                  </a:lnTo>
                  <a:lnTo>
                    <a:pt x="329" y="328"/>
                  </a:lnTo>
                  <a:lnTo>
                    <a:pt x="356" y="356"/>
                  </a:lnTo>
                  <a:lnTo>
                    <a:pt x="383" y="384"/>
                  </a:lnTo>
                  <a:lnTo>
                    <a:pt x="410" y="411"/>
                  </a:lnTo>
                  <a:lnTo>
                    <a:pt x="438" y="438"/>
                  </a:lnTo>
                  <a:lnTo>
                    <a:pt x="465" y="466"/>
                  </a:lnTo>
                  <a:lnTo>
                    <a:pt x="493" y="493"/>
                  </a:lnTo>
                  <a:lnTo>
                    <a:pt x="520" y="521"/>
                  </a:lnTo>
                  <a:lnTo>
                    <a:pt x="547" y="548"/>
                  </a:lnTo>
                  <a:lnTo>
                    <a:pt x="575" y="575"/>
                  </a:lnTo>
                  <a:lnTo>
                    <a:pt x="602" y="603"/>
                  </a:lnTo>
                  <a:lnTo>
                    <a:pt x="629" y="630"/>
                  </a:lnTo>
                  <a:lnTo>
                    <a:pt x="656" y="657"/>
                  </a:lnTo>
                  <a:lnTo>
                    <a:pt x="683" y="685"/>
                  </a:lnTo>
                  <a:lnTo>
                    <a:pt x="710" y="712"/>
                  </a:lnTo>
                  <a:lnTo>
                    <a:pt x="739" y="740"/>
                  </a:lnTo>
                  <a:lnTo>
                    <a:pt x="766" y="767"/>
                  </a:lnTo>
                  <a:lnTo>
                    <a:pt x="793" y="794"/>
                  </a:lnTo>
                  <a:lnTo>
                    <a:pt x="820" y="822"/>
                  </a:lnTo>
                  <a:lnTo>
                    <a:pt x="847" y="849"/>
                  </a:lnTo>
                  <a:lnTo>
                    <a:pt x="875" y="877"/>
                  </a:lnTo>
                  <a:lnTo>
                    <a:pt x="919" y="875"/>
                  </a:lnTo>
                  <a:lnTo>
                    <a:pt x="964" y="873"/>
                  </a:lnTo>
                  <a:lnTo>
                    <a:pt x="1008" y="872"/>
                  </a:lnTo>
                  <a:lnTo>
                    <a:pt x="1054" y="871"/>
                  </a:lnTo>
                  <a:lnTo>
                    <a:pt x="1098" y="870"/>
                  </a:lnTo>
                  <a:lnTo>
                    <a:pt x="1143" y="870"/>
                  </a:lnTo>
                  <a:lnTo>
                    <a:pt x="1187" y="869"/>
                  </a:lnTo>
                  <a:lnTo>
                    <a:pt x="1232" y="868"/>
                  </a:lnTo>
                  <a:lnTo>
                    <a:pt x="1277" y="868"/>
                  </a:lnTo>
                  <a:lnTo>
                    <a:pt x="1321" y="866"/>
                  </a:lnTo>
                  <a:lnTo>
                    <a:pt x="1366" y="866"/>
                  </a:lnTo>
                  <a:lnTo>
                    <a:pt x="1410" y="865"/>
                  </a:lnTo>
                  <a:lnTo>
                    <a:pt x="1456" y="864"/>
                  </a:lnTo>
                  <a:lnTo>
                    <a:pt x="1500" y="864"/>
                  </a:lnTo>
                  <a:lnTo>
                    <a:pt x="1545" y="863"/>
                  </a:lnTo>
                  <a:lnTo>
                    <a:pt x="1589" y="862"/>
                  </a:lnTo>
                  <a:lnTo>
                    <a:pt x="0" y="0"/>
                  </a:lnTo>
                  <a:close/>
                </a:path>
              </a:pathLst>
            </a:custGeom>
            <a:solidFill>
              <a:srgbClr val="01735D"/>
            </a:solidFill>
            <a:ln w="9525">
              <a:noFill/>
              <a:round/>
              <a:headEnd/>
              <a:tailEnd/>
            </a:ln>
          </p:spPr>
          <p:txBody>
            <a:bodyPr/>
            <a:lstStyle/>
            <a:p>
              <a:endParaRPr lang="fr-FR"/>
            </a:p>
          </p:txBody>
        </p:sp>
        <p:sp>
          <p:nvSpPr>
            <p:cNvPr id="61" name="Freeform 64"/>
            <p:cNvSpPr>
              <a:spLocks/>
            </p:cNvSpPr>
            <p:nvPr/>
          </p:nvSpPr>
          <p:spPr bwMode="auto">
            <a:xfrm>
              <a:off x="4573" y="2262"/>
              <a:ext cx="574" cy="312"/>
            </a:xfrm>
            <a:custGeom>
              <a:avLst/>
              <a:gdLst>
                <a:gd name="T0" fmla="*/ 1 w 1720"/>
                <a:gd name="T1" fmla="*/ 1 h 936"/>
                <a:gd name="T2" fmla="*/ 1 w 1720"/>
                <a:gd name="T3" fmla="*/ 1 h 936"/>
                <a:gd name="T4" fmla="*/ 1 w 1720"/>
                <a:gd name="T5" fmla="*/ 1 h 936"/>
                <a:gd name="T6" fmla="*/ 1 w 1720"/>
                <a:gd name="T7" fmla="*/ 1 h 936"/>
                <a:gd name="T8" fmla="*/ 0 w 1720"/>
                <a:gd name="T9" fmla="*/ 0 h 936"/>
                <a:gd name="T10" fmla="*/ 0 w 1720"/>
                <a:gd name="T11" fmla="*/ 0 h 936"/>
                <a:gd name="T12" fmla="*/ 0 w 1720"/>
                <a:gd name="T13" fmla="*/ 0 h 936"/>
                <a:gd name="T14" fmla="*/ 0 w 1720"/>
                <a:gd name="T15" fmla="*/ 0 h 936"/>
                <a:gd name="T16" fmla="*/ 0 w 1720"/>
                <a:gd name="T17" fmla="*/ 0 h 936"/>
                <a:gd name="T18" fmla="*/ 21 w 1720"/>
                <a:gd name="T19" fmla="*/ 12 h 936"/>
                <a:gd name="T20" fmla="*/ 21 w 1720"/>
                <a:gd name="T21" fmla="*/ 12 h 936"/>
                <a:gd name="T22" fmla="*/ 21 w 1720"/>
                <a:gd name="T23" fmla="*/ 12 h 936"/>
                <a:gd name="T24" fmla="*/ 21 w 1720"/>
                <a:gd name="T25" fmla="*/ 12 h 936"/>
                <a:gd name="T26" fmla="*/ 21 w 1720"/>
                <a:gd name="T27" fmla="*/ 12 h 936"/>
                <a:gd name="T28" fmla="*/ 21 w 1720"/>
                <a:gd name="T29" fmla="*/ 12 h 936"/>
                <a:gd name="T30" fmla="*/ 21 w 1720"/>
                <a:gd name="T31" fmla="*/ 12 h 936"/>
                <a:gd name="T32" fmla="*/ 21 w 1720"/>
                <a:gd name="T33" fmla="*/ 12 h 936"/>
                <a:gd name="T34" fmla="*/ 21 w 1720"/>
                <a:gd name="T35" fmla="*/ 12 h 936"/>
                <a:gd name="T36" fmla="*/ 1 w 1720"/>
                <a:gd name="T37" fmla="*/ 1 h 9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0"/>
                <a:gd name="T58" fmla="*/ 0 h 936"/>
                <a:gd name="T59" fmla="*/ 1720 w 1720"/>
                <a:gd name="T60" fmla="*/ 936 h 9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0" h="936">
                  <a:moveTo>
                    <a:pt x="73" y="74"/>
                  </a:moveTo>
                  <a:lnTo>
                    <a:pt x="64" y="65"/>
                  </a:lnTo>
                  <a:lnTo>
                    <a:pt x="55" y="56"/>
                  </a:lnTo>
                  <a:lnTo>
                    <a:pt x="46" y="46"/>
                  </a:lnTo>
                  <a:lnTo>
                    <a:pt x="37" y="37"/>
                  </a:lnTo>
                  <a:lnTo>
                    <a:pt x="27" y="28"/>
                  </a:lnTo>
                  <a:lnTo>
                    <a:pt x="18" y="19"/>
                  </a:lnTo>
                  <a:lnTo>
                    <a:pt x="9" y="10"/>
                  </a:lnTo>
                  <a:lnTo>
                    <a:pt x="0" y="0"/>
                  </a:lnTo>
                  <a:lnTo>
                    <a:pt x="1720" y="935"/>
                  </a:lnTo>
                  <a:lnTo>
                    <a:pt x="1713" y="935"/>
                  </a:lnTo>
                  <a:lnTo>
                    <a:pt x="1705" y="935"/>
                  </a:lnTo>
                  <a:lnTo>
                    <a:pt x="1698" y="935"/>
                  </a:lnTo>
                  <a:lnTo>
                    <a:pt x="1692" y="935"/>
                  </a:lnTo>
                  <a:lnTo>
                    <a:pt x="1684" y="936"/>
                  </a:lnTo>
                  <a:lnTo>
                    <a:pt x="1677" y="936"/>
                  </a:lnTo>
                  <a:lnTo>
                    <a:pt x="1669" y="936"/>
                  </a:lnTo>
                  <a:lnTo>
                    <a:pt x="1662" y="936"/>
                  </a:lnTo>
                  <a:lnTo>
                    <a:pt x="73" y="74"/>
                  </a:lnTo>
                  <a:close/>
                </a:path>
              </a:pathLst>
            </a:custGeom>
            <a:solidFill>
              <a:srgbClr val="047660"/>
            </a:solidFill>
            <a:ln w="9525">
              <a:noFill/>
              <a:round/>
              <a:headEnd/>
              <a:tailEnd/>
            </a:ln>
          </p:spPr>
          <p:txBody>
            <a:bodyPr/>
            <a:lstStyle/>
            <a:p>
              <a:endParaRPr lang="fr-FR"/>
            </a:p>
          </p:txBody>
        </p:sp>
        <p:sp>
          <p:nvSpPr>
            <p:cNvPr id="62" name="Freeform 65"/>
            <p:cNvSpPr>
              <a:spLocks/>
            </p:cNvSpPr>
            <p:nvPr/>
          </p:nvSpPr>
          <p:spPr bwMode="auto">
            <a:xfrm>
              <a:off x="4548" y="2236"/>
              <a:ext cx="619" cy="337"/>
            </a:xfrm>
            <a:custGeom>
              <a:avLst/>
              <a:gdLst>
                <a:gd name="T0" fmla="*/ 1 w 1858"/>
                <a:gd name="T1" fmla="*/ 1 h 1012"/>
                <a:gd name="T2" fmla="*/ 1 w 1858"/>
                <a:gd name="T3" fmla="*/ 1 h 1012"/>
                <a:gd name="T4" fmla="*/ 1 w 1858"/>
                <a:gd name="T5" fmla="*/ 1 h 1012"/>
                <a:gd name="T6" fmla="*/ 1 w 1858"/>
                <a:gd name="T7" fmla="*/ 1 h 1012"/>
                <a:gd name="T8" fmla="*/ 0 w 1858"/>
                <a:gd name="T9" fmla="*/ 0 h 1012"/>
                <a:gd name="T10" fmla="*/ 0 w 1858"/>
                <a:gd name="T11" fmla="*/ 0 h 1012"/>
                <a:gd name="T12" fmla="*/ 0 w 1858"/>
                <a:gd name="T13" fmla="*/ 0 h 1012"/>
                <a:gd name="T14" fmla="*/ 0 w 1858"/>
                <a:gd name="T15" fmla="*/ 0 h 1012"/>
                <a:gd name="T16" fmla="*/ 0 w 1858"/>
                <a:gd name="T17" fmla="*/ 0 h 1012"/>
                <a:gd name="T18" fmla="*/ 23 w 1858"/>
                <a:gd name="T19" fmla="*/ 12 h 1012"/>
                <a:gd name="T20" fmla="*/ 23 w 1858"/>
                <a:gd name="T21" fmla="*/ 12 h 1012"/>
                <a:gd name="T22" fmla="*/ 23 w 1858"/>
                <a:gd name="T23" fmla="*/ 12 h 1012"/>
                <a:gd name="T24" fmla="*/ 23 w 1858"/>
                <a:gd name="T25" fmla="*/ 12 h 1012"/>
                <a:gd name="T26" fmla="*/ 23 w 1858"/>
                <a:gd name="T27" fmla="*/ 12 h 1012"/>
                <a:gd name="T28" fmla="*/ 22 w 1858"/>
                <a:gd name="T29" fmla="*/ 12 h 1012"/>
                <a:gd name="T30" fmla="*/ 22 w 1858"/>
                <a:gd name="T31" fmla="*/ 12 h 1012"/>
                <a:gd name="T32" fmla="*/ 22 w 1858"/>
                <a:gd name="T33" fmla="*/ 12 h 1012"/>
                <a:gd name="T34" fmla="*/ 22 w 1858"/>
                <a:gd name="T35" fmla="*/ 12 h 1012"/>
                <a:gd name="T36" fmla="*/ 1 w 1858"/>
                <a:gd name="T37" fmla="*/ 1 h 10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8"/>
                <a:gd name="T58" fmla="*/ 0 h 1012"/>
                <a:gd name="T59" fmla="*/ 1858 w 1858"/>
                <a:gd name="T60" fmla="*/ 1012 h 10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8" h="1012">
                  <a:moveTo>
                    <a:pt x="77" y="77"/>
                  </a:moveTo>
                  <a:lnTo>
                    <a:pt x="67" y="67"/>
                  </a:lnTo>
                  <a:lnTo>
                    <a:pt x="58" y="58"/>
                  </a:lnTo>
                  <a:lnTo>
                    <a:pt x="47" y="48"/>
                  </a:lnTo>
                  <a:lnTo>
                    <a:pt x="38" y="39"/>
                  </a:lnTo>
                  <a:lnTo>
                    <a:pt x="29" y="30"/>
                  </a:lnTo>
                  <a:lnTo>
                    <a:pt x="19" y="20"/>
                  </a:lnTo>
                  <a:lnTo>
                    <a:pt x="10" y="11"/>
                  </a:lnTo>
                  <a:lnTo>
                    <a:pt x="0" y="0"/>
                  </a:lnTo>
                  <a:lnTo>
                    <a:pt x="1858" y="1009"/>
                  </a:lnTo>
                  <a:lnTo>
                    <a:pt x="1850" y="1009"/>
                  </a:lnTo>
                  <a:lnTo>
                    <a:pt x="1843" y="1009"/>
                  </a:lnTo>
                  <a:lnTo>
                    <a:pt x="1835" y="1009"/>
                  </a:lnTo>
                  <a:lnTo>
                    <a:pt x="1827" y="1011"/>
                  </a:lnTo>
                  <a:lnTo>
                    <a:pt x="1820" y="1011"/>
                  </a:lnTo>
                  <a:lnTo>
                    <a:pt x="1813" y="1011"/>
                  </a:lnTo>
                  <a:lnTo>
                    <a:pt x="1805" y="1012"/>
                  </a:lnTo>
                  <a:lnTo>
                    <a:pt x="1797" y="1012"/>
                  </a:lnTo>
                  <a:lnTo>
                    <a:pt x="77" y="77"/>
                  </a:lnTo>
                  <a:close/>
                </a:path>
              </a:pathLst>
            </a:custGeom>
            <a:solidFill>
              <a:srgbClr val="067660"/>
            </a:solidFill>
            <a:ln w="9525">
              <a:noFill/>
              <a:round/>
              <a:headEnd/>
              <a:tailEnd/>
            </a:ln>
          </p:spPr>
          <p:txBody>
            <a:bodyPr/>
            <a:lstStyle/>
            <a:p>
              <a:endParaRPr lang="fr-FR"/>
            </a:p>
          </p:txBody>
        </p:sp>
        <p:sp>
          <p:nvSpPr>
            <p:cNvPr id="63" name="Freeform 66"/>
            <p:cNvSpPr>
              <a:spLocks/>
            </p:cNvSpPr>
            <p:nvPr/>
          </p:nvSpPr>
          <p:spPr bwMode="auto">
            <a:xfrm>
              <a:off x="4522" y="2211"/>
              <a:ext cx="665" cy="361"/>
            </a:xfrm>
            <a:custGeom>
              <a:avLst/>
              <a:gdLst>
                <a:gd name="T0" fmla="*/ 1 w 1994"/>
                <a:gd name="T1" fmla="*/ 1 h 1084"/>
                <a:gd name="T2" fmla="*/ 1 w 1994"/>
                <a:gd name="T3" fmla="*/ 1 h 1084"/>
                <a:gd name="T4" fmla="*/ 1 w 1994"/>
                <a:gd name="T5" fmla="*/ 1 h 1084"/>
                <a:gd name="T6" fmla="*/ 1 w 1994"/>
                <a:gd name="T7" fmla="*/ 1 h 1084"/>
                <a:gd name="T8" fmla="*/ 0 w 1994"/>
                <a:gd name="T9" fmla="*/ 0 h 1084"/>
                <a:gd name="T10" fmla="*/ 0 w 1994"/>
                <a:gd name="T11" fmla="*/ 0 h 1084"/>
                <a:gd name="T12" fmla="*/ 0 w 1994"/>
                <a:gd name="T13" fmla="*/ 0 h 1084"/>
                <a:gd name="T14" fmla="*/ 0 w 1994"/>
                <a:gd name="T15" fmla="*/ 0 h 1084"/>
                <a:gd name="T16" fmla="*/ 0 w 1994"/>
                <a:gd name="T17" fmla="*/ 0 h 1084"/>
                <a:gd name="T18" fmla="*/ 25 w 1994"/>
                <a:gd name="T19" fmla="*/ 13 h 1084"/>
                <a:gd name="T20" fmla="*/ 25 w 1994"/>
                <a:gd name="T21" fmla="*/ 13 h 1084"/>
                <a:gd name="T22" fmla="*/ 24 w 1994"/>
                <a:gd name="T23" fmla="*/ 13 h 1084"/>
                <a:gd name="T24" fmla="*/ 24 w 1994"/>
                <a:gd name="T25" fmla="*/ 13 h 1084"/>
                <a:gd name="T26" fmla="*/ 24 w 1994"/>
                <a:gd name="T27" fmla="*/ 13 h 1084"/>
                <a:gd name="T28" fmla="*/ 24 w 1994"/>
                <a:gd name="T29" fmla="*/ 13 h 1084"/>
                <a:gd name="T30" fmla="*/ 24 w 1994"/>
                <a:gd name="T31" fmla="*/ 13 h 1084"/>
                <a:gd name="T32" fmla="*/ 24 w 1994"/>
                <a:gd name="T33" fmla="*/ 13 h 1084"/>
                <a:gd name="T34" fmla="*/ 24 w 1994"/>
                <a:gd name="T35" fmla="*/ 13 h 1084"/>
                <a:gd name="T36" fmla="*/ 1 w 1994"/>
                <a:gd name="T37" fmla="*/ 1 h 10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4"/>
                <a:gd name="T58" fmla="*/ 0 h 1084"/>
                <a:gd name="T59" fmla="*/ 1994 w 1994"/>
                <a:gd name="T60" fmla="*/ 1084 h 10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4" h="1084">
                  <a:moveTo>
                    <a:pt x="76" y="75"/>
                  </a:moveTo>
                  <a:lnTo>
                    <a:pt x="67" y="66"/>
                  </a:lnTo>
                  <a:lnTo>
                    <a:pt x="57" y="56"/>
                  </a:lnTo>
                  <a:lnTo>
                    <a:pt x="48" y="47"/>
                  </a:lnTo>
                  <a:lnTo>
                    <a:pt x="39" y="37"/>
                  </a:lnTo>
                  <a:lnTo>
                    <a:pt x="29" y="28"/>
                  </a:lnTo>
                  <a:lnTo>
                    <a:pt x="19" y="19"/>
                  </a:lnTo>
                  <a:lnTo>
                    <a:pt x="10" y="9"/>
                  </a:lnTo>
                  <a:lnTo>
                    <a:pt x="0" y="0"/>
                  </a:lnTo>
                  <a:lnTo>
                    <a:pt x="1994" y="1082"/>
                  </a:lnTo>
                  <a:lnTo>
                    <a:pt x="1986" y="1082"/>
                  </a:lnTo>
                  <a:lnTo>
                    <a:pt x="1979" y="1082"/>
                  </a:lnTo>
                  <a:lnTo>
                    <a:pt x="1971" y="1082"/>
                  </a:lnTo>
                  <a:lnTo>
                    <a:pt x="1965" y="1083"/>
                  </a:lnTo>
                  <a:lnTo>
                    <a:pt x="1957" y="1083"/>
                  </a:lnTo>
                  <a:lnTo>
                    <a:pt x="1949" y="1083"/>
                  </a:lnTo>
                  <a:lnTo>
                    <a:pt x="1942" y="1084"/>
                  </a:lnTo>
                  <a:lnTo>
                    <a:pt x="1934" y="1084"/>
                  </a:lnTo>
                  <a:lnTo>
                    <a:pt x="76" y="75"/>
                  </a:lnTo>
                  <a:close/>
                </a:path>
              </a:pathLst>
            </a:custGeom>
            <a:solidFill>
              <a:srgbClr val="067660"/>
            </a:solidFill>
            <a:ln w="9525">
              <a:noFill/>
              <a:round/>
              <a:headEnd/>
              <a:tailEnd/>
            </a:ln>
          </p:spPr>
          <p:txBody>
            <a:bodyPr/>
            <a:lstStyle/>
            <a:p>
              <a:endParaRPr lang="fr-FR"/>
            </a:p>
          </p:txBody>
        </p:sp>
        <p:sp>
          <p:nvSpPr>
            <p:cNvPr id="64" name="Freeform 67"/>
            <p:cNvSpPr>
              <a:spLocks/>
            </p:cNvSpPr>
            <p:nvPr/>
          </p:nvSpPr>
          <p:spPr bwMode="auto">
            <a:xfrm>
              <a:off x="4498" y="2186"/>
              <a:ext cx="708" cy="386"/>
            </a:xfrm>
            <a:custGeom>
              <a:avLst/>
              <a:gdLst>
                <a:gd name="T0" fmla="*/ 1 w 2123"/>
                <a:gd name="T1" fmla="*/ 1 h 1156"/>
                <a:gd name="T2" fmla="*/ 1 w 2123"/>
                <a:gd name="T3" fmla="*/ 1 h 1156"/>
                <a:gd name="T4" fmla="*/ 1 w 2123"/>
                <a:gd name="T5" fmla="*/ 1 h 1156"/>
                <a:gd name="T6" fmla="*/ 1 w 2123"/>
                <a:gd name="T7" fmla="*/ 1 h 1156"/>
                <a:gd name="T8" fmla="*/ 0 w 2123"/>
                <a:gd name="T9" fmla="*/ 0 h 1156"/>
                <a:gd name="T10" fmla="*/ 0 w 2123"/>
                <a:gd name="T11" fmla="*/ 0 h 1156"/>
                <a:gd name="T12" fmla="*/ 0 w 2123"/>
                <a:gd name="T13" fmla="*/ 0 h 1156"/>
                <a:gd name="T14" fmla="*/ 0 w 2123"/>
                <a:gd name="T15" fmla="*/ 0 h 1156"/>
                <a:gd name="T16" fmla="*/ 0 w 2123"/>
                <a:gd name="T17" fmla="*/ 0 h 1156"/>
                <a:gd name="T18" fmla="*/ 26 w 2123"/>
                <a:gd name="T19" fmla="*/ 14 h 1156"/>
                <a:gd name="T20" fmla="*/ 26 w 2123"/>
                <a:gd name="T21" fmla="*/ 14 h 1156"/>
                <a:gd name="T22" fmla="*/ 26 w 2123"/>
                <a:gd name="T23" fmla="*/ 14 h 1156"/>
                <a:gd name="T24" fmla="*/ 26 w 2123"/>
                <a:gd name="T25" fmla="*/ 14 h 1156"/>
                <a:gd name="T26" fmla="*/ 26 w 2123"/>
                <a:gd name="T27" fmla="*/ 14 h 1156"/>
                <a:gd name="T28" fmla="*/ 26 w 2123"/>
                <a:gd name="T29" fmla="*/ 14 h 1156"/>
                <a:gd name="T30" fmla="*/ 26 w 2123"/>
                <a:gd name="T31" fmla="*/ 14 h 1156"/>
                <a:gd name="T32" fmla="*/ 26 w 2123"/>
                <a:gd name="T33" fmla="*/ 14 h 1156"/>
                <a:gd name="T34" fmla="*/ 26 w 2123"/>
                <a:gd name="T35" fmla="*/ 14 h 1156"/>
                <a:gd name="T36" fmla="*/ 1 w 2123"/>
                <a:gd name="T37" fmla="*/ 1 h 1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3"/>
                <a:gd name="T58" fmla="*/ 0 h 1156"/>
                <a:gd name="T59" fmla="*/ 2123 w 2123"/>
                <a:gd name="T60" fmla="*/ 1156 h 1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3" h="1156">
                  <a:moveTo>
                    <a:pt x="72" y="74"/>
                  </a:moveTo>
                  <a:lnTo>
                    <a:pt x="63" y="65"/>
                  </a:lnTo>
                  <a:lnTo>
                    <a:pt x="54" y="55"/>
                  </a:lnTo>
                  <a:lnTo>
                    <a:pt x="45" y="45"/>
                  </a:lnTo>
                  <a:lnTo>
                    <a:pt x="36" y="36"/>
                  </a:lnTo>
                  <a:lnTo>
                    <a:pt x="27" y="27"/>
                  </a:lnTo>
                  <a:lnTo>
                    <a:pt x="18" y="18"/>
                  </a:lnTo>
                  <a:lnTo>
                    <a:pt x="9" y="9"/>
                  </a:lnTo>
                  <a:lnTo>
                    <a:pt x="0" y="0"/>
                  </a:lnTo>
                  <a:lnTo>
                    <a:pt x="2123" y="1153"/>
                  </a:lnTo>
                  <a:lnTo>
                    <a:pt x="2116" y="1153"/>
                  </a:lnTo>
                  <a:lnTo>
                    <a:pt x="2109" y="1154"/>
                  </a:lnTo>
                  <a:lnTo>
                    <a:pt x="2102" y="1154"/>
                  </a:lnTo>
                  <a:lnTo>
                    <a:pt x="2094" y="1154"/>
                  </a:lnTo>
                  <a:lnTo>
                    <a:pt x="2088" y="1155"/>
                  </a:lnTo>
                  <a:lnTo>
                    <a:pt x="2081" y="1155"/>
                  </a:lnTo>
                  <a:lnTo>
                    <a:pt x="2073" y="1156"/>
                  </a:lnTo>
                  <a:lnTo>
                    <a:pt x="2066" y="1156"/>
                  </a:lnTo>
                  <a:lnTo>
                    <a:pt x="72" y="74"/>
                  </a:lnTo>
                  <a:close/>
                </a:path>
              </a:pathLst>
            </a:custGeom>
            <a:solidFill>
              <a:srgbClr val="087862"/>
            </a:solidFill>
            <a:ln w="9525">
              <a:noFill/>
              <a:round/>
              <a:headEnd/>
              <a:tailEnd/>
            </a:ln>
          </p:spPr>
          <p:txBody>
            <a:bodyPr/>
            <a:lstStyle/>
            <a:p>
              <a:endParaRPr lang="fr-FR"/>
            </a:p>
          </p:txBody>
        </p:sp>
        <p:sp>
          <p:nvSpPr>
            <p:cNvPr id="65" name="Freeform 68"/>
            <p:cNvSpPr>
              <a:spLocks/>
            </p:cNvSpPr>
            <p:nvPr/>
          </p:nvSpPr>
          <p:spPr bwMode="auto">
            <a:xfrm>
              <a:off x="4482" y="2170"/>
              <a:ext cx="743" cy="401"/>
            </a:xfrm>
            <a:custGeom>
              <a:avLst/>
              <a:gdLst>
                <a:gd name="T0" fmla="*/ 1 w 2228"/>
                <a:gd name="T1" fmla="*/ 1 h 1201"/>
                <a:gd name="T2" fmla="*/ 1 w 2228"/>
                <a:gd name="T3" fmla="*/ 1 h 1201"/>
                <a:gd name="T4" fmla="*/ 0 w 2228"/>
                <a:gd name="T5" fmla="*/ 0 h 1201"/>
                <a:gd name="T6" fmla="*/ 0 w 2228"/>
                <a:gd name="T7" fmla="*/ 0 h 1201"/>
                <a:gd name="T8" fmla="*/ 0 w 2228"/>
                <a:gd name="T9" fmla="*/ 0 h 1201"/>
                <a:gd name="T10" fmla="*/ 0 w 2228"/>
                <a:gd name="T11" fmla="*/ 0 h 1201"/>
                <a:gd name="T12" fmla="*/ 0 w 2228"/>
                <a:gd name="T13" fmla="*/ 0 h 1201"/>
                <a:gd name="T14" fmla="*/ 0 w 2228"/>
                <a:gd name="T15" fmla="*/ 0 h 1201"/>
                <a:gd name="T16" fmla="*/ 0 w 2228"/>
                <a:gd name="T17" fmla="*/ 0 h 1201"/>
                <a:gd name="T18" fmla="*/ 0 w 2228"/>
                <a:gd name="T19" fmla="*/ 0 h 1201"/>
                <a:gd name="T20" fmla="*/ 0 w 2228"/>
                <a:gd name="T21" fmla="*/ 0 h 1201"/>
                <a:gd name="T22" fmla="*/ 0 w 2228"/>
                <a:gd name="T23" fmla="*/ 0 h 1201"/>
                <a:gd name="T24" fmla="*/ 0 w 2228"/>
                <a:gd name="T25" fmla="*/ 0 h 1201"/>
                <a:gd name="T26" fmla="*/ 28 w 2228"/>
                <a:gd name="T27" fmla="*/ 15 h 1201"/>
                <a:gd name="T28" fmla="*/ 27 w 2228"/>
                <a:gd name="T29" fmla="*/ 15 h 1201"/>
                <a:gd name="T30" fmla="*/ 27 w 2228"/>
                <a:gd name="T31" fmla="*/ 15 h 1201"/>
                <a:gd name="T32" fmla="*/ 27 w 2228"/>
                <a:gd name="T33" fmla="*/ 15 h 1201"/>
                <a:gd name="T34" fmla="*/ 27 w 2228"/>
                <a:gd name="T35" fmla="*/ 15 h 1201"/>
                <a:gd name="T36" fmla="*/ 27 w 2228"/>
                <a:gd name="T37" fmla="*/ 15 h 1201"/>
                <a:gd name="T38" fmla="*/ 27 w 2228"/>
                <a:gd name="T39" fmla="*/ 15 h 1201"/>
                <a:gd name="T40" fmla="*/ 27 w 2228"/>
                <a:gd name="T41" fmla="*/ 15 h 1201"/>
                <a:gd name="T42" fmla="*/ 27 w 2228"/>
                <a:gd name="T43" fmla="*/ 15 h 1201"/>
                <a:gd name="T44" fmla="*/ 1 w 2228"/>
                <a:gd name="T45" fmla="*/ 1 h 12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8"/>
                <a:gd name="T70" fmla="*/ 0 h 1201"/>
                <a:gd name="T71" fmla="*/ 2228 w 2228"/>
                <a:gd name="T72" fmla="*/ 1201 h 12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8" h="1201">
                  <a:moveTo>
                    <a:pt x="48" y="48"/>
                  </a:moveTo>
                  <a:lnTo>
                    <a:pt x="42" y="42"/>
                  </a:lnTo>
                  <a:lnTo>
                    <a:pt x="36" y="36"/>
                  </a:lnTo>
                  <a:lnTo>
                    <a:pt x="29" y="30"/>
                  </a:lnTo>
                  <a:lnTo>
                    <a:pt x="24" y="24"/>
                  </a:lnTo>
                  <a:lnTo>
                    <a:pt x="18" y="19"/>
                  </a:lnTo>
                  <a:lnTo>
                    <a:pt x="12" y="12"/>
                  </a:lnTo>
                  <a:lnTo>
                    <a:pt x="6" y="6"/>
                  </a:lnTo>
                  <a:lnTo>
                    <a:pt x="0" y="0"/>
                  </a:lnTo>
                  <a:lnTo>
                    <a:pt x="6" y="0"/>
                  </a:lnTo>
                  <a:lnTo>
                    <a:pt x="11" y="0"/>
                  </a:lnTo>
                  <a:lnTo>
                    <a:pt x="17" y="0"/>
                  </a:lnTo>
                  <a:lnTo>
                    <a:pt x="23" y="0"/>
                  </a:lnTo>
                  <a:lnTo>
                    <a:pt x="2228" y="1197"/>
                  </a:lnTo>
                  <a:lnTo>
                    <a:pt x="2222" y="1197"/>
                  </a:lnTo>
                  <a:lnTo>
                    <a:pt x="2214" y="1199"/>
                  </a:lnTo>
                  <a:lnTo>
                    <a:pt x="2207" y="1199"/>
                  </a:lnTo>
                  <a:lnTo>
                    <a:pt x="2200" y="1199"/>
                  </a:lnTo>
                  <a:lnTo>
                    <a:pt x="2192" y="1200"/>
                  </a:lnTo>
                  <a:lnTo>
                    <a:pt x="2185" y="1200"/>
                  </a:lnTo>
                  <a:lnTo>
                    <a:pt x="2177" y="1201"/>
                  </a:lnTo>
                  <a:lnTo>
                    <a:pt x="2171" y="1201"/>
                  </a:lnTo>
                  <a:lnTo>
                    <a:pt x="48" y="48"/>
                  </a:lnTo>
                  <a:close/>
                </a:path>
              </a:pathLst>
            </a:custGeom>
            <a:solidFill>
              <a:srgbClr val="087862"/>
            </a:solidFill>
            <a:ln w="9525">
              <a:noFill/>
              <a:round/>
              <a:headEnd/>
              <a:tailEnd/>
            </a:ln>
          </p:spPr>
          <p:txBody>
            <a:bodyPr/>
            <a:lstStyle/>
            <a:p>
              <a:endParaRPr lang="fr-FR"/>
            </a:p>
          </p:txBody>
        </p:sp>
        <p:sp>
          <p:nvSpPr>
            <p:cNvPr id="66" name="Freeform 69"/>
            <p:cNvSpPr>
              <a:spLocks/>
            </p:cNvSpPr>
            <p:nvPr/>
          </p:nvSpPr>
          <p:spPr bwMode="auto">
            <a:xfrm>
              <a:off x="4490" y="2170"/>
              <a:ext cx="754" cy="399"/>
            </a:xfrm>
            <a:custGeom>
              <a:avLst/>
              <a:gdLst>
                <a:gd name="T0" fmla="*/ 0 w 2263"/>
                <a:gd name="T1" fmla="*/ 0 h 1198"/>
                <a:gd name="T2" fmla="*/ 0 w 2263"/>
                <a:gd name="T3" fmla="*/ 0 h 1198"/>
                <a:gd name="T4" fmla="*/ 0 w 2263"/>
                <a:gd name="T5" fmla="*/ 0 h 1198"/>
                <a:gd name="T6" fmla="*/ 0 w 2263"/>
                <a:gd name="T7" fmla="*/ 0 h 1198"/>
                <a:gd name="T8" fmla="*/ 0 w 2263"/>
                <a:gd name="T9" fmla="*/ 0 h 1198"/>
                <a:gd name="T10" fmla="*/ 0 w 2263"/>
                <a:gd name="T11" fmla="*/ 0 h 1198"/>
                <a:gd name="T12" fmla="*/ 1 w 2263"/>
                <a:gd name="T13" fmla="*/ 0 h 1198"/>
                <a:gd name="T14" fmla="*/ 1 w 2263"/>
                <a:gd name="T15" fmla="*/ 0 h 1198"/>
                <a:gd name="T16" fmla="*/ 1 w 2263"/>
                <a:gd name="T17" fmla="*/ 0 h 1198"/>
                <a:gd name="T18" fmla="*/ 28 w 2263"/>
                <a:gd name="T19" fmla="*/ 15 h 1198"/>
                <a:gd name="T20" fmla="*/ 28 w 2263"/>
                <a:gd name="T21" fmla="*/ 15 h 1198"/>
                <a:gd name="T22" fmla="*/ 28 w 2263"/>
                <a:gd name="T23" fmla="*/ 15 h 1198"/>
                <a:gd name="T24" fmla="*/ 28 w 2263"/>
                <a:gd name="T25" fmla="*/ 15 h 1198"/>
                <a:gd name="T26" fmla="*/ 28 w 2263"/>
                <a:gd name="T27" fmla="*/ 15 h 1198"/>
                <a:gd name="T28" fmla="*/ 27 w 2263"/>
                <a:gd name="T29" fmla="*/ 15 h 1198"/>
                <a:gd name="T30" fmla="*/ 27 w 2263"/>
                <a:gd name="T31" fmla="*/ 15 h 1198"/>
                <a:gd name="T32" fmla="*/ 27 w 2263"/>
                <a:gd name="T33" fmla="*/ 15 h 1198"/>
                <a:gd name="T34" fmla="*/ 27 w 2263"/>
                <a:gd name="T35" fmla="*/ 15 h 1198"/>
                <a:gd name="T36" fmla="*/ 0 w 2263"/>
                <a:gd name="T37" fmla="*/ 0 h 11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3"/>
                <a:gd name="T58" fmla="*/ 0 h 1198"/>
                <a:gd name="T59" fmla="*/ 2263 w 2263"/>
                <a:gd name="T60" fmla="*/ 1198 h 11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3" h="1198">
                  <a:moveTo>
                    <a:pt x="0" y="1"/>
                  </a:moveTo>
                  <a:lnTo>
                    <a:pt x="8" y="1"/>
                  </a:lnTo>
                  <a:lnTo>
                    <a:pt x="15" y="0"/>
                  </a:lnTo>
                  <a:lnTo>
                    <a:pt x="23" y="0"/>
                  </a:lnTo>
                  <a:lnTo>
                    <a:pt x="31" y="0"/>
                  </a:lnTo>
                  <a:lnTo>
                    <a:pt x="39" y="0"/>
                  </a:lnTo>
                  <a:lnTo>
                    <a:pt x="46" y="0"/>
                  </a:lnTo>
                  <a:lnTo>
                    <a:pt x="54" y="0"/>
                  </a:lnTo>
                  <a:lnTo>
                    <a:pt x="62" y="0"/>
                  </a:lnTo>
                  <a:lnTo>
                    <a:pt x="2263" y="1195"/>
                  </a:lnTo>
                  <a:lnTo>
                    <a:pt x="2256" y="1195"/>
                  </a:lnTo>
                  <a:lnTo>
                    <a:pt x="2248" y="1196"/>
                  </a:lnTo>
                  <a:lnTo>
                    <a:pt x="2242" y="1196"/>
                  </a:lnTo>
                  <a:lnTo>
                    <a:pt x="2235" y="1196"/>
                  </a:lnTo>
                  <a:lnTo>
                    <a:pt x="2227" y="1197"/>
                  </a:lnTo>
                  <a:lnTo>
                    <a:pt x="2220" y="1197"/>
                  </a:lnTo>
                  <a:lnTo>
                    <a:pt x="2212" y="1198"/>
                  </a:lnTo>
                  <a:lnTo>
                    <a:pt x="2205" y="1198"/>
                  </a:lnTo>
                  <a:lnTo>
                    <a:pt x="0" y="1"/>
                  </a:lnTo>
                  <a:close/>
                </a:path>
              </a:pathLst>
            </a:custGeom>
            <a:solidFill>
              <a:srgbClr val="0B7B65"/>
            </a:solidFill>
            <a:ln w="9525">
              <a:noFill/>
              <a:round/>
              <a:headEnd/>
              <a:tailEnd/>
            </a:ln>
          </p:spPr>
          <p:txBody>
            <a:bodyPr/>
            <a:lstStyle/>
            <a:p>
              <a:endParaRPr lang="fr-FR"/>
            </a:p>
          </p:txBody>
        </p:sp>
        <p:sp>
          <p:nvSpPr>
            <p:cNvPr id="67" name="Freeform 70"/>
            <p:cNvSpPr>
              <a:spLocks/>
            </p:cNvSpPr>
            <p:nvPr/>
          </p:nvSpPr>
          <p:spPr bwMode="auto">
            <a:xfrm>
              <a:off x="4511" y="2170"/>
              <a:ext cx="752" cy="398"/>
            </a:xfrm>
            <a:custGeom>
              <a:avLst/>
              <a:gdLst>
                <a:gd name="T0" fmla="*/ 0 w 2258"/>
                <a:gd name="T1" fmla="*/ 0 h 1196"/>
                <a:gd name="T2" fmla="*/ 0 w 2258"/>
                <a:gd name="T3" fmla="*/ 0 h 1196"/>
                <a:gd name="T4" fmla="*/ 0 w 2258"/>
                <a:gd name="T5" fmla="*/ 0 h 1196"/>
                <a:gd name="T6" fmla="*/ 0 w 2258"/>
                <a:gd name="T7" fmla="*/ 0 h 1196"/>
                <a:gd name="T8" fmla="*/ 0 w 2258"/>
                <a:gd name="T9" fmla="*/ 0 h 1196"/>
                <a:gd name="T10" fmla="*/ 0 w 2258"/>
                <a:gd name="T11" fmla="*/ 0 h 1196"/>
                <a:gd name="T12" fmla="*/ 1 w 2258"/>
                <a:gd name="T13" fmla="*/ 0 h 1196"/>
                <a:gd name="T14" fmla="*/ 1 w 2258"/>
                <a:gd name="T15" fmla="*/ 0 h 1196"/>
                <a:gd name="T16" fmla="*/ 1 w 2258"/>
                <a:gd name="T17" fmla="*/ 0 h 1196"/>
                <a:gd name="T18" fmla="*/ 28 w 2258"/>
                <a:gd name="T19" fmla="*/ 15 h 1196"/>
                <a:gd name="T20" fmla="*/ 28 w 2258"/>
                <a:gd name="T21" fmla="*/ 15 h 1196"/>
                <a:gd name="T22" fmla="*/ 28 w 2258"/>
                <a:gd name="T23" fmla="*/ 15 h 1196"/>
                <a:gd name="T24" fmla="*/ 28 w 2258"/>
                <a:gd name="T25" fmla="*/ 15 h 1196"/>
                <a:gd name="T26" fmla="*/ 27 w 2258"/>
                <a:gd name="T27" fmla="*/ 15 h 1196"/>
                <a:gd name="T28" fmla="*/ 27 w 2258"/>
                <a:gd name="T29" fmla="*/ 15 h 1196"/>
                <a:gd name="T30" fmla="*/ 27 w 2258"/>
                <a:gd name="T31" fmla="*/ 15 h 1196"/>
                <a:gd name="T32" fmla="*/ 27 w 2258"/>
                <a:gd name="T33" fmla="*/ 15 h 1196"/>
                <a:gd name="T34" fmla="*/ 27 w 2258"/>
                <a:gd name="T35" fmla="*/ 15 h 1196"/>
                <a:gd name="T36" fmla="*/ 0 w 2258"/>
                <a:gd name="T37" fmla="*/ 0 h 1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8"/>
                <a:gd name="T58" fmla="*/ 0 h 1196"/>
                <a:gd name="T59" fmla="*/ 2258 w 2258"/>
                <a:gd name="T60" fmla="*/ 1196 h 1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8" h="1196">
                  <a:moveTo>
                    <a:pt x="0" y="1"/>
                  </a:moveTo>
                  <a:lnTo>
                    <a:pt x="8" y="1"/>
                  </a:lnTo>
                  <a:lnTo>
                    <a:pt x="16" y="0"/>
                  </a:lnTo>
                  <a:lnTo>
                    <a:pt x="23" y="0"/>
                  </a:lnTo>
                  <a:lnTo>
                    <a:pt x="30" y="0"/>
                  </a:lnTo>
                  <a:lnTo>
                    <a:pt x="38" y="0"/>
                  </a:lnTo>
                  <a:lnTo>
                    <a:pt x="46" y="0"/>
                  </a:lnTo>
                  <a:lnTo>
                    <a:pt x="53" y="0"/>
                  </a:lnTo>
                  <a:lnTo>
                    <a:pt x="61" y="0"/>
                  </a:lnTo>
                  <a:lnTo>
                    <a:pt x="2258" y="1191"/>
                  </a:lnTo>
                  <a:lnTo>
                    <a:pt x="2251" y="1193"/>
                  </a:lnTo>
                  <a:lnTo>
                    <a:pt x="2243" y="1193"/>
                  </a:lnTo>
                  <a:lnTo>
                    <a:pt x="2236" y="1194"/>
                  </a:lnTo>
                  <a:lnTo>
                    <a:pt x="2230" y="1194"/>
                  </a:lnTo>
                  <a:lnTo>
                    <a:pt x="2222" y="1195"/>
                  </a:lnTo>
                  <a:lnTo>
                    <a:pt x="2215" y="1195"/>
                  </a:lnTo>
                  <a:lnTo>
                    <a:pt x="2208" y="1196"/>
                  </a:lnTo>
                  <a:lnTo>
                    <a:pt x="2201" y="1196"/>
                  </a:lnTo>
                  <a:lnTo>
                    <a:pt x="0" y="1"/>
                  </a:lnTo>
                  <a:close/>
                </a:path>
              </a:pathLst>
            </a:custGeom>
            <a:solidFill>
              <a:srgbClr val="0B7B65"/>
            </a:solidFill>
            <a:ln w="9525">
              <a:noFill/>
              <a:round/>
              <a:headEnd/>
              <a:tailEnd/>
            </a:ln>
          </p:spPr>
          <p:txBody>
            <a:bodyPr/>
            <a:lstStyle/>
            <a:p>
              <a:endParaRPr lang="fr-FR"/>
            </a:p>
          </p:txBody>
        </p:sp>
        <p:sp>
          <p:nvSpPr>
            <p:cNvPr id="68" name="Freeform 71"/>
            <p:cNvSpPr>
              <a:spLocks/>
            </p:cNvSpPr>
            <p:nvPr/>
          </p:nvSpPr>
          <p:spPr bwMode="auto">
            <a:xfrm>
              <a:off x="4531" y="2169"/>
              <a:ext cx="750" cy="398"/>
            </a:xfrm>
            <a:custGeom>
              <a:avLst/>
              <a:gdLst>
                <a:gd name="T0" fmla="*/ 0 w 2249"/>
                <a:gd name="T1" fmla="*/ 0 h 1193"/>
                <a:gd name="T2" fmla="*/ 0 w 2249"/>
                <a:gd name="T3" fmla="*/ 0 h 1193"/>
                <a:gd name="T4" fmla="*/ 0 w 2249"/>
                <a:gd name="T5" fmla="*/ 0 h 1193"/>
                <a:gd name="T6" fmla="*/ 0 w 2249"/>
                <a:gd name="T7" fmla="*/ 0 h 1193"/>
                <a:gd name="T8" fmla="*/ 0 w 2249"/>
                <a:gd name="T9" fmla="*/ 0 h 1193"/>
                <a:gd name="T10" fmla="*/ 0 w 2249"/>
                <a:gd name="T11" fmla="*/ 0 h 1193"/>
                <a:gd name="T12" fmla="*/ 1 w 2249"/>
                <a:gd name="T13" fmla="*/ 0 h 1193"/>
                <a:gd name="T14" fmla="*/ 1 w 2249"/>
                <a:gd name="T15" fmla="*/ 0 h 1193"/>
                <a:gd name="T16" fmla="*/ 1 w 2249"/>
                <a:gd name="T17" fmla="*/ 0 h 1193"/>
                <a:gd name="T18" fmla="*/ 28 w 2249"/>
                <a:gd name="T19" fmla="*/ 15 h 1193"/>
                <a:gd name="T20" fmla="*/ 28 w 2249"/>
                <a:gd name="T21" fmla="*/ 15 h 1193"/>
                <a:gd name="T22" fmla="*/ 28 w 2249"/>
                <a:gd name="T23" fmla="*/ 15 h 1193"/>
                <a:gd name="T24" fmla="*/ 28 w 2249"/>
                <a:gd name="T25" fmla="*/ 15 h 1193"/>
                <a:gd name="T26" fmla="*/ 27 w 2249"/>
                <a:gd name="T27" fmla="*/ 15 h 1193"/>
                <a:gd name="T28" fmla="*/ 27 w 2249"/>
                <a:gd name="T29" fmla="*/ 15 h 1193"/>
                <a:gd name="T30" fmla="*/ 27 w 2249"/>
                <a:gd name="T31" fmla="*/ 15 h 1193"/>
                <a:gd name="T32" fmla="*/ 27 w 2249"/>
                <a:gd name="T33" fmla="*/ 15 h 1193"/>
                <a:gd name="T34" fmla="*/ 27 w 2249"/>
                <a:gd name="T35" fmla="*/ 15 h 1193"/>
                <a:gd name="T36" fmla="*/ 0 w 2249"/>
                <a:gd name="T37" fmla="*/ 0 h 1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9"/>
                <a:gd name="T58" fmla="*/ 0 h 1193"/>
                <a:gd name="T59" fmla="*/ 2249 w 2249"/>
                <a:gd name="T60" fmla="*/ 1193 h 1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9" h="1193">
                  <a:moveTo>
                    <a:pt x="0" y="2"/>
                  </a:moveTo>
                  <a:lnTo>
                    <a:pt x="7" y="2"/>
                  </a:lnTo>
                  <a:lnTo>
                    <a:pt x="15" y="1"/>
                  </a:lnTo>
                  <a:lnTo>
                    <a:pt x="22" y="1"/>
                  </a:lnTo>
                  <a:lnTo>
                    <a:pt x="29" y="1"/>
                  </a:lnTo>
                  <a:lnTo>
                    <a:pt x="36" y="1"/>
                  </a:lnTo>
                  <a:lnTo>
                    <a:pt x="44" y="1"/>
                  </a:lnTo>
                  <a:lnTo>
                    <a:pt x="51" y="0"/>
                  </a:lnTo>
                  <a:lnTo>
                    <a:pt x="59" y="0"/>
                  </a:lnTo>
                  <a:lnTo>
                    <a:pt x="2249" y="1189"/>
                  </a:lnTo>
                  <a:lnTo>
                    <a:pt x="2242" y="1190"/>
                  </a:lnTo>
                  <a:lnTo>
                    <a:pt x="2236" y="1190"/>
                  </a:lnTo>
                  <a:lnTo>
                    <a:pt x="2230" y="1191"/>
                  </a:lnTo>
                  <a:lnTo>
                    <a:pt x="2223" y="1191"/>
                  </a:lnTo>
                  <a:lnTo>
                    <a:pt x="2216" y="1192"/>
                  </a:lnTo>
                  <a:lnTo>
                    <a:pt x="2209" y="1192"/>
                  </a:lnTo>
                  <a:lnTo>
                    <a:pt x="2204" y="1193"/>
                  </a:lnTo>
                  <a:lnTo>
                    <a:pt x="2197" y="1193"/>
                  </a:lnTo>
                  <a:lnTo>
                    <a:pt x="0" y="2"/>
                  </a:lnTo>
                  <a:close/>
                </a:path>
              </a:pathLst>
            </a:custGeom>
            <a:solidFill>
              <a:srgbClr val="0D7D67"/>
            </a:solidFill>
            <a:ln w="9525">
              <a:noFill/>
              <a:round/>
              <a:headEnd/>
              <a:tailEnd/>
            </a:ln>
          </p:spPr>
          <p:txBody>
            <a:bodyPr/>
            <a:lstStyle/>
            <a:p>
              <a:endParaRPr lang="fr-FR"/>
            </a:p>
          </p:txBody>
        </p:sp>
        <p:sp>
          <p:nvSpPr>
            <p:cNvPr id="69" name="Freeform 72"/>
            <p:cNvSpPr>
              <a:spLocks/>
            </p:cNvSpPr>
            <p:nvPr/>
          </p:nvSpPr>
          <p:spPr bwMode="auto">
            <a:xfrm>
              <a:off x="4551" y="2169"/>
              <a:ext cx="748" cy="396"/>
            </a:xfrm>
            <a:custGeom>
              <a:avLst/>
              <a:gdLst>
                <a:gd name="T0" fmla="*/ 0 w 2245"/>
                <a:gd name="T1" fmla="*/ 0 h 1190"/>
                <a:gd name="T2" fmla="*/ 0 w 2245"/>
                <a:gd name="T3" fmla="*/ 0 h 1190"/>
                <a:gd name="T4" fmla="*/ 0 w 2245"/>
                <a:gd name="T5" fmla="*/ 0 h 1190"/>
                <a:gd name="T6" fmla="*/ 0 w 2245"/>
                <a:gd name="T7" fmla="*/ 0 h 1190"/>
                <a:gd name="T8" fmla="*/ 0 w 2245"/>
                <a:gd name="T9" fmla="*/ 0 h 1190"/>
                <a:gd name="T10" fmla="*/ 0 w 2245"/>
                <a:gd name="T11" fmla="*/ 0 h 1190"/>
                <a:gd name="T12" fmla="*/ 1 w 2245"/>
                <a:gd name="T13" fmla="*/ 0 h 1190"/>
                <a:gd name="T14" fmla="*/ 1 w 2245"/>
                <a:gd name="T15" fmla="*/ 0 h 1190"/>
                <a:gd name="T16" fmla="*/ 1 w 2245"/>
                <a:gd name="T17" fmla="*/ 0 h 1190"/>
                <a:gd name="T18" fmla="*/ 28 w 2245"/>
                <a:gd name="T19" fmla="*/ 15 h 1190"/>
                <a:gd name="T20" fmla="*/ 28 w 2245"/>
                <a:gd name="T21" fmla="*/ 15 h 1190"/>
                <a:gd name="T22" fmla="*/ 28 w 2245"/>
                <a:gd name="T23" fmla="*/ 15 h 1190"/>
                <a:gd name="T24" fmla="*/ 27 w 2245"/>
                <a:gd name="T25" fmla="*/ 15 h 1190"/>
                <a:gd name="T26" fmla="*/ 27 w 2245"/>
                <a:gd name="T27" fmla="*/ 15 h 1190"/>
                <a:gd name="T28" fmla="*/ 27 w 2245"/>
                <a:gd name="T29" fmla="*/ 15 h 1190"/>
                <a:gd name="T30" fmla="*/ 27 w 2245"/>
                <a:gd name="T31" fmla="*/ 15 h 1190"/>
                <a:gd name="T32" fmla="*/ 27 w 2245"/>
                <a:gd name="T33" fmla="*/ 15 h 1190"/>
                <a:gd name="T34" fmla="*/ 27 w 2245"/>
                <a:gd name="T35" fmla="*/ 15 h 1190"/>
                <a:gd name="T36" fmla="*/ 0 w 2245"/>
                <a:gd name="T37" fmla="*/ 0 h 1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5"/>
                <a:gd name="T58" fmla="*/ 0 h 1190"/>
                <a:gd name="T59" fmla="*/ 2245 w 2245"/>
                <a:gd name="T60" fmla="*/ 1190 h 1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5" h="1190">
                  <a:moveTo>
                    <a:pt x="0" y="1"/>
                  </a:moveTo>
                  <a:lnTo>
                    <a:pt x="8" y="1"/>
                  </a:lnTo>
                  <a:lnTo>
                    <a:pt x="16" y="1"/>
                  </a:lnTo>
                  <a:lnTo>
                    <a:pt x="23" y="1"/>
                  </a:lnTo>
                  <a:lnTo>
                    <a:pt x="31" y="0"/>
                  </a:lnTo>
                  <a:lnTo>
                    <a:pt x="38" y="0"/>
                  </a:lnTo>
                  <a:lnTo>
                    <a:pt x="46" y="0"/>
                  </a:lnTo>
                  <a:lnTo>
                    <a:pt x="53" y="0"/>
                  </a:lnTo>
                  <a:lnTo>
                    <a:pt x="61" y="0"/>
                  </a:lnTo>
                  <a:lnTo>
                    <a:pt x="2245" y="1185"/>
                  </a:lnTo>
                  <a:lnTo>
                    <a:pt x="2239" y="1185"/>
                  </a:lnTo>
                  <a:lnTo>
                    <a:pt x="2232" y="1187"/>
                  </a:lnTo>
                  <a:lnTo>
                    <a:pt x="2225" y="1187"/>
                  </a:lnTo>
                  <a:lnTo>
                    <a:pt x="2218" y="1188"/>
                  </a:lnTo>
                  <a:lnTo>
                    <a:pt x="2211" y="1189"/>
                  </a:lnTo>
                  <a:lnTo>
                    <a:pt x="2205" y="1189"/>
                  </a:lnTo>
                  <a:lnTo>
                    <a:pt x="2197" y="1190"/>
                  </a:lnTo>
                  <a:lnTo>
                    <a:pt x="2190" y="1190"/>
                  </a:lnTo>
                  <a:lnTo>
                    <a:pt x="0" y="1"/>
                  </a:lnTo>
                  <a:close/>
                </a:path>
              </a:pathLst>
            </a:custGeom>
            <a:solidFill>
              <a:srgbClr val="107D67"/>
            </a:solidFill>
            <a:ln w="9525">
              <a:noFill/>
              <a:round/>
              <a:headEnd/>
              <a:tailEnd/>
            </a:ln>
          </p:spPr>
          <p:txBody>
            <a:bodyPr/>
            <a:lstStyle/>
            <a:p>
              <a:endParaRPr lang="fr-FR"/>
            </a:p>
          </p:txBody>
        </p:sp>
        <p:sp>
          <p:nvSpPr>
            <p:cNvPr id="70" name="Freeform 73"/>
            <p:cNvSpPr>
              <a:spLocks/>
            </p:cNvSpPr>
            <p:nvPr/>
          </p:nvSpPr>
          <p:spPr bwMode="auto">
            <a:xfrm>
              <a:off x="4571" y="2168"/>
              <a:ext cx="746" cy="396"/>
            </a:xfrm>
            <a:custGeom>
              <a:avLst/>
              <a:gdLst>
                <a:gd name="T0" fmla="*/ 0 w 2238"/>
                <a:gd name="T1" fmla="*/ 0 h 1187"/>
                <a:gd name="T2" fmla="*/ 0 w 2238"/>
                <a:gd name="T3" fmla="*/ 0 h 1187"/>
                <a:gd name="T4" fmla="*/ 0 w 2238"/>
                <a:gd name="T5" fmla="*/ 0 h 1187"/>
                <a:gd name="T6" fmla="*/ 0 w 2238"/>
                <a:gd name="T7" fmla="*/ 0 h 1187"/>
                <a:gd name="T8" fmla="*/ 0 w 2238"/>
                <a:gd name="T9" fmla="*/ 0 h 1187"/>
                <a:gd name="T10" fmla="*/ 0 w 2238"/>
                <a:gd name="T11" fmla="*/ 0 h 1187"/>
                <a:gd name="T12" fmla="*/ 1 w 2238"/>
                <a:gd name="T13" fmla="*/ 0 h 1187"/>
                <a:gd name="T14" fmla="*/ 1 w 2238"/>
                <a:gd name="T15" fmla="*/ 0 h 1187"/>
                <a:gd name="T16" fmla="*/ 1 w 2238"/>
                <a:gd name="T17" fmla="*/ 0 h 1187"/>
                <a:gd name="T18" fmla="*/ 28 w 2238"/>
                <a:gd name="T19" fmla="*/ 15 h 1187"/>
                <a:gd name="T20" fmla="*/ 28 w 2238"/>
                <a:gd name="T21" fmla="*/ 15 h 1187"/>
                <a:gd name="T22" fmla="*/ 28 w 2238"/>
                <a:gd name="T23" fmla="*/ 15 h 1187"/>
                <a:gd name="T24" fmla="*/ 27 w 2238"/>
                <a:gd name="T25" fmla="*/ 15 h 1187"/>
                <a:gd name="T26" fmla="*/ 27 w 2238"/>
                <a:gd name="T27" fmla="*/ 15 h 1187"/>
                <a:gd name="T28" fmla="*/ 27 w 2238"/>
                <a:gd name="T29" fmla="*/ 15 h 1187"/>
                <a:gd name="T30" fmla="*/ 27 w 2238"/>
                <a:gd name="T31" fmla="*/ 15 h 1187"/>
                <a:gd name="T32" fmla="*/ 27 w 2238"/>
                <a:gd name="T33" fmla="*/ 15 h 1187"/>
                <a:gd name="T34" fmla="*/ 27 w 2238"/>
                <a:gd name="T35" fmla="*/ 15 h 1187"/>
                <a:gd name="T36" fmla="*/ 27 w 2238"/>
                <a:gd name="T37" fmla="*/ 15 h 1187"/>
                <a:gd name="T38" fmla="*/ 27 w 2238"/>
                <a:gd name="T39" fmla="*/ 15 h 1187"/>
                <a:gd name="T40" fmla="*/ 27 w 2238"/>
                <a:gd name="T41" fmla="*/ 15 h 1187"/>
                <a:gd name="T42" fmla="*/ 27 w 2238"/>
                <a:gd name="T43" fmla="*/ 15 h 1187"/>
                <a:gd name="T44" fmla="*/ 0 w 2238"/>
                <a:gd name="T45" fmla="*/ 0 h 1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8"/>
                <a:gd name="T70" fmla="*/ 0 h 1187"/>
                <a:gd name="T71" fmla="*/ 2238 w 2238"/>
                <a:gd name="T72" fmla="*/ 1187 h 1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8" h="1187">
                  <a:moveTo>
                    <a:pt x="0" y="2"/>
                  </a:moveTo>
                  <a:lnTo>
                    <a:pt x="8" y="2"/>
                  </a:lnTo>
                  <a:lnTo>
                    <a:pt x="15" y="1"/>
                  </a:lnTo>
                  <a:lnTo>
                    <a:pt x="23" y="1"/>
                  </a:lnTo>
                  <a:lnTo>
                    <a:pt x="31" y="1"/>
                  </a:lnTo>
                  <a:lnTo>
                    <a:pt x="39" y="1"/>
                  </a:lnTo>
                  <a:lnTo>
                    <a:pt x="45" y="1"/>
                  </a:lnTo>
                  <a:lnTo>
                    <a:pt x="53" y="0"/>
                  </a:lnTo>
                  <a:lnTo>
                    <a:pt x="60" y="0"/>
                  </a:lnTo>
                  <a:lnTo>
                    <a:pt x="2238" y="1182"/>
                  </a:lnTo>
                  <a:lnTo>
                    <a:pt x="2234" y="1182"/>
                  </a:lnTo>
                  <a:lnTo>
                    <a:pt x="2231" y="1182"/>
                  </a:lnTo>
                  <a:lnTo>
                    <a:pt x="2227" y="1183"/>
                  </a:lnTo>
                  <a:lnTo>
                    <a:pt x="2224" y="1183"/>
                  </a:lnTo>
                  <a:lnTo>
                    <a:pt x="2219" y="1183"/>
                  </a:lnTo>
                  <a:lnTo>
                    <a:pt x="2214" y="1184"/>
                  </a:lnTo>
                  <a:lnTo>
                    <a:pt x="2209" y="1184"/>
                  </a:lnTo>
                  <a:lnTo>
                    <a:pt x="2205" y="1185"/>
                  </a:lnTo>
                  <a:lnTo>
                    <a:pt x="2199" y="1186"/>
                  </a:lnTo>
                  <a:lnTo>
                    <a:pt x="2195" y="1186"/>
                  </a:lnTo>
                  <a:lnTo>
                    <a:pt x="2189" y="1187"/>
                  </a:lnTo>
                  <a:lnTo>
                    <a:pt x="2184" y="1187"/>
                  </a:lnTo>
                  <a:lnTo>
                    <a:pt x="0" y="2"/>
                  </a:lnTo>
                  <a:close/>
                </a:path>
              </a:pathLst>
            </a:custGeom>
            <a:solidFill>
              <a:srgbClr val="108067"/>
            </a:solidFill>
            <a:ln w="9525">
              <a:noFill/>
              <a:round/>
              <a:headEnd/>
              <a:tailEnd/>
            </a:ln>
          </p:spPr>
          <p:txBody>
            <a:bodyPr/>
            <a:lstStyle/>
            <a:p>
              <a:endParaRPr lang="fr-FR"/>
            </a:p>
          </p:txBody>
        </p:sp>
        <p:sp>
          <p:nvSpPr>
            <p:cNvPr id="71" name="Freeform 74"/>
            <p:cNvSpPr>
              <a:spLocks/>
            </p:cNvSpPr>
            <p:nvPr/>
          </p:nvSpPr>
          <p:spPr bwMode="auto">
            <a:xfrm>
              <a:off x="4591" y="2167"/>
              <a:ext cx="744" cy="395"/>
            </a:xfrm>
            <a:custGeom>
              <a:avLst/>
              <a:gdLst>
                <a:gd name="T0" fmla="*/ 0 w 2231"/>
                <a:gd name="T1" fmla="*/ 0 h 1185"/>
                <a:gd name="T2" fmla="*/ 0 w 2231"/>
                <a:gd name="T3" fmla="*/ 0 h 1185"/>
                <a:gd name="T4" fmla="*/ 0 w 2231"/>
                <a:gd name="T5" fmla="*/ 0 h 1185"/>
                <a:gd name="T6" fmla="*/ 0 w 2231"/>
                <a:gd name="T7" fmla="*/ 0 h 1185"/>
                <a:gd name="T8" fmla="*/ 0 w 2231"/>
                <a:gd name="T9" fmla="*/ 0 h 1185"/>
                <a:gd name="T10" fmla="*/ 0 w 2231"/>
                <a:gd name="T11" fmla="*/ 0 h 1185"/>
                <a:gd name="T12" fmla="*/ 1 w 2231"/>
                <a:gd name="T13" fmla="*/ 0 h 1185"/>
                <a:gd name="T14" fmla="*/ 1 w 2231"/>
                <a:gd name="T15" fmla="*/ 0 h 1185"/>
                <a:gd name="T16" fmla="*/ 1 w 2231"/>
                <a:gd name="T17" fmla="*/ 0 h 1185"/>
                <a:gd name="T18" fmla="*/ 28 w 2231"/>
                <a:gd name="T19" fmla="*/ 15 h 1185"/>
                <a:gd name="T20" fmla="*/ 27 w 2231"/>
                <a:gd name="T21" fmla="*/ 15 h 1185"/>
                <a:gd name="T22" fmla="*/ 27 w 2231"/>
                <a:gd name="T23" fmla="*/ 15 h 1185"/>
                <a:gd name="T24" fmla="*/ 27 w 2231"/>
                <a:gd name="T25" fmla="*/ 15 h 1185"/>
                <a:gd name="T26" fmla="*/ 27 w 2231"/>
                <a:gd name="T27" fmla="*/ 15 h 1185"/>
                <a:gd name="T28" fmla="*/ 27 w 2231"/>
                <a:gd name="T29" fmla="*/ 15 h 1185"/>
                <a:gd name="T30" fmla="*/ 27 w 2231"/>
                <a:gd name="T31" fmla="*/ 15 h 1185"/>
                <a:gd name="T32" fmla="*/ 27 w 2231"/>
                <a:gd name="T33" fmla="*/ 15 h 1185"/>
                <a:gd name="T34" fmla="*/ 27 w 2231"/>
                <a:gd name="T35" fmla="*/ 15 h 1185"/>
                <a:gd name="T36" fmla="*/ 0 w 2231"/>
                <a:gd name="T37" fmla="*/ 0 h 1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1"/>
                <a:gd name="T58" fmla="*/ 0 h 1185"/>
                <a:gd name="T59" fmla="*/ 2231 w 2231"/>
                <a:gd name="T60" fmla="*/ 1185 h 1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1" h="1185">
                  <a:moveTo>
                    <a:pt x="0" y="3"/>
                  </a:moveTo>
                  <a:lnTo>
                    <a:pt x="8" y="3"/>
                  </a:lnTo>
                  <a:lnTo>
                    <a:pt x="15" y="1"/>
                  </a:lnTo>
                  <a:lnTo>
                    <a:pt x="23" y="1"/>
                  </a:lnTo>
                  <a:lnTo>
                    <a:pt x="31" y="1"/>
                  </a:lnTo>
                  <a:lnTo>
                    <a:pt x="37" y="1"/>
                  </a:lnTo>
                  <a:lnTo>
                    <a:pt x="45" y="1"/>
                  </a:lnTo>
                  <a:lnTo>
                    <a:pt x="52" y="0"/>
                  </a:lnTo>
                  <a:lnTo>
                    <a:pt x="60" y="0"/>
                  </a:lnTo>
                  <a:lnTo>
                    <a:pt x="2231" y="1178"/>
                  </a:lnTo>
                  <a:lnTo>
                    <a:pt x="2224" y="1179"/>
                  </a:lnTo>
                  <a:lnTo>
                    <a:pt x="2217" y="1179"/>
                  </a:lnTo>
                  <a:lnTo>
                    <a:pt x="2210" y="1180"/>
                  </a:lnTo>
                  <a:lnTo>
                    <a:pt x="2205" y="1181"/>
                  </a:lnTo>
                  <a:lnTo>
                    <a:pt x="2198" y="1182"/>
                  </a:lnTo>
                  <a:lnTo>
                    <a:pt x="2191" y="1182"/>
                  </a:lnTo>
                  <a:lnTo>
                    <a:pt x="2184" y="1184"/>
                  </a:lnTo>
                  <a:lnTo>
                    <a:pt x="2178" y="1185"/>
                  </a:lnTo>
                  <a:lnTo>
                    <a:pt x="0" y="3"/>
                  </a:lnTo>
                  <a:close/>
                </a:path>
              </a:pathLst>
            </a:custGeom>
            <a:solidFill>
              <a:srgbClr val="13806A"/>
            </a:solidFill>
            <a:ln w="9525">
              <a:noFill/>
              <a:round/>
              <a:headEnd/>
              <a:tailEnd/>
            </a:ln>
          </p:spPr>
          <p:txBody>
            <a:bodyPr/>
            <a:lstStyle/>
            <a:p>
              <a:endParaRPr lang="fr-FR"/>
            </a:p>
          </p:txBody>
        </p:sp>
        <p:sp>
          <p:nvSpPr>
            <p:cNvPr id="72" name="Freeform 75"/>
            <p:cNvSpPr>
              <a:spLocks/>
            </p:cNvSpPr>
            <p:nvPr/>
          </p:nvSpPr>
          <p:spPr bwMode="auto">
            <a:xfrm>
              <a:off x="4611" y="2166"/>
              <a:ext cx="741" cy="394"/>
            </a:xfrm>
            <a:custGeom>
              <a:avLst/>
              <a:gdLst>
                <a:gd name="T0" fmla="*/ 0 w 2222"/>
                <a:gd name="T1" fmla="*/ 0 h 1180"/>
                <a:gd name="T2" fmla="*/ 0 w 2222"/>
                <a:gd name="T3" fmla="*/ 0 h 1180"/>
                <a:gd name="T4" fmla="*/ 0 w 2222"/>
                <a:gd name="T5" fmla="*/ 0 h 1180"/>
                <a:gd name="T6" fmla="*/ 0 w 2222"/>
                <a:gd name="T7" fmla="*/ 0 h 1180"/>
                <a:gd name="T8" fmla="*/ 0 w 2222"/>
                <a:gd name="T9" fmla="*/ 0 h 1180"/>
                <a:gd name="T10" fmla="*/ 0 w 2222"/>
                <a:gd name="T11" fmla="*/ 0 h 1180"/>
                <a:gd name="T12" fmla="*/ 1 w 2222"/>
                <a:gd name="T13" fmla="*/ 0 h 1180"/>
                <a:gd name="T14" fmla="*/ 1 w 2222"/>
                <a:gd name="T15" fmla="*/ 0 h 1180"/>
                <a:gd name="T16" fmla="*/ 1 w 2222"/>
                <a:gd name="T17" fmla="*/ 0 h 1180"/>
                <a:gd name="T18" fmla="*/ 27 w 2222"/>
                <a:gd name="T19" fmla="*/ 15 h 1180"/>
                <a:gd name="T20" fmla="*/ 27 w 2222"/>
                <a:gd name="T21" fmla="*/ 15 h 1180"/>
                <a:gd name="T22" fmla="*/ 27 w 2222"/>
                <a:gd name="T23" fmla="*/ 15 h 1180"/>
                <a:gd name="T24" fmla="*/ 27 w 2222"/>
                <a:gd name="T25" fmla="*/ 15 h 1180"/>
                <a:gd name="T26" fmla="*/ 27 w 2222"/>
                <a:gd name="T27" fmla="*/ 15 h 1180"/>
                <a:gd name="T28" fmla="*/ 27 w 2222"/>
                <a:gd name="T29" fmla="*/ 15 h 1180"/>
                <a:gd name="T30" fmla="*/ 27 w 2222"/>
                <a:gd name="T31" fmla="*/ 15 h 1180"/>
                <a:gd name="T32" fmla="*/ 27 w 2222"/>
                <a:gd name="T33" fmla="*/ 15 h 1180"/>
                <a:gd name="T34" fmla="*/ 27 w 2222"/>
                <a:gd name="T35" fmla="*/ 15 h 1180"/>
                <a:gd name="T36" fmla="*/ 0 w 2222"/>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2"/>
                <a:gd name="T58" fmla="*/ 0 h 1180"/>
                <a:gd name="T59" fmla="*/ 2222 w 2222"/>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2" h="1180">
                  <a:moveTo>
                    <a:pt x="0" y="2"/>
                  </a:moveTo>
                  <a:lnTo>
                    <a:pt x="7" y="2"/>
                  </a:lnTo>
                  <a:lnTo>
                    <a:pt x="15" y="1"/>
                  </a:lnTo>
                  <a:lnTo>
                    <a:pt x="22" y="1"/>
                  </a:lnTo>
                  <a:lnTo>
                    <a:pt x="30" y="1"/>
                  </a:lnTo>
                  <a:lnTo>
                    <a:pt x="36" y="1"/>
                  </a:lnTo>
                  <a:lnTo>
                    <a:pt x="43" y="1"/>
                  </a:lnTo>
                  <a:lnTo>
                    <a:pt x="51" y="0"/>
                  </a:lnTo>
                  <a:lnTo>
                    <a:pt x="58" y="0"/>
                  </a:lnTo>
                  <a:lnTo>
                    <a:pt x="2222" y="1174"/>
                  </a:lnTo>
                  <a:lnTo>
                    <a:pt x="2215" y="1175"/>
                  </a:lnTo>
                  <a:lnTo>
                    <a:pt x="2209" y="1175"/>
                  </a:lnTo>
                  <a:lnTo>
                    <a:pt x="2203" y="1177"/>
                  </a:lnTo>
                  <a:lnTo>
                    <a:pt x="2197" y="1178"/>
                  </a:lnTo>
                  <a:lnTo>
                    <a:pt x="2190" y="1179"/>
                  </a:lnTo>
                  <a:lnTo>
                    <a:pt x="2183" y="1179"/>
                  </a:lnTo>
                  <a:lnTo>
                    <a:pt x="2178" y="1180"/>
                  </a:lnTo>
                  <a:lnTo>
                    <a:pt x="2171" y="1180"/>
                  </a:lnTo>
                  <a:lnTo>
                    <a:pt x="0" y="2"/>
                  </a:lnTo>
                  <a:close/>
                </a:path>
              </a:pathLst>
            </a:custGeom>
            <a:solidFill>
              <a:srgbClr val="15806C"/>
            </a:solidFill>
            <a:ln w="9525">
              <a:noFill/>
              <a:round/>
              <a:headEnd/>
              <a:tailEnd/>
            </a:ln>
          </p:spPr>
          <p:txBody>
            <a:bodyPr/>
            <a:lstStyle/>
            <a:p>
              <a:endParaRPr lang="fr-FR"/>
            </a:p>
          </p:txBody>
        </p:sp>
        <p:sp>
          <p:nvSpPr>
            <p:cNvPr id="73" name="Freeform 76"/>
            <p:cNvSpPr>
              <a:spLocks/>
            </p:cNvSpPr>
            <p:nvPr/>
          </p:nvSpPr>
          <p:spPr bwMode="auto">
            <a:xfrm>
              <a:off x="4630" y="2166"/>
              <a:ext cx="739" cy="392"/>
            </a:xfrm>
            <a:custGeom>
              <a:avLst/>
              <a:gdLst>
                <a:gd name="T0" fmla="*/ 0 w 2216"/>
                <a:gd name="T1" fmla="*/ 0 h 1176"/>
                <a:gd name="T2" fmla="*/ 0 w 2216"/>
                <a:gd name="T3" fmla="*/ 0 h 1176"/>
                <a:gd name="T4" fmla="*/ 0 w 2216"/>
                <a:gd name="T5" fmla="*/ 0 h 1176"/>
                <a:gd name="T6" fmla="*/ 0 w 2216"/>
                <a:gd name="T7" fmla="*/ 0 h 1176"/>
                <a:gd name="T8" fmla="*/ 0 w 2216"/>
                <a:gd name="T9" fmla="*/ 0 h 1176"/>
                <a:gd name="T10" fmla="*/ 0 w 2216"/>
                <a:gd name="T11" fmla="*/ 0 h 1176"/>
                <a:gd name="T12" fmla="*/ 1 w 2216"/>
                <a:gd name="T13" fmla="*/ 0 h 1176"/>
                <a:gd name="T14" fmla="*/ 1 w 2216"/>
                <a:gd name="T15" fmla="*/ 0 h 1176"/>
                <a:gd name="T16" fmla="*/ 1 w 2216"/>
                <a:gd name="T17" fmla="*/ 0 h 1176"/>
                <a:gd name="T18" fmla="*/ 27 w 2216"/>
                <a:gd name="T19" fmla="*/ 14 h 1176"/>
                <a:gd name="T20" fmla="*/ 27 w 2216"/>
                <a:gd name="T21" fmla="*/ 14 h 1176"/>
                <a:gd name="T22" fmla="*/ 27 w 2216"/>
                <a:gd name="T23" fmla="*/ 14 h 1176"/>
                <a:gd name="T24" fmla="*/ 27 w 2216"/>
                <a:gd name="T25" fmla="*/ 14 h 1176"/>
                <a:gd name="T26" fmla="*/ 27 w 2216"/>
                <a:gd name="T27" fmla="*/ 14 h 1176"/>
                <a:gd name="T28" fmla="*/ 27 w 2216"/>
                <a:gd name="T29" fmla="*/ 14 h 1176"/>
                <a:gd name="T30" fmla="*/ 27 w 2216"/>
                <a:gd name="T31" fmla="*/ 15 h 1176"/>
                <a:gd name="T32" fmla="*/ 27 w 2216"/>
                <a:gd name="T33" fmla="*/ 15 h 1176"/>
                <a:gd name="T34" fmla="*/ 27 w 2216"/>
                <a:gd name="T35" fmla="*/ 15 h 1176"/>
                <a:gd name="T36" fmla="*/ 0 w 2216"/>
                <a:gd name="T37" fmla="*/ 0 h 1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6"/>
                <a:gd name="T58" fmla="*/ 0 h 1176"/>
                <a:gd name="T59" fmla="*/ 2216 w 2216"/>
                <a:gd name="T60" fmla="*/ 1176 h 1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6" h="1176">
                  <a:moveTo>
                    <a:pt x="0" y="2"/>
                  </a:moveTo>
                  <a:lnTo>
                    <a:pt x="8" y="2"/>
                  </a:lnTo>
                  <a:lnTo>
                    <a:pt x="15" y="1"/>
                  </a:lnTo>
                  <a:lnTo>
                    <a:pt x="23" y="1"/>
                  </a:lnTo>
                  <a:lnTo>
                    <a:pt x="30" y="1"/>
                  </a:lnTo>
                  <a:lnTo>
                    <a:pt x="37" y="0"/>
                  </a:lnTo>
                  <a:lnTo>
                    <a:pt x="45" y="0"/>
                  </a:lnTo>
                  <a:lnTo>
                    <a:pt x="52" y="0"/>
                  </a:lnTo>
                  <a:lnTo>
                    <a:pt x="60" y="0"/>
                  </a:lnTo>
                  <a:lnTo>
                    <a:pt x="2216" y="1171"/>
                  </a:lnTo>
                  <a:lnTo>
                    <a:pt x="2209" y="1172"/>
                  </a:lnTo>
                  <a:lnTo>
                    <a:pt x="2202" y="1172"/>
                  </a:lnTo>
                  <a:lnTo>
                    <a:pt x="2195" y="1173"/>
                  </a:lnTo>
                  <a:lnTo>
                    <a:pt x="2190" y="1173"/>
                  </a:lnTo>
                  <a:lnTo>
                    <a:pt x="2183" y="1174"/>
                  </a:lnTo>
                  <a:lnTo>
                    <a:pt x="2176" y="1175"/>
                  </a:lnTo>
                  <a:lnTo>
                    <a:pt x="2171" y="1175"/>
                  </a:lnTo>
                  <a:lnTo>
                    <a:pt x="2164" y="1176"/>
                  </a:lnTo>
                  <a:lnTo>
                    <a:pt x="0" y="2"/>
                  </a:lnTo>
                  <a:close/>
                </a:path>
              </a:pathLst>
            </a:custGeom>
            <a:solidFill>
              <a:srgbClr val="16836D"/>
            </a:solidFill>
            <a:ln w="9525">
              <a:noFill/>
              <a:round/>
              <a:headEnd/>
              <a:tailEnd/>
            </a:ln>
          </p:spPr>
          <p:txBody>
            <a:bodyPr/>
            <a:lstStyle/>
            <a:p>
              <a:endParaRPr lang="fr-FR"/>
            </a:p>
          </p:txBody>
        </p:sp>
        <p:sp>
          <p:nvSpPr>
            <p:cNvPr id="74" name="Freeform 77"/>
            <p:cNvSpPr>
              <a:spLocks/>
            </p:cNvSpPr>
            <p:nvPr/>
          </p:nvSpPr>
          <p:spPr bwMode="auto">
            <a:xfrm>
              <a:off x="4650" y="2164"/>
              <a:ext cx="736" cy="392"/>
            </a:xfrm>
            <a:custGeom>
              <a:avLst/>
              <a:gdLst>
                <a:gd name="T0" fmla="*/ 0 w 2207"/>
                <a:gd name="T1" fmla="*/ 0 h 1175"/>
                <a:gd name="T2" fmla="*/ 0 w 2207"/>
                <a:gd name="T3" fmla="*/ 0 h 1175"/>
                <a:gd name="T4" fmla="*/ 0 w 2207"/>
                <a:gd name="T5" fmla="*/ 0 h 1175"/>
                <a:gd name="T6" fmla="*/ 0 w 2207"/>
                <a:gd name="T7" fmla="*/ 0 h 1175"/>
                <a:gd name="T8" fmla="*/ 0 w 2207"/>
                <a:gd name="T9" fmla="*/ 0 h 1175"/>
                <a:gd name="T10" fmla="*/ 0 w 2207"/>
                <a:gd name="T11" fmla="*/ 0 h 1175"/>
                <a:gd name="T12" fmla="*/ 1 w 2207"/>
                <a:gd name="T13" fmla="*/ 0 h 1175"/>
                <a:gd name="T14" fmla="*/ 1 w 2207"/>
                <a:gd name="T15" fmla="*/ 0 h 1175"/>
                <a:gd name="T16" fmla="*/ 1 w 2207"/>
                <a:gd name="T17" fmla="*/ 0 h 1175"/>
                <a:gd name="T18" fmla="*/ 27 w 2207"/>
                <a:gd name="T19" fmla="*/ 14 h 1175"/>
                <a:gd name="T20" fmla="*/ 27 w 2207"/>
                <a:gd name="T21" fmla="*/ 14 h 1175"/>
                <a:gd name="T22" fmla="*/ 27 w 2207"/>
                <a:gd name="T23" fmla="*/ 14 h 1175"/>
                <a:gd name="T24" fmla="*/ 27 w 2207"/>
                <a:gd name="T25" fmla="*/ 14 h 1175"/>
                <a:gd name="T26" fmla="*/ 27 w 2207"/>
                <a:gd name="T27" fmla="*/ 14 h 1175"/>
                <a:gd name="T28" fmla="*/ 27 w 2207"/>
                <a:gd name="T29" fmla="*/ 14 h 1175"/>
                <a:gd name="T30" fmla="*/ 27 w 2207"/>
                <a:gd name="T31" fmla="*/ 14 h 1175"/>
                <a:gd name="T32" fmla="*/ 27 w 2207"/>
                <a:gd name="T33" fmla="*/ 15 h 1175"/>
                <a:gd name="T34" fmla="*/ 27 w 2207"/>
                <a:gd name="T35" fmla="*/ 15 h 1175"/>
                <a:gd name="T36" fmla="*/ 0 w 2207"/>
                <a:gd name="T37" fmla="*/ 0 h 1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
                <a:gd name="T58" fmla="*/ 0 h 1175"/>
                <a:gd name="T59" fmla="*/ 2207 w 2207"/>
                <a:gd name="T60" fmla="*/ 1175 h 1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 h="1175">
                  <a:moveTo>
                    <a:pt x="0" y="4"/>
                  </a:moveTo>
                  <a:lnTo>
                    <a:pt x="7" y="4"/>
                  </a:lnTo>
                  <a:lnTo>
                    <a:pt x="15" y="3"/>
                  </a:lnTo>
                  <a:lnTo>
                    <a:pt x="21" y="3"/>
                  </a:lnTo>
                  <a:lnTo>
                    <a:pt x="29" y="1"/>
                  </a:lnTo>
                  <a:lnTo>
                    <a:pt x="36" y="1"/>
                  </a:lnTo>
                  <a:lnTo>
                    <a:pt x="43" y="1"/>
                  </a:lnTo>
                  <a:lnTo>
                    <a:pt x="51" y="0"/>
                  </a:lnTo>
                  <a:lnTo>
                    <a:pt x="58" y="0"/>
                  </a:lnTo>
                  <a:lnTo>
                    <a:pt x="2207" y="1168"/>
                  </a:lnTo>
                  <a:lnTo>
                    <a:pt x="2200" y="1169"/>
                  </a:lnTo>
                  <a:lnTo>
                    <a:pt x="2194" y="1169"/>
                  </a:lnTo>
                  <a:lnTo>
                    <a:pt x="2188" y="1170"/>
                  </a:lnTo>
                  <a:lnTo>
                    <a:pt x="2182" y="1171"/>
                  </a:lnTo>
                  <a:lnTo>
                    <a:pt x="2175" y="1172"/>
                  </a:lnTo>
                  <a:lnTo>
                    <a:pt x="2168" y="1172"/>
                  </a:lnTo>
                  <a:lnTo>
                    <a:pt x="2163" y="1174"/>
                  </a:lnTo>
                  <a:lnTo>
                    <a:pt x="2156" y="1175"/>
                  </a:lnTo>
                  <a:lnTo>
                    <a:pt x="0" y="4"/>
                  </a:lnTo>
                  <a:close/>
                </a:path>
              </a:pathLst>
            </a:custGeom>
            <a:solidFill>
              <a:srgbClr val="18836D"/>
            </a:solidFill>
            <a:ln w="9525">
              <a:noFill/>
              <a:round/>
              <a:headEnd/>
              <a:tailEnd/>
            </a:ln>
          </p:spPr>
          <p:txBody>
            <a:bodyPr/>
            <a:lstStyle/>
            <a:p>
              <a:endParaRPr lang="fr-FR"/>
            </a:p>
          </p:txBody>
        </p:sp>
        <p:sp>
          <p:nvSpPr>
            <p:cNvPr id="75" name="Freeform 78"/>
            <p:cNvSpPr>
              <a:spLocks/>
            </p:cNvSpPr>
            <p:nvPr/>
          </p:nvSpPr>
          <p:spPr bwMode="auto">
            <a:xfrm>
              <a:off x="4670" y="2163"/>
              <a:ext cx="733" cy="391"/>
            </a:xfrm>
            <a:custGeom>
              <a:avLst/>
              <a:gdLst>
                <a:gd name="T0" fmla="*/ 0 w 2200"/>
                <a:gd name="T1" fmla="*/ 0 h 1171"/>
                <a:gd name="T2" fmla="*/ 0 w 2200"/>
                <a:gd name="T3" fmla="*/ 0 h 1171"/>
                <a:gd name="T4" fmla="*/ 0 w 2200"/>
                <a:gd name="T5" fmla="*/ 0 h 1171"/>
                <a:gd name="T6" fmla="*/ 0 w 2200"/>
                <a:gd name="T7" fmla="*/ 0 h 1171"/>
                <a:gd name="T8" fmla="*/ 0 w 2200"/>
                <a:gd name="T9" fmla="*/ 0 h 1171"/>
                <a:gd name="T10" fmla="*/ 0 w 2200"/>
                <a:gd name="T11" fmla="*/ 0 h 1171"/>
                <a:gd name="T12" fmla="*/ 1 w 2200"/>
                <a:gd name="T13" fmla="*/ 0 h 1171"/>
                <a:gd name="T14" fmla="*/ 1 w 2200"/>
                <a:gd name="T15" fmla="*/ 0 h 1171"/>
                <a:gd name="T16" fmla="*/ 1 w 2200"/>
                <a:gd name="T17" fmla="*/ 0 h 1171"/>
                <a:gd name="T18" fmla="*/ 27 w 2200"/>
                <a:gd name="T19" fmla="*/ 14 h 1171"/>
                <a:gd name="T20" fmla="*/ 27 w 2200"/>
                <a:gd name="T21" fmla="*/ 14 h 1171"/>
                <a:gd name="T22" fmla="*/ 27 w 2200"/>
                <a:gd name="T23" fmla="*/ 14 h 1171"/>
                <a:gd name="T24" fmla="*/ 27 w 2200"/>
                <a:gd name="T25" fmla="*/ 14 h 1171"/>
                <a:gd name="T26" fmla="*/ 27 w 2200"/>
                <a:gd name="T27" fmla="*/ 14 h 1171"/>
                <a:gd name="T28" fmla="*/ 27 w 2200"/>
                <a:gd name="T29" fmla="*/ 14 h 1171"/>
                <a:gd name="T30" fmla="*/ 27 w 2200"/>
                <a:gd name="T31" fmla="*/ 14 h 1171"/>
                <a:gd name="T32" fmla="*/ 27 w 2200"/>
                <a:gd name="T33" fmla="*/ 15 h 1171"/>
                <a:gd name="T34" fmla="*/ 27 w 2200"/>
                <a:gd name="T35" fmla="*/ 15 h 1171"/>
                <a:gd name="T36" fmla="*/ 0 w 2200"/>
                <a:gd name="T37" fmla="*/ 0 h 1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0"/>
                <a:gd name="T58" fmla="*/ 0 h 1171"/>
                <a:gd name="T59" fmla="*/ 2200 w 2200"/>
                <a:gd name="T60" fmla="*/ 1171 h 1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0" h="1171">
                  <a:moveTo>
                    <a:pt x="0" y="3"/>
                  </a:moveTo>
                  <a:lnTo>
                    <a:pt x="6" y="3"/>
                  </a:lnTo>
                  <a:lnTo>
                    <a:pt x="14" y="2"/>
                  </a:lnTo>
                  <a:lnTo>
                    <a:pt x="21" y="2"/>
                  </a:lnTo>
                  <a:lnTo>
                    <a:pt x="29" y="1"/>
                  </a:lnTo>
                  <a:lnTo>
                    <a:pt x="37" y="1"/>
                  </a:lnTo>
                  <a:lnTo>
                    <a:pt x="44" y="1"/>
                  </a:lnTo>
                  <a:lnTo>
                    <a:pt x="52" y="0"/>
                  </a:lnTo>
                  <a:lnTo>
                    <a:pt x="59" y="0"/>
                  </a:lnTo>
                  <a:lnTo>
                    <a:pt x="2200" y="1163"/>
                  </a:lnTo>
                  <a:lnTo>
                    <a:pt x="2193" y="1164"/>
                  </a:lnTo>
                  <a:lnTo>
                    <a:pt x="2187" y="1165"/>
                  </a:lnTo>
                  <a:lnTo>
                    <a:pt x="2181" y="1166"/>
                  </a:lnTo>
                  <a:lnTo>
                    <a:pt x="2175" y="1166"/>
                  </a:lnTo>
                  <a:lnTo>
                    <a:pt x="2168" y="1167"/>
                  </a:lnTo>
                  <a:lnTo>
                    <a:pt x="2161" y="1169"/>
                  </a:lnTo>
                  <a:lnTo>
                    <a:pt x="2156" y="1170"/>
                  </a:lnTo>
                  <a:lnTo>
                    <a:pt x="2149" y="1171"/>
                  </a:lnTo>
                  <a:lnTo>
                    <a:pt x="0" y="3"/>
                  </a:lnTo>
                  <a:close/>
                </a:path>
              </a:pathLst>
            </a:custGeom>
            <a:solidFill>
              <a:srgbClr val="1B836F"/>
            </a:solidFill>
            <a:ln w="9525">
              <a:noFill/>
              <a:round/>
              <a:headEnd/>
              <a:tailEnd/>
            </a:ln>
          </p:spPr>
          <p:txBody>
            <a:bodyPr/>
            <a:lstStyle/>
            <a:p>
              <a:endParaRPr lang="fr-FR"/>
            </a:p>
          </p:txBody>
        </p:sp>
        <p:sp>
          <p:nvSpPr>
            <p:cNvPr id="76" name="Freeform 79"/>
            <p:cNvSpPr>
              <a:spLocks/>
            </p:cNvSpPr>
            <p:nvPr/>
          </p:nvSpPr>
          <p:spPr bwMode="auto">
            <a:xfrm>
              <a:off x="4689" y="2163"/>
              <a:ext cx="730" cy="388"/>
            </a:xfrm>
            <a:custGeom>
              <a:avLst/>
              <a:gdLst>
                <a:gd name="T0" fmla="*/ 0 w 2189"/>
                <a:gd name="T1" fmla="*/ 0 h 1165"/>
                <a:gd name="T2" fmla="*/ 0 w 2189"/>
                <a:gd name="T3" fmla="*/ 0 h 1165"/>
                <a:gd name="T4" fmla="*/ 0 w 2189"/>
                <a:gd name="T5" fmla="*/ 0 h 1165"/>
                <a:gd name="T6" fmla="*/ 0 w 2189"/>
                <a:gd name="T7" fmla="*/ 0 h 1165"/>
                <a:gd name="T8" fmla="*/ 0 w 2189"/>
                <a:gd name="T9" fmla="*/ 0 h 1165"/>
                <a:gd name="T10" fmla="*/ 0 w 2189"/>
                <a:gd name="T11" fmla="*/ 0 h 1165"/>
                <a:gd name="T12" fmla="*/ 1 w 2189"/>
                <a:gd name="T13" fmla="*/ 0 h 1165"/>
                <a:gd name="T14" fmla="*/ 1 w 2189"/>
                <a:gd name="T15" fmla="*/ 0 h 1165"/>
                <a:gd name="T16" fmla="*/ 1 w 2189"/>
                <a:gd name="T17" fmla="*/ 0 h 1165"/>
                <a:gd name="T18" fmla="*/ 27 w 2189"/>
                <a:gd name="T19" fmla="*/ 14 h 1165"/>
                <a:gd name="T20" fmla="*/ 27 w 2189"/>
                <a:gd name="T21" fmla="*/ 14 h 1165"/>
                <a:gd name="T22" fmla="*/ 27 w 2189"/>
                <a:gd name="T23" fmla="*/ 14 h 1165"/>
                <a:gd name="T24" fmla="*/ 27 w 2189"/>
                <a:gd name="T25" fmla="*/ 14 h 1165"/>
                <a:gd name="T26" fmla="*/ 27 w 2189"/>
                <a:gd name="T27" fmla="*/ 14 h 1165"/>
                <a:gd name="T28" fmla="*/ 27 w 2189"/>
                <a:gd name="T29" fmla="*/ 14 h 1165"/>
                <a:gd name="T30" fmla="*/ 27 w 2189"/>
                <a:gd name="T31" fmla="*/ 14 h 1165"/>
                <a:gd name="T32" fmla="*/ 27 w 2189"/>
                <a:gd name="T33" fmla="*/ 14 h 1165"/>
                <a:gd name="T34" fmla="*/ 26 w 2189"/>
                <a:gd name="T35" fmla="*/ 14 h 1165"/>
                <a:gd name="T36" fmla="*/ 0 w 2189"/>
                <a:gd name="T37" fmla="*/ 0 h 1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9"/>
                <a:gd name="T58" fmla="*/ 0 h 1165"/>
                <a:gd name="T59" fmla="*/ 2189 w 2189"/>
                <a:gd name="T60" fmla="*/ 1165 h 1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9" h="1165">
                  <a:moveTo>
                    <a:pt x="0" y="2"/>
                  </a:moveTo>
                  <a:lnTo>
                    <a:pt x="6" y="2"/>
                  </a:lnTo>
                  <a:lnTo>
                    <a:pt x="14" y="1"/>
                  </a:lnTo>
                  <a:lnTo>
                    <a:pt x="21" y="1"/>
                  </a:lnTo>
                  <a:lnTo>
                    <a:pt x="28" y="1"/>
                  </a:lnTo>
                  <a:lnTo>
                    <a:pt x="35" y="0"/>
                  </a:lnTo>
                  <a:lnTo>
                    <a:pt x="41" y="0"/>
                  </a:lnTo>
                  <a:lnTo>
                    <a:pt x="49" y="0"/>
                  </a:lnTo>
                  <a:lnTo>
                    <a:pt x="56" y="0"/>
                  </a:lnTo>
                  <a:lnTo>
                    <a:pt x="2189" y="1158"/>
                  </a:lnTo>
                  <a:lnTo>
                    <a:pt x="2184" y="1159"/>
                  </a:lnTo>
                  <a:lnTo>
                    <a:pt x="2177" y="1159"/>
                  </a:lnTo>
                  <a:lnTo>
                    <a:pt x="2171" y="1160"/>
                  </a:lnTo>
                  <a:lnTo>
                    <a:pt x="2166" y="1162"/>
                  </a:lnTo>
                  <a:lnTo>
                    <a:pt x="2160" y="1163"/>
                  </a:lnTo>
                  <a:lnTo>
                    <a:pt x="2153" y="1163"/>
                  </a:lnTo>
                  <a:lnTo>
                    <a:pt x="2148" y="1164"/>
                  </a:lnTo>
                  <a:lnTo>
                    <a:pt x="2141" y="1165"/>
                  </a:lnTo>
                  <a:lnTo>
                    <a:pt x="0" y="2"/>
                  </a:lnTo>
                  <a:close/>
                </a:path>
              </a:pathLst>
            </a:custGeom>
            <a:solidFill>
              <a:srgbClr val="1A856F"/>
            </a:solidFill>
            <a:ln w="9525">
              <a:noFill/>
              <a:round/>
              <a:headEnd/>
              <a:tailEnd/>
            </a:ln>
          </p:spPr>
          <p:txBody>
            <a:bodyPr/>
            <a:lstStyle/>
            <a:p>
              <a:endParaRPr lang="fr-FR"/>
            </a:p>
          </p:txBody>
        </p:sp>
        <p:sp>
          <p:nvSpPr>
            <p:cNvPr id="77" name="Freeform 80"/>
            <p:cNvSpPr>
              <a:spLocks/>
            </p:cNvSpPr>
            <p:nvPr/>
          </p:nvSpPr>
          <p:spPr bwMode="auto">
            <a:xfrm>
              <a:off x="4708" y="2161"/>
              <a:ext cx="728" cy="388"/>
            </a:xfrm>
            <a:custGeom>
              <a:avLst/>
              <a:gdLst>
                <a:gd name="T0" fmla="*/ 0 w 2183"/>
                <a:gd name="T1" fmla="*/ 0 h 1163"/>
                <a:gd name="T2" fmla="*/ 0 w 2183"/>
                <a:gd name="T3" fmla="*/ 0 h 1163"/>
                <a:gd name="T4" fmla="*/ 0 w 2183"/>
                <a:gd name="T5" fmla="*/ 0 h 1163"/>
                <a:gd name="T6" fmla="*/ 0 w 2183"/>
                <a:gd name="T7" fmla="*/ 0 h 1163"/>
                <a:gd name="T8" fmla="*/ 0 w 2183"/>
                <a:gd name="T9" fmla="*/ 0 h 1163"/>
                <a:gd name="T10" fmla="*/ 0 w 2183"/>
                <a:gd name="T11" fmla="*/ 0 h 1163"/>
                <a:gd name="T12" fmla="*/ 1 w 2183"/>
                <a:gd name="T13" fmla="*/ 0 h 1163"/>
                <a:gd name="T14" fmla="*/ 1 w 2183"/>
                <a:gd name="T15" fmla="*/ 0 h 1163"/>
                <a:gd name="T16" fmla="*/ 1 w 2183"/>
                <a:gd name="T17" fmla="*/ 0 h 1163"/>
                <a:gd name="T18" fmla="*/ 27 w 2183"/>
                <a:gd name="T19" fmla="*/ 14 h 1163"/>
                <a:gd name="T20" fmla="*/ 27 w 2183"/>
                <a:gd name="T21" fmla="*/ 14 h 1163"/>
                <a:gd name="T22" fmla="*/ 27 w 2183"/>
                <a:gd name="T23" fmla="*/ 14 h 1163"/>
                <a:gd name="T24" fmla="*/ 27 w 2183"/>
                <a:gd name="T25" fmla="*/ 14 h 1163"/>
                <a:gd name="T26" fmla="*/ 27 w 2183"/>
                <a:gd name="T27" fmla="*/ 14 h 1163"/>
                <a:gd name="T28" fmla="*/ 27 w 2183"/>
                <a:gd name="T29" fmla="*/ 14 h 1163"/>
                <a:gd name="T30" fmla="*/ 27 w 2183"/>
                <a:gd name="T31" fmla="*/ 14 h 1163"/>
                <a:gd name="T32" fmla="*/ 26 w 2183"/>
                <a:gd name="T33" fmla="*/ 14 h 1163"/>
                <a:gd name="T34" fmla="*/ 26 w 2183"/>
                <a:gd name="T35" fmla="*/ 14 h 1163"/>
                <a:gd name="T36" fmla="*/ 0 w 2183"/>
                <a:gd name="T37" fmla="*/ 0 h 1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3"/>
                <a:gd name="T58" fmla="*/ 0 h 1163"/>
                <a:gd name="T59" fmla="*/ 2183 w 2183"/>
                <a:gd name="T60" fmla="*/ 1163 h 1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3" h="1163">
                  <a:moveTo>
                    <a:pt x="0" y="5"/>
                  </a:moveTo>
                  <a:lnTo>
                    <a:pt x="7" y="4"/>
                  </a:lnTo>
                  <a:lnTo>
                    <a:pt x="15" y="4"/>
                  </a:lnTo>
                  <a:lnTo>
                    <a:pt x="22" y="2"/>
                  </a:lnTo>
                  <a:lnTo>
                    <a:pt x="30" y="2"/>
                  </a:lnTo>
                  <a:lnTo>
                    <a:pt x="36" y="1"/>
                  </a:lnTo>
                  <a:lnTo>
                    <a:pt x="43" y="1"/>
                  </a:lnTo>
                  <a:lnTo>
                    <a:pt x="51" y="0"/>
                  </a:lnTo>
                  <a:lnTo>
                    <a:pt x="58" y="0"/>
                  </a:lnTo>
                  <a:lnTo>
                    <a:pt x="2183" y="1155"/>
                  </a:lnTo>
                  <a:lnTo>
                    <a:pt x="2177" y="1156"/>
                  </a:lnTo>
                  <a:lnTo>
                    <a:pt x="2171" y="1157"/>
                  </a:lnTo>
                  <a:lnTo>
                    <a:pt x="2164" y="1159"/>
                  </a:lnTo>
                  <a:lnTo>
                    <a:pt x="2158" y="1159"/>
                  </a:lnTo>
                  <a:lnTo>
                    <a:pt x="2153" y="1160"/>
                  </a:lnTo>
                  <a:lnTo>
                    <a:pt x="2146" y="1161"/>
                  </a:lnTo>
                  <a:lnTo>
                    <a:pt x="2140" y="1162"/>
                  </a:lnTo>
                  <a:lnTo>
                    <a:pt x="2133" y="1163"/>
                  </a:lnTo>
                  <a:lnTo>
                    <a:pt x="0" y="5"/>
                  </a:lnTo>
                  <a:close/>
                </a:path>
              </a:pathLst>
            </a:custGeom>
            <a:solidFill>
              <a:srgbClr val="1D8872"/>
            </a:solidFill>
            <a:ln w="9525">
              <a:noFill/>
              <a:round/>
              <a:headEnd/>
              <a:tailEnd/>
            </a:ln>
          </p:spPr>
          <p:txBody>
            <a:bodyPr/>
            <a:lstStyle/>
            <a:p>
              <a:endParaRPr lang="fr-FR"/>
            </a:p>
          </p:txBody>
        </p:sp>
        <p:sp>
          <p:nvSpPr>
            <p:cNvPr id="78" name="Freeform 81"/>
            <p:cNvSpPr>
              <a:spLocks/>
            </p:cNvSpPr>
            <p:nvPr/>
          </p:nvSpPr>
          <p:spPr bwMode="auto">
            <a:xfrm>
              <a:off x="4727" y="2160"/>
              <a:ext cx="725" cy="386"/>
            </a:xfrm>
            <a:custGeom>
              <a:avLst/>
              <a:gdLst>
                <a:gd name="T0" fmla="*/ 0 w 2173"/>
                <a:gd name="T1" fmla="*/ 0 h 1158"/>
                <a:gd name="T2" fmla="*/ 0 w 2173"/>
                <a:gd name="T3" fmla="*/ 0 h 1158"/>
                <a:gd name="T4" fmla="*/ 0 w 2173"/>
                <a:gd name="T5" fmla="*/ 0 h 1158"/>
                <a:gd name="T6" fmla="*/ 0 w 2173"/>
                <a:gd name="T7" fmla="*/ 0 h 1158"/>
                <a:gd name="T8" fmla="*/ 0 w 2173"/>
                <a:gd name="T9" fmla="*/ 0 h 1158"/>
                <a:gd name="T10" fmla="*/ 0 w 2173"/>
                <a:gd name="T11" fmla="*/ 0 h 1158"/>
                <a:gd name="T12" fmla="*/ 1 w 2173"/>
                <a:gd name="T13" fmla="*/ 0 h 1158"/>
                <a:gd name="T14" fmla="*/ 1 w 2173"/>
                <a:gd name="T15" fmla="*/ 0 h 1158"/>
                <a:gd name="T16" fmla="*/ 1 w 2173"/>
                <a:gd name="T17" fmla="*/ 0 h 1158"/>
                <a:gd name="T18" fmla="*/ 27 w 2173"/>
                <a:gd name="T19" fmla="*/ 14 h 1158"/>
                <a:gd name="T20" fmla="*/ 27 w 2173"/>
                <a:gd name="T21" fmla="*/ 14 h 1158"/>
                <a:gd name="T22" fmla="*/ 27 w 2173"/>
                <a:gd name="T23" fmla="*/ 14 h 1158"/>
                <a:gd name="T24" fmla="*/ 27 w 2173"/>
                <a:gd name="T25" fmla="*/ 14 h 1158"/>
                <a:gd name="T26" fmla="*/ 27 w 2173"/>
                <a:gd name="T27" fmla="*/ 14 h 1158"/>
                <a:gd name="T28" fmla="*/ 27 w 2173"/>
                <a:gd name="T29" fmla="*/ 14 h 1158"/>
                <a:gd name="T30" fmla="*/ 26 w 2173"/>
                <a:gd name="T31" fmla="*/ 14 h 1158"/>
                <a:gd name="T32" fmla="*/ 26 w 2173"/>
                <a:gd name="T33" fmla="*/ 14 h 1158"/>
                <a:gd name="T34" fmla="*/ 26 w 2173"/>
                <a:gd name="T35" fmla="*/ 14 h 1158"/>
                <a:gd name="T36" fmla="*/ 0 w 2173"/>
                <a:gd name="T37" fmla="*/ 0 h 1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3"/>
                <a:gd name="T58" fmla="*/ 0 h 1158"/>
                <a:gd name="T59" fmla="*/ 2173 w 2173"/>
                <a:gd name="T60" fmla="*/ 1158 h 1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3" h="1158">
                  <a:moveTo>
                    <a:pt x="0" y="3"/>
                  </a:moveTo>
                  <a:lnTo>
                    <a:pt x="7" y="3"/>
                  </a:lnTo>
                  <a:lnTo>
                    <a:pt x="15" y="2"/>
                  </a:lnTo>
                  <a:lnTo>
                    <a:pt x="21" y="2"/>
                  </a:lnTo>
                  <a:lnTo>
                    <a:pt x="28" y="1"/>
                  </a:lnTo>
                  <a:lnTo>
                    <a:pt x="35" y="1"/>
                  </a:lnTo>
                  <a:lnTo>
                    <a:pt x="42" y="1"/>
                  </a:lnTo>
                  <a:lnTo>
                    <a:pt x="50" y="0"/>
                  </a:lnTo>
                  <a:lnTo>
                    <a:pt x="56" y="0"/>
                  </a:lnTo>
                  <a:lnTo>
                    <a:pt x="2173" y="1150"/>
                  </a:lnTo>
                  <a:lnTo>
                    <a:pt x="2167" y="1151"/>
                  </a:lnTo>
                  <a:lnTo>
                    <a:pt x="2162" y="1153"/>
                  </a:lnTo>
                  <a:lnTo>
                    <a:pt x="2155" y="1154"/>
                  </a:lnTo>
                  <a:lnTo>
                    <a:pt x="2149" y="1154"/>
                  </a:lnTo>
                  <a:lnTo>
                    <a:pt x="2143" y="1155"/>
                  </a:lnTo>
                  <a:lnTo>
                    <a:pt x="2138" y="1156"/>
                  </a:lnTo>
                  <a:lnTo>
                    <a:pt x="2131" y="1157"/>
                  </a:lnTo>
                  <a:lnTo>
                    <a:pt x="2125" y="1158"/>
                  </a:lnTo>
                  <a:lnTo>
                    <a:pt x="0" y="3"/>
                  </a:lnTo>
                  <a:close/>
                </a:path>
              </a:pathLst>
            </a:custGeom>
            <a:solidFill>
              <a:srgbClr val="1D8872"/>
            </a:solidFill>
            <a:ln w="9525">
              <a:noFill/>
              <a:round/>
              <a:headEnd/>
              <a:tailEnd/>
            </a:ln>
          </p:spPr>
          <p:txBody>
            <a:bodyPr/>
            <a:lstStyle/>
            <a:p>
              <a:endParaRPr lang="fr-FR"/>
            </a:p>
          </p:txBody>
        </p:sp>
        <p:sp>
          <p:nvSpPr>
            <p:cNvPr id="79" name="Freeform 82"/>
            <p:cNvSpPr>
              <a:spLocks/>
            </p:cNvSpPr>
            <p:nvPr/>
          </p:nvSpPr>
          <p:spPr bwMode="auto">
            <a:xfrm>
              <a:off x="4746" y="2159"/>
              <a:ext cx="722" cy="384"/>
            </a:xfrm>
            <a:custGeom>
              <a:avLst/>
              <a:gdLst>
                <a:gd name="T0" fmla="*/ 0 w 2166"/>
                <a:gd name="T1" fmla="*/ 0 h 1154"/>
                <a:gd name="T2" fmla="*/ 0 w 2166"/>
                <a:gd name="T3" fmla="*/ 0 h 1154"/>
                <a:gd name="T4" fmla="*/ 0 w 2166"/>
                <a:gd name="T5" fmla="*/ 0 h 1154"/>
                <a:gd name="T6" fmla="*/ 0 w 2166"/>
                <a:gd name="T7" fmla="*/ 0 h 1154"/>
                <a:gd name="T8" fmla="*/ 0 w 2166"/>
                <a:gd name="T9" fmla="*/ 0 h 1154"/>
                <a:gd name="T10" fmla="*/ 0 w 2166"/>
                <a:gd name="T11" fmla="*/ 0 h 1154"/>
                <a:gd name="T12" fmla="*/ 1 w 2166"/>
                <a:gd name="T13" fmla="*/ 0 h 1154"/>
                <a:gd name="T14" fmla="*/ 1 w 2166"/>
                <a:gd name="T15" fmla="*/ 0 h 1154"/>
                <a:gd name="T16" fmla="*/ 1 w 2166"/>
                <a:gd name="T17" fmla="*/ 0 h 1154"/>
                <a:gd name="T18" fmla="*/ 27 w 2166"/>
                <a:gd name="T19" fmla="*/ 14 h 1154"/>
                <a:gd name="T20" fmla="*/ 27 w 2166"/>
                <a:gd name="T21" fmla="*/ 14 h 1154"/>
                <a:gd name="T22" fmla="*/ 27 w 2166"/>
                <a:gd name="T23" fmla="*/ 14 h 1154"/>
                <a:gd name="T24" fmla="*/ 26 w 2166"/>
                <a:gd name="T25" fmla="*/ 14 h 1154"/>
                <a:gd name="T26" fmla="*/ 26 w 2166"/>
                <a:gd name="T27" fmla="*/ 14 h 1154"/>
                <a:gd name="T28" fmla="*/ 26 w 2166"/>
                <a:gd name="T29" fmla="*/ 14 h 1154"/>
                <a:gd name="T30" fmla="*/ 26 w 2166"/>
                <a:gd name="T31" fmla="*/ 14 h 1154"/>
                <a:gd name="T32" fmla="*/ 26 w 2166"/>
                <a:gd name="T33" fmla="*/ 14 h 1154"/>
                <a:gd name="T34" fmla="*/ 26 w 2166"/>
                <a:gd name="T35" fmla="*/ 14 h 1154"/>
                <a:gd name="T36" fmla="*/ 0 w 2166"/>
                <a:gd name="T37" fmla="*/ 0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6"/>
                <a:gd name="T58" fmla="*/ 0 h 1154"/>
                <a:gd name="T59" fmla="*/ 2166 w 2166"/>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6" h="1154">
                  <a:moveTo>
                    <a:pt x="0" y="4"/>
                  </a:moveTo>
                  <a:lnTo>
                    <a:pt x="7" y="4"/>
                  </a:lnTo>
                  <a:lnTo>
                    <a:pt x="15" y="3"/>
                  </a:lnTo>
                  <a:lnTo>
                    <a:pt x="22" y="3"/>
                  </a:lnTo>
                  <a:lnTo>
                    <a:pt x="29" y="1"/>
                  </a:lnTo>
                  <a:lnTo>
                    <a:pt x="37" y="1"/>
                  </a:lnTo>
                  <a:lnTo>
                    <a:pt x="44" y="1"/>
                  </a:lnTo>
                  <a:lnTo>
                    <a:pt x="50" y="0"/>
                  </a:lnTo>
                  <a:lnTo>
                    <a:pt x="57" y="0"/>
                  </a:lnTo>
                  <a:lnTo>
                    <a:pt x="2166" y="1145"/>
                  </a:lnTo>
                  <a:lnTo>
                    <a:pt x="2159" y="1146"/>
                  </a:lnTo>
                  <a:lnTo>
                    <a:pt x="2153" y="1147"/>
                  </a:lnTo>
                  <a:lnTo>
                    <a:pt x="2146" y="1149"/>
                  </a:lnTo>
                  <a:lnTo>
                    <a:pt x="2141" y="1150"/>
                  </a:lnTo>
                  <a:lnTo>
                    <a:pt x="2135" y="1151"/>
                  </a:lnTo>
                  <a:lnTo>
                    <a:pt x="2129" y="1152"/>
                  </a:lnTo>
                  <a:lnTo>
                    <a:pt x="2123" y="1153"/>
                  </a:lnTo>
                  <a:lnTo>
                    <a:pt x="2117" y="1154"/>
                  </a:lnTo>
                  <a:lnTo>
                    <a:pt x="0" y="4"/>
                  </a:lnTo>
                  <a:close/>
                </a:path>
              </a:pathLst>
            </a:custGeom>
            <a:solidFill>
              <a:srgbClr val="208874"/>
            </a:solidFill>
            <a:ln w="9525">
              <a:noFill/>
              <a:round/>
              <a:headEnd/>
              <a:tailEnd/>
            </a:ln>
          </p:spPr>
          <p:txBody>
            <a:bodyPr/>
            <a:lstStyle/>
            <a:p>
              <a:endParaRPr lang="fr-FR"/>
            </a:p>
          </p:txBody>
        </p:sp>
        <p:sp>
          <p:nvSpPr>
            <p:cNvPr id="80" name="Freeform 83"/>
            <p:cNvSpPr>
              <a:spLocks/>
            </p:cNvSpPr>
            <p:nvPr/>
          </p:nvSpPr>
          <p:spPr bwMode="auto">
            <a:xfrm>
              <a:off x="4765" y="2157"/>
              <a:ext cx="718" cy="383"/>
            </a:xfrm>
            <a:custGeom>
              <a:avLst/>
              <a:gdLst>
                <a:gd name="T0" fmla="*/ 0 w 2153"/>
                <a:gd name="T1" fmla="*/ 0 h 1149"/>
                <a:gd name="T2" fmla="*/ 0 w 2153"/>
                <a:gd name="T3" fmla="*/ 0 h 1149"/>
                <a:gd name="T4" fmla="*/ 0 w 2153"/>
                <a:gd name="T5" fmla="*/ 0 h 1149"/>
                <a:gd name="T6" fmla="*/ 0 w 2153"/>
                <a:gd name="T7" fmla="*/ 0 h 1149"/>
                <a:gd name="T8" fmla="*/ 0 w 2153"/>
                <a:gd name="T9" fmla="*/ 0 h 1149"/>
                <a:gd name="T10" fmla="*/ 0 w 2153"/>
                <a:gd name="T11" fmla="*/ 0 h 1149"/>
                <a:gd name="T12" fmla="*/ 1 w 2153"/>
                <a:gd name="T13" fmla="*/ 0 h 1149"/>
                <a:gd name="T14" fmla="*/ 1 w 2153"/>
                <a:gd name="T15" fmla="*/ 0 h 1149"/>
                <a:gd name="T16" fmla="*/ 1 w 2153"/>
                <a:gd name="T17" fmla="*/ 0 h 1149"/>
                <a:gd name="T18" fmla="*/ 27 w 2153"/>
                <a:gd name="T19" fmla="*/ 14 h 1149"/>
                <a:gd name="T20" fmla="*/ 27 w 2153"/>
                <a:gd name="T21" fmla="*/ 14 h 1149"/>
                <a:gd name="T22" fmla="*/ 26 w 2153"/>
                <a:gd name="T23" fmla="*/ 14 h 1149"/>
                <a:gd name="T24" fmla="*/ 26 w 2153"/>
                <a:gd name="T25" fmla="*/ 14 h 1149"/>
                <a:gd name="T26" fmla="*/ 26 w 2153"/>
                <a:gd name="T27" fmla="*/ 14 h 1149"/>
                <a:gd name="T28" fmla="*/ 26 w 2153"/>
                <a:gd name="T29" fmla="*/ 14 h 1149"/>
                <a:gd name="T30" fmla="*/ 26 w 2153"/>
                <a:gd name="T31" fmla="*/ 14 h 1149"/>
                <a:gd name="T32" fmla="*/ 26 w 2153"/>
                <a:gd name="T33" fmla="*/ 14 h 1149"/>
                <a:gd name="T34" fmla="*/ 26 w 2153"/>
                <a:gd name="T35" fmla="*/ 14 h 1149"/>
                <a:gd name="T36" fmla="*/ 0 w 2153"/>
                <a:gd name="T37" fmla="*/ 0 h 1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3"/>
                <a:gd name="T58" fmla="*/ 0 h 1149"/>
                <a:gd name="T59" fmla="*/ 2153 w 2153"/>
                <a:gd name="T60" fmla="*/ 1149 h 1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3" h="1149">
                  <a:moveTo>
                    <a:pt x="0" y="4"/>
                  </a:moveTo>
                  <a:lnTo>
                    <a:pt x="7" y="3"/>
                  </a:lnTo>
                  <a:lnTo>
                    <a:pt x="14" y="3"/>
                  </a:lnTo>
                  <a:lnTo>
                    <a:pt x="20" y="2"/>
                  </a:lnTo>
                  <a:lnTo>
                    <a:pt x="27" y="2"/>
                  </a:lnTo>
                  <a:lnTo>
                    <a:pt x="34" y="1"/>
                  </a:lnTo>
                  <a:lnTo>
                    <a:pt x="41" y="1"/>
                  </a:lnTo>
                  <a:lnTo>
                    <a:pt x="48" y="0"/>
                  </a:lnTo>
                  <a:lnTo>
                    <a:pt x="54" y="0"/>
                  </a:lnTo>
                  <a:lnTo>
                    <a:pt x="2153" y="1140"/>
                  </a:lnTo>
                  <a:lnTo>
                    <a:pt x="2147" y="1141"/>
                  </a:lnTo>
                  <a:lnTo>
                    <a:pt x="2141" y="1142"/>
                  </a:lnTo>
                  <a:lnTo>
                    <a:pt x="2136" y="1144"/>
                  </a:lnTo>
                  <a:lnTo>
                    <a:pt x="2131" y="1145"/>
                  </a:lnTo>
                  <a:lnTo>
                    <a:pt x="2126" y="1146"/>
                  </a:lnTo>
                  <a:lnTo>
                    <a:pt x="2120" y="1147"/>
                  </a:lnTo>
                  <a:lnTo>
                    <a:pt x="2114" y="1148"/>
                  </a:lnTo>
                  <a:lnTo>
                    <a:pt x="2109" y="1149"/>
                  </a:lnTo>
                  <a:lnTo>
                    <a:pt x="0" y="4"/>
                  </a:lnTo>
                  <a:close/>
                </a:path>
              </a:pathLst>
            </a:custGeom>
            <a:solidFill>
              <a:srgbClr val="228A74"/>
            </a:solidFill>
            <a:ln w="9525">
              <a:noFill/>
              <a:round/>
              <a:headEnd/>
              <a:tailEnd/>
            </a:ln>
          </p:spPr>
          <p:txBody>
            <a:bodyPr/>
            <a:lstStyle/>
            <a:p>
              <a:endParaRPr lang="fr-FR"/>
            </a:p>
          </p:txBody>
        </p:sp>
        <p:sp>
          <p:nvSpPr>
            <p:cNvPr id="81" name="Freeform 84"/>
            <p:cNvSpPr>
              <a:spLocks/>
            </p:cNvSpPr>
            <p:nvPr/>
          </p:nvSpPr>
          <p:spPr bwMode="auto">
            <a:xfrm>
              <a:off x="4783" y="2156"/>
              <a:ext cx="715" cy="381"/>
            </a:xfrm>
            <a:custGeom>
              <a:avLst/>
              <a:gdLst>
                <a:gd name="T0" fmla="*/ 0 w 2145"/>
                <a:gd name="T1" fmla="*/ 0 h 1145"/>
                <a:gd name="T2" fmla="*/ 0 w 2145"/>
                <a:gd name="T3" fmla="*/ 0 h 1145"/>
                <a:gd name="T4" fmla="*/ 0 w 2145"/>
                <a:gd name="T5" fmla="*/ 0 h 1145"/>
                <a:gd name="T6" fmla="*/ 0 w 2145"/>
                <a:gd name="T7" fmla="*/ 0 h 1145"/>
                <a:gd name="T8" fmla="*/ 0 w 2145"/>
                <a:gd name="T9" fmla="*/ 0 h 1145"/>
                <a:gd name="T10" fmla="*/ 0 w 2145"/>
                <a:gd name="T11" fmla="*/ 0 h 1145"/>
                <a:gd name="T12" fmla="*/ 1 w 2145"/>
                <a:gd name="T13" fmla="*/ 0 h 1145"/>
                <a:gd name="T14" fmla="*/ 1 w 2145"/>
                <a:gd name="T15" fmla="*/ 0 h 1145"/>
                <a:gd name="T16" fmla="*/ 1 w 2145"/>
                <a:gd name="T17" fmla="*/ 0 h 1145"/>
                <a:gd name="T18" fmla="*/ 26 w 2145"/>
                <a:gd name="T19" fmla="*/ 14 h 1145"/>
                <a:gd name="T20" fmla="*/ 26 w 2145"/>
                <a:gd name="T21" fmla="*/ 14 h 1145"/>
                <a:gd name="T22" fmla="*/ 26 w 2145"/>
                <a:gd name="T23" fmla="*/ 14 h 1145"/>
                <a:gd name="T24" fmla="*/ 26 w 2145"/>
                <a:gd name="T25" fmla="*/ 14 h 1145"/>
                <a:gd name="T26" fmla="*/ 26 w 2145"/>
                <a:gd name="T27" fmla="*/ 14 h 1145"/>
                <a:gd name="T28" fmla="*/ 26 w 2145"/>
                <a:gd name="T29" fmla="*/ 14 h 1145"/>
                <a:gd name="T30" fmla="*/ 26 w 2145"/>
                <a:gd name="T31" fmla="*/ 14 h 1145"/>
                <a:gd name="T32" fmla="*/ 26 w 2145"/>
                <a:gd name="T33" fmla="*/ 14 h 1145"/>
                <a:gd name="T34" fmla="*/ 26 w 2145"/>
                <a:gd name="T35" fmla="*/ 14 h 1145"/>
                <a:gd name="T36" fmla="*/ 0 w 2145"/>
                <a:gd name="T37" fmla="*/ 0 h 1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5"/>
                <a:gd name="T58" fmla="*/ 0 h 1145"/>
                <a:gd name="T59" fmla="*/ 2145 w 2145"/>
                <a:gd name="T60" fmla="*/ 1145 h 1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5" h="1145">
                  <a:moveTo>
                    <a:pt x="0" y="5"/>
                  </a:moveTo>
                  <a:lnTo>
                    <a:pt x="7" y="5"/>
                  </a:lnTo>
                  <a:lnTo>
                    <a:pt x="14" y="4"/>
                  </a:lnTo>
                  <a:lnTo>
                    <a:pt x="21" y="4"/>
                  </a:lnTo>
                  <a:lnTo>
                    <a:pt x="28" y="3"/>
                  </a:lnTo>
                  <a:lnTo>
                    <a:pt x="34" y="1"/>
                  </a:lnTo>
                  <a:lnTo>
                    <a:pt x="41" y="1"/>
                  </a:lnTo>
                  <a:lnTo>
                    <a:pt x="49" y="0"/>
                  </a:lnTo>
                  <a:lnTo>
                    <a:pt x="56" y="0"/>
                  </a:lnTo>
                  <a:lnTo>
                    <a:pt x="2145" y="1135"/>
                  </a:lnTo>
                  <a:lnTo>
                    <a:pt x="2139" y="1136"/>
                  </a:lnTo>
                  <a:lnTo>
                    <a:pt x="2134" y="1137"/>
                  </a:lnTo>
                  <a:lnTo>
                    <a:pt x="2128" y="1138"/>
                  </a:lnTo>
                  <a:lnTo>
                    <a:pt x="2122" y="1139"/>
                  </a:lnTo>
                  <a:lnTo>
                    <a:pt x="2116" y="1142"/>
                  </a:lnTo>
                  <a:lnTo>
                    <a:pt x="2110" y="1143"/>
                  </a:lnTo>
                  <a:lnTo>
                    <a:pt x="2104" y="1144"/>
                  </a:lnTo>
                  <a:lnTo>
                    <a:pt x="2099" y="1145"/>
                  </a:lnTo>
                  <a:lnTo>
                    <a:pt x="0" y="5"/>
                  </a:lnTo>
                  <a:close/>
                </a:path>
              </a:pathLst>
            </a:custGeom>
            <a:solidFill>
              <a:srgbClr val="228A76"/>
            </a:solidFill>
            <a:ln w="9525">
              <a:noFill/>
              <a:round/>
              <a:headEnd/>
              <a:tailEnd/>
            </a:ln>
          </p:spPr>
          <p:txBody>
            <a:bodyPr/>
            <a:lstStyle/>
            <a:p>
              <a:endParaRPr lang="fr-FR"/>
            </a:p>
          </p:txBody>
        </p:sp>
        <p:sp>
          <p:nvSpPr>
            <p:cNvPr id="82" name="Freeform 85"/>
            <p:cNvSpPr>
              <a:spLocks/>
            </p:cNvSpPr>
            <p:nvPr/>
          </p:nvSpPr>
          <p:spPr bwMode="auto">
            <a:xfrm>
              <a:off x="4802" y="2154"/>
              <a:ext cx="711" cy="380"/>
            </a:xfrm>
            <a:custGeom>
              <a:avLst/>
              <a:gdLst>
                <a:gd name="T0" fmla="*/ 0 w 2134"/>
                <a:gd name="T1" fmla="*/ 0 h 1139"/>
                <a:gd name="T2" fmla="*/ 0 w 2134"/>
                <a:gd name="T3" fmla="*/ 0 h 1139"/>
                <a:gd name="T4" fmla="*/ 0 w 2134"/>
                <a:gd name="T5" fmla="*/ 0 h 1139"/>
                <a:gd name="T6" fmla="*/ 0 w 2134"/>
                <a:gd name="T7" fmla="*/ 0 h 1139"/>
                <a:gd name="T8" fmla="*/ 0 w 2134"/>
                <a:gd name="T9" fmla="*/ 0 h 1139"/>
                <a:gd name="T10" fmla="*/ 0 w 2134"/>
                <a:gd name="T11" fmla="*/ 0 h 1139"/>
                <a:gd name="T12" fmla="*/ 1 w 2134"/>
                <a:gd name="T13" fmla="*/ 0 h 1139"/>
                <a:gd name="T14" fmla="*/ 1 w 2134"/>
                <a:gd name="T15" fmla="*/ 0 h 1139"/>
                <a:gd name="T16" fmla="*/ 1 w 2134"/>
                <a:gd name="T17" fmla="*/ 0 h 1139"/>
                <a:gd name="T18" fmla="*/ 26 w 2134"/>
                <a:gd name="T19" fmla="*/ 14 h 1139"/>
                <a:gd name="T20" fmla="*/ 26 w 2134"/>
                <a:gd name="T21" fmla="*/ 14 h 1139"/>
                <a:gd name="T22" fmla="*/ 26 w 2134"/>
                <a:gd name="T23" fmla="*/ 14 h 1139"/>
                <a:gd name="T24" fmla="*/ 26 w 2134"/>
                <a:gd name="T25" fmla="*/ 14 h 1139"/>
                <a:gd name="T26" fmla="*/ 26 w 2134"/>
                <a:gd name="T27" fmla="*/ 14 h 1139"/>
                <a:gd name="T28" fmla="*/ 26 w 2134"/>
                <a:gd name="T29" fmla="*/ 14 h 1139"/>
                <a:gd name="T30" fmla="*/ 26 w 2134"/>
                <a:gd name="T31" fmla="*/ 14 h 1139"/>
                <a:gd name="T32" fmla="*/ 26 w 2134"/>
                <a:gd name="T33" fmla="*/ 14 h 1139"/>
                <a:gd name="T34" fmla="*/ 26 w 2134"/>
                <a:gd name="T35" fmla="*/ 14 h 1139"/>
                <a:gd name="T36" fmla="*/ 0 w 2134"/>
                <a:gd name="T37" fmla="*/ 0 h 1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4"/>
                <a:gd name="T58" fmla="*/ 0 h 1139"/>
                <a:gd name="T59" fmla="*/ 2134 w 2134"/>
                <a:gd name="T60" fmla="*/ 1139 h 1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4" h="1139">
                  <a:moveTo>
                    <a:pt x="0" y="4"/>
                  </a:moveTo>
                  <a:lnTo>
                    <a:pt x="7" y="4"/>
                  </a:lnTo>
                  <a:lnTo>
                    <a:pt x="14" y="3"/>
                  </a:lnTo>
                  <a:lnTo>
                    <a:pt x="20" y="3"/>
                  </a:lnTo>
                  <a:lnTo>
                    <a:pt x="28" y="2"/>
                  </a:lnTo>
                  <a:lnTo>
                    <a:pt x="35" y="1"/>
                  </a:lnTo>
                  <a:lnTo>
                    <a:pt x="42" y="1"/>
                  </a:lnTo>
                  <a:lnTo>
                    <a:pt x="49" y="0"/>
                  </a:lnTo>
                  <a:lnTo>
                    <a:pt x="55" y="0"/>
                  </a:lnTo>
                  <a:lnTo>
                    <a:pt x="2134" y="1129"/>
                  </a:lnTo>
                  <a:lnTo>
                    <a:pt x="2129" y="1130"/>
                  </a:lnTo>
                  <a:lnTo>
                    <a:pt x="2123" y="1131"/>
                  </a:lnTo>
                  <a:lnTo>
                    <a:pt x="2117" y="1132"/>
                  </a:lnTo>
                  <a:lnTo>
                    <a:pt x="2112" y="1133"/>
                  </a:lnTo>
                  <a:lnTo>
                    <a:pt x="2106" y="1136"/>
                  </a:lnTo>
                  <a:lnTo>
                    <a:pt x="2100" y="1137"/>
                  </a:lnTo>
                  <a:lnTo>
                    <a:pt x="2095" y="1138"/>
                  </a:lnTo>
                  <a:lnTo>
                    <a:pt x="2089" y="1139"/>
                  </a:lnTo>
                  <a:lnTo>
                    <a:pt x="0" y="4"/>
                  </a:lnTo>
                  <a:close/>
                </a:path>
              </a:pathLst>
            </a:custGeom>
            <a:solidFill>
              <a:srgbClr val="258D77"/>
            </a:solidFill>
            <a:ln w="9525">
              <a:noFill/>
              <a:round/>
              <a:headEnd/>
              <a:tailEnd/>
            </a:ln>
          </p:spPr>
          <p:txBody>
            <a:bodyPr/>
            <a:lstStyle/>
            <a:p>
              <a:endParaRPr lang="fr-FR"/>
            </a:p>
          </p:txBody>
        </p:sp>
        <p:sp>
          <p:nvSpPr>
            <p:cNvPr id="83" name="Freeform 86"/>
            <p:cNvSpPr>
              <a:spLocks/>
            </p:cNvSpPr>
            <p:nvPr/>
          </p:nvSpPr>
          <p:spPr bwMode="auto">
            <a:xfrm>
              <a:off x="4820" y="2153"/>
              <a:ext cx="707" cy="378"/>
            </a:xfrm>
            <a:custGeom>
              <a:avLst/>
              <a:gdLst>
                <a:gd name="T0" fmla="*/ 0 w 2122"/>
                <a:gd name="T1" fmla="*/ 0 h 1134"/>
                <a:gd name="T2" fmla="*/ 0 w 2122"/>
                <a:gd name="T3" fmla="*/ 0 h 1134"/>
                <a:gd name="T4" fmla="*/ 0 w 2122"/>
                <a:gd name="T5" fmla="*/ 0 h 1134"/>
                <a:gd name="T6" fmla="*/ 0 w 2122"/>
                <a:gd name="T7" fmla="*/ 0 h 1134"/>
                <a:gd name="T8" fmla="*/ 0 w 2122"/>
                <a:gd name="T9" fmla="*/ 0 h 1134"/>
                <a:gd name="T10" fmla="*/ 0 w 2122"/>
                <a:gd name="T11" fmla="*/ 0 h 1134"/>
                <a:gd name="T12" fmla="*/ 0 w 2122"/>
                <a:gd name="T13" fmla="*/ 0 h 1134"/>
                <a:gd name="T14" fmla="*/ 1 w 2122"/>
                <a:gd name="T15" fmla="*/ 0 h 1134"/>
                <a:gd name="T16" fmla="*/ 1 w 2122"/>
                <a:gd name="T17" fmla="*/ 0 h 1134"/>
                <a:gd name="T18" fmla="*/ 26 w 2122"/>
                <a:gd name="T19" fmla="*/ 14 h 1134"/>
                <a:gd name="T20" fmla="*/ 26 w 2122"/>
                <a:gd name="T21" fmla="*/ 14 h 1134"/>
                <a:gd name="T22" fmla="*/ 26 w 2122"/>
                <a:gd name="T23" fmla="*/ 14 h 1134"/>
                <a:gd name="T24" fmla="*/ 26 w 2122"/>
                <a:gd name="T25" fmla="*/ 14 h 1134"/>
                <a:gd name="T26" fmla="*/ 26 w 2122"/>
                <a:gd name="T27" fmla="*/ 14 h 1134"/>
                <a:gd name="T28" fmla="*/ 26 w 2122"/>
                <a:gd name="T29" fmla="*/ 14 h 1134"/>
                <a:gd name="T30" fmla="*/ 26 w 2122"/>
                <a:gd name="T31" fmla="*/ 14 h 1134"/>
                <a:gd name="T32" fmla="*/ 26 w 2122"/>
                <a:gd name="T33" fmla="*/ 14 h 1134"/>
                <a:gd name="T34" fmla="*/ 26 w 2122"/>
                <a:gd name="T35" fmla="*/ 14 h 1134"/>
                <a:gd name="T36" fmla="*/ 0 w 2122"/>
                <a:gd name="T37" fmla="*/ 0 h 1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2"/>
                <a:gd name="T58" fmla="*/ 0 h 1134"/>
                <a:gd name="T59" fmla="*/ 2122 w 2122"/>
                <a:gd name="T60" fmla="*/ 1134 h 1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2" h="1134">
                  <a:moveTo>
                    <a:pt x="0" y="5"/>
                  </a:moveTo>
                  <a:lnTo>
                    <a:pt x="7" y="5"/>
                  </a:lnTo>
                  <a:lnTo>
                    <a:pt x="13" y="4"/>
                  </a:lnTo>
                  <a:lnTo>
                    <a:pt x="20" y="4"/>
                  </a:lnTo>
                  <a:lnTo>
                    <a:pt x="26" y="2"/>
                  </a:lnTo>
                  <a:lnTo>
                    <a:pt x="33" y="1"/>
                  </a:lnTo>
                  <a:lnTo>
                    <a:pt x="40" y="1"/>
                  </a:lnTo>
                  <a:lnTo>
                    <a:pt x="46" y="0"/>
                  </a:lnTo>
                  <a:lnTo>
                    <a:pt x="53" y="0"/>
                  </a:lnTo>
                  <a:lnTo>
                    <a:pt x="2122" y="1124"/>
                  </a:lnTo>
                  <a:lnTo>
                    <a:pt x="2117" y="1125"/>
                  </a:lnTo>
                  <a:lnTo>
                    <a:pt x="2111" y="1126"/>
                  </a:lnTo>
                  <a:lnTo>
                    <a:pt x="2107" y="1127"/>
                  </a:lnTo>
                  <a:lnTo>
                    <a:pt x="2101" y="1128"/>
                  </a:lnTo>
                  <a:lnTo>
                    <a:pt x="2095" y="1130"/>
                  </a:lnTo>
                  <a:lnTo>
                    <a:pt x="2091" y="1131"/>
                  </a:lnTo>
                  <a:lnTo>
                    <a:pt x="2085" y="1133"/>
                  </a:lnTo>
                  <a:lnTo>
                    <a:pt x="2079" y="1134"/>
                  </a:lnTo>
                  <a:lnTo>
                    <a:pt x="0" y="5"/>
                  </a:lnTo>
                  <a:close/>
                </a:path>
              </a:pathLst>
            </a:custGeom>
            <a:solidFill>
              <a:srgbClr val="258D79"/>
            </a:solidFill>
            <a:ln w="9525">
              <a:noFill/>
              <a:round/>
              <a:headEnd/>
              <a:tailEnd/>
            </a:ln>
          </p:spPr>
          <p:txBody>
            <a:bodyPr/>
            <a:lstStyle/>
            <a:p>
              <a:endParaRPr lang="fr-FR"/>
            </a:p>
          </p:txBody>
        </p:sp>
        <p:sp>
          <p:nvSpPr>
            <p:cNvPr id="84" name="Freeform 87"/>
            <p:cNvSpPr>
              <a:spLocks/>
            </p:cNvSpPr>
            <p:nvPr/>
          </p:nvSpPr>
          <p:spPr bwMode="auto">
            <a:xfrm>
              <a:off x="4838" y="2151"/>
              <a:ext cx="704" cy="376"/>
            </a:xfrm>
            <a:custGeom>
              <a:avLst/>
              <a:gdLst>
                <a:gd name="T0" fmla="*/ 0 w 2112"/>
                <a:gd name="T1" fmla="*/ 0 h 1129"/>
                <a:gd name="T2" fmla="*/ 0 w 2112"/>
                <a:gd name="T3" fmla="*/ 0 h 1129"/>
                <a:gd name="T4" fmla="*/ 0 w 2112"/>
                <a:gd name="T5" fmla="*/ 0 h 1129"/>
                <a:gd name="T6" fmla="*/ 0 w 2112"/>
                <a:gd name="T7" fmla="*/ 0 h 1129"/>
                <a:gd name="T8" fmla="*/ 0 w 2112"/>
                <a:gd name="T9" fmla="*/ 0 h 1129"/>
                <a:gd name="T10" fmla="*/ 0 w 2112"/>
                <a:gd name="T11" fmla="*/ 0 h 1129"/>
                <a:gd name="T12" fmla="*/ 0 w 2112"/>
                <a:gd name="T13" fmla="*/ 0 h 1129"/>
                <a:gd name="T14" fmla="*/ 1 w 2112"/>
                <a:gd name="T15" fmla="*/ 0 h 1129"/>
                <a:gd name="T16" fmla="*/ 1 w 2112"/>
                <a:gd name="T17" fmla="*/ 0 h 1129"/>
                <a:gd name="T18" fmla="*/ 26 w 2112"/>
                <a:gd name="T19" fmla="*/ 14 h 1129"/>
                <a:gd name="T20" fmla="*/ 26 w 2112"/>
                <a:gd name="T21" fmla="*/ 14 h 1129"/>
                <a:gd name="T22" fmla="*/ 26 w 2112"/>
                <a:gd name="T23" fmla="*/ 14 h 1129"/>
                <a:gd name="T24" fmla="*/ 26 w 2112"/>
                <a:gd name="T25" fmla="*/ 14 h 1129"/>
                <a:gd name="T26" fmla="*/ 26 w 2112"/>
                <a:gd name="T27" fmla="*/ 14 h 1129"/>
                <a:gd name="T28" fmla="*/ 26 w 2112"/>
                <a:gd name="T29" fmla="*/ 14 h 1129"/>
                <a:gd name="T30" fmla="*/ 26 w 2112"/>
                <a:gd name="T31" fmla="*/ 14 h 1129"/>
                <a:gd name="T32" fmla="*/ 26 w 2112"/>
                <a:gd name="T33" fmla="*/ 14 h 1129"/>
                <a:gd name="T34" fmla="*/ 26 w 2112"/>
                <a:gd name="T35" fmla="*/ 14 h 1129"/>
                <a:gd name="T36" fmla="*/ 0 w 2112"/>
                <a:gd name="T37" fmla="*/ 0 h 1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2"/>
                <a:gd name="T58" fmla="*/ 0 h 1129"/>
                <a:gd name="T59" fmla="*/ 2112 w 2112"/>
                <a:gd name="T60" fmla="*/ 1129 h 1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2" h="1129">
                  <a:moveTo>
                    <a:pt x="0" y="5"/>
                  </a:moveTo>
                  <a:lnTo>
                    <a:pt x="6" y="4"/>
                  </a:lnTo>
                  <a:lnTo>
                    <a:pt x="13" y="4"/>
                  </a:lnTo>
                  <a:lnTo>
                    <a:pt x="20" y="3"/>
                  </a:lnTo>
                  <a:lnTo>
                    <a:pt x="27" y="2"/>
                  </a:lnTo>
                  <a:lnTo>
                    <a:pt x="33" y="2"/>
                  </a:lnTo>
                  <a:lnTo>
                    <a:pt x="40" y="1"/>
                  </a:lnTo>
                  <a:lnTo>
                    <a:pt x="47" y="1"/>
                  </a:lnTo>
                  <a:lnTo>
                    <a:pt x="54" y="0"/>
                  </a:lnTo>
                  <a:lnTo>
                    <a:pt x="2112" y="1117"/>
                  </a:lnTo>
                  <a:lnTo>
                    <a:pt x="2107" y="1118"/>
                  </a:lnTo>
                  <a:lnTo>
                    <a:pt x="2101" y="1120"/>
                  </a:lnTo>
                  <a:lnTo>
                    <a:pt x="2097" y="1121"/>
                  </a:lnTo>
                  <a:lnTo>
                    <a:pt x="2091" y="1123"/>
                  </a:lnTo>
                  <a:lnTo>
                    <a:pt x="2085" y="1124"/>
                  </a:lnTo>
                  <a:lnTo>
                    <a:pt x="2081" y="1125"/>
                  </a:lnTo>
                  <a:lnTo>
                    <a:pt x="2075" y="1127"/>
                  </a:lnTo>
                  <a:lnTo>
                    <a:pt x="2069" y="1129"/>
                  </a:lnTo>
                  <a:lnTo>
                    <a:pt x="0" y="5"/>
                  </a:lnTo>
                  <a:close/>
                </a:path>
              </a:pathLst>
            </a:custGeom>
            <a:solidFill>
              <a:srgbClr val="278F79"/>
            </a:solidFill>
            <a:ln w="9525">
              <a:noFill/>
              <a:round/>
              <a:headEnd/>
              <a:tailEnd/>
            </a:ln>
          </p:spPr>
          <p:txBody>
            <a:bodyPr/>
            <a:lstStyle/>
            <a:p>
              <a:endParaRPr lang="fr-FR"/>
            </a:p>
          </p:txBody>
        </p:sp>
        <p:sp>
          <p:nvSpPr>
            <p:cNvPr id="85" name="Freeform 88"/>
            <p:cNvSpPr>
              <a:spLocks/>
            </p:cNvSpPr>
            <p:nvPr/>
          </p:nvSpPr>
          <p:spPr bwMode="auto">
            <a:xfrm>
              <a:off x="4856" y="2149"/>
              <a:ext cx="700" cy="374"/>
            </a:xfrm>
            <a:custGeom>
              <a:avLst/>
              <a:gdLst>
                <a:gd name="T0" fmla="*/ 0 w 2100"/>
                <a:gd name="T1" fmla="*/ 0 h 1123"/>
                <a:gd name="T2" fmla="*/ 0 w 2100"/>
                <a:gd name="T3" fmla="*/ 0 h 1123"/>
                <a:gd name="T4" fmla="*/ 0 w 2100"/>
                <a:gd name="T5" fmla="*/ 0 h 1123"/>
                <a:gd name="T6" fmla="*/ 0 w 2100"/>
                <a:gd name="T7" fmla="*/ 0 h 1123"/>
                <a:gd name="T8" fmla="*/ 0 w 2100"/>
                <a:gd name="T9" fmla="*/ 0 h 1123"/>
                <a:gd name="T10" fmla="*/ 0 w 2100"/>
                <a:gd name="T11" fmla="*/ 0 h 1123"/>
                <a:gd name="T12" fmla="*/ 1 w 2100"/>
                <a:gd name="T13" fmla="*/ 0 h 1123"/>
                <a:gd name="T14" fmla="*/ 1 w 2100"/>
                <a:gd name="T15" fmla="*/ 0 h 1123"/>
                <a:gd name="T16" fmla="*/ 1 w 2100"/>
                <a:gd name="T17" fmla="*/ 0 h 1123"/>
                <a:gd name="T18" fmla="*/ 26 w 2100"/>
                <a:gd name="T19" fmla="*/ 14 h 1123"/>
                <a:gd name="T20" fmla="*/ 26 w 2100"/>
                <a:gd name="T21" fmla="*/ 14 h 1123"/>
                <a:gd name="T22" fmla="*/ 26 w 2100"/>
                <a:gd name="T23" fmla="*/ 14 h 1123"/>
                <a:gd name="T24" fmla="*/ 26 w 2100"/>
                <a:gd name="T25" fmla="*/ 14 h 1123"/>
                <a:gd name="T26" fmla="*/ 26 w 2100"/>
                <a:gd name="T27" fmla="*/ 14 h 1123"/>
                <a:gd name="T28" fmla="*/ 26 w 2100"/>
                <a:gd name="T29" fmla="*/ 14 h 1123"/>
                <a:gd name="T30" fmla="*/ 26 w 2100"/>
                <a:gd name="T31" fmla="*/ 14 h 1123"/>
                <a:gd name="T32" fmla="*/ 25 w 2100"/>
                <a:gd name="T33" fmla="*/ 14 h 1123"/>
                <a:gd name="T34" fmla="*/ 25 w 2100"/>
                <a:gd name="T35" fmla="*/ 14 h 1123"/>
                <a:gd name="T36" fmla="*/ 0 w 2100"/>
                <a:gd name="T37" fmla="*/ 0 h 1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0"/>
                <a:gd name="T58" fmla="*/ 0 h 1123"/>
                <a:gd name="T59" fmla="*/ 2100 w 2100"/>
                <a:gd name="T60" fmla="*/ 1123 h 1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0" h="1123">
                  <a:moveTo>
                    <a:pt x="0" y="6"/>
                  </a:moveTo>
                  <a:lnTo>
                    <a:pt x="7" y="6"/>
                  </a:lnTo>
                  <a:lnTo>
                    <a:pt x="13" y="4"/>
                  </a:lnTo>
                  <a:lnTo>
                    <a:pt x="20" y="4"/>
                  </a:lnTo>
                  <a:lnTo>
                    <a:pt x="27" y="3"/>
                  </a:lnTo>
                  <a:lnTo>
                    <a:pt x="34" y="2"/>
                  </a:lnTo>
                  <a:lnTo>
                    <a:pt x="41" y="1"/>
                  </a:lnTo>
                  <a:lnTo>
                    <a:pt x="47" y="1"/>
                  </a:lnTo>
                  <a:lnTo>
                    <a:pt x="54" y="0"/>
                  </a:lnTo>
                  <a:lnTo>
                    <a:pt x="2100" y="1111"/>
                  </a:lnTo>
                  <a:lnTo>
                    <a:pt x="2095" y="1112"/>
                  </a:lnTo>
                  <a:lnTo>
                    <a:pt x="2090" y="1114"/>
                  </a:lnTo>
                  <a:lnTo>
                    <a:pt x="2085" y="1115"/>
                  </a:lnTo>
                  <a:lnTo>
                    <a:pt x="2080" y="1116"/>
                  </a:lnTo>
                  <a:lnTo>
                    <a:pt x="2074" y="1119"/>
                  </a:lnTo>
                  <a:lnTo>
                    <a:pt x="2070" y="1120"/>
                  </a:lnTo>
                  <a:lnTo>
                    <a:pt x="2064" y="1122"/>
                  </a:lnTo>
                  <a:lnTo>
                    <a:pt x="2058" y="1123"/>
                  </a:lnTo>
                  <a:lnTo>
                    <a:pt x="0" y="6"/>
                  </a:lnTo>
                  <a:close/>
                </a:path>
              </a:pathLst>
            </a:custGeom>
            <a:solidFill>
              <a:srgbClr val="298F7B"/>
            </a:solidFill>
            <a:ln w="9525">
              <a:noFill/>
              <a:round/>
              <a:headEnd/>
              <a:tailEnd/>
            </a:ln>
          </p:spPr>
          <p:txBody>
            <a:bodyPr/>
            <a:lstStyle/>
            <a:p>
              <a:endParaRPr lang="fr-FR"/>
            </a:p>
          </p:txBody>
        </p:sp>
        <p:sp>
          <p:nvSpPr>
            <p:cNvPr id="86" name="Freeform 89"/>
            <p:cNvSpPr>
              <a:spLocks/>
            </p:cNvSpPr>
            <p:nvPr/>
          </p:nvSpPr>
          <p:spPr bwMode="auto">
            <a:xfrm>
              <a:off x="4874" y="2147"/>
              <a:ext cx="696" cy="372"/>
            </a:xfrm>
            <a:custGeom>
              <a:avLst/>
              <a:gdLst>
                <a:gd name="T0" fmla="*/ 0 w 2088"/>
                <a:gd name="T1" fmla="*/ 0 h 1117"/>
                <a:gd name="T2" fmla="*/ 0 w 2088"/>
                <a:gd name="T3" fmla="*/ 0 h 1117"/>
                <a:gd name="T4" fmla="*/ 0 w 2088"/>
                <a:gd name="T5" fmla="*/ 0 h 1117"/>
                <a:gd name="T6" fmla="*/ 0 w 2088"/>
                <a:gd name="T7" fmla="*/ 0 h 1117"/>
                <a:gd name="T8" fmla="*/ 0 w 2088"/>
                <a:gd name="T9" fmla="*/ 0 h 1117"/>
                <a:gd name="T10" fmla="*/ 0 w 2088"/>
                <a:gd name="T11" fmla="*/ 0 h 1117"/>
                <a:gd name="T12" fmla="*/ 1 w 2088"/>
                <a:gd name="T13" fmla="*/ 0 h 1117"/>
                <a:gd name="T14" fmla="*/ 1 w 2088"/>
                <a:gd name="T15" fmla="*/ 0 h 1117"/>
                <a:gd name="T16" fmla="*/ 1 w 2088"/>
                <a:gd name="T17" fmla="*/ 0 h 1117"/>
                <a:gd name="T18" fmla="*/ 26 w 2088"/>
                <a:gd name="T19" fmla="*/ 14 h 1117"/>
                <a:gd name="T20" fmla="*/ 26 w 2088"/>
                <a:gd name="T21" fmla="*/ 14 h 1117"/>
                <a:gd name="T22" fmla="*/ 26 w 2088"/>
                <a:gd name="T23" fmla="*/ 14 h 1117"/>
                <a:gd name="T24" fmla="*/ 26 w 2088"/>
                <a:gd name="T25" fmla="*/ 14 h 1117"/>
                <a:gd name="T26" fmla="*/ 26 w 2088"/>
                <a:gd name="T27" fmla="*/ 14 h 1117"/>
                <a:gd name="T28" fmla="*/ 25 w 2088"/>
                <a:gd name="T29" fmla="*/ 14 h 1117"/>
                <a:gd name="T30" fmla="*/ 25 w 2088"/>
                <a:gd name="T31" fmla="*/ 14 h 1117"/>
                <a:gd name="T32" fmla="*/ 25 w 2088"/>
                <a:gd name="T33" fmla="*/ 14 h 1117"/>
                <a:gd name="T34" fmla="*/ 25 w 2088"/>
                <a:gd name="T35" fmla="*/ 14 h 1117"/>
                <a:gd name="T36" fmla="*/ 0 w 2088"/>
                <a:gd name="T37" fmla="*/ 0 h 1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8"/>
                <a:gd name="T58" fmla="*/ 0 h 1117"/>
                <a:gd name="T59" fmla="*/ 2088 w 2088"/>
                <a:gd name="T60" fmla="*/ 1117 h 1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8" h="1117">
                  <a:moveTo>
                    <a:pt x="0" y="6"/>
                  </a:moveTo>
                  <a:lnTo>
                    <a:pt x="7" y="6"/>
                  </a:lnTo>
                  <a:lnTo>
                    <a:pt x="14" y="5"/>
                  </a:lnTo>
                  <a:lnTo>
                    <a:pt x="21" y="5"/>
                  </a:lnTo>
                  <a:lnTo>
                    <a:pt x="27" y="4"/>
                  </a:lnTo>
                  <a:lnTo>
                    <a:pt x="34" y="2"/>
                  </a:lnTo>
                  <a:lnTo>
                    <a:pt x="41" y="1"/>
                  </a:lnTo>
                  <a:lnTo>
                    <a:pt x="48" y="1"/>
                  </a:lnTo>
                  <a:lnTo>
                    <a:pt x="55" y="0"/>
                  </a:lnTo>
                  <a:lnTo>
                    <a:pt x="2088" y="1104"/>
                  </a:lnTo>
                  <a:lnTo>
                    <a:pt x="2083" y="1105"/>
                  </a:lnTo>
                  <a:lnTo>
                    <a:pt x="2077" y="1108"/>
                  </a:lnTo>
                  <a:lnTo>
                    <a:pt x="2072" y="1109"/>
                  </a:lnTo>
                  <a:lnTo>
                    <a:pt x="2067" y="1111"/>
                  </a:lnTo>
                  <a:lnTo>
                    <a:pt x="2062" y="1112"/>
                  </a:lnTo>
                  <a:lnTo>
                    <a:pt x="2057" y="1115"/>
                  </a:lnTo>
                  <a:lnTo>
                    <a:pt x="2052" y="1116"/>
                  </a:lnTo>
                  <a:lnTo>
                    <a:pt x="2046" y="1117"/>
                  </a:lnTo>
                  <a:lnTo>
                    <a:pt x="0" y="6"/>
                  </a:lnTo>
                  <a:close/>
                </a:path>
              </a:pathLst>
            </a:custGeom>
            <a:solidFill>
              <a:srgbClr val="2A927C"/>
            </a:solidFill>
            <a:ln w="9525">
              <a:noFill/>
              <a:round/>
              <a:headEnd/>
              <a:tailEnd/>
            </a:ln>
          </p:spPr>
          <p:txBody>
            <a:bodyPr/>
            <a:lstStyle/>
            <a:p>
              <a:endParaRPr lang="fr-FR"/>
            </a:p>
          </p:txBody>
        </p:sp>
        <p:sp>
          <p:nvSpPr>
            <p:cNvPr id="87" name="Freeform 90"/>
            <p:cNvSpPr>
              <a:spLocks/>
            </p:cNvSpPr>
            <p:nvPr/>
          </p:nvSpPr>
          <p:spPr bwMode="auto">
            <a:xfrm>
              <a:off x="4892" y="2145"/>
              <a:ext cx="691" cy="370"/>
            </a:xfrm>
            <a:custGeom>
              <a:avLst/>
              <a:gdLst>
                <a:gd name="T0" fmla="*/ 0 w 2072"/>
                <a:gd name="T1" fmla="*/ 0 h 1109"/>
                <a:gd name="T2" fmla="*/ 0 w 2072"/>
                <a:gd name="T3" fmla="*/ 0 h 1109"/>
                <a:gd name="T4" fmla="*/ 0 w 2072"/>
                <a:gd name="T5" fmla="*/ 0 h 1109"/>
                <a:gd name="T6" fmla="*/ 0 w 2072"/>
                <a:gd name="T7" fmla="*/ 0 h 1109"/>
                <a:gd name="T8" fmla="*/ 0 w 2072"/>
                <a:gd name="T9" fmla="*/ 0 h 1109"/>
                <a:gd name="T10" fmla="*/ 0 w 2072"/>
                <a:gd name="T11" fmla="*/ 0 h 1109"/>
                <a:gd name="T12" fmla="*/ 0 w 2072"/>
                <a:gd name="T13" fmla="*/ 0 h 1109"/>
                <a:gd name="T14" fmla="*/ 1 w 2072"/>
                <a:gd name="T15" fmla="*/ 0 h 1109"/>
                <a:gd name="T16" fmla="*/ 1 w 2072"/>
                <a:gd name="T17" fmla="*/ 0 h 1109"/>
                <a:gd name="T18" fmla="*/ 26 w 2072"/>
                <a:gd name="T19" fmla="*/ 14 h 1109"/>
                <a:gd name="T20" fmla="*/ 26 w 2072"/>
                <a:gd name="T21" fmla="*/ 14 h 1109"/>
                <a:gd name="T22" fmla="*/ 25 w 2072"/>
                <a:gd name="T23" fmla="*/ 14 h 1109"/>
                <a:gd name="T24" fmla="*/ 25 w 2072"/>
                <a:gd name="T25" fmla="*/ 14 h 1109"/>
                <a:gd name="T26" fmla="*/ 25 w 2072"/>
                <a:gd name="T27" fmla="*/ 14 h 1109"/>
                <a:gd name="T28" fmla="*/ 25 w 2072"/>
                <a:gd name="T29" fmla="*/ 14 h 1109"/>
                <a:gd name="T30" fmla="*/ 25 w 2072"/>
                <a:gd name="T31" fmla="*/ 14 h 1109"/>
                <a:gd name="T32" fmla="*/ 25 w 2072"/>
                <a:gd name="T33" fmla="*/ 14 h 1109"/>
                <a:gd name="T34" fmla="*/ 25 w 2072"/>
                <a:gd name="T35" fmla="*/ 14 h 1109"/>
                <a:gd name="T36" fmla="*/ 0 w 2072"/>
                <a:gd name="T37" fmla="*/ 0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2"/>
                <a:gd name="T58" fmla="*/ 0 h 1109"/>
                <a:gd name="T59" fmla="*/ 2072 w 2072"/>
                <a:gd name="T60" fmla="*/ 1109 h 1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2" h="1109">
                  <a:moveTo>
                    <a:pt x="0" y="5"/>
                  </a:moveTo>
                  <a:lnTo>
                    <a:pt x="6" y="5"/>
                  </a:lnTo>
                  <a:lnTo>
                    <a:pt x="12" y="4"/>
                  </a:lnTo>
                  <a:lnTo>
                    <a:pt x="19" y="4"/>
                  </a:lnTo>
                  <a:lnTo>
                    <a:pt x="26" y="3"/>
                  </a:lnTo>
                  <a:lnTo>
                    <a:pt x="31" y="2"/>
                  </a:lnTo>
                  <a:lnTo>
                    <a:pt x="38" y="1"/>
                  </a:lnTo>
                  <a:lnTo>
                    <a:pt x="44" y="1"/>
                  </a:lnTo>
                  <a:lnTo>
                    <a:pt x="51" y="0"/>
                  </a:lnTo>
                  <a:lnTo>
                    <a:pt x="2072" y="1098"/>
                  </a:lnTo>
                  <a:lnTo>
                    <a:pt x="2067" y="1099"/>
                  </a:lnTo>
                  <a:lnTo>
                    <a:pt x="2062" y="1100"/>
                  </a:lnTo>
                  <a:lnTo>
                    <a:pt x="2057" y="1103"/>
                  </a:lnTo>
                  <a:lnTo>
                    <a:pt x="2053" y="1104"/>
                  </a:lnTo>
                  <a:lnTo>
                    <a:pt x="2047" y="1105"/>
                  </a:lnTo>
                  <a:lnTo>
                    <a:pt x="2042" y="1107"/>
                  </a:lnTo>
                  <a:lnTo>
                    <a:pt x="2038" y="1108"/>
                  </a:lnTo>
                  <a:lnTo>
                    <a:pt x="2033" y="1109"/>
                  </a:lnTo>
                  <a:lnTo>
                    <a:pt x="0" y="5"/>
                  </a:lnTo>
                  <a:close/>
                </a:path>
              </a:pathLst>
            </a:custGeom>
            <a:solidFill>
              <a:srgbClr val="2C927C"/>
            </a:solidFill>
            <a:ln w="9525">
              <a:noFill/>
              <a:round/>
              <a:headEnd/>
              <a:tailEnd/>
            </a:ln>
          </p:spPr>
          <p:txBody>
            <a:bodyPr/>
            <a:lstStyle/>
            <a:p>
              <a:endParaRPr lang="fr-FR"/>
            </a:p>
          </p:txBody>
        </p:sp>
        <p:sp>
          <p:nvSpPr>
            <p:cNvPr id="88" name="Freeform 91"/>
            <p:cNvSpPr>
              <a:spLocks/>
            </p:cNvSpPr>
            <p:nvPr/>
          </p:nvSpPr>
          <p:spPr bwMode="auto">
            <a:xfrm>
              <a:off x="4909" y="2143"/>
              <a:ext cx="687" cy="368"/>
            </a:xfrm>
            <a:custGeom>
              <a:avLst/>
              <a:gdLst>
                <a:gd name="T0" fmla="*/ 0 w 2060"/>
                <a:gd name="T1" fmla="*/ 0 h 1104"/>
                <a:gd name="T2" fmla="*/ 0 w 2060"/>
                <a:gd name="T3" fmla="*/ 0 h 1104"/>
                <a:gd name="T4" fmla="*/ 0 w 2060"/>
                <a:gd name="T5" fmla="*/ 0 h 1104"/>
                <a:gd name="T6" fmla="*/ 0 w 2060"/>
                <a:gd name="T7" fmla="*/ 0 h 1104"/>
                <a:gd name="T8" fmla="*/ 0 w 2060"/>
                <a:gd name="T9" fmla="*/ 0 h 1104"/>
                <a:gd name="T10" fmla="*/ 0 w 2060"/>
                <a:gd name="T11" fmla="*/ 0 h 1104"/>
                <a:gd name="T12" fmla="*/ 0 w 2060"/>
                <a:gd name="T13" fmla="*/ 0 h 1104"/>
                <a:gd name="T14" fmla="*/ 1 w 2060"/>
                <a:gd name="T15" fmla="*/ 0 h 1104"/>
                <a:gd name="T16" fmla="*/ 1 w 2060"/>
                <a:gd name="T17" fmla="*/ 0 h 1104"/>
                <a:gd name="T18" fmla="*/ 25 w 2060"/>
                <a:gd name="T19" fmla="*/ 13 h 1104"/>
                <a:gd name="T20" fmla="*/ 25 w 2060"/>
                <a:gd name="T21" fmla="*/ 13 h 1104"/>
                <a:gd name="T22" fmla="*/ 25 w 2060"/>
                <a:gd name="T23" fmla="*/ 14 h 1104"/>
                <a:gd name="T24" fmla="*/ 25 w 2060"/>
                <a:gd name="T25" fmla="*/ 14 h 1104"/>
                <a:gd name="T26" fmla="*/ 25 w 2060"/>
                <a:gd name="T27" fmla="*/ 14 h 1104"/>
                <a:gd name="T28" fmla="*/ 25 w 2060"/>
                <a:gd name="T29" fmla="*/ 14 h 1104"/>
                <a:gd name="T30" fmla="*/ 25 w 2060"/>
                <a:gd name="T31" fmla="*/ 14 h 1104"/>
                <a:gd name="T32" fmla="*/ 25 w 2060"/>
                <a:gd name="T33" fmla="*/ 14 h 1104"/>
                <a:gd name="T34" fmla="*/ 25 w 2060"/>
                <a:gd name="T35" fmla="*/ 14 h 1104"/>
                <a:gd name="T36" fmla="*/ 0 w 2060"/>
                <a:gd name="T37" fmla="*/ 0 h 1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0"/>
                <a:gd name="T58" fmla="*/ 0 h 1104"/>
                <a:gd name="T59" fmla="*/ 2060 w 2060"/>
                <a:gd name="T60" fmla="*/ 1104 h 1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0" h="1104">
                  <a:moveTo>
                    <a:pt x="0" y="6"/>
                  </a:moveTo>
                  <a:lnTo>
                    <a:pt x="6" y="4"/>
                  </a:lnTo>
                  <a:lnTo>
                    <a:pt x="13" y="4"/>
                  </a:lnTo>
                  <a:lnTo>
                    <a:pt x="20" y="3"/>
                  </a:lnTo>
                  <a:lnTo>
                    <a:pt x="26" y="2"/>
                  </a:lnTo>
                  <a:lnTo>
                    <a:pt x="32" y="2"/>
                  </a:lnTo>
                  <a:lnTo>
                    <a:pt x="39" y="1"/>
                  </a:lnTo>
                  <a:lnTo>
                    <a:pt x="45" y="1"/>
                  </a:lnTo>
                  <a:lnTo>
                    <a:pt x="52" y="0"/>
                  </a:lnTo>
                  <a:lnTo>
                    <a:pt x="2060" y="1090"/>
                  </a:lnTo>
                  <a:lnTo>
                    <a:pt x="2056" y="1092"/>
                  </a:lnTo>
                  <a:lnTo>
                    <a:pt x="2050" y="1094"/>
                  </a:lnTo>
                  <a:lnTo>
                    <a:pt x="2046" y="1095"/>
                  </a:lnTo>
                  <a:lnTo>
                    <a:pt x="2040" y="1097"/>
                  </a:lnTo>
                  <a:lnTo>
                    <a:pt x="2036" y="1098"/>
                  </a:lnTo>
                  <a:lnTo>
                    <a:pt x="2030" y="1101"/>
                  </a:lnTo>
                  <a:lnTo>
                    <a:pt x="2025" y="1102"/>
                  </a:lnTo>
                  <a:lnTo>
                    <a:pt x="2021" y="1104"/>
                  </a:lnTo>
                  <a:lnTo>
                    <a:pt x="0" y="6"/>
                  </a:lnTo>
                  <a:close/>
                </a:path>
              </a:pathLst>
            </a:custGeom>
            <a:solidFill>
              <a:srgbClr val="2C927E"/>
            </a:solidFill>
            <a:ln w="9525">
              <a:noFill/>
              <a:round/>
              <a:headEnd/>
              <a:tailEnd/>
            </a:ln>
          </p:spPr>
          <p:txBody>
            <a:bodyPr/>
            <a:lstStyle/>
            <a:p>
              <a:endParaRPr lang="fr-FR"/>
            </a:p>
          </p:txBody>
        </p:sp>
        <p:sp>
          <p:nvSpPr>
            <p:cNvPr id="89" name="Freeform 92"/>
            <p:cNvSpPr>
              <a:spLocks/>
            </p:cNvSpPr>
            <p:nvPr/>
          </p:nvSpPr>
          <p:spPr bwMode="auto">
            <a:xfrm>
              <a:off x="4926" y="2141"/>
              <a:ext cx="683" cy="366"/>
            </a:xfrm>
            <a:custGeom>
              <a:avLst/>
              <a:gdLst>
                <a:gd name="T0" fmla="*/ 0 w 2047"/>
                <a:gd name="T1" fmla="*/ 0 h 1097"/>
                <a:gd name="T2" fmla="*/ 0 w 2047"/>
                <a:gd name="T3" fmla="*/ 0 h 1097"/>
                <a:gd name="T4" fmla="*/ 0 w 2047"/>
                <a:gd name="T5" fmla="*/ 0 h 1097"/>
                <a:gd name="T6" fmla="*/ 0 w 2047"/>
                <a:gd name="T7" fmla="*/ 0 h 1097"/>
                <a:gd name="T8" fmla="*/ 0 w 2047"/>
                <a:gd name="T9" fmla="*/ 0 h 1097"/>
                <a:gd name="T10" fmla="*/ 0 w 2047"/>
                <a:gd name="T11" fmla="*/ 0 h 1097"/>
                <a:gd name="T12" fmla="*/ 0 w 2047"/>
                <a:gd name="T13" fmla="*/ 0 h 1097"/>
                <a:gd name="T14" fmla="*/ 1 w 2047"/>
                <a:gd name="T15" fmla="*/ 0 h 1097"/>
                <a:gd name="T16" fmla="*/ 1 w 2047"/>
                <a:gd name="T17" fmla="*/ 0 h 1097"/>
                <a:gd name="T18" fmla="*/ 25 w 2047"/>
                <a:gd name="T19" fmla="*/ 13 h 1097"/>
                <a:gd name="T20" fmla="*/ 25 w 2047"/>
                <a:gd name="T21" fmla="*/ 13 h 1097"/>
                <a:gd name="T22" fmla="*/ 25 w 2047"/>
                <a:gd name="T23" fmla="*/ 13 h 1097"/>
                <a:gd name="T24" fmla="*/ 25 w 2047"/>
                <a:gd name="T25" fmla="*/ 13 h 1097"/>
                <a:gd name="T26" fmla="*/ 25 w 2047"/>
                <a:gd name="T27" fmla="*/ 13 h 1097"/>
                <a:gd name="T28" fmla="*/ 25 w 2047"/>
                <a:gd name="T29" fmla="*/ 13 h 1097"/>
                <a:gd name="T30" fmla="*/ 25 w 2047"/>
                <a:gd name="T31" fmla="*/ 14 h 1097"/>
                <a:gd name="T32" fmla="*/ 25 w 2047"/>
                <a:gd name="T33" fmla="*/ 14 h 1097"/>
                <a:gd name="T34" fmla="*/ 25 w 2047"/>
                <a:gd name="T35" fmla="*/ 14 h 1097"/>
                <a:gd name="T36" fmla="*/ 0 w 2047"/>
                <a:gd name="T37" fmla="*/ 0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7"/>
                <a:gd name="T58" fmla="*/ 0 h 1097"/>
                <a:gd name="T59" fmla="*/ 2047 w 2047"/>
                <a:gd name="T60" fmla="*/ 1097 h 10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7" h="1097">
                  <a:moveTo>
                    <a:pt x="0" y="7"/>
                  </a:moveTo>
                  <a:lnTo>
                    <a:pt x="6" y="6"/>
                  </a:lnTo>
                  <a:lnTo>
                    <a:pt x="13" y="5"/>
                  </a:lnTo>
                  <a:lnTo>
                    <a:pt x="20" y="5"/>
                  </a:lnTo>
                  <a:lnTo>
                    <a:pt x="26" y="4"/>
                  </a:lnTo>
                  <a:lnTo>
                    <a:pt x="32" y="2"/>
                  </a:lnTo>
                  <a:lnTo>
                    <a:pt x="39" y="1"/>
                  </a:lnTo>
                  <a:lnTo>
                    <a:pt x="45" y="1"/>
                  </a:lnTo>
                  <a:lnTo>
                    <a:pt x="52" y="0"/>
                  </a:lnTo>
                  <a:lnTo>
                    <a:pt x="2047" y="1083"/>
                  </a:lnTo>
                  <a:lnTo>
                    <a:pt x="2042" y="1085"/>
                  </a:lnTo>
                  <a:lnTo>
                    <a:pt x="2038" y="1086"/>
                  </a:lnTo>
                  <a:lnTo>
                    <a:pt x="2032" y="1088"/>
                  </a:lnTo>
                  <a:lnTo>
                    <a:pt x="2028" y="1089"/>
                  </a:lnTo>
                  <a:lnTo>
                    <a:pt x="2023" y="1092"/>
                  </a:lnTo>
                  <a:lnTo>
                    <a:pt x="2017" y="1094"/>
                  </a:lnTo>
                  <a:lnTo>
                    <a:pt x="2013" y="1095"/>
                  </a:lnTo>
                  <a:lnTo>
                    <a:pt x="2008" y="1097"/>
                  </a:lnTo>
                  <a:lnTo>
                    <a:pt x="0" y="7"/>
                  </a:lnTo>
                  <a:close/>
                </a:path>
              </a:pathLst>
            </a:custGeom>
            <a:solidFill>
              <a:srgbClr val="2E9480"/>
            </a:solidFill>
            <a:ln w="9525">
              <a:noFill/>
              <a:round/>
              <a:headEnd/>
              <a:tailEnd/>
            </a:ln>
          </p:spPr>
          <p:txBody>
            <a:bodyPr/>
            <a:lstStyle/>
            <a:p>
              <a:endParaRPr lang="fr-FR"/>
            </a:p>
          </p:txBody>
        </p:sp>
        <p:sp>
          <p:nvSpPr>
            <p:cNvPr id="90" name="Freeform 93"/>
            <p:cNvSpPr>
              <a:spLocks/>
            </p:cNvSpPr>
            <p:nvPr/>
          </p:nvSpPr>
          <p:spPr bwMode="auto">
            <a:xfrm>
              <a:off x="4944" y="2139"/>
              <a:ext cx="677" cy="363"/>
            </a:xfrm>
            <a:custGeom>
              <a:avLst/>
              <a:gdLst>
                <a:gd name="T0" fmla="*/ 0 w 2032"/>
                <a:gd name="T1" fmla="*/ 0 h 1090"/>
                <a:gd name="T2" fmla="*/ 0 w 2032"/>
                <a:gd name="T3" fmla="*/ 0 h 1090"/>
                <a:gd name="T4" fmla="*/ 0 w 2032"/>
                <a:gd name="T5" fmla="*/ 0 h 1090"/>
                <a:gd name="T6" fmla="*/ 0 w 2032"/>
                <a:gd name="T7" fmla="*/ 0 h 1090"/>
                <a:gd name="T8" fmla="*/ 0 w 2032"/>
                <a:gd name="T9" fmla="*/ 0 h 1090"/>
                <a:gd name="T10" fmla="*/ 0 w 2032"/>
                <a:gd name="T11" fmla="*/ 0 h 1090"/>
                <a:gd name="T12" fmla="*/ 0 w 2032"/>
                <a:gd name="T13" fmla="*/ 0 h 1090"/>
                <a:gd name="T14" fmla="*/ 1 w 2032"/>
                <a:gd name="T15" fmla="*/ 0 h 1090"/>
                <a:gd name="T16" fmla="*/ 1 w 2032"/>
                <a:gd name="T17" fmla="*/ 0 h 1090"/>
                <a:gd name="T18" fmla="*/ 25 w 2032"/>
                <a:gd name="T19" fmla="*/ 13 h 1090"/>
                <a:gd name="T20" fmla="*/ 25 w 2032"/>
                <a:gd name="T21" fmla="*/ 13 h 1090"/>
                <a:gd name="T22" fmla="*/ 25 w 2032"/>
                <a:gd name="T23" fmla="*/ 13 h 1090"/>
                <a:gd name="T24" fmla="*/ 25 w 2032"/>
                <a:gd name="T25" fmla="*/ 13 h 1090"/>
                <a:gd name="T26" fmla="*/ 25 w 2032"/>
                <a:gd name="T27" fmla="*/ 13 h 1090"/>
                <a:gd name="T28" fmla="*/ 25 w 2032"/>
                <a:gd name="T29" fmla="*/ 13 h 1090"/>
                <a:gd name="T30" fmla="*/ 25 w 2032"/>
                <a:gd name="T31" fmla="*/ 13 h 1090"/>
                <a:gd name="T32" fmla="*/ 25 w 2032"/>
                <a:gd name="T33" fmla="*/ 13 h 1090"/>
                <a:gd name="T34" fmla="*/ 25 w 2032"/>
                <a:gd name="T35" fmla="*/ 13 h 1090"/>
                <a:gd name="T36" fmla="*/ 0 w 2032"/>
                <a:gd name="T37" fmla="*/ 0 h 10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2"/>
                <a:gd name="T58" fmla="*/ 0 h 1090"/>
                <a:gd name="T59" fmla="*/ 2032 w 2032"/>
                <a:gd name="T60" fmla="*/ 1090 h 10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2" h="1090">
                  <a:moveTo>
                    <a:pt x="0" y="7"/>
                  </a:moveTo>
                  <a:lnTo>
                    <a:pt x="7" y="6"/>
                  </a:lnTo>
                  <a:lnTo>
                    <a:pt x="12" y="5"/>
                  </a:lnTo>
                  <a:lnTo>
                    <a:pt x="19" y="5"/>
                  </a:lnTo>
                  <a:lnTo>
                    <a:pt x="26" y="4"/>
                  </a:lnTo>
                  <a:lnTo>
                    <a:pt x="31" y="3"/>
                  </a:lnTo>
                  <a:lnTo>
                    <a:pt x="38" y="1"/>
                  </a:lnTo>
                  <a:lnTo>
                    <a:pt x="44" y="1"/>
                  </a:lnTo>
                  <a:lnTo>
                    <a:pt x="51" y="0"/>
                  </a:lnTo>
                  <a:lnTo>
                    <a:pt x="2032" y="1075"/>
                  </a:lnTo>
                  <a:lnTo>
                    <a:pt x="2028" y="1077"/>
                  </a:lnTo>
                  <a:lnTo>
                    <a:pt x="2023" y="1080"/>
                  </a:lnTo>
                  <a:lnTo>
                    <a:pt x="2019" y="1081"/>
                  </a:lnTo>
                  <a:lnTo>
                    <a:pt x="2014" y="1083"/>
                  </a:lnTo>
                  <a:lnTo>
                    <a:pt x="2009" y="1084"/>
                  </a:lnTo>
                  <a:lnTo>
                    <a:pt x="2004" y="1086"/>
                  </a:lnTo>
                  <a:lnTo>
                    <a:pt x="1999" y="1087"/>
                  </a:lnTo>
                  <a:lnTo>
                    <a:pt x="1995" y="1090"/>
                  </a:lnTo>
                  <a:lnTo>
                    <a:pt x="0" y="7"/>
                  </a:lnTo>
                  <a:close/>
                </a:path>
              </a:pathLst>
            </a:custGeom>
            <a:solidFill>
              <a:srgbClr val="319480"/>
            </a:solidFill>
            <a:ln w="9525">
              <a:noFill/>
              <a:round/>
              <a:headEnd/>
              <a:tailEnd/>
            </a:ln>
          </p:spPr>
          <p:txBody>
            <a:bodyPr/>
            <a:lstStyle/>
            <a:p>
              <a:endParaRPr lang="fr-FR"/>
            </a:p>
          </p:txBody>
        </p:sp>
        <p:sp>
          <p:nvSpPr>
            <p:cNvPr id="91" name="Freeform 94"/>
            <p:cNvSpPr>
              <a:spLocks/>
            </p:cNvSpPr>
            <p:nvPr/>
          </p:nvSpPr>
          <p:spPr bwMode="auto">
            <a:xfrm>
              <a:off x="4961" y="2136"/>
              <a:ext cx="670" cy="361"/>
            </a:xfrm>
            <a:custGeom>
              <a:avLst/>
              <a:gdLst>
                <a:gd name="T0" fmla="*/ 0 w 2011"/>
                <a:gd name="T1" fmla="*/ 0 h 1083"/>
                <a:gd name="T2" fmla="*/ 0 w 2011"/>
                <a:gd name="T3" fmla="*/ 0 h 1083"/>
                <a:gd name="T4" fmla="*/ 0 w 2011"/>
                <a:gd name="T5" fmla="*/ 0 h 1083"/>
                <a:gd name="T6" fmla="*/ 0 w 2011"/>
                <a:gd name="T7" fmla="*/ 0 h 1083"/>
                <a:gd name="T8" fmla="*/ 0 w 2011"/>
                <a:gd name="T9" fmla="*/ 0 h 1083"/>
                <a:gd name="T10" fmla="*/ 0 w 2011"/>
                <a:gd name="T11" fmla="*/ 0 h 1083"/>
                <a:gd name="T12" fmla="*/ 0 w 2011"/>
                <a:gd name="T13" fmla="*/ 0 h 1083"/>
                <a:gd name="T14" fmla="*/ 1 w 2011"/>
                <a:gd name="T15" fmla="*/ 0 h 1083"/>
                <a:gd name="T16" fmla="*/ 1 w 2011"/>
                <a:gd name="T17" fmla="*/ 0 h 1083"/>
                <a:gd name="T18" fmla="*/ 25 w 2011"/>
                <a:gd name="T19" fmla="*/ 13 h 1083"/>
                <a:gd name="T20" fmla="*/ 25 w 2011"/>
                <a:gd name="T21" fmla="*/ 13 h 1083"/>
                <a:gd name="T22" fmla="*/ 25 w 2011"/>
                <a:gd name="T23" fmla="*/ 13 h 1083"/>
                <a:gd name="T24" fmla="*/ 25 w 2011"/>
                <a:gd name="T25" fmla="*/ 13 h 1083"/>
                <a:gd name="T26" fmla="*/ 24 w 2011"/>
                <a:gd name="T27" fmla="*/ 13 h 1083"/>
                <a:gd name="T28" fmla="*/ 24 w 2011"/>
                <a:gd name="T29" fmla="*/ 13 h 1083"/>
                <a:gd name="T30" fmla="*/ 24 w 2011"/>
                <a:gd name="T31" fmla="*/ 13 h 1083"/>
                <a:gd name="T32" fmla="*/ 24 w 2011"/>
                <a:gd name="T33" fmla="*/ 13 h 1083"/>
                <a:gd name="T34" fmla="*/ 24 w 2011"/>
                <a:gd name="T35" fmla="*/ 13 h 1083"/>
                <a:gd name="T36" fmla="*/ 0 w 2011"/>
                <a:gd name="T37" fmla="*/ 0 h 10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1"/>
                <a:gd name="T58" fmla="*/ 0 h 1083"/>
                <a:gd name="T59" fmla="*/ 2011 w 2011"/>
                <a:gd name="T60" fmla="*/ 1083 h 10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1" h="1083">
                  <a:moveTo>
                    <a:pt x="0" y="8"/>
                  </a:moveTo>
                  <a:lnTo>
                    <a:pt x="6" y="7"/>
                  </a:lnTo>
                  <a:lnTo>
                    <a:pt x="12" y="6"/>
                  </a:lnTo>
                  <a:lnTo>
                    <a:pt x="19" y="6"/>
                  </a:lnTo>
                  <a:lnTo>
                    <a:pt x="25" y="5"/>
                  </a:lnTo>
                  <a:lnTo>
                    <a:pt x="30" y="4"/>
                  </a:lnTo>
                  <a:lnTo>
                    <a:pt x="37" y="3"/>
                  </a:lnTo>
                  <a:lnTo>
                    <a:pt x="43" y="2"/>
                  </a:lnTo>
                  <a:lnTo>
                    <a:pt x="49" y="0"/>
                  </a:lnTo>
                  <a:lnTo>
                    <a:pt x="2011" y="1066"/>
                  </a:lnTo>
                  <a:lnTo>
                    <a:pt x="2004" y="1071"/>
                  </a:lnTo>
                  <a:lnTo>
                    <a:pt x="1997" y="1075"/>
                  </a:lnTo>
                  <a:lnTo>
                    <a:pt x="1990" y="1080"/>
                  </a:lnTo>
                  <a:lnTo>
                    <a:pt x="1982" y="1083"/>
                  </a:lnTo>
                  <a:lnTo>
                    <a:pt x="1981" y="1083"/>
                  </a:lnTo>
                  <a:lnTo>
                    <a:pt x="0" y="8"/>
                  </a:lnTo>
                  <a:close/>
                </a:path>
              </a:pathLst>
            </a:custGeom>
            <a:solidFill>
              <a:srgbClr val="319781"/>
            </a:solidFill>
            <a:ln w="9525">
              <a:noFill/>
              <a:round/>
              <a:headEnd/>
              <a:tailEnd/>
            </a:ln>
          </p:spPr>
          <p:txBody>
            <a:bodyPr/>
            <a:lstStyle/>
            <a:p>
              <a:endParaRPr lang="fr-FR"/>
            </a:p>
          </p:txBody>
        </p:sp>
        <p:sp>
          <p:nvSpPr>
            <p:cNvPr id="92" name="Freeform 95"/>
            <p:cNvSpPr>
              <a:spLocks/>
            </p:cNvSpPr>
            <p:nvPr/>
          </p:nvSpPr>
          <p:spPr bwMode="auto">
            <a:xfrm>
              <a:off x="4977" y="2134"/>
              <a:ext cx="661" cy="357"/>
            </a:xfrm>
            <a:custGeom>
              <a:avLst/>
              <a:gdLst>
                <a:gd name="T0" fmla="*/ 0 w 1982"/>
                <a:gd name="T1" fmla="*/ 0 h 1072"/>
                <a:gd name="T2" fmla="*/ 0 w 1982"/>
                <a:gd name="T3" fmla="*/ 0 h 1072"/>
                <a:gd name="T4" fmla="*/ 0 w 1982"/>
                <a:gd name="T5" fmla="*/ 0 h 1072"/>
                <a:gd name="T6" fmla="*/ 0 w 1982"/>
                <a:gd name="T7" fmla="*/ 0 h 1072"/>
                <a:gd name="T8" fmla="*/ 0 w 1982"/>
                <a:gd name="T9" fmla="*/ 0 h 1072"/>
                <a:gd name="T10" fmla="*/ 0 w 1982"/>
                <a:gd name="T11" fmla="*/ 0 h 1072"/>
                <a:gd name="T12" fmla="*/ 0 w 1982"/>
                <a:gd name="T13" fmla="*/ 0 h 1072"/>
                <a:gd name="T14" fmla="*/ 1 w 1982"/>
                <a:gd name="T15" fmla="*/ 0 h 1072"/>
                <a:gd name="T16" fmla="*/ 1 w 1982"/>
                <a:gd name="T17" fmla="*/ 0 h 1072"/>
                <a:gd name="T18" fmla="*/ 24 w 1982"/>
                <a:gd name="T19" fmla="*/ 13 h 1072"/>
                <a:gd name="T20" fmla="*/ 24 w 1982"/>
                <a:gd name="T21" fmla="*/ 13 h 1072"/>
                <a:gd name="T22" fmla="*/ 24 w 1982"/>
                <a:gd name="T23" fmla="*/ 13 h 1072"/>
                <a:gd name="T24" fmla="*/ 24 w 1982"/>
                <a:gd name="T25" fmla="*/ 13 h 1072"/>
                <a:gd name="T26" fmla="*/ 24 w 1982"/>
                <a:gd name="T27" fmla="*/ 13 h 1072"/>
                <a:gd name="T28" fmla="*/ 0 w 1982"/>
                <a:gd name="T29" fmla="*/ 0 h 10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2"/>
                <a:gd name="T46" fmla="*/ 0 h 1072"/>
                <a:gd name="T47" fmla="*/ 1982 w 1982"/>
                <a:gd name="T48" fmla="*/ 1072 h 10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2" h="1072">
                  <a:moveTo>
                    <a:pt x="0" y="6"/>
                  </a:moveTo>
                  <a:lnTo>
                    <a:pt x="7" y="5"/>
                  </a:lnTo>
                  <a:lnTo>
                    <a:pt x="13" y="4"/>
                  </a:lnTo>
                  <a:lnTo>
                    <a:pt x="20" y="4"/>
                  </a:lnTo>
                  <a:lnTo>
                    <a:pt x="25" y="3"/>
                  </a:lnTo>
                  <a:lnTo>
                    <a:pt x="31" y="2"/>
                  </a:lnTo>
                  <a:lnTo>
                    <a:pt x="38" y="1"/>
                  </a:lnTo>
                  <a:lnTo>
                    <a:pt x="44" y="1"/>
                  </a:lnTo>
                  <a:lnTo>
                    <a:pt x="50" y="0"/>
                  </a:lnTo>
                  <a:lnTo>
                    <a:pt x="1982" y="1048"/>
                  </a:lnTo>
                  <a:lnTo>
                    <a:pt x="1978" y="1055"/>
                  </a:lnTo>
                  <a:lnTo>
                    <a:pt x="1973" y="1061"/>
                  </a:lnTo>
                  <a:lnTo>
                    <a:pt x="1967" y="1066"/>
                  </a:lnTo>
                  <a:lnTo>
                    <a:pt x="1962" y="1072"/>
                  </a:lnTo>
                  <a:lnTo>
                    <a:pt x="0" y="6"/>
                  </a:lnTo>
                  <a:close/>
                </a:path>
              </a:pathLst>
            </a:custGeom>
            <a:solidFill>
              <a:srgbClr val="349783"/>
            </a:solidFill>
            <a:ln w="9525">
              <a:noFill/>
              <a:round/>
              <a:headEnd/>
              <a:tailEnd/>
            </a:ln>
          </p:spPr>
          <p:txBody>
            <a:bodyPr/>
            <a:lstStyle/>
            <a:p>
              <a:endParaRPr lang="fr-FR"/>
            </a:p>
          </p:txBody>
        </p:sp>
        <p:sp>
          <p:nvSpPr>
            <p:cNvPr id="93" name="Freeform 96"/>
            <p:cNvSpPr>
              <a:spLocks/>
            </p:cNvSpPr>
            <p:nvPr/>
          </p:nvSpPr>
          <p:spPr bwMode="auto">
            <a:xfrm>
              <a:off x="4994" y="2131"/>
              <a:ext cx="649" cy="352"/>
            </a:xfrm>
            <a:custGeom>
              <a:avLst/>
              <a:gdLst>
                <a:gd name="T0" fmla="*/ 0 w 1947"/>
                <a:gd name="T1" fmla="*/ 0 h 1056"/>
                <a:gd name="T2" fmla="*/ 0 w 1947"/>
                <a:gd name="T3" fmla="*/ 0 h 1056"/>
                <a:gd name="T4" fmla="*/ 0 w 1947"/>
                <a:gd name="T5" fmla="*/ 0 h 1056"/>
                <a:gd name="T6" fmla="*/ 0 w 1947"/>
                <a:gd name="T7" fmla="*/ 0 h 1056"/>
                <a:gd name="T8" fmla="*/ 0 w 1947"/>
                <a:gd name="T9" fmla="*/ 0 h 1056"/>
                <a:gd name="T10" fmla="*/ 0 w 1947"/>
                <a:gd name="T11" fmla="*/ 0 h 1056"/>
                <a:gd name="T12" fmla="*/ 0 w 1947"/>
                <a:gd name="T13" fmla="*/ 0 h 1056"/>
                <a:gd name="T14" fmla="*/ 1 w 1947"/>
                <a:gd name="T15" fmla="*/ 0 h 1056"/>
                <a:gd name="T16" fmla="*/ 1 w 1947"/>
                <a:gd name="T17" fmla="*/ 0 h 1056"/>
                <a:gd name="T18" fmla="*/ 24 w 1947"/>
                <a:gd name="T19" fmla="*/ 13 h 1056"/>
                <a:gd name="T20" fmla="*/ 24 w 1947"/>
                <a:gd name="T21" fmla="*/ 13 h 1056"/>
                <a:gd name="T22" fmla="*/ 24 w 1947"/>
                <a:gd name="T23" fmla="*/ 13 h 1056"/>
                <a:gd name="T24" fmla="*/ 24 w 1947"/>
                <a:gd name="T25" fmla="*/ 13 h 1056"/>
                <a:gd name="T26" fmla="*/ 24 w 1947"/>
                <a:gd name="T27" fmla="*/ 13 h 1056"/>
                <a:gd name="T28" fmla="*/ 0 w 1947"/>
                <a:gd name="T29" fmla="*/ 0 h 10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7"/>
                <a:gd name="T46" fmla="*/ 0 h 1056"/>
                <a:gd name="T47" fmla="*/ 1947 w 1947"/>
                <a:gd name="T48" fmla="*/ 1056 h 10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7" h="1056">
                  <a:moveTo>
                    <a:pt x="0" y="8"/>
                  </a:moveTo>
                  <a:lnTo>
                    <a:pt x="7" y="6"/>
                  </a:lnTo>
                  <a:lnTo>
                    <a:pt x="13" y="5"/>
                  </a:lnTo>
                  <a:lnTo>
                    <a:pt x="20" y="4"/>
                  </a:lnTo>
                  <a:lnTo>
                    <a:pt x="25" y="3"/>
                  </a:lnTo>
                  <a:lnTo>
                    <a:pt x="31" y="2"/>
                  </a:lnTo>
                  <a:lnTo>
                    <a:pt x="38" y="2"/>
                  </a:lnTo>
                  <a:lnTo>
                    <a:pt x="43" y="1"/>
                  </a:lnTo>
                  <a:lnTo>
                    <a:pt x="50" y="0"/>
                  </a:lnTo>
                  <a:lnTo>
                    <a:pt x="1947" y="1030"/>
                  </a:lnTo>
                  <a:lnTo>
                    <a:pt x="1943" y="1037"/>
                  </a:lnTo>
                  <a:lnTo>
                    <a:pt x="1940" y="1044"/>
                  </a:lnTo>
                  <a:lnTo>
                    <a:pt x="1937" y="1051"/>
                  </a:lnTo>
                  <a:lnTo>
                    <a:pt x="1932" y="1056"/>
                  </a:lnTo>
                  <a:lnTo>
                    <a:pt x="0" y="8"/>
                  </a:lnTo>
                  <a:close/>
                </a:path>
              </a:pathLst>
            </a:custGeom>
            <a:solidFill>
              <a:srgbClr val="339983"/>
            </a:solidFill>
            <a:ln w="9525">
              <a:noFill/>
              <a:round/>
              <a:headEnd/>
              <a:tailEnd/>
            </a:ln>
          </p:spPr>
          <p:txBody>
            <a:bodyPr/>
            <a:lstStyle/>
            <a:p>
              <a:endParaRPr lang="fr-FR"/>
            </a:p>
          </p:txBody>
        </p:sp>
        <p:sp>
          <p:nvSpPr>
            <p:cNvPr id="94" name="Freeform 97"/>
            <p:cNvSpPr>
              <a:spLocks/>
            </p:cNvSpPr>
            <p:nvPr/>
          </p:nvSpPr>
          <p:spPr bwMode="auto">
            <a:xfrm>
              <a:off x="5010" y="2128"/>
              <a:ext cx="637" cy="347"/>
            </a:xfrm>
            <a:custGeom>
              <a:avLst/>
              <a:gdLst>
                <a:gd name="T0" fmla="*/ 0 w 1909"/>
                <a:gd name="T1" fmla="*/ 0 h 1039"/>
                <a:gd name="T2" fmla="*/ 0 w 1909"/>
                <a:gd name="T3" fmla="*/ 0 h 1039"/>
                <a:gd name="T4" fmla="*/ 0 w 1909"/>
                <a:gd name="T5" fmla="*/ 0 h 1039"/>
                <a:gd name="T6" fmla="*/ 0 w 1909"/>
                <a:gd name="T7" fmla="*/ 0 h 1039"/>
                <a:gd name="T8" fmla="*/ 0 w 1909"/>
                <a:gd name="T9" fmla="*/ 0 h 1039"/>
                <a:gd name="T10" fmla="*/ 0 w 1909"/>
                <a:gd name="T11" fmla="*/ 0 h 1039"/>
                <a:gd name="T12" fmla="*/ 0 w 1909"/>
                <a:gd name="T13" fmla="*/ 0 h 1039"/>
                <a:gd name="T14" fmla="*/ 1 w 1909"/>
                <a:gd name="T15" fmla="*/ 0 h 1039"/>
                <a:gd name="T16" fmla="*/ 1 w 1909"/>
                <a:gd name="T17" fmla="*/ 0 h 1039"/>
                <a:gd name="T18" fmla="*/ 24 w 1909"/>
                <a:gd name="T19" fmla="*/ 13 h 1039"/>
                <a:gd name="T20" fmla="*/ 24 w 1909"/>
                <a:gd name="T21" fmla="*/ 13 h 1039"/>
                <a:gd name="T22" fmla="*/ 24 w 1909"/>
                <a:gd name="T23" fmla="*/ 13 h 1039"/>
                <a:gd name="T24" fmla="*/ 24 w 1909"/>
                <a:gd name="T25" fmla="*/ 13 h 1039"/>
                <a:gd name="T26" fmla="*/ 23 w 1909"/>
                <a:gd name="T27" fmla="*/ 13 h 1039"/>
                <a:gd name="T28" fmla="*/ 0 w 1909"/>
                <a:gd name="T29" fmla="*/ 0 h 10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9"/>
                <a:gd name="T46" fmla="*/ 0 h 1039"/>
                <a:gd name="T47" fmla="*/ 1909 w 1909"/>
                <a:gd name="T48" fmla="*/ 1039 h 10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9" h="1039">
                  <a:moveTo>
                    <a:pt x="0" y="9"/>
                  </a:moveTo>
                  <a:lnTo>
                    <a:pt x="6" y="8"/>
                  </a:lnTo>
                  <a:lnTo>
                    <a:pt x="13" y="6"/>
                  </a:lnTo>
                  <a:lnTo>
                    <a:pt x="18" y="5"/>
                  </a:lnTo>
                  <a:lnTo>
                    <a:pt x="24" y="4"/>
                  </a:lnTo>
                  <a:lnTo>
                    <a:pt x="30" y="3"/>
                  </a:lnTo>
                  <a:lnTo>
                    <a:pt x="36" y="2"/>
                  </a:lnTo>
                  <a:lnTo>
                    <a:pt x="42" y="1"/>
                  </a:lnTo>
                  <a:lnTo>
                    <a:pt x="48" y="0"/>
                  </a:lnTo>
                  <a:lnTo>
                    <a:pt x="1909" y="1011"/>
                  </a:lnTo>
                  <a:lnTo>
                    <a:pt x="1907" y="1018"/>
                  </a:lnTo>
                  <a:lnTo>
                    <a:pt x="1904" y="1024"/>
                  </a:lnTo>
                  <a:lnTo>
                    <a:pt x="1900" y="1032"/>
                  </a:lnTo>
                  <a:lnTo>
                    <a:pt x="1897" y="1039"/>
                  </a:lnTo>
                  <a:lnTo>
                    <a:pt x="0" y="9"/>
                  </a:lnTo>
                  <a:close/>
                </a:path>
              </a:pathLst>
            </a:custGeom>
            <a:solidFill>
              <a:srgbClr val="369985"/>
            </a:solidFill>
            <a:ln w="9525">
              <a:noFill/>
              <a:round/>
              <a:headEnd/>
              <a:tailEnd/>
            </a:ln>
          </p:spPr>
          <p:txBody>
            <a:bodyPr/>
            <a:lstStyle/>
            <a:p>
              <a:endParaRPr lang="fr-FR"/>
            </a:p>
          </p:txBody>
        </p:sp>
        <p:sp>
          <p:nvSpPr>
            <p:cNvPr id="95" name="Freeform 98"/>
            <p:cNvSpPr>
              <a:spLocks/>
            </p:cNvSpPr>
            <p:nvPr/>
          </p:nvSpPr>
          <p:spPr bwMode="auto">
            <a:xfrm>
              <a:off x="5026" y="2126"/>
              <a:ext cx="624" cy="339"/>
            </a:xfrm>
            <a:custGeom>
              <a:avLst/>
              <a:gdLst>
                <a:gd name="T0" fmla="*/ 0 w 1870"/>
                <a:gd name="T1" fmla="*/ 0 h 1019"/>
                <a:gd name="T2" fmla="*/ 0 w 1870"/>
                <a:gd name="T3" fmla="*/ 0 h 1019"/>
                <a:gd name="T4" fmla="*/ 0 w 1870"/>
                <a:gd name="T5" fmla="*/ 0 h 1019"/>
                <a:gd name="T6" fmla="*/ 0 w 1870"/>
                <a:gd name="T7" fmla="*/ 0 h 1019"/>
                <a:gd name="T8" fmla="*/ 0 w 1870"/>
                <a:gd name="T9" fmla="*/ 0 h 1019"/>
                <a:gd name="T10" fmla="*/ 0 w 1870"/>
                <a:gd name="T11" fmla="*/ 0 h 1019"/>
                <a:gd name="T12" fmla="*/ 0 w 1870"/>
                <a:gd name="T13" fmla="*/ 0 h 1019"/>
                <a:gd name="T14" fmla="*/ 0 w 1870"/>
                <a:gd name="T15" fmla="*/ 0 h 1019"/>
                <a:gd name="T16" fmla="*/ 1 w 1870"/>
                <a:gd name="T17" fmla="*/ 0 h 1019"/>
                <a:gd name="T18" fmla="*/ 23 w 1870"/>
                <a:gd name="T19" fmla="*/ 12 h 1019"/>
                <a:gd name="T20" fmla="*/ 23 w 1870"/>
                <a:gd name="T21" fmla="*/ 12 h 1019"/>
                <a:gd name="T22" fmla="*/ 23 w 1870"/>
                <a:gd name="T23" fmla="*/ 12 h 1019"/>
                <a:gd name="T24" fmla="*/ 23 w 1870"/>
                <a:gd name="T25" fmla="*/ 12 h 1019"/>
                <a:gd name="T26" fmla="*/ 23 w 1870"/>
                <a:gd name="T27" fmla="*/ 13 h 1019"/>
                <a:gd name="T28" fmla="*/ 0 w 1870"/>
                <a:gd name="T29" fmla="*/ 0 h 10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0"/>
                <a:gd name="T46" fmla="*/ 0 h 1019"/>
                <a:gd name="T47" fmla="*/ 1870 w 1870"/>
                <a:gd name="T48" fmla="*/ 1019 h 10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0" h="1019">
                  <a:moveTo>
                    <a:pt x="0" y="8"/>
                  </a:moveTo>
                  <a:lnTo>
                    <a:pt x="5" y="6"/>
                  </a:lnTo>
                  <a:lnTo>
                    <a:pt x="11" y="5"/>
                  </a:lnTo>
                  <a:lnTo>
                    <a:pt x="17" y="4"/>
                  </a:lnTo>
                  <a:lnTo>
                    <a:pt x="22" y="3"/>
                  </a:lnTo>
                  <a:lnTo>
                    <a:pt x="27" y="3"/>
                  </a:lnTo>
                  <a:lnTo>
                    <a:pt x="33" y="2"/>
                  </a:lnTo>
                  <a:lnTo>
                    <a:pt x="38" y="1"/>
                  </a:lnTo>
                  <a:lnTo>
                    <a:pt x="44" y="0"/>
                  </a:lnTo>
                  <a:lnTo>
                    <a:pt x="1870" y="991"/>
                  </a:lnTo>
                  <a:lnTo>
                    <a:pt x="1868" y="997"/>
                  </a:lnTo>
                  <a:lnTo>
                    <a:pt x="1866" y="1004"/>
                  </a:lnTo>
                  <a:lnTo>
                    <a:pt x="1864" y="1012"/>
                  </a:lnTo>
                  <a:lnTo>
                    <a:pt x="1861" y="1019"/>
                  </a:lnTo>
                  <a:lnTo>
                    <a:pt x="0" y="8"/>
                  </a:lnTo>
                  <a:close/>
                </a:path>
              </a:pathLst>
            </a:custGeom>
            <a:solidFill>
              <a:srgbClr val="399985"/>
            </a:solidFill>
            <a:ln w="9525">
              <a:noFill/>
              <a:round/>
              <a:headEnd/>
              <a:tailEnd/>
            </a:ln>
          </p:spPr>
          <p:txBody>
            <a:bodyPr/>
            <a:lstStyle/>
            <a:p>
              <a:endParaRPr lang="fr-FR"/>
            </a:p>
          </p:txBody>
        </p:sp>
        <p:sp>
          <p:nvSpPr>
            <p:cNvPr id="96" name="Freeform 99"/>
            <p:cNvSpPr>
              <a:spLocks/>
            </p:cNvSpPr>
            <p:nvPr/>
          </p:nvSpPr>
          <p:spPr bwMode="auto">
            <a:xfrm>
              <a:off x="5041" y="2122"/>
              <a:ext cx="612" cy="334"/>
            </a:xfrm>
            <a:custGeom>
              <a:avLst/>
              <a:gdLst>
                <a:gd name="T0" fmla="*/ 0 w 1837"/>
                <a:gd name="T1" fmla="*/ 0 h 1002"/>
                <a:gd name="T2" fmla="*/ 0 w 1837"/>
                <a:gd name="T3" fmla="*/ 0 h 1002"/>
                <a:gd name="T4" fmla="*/ 0 w 1837"/>
                <a:gd name="T5" fmla="*/ 0 h 1002"/>
                <a:gd name="T6" fmla="*/ 0 w 1837"/>
                <a:gd name="T7" fmla="*/ 0 h 1002"/>
                <a:gd name="T8" fmla="*/ 0 w 1837"/>
                <a:gd name="T9" fmla="*/ 0 h 1002"/>
                <a:gd name="T10" fmla="*/ 0 w 1837"/>
                <a:gd name="T11" fmla="*/ 0 h 1002"/>
                <a:gd name="T12" fmla="*/ 0 w 1837"/>
                <a:gd name="T13" fmla="*/ 0 h 1002"/>
                <a:gd name="T14" fmla="*/ 1 w 1837"/>
                <a:gd name="T15" fmla="*/ 0 h 1002"/>
                <a:gd name="T16" fmla="*/ 1 w 1837"/>
                <a:gd name="T17" fmla="*/ 0 h 1002"/>
                <a:gd name="T18" fmla="*/ 23 w 1837"/>
                <a:gd name="T19" fmla="*/ 12 h 1002"/>
                <a:gd name="T20" fmla="*/ 23 w 1837"/>
                <a:gd name="T21" fmla="*/ 12 h 1002"/>
                <a:gd name="T22" fmla="*/ 23 w 1837"/>
                <a:gd name="T23" fmla="*/ 12 h 1002"/>
                <a:gd name="T24" fmla="*/ 23 w 1837"/>
                <a:gd name="T25" fmla="*/ 12 h 1002"/>
                <a:gd name="T26" fmla="*/ 23 w 1837"/>
                <a:gd name="T27" fmla="*/ 12 h 1002"/>
                <a:gd name="T28" fmla="*/ 0 w 1837"/>
                <a:gd name="T29" fmla="*/ 0 h 10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7"/>
                <a:gd name="T46" fmla="*/ 0 h 1002"/>
                <a:gd name="T47" fmla="*/ 1837 w 1837"/>
                <a:gd name="T48" fmla="*/ 1002 h 10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7" h="1002">
                  <a:moveTo>
                    <a:pt x="0" y="11"/>
                  </a:moveTo>
                  <a:lnTo>
                    <a:pt x="6" y="10"/>
                  </a:lnTo>
                  <a:lnTo>
                    <a:pt x="11" y="8"/>
                  </a:lnTo>
                  <a:lnTo>
                    <a:pt x="18" y="7"/>
                  </a:lnTo>
                  <a:lnTo>
                    <a:pt x="24" y="5"/>
                  </a:lnTo>
                  <a:lnTo>
                    <a:pt x="29" y="4"/>
                  </a:lnTo>
                  <a:lnTo>
                    <a:pt x="35" y="3"/>
                  </a:lnTo>
                  <a:lnTo>
                    <a:pt x="41" y="2"/>
                  </a:lnTo>
                  <a:lnTo>
                    <a:pt x="46" y="0"/>
                  </a:lnTo>
                  <a:lnTo>
                    <a:pt x="1837" y="972"/>
                  </a:lnTo>
                  <a:lnTo>
                    <a:pt x="1834" y="980"/>
                  </a:lnTo>
                  <a:lnTo>
                    <a:pt x="1832" y="987"/>
                  </a:lnTo>
                  <a:lnTo>
                    <a:pt x="1829" y="994"/>
                  </a:lnTo>
                  <a:lnTo>
                    <a:pt x="1826" y="1002"/>
                  </a:lnTo>
                  <a:lnTo>
                    <a:pt x="0" y="11"/>
                  </a:lnTo>
                  <a:close/>
                </a:path>
              </a:pathLst>
            </a:custGeom>
            <a:solidFill>
              <a:srgbClr val="399C88"/>
            </a:solidFill>
            <a:ln w="9525">
              <a:noFill/>
              <a:round/>
              <a:headEnd/>
              <a:tailEnd/>
            </a:ln>
          </p:spPr>
          <p:txBody>
            <a:bodyPr/>
            <a:lstStyle/>
            <a:p>
              <a:endParaRPr lang="fr-FR"/>
            </a:p>
          </p:txBody>
        </p:sp>
        <p:sp>
          <p:nvSpPr>
            <p:cNvPr id="97" name="Freeform 100"/>
            <p:cNvSpPr>
              <a:spLocks/>
            </p:cNvSpPr>
            <p:nvPr/>
          </p:nvSpPr>
          <p:spPr bwMode="auto">
            <a:xfrm>
              <a:off x="5056" y="2119"/>
              <a:ext cx="601" cy="327"/>
            </a:xfrm>
            <a:custGeom>
              <a:avLst/>
              <a:gdLst>
                <a:gd name="T0" fmla="*/ 0 w 1801"/>
                <a:gd name="T1" fmla="*/ 0 h 982"/>
                <a:gd name="T2" fmla="*/ 0 w 1801"/>
                <a:gd name="T3" fmla="*/ 0 h 982"/>
                <a:gd name="T4" fmla="*/ 0 w 1801"/>
                <a:gd name="T5" fmla="*/ 0 h 982"/>
                <a:gd name="T6" fmla="*/ 0 w 1801"/>
                <a:gd name="T7" fmla="*/ 0 h 982"/>
                <a:gd name="T8" fmla="*/ 0 w 1801"/>
                <a:gd name="T9" fmla="*/ 0 h 982"/>
                <a:gd name="T10" fmla="*/ 0 w 1801"/>
                <a:gd name="T11" fmla="*/ 0 h 982"/>
                <a:gd name="T12" fmla="*/ 0 w 1801"/>
                <a:gd name="T13" fmla="*/ 0 h 982"/>
                <a:gd name="T14" fmla="*/ 1 w 1801"/>
                <a:gd name="T15" fmla="*/ 0 h 982"/>
                <a:gd name="T16" fmla="*/ 1 w 1801"/>
                <a:gd name="T17" fmla="*/ 0 h 982"/>
                <a:gd name="T18" fmla="*/ 22 w 1801"/>
                <a:gd name="T19" fmla="*/ 12 h 982"/>
                <a:gd name="T20" fmla="*/ 22 w 1801"/>
                <a:gd name="T21" fmla="*/ 12 h 982"/>
                <a:gd name="T22" fmla="*/ 22 w 1801"/>
                <a:gd name="T23" fmla="*/ 12 h 982"/>
                <a:gd name="T24" fmla="*/ 22 w 1801"/>
                <a:gd name="T25" fmla="*/ 12 h 982"/>
                <a:gd name="T26" fmla="*/ 22 w 1801"/>
                <a:gd name="T27" fmla="*/ 12 h 982"/>
                <a:gd name="T28" fmla="*/ 0 w 1801"/>
                <a:gd name="T29" fmla="*/ 0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1"/>
                <a:gd name="T46" fmla="*/ 0 h 982"/>
                <a:gd name="T47" fmla="*/ 1801 w 1801"/>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1" h="982">
                  <a:moveTo>
                    <a:pt x="0" y="10"/>
                  </a:moveTo>
                  <a:lnTo>
                    <a:pt x="7" y="9"/>
                  </a:lnTo>
                  <a:lnTo>
                    <a:pt x="13" y="8"/>
                  </a:lnTo>
                  <a:lnTo>
                    <a:pt x="18" y="7"/>
                  </a:lnTo>
                  <a:lnTo>
                    <a:pt x="24" y="5"/>
                  </a:lnTo>
                  <a:lnTo>
                    <a:pt x="31" y="4"/>
                  </a:lnTo>
                  <a:lnTo>
                    <a:pt x="37" y="3"/>
                  </a:lnTo>
                  <a:lnTo>
                    <a:pt x="42" y="1"/>
                  </a:lnTo>
                  <a:lnTo>
                    <a:pt x="48" y="0"/>
                  </a:lnTo>
                  <a:lnTo>
                    <a:pt x="1801" y="953"/>
                  </a:lnTo>
                  <a:lnTo>
                    <a:pt x="1798" y="961"/>
                  </a:lnTo>
                  <a:lnTo>
                    <a:pt x="1796" y="967"/>
                  </a:lnTo>
                  <a:lnTo>
                    <a:pt x="1793" y="974"/>
                  </a:lnTo>
                  <a:lnTo>
                    <a:pt x="1791" y="982"/>
                  </a:lnTo>
                  <a:lnTo>
                    <a:pt x="0" y="10"/>
                  </a:lnTo>
                  <a:close/>
                </a:path>
              </a:pathLst>
            </a:custGeom>
            <a:solidFill>
              <a:srgbClr val="3C9C88"/>
            </a:solidFill>
            <a:ln w="9525">
              <a:noFill/>
              <a:round/>
              <a:headEnd/>
              <a:tailEnd/>
            </a:ln>
          </p:spPr>
          <p:txBody>
            <a:bodyPr/>
            <a:lstStyle/>
            <a:p>
              <a:endParaRPr lang="fr-FR"/>
            </a:p>
          </p:txBody>
        </p:sp>
        <p:sp>
          <p:nvSpPr>
            <p:cNvPr id="98" name="Freeform 101"/>
            <p:cNvSpPr>
              <a:spLocks/>
            </p:cNvSpPr>
            <p:nvPr/>
          </p:nvSpPr>
          <p:spPr bwMode="auto">
            <a:xfrm>
              <a:off x="5072" y="2115"/>
              <a:ext cx="588" cy="321"/>
            </a:xfrm>
            <a:custGeom>
              <a:avLst/>
              <a:gdLst>
                <a:gd name="T0" fmla="*/ 0 w 1764"/>
                <a:gd name="T1" fmla="*/ 0 h 963"/>
                <a:gd name="T2" fmla="*/ 0 w 1764"/>
                <a:gd name="T3" fmla="*/ 0 h 963"/>
                <a:gd name="T4" fmla="*/ 0 w 1764"/>
                <a:gd name="T5" fmla="*/ 0 h 963"/>
                <a:gd name="T6" fmla="*/ 0 w 1764"/>
                <a:gd name="T7" fmla="*/ 0 h 963"/>
                <a:gd name="T8" fmla="*/ 0 w 1764"/>
                <a:gd name="T9" fmla="*/ 0 h 963"/>
                <a:gd name="T10" fmla="*/ 0 w 1764"/>
                <a:gd name="T11" fmla="*/ 0 h 963"/>
                <a:gd name="T12" fmla="*/ 0 w 1764"/>
                <a:gd name="T13" fmla="*/ 0 h 963"/>
                <a:gd name="T14" fmla="*/ 0 w 1764"/>
                <a:gd name="T15" fmla="*/ 0 h 963"/>
                <a:gd name="T16" fmla="*/ 1 w 1764"/>
                <a:gd name="T17" fmla="*/ 0 h 963"/>
                <a:gd name="T18" fmla="*/ 22 w 1764"/>
                <a:gd name="T19" fmla="*/ 12 h 963"/>
                <a:gd name="T20" fmla="*/ 22 w 1764"/>
                <a:gd name="T21" fmla="*/ 12 h 963"/>
                <a:gd name="T22" fmla="*/ 22 w 1764"/>
                <a:gd name="T23" fmla="*/ 12 h 963"/>
                <a:gd name="T24" fmla="*/ 22 w 1764"/>
                <a:gd name="T25" fmla="*/ 12 h 963"/>
                <a:gd name="T26" fmla="*/ 22 w 1764"/>
                <a:gd name="T27" fmla="*/ 12 h 963"/>
                <a:gd name="T28" fmla="*/ 0 w 1764"/>
                <a:gd name="T29" fmla="*/ 0 h 9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4"/>
                <a:gd name="T46" fmla="*/ 0 h 963"/>
                <a:gd name="T47" fmla="*/ 1764 w 1764"/>
                <a:gd name="T48" fmla="*/ 963 h 9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4" h="963">
                  <a:moveTo>
                    <a:pt x="0" y="10"/>
                  </a:moveTo>
                  <a:lnTo>
                    <a:pt x="6" y="9"/>
                  </a:lnTo>
                  <a:lnTo>
                    <a:pt x="11" y="8"/>
                  </a:lnTo>
                  <a:lnTo>
                    <a:pt x="17" y="7"/>
                  </a:lnTo>
                  <a:lnTo>
                    <a:pt x="21" y="5"/>
                  </a:lnTo>
                  <a:lnTo>
                    <a:pt x="27" y="3"/>
                  </a:lnTo>
                  <a:lnTo>
                    <a:pt x="33" y="2"/>
                  </a:lnTo>
                  <a:lnTo>
                    <a:pt x="37" y="1"/>
                  </a:lnTo>
                  <a:lnTo>
                    <a:pt x="43" y="0"/>
                  </a:lnTo>
                  <a:lnTo>
                    <a:pt x="1764" y="934"/>
                  </a:lnTo>
                  <a:lnTo>
                    <a:pt x="1761" y="941"/>
                  </a:lnTo>
                  <a:lnTo>
                    <a:pt x="1758" y="948"/>
                  </a:lnTo>
                  <a:lnTo>
                    <a:pt x="1755" y="955"/>
                  </a:lnTo>
                  <a:lnTo>
                    <a:pt x="1753" y="963"/>
                  </a:lnTo>
                  <a:lnTo>
                    <a:pt x="0" y="10"/>
                  </a:lnTo>
                  <a:close/>
                </a:path>
              </a:pathLst>
            </a:custGeom>
            <a:solidFill>
              <a:srgbClr val="3F9F89"/>
            </a:solidFill>
            <a:ln w="9525">
              <a:noFill/>
              <a:round/>
              <a:headEnd/>
              <a:tailEnd/>
            </a:ln>
          </p:spPr>
          <p:txBody>
            <a:bodyPr/>
            <a:lstStyle/>
            <a:p>
              <a:endParaRPr lang="fr-FR"/>
            </a:p>
          </p:txBody>
        </p:sp>
        <p:sp>
          <p:nvSpPr>
            <p:cNvPr id="99" name="Freeform 102"/>
            <p:cNvSpPr>
              <a:spLocks/>
            </p:cNvSpPr>
            <p:nvPr/>
          </p:nvSpPr>
          <p:spPr bwMode="auto">
            <a:xfrm>
              <a:off x="5087" y="2072"/>
              <a:ext cx="575" cy="355"/>
            </a:xfrm>
            <a:custGeom>
              <a:avLst/>
              <a:gdLst>
                <a:gd name="T0" fmla="*/ 0 w 1727"/>
                <a:gd name="T1" fmla="*/ 2 h 1063"/>
                <a:gd name="T2" fmla="*/ 0 w 1727"/>
                <a:gd name="T3" fmla="*/ 2 h 1063"/>
                <a:gd name="T4" fmla="*/ 1 w 1727"/>
                <a:gd name="T5" fmla="*/ 1 h 1063"/>
                <a:gd name="T6" fmla="*/ 1 w 1727"/>
                <a:gd name="T7" fmla="*/ 1 h 1063"/>
                <a:gd name="T8" fmla="*/ 1 w 1727"/>
                <a:gd name="T9" fmla="*/ 1 h 1063"/>
                <a:gd name="T10" fmla="*/ 2 w 1727"/>
                <a:gd name="T11" fmla="*/ 1 h 1063"/>
                <a:gd name="T12" fmla="*/ 2 w 1727"/>
                <a:gd name="T13" fmla="*/ 1 h 1063"/>
                <a:gd name="T14" fmla="*/ 2 w 1727"/>
                <a:gd name="T15" fmla="*/ 1 h 1063"/>
                <a:gd name="T16" fmla="*/ 2 w 1727"/>
                <a:gd name="T17" fmla="*/ 1 h 1063"/>
                <a:gd name="T18" fmla="*/ 2 w 1727"/>
                <a:gd name="T19" fmla="*/ 1 h 1063"/>
                <a:gd name="T20" fmla="*/ 3 w 1727"/>
                <a:gd name="T21" fmla="*/ 1 h 1063"/>
                <a:gd name="T22" fmla="*/ 3 w 1727"/>
                <a:gd name="T23" fmla="*/ 1 h 1063"/>
                <a:gd name="T24" fmla="*/ 3 w 1727"/>
                <a:gd name="T25" fmla="*/ 0 h 1063"/>
                <a:gd name="T26" fmla="*/ 3 w 1727"/>
                <a:gd name="T27" fmla="*/ 0 h 1063"/>
                <a:gd name="T28" fmla="*/ 3 w 1727"/>
                <a:gd name="T29" fmla="*/ 0 h 1063"/>
                <a:gd name="T30" fmla="*/ 3 w 1727"/>
                <a:gd name="T31" fmla="*/ 0 h 1063"/>
                <a:gd name="T32" fmla="*/ 3 w 1727"/>
                <a:gd name="T33" fmla="*/ 0 h 1063"/>
                <a:gd name="T34" fmla="*/ 4 w 1727"/>
                <a:gd name="T35" fmla="*/ 0 h 1063"/>
                <a:gd name="T36" fmla="*/ 4 w 1727"/>
                <a:gd name="T37" fmla="*/ 0 h 1063"/>
                <a:gd name="T38" fmla="*/ 4 w 1727"/>
                <a:gd name="T39" fmla="*/ 0 h 1063"/>
                <a:gd name="T40" fmla="*/ 5 w 1727"/>
                <a:gd name="T41" fmla="*/ 0 h 1063"/>
                <a:gd name="T42" fmla="*/ 5 w 1727"/>
                <a:gd name="T43" fmla="*/ 1 h 1063"/>
                <a:gd name="T44" fmla="*/ 6 w 1727"/>
                <a:gd name="T45" fmla="*/ 1 h 1063"/>
                <a:gd name="T46" fmla="*/ 6 w 1727"/>
                <a:gd name="T47" fmla="*/ 1 h 1063"/>
                <a:gd name="T48" fmla="*/ 7 w 1727"/>
                <a:gd name="T49" fmla="*/ 1 h 1063"/>
                <a:gd name="T50" fmla="*/ 7 w 1727"/>
                <a:gd name="T51" fmla="*/ 2 h 1063"/>
                <a:gd name="T52" fmla="*/ 8 w 1727"/>
                <a:gd name="T53" fmla="*/ 2 h 1063"/>
                <a:gd name="T54" fmla="*/ 8 w 1727"/>
                <a:gd name="T55" fmla="*/ 2 h 1063"/>
                <a:gd name="T56" fmla="*/ 9 w 1727"/>
                <a:gd name="T57" fmla="*/ 3 h 1063"/>
                <a:gd name="T58" fmla="*/ 9 w 1727"/>
                <a:gd name="T59" fmla="*/ 3 h 1063"/>
                <a:gd name="T60" fmla="*/ 10 w 1727"/>
                <a:gd name="T61" fmla="*/ 4 h 1063"/>
                <a:gd name="T62" fmla="*/ 10 w 1727"/>
                <a:gd name="T63" fmla="*/ 4 h 1063"/>
                <a:gd name="T64" fmla="*/ 11 w 1727"/>
                <a:gd name="T65" fmla="*/ 4 h 1063"/>
                <a:gd name="T66" fmla="*/ 12 w 1727"/>
                <a:gd name="T67" fmla="*/ 5 h 1063"/>
                <a:gd name="T68" fmla="*/ 12 w 1727"/>
                <a:gd name="T69" fmla="*/ 5 h 1063"/>
                <a:gd name="T70" fmla="*/ 13 w 1727"/>
                <a:gd name="T71" fmla="*/ 6 h 1063"/>
                <a:gd name="T72" fmla="*/ 13 w 1727"/>
                <a:gd name="T73" fmla="*/ 6 h 1063"/>
                <a:gd name="T74" fmla="*/ 14 w 1727"/>
                <a:gd name="T75" fmla="*/ 7 h 1063"/>
                <a:gd name="T76" fmla="*/ 15 w 1727"/>
                <a:gd name="T77" fmla="*/ 7 h 1063"/>
                <a:gd name="T78" fmla="*/ 15 w 1727"/>
                <a:gd name="T79" fmla="*/ 8 h 1063"/>
                <a:gd name="T80" fmla="*/ 16 w 1727"/>
                <a:gd name="T81" fmla="*/ 8 h 1063"/>
                <a:gd name="T82" fmla="*/ 17 w 1727"/>
                <a:gd name="T83" fmla="*/ 9 h 1063"/>
                <a:gd name="T84" fmla="*/ 17 w 1727"/>
                <a:gd name="T85" fmla="*/ 10 h 1063"/>
                <a:gd name="T86" fmla="*/ 18 w 1727"/>
                <a:gd name="T87" fmla="*/ 10 h 1063"/>
                <a:gd name="T88" fmla="*/ 19 w 1727"/>
                <a:gd name="T89" fmla="*/ 11 h 1063"/>
                <a:gd name="T90" fmla="*/ 19 w 1727"/>
                <a:gd name="T91" fmla="*/ 11 h 1063"/>
                <a:gd name="T92" fmla="*/ 20 w 1727"/>
                <a:gd name="T93" fmla="*/ 12 h 1063"/>
                <a:gd name="T94" fmla="*/ 21 w 1727"/>
                <a:gd name="T95" fmla="*/ 12 h 1063"/>
                <a:gd name="T96" fmla="*/ 21 w 1727"/>
                <a:gd name="T97" fmla="*/ 13 h 1063"/>
                <a:gd name="T98" fmla="*/ 21 w 1727"/>
                <a:gd name="T99" fmla="*/ 13 h 1063"/>
                <a:gd name="T100" fmla="*/ 21 w 1727"/>
                <a:gd name="T101" fmla="*/ 13 h 1063"/>
                <a:gd name="T102" fmla="*/ 21 w 1727"/>
                <a:gd name="T103" fmla="*/ 13 h 1063"/>
                <a:gd name="T104" fmla="*/ 21 w 1727"/>
                <a:gd name="T105" fmla="*/ 13 h 1063"/>
                <a:gd name="T106" fmla="*/ 0 w 1727"/>
                <a:gd name="T107" fmla="*/ 2 h 10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7"/>
                <a:gd name="T163" fmla="*/ 0 h 1063"/>
                <a:gd name="T164" fmla="*/ 1727 w 1727"/>
                <a:gd name="T165" fmla="*/ 1063 h 10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7" h="1063">
                  <a:moveTo>
                    <a:pt x="0" y="129"/>
                  </a:moveTo>
                  <a:lnTo>
                    <a:pt x="27" y="122"/>
                  </a:lnTo>
                  <a:lnTo>
                    <a:pt x="53" y="114"/>
                  </a:lnTo>
                  <a:lnTo>
                    <a:pt x="78" y="106"/>
                  </a:lnTo>
                  <a:lnTo>
                    <a:pt x="101" y="100"/>
                  </a:lnTo>
                  <a:lnTo>
                    <a:pt x="122" y="92"/>
                  </a:lnTo>
                  <a:lnTo>
                    <a:pt x="143" y="84"/>
                  </a:lnTo>
                  <a:lnTo>
                    <a:pt x="162" y="76"/>
                  </a:lnTo>
                  <a:lnTo>
                    <a:pt x="179" y="68"/>
                  </a:lnTo>
                  <a:lnTo>
                    <a:pt x="195" y="60"/>
                  </a:lnTo>
                  <a:lnTo>
                    <a:pt x="209" y="52"/>
                  </a:lnTo>
                  <a:lnTo>
                    <a:pt x="222" y="43"/>
                  </a:lnTo>
                  <a:lnTo>
                    <a:pt x="233" y="35"/>
                  </a:lnTo>
                  <a:lnTo>
                    <a:pt x="243" y="26"/>
                  </a:lnTo>
                  <a:lnTo>
                    <a:pt x="251" y="18"/>
                  </a:lnTo>
                  <a:lnTo>
                    <a:pt x="257" y="9"/>
                  </a:lnTo>
                  <a:lnTo>
                    <a:pt x="261" y="0"/>
                  </a:lnTo>
                  <a:lnTo>
                    <a:pt x="292" y="7"/>
                  </a:lnTo>
                  <a:lnTo>
                    <a:pt x="324" y="16"/>
                  </a:lnTo>
                  <a:lnTo>
                    <a:pt x="357" y="27"/>
                  </a:lnTo>
                  <a:lnTo>
                    <a:pt x="391" y="40"/>
                  </a:lnTo>
                  <a:lnTo>
                    <a:pt x="427" y="55"/>
                  </a:lnTo>
                  <a:lnTo>
                    <a:pt x="464" y="74"/>
                  </a:lnTo>
                  <a:lnTo>
                    <a:pt x="502" y="94"/>
                  </a:lnTo>
                  <a:lnTo>
                    <a:pt x="541" y="116"/>
                  </a:lnTo>
                  <a:lnTo>
                    <a:pt x="582" y="140"/>
                  </a:lnTo>
                  <a:lnTo>
                    <a:pt x="624" y="165"/>
                  </a:lnTo>
                  <a:lnTo>
                    <a:pt x="667" y="194"/>
                  </a:lnTo>
                  <a:lnTo>
                    <a:pt x="710" y="223"/>
                  </a:lnTo>
                  <a:lnTo>
                    <a:pt x="755" y="254"/>
                  </a:lnTo>
                  <a:lnTo>
                    <a:pt x="800" y="287"/>
                  </a:lnTo>
                  <a:lnTo>
                    <a:pt x="847" y="320"/>
                  </a:lnTo>
                  <a:lnTo>
                    <a:pt x="894" y="356"/>
                  </a:lnTo>
                  <a:lnTo>
                    <a:pt x="942" y="392"/>
                  </a:lnTo>
                  <a:lnTo>
                    <a:pt x="991" y="430"/>
                  </a:lnTo>
                  <a:lnTo>
                    <a:pt x="1041" y="469"/>
                  </a:lnTo>
                  <a:lnTo>
                    <a:pt x="1090" y="510"/>
                  </a:lnTo>
                  <a:lnTo>
                    <a:pt x="1141" y="551"/>
                  </a:lnTo>
                  <a:lnTo>
                    <a:pt x="1193" y="593"/>
                  </a:lnTo>
                  <a:lnTo>
                    <a:pt x="1244" y="636"/>
                  </a:lnTo>
                  <a:lnTo>
                    <a:pt x="1296" y="681"/>
                  </a:lnTo>
                  <a:lnTo>
                    <a:pt x="1350" y="725"/>
                  </a:lnTo>
                  <a:lnTo>
                    <a:pt x="1403" y="771"/>
                  </a:lnTo>
                  <a:lnTo>
                    <a:pt x="1456" y="816"/>
                  </a:lnTo>
                  <a:lnTo>
                    <a:pt x="1510" y="863"/>
                  </a:lnTo>
                  <a:lnTo>
                    <a:pt x="1564" y="910"/>
                  </a:lnTo>
                  <a:lnTo>
                    <a:pt x="1618" y="958"/>
                  </a:lnTo>
                  <a:lnTo>
                    <a:pt x="1672" y="1006"/>
                  </a:lnTo>
                  <a:lnTo>
                    <a:pt x="1727" y="1053"/>
                  </a:lnTo>
                  <a:lnTo>
                    <a:pt x="1726" y="1055"/>
                  </a:lnTo>
                  <a:lnTo>
                    <a:pt x="1724" y="1058"/>
                  </a:lnTo>
                  <a:lnTo>
                    <a:pt x="1722" y="1061"/>
                  </a:lnTo>
                  <a:lnTo>
                    <a:pt x="1721" y="1063"/>
                  </a:lnTo>
                  <a:lnTo>
                    <a:pt x="0" y="129"/>
                  </a:lnTo>
                  <a:close/>
                </a:path>
              </a:pathLst>
            </a:custGeom>
            <a:solidFill>
              <a:srgbClr val="3F9F8B"/>
            </a:solidFill>
            <a:ln w="9525">
              <a:noFill/>
              <a:round/>
              <a:headEnd/>
              <a:tailEnd/>
            </a:ln>
          </p:spPr>
          <p:txBody>
            <a:bodyPr/>
            <a:lstStyle/>
            <a:p>
              <a:endParaRPr lang="fr-FR"/>
            </a:p>
          </p:txBody>
        </p:sp>
        <p:sp>
          <p:nvSpPr>
            <p:cNvPr id="100" name="Freeform 103"/>
            <p:cNvSpPr>
              <a:spLocks/>
            </p:cNvSpPr>
            <p:nvPr/>
          </p:nvSpPr>
          <p:spPr bwMode="auto">
            <a:xfrm>
              <a:off x="1992" y="1591"/>
              <a:ext cx="3273" cy="641"/>
            </a:xfrm>
            <a:custGeom>
              <a:avLst/>
              <a:gdLst>
                <a:gd name="T0" fmla="*/ 10 w 9817"/>
                <a:gd name="T1" fmla="*/ 2 h 1923"/>
                <a:gd name="T2" fmla="*/ 12 w 9817"/>
                <a:gd name="T3" fmla="*/ 1 h 1923"/>
                <a:gd name="T4" fmla="*/ 15 w 9817"/>
                <a:gd name="T5" fmla="*/ 1 h 1923"/>
                <a:gd name="T6" fmla="*/ 17 w 9817"/>
                <a:gd name="T7" fmla="*/ 1 h 1923"/>
                <a:gd name="T8" fmla="*/ 20 w 9817"/>
                <a:gd name="T9" fmla="*/ 1 h 1923"/>
                <a:gd name="T10" fmla="*/ 23 w 9817"/>
                <a:gd name="T11" fmla="*/ 1 h 1923"/>
                <a:gd name="T12" fmla="*/ 25 w 9817"/>
                <a:gd name="T13" fmla="*/ 1 h 1923"/>
                <a:gd name="T14" fmla="*/ 28 w 9817"/>
                <a:gd name="T15" fmla="*/ 1 h 1923"/>
                <a:gd name="T16" fmla="*/ 32 w 9817"/>
                <a:gd name="T17" fmla="*/ 1 h 1923"/>
                <a:gd name="T18" fmla="*/ 35 w 9817"/>
                <a:gd name="T19" fmla="*/ 1 h 1923"/>
                <a:gd name="T20" fmla="*/ 39 w 9817"/>
                <a:gd name="T21" fmla="*/ 1 h 1923"/>
                <a:gd name="T22" fmla="*/ 43 w 9817"/>
                <a:gd name="T23" fmla="*/ 0 h 1923"/>
                <a:gd name="T24" fmla="*/ 47 w 9817"/>
                <a:gd name="T25" fmla="*/ 0 h 1923"/>
                <a:gd name="T26" fmla="*/ 50 w 9817"/>
                <a:gd name="T27" fmla="*/ 0 h 1923"/>
                <a:gd name="T28" fmla="*/ 54 w 9817"/>
                <a:gd name="T29" fmla="*/ 0 h 1923"/>
                <a:gd name="T30" fmla="*/ 58 w 9817"/>
                <a:gd name="T31" fmla="*/ 0 h 1923"/>
                <a:gd name="T32" fmla="*/ 60 w 9817"/>
                <a:gd name="T33" fmla="*/ 0 h 1923"/>
                <a:gd name="T34" fmla="*/ 62 w 9817"/>
                <a:gd name="T35" fmla="*/ 1 h 1923"/>
                <a:gd name="T36" fmla="*/ 64 w 9817"/>
                <a:gd name="T37" fmla="*/ 1 h 1923"/>
                <a:gd name="T38" fmla="*/ 66 w 9817"/>
                <a:gd name="T39" fmla="*/ 1 h 1923"/>
                <a:gd name="T40" fmla="*/ 69 w 9817"/>
                <a:gd name="T41" fmla="*/ 1 h 1923"/>
                <a:gd name="T42" fmla="*/ 72 w 9817"/>
                <a:gd name="T43" fmla="*/ 1 h 1923"/>
                <a:gd name="T44" fmla="*/ 76 w 9817"/>
                <a:gd name="T45" fmla="*/ 1 h 1923"/>
                <a:gd name="T46" fmla="*/ 79 w 9817"/>
                <a:gd name="T47" fmla="*/ 1 h 1923"/>
                <a:gd name="T48" fmla="*/ 82 w 9817"/>
                <a:gd name="T49" fmla="*/ 1 h 1923"/>
                <a:gd name="T50" fmla="*/ 86 w 9817"/>
                <a:gd name="T51" fmla="*/ 0 h 1923"/>
                <a:gd name="T52" fmla="*/ 88 w 9817"/>
                <a:gd name="T53" fmla="*/ 0 h 1923"/>
                <a:gd name="T54" fmla="*/ 91 w 9817"/>
                <a:gd name="T55" fmla="*/ 0 h 1923"/>
                <a:gd name="T56" fmla="*/ 94 w 9817"/>
                <a:gd name="T57" fmla="*/ 2 h 1923"/>
                <a:gd name="T58" fmla="*/ 97 w 9817"/>
                <a:gd name="T59" fmla="*/ 4 h 1923"/>
                <a:gd name="T60" fmla="*/ 100 w 9817"/>
                <a:gd name="T61" fmla="*/ 6 h 1923"/>
                <a:gd name="T62" fmla="*/ 104 w 9817"/>
                <a:gd name="T63" fmla="*/ 8 h 1923"/>
                <a:gd name="T64" fmla="*/ 107 w 9817"/>
                <a:gd name="T65" fmla="*/ 10 h 1923"/>
                <a:gd name="T66" fmla="*/ 111 w 9817"/>
                <a:gd name="T67" fmla="*/ 12 h 1923"/>
                <a:gd name="T68" fmla="*/ 114 w 9817"/>
                <a:gd name="T69" fmla="*/ 15 h 1923"/>
                <a:gd name="T70" fmla="*/ 118 w 9817"/>
                <a:gd name="T71" fmla="*/ 17 h 1923"/>
                <a:gd name="T72" fmla="*/ 120 w 9817"/>
                <a:gd name="T73" fmla="*/ 19 h 1923"/>
                <a:gd name="T74" fmla="*/ 121 w 9817"/>
                <a:gd name="T75" fmla="*/ 21 h 1923"/>
                <a:gd name="T76" fmla="*/ 120 w 9817"/>
                <a:gd name="T77" fmla="*/ 22 h 1923"/>
                <a:gd name="T78" fmla="*/ 117 w 9817"/>
                <a:gd name="T79" fmla="*/ 23 h 1923"/>
                <a:gd name="T80" fmla="*/ 113 w 9817"/>
                <a:gd name="T81" fmla="*/ 23 h 1923"/>
                <a:gd name="T82" fmla="*/ 107 w 9817"/>
                <a:gd name="T83" fmla="*/ 24 h 1923"/>
                <a:gd name="T84" fmla="*/ 101 w 9817"/>
                <a:gd name="T85" fmla="*/ 24 h 1923"/>
                <a:gd name="T86" fmla="*/ 94 w 9817"/>
                <a:gd name="T87" fmla="*/ 24 h 1923"/>
                <a:gd name="T88" fmla="*/ 83 w 9817"/>
                <a:gd name="T89" fmla="*/ 23 h 1923"/>
                <a:gd name="T90" fmla="*/ 71 w 9817"/>
                <a:gd name="T91" fmla="*/ 23 h 1923"/>
                <a:gd name="T92" fmla="*/ 60 w 9817"/>
                <a:gd name="T93" fmla="*/ 22 h 1923"/>
                <a:gd name="T94" fmla="*/ 48 w 9817"/>
                <a:gd name="T95" fmla="*/ 21 h 1923"/>
                <a:gd name="T96" fmla="*/ 37 w 9817"/>
                <a:gd name="T97" fmla="*/ 21 h 1923"/>
                <a:gd name="T98" fmla="*/ 25 w 9817"/>
                <a:gd name="T99" fmla="*/ 20 h 1923"/>
                <a:gd name="T100" fmla="*/ 14 w 9817"/>
                <a:gd name="T101" fmla="*/ 19 h 1923"/>
                <a:gd name="T102" fmla="*/ 3 w 9817"/>
                <a:gd name="T103" fmla="*/ 18 h 1923"/>
                <a:gd name="T104" fmla="*/ 1 w 9817"/>
                <a:gd name="T105" fmla="*/ 15 h 1923"/>
                <a:gd name="T106" fmla="*/ 2 w 9817"/>
                <a:gd name="T107" fmla="*/ 11 h 1923"/>
                <a:gd name="T108" fmla="*/ 4 w 9817"/>
                <a:gd name="T109" fmla="*/ 7 h 1923"/>
                <a:gd name="T110" fmla="*/ 7 w 9817"/>
                <a:gd name="T111" fmla="*/ 3 h 19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17"/>
                <a:gd name="T169" fmla="*/ 0 h 1923"/>
                <a:gd name="T170" fmla="*/ 9817 w 9817"/>
                <a:gd name="T171" fmla="*/ 1923 h 19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17" h="1923">
                  <a:moveTo>
                    <a:pt x="633" y="147"/>
                  </a:moveTo>
                  <a:lnTo>
                    <a:pt x="684" y="142"/>
                  </a:lnTo>
                  <a:lnTo>
                    <a:pt x="736" y="137"/>
                  </a:lnTo>
                  <a:lnTo>
                    <a:pt x="787" y="134"/>
                  </a:lnTo>
                  <a:lnTo>
                    <a:pt x="839" y="129"/>
                  </a:lnTo>
                  <a:lnTo>
                    <a:pt x="890" y="126"/>
                  </a:lnTo>
                  <a:lnTo>
                    <a:pt x="942" y="122"/>
                  </a:lnTo>
                  <a:lnTo>
                    <a:pt x="994" y="119"/>
                  </a:lnTo>
                  <a:lnTo>
                    <a:pt x="1046" y="117"/>
                  </a:lnTo>
                  <a:lnTo>
                    <a:pt x="1098" y="113"/>
                  </a:lnTo>
                  <a:lnTo>
                    <a:pt x="1150" y="111"/>
                  </a:lnTo>
                  <a:lnTo>
                    <a:pt x="1204" y="109"/>
                  </a:lnTo>
                  <a:lnTo>
                    <a:pt x="1256" y="106"/>
                  </a:lnTo>
                  <a:lnTo>
                    <a:pt x="1308" y="104"/>
                  </a:lnTo>
                  <a:lnTo>
                    <a:pt x="1361" y="103"/>
                  </a:lnTo>
                  <a:lnTo>
                    <a:pt x="1413" y="101"/>
                  </a:lnTo>
                  <a:lnTo>
                    <a:pt x="1466" y="99"/>
                  </a:lnTo>
                  <a:lnTo>
                    <a:pt x="1519" y="97"/>
                  </a:lnTo>
                  <a:lnTo>
                    <a:pt x="1573" y="95"/>
                  </a:lnTo>
                  <a:lnTo>
                    <a:pt x="1625" y="93"/>
                  </a:lnTo>
                  <a:lnTo>
                    <a:pt x="1678" y="91"/>
                  </a:lnTo>
                  <a:lnTo>
                    <a:pt x="1731" y="90"/>
                  </a:lnTo>
                  <a:lnTo>
                    <a:pt x="1784" y="86"/>
                  </a:lnTo>
                  <a:lnTo>
                    <a:pt x="1838" y="84"/>
                  </a:lnTo>
                  <a:lnTo>
                    <a:pt x="1891" y="82"/>
                  </a:lnTo>
                  <a:lnTo>
                    <a:pt x="1944" y="78"/>
                  </a:lnTo>
                  <a:lnTo>
                    <a:pt x="1997" y="76"/>
                  </a:lnTo>
                  <a:lnTo>
                    <a:pt x="2051" y="73"/>
                  </a:lnTo>
                  <a:lnTo>
                    <a:pt x="2104" y="68"/>
                  </a:lnTo>
                  <a:lnTo>
                    <a:pt x="2158" y="65"/>
                  </a:lnTo>
                  <a:lnTo>
                    <a:pt x="2211" y="60"/>
                  </a:lnTo>
                  <a:lnTo>
                    <a:pt x="2265" y="56"/>
                  </a:lnTo>
                  <a:lnTo>
                    <a:pt x="2318" y="50"/>
                  </a:lnTo>
                  <a:lnTo>
                    <a:pt x="2396" y="49"/>
                  </a:lnTo>
                  <a:lnTo>
                    <a:pt x="2473" y="49"/>
                  </a:lnTo>
                  <a:lnTo>
                    <a:pt x="2551" y="48"/>
                  </a:lnTo>
                  <a:lnTo>
                    <a:pt x="2628" y="46"/>
                  </a:lnTo>
                  <a:lnTo>
                    <a:pt x="2705" y="46"/>
                  </a:lnTo>
                  <a:lnTo>
                    <a:pt x="2782" y="45"/>
                  </a:lnTo>
                  <a:lnTo>
                    <a:pt x="2859" y="44"/>
                  </a:lnTo>
                  <a:lnTo>
                    <a:pt x="2936" y="44"/>
                  </a:lnTo>
                  <a:lnTo>
                    <a:pt x="3013" y="43"/>
                  </a:lnTo>
                  <a:lnTo>
                    <a:pt x="3090" y="42"/>
                  </a:lnTo>
                  <a:lnTo>
                    <a:pt x="3167" y="41"/>
                  </a:lnTo>
                  <a:lnTo>
                    <a:pt x="3244" y="41"/>
                  </a:lnTo>
                  <a:lnTo>
                    <a:pt x="3320" y="40"/>
                  </a:lnTo>
                  <a:lnTo>
                    <a:pt x="3397" y="39"/>
                  </a:lnTo>
                  <a:lnTo>
                    <a:pt x="3474" y="39"/>
                  </a:lnTo>
                  <a:lnTo>
                    <a:pt x="3551" y="37"/>
                  </a:lnTo>
                  <a:lnTo>
                    <a:pt x="3627" y="36"/>
                  </a:lnTo>
                  <a:lnTo>
                    <a:pt x="3704" y="35"/>
                  </a:lnTo>
                  <a:lnTo>
                    <a:pt x="3781" y="35"/>
                  </a:lnTo>
                  <a:lnTo>
                    <a:pt x="3857" y="34"/>
                  </a:lnTo>
                  <a:lnTo>
                    <a:pt x="3934" y="33"/>
                  </a:lnTo>
                  <a:lnTo>
                    <a:pt x="4011" y="32"/>
                  </a:lnTo>
                  <a:lnTo>
                    <a:pt x="4088" y="32"/>
                  </a:lnTo>
                  <a:lnTo>
                    <a:pt x="4165" y="31"/>
                  </a:lnTo>
                  <a:lnTo>
                    <a:pt x="4242" y="29"/>
                  </a:lnTo>
                  <a:lnTo>
                    <a:pt x="4319" y="28"/>
                  </a:lnTo>
                  <a:lnTo>
                    <a:pt x="4396" y="28"/>
                  </a:lnTo>
                  <a:lnTo>
                    <a:pt x="4473" y="27"/>
                  </a:lnTo>
                  <a:lnTo>
                    <a:pt x="4550" y="26"/>
                  </a:lnTo>
                  <a:lnTo>
                    <a:pt x="4628" y="25"/>
                  </a:lnTo>
                  <a:lnTo>
                    <a:pt x="4705" y="25"/>
                  </a:lnTo>
                  <a:lnTo>
                    <a:pt x="4783" y="24"/>
                  </a:lnTo>
                  <a:lnTo>
                    <a:pt x="4811" y="24"/>
                  </a:lnTo>
                  <a:lnTo>
                    <a:pt x="4843" y="26"/>
                  </a:lnTo>
                  <a:lnTo>
                    <a:pt x="4877" y="28"/>
                  </a:lnTo>
                  <a:lnTo>
                    <a:pt x="4912" y="32"/>
                  </a:lnTo>
                  <a:lnTo>
                    <a:pt x="4948" y="35"/>
                  </a:lnTo>
                  <a:lnTo>
                    <a:pt x="4987" y="40"/>
                  </a:lnTo>
                  <a:lnTo>
                    <a:pt x="5025" y="44"/>
                  </a:lnTo>
                  <a:lnTo>
                    <a:pt x="5064" y="49"/>
                  </a:lnTo>
                  <a:lnTo>
                    <a:pt x="5103" y="53"/>
                  </a:lnTo>
                  <a:lnTo>
                    <a:pt x="5142" y="58"/>
                  </a:lnTo>
                  <a:lnTo>
                    <a:pt x="5179" y="62"/>
                  </a:lnTo>
                  <a:lnTo>
                    <a:pt x="5217" y="66"/>
                  </a:lnTo>
                  <a:lnTo>
                    <a:pt x="5252" y="69"/>
                  </a:lnTo>
                  <a:lnTo>
                    <a:pt x="5286" y="71"/>
                  </a:lnTo>
                  <a:lnTo>
                    <a:pt x="5316" y="74"/>
                  </a:lnTo>
                  <a:lnTo>
                    <a:pt x="5346" y="74"/>
                  </a:lnTo>
                  <a:lnTo>
                    <a:pt x="5412" y="75"/>
                  </a:lnTo>
                  <a:lnTo>
                    <a:pt x="5480" y="75"/>
                  </a:lnTo>
                  <a:lnTo>
                    <a:pt x="5549" y="75"/>
                  </a:lnTo>
                  <a:lnTo>
                    <a:pt x="5620" y="75"/>
                  </a:lnTo>
                  <a:lnTo>
                    <a:pt x="5691" y="75"/>
                  </a:lnTo>
                  <a:lnTo>
                    <a:pt x="5762" y="74"/>
                  </a:lnTo>
                  <a:lnTo>
                    <a:pt x="5834" y="73"/>
                  </a:lnTo>
                  <a:lnTo>
                    <a:pt x="5906" y="71"/>
                  </a:lnTo>
                  <a:lnTo>
                    <a:pt x="5979" y="70"/>
                  </a:lnTo>
                  <a:lnTo>
                    <a:pt x="6050" y="69"/>
                  </a:lnTo>
                  <a:lnTo>
                    <a:pt x="6122" y="67"/>
                  </a:lnTo>
                  <a:lnTo>
                    <a:pt x="6195" y="65"/>
                  </a:lnTo>
                  <a:lnTo>
                    <a:pt x="6266" y="63"/>
                  </a:lnTo>
                  <a:lnTo>
                    <a:pt x="6338" y="61"/>
                  </a:lnTo>
                  <a:lnTo>
                    <a:pt x="6408" y="58"/>
                  </a:lnTo>
                  <a:lnTo>
                    <a:pt x="6478" y="56"/>
                  </a:lnTo>
                  <a:lnTo>
                    <a:pt x="6546" y="53"/>
                  </a:lnTo>
                  <a:lnTo>
                    <a:pt x="6614" y="50"/>
                  </a:lnTo>
                  <a:lnTo>
                    <a:pt x="6681" y="46"/>
                  </a:lnTo>
                  <a:lnTo>
                    <a:pt x="6745" y="43"/>
                  </a:lnTo>
                  <a:lnTo>
                    <a:pt x="6809" y="41"/>
                  </a:lnTo>
                  <a:lnTo>
                    <a:pt x="6871" y="37"/>
                  </a:lnTo>
                  <a:lnTo>
                    <a:pt x="6931" y="34"/>
                  </a:lnTo>
                  <a:lnTo>
                    <a:pt x="6990" y="29"/>
                  </a:lnTo>
                  <a:lnTo>
                    <a:pt x="7046" y="26"/>
                  </a:lnTo>
                  <a:lnTo>
                    <a:pt x="7100" y="23"/>
                  </a:lnTo>
                  <a:lnTo>
                    <a:pt x="7152" y="19"/>
                  </a:lnTo>
                  <a:lnTo>
                    <a:pt x="7202" y="15"/>
                  </a:lnTo>
                  <a:lnTo>
                    <a:pt x="7248" y="11"/>
                  </a:lnTo>
                  <a:lnTo>
                    <a:pt x="7292" y="8"/>
                  </a:lnTo>
                  <a:lnTo>
                    <a:pt x="7333" y="3"/>
                  </a:lnTo>
                  <a:lnTo>
                    <a:pt x="7371" y="0"/>
                  </a:lnTo>
                  <a:lnTo>
                    <a:pt x="7441" y="43"/>
                  </a:lnTo>
                  <a:lnTo>
                    <a:pt x="7511" y="87"/>
                  </a:lnTo>
                  <a:lnTo>
                    <a:pt x="7580" y="130"/>
                  </a:lnTo>
                  <a:lnTo>
                    <a:pt x="7649" y="174"/>
                  </a:lnTo>
                  <a:lnTo>
                    <a:pt x="7719" y="217"/>
                  </a:lnTo>
                  <a:lnTo>
                    <a:pt x="7788" y="262"/>
                  </a:lnTo>
                  <a:lnTo>
                    <a:pt x="7857" y="305"/>
                  </a:lnTo>
                  <a:lnTo>
                    <a:pt x="7927" y="349"/>
                  </a:lnTo>
                  <a:lnTo>
                    <a:pt x="7997" y="392"/>
                  </a:lnTo>
                  <a:lnTo>
                    <a:pt x="8066" y="436"/>
                  </a:lnTo>
                  <a:lnTo>
                    <a:pt x="8135" y="479"/>
                  </a:lnTo>
                  <a:lnTo>
                    <a:pt x="8205" y="523"/>
                  </a:lnTo>
                  <a:lnTo>
                    <a:pt x="8274" y="566"/>
                  </a:lnTo>
                  <a:lnTo>
                    <a:pt x="8343" y="610"/>
                  </a:lnTo>
                  <a:lnTo>
                    <a:pt x="8413" y="653"/>
                  </a:lnTo>
                  <a:lnTo>
                    <a:pt x="8482" y="698"/>
                  </a:lnTo>
                  <a:lnTo>
                    <a:pt x="8551" y="741"/>
                  </a:lnTo>
                  <a:lnTo>
                    <a:pt x="8622" y="785"/>
                  </a:lnTo>
                  <a:lnTo>
                    <a:pt x="8691" y="828"/>
                  </a:lnTo>
                  <a:lnTo>
                    <a:pt x="8760" y="872"/>
                  </a:lnTo>
                  <a:lnTo>
                    <a:pt x="8830" y="915"/>
                  </a:lnTo>
                  <a:lnTo>
                    <a:pt x="8899" y="959"/>
                  </a:lnTo>
                  <a:lnTo>
                    <a:pt x="8969" y="1002"/>
                  </a:lnTo>
                  <a:lnTo>
                    <a:pt x="9038" y="1046"/>
                  </a:lnTo>
                  <a:lnTo>
                    <a:pt x="9107" y="1089"/>
                  </a:lnTo>
                  <a:lnTo>
                    <a:pt x="9178" y="1134"/>
                  </a:lnTo>
                  <a:lnTo>
                    <a:pt x="9247" y="1177"/>
                  </a:lnTo>
                  <a:lnTo>
                    <a:pt x="9316" y="1221"/>
                  </a:lnTo>
                  <a:lnTo>
                    <a:pt x="9386" y="1264"/>
                  </a:lnTo>
                  <a:lnTo>
                    <a:pt x="9455" y="1308"/>
                  </a:lnTo>
                  <a:lnTo>
                    <a:pt x="9525" y="1351"/>
                  </a:lnTo>
                  <a:lnTo>
                    <a:pt x="9594" y="1395"/>
                  </a:lnTo>
                  <a:lnTo>
                    <a:pt x="9660" y="1440"/>
                  </a:lnTo>
                  <a:lnTo>
                    <a:pt x="9713" y="1484"/>
                  </a:lnTo>
                  <a:lnTo>
                    <a:pt x="9755" y="1524"/>
                  </a:lnTo>
                  <a:lnTo>
                    <a:pt x="9787" y="1562"/>
                  </a:lnTo>
                  <a:lnTo>
                    <a:pt x="9807" y="1598"/>
                  </a:lnTo>
                  <a:lnTo>
                    <a:pt x="9817" y="1632"/>
                  </a:lnTo>
                  <a:lnTo>
                    <a:pt x="9816" y="1662"/>
                  </a:lnTo>
                  <a:lnTo>
                    <a:pt x="9807" y="1692"/>
                  </a:lnTo>
                  <a:lnTo>
                    <a:pt x="9787" y="1719"/>
                  </a:lnTo>
                  <a:lnTo>
                    <a:pt x="9758" y="1745"/>
                  </a:lnTo>
                  <a:lnTo>
                    <a:pt x="9721" y="1768"/>
                  </a:lnTo>
                  <a:lnTo>
                    <a:pt x="9675" y="1789"/>
                  </a:lnTo>
                  <a:lnTo>
                    <a:pt x="9621" y="1809"/>
                  </a:lnTo>
                  <a:lnTo>
                    <a:pt x="9559" y="1827"/>
                  </a:lnTo>
                  <a:lnTo>
                    <a:pt x="9489" y="1842"/>
                  </a:lnTo>
                  <a:lnTo>
                    <a:pt x="9413" y="1857"/>
                  </a:lnTo>
                  <a:lnTo>
                    <a:pt x="9329" y="1870"/>
                  </a:lnTo>
                  <a:lnTo>
                    <a:pt x="9239" y="1881"/>
                  </a:lnTo>
                  <a:lnTo>
                    <a:pt x="9142" y="1891"/>
                  </a:lnTo>
                  <a:lnTo>
                    <a:pt x="9041" y="1899"/>
                  </a:lnTo>
                  <a:lnTo>
                    <a:pt x="8933" y="1907"/>
                  </a:lnTo>
                  <a:lnTo>
                    <a:pt x="8820" y="1913"/>
                  </a:lnTo>
                  <a:lnTo>
                    <a:pt x="8701" y="1917"/>
                  </a:lnTo>
                  <a:lnTo>
                    <a:pt x="8579" y="1919"/>
                  </a:lnTo>
                  <a:lnTo>
                    <a:pt x="8452" y="1922"/>
                  </a:lnTo>
                  <a:lnTo>
                    <a:pt x="8320" y="1923"/>
                  </a:lnTo>
                  <a:lnTo>
                    <a:pt x="8186" y="1923"/>
                  </a:lnTo>
                  <a:lnTo>
                    <a:pt x="8049" y="1922"/>
                  </a:lnTo>
                  <a:lnTo>
                    <a:pt x="7907" y="1919"/>
                  </a:lnTo>
                  <a:lnTo>
                    <a:pt x="7763" y="1917"/>
                  </a:lnTo>
                  <a:lnTo>
                    <a:pt x="7618" y="1914"/>
                  </a:lnTo>
                  <a:lnTo>
                    <a:pt x="7470" y="1909"/>
                  </a:lnTo>
                  <a:lnTo>
                    <a:pt x="7227" y="1901"/>
                  </a:lnTo>
                  <a:lnTo>
                    <a:pt x="6984" y="1892"/>
                  </a:lnTo>
                  <a:lnTo>
                    <a:pt x="6742" y="1883"/>
                  </a:lnTo>
                  <a:lnTo>
                    <a:pt x="6501" y="1874"/>
                  </a:lnTo>
                  <a:lnTo>
                    <a:pt x="6261" y="1864"/>
                  </a:lnTo>
                  <a:lnTo>
                    <a:pt x="6022" y="1853"/>
                  </a:lnTo>
                  <a:lnTo>
                    <a:pt x="5783" y="1841"/>
                  </a:lnTo>
                  <a:lnTo>
                    <a:pt x="5544" y="1830"/>
                  </a:lnTo>
                  <a:lnTo>
                    <a:pt x="5306" y="1818"/>
                  </a:lnTo>
                  <a:lnTo>
                    <a:pt x="5069" y="1805"/>
                  </a:lnTo>
                  <a:lnTo>
                    <a:pt x="4834" y="1793"/>
                  </a:lnTo>
                  <a:lnTo>
                    <a:pt x="4597" y="1779"/>
                  </a:lnTo>
                  <a:lnTo>
                    <a:pt x="4363" y="1765"/>
                  </a:lnTo>
                  <a:lnTo>
                    <a:pt x="4128" y="1752"/>
                  </a:lnTo>
                  <a:lnTo>
                    <a:pt x="3895" y="1738"/>
                  </a:lnTo>
                  <a:lnTo>
                    <a:pt x="3662" y="1724"/>
                  </a:lnTo>
                  <a:lnTo>
                    <a:pt x="3429" y="1709"/>
                  </a:lnTo>
                  <a:lnTo>
                    <a:pt x="3196" y="1694"/>
                  </a:lnTo>
                  <a:lnTo>
                    <a:pt x="2965" y="1678"/>
                  </a:lnTo>
                  <a:lnTo>
                    <a:pt x="2734" y="1664"/>
                  </a:lnTo>
                  <a:lnTo>
                    <a:pt x="2503" y="1648"/>
                  </a:lnTo>
                  <a:lnTo>
                    <a:pt x="2274" y="1632"/>
                  </a:lnTo>
                  <a:lnTo>
                    <a:pt x="2045" y="1616"/>
                  </a:lnTo>
                  <a:lnTo>
                    <a:pt x="1816" y="1599"/>
                  </a:lnTo>
                  <a:lnTo>
                    <a:pt x="1587" y="1583"/>
                  </a:lnTo>
                  <a:lnTo>
                    <a:pt x="1359" y="1567"/>
                  </a:lnTo>
                  <a:lnTo>
                    <a:pt x="1131" y="1550"/>
                  </a:lnTo>
                  <a:lnTo>
                    <a:pt x="905" y="1534"/>
                  </a:lnTo>
                  <a:lnTo>
                    <a:pt x="678" y="1517"/>
                  </a:lnTo>
                  <a:lnTo>
                    <a:pt x="452" y="1502"/>
                  </a:lnTo>
                  <a:lnTo>
                    <a:pt x="225" y="1485"/>
                  </a:lnTo>
                  <a:lnTo>
                    <a:pt x="0" y="1469"/>
                  </a:lnTo>
                  <a:lnTo>
                    <a:pt x="10" y="1382"/>
                  </a:lnTo>
                  <a:lnTo>
                    <a:pt x="24" y="1294"/>
                  </a:lnTo>
                  <a:lnTo>
                    <a:pt x="43" y="1208"/>
                  </a:lnTo>
                  <a:lnTo>
                    <a:pt x="66" y="1122"/>
                  </a:lnTo>
                  <a:lnTo>
                    <a:pt x="92" y="1036"/>
                  </a:lnTo>
                  <a:lnTo>
                    <a:pt x="122" y="951"/>
                  </a:lnTo>
                  <a:lnTo>
                    <a:pt x="157" y="866"/>
                  </a:lnTo>
                  <a:lnTo>
                    <a:pt x="196" y="783"/>
                  </a:lnTo>
                  <a:lnTo>
                    <a:pt x="238" y="700"/>
                  </a:lnTo>
                  <a:lnTo>
                    <a:pt x="283" y="618"/>
                  </a:lnTo>
                  <a:lnTo>
                    <a:pt x="333" y="537"/>
                  </a:lnTo>
                  <a:lnTo>
                    <a:pt x="386" y="456"/>
                  </a:lnTo>
                  <a:lnTo>
                    <a:pt x="443" y="377"/>
                  </a:lnTo>
                  <a:lnTo>
                    <a:pt x="503" y="299"/>
                  </a:lnTo>
                  <a:lnTo>
                    <a:pt x="566" y="223"/>
                  </a:lnTo>
                  <a:lnTo>
                    <a:pt x="633" y="147"/>
                  </a:lnTo>
                  <a:close/>
                </a:path>
              </a:pathLst>
            </a:custGeom>
            <a:solidFill>
              <a:srgbClr val="000000"/>
            </a:solidFill>
            <a:ln w="9525">
              <a:noFill/>
              <a:round/>
              <a:headEnd/>
              <a:tailEnd/>
            </a:ln>
          </p:spPr>
          <p:txBody>
            <a:bodyPr/>
            <a:lstStyle/>
            <a:p>
              <a:endParaRPr lang="fr-FR"/>
            </a:p>
          </p:txBody>
        </p:sp>
        <p:sp>
          <p:nvSpPr>
            <p:cNvPr id="101" name="Freeform 104"/>
            <p:cNvSpPr>
              <a:spLocks/>
            </p:cNvSpPr>
            <p:nvPr/>
          </p:nvSpPr>
          <p:spPr bwMode="auto">
            <a:xfrm>
              <a:off x="4360" y="1626"/>
              <a:ext cx="151" cy="37"/>
            </a:xfrm>
            <a:custGeom>
              <a:avLst/>
              <a:gdLst>
                <a:gd name="T0" fmla="*/ 6 w 453"/>
                <a:gd name="T1" fmla="*/ 1 h 111"/>
                <a:gd name="T2" fmla="*/ 5 w 453"/>
                <a:gd name="T3" fmla="*/ 1 h 111"/>
                <a:gd name="T4" fmla="*/ 5 w 453"/>
                <a:gd name="T5" fmla="*/ 1 h 111"/>
                <a:gd name="T6" fmla="*/ 5 w 453"/>
                <a:gd name="T7" fmla="*/ 1 h 111"/>
                <a:gd name="T8" fmla="*/ 5 w 453"/>
                <a:gd name="T9" fmla="*/ 1 h 111"/>
                <a:gd name="T10" fmla="*/ 5 w 453"/>
                <a:gd name="T11" fmla="*/ 1 h 111"/>
                <a:gd name="T12" fmla="*/ 5 w 453"/>
                <a:gd name="T13" fmla="*/ 1 h 111"/>
                <a:gd name="T14" fmla="*/ 5 w 453"/>
                <a:gd name="T15" fmla="*/ 1 h 111"/>
                <a:gd name="T16" fmla="*/ 4 w 453"/>
                <a:gd name="T17" fmla="*/ 1 h 111"/>
                <a:gd name="T18" fmla="*/ 4 w 453"/>
                <a:gd name="T19" fmla="*/ 1 h 111"/>
                <a:gd name="T20" fmla="*/ 4 w 453"/>
                <a:gd name="T21" fmla="*/ 1 h 111"/>
                <a:gd name="T22" fmla="*/ 4 w 453"/>
                <a:gd name="T23" fmla="*/ 0 h 111"/>
                <a:gd name="T24" fmla="*/ 4 w 453"/>
                <a:gd name="T25" fmla="*/ 0 h 111"/>
                <a:gd name="T26" fmla="*/ 4 w 453"/>
                <a:gd name="T27" fmla="*/ 0 h 111"/>
                <a:gd name="T28" fmla="*/ 4 w 453"/>
                <a:gd name="T29" fmla="*/ 0 h 111"/>
                <a:gd name="T30" fmla="*/ 3 w 453"/>
                <a:gd name="T31" fmla="*/ 0 h 111"/>
                <a:gd name="T32" fmla="*/ 3 w 453"/>
                <a:gd name="T33" fmla="*/ 0 h 111"/>
                <a:gd name="T34" fmla="*/ 3 w 453"/>
                <a:gd name="T35" fmla="*/ 0 h 111"/>
                <a:gd name="T36" fmla="*/ 3 w 453"/>
                <a:gd name="T37" fmla="*/ 0 h 111"/>
                <a:gd name="T38" fmla="*/ 3 w 453"/>
                <a:gd name="T39" fmla="*/ 0 h 111"/>
                <a:gd name="T40" fmla="*/ 2 w 453"/>
                <a:gd name="T41" fmla="*/ 0 h 111"/>
                <a:gd name="T42" fmla="*/ 2 w 453"/>
                <a:gd name="T43" fmla="*/ 0 h 111"/>
                <a:gd name="T44" fmla="*/ 2 w 453"/>
                <a:gd name="T45" fmla="*/ 0 h 111"/>
                <a:gd name="T46" fmla="*/ 2 w 453"/>
                <a:gd name="T47" fmla="*/ 0 h 111"/>
                <a:gd name="T48" fmla="*/ 2 w 453"/>
                <a:gd name="T49" fmla="*/ 0 h 111"/>
                <a:gd name="T50" fmla="*/ 1 w 453"/>
                <a:gd name="T51" fmla="*/ 0 h 111"/>
                <a:gd name="T52" fmla="*/ 1 w 453"/>
                <a:gd name="T53" fmla="*/ 0 h 111"/>
                <a:gd name="T54" fmla="*/ 1 w 453"/>
                <a:gd name="T55" fmla="*/ 0 h 111"/>
                <a:gd name="T56" fmla="*/ 1 w 453"/>
                <a:gd name="T57" fmla="*/ 0 h 111"/>
                <a:gd name="T58" fmla="*/ 1 w 453"/>
                <a:gd name="T59" fmla="*/ 0 h 111"/>
                <a:gd name="T60" fmla="*/ 0 w 453"/>
                <a:gd name="T61" fmla="*/ 0 h 111"/>
                <a:gd name="T62" fmla="*/ 0 w 453"/>
                <a:gd name="T63" fmla="*/ 0 h 111"/>
                <a:gd name="T64" fmla="*/ 0 w 453"/>
                <a:gd name="T65" fmla="*/ 0 h 111"/>
                <a:gd name="T66" fmla="*/ 6 w 453"/>
                <a:gd name="T67" fmla="*/ 1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3"/>
                <a:gd name="T103" fmla="*/ 0 h 111"/>
                <a:gd name="T104" fmla="*/ 453 w 453"/>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3" h="111">
                  <a:moveTo>
                    <a:pt x="453" y="111"/>
                  </a:moveTo>
                  <a:lnTo>
                    <a:pt x="441" y="105"/>
                  </a:lnTo>
                  <a:lnTo>
                    <a:pt x="429" y="97"/>
                  </a:lnTo>
                  <a:lnTo>
                    <a:pt x="417" y="90"/>
                  </a:lnTo>
                  <a:lnTo>
                    <a:pt x="404" y="83"/>
                  </a:lnTo>
                  <a:lnTo>
                    <a:pt x="393" y="76"/>
                  </a:lnTo>
                  <a:lnTo>
                    <a:pt x="381" y="68"/>
                  </a:lnTo>
                  <a:lnTo>
                    <a:pt x="369" y="62"/>
                  </a:lnTo>
                  <a:lnTo>
                    <a:pt x="357" y="55"/>
                  </a:lnTo>
                  <a:lnTo>
                    <a:pt x="346" y="48"/>
                  </a:lnTo>
                  <a:lnTo>
                    <a:pt x="333" y="41"/>
                  </a:lnTo>
                  <a:lnTo>
                    <a:pt x="322" y="34"/>
                  </a:lnTo>
                  <a:lnTo>
                    <a:pt x="309" y="28"/>
                  </a:lnTo>
                  <a:lnTo>
                    <a:pt x="298" y="21"/>
                  </a:lnTo>
                  <a:lnTo>
                    <a:pt x="286" y="14"/>
                  </a:lnTo>
                  <a:lnTo>
                    <a:pt x="274" y="7"/>
                  </a:lnTo>
                  <a:lnTo>
                    <a:pt x="262" y="0"/>
                  </a:lnTo>
                  <a:lnTo>
                    <a:pt x="246" y="1"/>
                  </a:lnTo>
                  <a:lnTo>
                    <a:pt x="230" y="1"/>
                  </a:lnTo>
                  <a:lnTo>
                    <a:pt x="214" y="3"/>
                  </a:lnTo>
                  <a:lnTo>
                    <a:pt x="198" y="3"/>
                  </a:lnTo>
                  <a:lnTo>
                    <a:pt x="183" y="4"/>
                  </a:lnTo>
                  <a:lnTo>
                    <a:pt x="166" y="4"/>
                  </a:lnTo>
                  <a:lnTo>
                    <a:pt x="150" y="5"/>
                  </a:lnTo>
                  <a:lnTo>
                    <a:pt x="134" y="5"/>
                  </a:lnTo>
                  <a:lnTo>
                    <a:pt x="117" y="6"/>
                  </a:lnTo>
                  <a:lnTo>
                    <a:pt x="101" y="7"/>
                  </a:lnTo>
                  <a:lnTo>
                    <a:pt x="84" y="7"/>
                  </a:lnTo>
                  <a:lnTo>
                    <a:pt x="67" y="8"/>
                  </a:lnTo>
                  <a:lnTo>
                    <a:pt x="51" y="8"/>
                  </a:lnTo>
                  <a:lnTo>
                    <a:pt x="34" y="9"/>
                  </a:lnTo>
                  <a:lnTo>
                    <a:pt x="17" y="9"/>
                  </a:lnTo>
                  <a:lnTo>
                    <a:pt x="0" y="11"/>
                  </a:lnTo>
                  <a:lnTo>
                    <a:pt x="453" y="111"/>
                  </a:lnTo>
                  <a:close/>
                </a:path>
              </a:pathLst>
            </a:custGeom>
            <a:solidFill>
              <a:srgbClr val="333333"/>
            </a:solidFill>
            <a:ln w="9525">
              <a:noFill/>
              <a:round/>
              <a:headEnd/>
              <a:tailEnd/>
            </a:ln>
          </p:spPr>
          <p:txBody>
            <a:bodyPr/>
            <a:lstStyle/>
            <a:p>
              <a:endParaRPr lang="fr-FR"/>
            </a:p>
          </p:txBody>
        </p:sp>
        <p:sp>
          <p:nvSpPr>
            <p:cNvPr id="102" name="Freeform 105"/>
            <p:cNvSpPr>
              <a:spLocks/>
            </p:cNvSpPr>
            <p:nvPr/>
          </p:nvSpPr>
          <p:spPr bwMode="auto">
            <a:xfrm>
              <a:off x="4311" y="1629"/>
              <a:ext cx="234" cy="53"/>
            </a:xfrm>
            <a:custGeom>
              <a:avLst/>
              <a:gdLst>
                <a:gd name="T0" fmla="*/ 7 w 700"/>
                <a:gd name="T1" fmla="*/ 1 h 159"/>
                <a:gd name="T2" fmla="*/ 8 w 700"/>
                <a:gd name="T3" fmla="*/ 1 h 159"/>
                <a:gd name="T4" fmla="*/ 8 w 700"/>
                <a:gd name="T5" fmla="*/ 1 h 159"/>
                <a:gd name="T6" fmla="*/ 8 w 700"/>
                <a:gd name="T7" fmla="*/ 2 h 159"/>
                <a:gd name="T8" fmla="*/ 8 w 700"/>
                <a:gd name="T9" fmla="*/ 2 h 159"/>
                <a:gd name="T10" fmla="*/ 8 w 700"/>
                <a:gd name="T11" fmla="*/ 2 h 159"/>
                <a:gd name="T12" fmla="*/ 8 w 700"/>
                <a:gd name="T13" fmla="*/ 2 h 159"/>
                <a:gd name="T14" fmla="*/ 9 w 700"/>
                <a:gd name="T15" fmla="*/ 2 h 159"/>
                <a:gd name="T16" fmla="*/ 9 w 700"/>
                <a:gd name="T17" fmla="*/ 2 h 159"/>
                <a:gd name="T18" fmla="*/ 0 w 700"/>
                <a:gd name="T19" fmla="*/ 0 h 159"/>
                <a:gd name="T20" fmla="*/ 0 w 700"/>
                <a:gd name="T21" fmla="*/ 0 h 159"/>
                <a:gd name="T22" fmla="*/ 0 w 700"/>
                <a:gd name="T23" fmla="*/ 0 h 159"/>
                <a:gd name="T24" fmla="*/ 1 w 700"/>
                <a:gd name="T25" fmla="*/ 0 h 159"/>
                <a:gd name="T26" fmla="*/ 1 w 700"/>
                <a:gd name="T27" fmla="*/ 0 h 159"/>
                <a:gd name="T28" fmla="*/ 1 w 700"/>
                <a:gd name="T29" fmla="*/ 0 h 159"/>
                <a:gd name="T30" fmla="*/ 1 w 700"/>
                <a:gd name="T31" fmla="*/ 0 h 159"/>
                <a:gd name="T32" fmla="*/ 2 w 700"/>
                <a:gd name="T33" fmla="*/ 0 h 159"/>
                <a:gd name="T34" fmla="*/ 2 w 700"/>
                <a:gd name="T35" fmla="*/ 0 h 159"/>
                <a:gd name="T36" fmla="*/ 7 w 700"/>
                <a:gd name="T37" fmla="*/ 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0"/>
                <a:gd name="T58" fmla="*/ 0 h 159"/>
                <a:gd name="T59" fmla="*/ 700 w 700"/>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0" h="159">
                  <a:moveTo>
                    <a:pt x="600" y="100"/>
                  </a:moveTo>
                  <a:lnTo>
                    <a:pt x="613" y="107"/>
                  </a:lnTo>
                  <a:lnTo>
                    <a:pt x="625" y="115"/>
                  </a:lnTo>
                  <a:lnTo>
                    <a:pt x="638" y="122"/>
                  </a:lnTo>
                  <a:lnTo>
                    <a:pt x="650" y="130"/>
                  </a:lnTo>
                  <a:lnTo>
                    <a:pt x="662" y="137"/>
                  </a:lnTo>
                  <a:lnTo>
                    <a:pt x="675" y="144"/>
                  </a:lnTo>
                  <a:lnTo>
                    <a:pt x="687" y="151"/>
                  </a:lnTo>
                  <a:lnTo>
                    <a:pt x="700" y="159"/>
                  </a:lnTo>
                  <a:lnTo>
                    <a:pt x="0" y="5"/>
                  </a:lnTo>
                  <a:lnTo>
                    <a:pt x="18" y="4"/>
                  </a:lnTo>
                  <a:lnTo>
                    <a:pt x="37" y="4"/>
                  </a:lnTo>
                  <a:lnTo>
                    <a:pt x="56" y="3"/>
                  </a:lnTo>
                  <a:lnTo>
                    <a:pt x="74" y="2"/>
                  </a:lnTo>
                  <a:lnTo>
                    <a:pt x="93" y="2"/>
                  </a:lnTo>
                  <a:lnTo>
                    <a:pt x="111" y="1"/>
                  </a:lnTo>
                  <a:lnTo>
                    <a:pt x="129" y="1"/>
                  </a:lnTo>
                  <a:lnTo>
                    <a:pt x="147" y="0"/>
                  </a:lnTo>
                  <a:lnTo>
                    <a:pt x="600" y="100"/>
                  </a:lnTo>
                  <a:close/>
                </a:path>
              </a:pathLst>
            </a:custGeom>
            <a:solidFill>
              <a:srgbClr val="363636"/>
            </a:solidFill>
            <a:ln w="9525">
              <a:noFill/>
              <a:round/>
              <a:headEnd/>
              <a:tailEnd/>
            </a:ln>
          </p:spPr>
          <p:txBody>
            <a:bodyPr/>
            <a:lstStyle/>
            <a:p>
              <a:endParaRPr lang="fr-FR"/>
            </a:p>
          </p:txBody>
        </p:sp>
        <p:sp>
          <p:nvSpPr>
            <p:cNvPr id="103" name="Freeform 106"/>
            <p:cNvSpPr>
              <a:spLocks/>
            </p:cNvSpPr>
            <p:nvPr/>
          </p:nvSpPr>
          <p:spPr bwMode="auto">
            <a:xfrm>
              <a:off x="4262" y="1631"/>
              <a:ext cx="315" cy="71"/>
            </a:xfrm>
            <a:custGeom>
              <a:avLst/>
              <a:gdLst>
                <a:gd name="T0" fmla="*/ 11 w 943"/>
                <a:gd name="T1" fmla="*/ 2 h 213"/>
                <a:gd name="T2" fmla="*/ 11 w 943"/>
                <a:gd name="T3" fmla="*/ 2 h 213"/>
                <a:gd name="T4" fmla="*/ 11 w 943"/>
                <a:gd name="T5" fmla="*/ 2 h 213"/>
                <a:gd name="T6" fmla="*/ 11 w 943"/>
                <a:gd name="T7" fmla="*/ 2 h 213"/>
                <a:gd name="T8" fmla="*/ 11 w 943"/>
                <a:gd name="T9" fmla="*/ 2 h 213"/>
                <a:gd name="T10" fmla="*/ 11 w 943"/>
                <a:gd name="T11" fmla="*/ 2 h 213"/>
                <a:gd name="T12" fmla="*/ 11 w 943"/>
                <a:gd name="T13" fmla="*/ 2 h 213"/>
                <a:gd name="T14" fmla="*/ 12 w 943"/>
                <a:gd name="T15" fmla="*/ 3 h 213"/>
                <a:gd name="T16" fmla="*/ 12 w 943"/>
                <a:gd name="T17" fmla="*/ 3 h 213"/>
                <a:gd name="T18" fmla="*/ 0 w 943"/>
                <a:gd name="T19" fmla="*/ 0 h 213"/>
                <a:gd name="T20" fmla="*/ 0 w 943"/>
                <a:gd name="T21" fmla="*/ 0 h 213"/>
                <a:gd name="T22" fmla="*/ 0 w 943"/>
                <a:gd name="T23" fmla="*/ 0 h 213"/>
                <a:gd name="T24" fmla="*/ 1 w 943"/>
                <a:gd name="T25" fmla="*/ 0 h 213"/>
                <a:gd name="T26" fmla="*/ 1 w 943"/>
                <a:gd name="T27" fmla="*/ 0 h 213"/>
                <a:gd name="T28" fmla="*/ 1 w 943"/>
                <a:gd name="T29" fmla="*/ 0 h 213"/>
                <a:gd name="T30" fmla="*/ 1 w 943"/>
                <a:gd name="T31" fmla="*/ 0 h 213"/>
                <a:gd name="T32" fmla="*/ 2 w 943"/>
                <a:gd name="T33" fmla="*/ 0 h 213"/>
                <a:gd name="T34" fmla="*/ 2 w 943"/>
                <a:gd name="T35" fmla="*/ 0 h 213"/>
                <a:gd name="T36" fmla="*/ 11 w 943"/>
                <a:gd name="T37" fmla="*/ 2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3"/>
                <a:gd name="T58" fmla="*/ 0 h 213"/>
                <a:gd name="T59" fmla="*/ 943 w 943"/>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3" h="213">
                  <a:moveTo>
                    <a:pt x="847" y="154"/>
                  </a:moveTo>
                  <a:lnTo>
                    <a:pt x="859" y="161"/>
                  </a:lnTo>
                  <a:lnTo>
                    <a:pt x="871" y="169"/>
                  </a:lnTo>
                  <a:lnTo>
                    <a:pt x="883" y="176"/>
                  </a:lnTo>
                  <a:lnTo>
                    <a:pt x="896" y="184"/>
                  </a:lnTo>
                  <a:lnTo>
                    <a:pt x="907" y="190"/>
                  </a:lnTo>
                  <a:lnTo>
                    <a:pt x="919" y="198"/>
                  </a:lnTo>
                  <a:lnTo>
                    <a:pt x="931" y="205"/>
                  </a:lnTo>
                  <a:lnTo>
                    <a:pt x="943" y="213"/>
                  </a:lnTo>
                  <a:lnTo>
                    <a:pt x="0" y="5"/>
                  </a:lnTo>
                  <a:lnTo>
                    <a:pt x="18" y="4"/>
                  </a:lnTo>
                  <a:lnTo>
                    <a:pt x="37" y="4"/>
                  </a:lnTo>
                  <a:lnTo>
                    <a:pt x="55" y="2"/>
                  </a:lnTo>
                  <a:lnTo>
                    <a:pt x="73" y="2"/>
                  </a:lnTo>
                  <a:lnTo>
                    <a:pt x="93" y="1"/>
                  </a:lnTo>
                  <a:lnTo>
                    <a:pt x="111" y="1"/>
                  </a:lnTo>
                  <a:lnTo>
                    <a:pt x="129" y="0"/>
                  </a:lnTo>
                  <a:lnTo>
                    <a:pt x="147" y="0"/>
                  </a:lnTo>
                  <a:lnTo>
                    <a:pt x="847" y="154"/>
                  </a:lnTo>
                  <a:close/>
                </a:path>
              </a:pathLst>
            </a:custGeom>
            <a:solidFill>
              <a:srgbClr val="393939"/>
            </a:solidFill>
            <a:ln w="9525">
              <a:noFill/>
              <a:round/>
              <a:headEnd/>
              <a:tailEnd/>
            </a:ln>
          </p:spPr>
          <p:txBody>
            <a:bodyPr/>
            <a:lstStyle/>
            <a:p>
              <a:endParaRPr lang="fr-FR"/>
            </a:p>
          </p:txBody>
        </p:sp>
        <p:sp>
          <p:nvSpPr>
            <p:cNvPr id="104" name="Freeform 107"/>
            <p:cNvSpPr>
              <a:spLocks/>
            </p:cNvSpPr>
            <p:nvPr/>
          </p:nvSpPr>
          <p:spPr bwMode="auto">
            <a:xfrm>
              <a:off x="4214" y="1633"/>
              <a:ext cx="395" cy="89"/>
            </a:xfrm>
            <a:custGeom>
              <a:avLst/>
              <a:gdLst>
                <a:gd name="T0" fmla="*/ 13 w 1186"/>
                <a:gd name="T1" fmla="*/ 3 h 267"/>
                <a:gd name="T2" fmla="*/ 14 w 1186"/>
                <a:gd name="T3" fmla="*/ 3 h 267"/>
                <a:gd name="T4" fmla="*/ 14 w 1186"/>
                <a:gd name="T5" fmla="*/ 3 h 267"/>
                <a:gd name="T6" fmla="*/ 14 w 1186"/>
                <a:gd name="T7" fmla="*/ 3 h 267"/>
                <a:gd name="T8" fmla="*/ 14 w 1186"/>
                <a:gd name="T9" fmla="*/ 3 h 267"/>
                <a:gd name="T10" fmla="*/ 14 w 1186"/>
                <a:gd name="T11" fmla="*/ 3 h 267"/>
                <a:gd name="T12" fmla="*/ 14 w 1186"/>
                <a:gd name="T13" fmla="*/ 3 h 267"/>
                <a:gd name="T14" fmla="*/ 14 w 1186"/>
                <a:gd name="T15" fmla="*/ 3 h 267"/>
                <a:gd name="T16" fmla="*/ 15 w 1186"/>
                <a:gd name="T17" fmla="*/ 3 h 267"/>
                <a:gd name="T18" fmla="*/ 0 w 1186"/>
                <a:gd name="T19" fmla="*/ 0 h 267"/>
                <a:gd name="T20" fmla="*/ 0 w 1186"/>
                <a:gd name="T21" fmla="*/ 0 h 267"/>
                <a:gd name="T22" fmla="*/ 0 w 1186"/>
                <a:gd name="T23" fmla="*/ 0 h 267"/>
                <a:gd name="T24" fmla="*/ 1 w 1186"/>
                <a:gd name="T25" fmla="*/ 0 h 267"/>
                <a:gd name="T26" fmla="*/ 1 w 1186"/>
                <a:gd name="T27" fmla="*/ 0 h 267"/>
                <a:gd name="T28" fmla="*/ 1 w 1186"/>
                <a:gd name="T29" fmla="*/ 0 h 267"/>
                <a:gd name="T30" fmla="*/ 1 w 1186"/>
                <a:gd name="T31" fmla="*/ 0 h 267"/>
                <a:gd name="T32" fmla="*/ 2 w 1186"/>
                <a:gd name="T33" fmla="*/ 0 h 267"/>
                <a:gd name="T34" fmla="*/ 2 w 1186"/>
                <a:gd name="T35" fmla="*/ 0 h 267"/>
                <a:gd name="T36" fmla="*/ 13 w 1186"/>
                <a:gd name="T37" fmla="*/ 3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6"/>
                <a:gd name="T58" fmla="*/ 0 h 267"/>
                <a:gd name="T59" fmla="*/ 1186 w 1186"/>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6" h="267">
                  <a:moveTo>
                    <a:pt x="1089" y="208"/>
                  </a:moveTo>
                  <a:lnTo>
                    <a:pt x="1102" y="215"/>
                  </a:lnTo>
                  <a:lnTo>
                    <a:pt x="1114" y="223"/>
                  </a:lnTo>
                  <a:lnTo>
                    <a:pt x="1126" y="230"/>
                  </a:lnTo>
                  <a:lnTo>
                    <a:pt x="1138" y="238"/>
                  </a:lnTo>
                  <a:lnTo>
                    <a:pt x="1150" y="244"/>
                  </a:lnTo>
                  <a:lnTo>
                    <a:pt x="1163" y="252"/>
                  </a:lnTo>
                  <a:lnTo>
                    <a:pt x="1174" y="259"/>
                  </a:lnTo>
                  <a:lnTo>
                    <a:pt x="1186" y="267"/>
                  </a:lnTo>
                  <a:lnTo>
                    <a:pt x="0" y="3"/>
                  </a:lnTo>
                  <a:lnTo>
                    <a:pt x="18" y="3"/>
                  </a:lnTo>
                  <a:lnTo>
                    <a:pt x="37" y="2"/>
                  </a:lnTo>
                  <a:lnTo>
                    <a:pt x="55" y="2"/>
                  </a:lnTo>
                  <a:lnTo>
                    <a:pt x="73" y="1"/>
                  </a:lnTo>
                  <a:lnTo>
                    <a:pt x="91" y="1"/>
                  </a:lnTo>
                  <a:lnTo>
                    <a:pt x="110" y="1"/>
                  </a:lnTo>
                  <a:lnTo>
                    <a:pt x="128" y="0"/>
                  </a:lnTo>
                  <a:lnTo>
                    <a:pt x="146" y="0"/>
                  </a:lnTo>
                  <a:lnTo>
                    <a:pt x="1089" y="208"/>
                  </a:lnTo>
                  <a:close/>
                </a:path>
              </a:pathLst>
            </a:custGeom>
            <a:solidFill>
              <a:srgbClr val="393939"/>
            </a:solidFill>
            <a:ln w="9525">
              <a:noFill/>
              <a:round/>
              <a:headEnd/>
              <a:tailEnd/>
            </a:ln>
          </p:spPr>
          <p:txBody>
            <a:bodyPr/>
            <a:lstStyle/>
            <a:p>
              <a:endParaRPr lang="fr-FR"/>
            </a:p>
          </p:txBody>
        </p:sp>
        <p:sp>
          <p:nvSpPr>
            <p:cNvPr id="105" name="Freeform 108"/>
            <p:cNvSpPr>
              <a:spLocks/>
            </p:cNvSpPr>
            <p:nvPr/>
          </p:nvSpPr>
          <p:spPr bwMode="auto">
            <a:xfrm>
              <a:off x="4160" y="1634"/>
              <a:ext cx="482" cy="108"/>
            </a:xfrm>
            <a:custGeom>
              <a:avLst/>
              <a:gdLst>
                <a:gd name="T0" fmla="*/ 17 w 1444"/>
                <a:gd name="T1" fmla="*/ 3 h 324"/>
                <a:gd name="T2" fmla="*/ 17 w 1444"/>
                <a:gd name="T3" fmla="*/ 3 h 324"/>
                <a:gd name="T4" fmla="*/ 17 w 1444"/>
                <a:gd name="T5" fmla="*/ 3 h 324"/>
                <a:gd name="T6" fmla="*/ 17 w 1444"/>
                <a:gd name="T7" fmla="*/ 4 h 324"/>
                <a:gd name="T8" fmla="*/ 17 w 1444"/>
                <a:gd name="T9" fmla="*/ 4 h 324"/>
                <a:gd name="T10" fmla="*/ 17 w 1444"/>
                <a:gd name="T11" fmla="*/ 4 h 324"/>
                <a:gd name="T12" fmla="*/ 18 w 1444"/>
                <a:gd name="T13" fmla="*/ 4 h 324"/>
                <a:gd name="T14" fmla="*/ 18 w 1444"/>
                <a:gd name="T15" fmla="*/ 4 h 324"/>
                <a:gd name="T16" fmla="*/ 18 w 1444"/>
                <a:gd name="T17" fmla="*/ 4 h 324"/>
                <a:gd name="T18" fmla="*/ 0 w 1444"/>
                <a:gd name="T19" fmla="*/ 0 h 324"/>
                <a:gd name="T20" fmla="*/ 0 w 1444"/>
                <a:gd name="T21" fmla="*/ 0 h 324"/>
                <a:gd name="T22" fmla="*/ 1 w 1444"/>
                <a:gd name="T23" fmla="*/ 0 h 324"/>
                <a:gd name="T24" fmla="*/ 1 w 1444"/>
                <a:gd name="T25" fmla="*/ 0 h 324"/>
                <a:gd name="T26" fmla="*/ 1 w 1444"/>
                <a:gd name="T27" fmla="*/ 0 h 324"/>
                <a:gd name="T28" fmla="*/ 1 w 1444"/>
                <a:gd name="T29" fmla="*/ 0 h 324"/>
                <a:gd name="T30" fmla="*/ 1 w 1444"/>
                <a:gd name="T31" fmla="*/ 0 h 324"/>
                <a:gd name="T32" fmla="*/ 2 w 1444"/>
                <a:gd name="T33" fmla="*/ 0 h 324"/>
                <a:gd name="T34" fmla="*/ 2 w 1444"/>
                <a:gd name="T35" fmla="*/ 0 h 324"/>
                <a:gd name="T36" fmla="*/ 17 w 1444"/>
                <a:gd name="T37" fmla="*/ 3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4"/>
                <a:gd name="T58" fmla="*/ 0 h 324"/>
                <a:gd name="T59" fmla="*/ 1444 w 144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4" h="324">
                  <a:moveTo>
                    <a:pt x="1346" y="264"/>
                  </a:moveTo>
                  <a:lnTo>
                    <a:pt x="1359" y="272"/>
                  </a:lnTo>
                  <a:lnTo>
                    <a:pt x="1371" y="279"/>
                  </a:lnTo>
                  <a:lnTo>
                    <a:pt x="1384" y="287"/>
                  </a:lnTo>
                  <a:lnTo>
                    <a:pt x="1395" y="293"/>
                  </a:lnTo>
                  <a:lnTo>
                    <a:pt x="1408" y="301"/>
                  </a:lnTo>
                  <a:lnTo>
                    <a:pt x="1420" y="309"/>
                  </a:lnTo>
                  <a:lnTo>
                    <a:pt x="1431" y="316"/>
                  </a:lnTo>
                  <a:lnTo>
                    <a:pt x="1444" y="324"/>
                  </a:lnTo>
                  <a:lnTo>
                    <a:pt x="0" y="4"/>
                  </a:lnTo>
                  <a:lnTo>
                    <a:pt x="20" y="4"/>
                  </a:lnTo>
                  <a:lnTo>
                    <a:pt x="41" y="2"/>
                  </a:lnTo>
                  <a:lnTo>
                    <a:pt x="61" y="2"/>
                  </a:lnTo>
                  <a:lnTo>
                    <a:pt x="80" y="1"/>
                  </a:lnTo>
                  <a:lnTo>
                    <a:pt x="101" y="1"/>
                  </a:lnTo>
                  <a:lnTo>
                    <a:pt x="120" y="1"/>
                  </a:lnTo>
                  <a:lnTo>
                    <a:pt x="140" y="0"/>
                  </a:lnTo>
                  <a:lnTo>
                    <a:pt x="160" y="0"/>
                  </a:lnTo>
                  <a:lnTo>
                    <a:pt x="1346" y="264"/>
                  </a:lnTo>
                  <a:close/>
                </a:path>
              </a:pathLst>
            </a:custGeom>
            <a:solidFill>
              <a:srgbClr val="3B3B3B"/>
            </a:solidFill>
            <a:ln w="9525">
              <a:noFill/>
              <a:round/>
              <a:headEnd/>
              <a:tailEnd/>
            </a:ln>
          </p:spPr>
          <p:txBody>
            <a:bodyPr/>
            <a:lstStyle/>
            <a:p>
              <a:endParaRPr lang="fr-FR"/>
            </a:p>
          </p:txBody>
        </p:sp>
        <p:sp>
          <p:nvSpPr>
            <p:cNvPr id="106" name="Freeform 109"/>
            <p:cNvSpPr>
              <a:spLocks/>
            </p:cNvSpPr>
            <p:nvPr/>
          </p:nvSpPr>
          <p:spPr bwMode="auto">
            <a:xfrm>
              <a:off x="4109" y="1635"/>
              <a:ext cx="564" cy="126"/>
            </a:xfrm>
            <a:custGeom>
              <a:avLst/>
              <a:gdLst>
                <a:gd name="T0" fmla="*/ 20 w 1690"/>
                <a:gd name="T1" fmla="*/ 4 h 378"/>
                <a:gd name="T2" fmla="*/ 20 w 1690"/>
                <a:gd name="T3" fmla="*/ 4 h 378"/>
                <a:gd name="T4" fmla="*/ 20 w 1690"/>
                <a:gd name="T5" fmla="*/ 4 h 378"/>
                <a:gd name="T6" fmla="*/ 20 w 1690"/>
                <a:gd name="T7" fmla="*/ 4 h 378"/>
                <a:gd name="T8" fmla="*/ 20 w 1690"/>
                <a:gd name="T9" fmla="*/ 4 h 378"/>
                <a:gd name="T10" fmla="*/ 21 w 1690"/>
                <a:gd name="T11" fmla="*/ 4 h 378"/>
                <a:gd name="T12" fmla="*/ 21 w 1690"/>
                <a:gd name="T13" fmla="*/ 4 h 378"/>
                <a:gd name="T14" fmla="*/ 21 w 1690"/>
                <a:gd name="T15" fmla="*/ 5 h 378"/>
                <a:gd name="T16" fmla="*/ 21 w 1690"/>
                <a:gd name="T17" fmla="*/ 5 h 378"/>
                <a:gd name="T18" fmla="*/ 0 w 1690"/>
                <a:gd name="T19" fmla="*/ 0 h 378"/>
                <a:gd name="T20" fmla="*/ 0 w 1690"/>
                <a:gd name="T21" fmla="*/ 0 h 378"/>
                <a:gd name="T22" fmla="*/ 0 w 1690"/>
                <a:gd name="T23" fmla="*/ 0 h 378"/>
                <a:gd name="T24" fmla="*/ 1 w 1690"/>
                <a:gd name="T25" fmla="*/ 0 h 378"/>
                <a:gd name="T26" fmla="*/ 1 w 1690"/>
                <a:gd name="T27" fmla="*/ 0 h 378"/>
                <a:gd name="T28" fmla="*/ 1 w 1690"/>
                <a:gd name="T29" fmla="*/ 0 h 378"/>
                <a:gd name="T30" fmla="*/ 1 w 1690"/>
                <a:gd name="T31" fmla="*/ 0 h 378"/>
                <a:gd name="T32" fmla="*/ 2 w 1690"/>
                <a:gd name="T33" fmla="*/ 0 h 378"/>
                <a:gd name="T34" fmla="*/ 2 w 1690"/>
                <a:gd name="T35" fmla="*/ 0 h 378"/>
                <a:gd name="T36" fmla="*/ 20 w 1690"/>
                <a:gd name="T37" fmla="*/ 4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0"/>
                <a:gd name="T58" fmla="*/ 0 h 378"/>
                <a:gd name="T59" fmla="*/ 1690 w 1690"/>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0" h="378">
                  <a:moveTo>
                    <a:pt x="1597" y="320"/>
                  </a:moveTo>
                  <a:lnTo>
                    <a:pt x="1608" y="327"/>
                  </a:lnTo>
                  <a:lnTo>
                    <a:pt x="1621" y="335"/>
                  </a:lnTo>
                  <a:lnTo>
                    <a:pt x="1632" y="342"/>
                  </a:lnTo>
                  <a:lnTo>
                    <a:pt x="1643" y="348"/>
                  </a:lnTo>
                  <a:lnTo>
                    <a:pt x="1656" y="356"/>
                  </a:lnTo>
                  <a:lnTo>
                    <a:pt x="1667" y="363"/>
                  </a:lnTo>
                  <a:lnTo>
                    <a:pt x="1678" y="371"/>
                  </a:lnTo>
                  <a:lnTo>
                    <a:pt x="1690" y="378"/>
                  </a:lnTo>
                  <a:lnTo>
                    <a:pt x="0" y="3"/>
                  </a:lnTo>
                  <a:lnTo>
                    <a:pt x="19" y="3"/>
                  </a:lnTo>
                  <a:lnTo>
                    <a:pt x="39" y="2"/>
                  </a:lnTo>
                  <a:lnTo>
                    <a:pt x="58" y="2"/>
                  </a:lnTo>
                  <a:lnTo>
                    <a:pt x="77" y="1"/>
                  </a:lnTo>
                  <a:lnTo>
                    <a:pt x="96" y="1"/>
                  </a:lnTo>
                  <a:lnTo>
                    <a:pt x="116" y="1"/>
                  </a:lnTo>
                  <a:lnTo>
                    <a:pt x="134" y="0"/>
                  </a:lnTo>
                  <a:lnTo>
                    <a:pt x="153" y="0"/>
                  </a:lnTo>
                  <a:lnTo>
                    <a:pt x="1597" y="320"/>
                  </a:lnTo>
                  <a:close/>
                </a:path>
              </a:pathLst>
            </a:custGeom>
            <a:solidFill>
              <a:srgbClr val="3E3E3E"/>
            </a:solidFill>
            <a:ln w="9525">
              <a:noFill/>
              <a:round/>
              <a:headEnd/>
              <a:tailEnd/>
            </a:ln>
          </p:spPr>
          <p:txBody>
            <a:bodyPr/>
            <a:lstStyle/>
            <a:p>
              <a:endParaRPr lang="fr-FR"/>
            </a:p>
          </p:txBody>
        </p:sp>
        <p:sp>
          <p:nvSpPr>
            <p:cNvPr id="107" name="Freeform 110"/>
            <p:cNvSpPr>
              <a:spLocks/>
            </p:cNvSpPr>
            <p:nvPr/>
          </p:nvSpPr>
          <p:spPr bwMode="auto">
            <a:xfrm>
              <a:off x="4058" y="1636"/>
              <a:ext cx="645" cy="144"/>
            </a:xfrm>
            <a:custGeom>
              <a:avLst/>
              <a:gdLst>
                <a:gd name="T0" fmla="*/ 23 w 1935"/>
                <a:gd name="T1" fmla="*/ 5 h 433"/>
                <a:gd name="T2" fmla="*/ 23 w 1935"/>
                <a:gd name="T3" fmla="*/ 5 h 433"/>
                <a:gd name="T4" fmla="*/ 23 w 1935"/>
                <a:gd name="T5" fmla="*/ 5 h 433"/>
                <a:gd name="T6" fmla="*/ 23 w 1935"/>
                <a:gd name="T7" fmla="*/ 5 h 433"/>
                <a:gd name="T8" fmla="*/ 23 w 1935"/>
                <a:gd name="T9" fmla="*/ 5 h 433"/>
                <a:gd name="T10" fmla="*/ 23 w 1935"/>
                <a:gd name="T11" fmla="*/ 5 h 433"/>
                <a:gd name="T12" fmla="*/ 24 w 1935"/>
                <a:gd name="T13" fmla="*/ 5 h 433"/>
                <a:gd name="T14" fmla="*/ 24 w 1935"/>
                <a:gd name="T15" fmla="*/ 5 h 433"/>
                <a:gd name="T16" fmla="*/ 24 w 1935"/>
                <a:gd name="T17" fmla="*/ 5 h 433"/>
                <a:gd name="T18" fmla="*/ 0 w 1935"/>
                <a:gd name="T19" fmla="*/ 0 h 433"/>
                <a:gd name="T20" fmla="*/ 0 w 1935"/>
                <a:gd name="T21" fmla="*/ 0 h 433"/>
                <a:gd name="T22" fmla="*/ 0 w 1935"/>
                <a:gd name="T23" fmla="*/ 0 h 433"/>
                <a:gd name="T24" fmla="*/ 1 w 1935"/>
                <a:gd name="T25" fmla="*/ 0 h 433"/>
                <a:gd name="T26" fmla="*/ 1 w 1935"/>
                <a:gd name="T27" fmla="*/ 0 h 433"/>
                <a:gd name="T28" fmla="*/ 1 w 1935"/>
                <a:gd name="T29" fmla="*/ 0 h 433"/>
                <a:gd name="T30" fmla="*/ 1 w 1935"/>
                <a:gd name="T31" fmla="*/ 0 h 433"/>
                <a:gd name="T32" fmla="*/ 2 w 1935"/>
                <a:gd name="T33" fmla="*/ 0 h 433"/>
                <a:gd name="T34" fmla="*/ 2 w 1935"/>
                <a:gd name="T35" fmla="*/ 0 h 433"/>
                <a:gd name="T36" fmla="*/ 23 w 1935"/>
                <a:gd name="T37" fmla="*/ 5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35"/>
                <a:gd name="T58" fmla="*/ 0 h 433"/>
                <a:gd name="T59" fmla="*/ 1935 w 1935"/>
                <a:gd name="T60" fmla="*/ 433 h 4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35" h="433">
                  <a:moveTo>
                    <a:pt x="1844" y="375"/>
                  </a:moveTo>
                  <a:lnTo>
                    <a:pt x="1855" y="382"/>
                  </a:lnTo>
                  <a:lnTo>
                    <a:pt x="1866" y="389"/>
                  </a:lnTo>
                  <a:lnTo>
                    <a:pt x="1878" y="396"/>
                  </a:lnTo>
                  <a:lnTo>
                    <a:pt x="1890" y="403"/>
                  </a:lnTo>
                  <a:lnTo>
                    <a:pt x="1901" y="411"/>
                  </a:lnTo>
                  <a:lnTo>
                    <a:pt x="1913" y="418"/>
                  </a:lnTo>
                  <a:lnTo>
                    <a:pt x="1924" y="426"/>
                  </a:lnTo>
                  <a:lnTo>
                    <a:pt x="1935" y="433"/>
                  </a:lnTo>
                  <a:lnTo>
                    <a:pt x="0" y="3"/>
                  </a:lnTo>
                  <a:lnTo>
                    <a:pt x="19" y="3"/>
                  </a:lnTo>
                  <a:lnTo>
                    <a:pt x="39" y="2"/>
                  </a:lnTo>
                  <a:lnTo>
                    <a:pt x="59" y="2"/>
                  </a:lnTo>
                  <a:lnTo>
                    <a:pt x="78" y="1"/>
                  </a:lnTo>
                  <a:lnTo>
                    <a:pt x="98" y="1"/>
                  </a:lnTo>
                  <a:lnTo>
                    <a:pt x="117" y="1"/>
                  </a:lnTo>
                  <a:lnTo>
                    <a:pt x="135" y="0"/>
                  </a:lnTo>
                  <a:lnTo>
                    <a:pt x="154" y="0"/>
                  </a:lnTo>
                  <a:lnTo>
                    <a:pt x="1844" y="375"/>
                  </a:lnTo>
                  <a:close/>
                </a:path>
              </a:pathLst>
            </a:custGeom>
            <a:solidFill>
              <a:srgbClr val="404040"/>
            </a:solidFill>
            <a:ln w="9525">
              <a:noFill/>
              <a:round/>
              <a:headEnd/>
              <a:tailEnd/>
            </a:ln>
          </p:spPr>
          <p:txBody>
            <a:bodyPr/>
            <a:lstStyle/>
            <a:p>
              <a:endParaRPr lang="fr-FR"/>
            </a:p>
          </p:txBody>
        </p:sp>
        <p:sp>
          <p:nvSpPr>
            <p:cNvPr id="108" name="Freeform 111"/>
            <p:cNvSpPr>
              <a:spLocks/>
            </p:cNvSpPr>
            <p:nvPr/>
          </p:nvSpPr>
          <p:spPr bwMode="auto">
            <a:xfrm>
              <a:off x="4004" y="1637"/>
              <a:ext cx="730" cy="162"/>
            </a:xfrm>
            <a:custGeom>
              <a:avLst/>
              <a:gdLst>
                <a:gd name="T0" fmla="*/ 26 w 2189"/>
                <a:gd name="T1" fmla="*/ 5 h 487"/>
                <a:gd name="T2" fmla="*/ 26 w 2189"/>
                <a:gd name="T3" fmla="*/ 5 h 487"/>
                <a:gd name="T4" fmla="*/ 26 w 2189"/>
                <a:gd name="T5" fmla="*/ 5 h 487"/>
                <a:gd name="T6" fmla="*/ 26 w 2189"/>
                <a:gd name="T7" fmla="*/ 6 h 487"/>
                <a:gd name="T8" fmla="*/ 26 w 2189"/>
                <a:gd name="T9" fmla="*/ 6 h 487"/>
                <a:gd name="T10" fmla="*/ 27 w 2189"/>
                <a:gd name="T11" fmla="*/ 6 h 487"/>
                <a:gd name="T12" fmla="*/ 27 w 2189"/>
                <a:gd name="T13" fmla="*/ 6 h 487"/>
                <a:gd name="T14" fmla="*/ 27 w 2189"/>
                <a:gd name="T15" fmla="*/ 6 h 487"/>
                <a:gd name="T16" fmla="*/ 27 w 2189"/>
                <a:gd name="T17" fmla="*/ 6 h 487"/>
                <a:gd name="T18" fmla="*/ 0 w 2189"/>
                <a:gd name="T19" fmla="*/ 0 h 487"/>
                <a:gd name="T20" fmla="*/ 0 w 2189"/>
                <a:gd name="T21" fmla="*/ 0 h 487"/>
                <a:gd name="T22" fmla="*/ 1 w 2189"/>
                <a:gd name="T23" fmla="*/ 0 h 487"/>
                <a:gd name="T24" fmla="*/ 1 w 2189"/>
                <a:gd name="T25" fmla="*/ 0 h 487"/>
                <a:gd name="T26" fmla="*/ 1 w 2189"/>
                <a:gd name="T27" fmla="*/ 0 h 487"/>
                <a:gd name="T28" fmla="*/ 1 w 2189"/>
                <a:gd name="T29" fmla="*/ 0 h 487"/>
                <a:gd name="T30" fmla="*/ 2 w 2189"/>
                <a:gd name="T31" fmla="*/ 0 h 487"/>
                <a:gd name="T32" fmla="*/ 2 w 2189"/>
                <a:gd name="T33" fmla="*/ 0 h 487"/>
                <a:gd name="T34" fmla="*/ 2 w 2189"/>
                <a:gd name="T35" fmla="*/ 0 h 487"/>
                <a:gd name="T36" fmla="*/ 26 w 2189"/>
                <a:gd name="T37" fmla="*/ 5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9"/>
                <a:gd name="T58" fmla="*/ 0 h 487"/>
                <a:gd name="T59" fmla="*/ 2189 w 218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9" h="487">
                  <a:moveTo>
                    <a:pt x="2096" y="430"/>
                  </a:moveTo>
                  <a:lnTo>
                    <a:pt x="2108" y="436"/>
                  </a:lnTo>
                  <a:lnTo>
                    <a:pt x="2120" y="444"/>
                  </a:lnTo>
                  <a:lnTo>
                    <a:pt x="2132" y="451"/>
                  </a:lnTo>
                  <a:lnTo>
                    <a:pt x="2143" y="458"/>
                  </a:lnTo>
                  <a:lnTo>
                    <a:pt x="2155" y="466"/>
                  </a:lnTo>
                  <a:lnTo>
                    <a:pt x="2167" y="473"/>
                  </a:lnTo>
                  <a:lnTo>
                    <a:pt x="2178" y="480"/>
                  </a:lnTo>
                  <a:lnTo>
                    <a:pt x="2189" y="487"/>
                  </a:lnTo>
                  <a:lnTo>
                    <a:pt x="0" y="3"/>
                  </a:lnTo>
                  <a:lnTo>
                    <a:pt x="21" y="3"/>
                  </a:lnTo>
                  <a:lnTo>
                    <a:pt x="41" y="1"/>
                  </a:lnTo>
                  <a:lnTo>
                    <a:pt x="62" y="1"/>
                  </a:lnTo>
                  <a:lnTo>
                    <a:pt x="81" y="1"/>
                  </a:lnTo>
                  <a:lnTo>
                    <a:pt x="101" y="0"/>
                  </a:lnTo>
                  <a:lnTo>
                    <a:pt x="122" y="0"/>
                  </a:lnTo>
                  <a:lnTo>
                    <a:pt x="141" y="0"/>
                  </a:lnTo>
                  <a:lnTo>
                    <a:pt x="161" y="0"/>
                  </a:lnTo>
                  <a:lnTo>
                    <a:pt x="2096" y="430"/>
                  </a:lnTo>
                  <a:close/>
                </a:path>
              </a:pathLst>
            </a:custGeom>
            <a:solidFill>
              <a:srgbClr val="434343"/>
            </a:solidFill>
            <a:ln w="9525">
              <a:noFill/>
              <a:round/>
              <a:headEnd/>
              <a:tailEnd/>
            </a:ln>
          </p:spPr>
          <p:txBody>
            <a:bodyPr/>
            <a:lstStyle/>
            <a:p>
              <a:endParaRPr lang="fr-FR"/>
            </a:p>
          </p:txBody>
        </p:sp>
        <p:sp>
          <p:nvSpPr>
            <p:cNvPr id="109" name="Freeform 112"/>
            <p:cNvSpPr>
              <a:spLocks/>
            </p:cNvSpPr>
            <p:nvPr/>
          </p:nvSpPr>
          <p:spPr bwMode="auto">
            <a:xfrm>
              <a:off x="3951" y="1638"/>
              <a:ext cx="814" cy="181"/>
            </a:xfrm>
            <a:custGeom>
              <a:avLst/>
              <a:gdLst>
                <a:gd name="T0" fmla="*/ 29 w 2440"/>
                <a:gd name="T1" fmla="*/ 6 h 542"/>
                <a:gd name="T2" fmla="*/ 29 w 2440"/>
                <a:gd name="T3" fmla="*/ 6 h 542"/>
                <a:gd name="T4" fmla="*/ 29 w 2440"/>
                <a:gd name="T5" fmla="*/ 6 h 542"/>
                <a:gd name="T6" fmla="*/ 29 w 2440"/>
                <a:gd name="T7" fmla="*/ 6 h 542"/>
                <a:gd name="T8" fmla="*/ 30 w 2440"/>
                <a:gd name="T9" fmla="*/ 6 h 542"/>
                <a:gd name="T10" fmla="*/ 30 w 2440"/>
                <a:gd name="T11" fmla="*/ 6 h 542"/>
                <a:gd name="T12" fmla="*/ 30 w 2440"/>
                <a:gd name="T13" fmla="*/ 7 h 542"/>
                <a:gd name="T14" fmla="*/ 30 w 2440"/>
                <a:gd name="T15" fmla="*/ 7 h 542"/>
                <a:gd name="T16" fmla="*/ 30 w 2440"/>
                <a:gd name="T17" fmla="*/ 7 h 542"/>
                <a:gd name="T18" fmla="*/ 0 w 2440"/>
                <a:gd name="T19" fmla="*/ 0 h 542"/>
                <a:gd name="T20" fmla="*/ 0 w 2440"/>
                <a:gd name="T21" fmla="*/ 0 h 542"/>
                <a:gd name="T22" fmla="*/ 0 w 2440"/>
                <a:gd name="T23" fmla="*/ 0 h 542"/>
                <a:gd name="T24" fmla="*/ 1 w 2440"/>
                <a:gd name="T25" fmla="*/ 0 h 542"/>
                <a:gd name="T26" fmla="*/ 1 w 2440"/>
                <a:gd name="T27" fmla="*/ 0 h 542"/>
                <a:gd name="T28" fmla="*/ 1 w 2440"/>
                <a:gd name="T29" fmla="*/ 0 h 542"/>
                <a:gd name="T30" fmla="*/ 1 w 2440"/>
                <a:gd name="T31" fmla="*/ 0 h 542"/>
                <a:gd name="T32" fmla="*/ 2 w 2440"/>
                <a:gd name="T33" fmla="*/ 0 h 542"/>
                <a:gd name="T34" fmla="*/ 2 w 2440"/>
                <a:gd name="T35" fmla="*/ 0 h 542"/>
                <a:gd name="T36" fmla="*/ 29 w 2440"/>
                <a:gd name="T37" fmla="*/ 6 h 5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0"/>
                <a:gd name="T58" fmla="*/ 0 h 542"/>
                <a:gd name="T59" fmla="*/ 2440 w 2440"/>
                <a:gd name="T60" fmla="*/ 542 h 5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0" h="542">
                  <a:moveTo>
                    <a:pt x="2348" y="484"/>
                  </a:moveTo>
                  <a:lnTo>
                    <a:pt x="2360" y="491"/>
                  </a:lnTo>
                  <a:lnTo>
                    <a:pt x="2371" y="499"/>
                  </a:lnTo>
                  <a:lnTo>
                    <a:pt x="2382" y="506"/>
                  </a:lnTo>
                  <a:lnTo>
                    <a:pt x="2395" y="513"/>
                  </a:lnTo>
                  <a:lnTo>
                    <a:pt x="2406" y="521"/>
                  </a:lnTo>
                  <a:lnTo>
                    <a:pt x="2417" y="527"/>
                  </a:lnTo>
                  <a:lnTo>
                    <a:pt x="2429" y="535"/>
                  </a:lnTo>
                  <a:lnTo>
                    <a:pt x="2440" y="542"/>
                  </a:lnTo>
                  <a:lnTo>
                    <a:pt x="0" y="2"/>
                  </a:lnTo>
                  <a:lnTo>
                    <a:pt x="20" y="2"/>
                  </a:lnTo>
                  <a:lnTo>
                    <a:pt x="39" y="1"/>
                  </a:lnTo>
                  <a:lnTo>
                    <a:pt x="60" y="1"/>
                  </a:lnTo>
                  <a:lnTo>
                    <a:pt x="80" y="1"/>
                  </a:lnTo>
                  <a:lnTo>
                    <a:pt x="99" y="0"/>
                  </a:lnTo>
                  <a:lnTo>
                    <a:pt x="120" y="0"/>
                  </a:lnTo>
                  <a:lnTo>
                    <a:pt x="139" y="0"/>
                  </a:lnTo>
                  <a:lnTo>
                    <a:pt x="159" y="0"/>
                  </a:lnTo>
                  <a:lnTo>
                    <a:pt x="2348" y="484"/>
                  </a:lnTo>
                  <a:close/>
                </a:path>
              </a:pathLst>
            </a:custGeom>
            <a:solidFill>
              <a:srgbClr val="434343"/>
            </a:solidFill>
            <a:ln w="9525">
              <a:noFill/>
              <a:round/>
              <a:headEnd/>
              <a:tailEnd/>
            </a:ln>
          </p:spPr>
          <p:txBody>
            <a:bodyPr/>
            <a:lstStyle/>
            <a:p>
              <a:endParaRPr lang="fr-FR"/>
            </a:p>
          </p:txBody>
        </p:sp>
        <p:sp>
          <p:nvSpPr>
            <p:cNvPr id="110" name="Freeform 113"/>
            <p:cNvSpPr>
              <a:spLocks/>
            </p:cNvSpPr>
            <p:nvPr/>
          </p:nvSpPr>
          <p:spPr bwMode="auto">
            <a:xfrm>
              <a:off x="3898" y="1639"/>
              <a:ext cx="896" cy="199"/>
            </a:xfrm>
            <a:custGeom>
              <a:avLst/>
              <a:gdLst>
                <a:gd name="T0" fmla="*/ 32 w 2687"/>
                <a:gd name="T1" fmla="*/ 7 h 597"/>
                <a:gd name="T2" fmla="*/ 32 w 2687"/>
                <a:gd name="T3" fmla="*/ 7 h 597"/>
                <a:gd name="T4" fmla="*/ 32 w 2687"/>
                <a:gd name="T5" fmla="*/ 7 h 597"/>
                <a:gd name="T6" fmla="*/ 33 w 2687"/>
                <a:gd name="T7" fmla="*/ 7 h 597"/>
                <a:gd name="T8" fmla="*/ 33 w 2687"/>
                <a:gd name="T9" fmla="*/ 7 h 597"/>
                <a:gd name="T10" fmla="*/ 33 w 2687"/>
                <a:gd name="T11" fmla="*/ 7 h 597"/>
                <a:gd name="T12" fmla="*/ 33 w 2687"/>
                <a:gd name="T13" fmla="*/ 7 h 597"/>
                <a:gd name="T14" fmla="*/ 33 w 2687"/>
                <a:gd name="T15" fmla="*/ 7 h 597"/>
                <a:gd name="T16" fmla="*/ 33 w 2687"/>
                <a:gd name="T17" fmla="*/ 7 h 597"/>
                <a:gd name="T18" fmla="*/ 0 w 2687"/>
                <a:gd name="T19" fmla="*/ 0 h 597"/>
                <a:gd name="T20" fmla="*/ 0 w 2687"/>
                <a:gd name="T21" fmla="*/ 0 h 597"/>
                <a:gd name="T22" fmla="*/ 0 w 2687"/>
                <a:gd name="T23" fmla="*/ 0 h 597"/>
                <a:gd name="T24" fmla="*/ 1 w 2687"/>
                <a:gd name="T25" fmla="*/ 0 h 597"/>
                <a:gd name="T26" fmla="*/ 1 w 2687"/>
                <a:gd name="T27" fmla="*/ 0 h 597"/>
                <a:gd name="T28" fmla="*/ 1 w 2687"/>
                <a:gd name="T29" fmla="*/ 0 h 597"/>
                <a:gd name="T30" fmla="*/ 1 w 2687"/>
                <a:gd name="T31" fmla="*/ 0 h 597"/>
                <a:gd name="T32" fmla="*/ 2 w 2687"/>
                <a:gd name="T33" fmla="*/ 0 h 597"/>
                <a:gd name="T34" fmla="*/ 2 w 2687"/>
                <a:gd name="T35" fmla="*/ 0 h 597"/>
                <a:gd name="T36" fmla="*/ 32 w 2687"/>
                <a:gd name="T37" fmla="*/ 7 h 5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7"/>
                <a:gd name="T58" fmla="*/ 0 h 597"/>
                <a:gd name="T59" fmla="*/ 2687 w 2687"/>
                <a:gd name="T60" fmla="*/ 597 h 5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7" h="597">
                  <a:moveTo>
                    <a:pt x="2599" y="540"/>
                  </a:moveTo>
                  <a:lnTo>
                    <a:pt x="2610" y="547"/>
                  </a:lnTo>
                  <a:lnTo>
                    <a:pt x="2622" y="555"/>
                  </a:lnTo>
                  <a:lnTo>
                    <a:pt x="2632" y="562"/>
                  </a:lnTo>
                  <a:lnTo>
                    <a:pt x="2643" y="568"/>
                  </a:lnTo>
                  <a:lnTo>
                    <a:pt x="2654" y="575"/>
                  </a:lnTo>
                  <a:lnTo>
                    <a:pt x="2666" y="582"/>
                  </a:lnTo>
                  <a:lnTo>
                    <a:pt x="2676" y="590"/>
                  </a:lnTo>
                  <a:lnTo>
                    <a:pt x="2687" y="597"/>
                  </a:lnTo>
                  <a:lnTo>
                    <a:pt x="0" y="1"/>
                  </a:lnTo>
                  <a:lnTo>
                    <a:pt x="21" y="1"/>
                  </a:lnTo>
                  <a:lnTo>
                    <a:pt x="40" y="1"/>
                  </a:lnTo>
                  <a:lnTo>
                    <a:pt x="60" y="1"/>
                  </a:lnTo>
                  <a:lnTo>
                    <a:pt x="79" y="0"/>
                  </a:lnTo>
                  <a:lnTo>
                    <a:pt x="100" y="0"/>
                  </a:lnTo>
                  <a:lnTo>
                    <a:pt x="119" y="0"/>
                  </a:lnTo>
                  <a:lnTo>
                    <a:pt x="140" y="0"/>
                  </a:lnTo>
                  <a:lnTo>
                    <a:pt x="159" y="0"/>
                  </a:lnTo>
                  <a:lnTo>
                    <a:pt x="2599" y="540"/>
                  </a:lnTo>
                  <a:close/>
                </a:path>
              </a:pathLst>
            </a:custGeom>
            <a:solidFill>
              <a:srgbClr val="454545"/>
            </a:solidFill>
            <a:ln w="9525">
              <a:noFill/>
              <a:round/>
              <a:headEnd/>
              <a:tailEnd/>
            </a:ln>
          </p:spPr>
          <p:txBody>
            <a:bodyPr/>
            <a:lstStyle/>
            <a:p>
              <a:endParaRPr lang="fr-FR"/>
            </a:p>
          </p:txBody>
        </p:sp>
        <p:sp>
          <p:nvSpPr>
            <p:cNvPr id="111" name="Freeform 114"/>
            <p:cNvSpPr>
              <a:spLocks/>
            </p:cNvSpPr>
            <p:nvPr/>
          </p:nvSpPr>
          <p:spPr bwMode="auto">
            <a:xfrm>
              <a:off x="3844" y="1639"/>
              <a:ext cx="981" cy="218"/>
            </a:xfrm>
            <a:custGeom>
              <a:avLst/>
              <a:gdLst>
                <a:gd name="T0" fmla="*/ 35 w 2941"/>
                <a:gd name="T1" fmla="*/ 7 h 653"/>
                <a:gd name="T2" fmla="*/ 35 w 2941"/>
                <a:gd name="T3" fmla="*/ 7 h 653"/>
                <a:gd name="T4" fmla="*/ 36 w 2941"/>
                <a:gd name="T5" fmla="*/ 8 h 653"/>
                <a:gd name="T6" fmla="*/ 36 w 2941"/>
                <a:gd name="T7" fmla="*/ 8 h 653"/>
                <a:gd name="T8" fmla="*/ 36 w 2941"/>
                <a:gd name="T9" fmla="*/ 8 h 653"/>
                <a:gd name="T10" fmla="*/ 36 w 2941"/>
                <a:gd name="T11" fmla="*/ 8 h 653"/>
                <a:gd name="T12" fmla="*/ 36 w 2941"/>
                <a:gd name="T13" fmla="*/ 8 h 653"/>
                <a:gd name="T14" fmla="*/ 36 w 2941"/>
                <a:gd name="T15" fmla="*/ 8 h 653"/>
                <a:gd name="T16" fmla="*/ 36 w 2941"/>
                <a:gd name="T17" fmla="*/ 8 h 653"/>
                <a:gd name="T18" fmla="*/ 0 w 2941"/>
                <a:gd name="T19" fmla="*/ 0 h 653"/>
                <a:gd name="T20" fmla="*/ 0 w 2941"/>
                <a:gd name="T21" fmla="*/ 0 h 653"/>
                <a:gd name="T22" fmla="*/ 0 w 2941"/>
                <a:gd name="T23" fmla="*/ 0 h 653"/>
                <a:gd name="T24" fmla="*/ 1 w 2941"/>
                <a:gd name="T25" fmla="*/ 0 h 653"/>
                <a:gd name="T26" fmla="*/ 1 w 2941"/>
                <a:gd name="T27" fmla="*/ 0 h 653"/>
                <a:gd name="T28" fmla="*/ 1 w 2941"/>
                <a:gd name="T29" fmla="*/ 0 h 653"/>
                <a:gd name="T30" fmla="*/ 1 w 2941"/>
                <a:gd name="T31" fmla="*/ 0 h 653"/>
                <a:gd name="T32" fmla="*/ 2 w 2941"/>
                <a:gd name="T33" fmla="*/ 0 h 653"/>
                <a:gd name="T34" fmla="*/ 2 w 2941"/>
                <a:gd name="T35" fmla="*/ 0 h 653"/>
                <a:gd name="T36" fmla="*/ 35 w 2941"/>
                <a:gd name="T37" fmla="*/ 7 h 6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1"/>
                <a:gd name="T58" fmla="*/ 0 h 653"/>
                <a:gd name="T59" fmla="*/ 2941 w 2941"/>
                <a:gd name="T60" fmla="*/ 653 h 6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1" h="653">
                  <a:moveTo>
                    <a:pt x="2849" y="596"/>
                  </a:moveTo>
                  <a:lnTo>
                    <a:pt x="2861" y="602"/>
                  </a:lnTo>
                  <a:lnTo>
                    <a:pt x="2872" y="610"/>
                  </a:lnTo>
                  <a:lnTo>
                    <a:pt x="2883" y="617"/>
                  </a:lnTo>
                  <a:lnTo>
                    <a:pt x="2896" y="624"/>
                  </a:lnTo>
                  <a:lnTo>
                    <a:pt x="2907" y="632"/>
                  </a:lnTo>
                  <a:lnTo>
                    <a:pt x="2918" y="639"/>
                  </a:lnTo>
                  <a:lnTo>
                    <a:pt x="2930" y="647"/>
                  </a:lnTo>
                  <a:lnTo>
                    <a:pt x="2941" y="653"/>
                  </a:lnTo>
                  <a:lnTo>
                    <a:pt x="0" y="1"/>
                  </a:lnTo>
                  <a:lnTo>
                    <a:pt x="21" y="1"/>
                  </a:lnTo>
                  <a:lnTo>
                    <a:pt x="40" y="1"/>
                  </a:lnTo>
                  <a:lnTo>
                    <a:pt x="60" y="1"/>
                  </a:lnTo>
                  <a:lnTo>
                    <a:pt x="81" y="0"/>
                  </a:lnTo>
                  <a:lnTo>
                    <a:pt x="101" y="0"/>
                  </a:lnTo>
                  <a:lnTo>
                    <a:pt x="121" y="0"/>
                  </a:lnTo>
                  <a:lnTo>
                    <a:pt x="142" y="0"/>
                  </a:lnTo>
                  <a:lnTo>
                    <a:pt x="162" y="0"/>
                  </a:lnTo>
                  <a:lnTo>
                    <a:pt x="2849" y="596"/>
                  </a:lnTo>
                  <a:close/>
                </a:path>
              </a:pathLst>
            </a:custGeom>
            <a:solidFill>
              <a:srgbClr val="484848"/>
            </a:solidFill>
            <a:ln w="9525">
              <a:noFill/>
              <a:round/>
              <a:headEnd/>
              <a:tailEnd/>
            </a:ln>
          </p:spPr>
          <p:txBody>
            <a:bodyPr/>
            <a:lstStyle/>
            <a:p>
              <a:endParaRPr lang="fr-FR"/>
            </a:p>
          </p:txBody>
        </p:sp>
        <p:sp>
          <p:nvSpPr>
            <p:cNvPr id="112" name="Freeform 115"/>
            <p:cNvSpPr>
              <a:spLocks/>
            </p:cNvSpPr>
            <p:nvPr/>
          </p:nvSpPr>
          <p:spPr bwMode="auto">
            <a:xfrm>
              <a:off x="3788" y="1639"/>
              <a:ext cx="1067" cy="237"/>
            </a:xfrm>
            <a:custGeom>
              <a:avLst/>
              <a:gdLst>
                <a:gd name="T0" fmla="*/ 38 w 3202"/>
                <a:gd name="T1" fmla="*/ 8 h 710"/>
                <a:gd name="T2" fmla="*/ 39 w 3202"/>
                <a:gd name="T3" fmla="*/ 8 h 710"/>
                <a:gd name="T4" fmla="*/ 39 w 3202"/>
                <a:gd name="T5" fmla="*/ 8 h 710"/>
                <a:gd name="T6" fmla="*/ 39 w 3202"/>
                <a:gd name="T7" fmla="*/ 8 h 710"/>
                <a:gd name="T8" fmla="*/ 39 w 3202"/>
                <a:gd name="T9" fmla="*/ 8 h 710"/>
                <a:gd name="T10" fmla="*/ 39 w 3202"/>
                <a:gd name="T11" fmla="*/ 9 h 710"/>
                <a:gd name="T12" fmla="*/ 39 w 3202"/>
                <a:gd name="T13" fmla="*/ 9 h 710"/>
                <a:gd name="T14" fmla="*/ 39 w 3202"/>
                <a:gd name="T15" fmla="*/ 9 h 710"/>
                <a:gd name="T16" fmla="*/ 40 w 3202"/>
                <a:gd name="T17" fmla="*/ 9 h 710"/>
                <a:gd name="T18" fmla="*/ 0 w 3202"/>
                <a:gd name="T19" fmla="*/ 0 h 710"/>
                <a:gd name="T20" fmla="*/ 0 w 3202"/>
                <a:gd name="T21" fmla="*/ 0 h 710"/>
                <a:gd name="T22" fmla="*/ 1 w 3202"/>
                <a:gd name="T23" fmla="*/ 0 h 710"/>
                <a:gd name="T24" fmla="*/ 1 w 3202"/>
                <a:gd name="T25" fmla="*/ 0 h 710"/>
                <a:gd name="T26" fmla="*/ 1 w 3202"/>
                <a:gd name="T27" fmla="*/ 0 h 710"/>
                <a:gd name="T28" fmla="*/ 1 w 3202"/>
                <a:gd name="T29" fmla="*/ 0 h 710"/>
                <a:gd name="T30" fmla="*/ 2 w 3202"/>
                <a:gd name="T31" fmla="*/ 0 h 710"/>
                <a:gd name="T32" fmla="*/ 2 w 3202"/>
                <a:gd name="T33" fmla="*/ 0 h 710"/>
                <a:gd name="T34" fmla="*/ 2 w 3202"/>
                <a:gd name="T35" fmla="*/ 0 h 710"/>
                <a:gd name="T36" fmla="*/ 38 w 3202"/>
                <a:gd name="T37" fmla="*/ 8 h 7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2"/>
                <a:gd name="T58" fmla="*/ 0 h 710"/>
                <a:gd name="T59" fmla="*/ 3202 w 3202"/>
                <a:gd name="T60" fmla="*/ 710 h 7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2" h="710">
                  <a:moveTo>
                    <a:pt x="3111" y="652"/>
                  </a:moveTo>
                  <a:lnTo>
                    <a:pt x="3122" y="659"/>
                  </a:lnTo>
                  <a:lnTo>
                    <a:pt x="3134" y="667"/>
                  </a:lnTo>
                  <a:lnTo>
                    <a:pt x="3145" y="674"/>
                  </a:lnTo>
                  <a:lnTo>
                    <a:pt x="3156" y="681"/>
                  </a:lnTo>
                  <a:lnTo>
                    <a:pt x="3168" y="689"/>
                  </a:lnTo>
                  <a:lnTo>
                    <a:pt x="3179" y="695"/>
                  </a:lnTo>
                  <a:lnTo>
                    <a:pt x="3190" y="703"/>
                  </a:lnTo>
                  <a:lnTo>
                    <a:pt x="3202" y="710"/>
                  </a:lnTo>
                  <a:lnTo>
                    <a:pt x="0" y="1"/>
                  </a:lnTo>
                  <a:lnTo>
                    <a:pt x="22" y="1"/>
                  </a:lnTo>
                  <a:lnTo>
                    <a:pt x="43" y="1"/>
                  </a:lnTo>
                  <a:lnTo>
                    <a:pt x="64" y="1"/>
                  </a:lnTo>
                  <a:lnTo>
                    <a:pt x="85" y="0"/>
                  </a:lnTo>
                  <a:lnTo>
                    <a:pt x="107" y="0"/>
                  </a:lnTo>
                  <a:lnTo>
                    <a:pt x="128" y="0"/>
                  </a:lnTo>
                  <a:lnTo>
                    <a:pt x="149" y="0"/>
                  </a:lnTo>
                  <a:lnTo>
                    <a:pt x="170" y="0"/>
                  </a:lnTo>
                  <a:lnTo>
                    <a:pt x="3111" y="652"/>
                  </a:lnTo>
                  <a:close/>
                </a:path>
              </a:pathLst>
            </a:custGeom>
            <a:solidFill>
              <a:srgbClr val="4A4A4A"/>
            </a:solidFill>
            <a:ln w="9525">
              <a:noFill/>
              <a:round/>
              <a:headEnd/>
              <a:tailEnd/>
            </a:ln>
          </p:spPr>
          <p:txBody>
            <a:bodyPr/>
            <a:lstStyle/>
            <a:p>
              <a:endParaRPr lang="fr-FR"/>
            </a:p>
          </p:txBody>
        </p:sp>
        <p:sp>
          <p:nvSpPr>
            <p:cNvPr id="113" name="Freeform 116"/>
            <p:cNvSpPr>
              <a:spLocks/>
            </p:cNvSpPr>
            <p:nvPr/>
          </p:nvSpPr>
          <p:spPr bwMode="auto">
            <a:xfrm>
              <a:off x="3773" y="1640"/>
              <a:ext cx="1112" cy="256"/>
            </a:xfrm>
            <a:custGeom>
              <a:avLst/>
              <a:gdLst>
                <a:gd name="T0" fmla="*/ 40 w 3336"/>
                <a:gd name="T1" fmla="*/ 9 h 768"/>
                <a:gd name="T2" fmla="*/ 40 w 3336"/>
                <a:gd name="T3" fmla="*/ 9 h 768"/>
                <a:gd name="T4" fmla="*/ 40 w 3336"/>
                <a:gd name="T5" fmla="*/ 9 h 768"/>
                <a:gd name="T6" fmla="*/ 40 w 3336"/>
                <a:gd name="T7" fmla="*/ 9 h 768"/>
                <a:gd name="T8" fmla="*/ 41 w 3336"/>
                <a:gd name="T9" fmla="*/ 9 h 768"/>
                <a:gd name="T10" fmla="*/ 41 w 3336"/>
                <a:gd name="T11" fmla="*/ 9 h 768"/>
                <a:gd name="T12" fmla="*/ 41 w 3336"/>
                <a:gd name="T13" fmla="*/ 9 h 768"/>
                <a:gd name="T14" fmla="*/ 41 w 3336"/>
                <a:gd name="T15" fmla="*/ 9 h 768"/>
                <a:gd name="T16" fmla="*/ 41 w 3336"/>
                <a:gd name="T17" fmla="*/ 9 h 768"/>
                <a:gd name="T18" fmla="*/ 1 w 3336"/>
                <a:gd name="T19" fmla="*/ 0 h 768"/>
                <a:gd name="T20" fmla="*/ 1 w 3336"/>
                <a:gd name="T21" fmla="*/ 0 h 768"/>
                <a:gd name="T22" fmla="*/ 0 w 3336"/>
                <a:gd name="T23" fmla="*/ 0 h 768"/>
                <a:gd name="T24" fmla="*/ 0 w 3336"/>
                <a:gd name="T25" fmla="*/ 0 h 768"/>
                <a:gd name="T26" fmla="*/ 0 w 3336"/>
                <a:gd name="T27" fmla="*/ 0 h 768"/>
                <a:gd name="T28" fmla="*/ 0 w 3336"/>
                <a:gd name="T29" fmla="*/ 0 h 768"/>
                <a:gd name="T30" fmla="*/ 0 w 3336"/>
                <a:gd name="T31" fmla="*/ 0 h 768"/>
                <a:gd name="T32" fmla="*/ 0 w 3336"/>
                <a:gd name="T33" fmla="*/ 0 h 768"/>
                <a:gd name="T34" fmla="*/ 0 w 3336"/>
                <a:gd name="T35" fmla="*/ 0 h 768"/>
                <a:gd name="T36" fmla="*/ 0 w 3336"/>
                <a:gd name="T37" fmla="*/ 0 h 768"/>
                <a:gd name="T38" fmla="*/ 0 w 3336"/>
                <a:gd name="T39" fmla="*/ 0 h 768"/>
                <a:gd name="T40" fmla="*/ 0 w 3336"/>
                <a:gd name="T41" fmla="*/ 0 h 768"/>
                <a:gd name="T42" fmla="*/ 0 w 3336"/>
                <a:gd name="T43" fmla="*/ 0 h 768"/>
                <a:gd name="T44" fmla="*/ 0 w 3336"/>
                <a:gd name="T45" fmla="*/ 0 h 768"/>
                <a:gd name="T46" fmla="*/ 0 w 3336"/>
                <a:gd name="T47" fmla="*/ 0 h 768"/>
                <a:gd name="T48" fmla="*/ 0 w 3336"/>
                <a:gd name="T49" fmla="*/ 0 h 768"/>
                <a:gd name="T50" fmla="*/ 1 w 3336"/>
                <a:gd name="T51" fmla="*/ 0 h 768"/>
                <a:gd name="T52" fmla="*/ 40 w 3336"/>
                <a:gd name="T53" fmla="*/ 9 h 7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36"/>
                <a:gd name="T82" fmla="*/ 0 h 768"/>
                <a:gd name="T83" fmla="*/ 3336 w 3336"/>
                <a:gd name="T84" fmla="*/ 768 h 7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36" h="768">
                  <a:moveTo>
                    <a:pt x="3245" y="709"/>
                  </a:moveTo>
                  <a:lnTo>
                    <a:pt x="3256" y="716"/>
                  </a:lnTo>
                  <a:lnTo>
                    <a:pt x="3267" y="724"/>
                  </a:lnTo>
                  <a:lnTo>
                    <a:pt x="3279" y="731"/>
                  </a:lnTo>
                  <a:lnTo>
                    <a:pt x="3291" y="739"/>
                  </a:lnTo>
                  <a:lnTo>
                    <a:pt x="3302" y="747"/>
                  </a:lnTo>
                  <a:lnTo>
                    <a:pt x="3314" y="753"/>
                  </a:lnTo>
                  <a:lnTo>
                    <a:pt x="3325" y="761"/>
                  </a:lnTo>
                  <a:lnTo>
                    <a:pt x="3336" y="768"/>
                  </a:lnTo>
                  <a:lnTo>
                    <a:pt x="49" y="39"/>
                  </a:lnTo>
                  <a:lnTo>
                    <a:pt x="43" y="34"/>
                  </a:lnTo>
                  <a:lnTo>
                    <a:pt x="37" y="30"/>
                  </a:lnTo>
                  <a:lnTo>
                    <a:pt x="31" y="24"/>
                  </a:lnTo>
                  <a:lnTo>
                    <a:pt x="25" y="20"/>
                  </a:lnTo>
                  <a:lnTo>
                    <a:pt x="19" y="15"/>
                  </a:lnTo>
                  <a:lnTo>
                    <a:pt x="13" y="9"/>
                  </a:lnTo>
                  <a:lnTo>
                    <a:pt x="6" y="5"/>
                  </a:lnTo>
                  <a:lnTo>
                    <a:pt x="0" y="0"/>
                  </a:lnTo>
                  <a:lnTo>
                    <a:pt x="6" y="0"/>
                  </a:lnTo>
                  <a:lnTo>
                    <a:pt x="12" y="0"/>
                  </a:lnTo>
                  <a:lnTo>
                    <a:pt x="16" y="0"/>
                  </a:lnTo>
                  <a:lnTo>
                    <a:pt x="22" y="0"/>
                  </a:lnTo>
                  <a:lnTo>
                    <a:pt x="28" y="0"/>
                  </a:lnTo>
                  <a:lnTo>
                    <a:pt x="32" y="0"/>
                  </a:lnTo>
                  <a:lnTo>
                    <a:pt x="38" y="0"/>
                  </a:lnTo>
                  <a:lnTo>
                    <a:pt x="43" y="0"/>
                  </a:lnTo>
                  <a:lnTo>
                    <a:pt x="3245" y="709"/>
                  </a:lnTo>
                  <a:close/>
                </a:path>
              </a:pathLst>
            </a:custGeom>
            <a:solidFill>
              <a:srgbClr val="4D4D4D"/>
            </a:solidFill>
            <a:ln w="9525">
              <a:noFill/>
              <a:round/>
              <a:headEnd/>
              <a:tailEnd/>
            </a:ln>
          </p:spPr>
          <p:txBody>
            <a:bodyPr/>
            <a:lstStyle/>
            <a:p>
              <a:endParaRPr lang="fr-FR"/>
            </a:p>
          </p:txBody>
        </p:sp>
        <p:sp>
          <p:nvSpPr>
            <p:cNvPr id="114" name="Freeform 117"/>
            <p:cNvSpPr>
              <a:spLocks/>
            </p:cNvSpPr>
            <p:nvPr/>
          </p:nvSpPr>
          <p:spPr bwMode="auto">
            <a:xfrm>
              <a:off x="3790" y="1653"/>
              <a:ext cx="1125" cy="261"/>
            </a:xfrm>
            <a:custGeom>
              <a:avLst/>
              <a:gdLst>
                <a:gd name="T0" fmla="*/ 41 w 3376"/>
                <a:gd name="T1" fmla="*/ 9 h 785"/>
                <a:gd name="T2" fmla="*/ 41 w 3376"/>
                <a:gd name="T3" fmla="*/ 9 h 785"/>
                <a:gd name="T4" fmla="*/ 41 w 3376"/>
                <a:gd name="T5" fmla="*/ 9 h 785"/>
                <a:gd name="T6" fmla="*/ 41 w 3376"/>
                <a:gd name="T7" fmla="*/ 9 h 785"/>
                <a:gd name="T8" fmla="*/ 41 w 3376"/>
                <a:gd name="T9" fmla="*/ 9 h 785"/>
                <a:gd name="T10" fmla="*/ 41 w 3376"/>
                <a:gd name="T11" fmla="*/ 9 h 785"/>
                <a:gd name="T12" fmla="*/ 41 w 3376"/>
                <a:gd name="T13" fmla="*/ 9 h 785"/>
                <a:gd name="T14" fmla="*/ 42 w 3376"/>
                <a:gd name="T15" fmla="*/ 10 h 785"/>
                <a:gd name="T16" fmla="*/ 42 w 3376"/>
                <a:gd name="T17" fmla="*/ 10 h 785"/>
                <a:gd name="T18" fmla="*/ 1 w 3376"/>
                <a:gd name="T19" fmla="*/ 1 h 785"/>
                <a:gd name="T20" fmla="*/ 1 w 3376"/>
                <a:gd name="T21" fmla="*/ 1 h 785"/>
                <a:gd name="T22" fmla="*/ 1 w 3376"/>
                <a:gd name="T23" fmla="*/ 0 h 785"/>
                <a:gd name="T24" fmla="*/ 1 w 3376"/>
                <a:gd name="T25" fmla="*/ 0 h 785"/>
                <a:gd name="T26" fmla="*/ 0 w 3376"/>
                <a:gd name="T27" fmla="*/ 0 h 785"/>
                <a:gd name="T28" fmla="*/ 0 w 3376"/>
                <a:gd name="T29" fmla="*/ 0 h 785"/>
                <a:gd name="T30" fmla="*/ 0 w 3376"/>
                <a:gd name="T31" fmla="*/ 0 h 785"/>
                <a:gd name="T32" fmla="*/ 0 w 3376"/>
                <a:gd name="T33" fmla="*/ 0 h 785"/>
                <a:gd name="T34" fmla="*/ 0 w 3376"/>
                <a:gd name="T35" fmla="*/ 0 h 785"/>
                <a:gd name="T36" fmla="*/ 41 w 3376"/>
                <a:gd name="T37" fmla="*/ 9 h 7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76"/>
                <a:gd name="T58" fmla="*/ 0 h 785"/>
                <a:gd name="T59" fmla="*/ 3376 w 3376"/>
                <a:gd name="T60" fmla="*/ 785 h 7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76" h="785">
                  <a:moveTo>
                    <a:pt x="3287" y="729"/>
                  </a:moveTo>
                  <a:lnTo>
                    <a:pt x="3299" y="736"/>
                  </a:lnTo>
                  <a:lnTo>
                    <a:pt x="3310" y="743"/>
                  </a:lnTo>
                  <a:lnTo>
                    <a:pt x="3320" y="749"/>
                  </a:lnTo>
                  <a:lnTo>
                    <a:pt x="3331" y="756"/>
                  </a:lnTo>
                  <a:lnTo>
                    <a:pt x="3343" y="764"/>
                  </a:lnTo>
                  <a:lnTo>
                    <a:pt x="3354" y="771"/>
                  </a:lnTo>
                  <a:lnTo>
                    <a:pt x="3364" y="778"/>
                  </a:lnTo>
                  <a:lnTo>
                    <a:pt x="3376" y="785"/>
                  </a:lnTo>
                  <a:lnTo>
                    <a:pt x="66" y="52"/>
                  </a:lnTo>
                  <a:lnTo>
                    <a:pt x="58" y="45"/>
                  </a:lnTo>
                  <a:lnTo>
                    <a:pt x="50" y="39"/>
                  </a:lnTo>
                  <a:lnTo>
                    <a:pt x="42" y="33"/>
                  </a:lnTo>
                  <a:lnTo>
                    <a:pt x="33" y="26"/>
                  </a:lnTo>
                  <a:lnTo>
                    <a:pt x="25" y="19"/>
                  </a:lnTo>
                  <a:lnTo>
                    <a:pt x="17" y="12"/>
                  </a:lnTo>
                  <a:lnTo>
                    <a:pt x="8" y="7"/>
                  </a:lnTo>
                  <a:lnTo>
                    <a:pt x="0" y="0"/>
                  </a:lnTo>
                  <a:lnTo>
                    <a:pt x="3287" y="729"/>
                  </a:lnTo>
                  <a:close/>
                </a:path>
              </a:pathLst>
            </a:custGeom>
            <a:solidFill>
              <a:srgbClr val="4D4D4D"/>
            </a:solidFill>
            <a:ln w="9525">
              <a:noFill/>
              <a:round/>
              <a:headEnd/>
              <a:tailEnd/>
            </a:ln>
          </p:spPr>
          <p:txBody>
            <a:bodyPr/>
            <a:lstStyle/>
            <a:p>
              <a:endParaRPr lang="fr-FR"/>
            </a:p>
          </p:txBody>
        </p:sp>
        <p:sp>
          <p:nvSpPr>
            <p:cNvPr id="115" name="Freeform 118"/>
            <p:cNvSpPr>
              <a:spLocks/>
            </p:cNvSpPr>
            <p:nvPr/>
          </p:nvSpPr>
          <p:spPr bwMode="auto">
            <a:xfrm>
              <a:off x="3812" y="1670"/>
              <a:ext cx="1134" cy="264"/>
            </a:xfrm>
            <a:custGeom>
              <a:avLst/>
              <a:gdLst>
                <a:gd name="T0" fmla="*/ 41 w 3403"/>
                <a:gd name="T1" fmla="*/ 9 h 791"/>
                <a:gd name="T2" fmla="*/ 41 w 3403"/>
                <a:gd name="T3" fmla="*/ 9 h 791"/>
                <a:gd name="T4" fmla="*/ 41 w 3403"/>
                <a:gd name="T5" fmla="*/ 9 h 791"/>
                <a:gd name="T6" fmla="*/ 41 w 3403"/>
                <a:gd name="T7" fmla="*/ 9 h 791"/>
                <a:gd name="T8" fmla="*/ 41 w 3403"/>
                <a:gd name="T9" fmla="*/ 9 h 791"/>
                <a:gd name="T10" fmla="*/ 42 w 3403"/>
                <a:gd name="T11" fmla="*/ 10 h 791"/>
                <a:gd name="T12" fmla="*/ 42 w 3403"/>
                <a:gd name="T13" fmla="*/ 10 h 791"/>
                <a:gd name="T14" fmla="*/ 42 w 3403"/>
                <a:gd name="T15" fmla="*/ 10 h 791"/>
                <a:gd name="T16" fmla="*/ 42 w 3403"/>
                <a:gd name="T17" fmla="*/ 10 h 791"/>
                <a:gd name="T18" fmla="*/ 1 w 3403"/>
                <a:gd name="T19" fmla="*/ 1 h 791"/>
                <a:gd name="T20" fmla="*/ 1 w 3403"/>
                <a:gd name="T21" fmla="*/ 1 h 791"/>
                <a:gd name="T22" fmla="*/ 1 w 3403"/>
                <a:gd name="T23" fmla="*/ 0 h 791"/>
                <a:gd name="T24" fmla="*/ 1 w 3403"/>
                <a:gd name="T25" fmla="*/ 0 h 791"/>
                <a:gd name="T26" fmla="*/ 0 w 3403"/>
                <a:gd name="T27" fmla="*/ 0 h 791"/>
                <a:gd name="T28" fmla="*/ 0 w 3403"/>
                <a:gd name="T29" fmla="*/ 0 h 791"/>
                <a:gd name="T30" fmla="*/ 0 w 3403"/>
                <a:gd name="T31" fmla="*/ 0 h 791"/>
                <a:gd name="T32" fmla="*/ 0 w 3403"/>
                <a:gd name="T33" fmla="*/ 0 h 791"/>
                <a:gd name="T34" fmla="*/ 0 w 3403"/>
                <a:gd name="T35" fmla="*/ 0 h 791"/>
                <a:gd name="T36" fmla="*/ 41 w 3403"/>
                <a:gd name="T37" fmla="*/ 9 h 7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03"/>
                <a:gd name="T58" fmla="*/ 0 h 791"/>
                <a:gd name="T59" fmla="*/ 3403 w 3403"/>
                <a:gd name="T60" fmla="*/ 791 h 7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03" h="791">
                  <a:moveTo>
                    <a:pt x="3310" y="733"/>
                  </a:moveTo>
                  <a:lnTo>
                    <a:pt x="3321" y="740"/>
                  </a:lnTo>
                  <a:lnTo>
                    <a:pt x="3333" y="747"/>
                  </a:lnTo>
                  <a:lnTo>
                    <a:pt x="3345" y="755"/>
                  </a:lnTo>
                  <a:lnTo>
                    <a:pt x="3356" y="762"/>
                  </a:lnTo>
                  <a:lnTo>
                    <a:pt x="3369" y="770"/>
                  </a:lnTo>
                  <a:lnTo>
                    <a:pt x="3380" y="777"/>
                  </a:lnTo>
                  <a:lnTo>
                    <a:pt x="3391" y="785"/>
                  </a:lnTo>
                  <a:lnTo>
                    <a:pt x="3403" y="791"/>
                  </a:lnTo>
                  <a:lnTo>
                    <a:pt x="65" y="52"/>
                  </a:lnTo>
                  <a:lnTo>
                    <a:pt x="58" y="45"/>
                  </a:lnTo>
                  <a:lnTo>
                    <a:pt x="50" y="39"/>
                  </a:lnTo>
                  <a:lnTo>
                    <a:pt x="42" y="33"/>
                  </a:lnTo>
                  <a:lnTo>
                    <a:pt x="33" y="26"/>
                  </a:lnTo>
                  <a:lnTo>
                    <a:pt x="25" y="19"/>
                  </a:lnTo>
                  <a:lnTo>
                    <a:pt x="17" y="12"/>
                  </a:lnTo>
                  <a:lnTo>
                    <a:pt x="8" y="7"/>
                  </a:lnTo>
                  <a:lnTo>
                    <a:pt x="0" y="0"/>
                  </a:lnTo>
                  <a:lnTo>
                    <a:pt x="3310" y="733"/>
                  </a:lnTo>
                  <a:close/>
                </a:path>
              </a:pathLst>
            </a:custGeom>
            <a:solidFill>
              <a:srgbClr val="505050"/>
            </a:solidFill>
            <a:ln w="9525">
              <a:noFill/>
              <a:round/>
              <a:headEnd/>
              <a:tailEnd/>
            </a:ln>
          </p:spPr>
          <p:txBody>
            <a:bodyPr/>
            <a:lstStyle/>
            <a:p>
              <a:endParaRPr lang="fr-FR"/>
            </a:p>
          </p:txBody>
        </p:sp>
        <p:sp>
          <p:nvSpPr>
            <p:cNvPr id="116" name="Freeform 119"/>
            <p:cNvSpPr>
              <a:spLocks/>
            </p:cNvSpPr>
            <p:nvPr/>
          </p:nvSpPr>
          <p:spPr bwMode="auto">
            <a:xfrm>
              <a:off x="3833" y="1687"/>
              <a:ext cx="1144" cy="266"/>
            </a:xfrm>
            <a:custGeom>
              <a:avLst/>
              <a:gdLst>
                <a:gd name="T0" fmla="*/ 41 w 3430"/>
                <a:gd name="T1" fmla="*/ 9 h 797"/>
                <a:gd name="T2" fmla="*/ 41 w 3430"/>
                <a:gd name="T3" fmla="*/ 9 h 797"/>
                <a:gd name="T4" fmla="*/ 42 w 3430"/>
                <a:gd name="T5" fmla="*/ 9 h 797"/>
                <a:gd name="T6" fmla="*/ 42 w 3430"/>
                <a:gd name="T7" fmla="*/ 9 h 797"/>
                <a:gd name="T8" fmla="*/ 42 w 3430"/>
                <a:gd name="T9" fmla="*/ 9 h 797"/>
                <a:gd name="T10" fmla="*/ 42 w 3430"/>
                <a:gd name="T11" fmla="*/ 10 h 797"/>
                <a:gd name="T12" fmla="*/ 42 w 3430"/>
                <a:gd name="T13" fmla="*/ 10 h 797"/>
                <a:gd name="T14" fmla="*/ 42 w 3430"/>
                <a:gd name="T15" fmla="*/ 10 h 797"/>
                <a:gd name="T16" fmla="*/ 42 w 3430"/>
                <a:gd name="T17" fmla="*/ 10 h 797"/>
                <a:gd name="T18" fmla="*/ 1 w 3430"/>
                <a:gd name="T19" fmla="*/ 1 h 797"/>
                <a:gd name="T20" fmla="*/ 1 w 3430"/>
                <a:gd name="T21" fmla="*/ 1 h 797"/>
                <a:gd name="T22" fmla="*/ 1 w 3430"/>
                <a:gd name="T23" fmla="*/ 0 h 797"/>
                <a:gd name="T24" fmla="*/ 1 w 3430"/>
                <a:gd name="T25" fmla="*/ 0 h 797"/>
                <a:gd name="T26" fmla="*/ 0 w 3430"/>
                <a:gd name="T27" fmla="*/ 0 h 797"/>
                <a:gd name="T28" fmla="*/ 0 w 3430"/>
                <a:gd name="T29" fmla="*/ 0 h 797"/>
                <a:gd name="T30" fmla="*/ 0 w 3430"/>
                <a:gd name="T31" fmla="*/ 0 h 797"/>
                <a:gd name="T32" fmla="*/ 0 w 3430"/>
                <a:gd name="T33" fmla="*/ 0 h 797"/>
                <a:gd name="T34" fmla="*/ 0 w 3430"/>
                <a:gd name="T35" fmla="*/ 0 h 797"/>
                <a:gd name="T36" fmla="*/ 41 w 3430"/>
                <a:gd name="T37" fmla="*/ 9 h 7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0"/>
                <a:gd name="T58" fmla="*/ 0 h 797"/>
                <a:gd name="T59" fmla="*/ 3430 w 3430"/>
                <a:gd name="T60" fmla="*/ 797 h 7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0" h="797">
                  <a:moveTo>
                    <a:pt x="3338" y="739"/>
                  </a:moveTo>
                  <a:lnTo>
                    <a:pt x="3349" y="746"/>
                  </a:lnTo>
                  <a:lnTo>
                    <a:pt x="3360" y="754"/>
                  </a:lnTo>
                  <a:lnTo>
                    <a:pt x="3373" y="761"/>
                  </a:lnTo>
                  <a:lnTo>
                    <a:pt x="3384" y="768"/>
                  </a:lnTo>
                  <a:lnTo>
                    <a:pt x="3395" y="776"/>
                  </a:lnTo>
                  <a:lnTo>
                    <a:pt x="3408" y="782"/>
                  </a:lnTo>
                  <a:lnTo>
                    <a:pt x="3419" y="790"/>
                  </a:lnTo>
                  <a:lnTo>
                    <a:pt x="3430" y="797"/>
                  </a:lnTo>
                  <a:lnTo>
                    <a:pt x="65" y="52"/>
                  </a:lnTo>
                  <a:lnTo>
                    <a:pt x="57" y="45"/>
                  </a:lnTo>
                  <a:lnTo>
                    <a:pt x="49" y="40"/>
                  </a:lnTo>
                  <a:lnTo>
                    <a:pt x="41" y="33"/>
                  </a:lnTo>
                  <a:lnTo>
                    <a:pt x="33" y="26"/>
                  </a:lnTo>
                  <a:lnTo>
                    <a:pt x="24" y="19"/>
                  </a:lnTo>
                  <a:lnTo>
                    <a:pt x="16" y="12"/>
                  </a:lnTo>
                  <a:lnTo>
                    <a:pt x="8" y="7"/>
                  </a:lnTo>
                  <a:lnTo>
                    <a:pt x="0" y="0"/>
                  </a:lnTo>
                  <a:lnTo>
                    <a:pt x="3338" y="739"/>
                  </a:lnTo>
                  <a:close/>
                </a:path>
              </a:pathLst>
            </a:custGeom>
            <a:solidFill>
              <a:srgbClr val="525252"/>
            </a:solidFill>
            <a:ln w="9525">
              <a:noFill/>
              <a:round/>
              <a:headEnd/>
              <a:tailEnd/>
            </a:ln>
          </p:spPr>
          <p:txBody>
            <a:bodyPr/>
            <a:lstStyle/>
            <a:p>
              <a:endParaRPr lang="fr-FR"/>
            </a:p>
          </p:txBody>
        </p:sp>
        <p:sp>
          <p:nvSpPr>
            <p:cNvPr id="117" name="Freeform 120"/>
            <p:cNvSpPr>
              <a:spLocks/>
            </p:cNvSpPr>
            <p:nvPr/>
          </p:nvSpPr>
          <p:spPr bwMode="auto">
            <a:xfrm>
              <a:off x="3855" y="1705"/>
              <a:ext cx="1152" cy="267"/>
            </a:xfrm>
            <a:custGeom>
              <a:avLst/>
              <a:gdLst>
                <a:gd name="T0" fmla="*/ 42 w 3457"/>
                <a:gd name="T1" fmla="*/ 9 h 803"/>
                <a:gd name="T2" fmla="*/ 42 w 3457"/>
                <a:gd name="T3" fmla="*/ 9 h 803"/>
                <a:gd name="T4" fmla="*/ 42 w 3457"/>
                <a:gd name="T5" fmla="*/ 9 h 803"/>
                <a:gd name="T6" fmla="*/ 42 w 3457"/>
                <a:gd name="T7" fmla="*/ 9 h 803"/>
                <a:gd name="T8" fmla="*/ 42 w 3457"/>
                <a:gd name="T9" fmla="*/ 9 h 803"/>
                <a:gd name="T10" fmla="*/ 42 w 3457"/>
                <a:gd name="T11" fmla="*/ 10 h 803"/>
                <a:gd name="T12" fmla="*/ 42 w 3457"/>
                <a:gd name="T13" fmla="*/ 10 h 803"/>
                <a:gd name="T14" fmla="*/ 43 w 3457"/>
                <a:gd name="T15" fmla="*/ 10 h 803"/>
                <a:gd name="T16" fmla="*/ 43 w 3457"/>
                <a:gd name="T17" fmla="*/ 10 h 803"/>
                <a:gd name="T18" fmla="*/ 1 w 3457"/>
                <a:gd name="T19" fmla="*/ 1 h 803"/>
                <a:gd name="T20" fmla="*/ 1 w 3457"/>
                <a:gd name="T21" fmla="*/ 1 h 803"/>
                <a:gd name="T22" fmla="*/ 1 w 3457"/>
                <a:gd name="T23" fmla="*/ 0 h 803"/>
                <a:gd name="T24" fmla="*/ 0 w 3457"/>
                <a:gd name="T25" fmla="*/ 0 h 803"/>
                <a:gd name="T26" fmla="*/ 0 w 3457"/>
                <a:gd name="T27" fmla="*/ 0 h 803"/>
                <a:gd name="T28" fmla="*/ 0 w 3457"/>
                <a:gd name="T29" fmla="*/ 0 h 803"/>
                <a:gd name="T30" fmla="*/ 0 w 3457"/>
                <a:gd name="T31" fmla="*/ 0 h 803"/>
                <a:gd name="T32" fmla="*/ 0 w 3457"/>
                <a:gd name="T33" fmla="*/ 0 h 803"/>
                <a:gd name="T34" fmla="*/ 0 w 3457"/>
                <a:gd name="T35" fmla="*/ 0 h 803"/>
                <a:gd name="T36" fmla="*/ 42 w 3457"/>
                <a:gd name="T37" fmla="*/ 9 h 8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7"/>
                <a:gd name="T58" fmla="*/ 0 h 803"/>
                <a:gd name="T59" fmla="*/ 3457 w 3457"/>
                <a:gd name="T60" fmla="*/ 803 h 8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7" h="803">
                  <a:moveTo>
                    <a:pt x="3365" y="745"/>
                  </a:moveTo>
                  <a:lnTo>
                    <a:pt x="3377" y="752"/>
                  </a:lnTo>
                  <a:lnTo>
                    <a:pt x="3388" y="760"/>
                  </a:lnTo>
                  <a:lnTo>
                    <a:pt x="3399" y="767"/>
                  </a:lnTo>
                  <a:lnTo>
                    <a:pt x="3412" y="773"/>
                  </a:lnTo>
                  <a:lnTo>
                    <a:pt x="3423" y="781"/>
                  </a:lnTo>
                  <a:lnTo>
                    <a:pt x="3434" y="788"/>
                  </a:lnTo>
                  <a:lnTo>
                    <a:pt x="3446" y="796"/>
                  </a:lnTo>
                  <a:lnTo>
                    <a:pt x="3457" y="803"/>
                  </a:lnTo>
                  <a:lnTo>
                    <a:pt x="62" y="50"/>
                  </a:lnTo>
                  <a:lnTo>
                    <a:pt x="54" y="44"/>
                  </a:lnTo>
                  <a:lnTo>
                    <a:pt x="46" y="37"/>
                  </a:lnTo>
                  <a:lnTo>
                    <a:pt x="40" y="32"/>
                  </a:lnTo>
                  <a:lnTo>
                    <a:pt x="32" y="25"/>
                  </a:lnTo>
                  <a:lnTo>
                    <a:pt x="24" y="19"/>
                  </a:lnTo>
                  <a:lnTo>
                    <a:pt x="16" y="12"/>
                  </a:lnTo>
                  <a:lnTo>
                    <a:pt x="8" y="7"/>
                  </a:lnTo>
                  <a:lnTo>
                    <a:pt x="0" y="0"/>
                  </a:lnTo>
                  <a:lnTo>
                    <a:pt x="3365" y="745"/>
                  </a:lnTo>
                  <a:close/>
                </a:path>
              </a:pathLst>
            </a:custGeom>
            <a:solidFill>
              <a:srgbClr val="555555"/>
            </a:solidFill>
            <a:ln w="9525">
              <a:noFill/>
              <a:round/>
              <a:headEnd/>
              <a:tailEnd/>
            </a:ln>
          </p:spPr>
          <p:txBody>
            <a:bodyPr/>
            <a:lstStyle/>
            <a:p>
              <a:endParaRPr lang="fr-FR"/>
            </a:p>
          </p:txBody>
        </p:sp>
        <p:sp>
          <p:nvSpPr>
            <p:cNvPr id="118" name="Freeform 121"/>
            <p:cNvSpPr>
              <a:spLocks/>
            </p:cNvSpPr>
            <p:nvPr/>
          </p:nvSpPr>
          <p:spPr bwMode="auto">
            <a:xfrm>
              <a:off x="3876" y="1721"/>
              <a:ext cx="1162" cy="270"/>
            </a:xfrm>
            <a:custGeom>
              <a:avLst/>
              <a:gdLst>
                <a:gd name="T0" fmla="*/ 42 w 3486"/>
                <a:gd name="T1" fmla="*/ 9 h 810"/>
                <a:gd name="T2" fmla="*/ 42 w 3486"/>
                <a:gd name="T3" fmla="*/ 9 h 810"/>
                <a:gd name="T4" fmla="*/ 42 w 3486"/>
                <a:gd name="T5" fmla="*/ 9 h 810"/>
                <a:gd name="T6" fmla="*/ 42 w 3486"/>
                <a:gd name="T7" fmla="*/ 10 h 810"/>
                <a:gd name="T8" fmla="*/ 42 w 3486"/>
                <a:gd name="T9" fmla="*/ 10 h 810"/>
                <a:gd name="T10" fmla="*/ 43 w 3486"/>
                <a:gd name="T11" fmla="*/ 10 h 810"/>
                <a:gd name="T12" fmla="*/ 43 w 3486"/>
                <a:gd name="T13" fmla="*/ 10 h 810"/>
                <a:gd name="T14" fmla="*/ 43 w 3486"/>
                <a:gd name="T15" fmla="*/ 10 h 810"/>
                <a:gd name="T16" fmla="*/ 43 w 3486"/>
                <a:gd name="T17" fmla="*/ 10 h 810"/>
                <a:gd name="T18" fmla="*/ 1 w 3486"/>
                <a:gd name="T19" fmla="*/ 1 h 810"/>
                <a:gd name="T20" fmla="*/ 1 w 3486"/>
                <a:gd name="T21" fmla="*/ 1 h 810"/>
                <a:gd name="T22" fmla="*/ 1 w 3486"/>
                <a:gd name="T23" fmla="*/ 0 h 810"/>
                <a:gd name="T24" fmla="*/ 1 w 3486"/>
                <a:gd name="T25" fmla="*/ 0 h 810"/>
                <a:gd name="T26" fmla="*/ 0 w 3486"/>
                <a:gd name="T27" fmla="*/ 0 h 810"/>
                <a:gd name="T28" fmla="*/ 0 w 3486"/>
                <a:gd name="T29" fmla="*/ 0 h 810"/>
                <a:gd name="T30" fmla="*/ 0 w 3486"/>
                <a:gd name="T31" fmla="*/ 0 h 810"/>
                <a:gd name="T32" fmla="*/ 0 w 3486"/>
                <a:gd name="T33" fmla="*/ 0 h 810"/>
                <a:gd name="T34" fmla="*/ 0 w 3486"/>
                <a:gd name="T35" fmla="*/ 0 h 810"/>
                <a:gd name="T36" fmla="*/ 42 w 3486"/>
                <a:gd name="T37" fmla="*/ 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6"/>
                <a:gd name="T58" fmla="*/ 0 h 810"/>
                <a:gd name="T59" fmla="*/ 3486 w 3486"/>
                <a:gd name="T60" fmla="*/ 810 h 8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6" h="810">
                  <a:moveTo>
                    <a:pt x="3395" y="753"/>
                  </a:moveTo>
                  <a:lnTo>
                    <a:pt x="3406" y="760"/>
                  </a:lnTo>
                  <a:lnTo>
                    <a:pt x="3418" y="768"/>
                  </a:lnTo>
                  <a:lnTo>
                    <a:pt x="3429" y="774"/>
                  </a:lnTo>
                  <a:lnTo>
                    <a:pt x="3440" y="781"/>
                  </a:lnTo>
                  <a:lnTo>
                    <a:pt x="3452" y="789"/>
                  </a:lnTo>
                  <a:lnTo>
                    <a:pt x="3463" y="796"/>
                  </a:lnTo>
                  <a:lnTo>
                    <a:pt x="3474" y="803"/>
                  </a:lnTo>
                  <a:lnTo>
                    <a:pt x="3486" y="810"/>
                  </a:lnTo>
                  <a:lnTo>
                    <a:pt x="65" y="52"/>
                  </a:lnTo>
                  <a:lnTo>
                    <a:pt x="57" y="45"/>
                  </a:lnTo>
                  <a:lnTo>
                    <a:pt x="49" y="39"/>
                  </a:lnTo>
                  <a:lnTo>
                    <a:pt x="41" y="33"/>
                  </a:lnTo>
                  <a:lnTo>
                    <a:pt x="33" y="26"/>
                  </a:lnTo>
                  <a:lnTo>
                    <a:pt x="24" y="20"/>
                  </a:lnTo>
                  <a:lnTo>
                    <a:pt x="16" y="13"/>
                  </a:lnTo>
                  <a:lnTo>
                    <a:pt x="8" y="7"/>
                  </a:lnTo>
                  <a:lnTo>
                    <a:pt x="0" y="0"/>
                  </a:lnTo>
                  <a:lnTo>
                    <a:pt x="3395" y="753"/>
                  </a:lnTo>
                  <a:close/>
                </a:path>
              </a:pathLst>
            </a:custGeom>
            <a:solidFill>
              <a:srgbClr val="555555"/>
            </a:solidFill>
            <a:ln w="9525">
              <a:noFill/>
              <a:round/>
              <a:headEnd/>
              <a:tailEnd/>
            </a:ln>
          </p:spPr>
          <p:txBody>
            <a:bodyPr/>
            <a:lstStyle/>
            <a:p>
              <a:endParaRPr lang="fr-FR"/>
            </a:p>
          </p:txBody>
        </p:sp>
        <p:sp>
          <p:nvSpPr>
            <p:cNvPr id="119" name="Freeform 122"/>
            <p:cNvSpPr>
              <a:spLocks/>
            </p:cNvSpPr>
            <p:nvPr/>
          </p:nvSpPr>
          <p:spPr bwMode="auto">
            <a:xfrm>
              <a:off x="3897" y="1739"/>
              <a:ext cx="1173" cy="272"/>
            </a:xfrm>
            <a:custGeom>
              <a:avLst/>
              <a:gdLst>
                <a:gd name="T0" fmla="*/ 42 w 3519"/>
                <a:gd name="T1" fmla="*/ 9 h 818"/>
                <a:gd name="T2" fmla="*/ 42 w 3519"/>
                <a:gd name="T3" fmla="*/ 9 h 818"/>
                <a:gd name="T4" fmla="*/ 43 w 3519"/>
                <a:gd name="T5" fmla="*/ 9 h 818"/>
                <a:gd name="T6" fmla="*/ 43 w 3519"/>
                <a:gd name="T7" fmla="*/ 10 h 818"/>
                <a:gd name="T8" fmla="*/ 43 w 3519"/>
                <a:gd name="T9" fmla="*/ 10 h 818"/>
                <a:gd name="T10" fmla="*/ 43 w 3519"/>
                <a:gd name="T11" fmla="*/ 10 h 818"/>
                <a:gd name="T12" fmla="*/ 43 w 3519"/>
                <a:gd name="T13" fmla="*/ 10 h 818"/>
                <a:gd name="T14" fmla="*/ 43 w 3519"/>
                <a:gd name="T15" fmla="*/ 10 h 818"/>
                <a:gd name="T16" fmla="*/ 43 w 3519"/>
                <a:gd name="T17" fmla="*/ 10 h 818"/>
                <a:gd name="T18" fmla="*/ 1 w 3519"/>
                <a:gd name="T19" fmla="*/ 1 h 818"/>
                <a:gd name="T20" fmla="*/ 1 w 3519"/>
                <a:gd name="T21" fmla="*/ 1 h 818"/>
                <a:gd name="T22" fmla="*/ 1 w 3519"/>
                <a:gd name="T23" fmla="*/ 0 h 818"/>
                <a:gd name="T24" fmla="*/ 0 w 3519"/>
                <a:gd name="T25" fmla="*/ 0 h 818"/>
                <a:gd name="T26" fmla="*/ 0 w 3519"/>
                <a:gd name="T27" fmla="*/ 0 h 818"/>
                <a:gd name="T28" fmla="*/ 0 w 3519"/>
                <a:gd name="T29" fmla="*/ 0 h 818"/>
                <a:gd name="T30" fmla="*/ 0 w 3519"/>
                <a:gd name="T31" fmla="*/ 0 h 818"/>
                <a:gd name="T32" fmla="*/ 0 w 3519"/>
                <a:gd name="T33" fmla="*/ 0 h 818"/>
                <a:gd name="T34" fmla="*/ 0 w 3519"/>
                <a:gd name="T35" fmla="*/ 0 h 818"/>
                <a:gd name="T36" fmla="*/ 42 w 3519"/>
                <a:gd name="T37" fmla="*/ 9 h 8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9"/>
                <a:gd name="T58" fmla="*/ 0 h 818"/>
                <a:gd name="T59" fmla="*/ 3519 w 3519"/>
                <a:gd name="T60" fmla="*/ 818 h 8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9" h="818">
                  <a:moveTo>
                    <a:pt x="3421" y="758"/>
                  </a:moveTo>
                  <a:lnTo>
                    <a:pt x="3433" y="765"/>
                  </a:lnTo>
                  <a:lnTo>
                    <a:pt x="3446" y="772"/>
                  </a:lnTo>
                  <a:lnTo>
                    <a:pt x="3458" y="780"/>
                  </a:lnTo>
                  <a:lnTo>
                    <a:pt x="3470" y="788"/>
                  </a:lnTo>
                  <a:lnTo>
                    <a:pt x="3482" y="796"/>
                  </a:lnTo>
                  <a:lnTo>
                    <a:pt x="3494" y="803"/>
                  </a:lnTo>
                  <a:lnTo>
                    <a:pt x="3507" y="811"/>
                  </a:lnTo>
                  <a:lnTo>
                    <a:pt x="3519" y="818"/>
                  </a:lnTo>
                  <a:lnTo>
                    <a:pt x="63" y="53"/>
                  </a:lnTo>
                  <a:lnTo>
                    <a:pt x="55" y="46"/>
                  </a:lnTo>
                  <a:lnTo>
                    <a:pt x="47" y="40"/>
                  </a:lnTo>
                  <a:lnTo>
                    <a:pt x="39" y="33"/>
                  </a:lnTo>
                  <a:lnTo>
                    <a:pt x="32" y="26"/>
                  </a:lnTo>
                  <a:lnTo>
                    <a:pt x="24" y="20"/>
                  </a:lnTo>
                  <a:lnTo>
                    <a:pt x="16" y="14"/>
                  </a:lnTo>
                  <a:lnTo>
                    <a:pt x="8" y="7"/>
                  </a:lnTo>
                  <a:lnTo>
                    <a:pt x="0" y="0"/>
                  </a:lnTo>
                  <a:lnTo>
                    <a:pt x="3421" y="758"/>
                  </a:lnTo>
                  <a:close/>
                </a:path>
              </a:pathLst>
            </a:custGeom>
            <a:solidFill>
              <a:srgbClr val="575757"/>
            </a:solidFill>
            <a:ln w="9525">
              <a:noFill/>
              <a:round/>
              <a:headEnd/>
              <a:tailEnd/>
            </a:ln>
          </p:spPr>
          <p:txBody>
            <a:bodyPr/>
            <a:lstStyle/>
            <a:p>
              <a:endParaRPr lang="fr-FR"/>
            </a:p>
          </p:txBody>
        </p:sp>
        <p:sp>
          <p:nvSpPr>
            <p:cNvPr id="120" name="Freeform 123"/>
            <p:cNvSpPr>
              <a:spLocks/>
            </p:cNvSpPr>
            <p:nvPr/>
          </p:nvSpPr>
          <p:spPr bwMode="auto">
            <a:xfrm>
              <a:off x="3918" y="1756"/>
              <a:ext cx="1184" cy="274"/>
            </a:xfrm>
            <a:custGeom>
              <a:avLst/>
              <a:gdLst>
                <a:gd name="T0" fmla="*/ 43 w 3551"/>
                <a:gd name="T1" fmla="*/ 9 h 822"/>
                <a:gd name="T2" fmla="*/ 43 w 3551"/>
                <a:gd name="T3" fmla="*/ 10 h 822"/>
                <a:gd name="T4" fmla="*/ 43 w 3551"/>
                <a:gd name="T5" fmla="*/ 10 h 822"/>
                <a:gd name="T6" fmla="*/ 43 w 3551"/>
                <a:gd name="T7" fmla="*/ 10 h 822"/>
                <a:gd name="T8" fmla="*/ 43 w 3551"/>
                <a:gd name="T9" fmla="*/ 10 h 822"/>
                <a:gd name="T10" fmla="*/ 43 w 3551"/>
                <a:gd name="T11" fmla="*/ 10 h 822"/>
                <a:gd name="T12" fmla="*/ 44 w 3551"/>
                <a:gd name="T13" fmla="*/ 10 h 822"/>
                <a:gd name="T14" fmla="*/ 44 w 3551"/>
                <a:gd name="T15" fmla="*/ 10 h 822"/>
                <a:gd name="T16" fmla="*/ 44 w 3551"/>
                <a:gd name="T17" fmla="*/ 10 h 822"/>
                <a:gd name="T18" fmla="*/ 1 w 3551"/>
                <a:gd name="T19" fmla="*/ 1 h 822"/>
                <a:gd name="T20" fmla="*/ 1 w 3551"/>
                <a:gd name="T21" fmla="*/ 1 h 822"/>
                <a:gd name="T22" fmla="*/ 1 w 3551"/>
                <a:gd name="T23" fmla="*/ 0 h 822"/>
                <a:gd name="T24" fmla="*/ 0 w 3551"/>
                <a:gd name="T25" fmla="*/ 0 h 822"/>
                <a:gd name="T26" fmla="*/ 0 w 3551"/>
                <a:gd name="T27" fmla="*/ 0 h 822"/>
                <a:gd name="T28" fmla="*/ 0 w 3551"/>
                <a:gd name="T29" fmla="*/ 0 h 822"/>
                <a:gd name="T30" fmla="*/ 0 w 3551"/>
                <a:gd name="T31" fmla="*/ 0 h 822"/>
                <a:gd name="T32" fmla="*/ 0 w 3551"/>
                <a:gd name="T33" fmla="*/ 0 h 822"/>
                <a:gd name="T34" fmla="*/ 0 w 3551"/>
                <a:gd name="T35" fmla="*/ 0 h 822"/>
                <a:gd name="T36" fmla="*/ 43 w 3551"/>
                <a:gd name="T37" fmla="*/ 9 h 8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51"/>
                <a:gd name="T58" fmla="*/ 0 h 822"/>
                <a:gd name="T59" fmla="*/ 3551 w 3551"/>
                <a:gd name="T60" fmla="*/ 822 h 8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51" h="822">
                  <a:moveTo>
                    <a:pt x="3456" y="765"/>
                  </a:moveTo>
                  <a:lnTo>
                    <a:pt x="3469" y="772"/>
                  </a:lnTo>
                  <a:lnTo>
                    <a:pt x="3480" y="779"/>
                  </a:lnTo>
                  <a:lnTo>
                    <a:pt x="3492" y="787"/>
                  </a:lnTo>
                  <a:lnTo>
                    <a:pt x="3504" y="794"/>
                  </a:lnTo>
                  <a:lnTo>
                    <a:pt x="3516" y="802"/>
                  </a:lnTo>
                  <a:lnTo>
                    <a:pt x="3528" y="809"/>
                  </a:lnTo>
                  <a:lnTo>
                    <a:pt x="3540" y="816"/>
                  </a:lnTo>
                  <a:lnTo>
                    <a:pt x="3551" y="822"/>
                  </a:lnTo>
                  <a:lnTo>
                    <a:pt x="63" y="51"/>
                  </a:lnTo>
                  <a:lnTo>
                    <a:pt x="55" y="44"/>
                  </a:lnTo>
                  <a:lnTo>
                    <a:pt x="47" y="39"/>
                  </a:lnTo>
                  <a:lnTo>
                    <a:pt x="40" y="32"/>
                  </a:lnTo>
                  <a:lnTo>
                    <a:pt x="32" y="25"/>
                  </a:lnTo>
                  <a:lnTo>
                    <a:pt x="24" y="19"/>
                  </a:lnTo>
                  <a:lnTo>
                    <a:pt x="16" y="13"/>
                  </a:lnTo>
                  <a:lnTo>
                    <a:pt x="8" y="7"/>
                  </a:lnTo>
                  <a:lnTo>
                    <a:pt x="0" y="0"/>
                  </a:lnTo>
                  <a:lnTo>
                    <a:pt x="3456" y="765"/>
                  </a:lnTo>
                  <a:close/>
                </a:path>
              </a:pathLst>
            </a:custGeom>
            <a:solidFill>
              <a:srgbClr val="5A5A5A"/>
            </a:solidFill>
            <a:ln w="9525">
              <a:noFill/>
              <a:round/>
              <a:headEnd/>
              <a:tailEnd/>
            </a:ln>
          </p:spPr>
          <p:txBody>
            <a:bodyPr/>
            <a:lstStyle/>
            <a:p>
              <a:endParaRPr lang="fr-FR"/>
            </a:p>
          </p:txBody>
        </p:sp>
        <p:sp>
          <p:nvSpPr>
            <p:cNvPr id="121" name="Freeform 124"/>
            <p:cNvSpPr>
              <a:spLocks/>
            </p:cNvSpPr>
            <p:nvPr/>
          </p:nvSpPr>
          <p:spPr bwMode="auto">
            <a:xfrm>
              <a:off x="3939" y="1773"/>
              <a:ext cx="1196" cy="277"/>
            </a:xfrm>
            <a:custGeom>
              <a:avLst/>
              <a:gdLst>
                <a:gd name="T0" fmla="*/ 43 w 3586"/>
                <a:gd name="T1" fmla="*/ 10 h 831"/>
                <a:gd name="T2" fmla="*/ 43 w 3586"/>
                <a:gd name="T3" fmla="*/ 10 h 831"/>
                <a:gd name="T4" fmla="*/ 43 w 3586"/>
                <a:gd name="T5" fmla="*/ 10 h 831"/>
                <a:gd name="T6" fmla="*/ 44 w 3586"/>
                <a:gd name="T7" fmla="*/ 10 h 831"/>
                <a:gd name="T8" fmla="*/ 44 w 3586"/>
                <a:gd name="T9" fmla="*/ 10 h 831"/>
                <a:gd name="T10" fmla="*/ 44 w 3586"/>
                <a:gd name="T11" fmla="*/ 10 h 831"/>
                <a:gd name="T12" fmla="*/ 44 w 3586"/>
                <a:gd name="T13" fmla="*/ 10 h 831"/>
                <a:gd name="T14" fmla="*/ 44 w 3586"/>
                <a:gd name="T15" fmla="*/ 10 h 831"/>
                <a:gd name="T16" fmla="*/ 44 w 3586"/>
                <a:gd name="T17" fmla="*/ 10 h 831"/>
                <a:gd name="T18" fmla="*/ 1 w 3586"/>
                <a:gd name="T19" fmla="*/ 1 h 831"/>
                <a:gd name="T20" fmla="*/ 1 w 3586"/>
                <a:gd name="T21" fmla="*/ 1 h 831"/>
                <a:gd name="T22" fmla="*/ 1 w 3586"/>
                <a:gd name="T23" fmla="*/ 0 h 831"/>
                <a:gd name="T24" fmla="*/ 0 w 3586"/>
                <a:gd name="T25" fmla="*/ 0 h 831"/>
                <a:gd name="T26" fmla="*/ 0 w 3586"/>
                <a:gd name="T27" fmla="*/ 0 h 831"/>
                <a:gd name="T28" fmla="*/ 0 w 3586"/>
                <a:gd name="T29" fmla="*/ 0 h 831"/>
                <a:gd name="T30" fmla="*/ 0 w 3586"/>
                <a:gd name="T31" fmla="*/ 0 h 831"/>
                <a:gd name="T32" fmla="*/ 0 w 3586"/>
                <a:gd name="T33" fmla="*/ 0 h 831"/>
                <a:gd name="T34" fmla="*/ 0 w 3586"/>
                <a:gd name="T35" fmla="*/ 0 h 831"/>
                <a:gd name="T36" fmla="*/ 43 w 3586"/>
                <a:gd name="T37" fmla="*/ 10 h 8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6"/>
                <a:gd name="T58" fmla="*/ 0 h 831"/>
                <a:gd name="T59" fmla="*/ 3586 w 3586"/>
                <a:gd name="T60" fmla="*/ 831 h 8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6" h="831">
                  <a:moveTo>
                    <a:pt x="3488" y="771"/>
                  </a:moveTo>
                  <a:lnTo>
                    <a:pt x="3501" y="779"/>
                  </a:lnTo>
                  <a:lnTo>
                    <a:pt x="3512" y="786"/>
                  </a:lnTo>
                  <a:lnTo>
                    <a:pt x="3525" y="794"/>
                  </a:lnTo>
                  <a:lnTo>
                    <a:pt x="3537" y="801"/>
                  </a:lnTo>
                  <a:lnTo>
                    <a:pt x="3548" y="809"/>
                  </a:lnTo>
                  <a:lnTo>
                    <a:pt x="3561" y="817"/>
                  </a:lnTo>
                  <a:lnTo>
                    <a:pt x="3573" y="823"/>
                  </a:lnTo>
                  <a:lnTo>
                    <a:pt x="3586" y="831"/>
                  </a:lnTo>
                  <a:lnTo>
                    <a:pt x="60" y="49"/>
                  </a:lnTo>
                  <a:lnTo>
                    <a:pt x="52" y="43"/>
                  </a:lnTo>
                  <a:lnTo>
                    <a:pt x="45" y="36"/>
                  </a:lnTo>
                  <a:lnTo>
                    <a:pt x="37" y="31"/>
                  </a:lnTo>
                  <a:lnTo>
                    <a:pt x="29" y="24"/>
                  </a:lnTo>
                  <a:lnTo>
                    <a:pt x="21" y="18"/>
                  </a:lnTo>
                  <a:lnTo>
                    <a:pt x="14" y="13"/>
                  </a:lnTo>
                  <a:lnTo>
                    <a:pt x="6" y="6"/>
                  </a:lnTo>
                  <a:lnTo>
                    <a:pt x="0" y="0"/>
                  </a:lnTo>
                  <a:lnTo>
                    <a:pt x="3488" y="771"/>
                  </a:lnTo>
                  <a:close/>
                </a:path>
              </a:pathLst>
            </a:custGeom>
            <a:solidFill>
              <a:srgbClr val="5A5A5A"/>
            </a:solidFill>
            <a:ln w="9525">
              <a:noFill/>
              <a:round/>
              <a:headEnd/>
              <a:tailEnd/>
            </a:ln>
          </p:spPr>
          <p:txBody>
            <a:bodyPr/>
            <a:lstStyle/>
            <a:p>
              <a:endParaRPr lang="fr-FR"/>
            </a:p>
          </p:txBody>
        </p:sp>
        <p:sp>
          <p:nvSpPr>
            <p:cNvPr id="122" name="Freeform 125"/>
            <p:cNvSpPr>
              <a:spLocks/>
            </p:cNvSpPr>
            <p:nvPr/>
          </p:nvSpPr>
          <p:spPr bwMode="auto">
            <a:xfrm>
              <a:off x="3959" y="1790"/>
              <a:ext cx="1191" cy="275"/>
            </a:xfrm>
            <a:custGeom>
              <a:avLst/>
              <a:gdLst>
                <a:gd name="T0" fmla="*/ 44 w 3572"/>
                <a:gd name="T1" fmla="*/ 10 h 826"/>
                <a:gd name="T2" fmla="*/ 44 w 3572"/>
                <a:gd name="T3" fmla="*/ 10 h 826"/>
                <a:gd name="T4" fmla="*/ 44 w 3572"/>
                <a:gd name="T5" fmla="*/ 10 h 826"/>
                <a:gd name="T6" fmla="*/ 44 w 3572"/>
                <a:gd name="T7" fmla="*/ 10 h 826"/>
                <a:gd name="T8" fmla="*/ 44 w 3572"/>
                <a:gd name="T9" fmla="*/ 10 h 826"/>
                <a:gd name="T10" fmla="*/ 44 w 3572"/>
                <a:gd name="T11" fmla="*/ 10 h 826"/>
                <a:gd name="T12" fmla="*/ 44 w 3572"/>
                <a:gd name="T13" fmla="*/ 10 h 826"/>
                <a:gd name="T14" fmla="*/ 44 w 3572"/>
                <a:gd name="T15" fmla="*/ 10 h 826"/>
                <a:gd name="T16" fmla="*/ 44 w 3572"/>
                <a:gd name="T17" fmla="*/ 10 h 826"/>
                <a:gd name="T18" fmla="*/ 44 w 3572"/>
                <a:gd name="T19" fmla="*/ 10 h 826"/>
                <a:gd name="T20" fmla="*/ 44 w 3572"/>
                <a:gd name="T21" fmla="*/ 10 h 826"/>
                <a:gd name="T22" fmla="*/ 44 w 3572"/>
                <a:gd name="T23" fmla="*/ 10 h 826"/>
                <a:gd name="T24" fmla="*/ 44 w 3572"/>
                <a:gd name="T25" fmla="*/ 10 h 826"/>
                <a:gd name="T26" fmla="*/ 1 w 3572"/>
                <a:gd name="T27" fmla="*/ 1 h 826"/>
                <a:gd name="T28" fmla="*/ 1 w 3572"/>
                <a:gd name="T29" fmla="*/ 1 h 826"/>
                <a:gd name="T30" fmla="*/ 1 w 3572"/>
                <a:gd name="T31" fmla="*/ 1 h 826"/>
                <a:gd name="T32" fmla="*/ 0 w 3572"/>
                <a:gd name="T33" fmla="*/ 0 h 826"/>
                <a:gd name="T34" fmla="*/ 0 w 3572"/>
                <a:gd name="T35" fmla="*/ 0 h 826"/>
                <a:gd name="T36" fmla="*/ 0 w 3572"/>
                <a:gd name="T37" fmla="*/ 0 h 826"/>
                <a:gd name="T38" fmla="*/ 0 w 3572"/>
                <a:gd name="T39" fmla="*/ 0 h 826"/>
                <a:gd name="T40" fmla="*/ 0 w 3572"/>
                <a:gd name="T41" fmla="*/ 0 h 826"/>
                <a:gd name="T42" fmla="*/ 0 w 3572"/>
                <a:gd name="T43" fmla="*/ 0 h 826"/>
                <a:gd name="T44" fmla="*/ 44 w 3572"/>
                <a:gd name="T45" fmla="*/ 10 h 8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72"/>
                <a:gd name="T70" fmla="*/ 0 h 826"/>
                <a:gd name="T71" fmla="*/ 3572 w 3572"/>
                <a:gd name="T72" fmla="*/ 826 h 8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72" h="826">
                  <a:moveTo>
                    <a:pt x="3526" y="782"/>
                  </a:moveTo>
                  <a:lnTo>
                    <a:pt x="3531" y="786"/>
                  </a:lnTo>
                  <a:lnTo>
                    <a:pt x="3537" y="789"/>
                  </a:lnTo>
                  <a:lnTo>
                    <a:pt x="3543" y="793"/>
                  </a:lnTo>
                  <a:lnTo>
                    <a:pt x="3549" y="796"/>
                  </a:lnTo>
                  <a:lnTo>
                    <a:pt x="3555" y="799"/>
                  </a:lnTo>
                  <a:lnTo>
                    <a:pt x="3561" y="803"/>
                  </a:lnTo>
                  <a:lnTo>
                    <a:pt x="3566" y="806"/>
                  </a:lnTo>
                  <a:lnTo>
                    <a:pt x="3572" y="810"/>
                  </a:lnTo>
                  <a:lnTo>
                    <a:pt x="3569" y="814"/>
                  </a:lnTo>
                  <a:lnTo>
                    <a:pt x="3564" y="819"/>
                  </a:lnTo>
                  <a:lnTo>
                    <a:pt x="3560" y="823"/>
                  </a:lnTo>
                  <a:lnTo>
                    <a:pt x="3555" y="826"/>
                  </a:lnTo>
                  <a:lnTo>
                    <a:pt x="63" y="53"/>
                  </a:lnTo>
                  <a:lnTo>
                    <a:pt x="55" y="46"/>
                  </a:lnTo>
                  <a:lnTo>
                    <a:pt x="47" y="41"/>
                  </a:lnTo>
                  <a:lnTo>
                    <a:pt x="39" y="34"/>
                  </a:lnTo>
                  <a:lnTo>
                    <a:pt x="31" y="27"/>
                  </a:lnTo>
                  <a:lnTo>
                    <a:pt x="23" y="20"/>
                  </a:lnTo>
                  <a:lnTo>
                    <a:pt x="15" y="13"/>
                  </a:lnTo>
                  <a:lnTo>
                    <a:pt x="7" y="7"/>
                  </a:lnTo>
                  <a:lnTo>
                    <a:pt x="0" y="0"/>
                  </a:lnTo>
                  <a:lnTo>
                    <a:pt x="3526" y="782"/>
                  </a:lnTo>
                  <a:close/>
                </a:path>
              </a:pathLst>
            </a:custGeom>
            <a:solidFill>
              <a:srgbClr val="5C5C5C"/>
            </a:solidFill>
            <a:ln w="9525">
              <a:noFill/>
              <a:round/>
              <a:headEnd/>
              <a:tailEnd/>
            </a:ln>
          </p:spPr>
          <p:txBody>
            <a:bodyPr/>
            <a:lstStyle/>
            <a:p>
              <a:endParaRPr lang="fr-FR"/>
            </a:p>
          </p:txBody>
        </p:sp>
        <p:sp>
          <p:nvSpPr>
            <p:cNvPr id="123" name="Freeform 126"/>
            <p:cNvSpPr>
              <a:spLocks/>
            </p:cNvSpPr>
            <p:nvPr/>
          </p:nvSpPr>
          <p:spPr bwMode="auto">
            <a:xfrm>
              <a:off x="3980" y="1807"/>
              <a:ext cx="1164" cy="267"/>
            </a:xfrm>
            <a:custGeom>
              <a:avLst/>
              <a:gdLst>
                <a:gd name="T0" fmla="*/ 43 w 3492"/>
                <a:gd name="T1" fmla="*/ 10 h 800"/>
                <a:gd name="T2" fmla="*/ 43 w 3492"/>
                <a:gd name="T3" fmla="*/ 10 h 800"/>
                <a:gd name="T4" fmla="*/ 43 w 3492"/>
                <a:gd name="T5" fmla="*/ 10 h 800"/>
                <a:gd name="T6" fmla="*/ 43 w 3492"/>
                <a:gd name="T7" fmla="*/ 10 h 800"/>
                <a:gd name="T8" fmla="*/ 43 w 3492"/>
                <a:gd name="T9" fmla="*/ 10 h 800"/>
                <a:gd name="T10" fmla="*/ 43 w 3492"/>
                <a:gd name="T11" fmla="*/ 10 h 800"/>
                <a:gd name="T12" fmla="*/ 43 w 3492"/>
                <a:gd name="T13" fmla="*/ 10 h 800"/>
                <a:gd name="T14" fmla="*/ 43 w 3492"/>
                <a:gd name="T15" fmla="*/ 10 h 800"/>
                <a:gd name="T16" fmla="*/ 42 w 3492"/>
                <a:gd name="T17" fmla="*/ 10 h 800"/>
                <a:gd name="T18" fmla="*/ 38 w 3492"/>
                <a:gd name="T19" fmla="*/ 9 h 800"/>
                <a:gd name="T20" fmla="*/ 38 w 3492"/>
                <a:gd name="T21" fmla="*/ 9 h 800"/>
                <a:gd name="T22" fmla="*/ 38 w 3492"/>
                <a:gd name="T23" fmla="*/ 9 h 800"/>
                <a:gd name="T24" fmla="*/ 38 w 3492"/>
                <a:gd name="T25" fmla="*/ 9 h 800"/>
                <a:gd name="T26" fmla="*/ 37 w 3492"/>
                <a:gd name="T27" fmla="*/ 8 h 800"/>
                <a:gd name="T28" fmla="*/ 37 w 3492"/>
                <a:gd name="T29" fmla="*/ 8 h 800"/>
                <a:gd name="T30" fmla="*/ 37 w 3492"/>
                <a:gd name="T31" fmla="*/ 8 h 800"/>
                <a:gd name="T32" fmla="*/ 36 w 3492"/>
                <a:gd name="T33" fmla="*/ 8 h 800"/>
                <a:gd name="T34" fmla="*/ 36 w 3492"/>
                <a:gd name="T35" fmla="*/ 8 h 800"/>
                <a:gd name="T36" fmla="*/ 36 w 3492"/>
                <a:gd name="T37" fmla="*/ 8 h 800"/>
                <a:gd name="T38" fmla="*/ 35 w 3492"/>
                <a:gd name="T39" fmla="*/ 8 h 800"/>
                <a:gd name="T40" fmla="*/ 35 w 3492"/>
                <a:gd name="T41" fmla="*/ 8 h 800"/>
                <a:gd name="T42" fmla="*/ 35 w 3492"/>
                <a:gd name="T43" fmla="*/ 8 h 800"/>
                <a:gd name="T44" fmla="*/ 34 w 3492"/>
                <a:gd name="T45" fmla="*/ 8 h 800"/>
                <a:gd name="T46" fmla="*/ 34 w 3492"/>
                <a:gd name="T47" fmla="*/ 8 h 800"/>
                <a:gd name="T48" fmla="*/ 34 w 3492"/>
                <a:gd name="T49" fmla="*/ 8 h 800"/>
                <a:gd name="T50" fmla="*/ 33 w 3492"/>
                <a:gd name="T51" fmla="*/ 8 h 800"/>
                <a:gd name="T52" fmla="*/ 1 w 3492"/>
                <a:gd name="T53" fmla="*/ 1 h 800"/>
                <a:gd name="T54" fmla="*/ 1 w 3492"/>
                <a:gd name="T55" fmla="*/ 1 h 800"/>
                <a:gd name="T56" fmla="*/ 1 w 3492"/>
                <a:gd name="T57" fmla="*/ 0 h 800"/>
                <a:gd name="T58" fmla="*/ 0 w 3492"/>
                <a:gd name="T59" fmla="*/ 0 h 800"/>
                <a:gd name="T60" fmla="*/ 0 w 3492"/>
                <a:gd name="T61" fmla="*/ 0 h 800"/>
                <a:gd name="T62" fmla="*/ 0 w 3492"/>
                <a:gd name="T63" fmla="*/ 0 h 800"/>
                <a:gd name="T64" fmla="*/ 0 w 3492"/>
                <a:gd name="T65" fmla="*/ 0 h 800"/>
                <a:gd name="T66" fmla="*/ 0 w 3492"/>
                <a:gd name="T67" fmla="*/ 0 h 800"/>
                <a:gd name="T68" fmla="*/ 0 w 3492"/>
                <a:gd name="T69" fmla="*/ 0 h 800"/>
                <a:gd name="T70" fmla="*/ 43 w 3492"/>
                <a:gd name="T71" fmla="*/ 10 h 8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2"/>
                <a:gd name="T109" fmla="*/ 0 h 800"/>
                <a:gd name="T110" fmla="*/ 3492 w 3492"/>
                <a:gd name="T111" fmla="*/ 800 h 8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2" h="800">
                  <a:moveTo>
                    <a:pt x="3492" y="773"/>
                  </a:moveTo>
                  <a:lnTo>
                    <a:pt x="3486" y="778"/>
                  </a:lnTo>
                  <a:lnTo>
                    <a:pt x="3480" y="781"/>
                  </a:lnTo>
                  <a:lnTo>
                    <a:pt x="3473" y="785"/>
                  </a:lnTo>
                  <a:lnTo>
                    <a:pt x="3466" y="788"/>
                  </a:lnTo>
                  <a:lnTo>
                    <a:pt x="3458" y="792"/>
                  </a:lnTo>
                  <a:lnTo>
                    <a:pt x="3451" y="794"/>
                  </a:lnTo>
                  <a:lnTo>
                    <a:pt x="3443" y="797"/>
                  </a:lnTo>
                  <a:lnTo>
                    <a:pt x="3437" y="800"/>
                  </a:lnTo>
                  <a:lnTo>
                    <a:pt x="3112" y="726"/>
                  </a:lnTo>
                  <a:lnTo>
                    <a:pt x="3092" y="713"/>
                  </a:lnTo>
                  <a:lnTo>
                    <a:pt x="3071" y="702"/>
                  </a:lnTo>
                  <a:lnTo>
                    <a:pt x="3049" y="692"/>
                  </a:lnTo>
                  <a:lnTo>
                    <a:pt x="3026" y="682"/>
                  </a:lnTo>
                  <a:lnTo>
                    <a:pt x="3002" y="673"/>
                  </a:lnTo>
                  <a:lnTo>
                    <a:pt x="2977" y="665"/>
                  </a:lnTo>
                  <a:lnTo>
                    <a:pt x="2951" y="658"/>
                  </a:lnTo>
                  <a:lnTo>
                    <a:pt x="2924" y="652"/>
                  </a:lnTo>
                  <a:lnTo>
                    <a:pt x="2897" y="647"/>
                  </a:lnTo>
                  <a:lnTo>
                    <a:pt x="2868" y="643"/>
                  </a:lnTo>
                  <a:lnTo>
                    <a:pt x="2840" y="639"/>
                  </a:lnTo>
                  <a:lnTo>
                    <a:pt x="2810" y="636"/>
                  </a:lnTo>
                  <a:lnTo>
                    <a:pt x="2781" y="634"/>
                  </a:lnTo>
                  <a:lnTo>
                    <a:pt x="2752" y="633"/>
                  </a:lnTo>
                  <a:lnTo>
                    <a:pt x="2722" y="633"/>
                  </a:lnTo>
                  <a:lnTo>
                    <a:pt x="2692" y="633"/>
                  </a:lnTo>
                  <a:lnTo>
                    <a:pt x="59" y="51"/>
                  </a:lnTo>
                  <a:lnTo>
                    <a:pt x="52" y="44"/>
                  </a:lnTo>
                  <a:lnTo>
                    <a:pt x="44" y="39"/>
                  </a:lnTo>
                  <a:lnTo>
                    <a:pt x="37" y="32"/>
                  </a:lnTo>
                  <a:lnTo>
                    <a:pt x="29" y="25"/>
                  </a:lnTo>
                  <a:lnTo>
                    <a:pt x="21" y="19"/>
                  </a:lnTo>
                  <a:lnTo>
                    <a:pt x="15" y="13"/>
                  </a:lnTo>
                  <a:lnTo>
                    <a:pt x="7" y="7"/>
                  </a:lnTo>
                  <a:lnTo>
                    <a:pt x="0" y="0"/>
                  </a:lnTo>
                  <a:lnTo>
                    <a:pt x="3492" y="773"/>
                  </a:lnTo>
                  <a:close/>
                </a:path>
              </a:pathLst>
            </a:custGeom>
            <a:solidFill>
              <a:srgbClr val="5F5F5F"/>
            </a:solidFill>
            <a:ln w="9525">
              <a:noFill/>
              <a:round/>
              <a:headEnd/>
              <a:tailEnd/>
            </a:ln>
          </p:spPr>
          <p:txBody>
            <a:bodyPr/>
            <a:lstStyle/>
            <a:p>
              <a:endParaRPr lang="fr-FR"/>
            </a:p>
          </p:txBody>
        </p:sp>
        <p:sp>
          <p:nvSpPr>
            <p:cNvPr id="124" name="Freeform 127"/>
            <p:cNvSpPr>
              <a:spLocks/>
            </p:cNvSpPr>
            <p:nvPr/>
          </p:nvSpPr>
          <p:spPr bwMode="auto">
            <a:xfrm>
              <a:off x="5018" y="2049"/>
              <a:ext cx="108" cy="32"/>
            </a:xfrm>
            <a:custGeom>
              <a:avLst/>
              <a:gdLst>
                <a:gd name="T0" fmla="*/ 4 w 325"/>
                <a:gd name="T1" fmla="*/ 1 h 94"/>
                <a:gd name="T2" fmla="*/ 4 w 325"/>
                <a:gd name="T3" fmla="*/ 1 h 94"/>
                <a:gd name="T4" fmla="*/ 4 w 325"/>
                <a:gd name="T5" fmla="*/ 1 h 94"/>
                <a:gd name="T6" fmla="*/ 4 w 325"/>
                <a:gd name="T7" fmla="*/ 1 h 94"/>
                <a:gd name="T8" fmla="*/ 4 w 325"/>
                <a:gd name="T9" fmla="*/ 1 h 94"/>
                <a:gd name="T10" fmla="*/ 4 w 325"/>
                <a:gd name="T11" fmla="*/ 1 h 94"/>
                <a:gd name="T12" fmla="*/ 4 w 325"/>
                <a:gd name="T13" fmla="*/ 1 h 94"/>
                <a:gd name="T14" fmla="*/ 4 w 325"/>
                <a:gd name="T15" fmla="*/ 1 h 94"/>
                <a:gd name="T16" fmla="*/ 3 w 325"/>
                <a:gd name="T17" fmla="*/ 1 h 94"/>
                <a:gd name="T18" fmla="*/ 3 w 325"/>
                <a:gd name="T19" fmla="*/ 1 h 94"/>
                <a:gd name="T20" fmla="*/ 3 w 325"/>
                <a:gd name="T21" fmla="*/ 1 h 94"/>
                <a:gd name="T22" fmla="*/ 3 w 325"/>
                <a:gd name="T23" fmla="*/ 1 h 94"/>
                <a:gd name="T24" fmla="*/ 3 w 325"/>
                <a:gd name="T25" fmla="*/ 1 h 94"/>
                <a:gd name="T26" fmla="*/ 1 w 325"/>
                <a:gd name="T27" fmla="*/ 1 h 94"/>
                <a:gd name="T28" fmla="*/ 1 w 325"/>
                <a:gd name="T29" fmla="*/ 1 h 94"/>
                <a:gd name="T30" fmla="*/ 1 w 325"/>
                <a:gd name="T31" fmla="*/ 0 h 94"/>
                <a:gd name="T32" fmla="*/ 0 w 325"/>
                <a:gd name="T33" fmla="*/ 0 h 94"/>
                <a:gd name="T34" fmla="*/ 0 w 325"/>
                <a:gd name="T35" fmla="*/ 0 h 94"/>
                <a:gd name="T36" fmla="*/ 0 w 325"/>
                <a:gd name="T37" fmla="*/ 0 h 94"/>
                <a:gd name="T38" fmla="*/ 0 w 325"/>
                <a:gd name="T39" fmla="*/ 0 h 94"/>
                <a:gd name="T40" fmla="*/ 0 w 325"/>
                <a:gd name="T41" fmla="*/ 0 h 94"/>
                <a:gd name="T42" fmla="*/ 0 w 325"/>
                <a:gd name="T43" fmla="*/ 0 h 94"/>
                <a:gd name="T44" fmla="*/ 4 w 325"/>
                <a:gd name="T45" fmla="*/ 1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5"/>
                <a:gd name="T70" fmla="*/ 0 h 94"/>
                <a:gd name="T71" fmla="*/ 325 w 325"/>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5" h="94">
                  <a:moveTo>
                    <a:pt x="325" y="74"/>
                  </a:moveTo>
                  <a:lnTo>
                    <a:pt x="320" y="75"/>
                  </a:lnTo>
                  <a:lnTo>
                    <a:pt x="314" y="77"/>
                  </a:lnTo>
                  <a:lnTo>
                    <a:pt x="310" y="78"/>
                  </a:lnTo>
                  <a:lnTo>
                    <a:pt x="304" y="80"/>
                  </a:lnTo>
                  <a:lnTo>
                    <a:pt x="297" y="83"/>
                  </a:lnTo>
                  <a:lnTo>
                    <a:pt x="292" y="85"/>
                  </a:lnTo>
                  <a:lnTo>
                    <a:pt x="285" y="87"/>
                  </a:lnTo>
                  <a:lnTo>
                    <a:pt x="278" y="88"/>
                  </a:lnTo>
                  <a:lnTo>
                    <a:pt x="271" y="89"/>
                  </a:lnTo>
                  <a:lnTo>
                    <a:pt x="265" y="92"/>
                  </a:lnTo>
                  <a:lnTo>
                    <a:pt x="258" y="93"/>
                  </a:lnTo>
                  <a:lnTo>
                    <a:pt x="251" y="94"/>
                  </a:lnTo>
                  <a:lnTo>
                    <a:pt x="57" y="51"/>
                  </a:lnTo>
                  <a:lnTo>
                    <a:pt x="52" y="44"/>
                  </a:lnTo>
                  <a:lnTo>
                    <a:pt x="45" y="37"/>
                  </a:lnTo>
                  <a:lnTo>
                    <a:pt x="38" y="31"/>
                  </a:lnTo>
                  <a:lnTo>
                    <a:pt x="31" y="24"/>
                  </a:lnTo>
                  <a:lnTo>
                    <a:pt x="23" y="17"/>
                  </a:lnTo>
                  <a:lnTo>
                    <a:pt x="16" y="11"/>
                  </a:lnTo>
                  <a:lnTo>
                    <a:pt x="8" y="6"/>
                  </a:lnTo>
                  <a:lnTo>
                    <a:pt x="0" y="0"/>
                  </a:lnTo>
                  <a:lnTo>
                    <a:pt x="325" y="74"/>
                  </a:lnTo>
                  <a:close/>
                </a:path>
              </a:pathLst>
            </a:custGeom>
            <a:solidFill>
              <a:srgbClr val="616161"/>
            </a:solidFill>
            <a:ln w="9525">
              <a:noFill/>
              <a:round/>
              <a:headEnd/>
              <a:tailEnd/>
            </a:ln>
          </p:spPr>
          <p:txBody>
            <a:bodyPr/>
            <a:lstStyle/>
            <a:p>
              <a:endParaRPr lang="fr-FR"/>
            </a:p>
          </p:txBody>
        </p:sp>
        <p:sp>
          <p:nvSpPr>
            <p:cNvPr id="125" name="Freeform 128"/>
            <p:cNvSpPr>
              <a:spLocks/>
            </p:cNvSpPr>
            <p:nvPr/>
          </p:nvSpPr>
          <p:spPr bwMode="auto">
            <a:xfrm>
              <a:off x="4000" y="1824"/>
              <a:ext cx="878" cy="197"/>
            </a:xfrm>
            <a:custGeom>
              <a:avLst/>
              <a:gdLst>
                <a:gd name="T0" fmla="*/ 33 w 2633"/>
                <a:gd name="T1" fmla="*/ 7 h 591"/>
                <a:gd name="T2" fmla="*/ 32 w 2633"/>
                <a:gd name="T3" fmla="*/ 7 h 591"/>
                <a:gd name="T4" fmla="*/ 32 w 2633"/>
                <a:gd name="T5" fmla="*/ 7 h 591"/>
                <a:gd name="T6" fmla="*/ 32 w 2633"/>
                <a:gd name="T7" fmla="*/ 7 h 591"/>
                <a:gd name="T8" fmla="*/ 32 w 2633"/>
                <a:gd name="T9" fmla="*/ 7 h 591"/>
                <a:gd name="T10" fmla="*/ 32 w 2633"/>
                <a:gd name="T11" fmla="*/ 7 h 591"/>
                <a:gd name="T12" fmla="*/ 31 w 2633"/>
                <a:gd name="T13" fmla="*/ 7 h 591"/>
                <a:gd name="T14" fmla="*/ 31 w 2633"/>
                <a:gd name="T15" fmla="*/ 7 h 591"/>
                <a:gd name="T16" fmla="*/ 31 w 2633"/>
                <a:gd name="T17" fmla="*/ 7 h 591"/>
                <a:gd name="T18" fmla="*/ 1 w 2633"/>
                <a:gd name="T19" fmla="*/ 1 h 591"/>
                <a:gd name="T20" fmla="*/ 1 w 2633"/>
                <a:gd name="T21" fmla="*/ 1 h 591"/>
                <a:gd name="T22" fmla="*/ 1 w 2633"/>
                <a:gd name="T23" fmla="*/ 0 h 591"/>
                <a:gd name="T24" fmla="*/ 0 w 2633"/>
                <a:gd name="T25" fmla="*/ 0 h 591"/>
                <a:gd name="T26" fmla="*/ 0 w 2633"/>
                <a:gd name="T27" fmla="*/ 0 h 591"/>
                <a:gd name="T28" fmla="*/ 0 w 2633"/>
                <a:gd name="T29" fmla="*/ 0 h 591"/>
                <a:gd name="T30" fmla="*/ 0 w 2633"/>
                <a:gd name="T31" fmla="*/ 0 h 591"/>
                <a:gd name="T32" fmla="*/ 0 w 2633"/>
                <a:gd name="T33" fmla="*/ 0 h 591"/>
                <a:gd name="T34" fmla="*/ 0 w 2633"/>
                <a:gd name="T35" fmla="*/ 0 h 591"/>
                <a:gd name="T36" fmla="*/ 33 w 2633"/>
                <a:gd name="T37" fmla="*/ 7 h 5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3"/>
                <a:gd name="T58" fmla="*/ 0 h 591"/>
                <a:gd name="T59" fmla="*/ 2633 w 2633"/>
                <a:gd name="T60" fmla="*/ 591 h 5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3" h="591">
                  <a:moveTo>
                    <a:pt x="2633" y="582"/>
                  </a:moveTo>
                  <a:lnTo>
                    <a:pt x="2617" y="582"/>
                  </a:lnTo>
                  <a:lnTo>
                    <a:pt x="2601" y="583"/>
                  </a:lnTo>
                  <a:lnTo>
                    <a:pt x="2585" y="584"/>
                  </a:lnTo>
                  <a:lnTo>
                    <a:pt x="2569" y="585"/>
                  </a:lnTo>
                  <a:lnTo>
                    <a:pt x="2553" y="587"/>
                  </a:lnTo>
                  <a:lnTo>
                    <a:pt x="2537" y="588"/>
                  </a:lnTo>
                  <a:lnTo>
                    <a:pt x="2522" y="590"/>
                  </a:lnTo>
                  <a:lnTo>
                    <a:pt x="2506" y="591"/>
                  </a:lnTo>
                  <a:lnTo>
                    <a:pt x="60" y="50"/>
                  </a:lnTo>
                  <a:lnTo>
                    <a:pt x="52" y="43"/>
                  </a:lnTo>
                  <a:lnTo>
                    <a:pt x="45" y="37"/>
                  </a:lnTo>
                  <a:lnTo>
                    <a:pt x="37" y="31"/>
                  </a:lnTo>
                  <a:lnTo>
                    <a:pt x="30" y="25"/>
                  </a:lnTo>
                  <a:lnTo>
                    <a:pt x="22" y="18"/>
                  </a:lnTo>
                  <a:lnTo>
                    <a:pt x="15" y="12"/>
                  </a:lnTo>
                  <a:lnTo>
                    <a:pt x="8" y="6"/>
                  </a:lnTo>
                  <a:lnTo>
                    <a:pt x="0" y="0"/>
                  </a:lnTo>
                  <a:lnTo>
                    <a:pt x="2633" y="582"/>
                  </a:lnTo>
                  <a:close/>
                </a:path>
              </a:pathLst>
            </a:custGeom>
            <a:solidFill>
              <a:srgbClr val="616161"/>
            </a:solidFill>
            <a:ln w="9525">
              <a:noFill/>
              <a:round/>
              <a:headEnd/>
              <a:tailEnd/>
            </a:ln>
          </p:spPr>
          <p:txBody>
            <a:bodyPr/>
            <a:lstStyle/>
            <a:p>
              <a:endParaRPr lang="fr-FR"/>
            </a:p>
          </p:txBody>
        </p:sp>
        <p:sp>
          <p:nvSpPr>
            <p:cNvPr id="126" name="Freeform 129"/>
            <p:cNvSpPr>
              <a:spLocks/>
            </p:cNvSpPr>
            <p:nvPr/>
          </p:nvSpPr>
          <p:spPr bwMode="auto">
            <a:xfrm>
              <a:off x="5037" y="2066"/>
              <a:ext cx="64" cy="17"/>
            </a:xfrm>
            <a:custGeom>
              <a:avLst/>
              <a:gdLst>
                <a:gd name="T0" fmla="*/ 2 w 194"/>
                <a:gd name="T1" fmla="*/ 1 h 49"/>
                <a:gd name="T2" fmla="*/ 2 w 194"/>
                <a:gd name="T3" fmla="*/ 1 h 49"/>
                <a:gd name="T4" fmla="*/ 2 w 194"/>
                <a:gd name="T5" fmla="*/ 1 h 49"/>
                <a:gd name="T6" fmla="*/ 2 w 194"/>
                <a:gd name="T7" fmla="*/ 1 h 49"/>
                <a:gd name="T8" fmla="*/ 2 w 194"/>
                <a:gd name="T9" fmla="*/ 1 h 49"/>
                <a:gd name="T10" fmla="*/ 1 w 194"/>
                <a:gd name="T11" fmla="*/ 1 h 49"/>
                <a:gd name="T12" fmla="*/ 1 w 194"/>
                <a:gd name="T13" fmla="*/ 1 h 49"/>
                <a:gd name="T14" fmla="*/ 1 w 194"/>
                <a:gd name="T15" fmla="*/ 1 h 49"/>
                <a:gd name="T16" fmla="*/ 1 w 194"/>
                <a:gd name="T17" fmla="*/ 1 h 49"/>
                <a:gd name="T18" fmla="*/ 0 w 194"/>
                <a:gd name="T19" fmla="*/ 1 h 49"/>
                <a:gd name="T20" fmla="*/ 0 w 194"/>
                <a:gd name="T21" fmla="*/ 0 h 49"/>
                <a:gd name="T22" fmla="*/ 0 w 194"/>
                <a:gd name="T23" fmla="*/ 0 h 49"/>
                <a:gd name="T24" fmla="*/ 0 w 194"/>
                <a:gd name="T25" fmla="*/ 0 h 49"/>
                <a:gd name="T26" fmla="*/ 0 w 194"/>
                <a:gd name="T27" fmla="*/ 0 h 49"/>
                <a:gd name="T28" fmla="*/ 2 w 194"/>
                <a:gd name="T29" fmla="*/ 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49"/>
                <a:gd name="T47" fmla="*/ 194 w 194"/>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49">
                  <a:moveTo>
                    <a:pt x="194" y="43"/>
                  </a:moveTo>
                  <a:lnTo>
                    <a:pt x="177" y="45"/>
                  </a:lnTo>
                  <a:lnTo>
                    <a:pt x="159" y="46"/>
                  </a:lnTo>
                  <a:lnTo>
                    <a:pt x="141" y="46"/>
                  </a:lnTo>
                  <a:lnTo>
                    <a:pt x="124" y="47"/>
                  </a:lnTo>
                  <a:lnTo>
                    <a:pt x="106" y="47"/>
                  </a:lnTo>
                  <a:lnTo>
                    <a:pt x="88" y="47"/>
                  </a:lnTo>
                  <a:lnTo>
                    <a:pt x="71" y="47"/>
                  </a:lnTo>
                  <a:lnTo>
                    <a:pt x="54" y="49"/>
                  </a:lnTo>
                  <a:lnTo>
                    <a:pt x="31" y="43"/>
                  </a:lnTo>
                  <a:lnTo>
                    <a:pt x="24" y="32"/>
                  </a:lnTo>
                  <a:lnTo>
                    <a:pt x="16" y="20"/>
                  </a:lnTo>
                  <a:lnTo>
                    <a:pt x="8" y="10"/>
                  </a:lnTo>
                  <a:lnTo>
                    <a:pt x="0" y="0"/>
                  </a:lnTo>
                  <a:lnTo>
                    <a:pt x="194" y="43"/>
                  </a:lnTo>
                  <a:close/>
                </a:path>
              </a:pathLst>
            </a:custGeom>
            <a:solidFill>
              <a:srgbClr val="646464"/>
            </a:solidFill>
            <a:ln w="9525">
              <a:noFill/>
              <a:round/>
              <a:headEnd/>
              <a:tailEnd/>
            </a:ln>
          </p:spPr>
          <p:txBody>
            <a:bodyPr/>
            <a:lstStyle/>
            <a:p>
              <a:endParaRPr lang="fr-FR"/>
            </a:p>
          </p:txBody>
        </p:sp>
        <p:sp>
          <p:nvSpPr>
            <p:cNvPr id="127" name="Freeform 130"/>
            <p:cNvSpPr>
              <a:spLocks/>
            </p:cNvSpPr>
            <p:nvPr/>
          </p:nvSpPr>
          <p:spPr bwMode="auto">
            <a:xfrm>
              <a:off x="4020" y="1841"/>
              <a:ext cx="815" cy="186"/>
            </a:xfrm>
            <a:custGeom>
              <a:avLst/>
              <a:gdLst>
                <a:gd name="T0" fmla="*/ 30 w 2446"/>
                <a:gd name="T1" fmla="*/ 7 h 557"/>
                <a:gd name="T2" fmla="*/ 30 w 2446"/>
                <a:gd name="T3" fmla="*/ 7 h 557"/>
                <a:gd name="T4" fmla="*/ 30 w 2446"/>
                <a:gd name="T5" fmla="*/ 7 h 557"/>
                <a:gd name="T6" fmla="*/ 30 w 2446"/>
                <a:gd name="T7" fmla="*/ 7 h 557"/>
                <a:gd name="T8" fmla="*/ 30 w 2446"/>
                <a:gd name="T9" fmla="*/ 7 h 557"/>
                <a:gd name="T10" fmla="*/ 29 w 2446"/>
                <a:gd name="T11" fmla="*/ 7 h 557"/>
                <a:gd name="T12" fmla="*/ 29 w 2446"/>
                <a:gd name="T13" fmla="*/ 7 h 557"/>
                <a:gd name="T14" fmla="*/ 29 w 2446"/>
                <a:gd name="T15" fmla="*/ 7 h 557"/>
                <a:gd name="T16" fmla="*/ 29 w 2446"/>
                <a:gd name="T17" fmla="*/ 7 h 557"/>
                <a:gd name="T18" fmla="*/ 1 w 2446"/>
                <a:gd name="T19" fmla="*/ 1 h 557"/>
                <a:gd name="T20" fmla="*/ 1 w 2446"/>
                <a:gd name="T21" fmla="*/ 1 h 557"/>
                <a:gd name="T22" fmla="*/ 1 w 2446"/>
                <a:gd name="T23" fmla="*/ 0 h 557"/>
                <a:gd name="T24" fmla="*/ 0 w 2446"/>
                <a:gd name="T25" fmla="*/ 0 h 557"/>
                <a:gd name="T26" fmla="*/ 0 w 2446"/>
                <a:gd name="T27" fmla="*/ 0 h 557"/>
                <a:gd name="T28" fmla="*/ 0 w 2446"/>
                <a:gd name="T29" fmla="*/ 0 h 557"/>
                <a:gd name="T30" fmla="*/ 0 w 2446"/>
                <a:gd name="T31" fmla="*/ 0 h 557"/>
                <a:gd name="T32" fmla="*/ 0 w 2446"/>
                <a:gd name="T33" fmla="*/ 0 h 557"/>
                <a:gd name="T34" fmla="*/ 0 w 2446"/>
                <a:gd name="T35" fmla="*/ 0 h 557"/>
                <a:gd name="T36" fmla="*/ 30 w 2446"/>
                <a:gd name="T37" fmla="*/ 7 h 5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6"/>
                <a:gd name="T58" fmla="*/ 0 h 557"/>
                <a:gd name="T59" fmla="*/ 2446 w 2446"/>
                <a:gd name="T60" fmla="*/ 557 h 5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6" h="557">
                  <a:moveTo>
                    <a:pt x="2446" y="541"/>
                  </a:moveTo>
                  <a:lnTo>
                    <a:pt x="2433" y="543"/>
                  </a:lnTo>
                  <a:lnTo>
                    <a:pt x="2421" y="545"/>
                  </a:lnTo>
                  <a:lnTo>
                    <a:pt x="2408" y="547"/>
                  </a:lnTo>
                  <a:lnTo>
                    <a:pt x="2396" y="548"/>
                  </a:lnTo>
                  <a:lnTo>
                    <a:pt x="2383" y="550"/>
                  </a:lnTo>
                  <a:lnTo>
                    <a:pt x="2371" y="552"/>
                  </a:lnTo>
                  <a:lnTo>
                    <a:pt x="2359" y="555"/>
                  </a:lnTo>
                  <a:lnTo>
                    <a:pt x="2346" y="557"/>
                  </a:lnTo>
                  <a:lnTo>
                    <a:pt x="58" y="50"/>
                  </a:lnTo>
                  <a:lnTo>
                    <a:pt x="51" y="43"/>
                  </a:lnTo>
                  <a:lnTo>
                    <a:pt x="43" y="37"/>
                  </a:lnTo>
                  <a:lnTo>
                    <a:pt x="36" y="30"/>
                  </a:lnTo>
                  <a:lnTo>
                    <a:pt x="29" y="25"/>
                  </a:lnTo>
                  <a:lnTo>
                    <a:pt x="21" y="19"/>
                  </a:lnTo>
                  <a:lnTo>
                    <a:pt x="15" y="12"/>
                  </a:lnTo>
                  <a:lnTo>
                    <a:pt x="7" y="7"/>
                  </a:lnTo>
                  <a:lnTo>
                    <a:pt x="0" y="0"/>
                  </a:lnTo>
                  <a:lnTo>
                    <a:pt x="2446" y="541"/>
                  </a:lnTo>
                  <a:close/>
                </a:path>
              </a:pathLst>
            </a:custGeom>
            <a:solidFill>
              <a:srgbClr val="646464"/>
            </a:solidFill>
            <a:ln w="9525">
              <a:noFill/>
              <a:round/>
              <a:headEnd/>
              <a:tailEnd/>
            </a:ln>
          </p:spPr>
          <p:txBody>
            <a:bodyPr/>
            <a:lstStyle/>
            <a:p>
              <a:endParaRPr lang="fr-FR"/>
            </a:p>
          </p:txBody>
        </p:sp>
        <p:sp>
          <p:nvSpPr>
            <p:cNvPr id="128" name="Freeform 131"/>
            <p:cNvSpPr>
              <a:spLocks/>
            </p:cNvSpPr>
            <p:nvPr/>
          </p:nvSpPr>
          <p:spPr bwMode="auto">
            <a:xfrm>
              <a:off x="5047" y="2081"/>
              <a:ext cx="8" cy="2"/>
            </a:xfrm>
            <a:custGeom>
              <a:avLst/>
              <a:gdLst>
                <a:gd name="T0" fmla="*/ 0 w 23"/>
                <a:gd name="T1" fmla="*/ 0 h 7"/>
                <a:gd name="T2" fmla="*/ 0 w 23"/>
                <a:gd name="T3" fmla="*/ 0 h 7"/>
                <a:gd name="T4" fmla="*/ 0 w 23"/>
                <a:gd name="T5" fmla="*/ 0 h 7"/>
                <a:gd name="T6" fmla="*/ 0 w 23"/>
                <a:gd name="T7" fmla="*/ 0 h 7"/>
                <a:gd name="T8" fmla="*/ 0 w 23"/>
                <a:gd name="T9" fmla="*/ 0 h 7"/>
                <a:gd name="T10" fmla="*/ 0 w 23"/>
                <a:gd name="T11" fmla="*/ 0 h 7"/>
                <a:gd name="T12" fmla="*/ 0 w 23"/>
                <a:gd name="T13" fmla="*/ 0 h 7"/>
                <a:gd name="T14" fmla="*/ 0 w 23"/>
                <a:gd name="T15" fmla="*/ 0 h 7"/>
                <a:gd name="T16" fmla="*/ 0 w 23"/>
                <a:gd name="T17" fmla="*/ 0 h 7"/>
                <a:gd name="T18" fmla="*/ 0 w 23"/>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
                <a:gd name="T32" fmla="*/ 23 w 23"/>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
                  <a:moveTo>
                    <a:pt x="23" y="6"/>
                  </a:moveTo>
                  <a:lnTo>
                    <a:pt x="18" y="6"/>
                  </a:lnTo>
                  <a:lnTo>
                    <a:pt x="14" y="6"/>
                  </a:lnTo>
                  <a:lnTo>
                    <a:pt x="8" y="6"/>
                  </a:lnTo>
                  <a:lnTo>
                    <a:pt x="3" y="7"/>
                  </a:lnTo>
                  <a:lnTo>
                    <a:pt x="2" y="4"/>
                  </a:lnTo>
                  <a:lnTo>
                    <a:pt x="2" y="3"/>
                  </a:lnTo>
                  <a:lnTo>
                    <a:pt x="1" y="1"/>
                  </a:lnTo>
                  <a:lnTo>
                    <a:pt x="0" y="0"/>
                  </a:lnTo>
                  <a:lnTo>
                    <a:pt x="23" y="6"/>
                  </a:lnTo>
                  <a:close/>
                </a:path>
              </a:pathLst>
            </a:custGeom>
            <a:solidFill>
              <a:srgbClr val="646464"/>
            </a:solidFill>
            <a:ln w="9525">
              <a:noFill/>
              <a:round/>
              <a:headEnd/>
              <a:tailEnd/>
            </a:ln>
          </p:spPr>
          <p:txBody>
            <a:bodyPr/>
            <a:lstStyle/>
            <a:p>
              <a:endParaRPr lang="fr-FR"/>
            </a:p>
          </p:txBody>
        </p:sp>
        <p:sp>
          <p:nvSpPr>
            <p:cNvPr id="129" name="Freeform 132"/>
            <p:cNvSpPr>
              <a:spLocks/>
            </p:cNvSpPr>
            <p:nvPr/>
          </p:nvSpPr>
          <p:spPr bwMode="auto">
            <a:xfrm>
              <a:off x="4039" y="1858"/>
              <a:ext cx="763" cy="175"/>
            </a:xfrm>
            <a:custGeom>
              <a:avLst/>
              <a:gdLst>
                <a:gd name="T0" fmla="*/ 28 w 2288"/>
                <a:gd name="T1" fmla="*/ 6 h 526"/>
                <a:gd name="T2" fmla="*/ 28 w 2288"/>
                <a:gd name="T3" fmla="*/ 6 h 526"/>
                <a:gd name="T4" fmla="*/ 28 w 2288"/>
                <a:gd name="T5" fmla="*/ 6 h 526"/>
                <a:gd name="T6" fmla="*/ 28 w 2288"/>
                <a:gd name="T7" fmla="*/ 6 h 526"/>
                <a:gd name="T8" fmla="*/ 28 w 2288"/>
                <a:gd name="T9" fmla="*/ 6 h 526"/>
                <a:gd name="T10" fmla="*/ 28 w 2288"/>
                <a:gd name="T11" fmla="*/ 6 h 526"/>
                <a:gd name="T12" fmla="*/ 27 w 2288"/>
                <a:gd name="T13" fmla="*/ 6 h 526"/>
                <a:gd name="T14" fmla="*/ 27 w 2288"/>
                <a:gd name="T15" fmla="*/ 6 h 526"/>
                <a:gd name="T16" fmla="*/ 27 w 2288"/>
                <a:gd name="T17" fmla="*/ 6 h 526"/>
                <a:gd name="T18" fmla="*/ 1 w 2288"/>
                <a:gd name="T19" fmla="*/ 1 h 526"/>
                <a:gd name="T20" fmla="*/ 1 w 2288"/>
                <a:gd name="T21" fmla="*/ 1 h 526"/>
                <a:gd name="T22" fmla="*/ 1 w 2288"/>
                <a:gd name="T23" fmla="*/ 0 h 526"/>
                <a:gd name="T24" fmla="*/ 0 w 2288"/>
                <a:gd name="T25" fmla="*/ 0 h 526"/>
                <a:gd name="T26" fmla="*/ 0 w 2288"/>
                <a:gd name="T27" fmla="*/ 0 h 526"/>
                <a:gd name="T28" fmla="*/ 0 w 2288"/>
                <a:gd name="T29" fmla="*/ 0 h 526"/>
                <a:gd name="T30" fmla="*/ 0 w 2288"/>
                <a:gd name="T31" fmla="*/ 0 h 526"/>
                <a:gd name="T32" fmla="*/ 0 w 2288"/>
                <a:gd name="T33" fmla="*/ 0 h 526"/>
                <a:gd name="T34" fmla="*/ 0 w 2288"/>
                <a:gd name="T35" fmla="*/ 0 h 526"/>
                <a:gd name="T36" fmla="*/ 28 w 2288"/>
                <a:gd name="T37" fmla="*/ 6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8"/>
                <a:gd name="T58" fmla="*/ 0 h 526"/>
                <a:gd name="T59" fmla="*/ 2288 w 228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8" h="526">
                  <a:moveTo>
                    <a:pt x="2288" y="507"/>
                  </a:moveTo>
                  <a:lnTo>
                    <a:pt x="2278" y="509"/>
                  </a:lnTo>
                  <a:lnTo>
                    <a:pt x="2267" y="512"/>
                  </a:lnTo>
                  <a:lnTo>
                    <a:pt x="2256" y="514"/>
                  </a:lnTo>
                  <a:lnTo>
                    <a:pt x="2246" y="516"/>
                  </a:lnTo>
                  <a:lnTo>
                    <a:pt x="2235" y="518"/>
                  </a:lnTo>
                  <a:lnTo>
                    <a:pt x="2225" y="521"/>
                  </a:lnTo>
                  <a:lnTo>
                    <a:pt x="2214" y="523"/>
                  </a:lnTo>
                  <a:lnTo>
                    <a:pt x="2204" y="526"/>
                  </a:lnTo>
                  <a:lnTo>
                    <a:pt x="61" y="52"/>
                  </a:lnTo>
                  <a:lnTo>
                    <a:pt x="53" y="45"/>
                  </a:lnTo>
                  <a:lnTo>
                    <a:pt x="46" y="38"/>
                  </a:lnTo>
                  <a:lnTo>
                    <a:pt x="38" y="31"/>
                  </a:lnTo>
                  <a:lnTo>
                    <a:pt x="30" y="26"/>
                  </a:lnTo>
                  <a:lnTo>
                    <a:pt x="22" y="19"/>
                  </a:lnTo>
                  <a:lnTo>
                    <a:pt x="15" y="12"/>
                  </a:lnTo>
                  <a:lnTo>
                    <a:pt x="8" y="6"/>
                  </a:lnTo>
                  <a:lnTo>
                    <a:pt x="0" y="0"/>
                  </a:lnTo>
                  <a:lnTo>
                    <a:pt x="2288" y="507"/>
                  </a:lnTo>
                  <a:close/>
                </a:path>
              </a:pathLst>
            </a:custGeom>
            <a:solidFill>
              <a:srgbClr val="646464"/>
            </a:solidFill>
            <a:ln w="9525">
              <a:noFill/>
              <a:round/>
              <a:headEnd/>
              <a:tailEnd/>
            </a:ln>
          </p:spPr>
          <p:txBody>
            <a:bodyPr/>
            <a:lstStyle/>
            <a:p>
              <a:endParaRPr lang="fr-FR"/>
            </a:p>
          </p:txBody>
        </p:sp>
        <p:sp>
          <p:nvSpPr>
            <p:cNvPr id="130" name="Freeform 133"/>
            <p:cNvSpPr>
              <a:spLocks/>
            </p:cNvSpPr>
            <p:nvPr/>
          </p:nvSpPr>
          <p:spPr bwMode="auto">
            <a:xfrm>
              <a:off x="4060" y="1875"/>
              <a:ext cx="714" cy="165"/>
            </a:xfrm>
            <a:custGeom>
              <a:avLst/>
              <a:gdLst>
                <a:gd name="T0" fmla="*/ 26 w 2143"/>
                <a:gd name="T1" fmla="*/ 6 h 496"/>
                <a:gd name="T2" fmla="*/ 26 w 2143"/>
                <a:gd name="T3" fmla="*/ 6 h 496"/>
                <a:gd name="T4" fmla="*/ 26 w 2143"/>
                <a:gd name="T5" fmla="*/ 6 h 496"/>
                <a:gd name="T6" fmla="*/ 26 w 2143"/>
                <a:gd name="T7" fmla="*/ 6 h 496"/>
                <a:gd name="T8" fmla="*/ 26 w 2143"/>
                <a:gd name="T9" fmla="*/ 6 h 496"/>
                <a:gd name="T10" fmla="*/ 26 w 2143"/>
                <a:gd name="T11" fmla="*/ 6 h 496"/>
                <a:gd name="T12" fmla="*/ 26 w 2143"/>
                <a:gd name="T13" fmla="*/ 6 h 496"/>
                <a:gd name="T14" fmla="*/ 26 w 2143"/>
                <a:gd name="T15" fmla="*/ 6 h 496"/>
                <a:gd name="T16" fmla="*/ 26 w 2143"/>
                <a:gd name="T17" fmla="*/ 6 h 496"/>
                <a:gd name="T18" fmla="*/ 1 w 2143"/>
                <a:gd name="T19" fmla="*/ 1 h 496"/>
                <a:gd name="T20" fmla="*/ 1 w 2143"/>
                <a:gd name="T21" fmla="*/ 1 h 496"/>
                <a:gd name="T22" fmla="*/ 1 w 2143"/>
                <a:gd name="T23" fmla="*/ 0 h 496"/>
                <a:gd name="T24" fmla="*/ 0 w 2143"/>
                <a:gd name="T25" fmla="*/ 0 h 496"/>
                <a:gd name="T26" fmla="*/ 0 w 2143"/>
                <a:gd name="T27" fmla="*/ 0 h 496"/>
                <a:gd name="T28" fmla="*/ 0 w 2143"/>
                <a:gd name="T29" fmla="*/ 0 h 496"/>
                <a:gd name="T30" fmla="*/ 0 w 2143"/>
                <a:gd name="T31" fmla="*/ 0 h 496"/>
                <a:gd name="T32" fmla="*/ 0 w 2143"/>
                <a:gd name="T33" fmla="*/ 0 h 496"/>
                <a:gd name="T34" fmla="*/ 0 w 2143"/>
                <a:gd name="T35" fmla="*/ 0 h 496"/>
                <a:gd name="T36" fmla="*/ 26 w 2143"/>
                <a:gd name="T37" fmla="*/ 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3"/>
                <a:gd name="T58" fmla="*/ 0 h 496"/>
                <a:gd name="T59" fmla="*/ 2143 w 2143"/>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3" h="496">
                  <a:moveTo>
                    <a:pt x="2143" y="474"/>
                  </a:moveTo>
                  <a:lnTo>
                    <a:pt x="2134" y="476"/>
                  </a:lnTo>
                  <a:lnTo>
                    <a:pt x="2125" y="480"/>
                  </a:lnTo>
                  <a:lnTo>
                    <a:pt x="2117" y="482"/>
                  </a:lnTo>
                  <a:lnTo>
                    <a:pt x="2108" y="484"/>
                  </a:lnTo>
                  <a:lnTo>
                    <a:pt x="2100" y="487"/>
                  </a:lnTo>
                  <a:lnTo>
                    <a:pt x="2091" y="490"/>
                  </a:lnTo>
                  <a:lnTo>
                    <a:pt x="2083" y="492"/>
                  </a:lnTo>
                  <a:lnTo>
                    <a:pt x="2074" y="496"/>
                  </a:lnTo>
                  <a:lnTo>
                    <a:pt x="57" y="50"/>
                  </a:lnTo>
                  <a:lnTo>
                    <a:pt x="51" y="43"/>
                  </a:lnTo>
                  <a:lnTo>
                    <a:pt x="43" y="37"/>
                  </a:lnTo>
                  <a:lnTo>
                    <a:pt x="36" y="30"/>
                  </a:lnTo>
                  <a:lnTo>
                    <a:pt x="29" y="25"/>
                  </a:lnTo>
                  <a:lnTo>
                    <a:pt x="21" y="19"/>
                  </a:lnTo>
                  <a:lnTo>
                    <a:pt x="14" y="12"/>
                  </a:lnTo>
                  <a:lnTo>
                    <a:pt x="7" y="7"/>
                  </a:lnTo>
                  <a:lnTo>
                    <a:pt x="0" y="0"/>
                  </a:lnTo>
                  <a:lnTo>
                    <a:pt x="2143" y="474"/>
                  </a:lnTo>
                  <a:close/>
                </a:path>
              </a:pathLst>
            </a:custGeom>
            <a:solidFill>
              <a:srgbClr val="666666"/>
            </a:solidFill>
            <a:ln w="9525">
              <a:noFill/>
              <a:round/>
              <a:headEnd/>
              <a:tailEnd/>
            </a:ln>
          </p:spPr>
          <p:txBody>
            <a:bodyPr/>
            <a:lstStyle/>
            <a:p>
              <a:endParaRPr lang="fr-FR"/>
            </a:p>
          </p:txBody>
        </p:sp>
        <p:sp>
          <p:nvSpPr>
            <p:cNvPr id="131" name="Freeform 134"/>
            <p:cNvSpPr>
              <a:spLocks/>
            </p:cNvSpPr>
            <p:nvPr/>
          </p:nvSpPr>
          <p:spPr bwMode="auto">
            <a:xfrm>
              <a:off x="4079" y="1892"/>
              <a:ext cx="672" cy="156"/>
            </a:xfrm>
            <a:custGeom>
              <a:avLst/>
              <a:gdLst>
                <a:gd name="T0" fmla="*/ 25 w 2017"/>
                <a:gd name="T1" fmla="*/ 5 h 470"/>
                <a:gd name="T2" fmla="*/ 25 w 2017"/>
                <a:gd name="T3" fmla="*/ 5 h 470"/>
                <a:gd name="T4" fmla="*/ 25 w 2017"/>
                <a:gd name="T5" fmla="*/ 6 h 470"/>
                <a:gd name="T6" fmla="*/ 25 w 2017"/>
                <a:gd name="T7" fmla="*/ 6 h 470"/>
                <a:gd name="T8" fmla="*/ 25 w 2017"/>
                <a:gd name="T9" fmla="*/ 6 h 470"/>
                <a:gd name="T10" fmla="*/ 24 w 2017"/>
                <a:gd name="T11" fmla="*/ 6 h 470"/>
                <a:gd name="T12" fmla="*/ 24 w 2017"/>
                <a:gd name="T13" fmla="*/ 6 h 470"/>
                <a:gd name="T14" fmla="*/ 24 w 2017"/>
                <a:gd name="T15" fmla="*/ 6 h 470"/>
                <a:gd name="T16" fmla="*/ 24 w 2017"/>
                <a:gd name="T17" fmla="*/ 6 h 470"/>
                <a:gd name="T18" fmla="*/ 1 w 2017"/>
                <a:gd name="T19" fmla="*/ 1 h 470"/>
                <a:gd name="T20" fmla="*/ 1 w 2017"/>
                <a:gd name="T21" fmla="*/ 1 h 470"/>
                <a:gd name="T22" fmla="*/ 1 w 2017"/>
                <a:gd name="T23" fmla="*/ 0 h 470"/>
                <a:gd name="T24" fmla="*/ 0 w 2017"/>
                <a:gd name="T25" fmla="*/ 0 h 470"/>
                <a:gd name="T26" fmla="*/ 0 w 2017"/>
                <a:gd name="T27" fmla="*/ 0 h 470"/>
                <a:gd name="T28" fmla="*/ 0 w 2017"/>
                <a:gd name="T29" fmla="*/ 0 h 470"/>
                <a:gd name="T30" fmla="*/ 0 w 2017"/>
                <a:gd name="T31" fmla="*/ 0 h 470"/>
                <a:gd name="T32" fmla="*/ 0 w 2017"/>
                <a:gd name="T33" fmla="*/ 0 h 470"/>
                <a:gd name="T34" fmla="*/ 0 w 2017"/>
                <a:gd name="T35" fmla="*/ 0 h 470"/>
                <a:gd name="T36" fmla="*/ 25 w 2017"/>
                <a:gd name="T37" fmla="*/ 5 h 4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7"/>
                <a:gd name="T58" fmla="*/ 0 h 470"/>
                <a:gd name="T59" fmla="*/ 2017 w 2017"/>
                <a:gd name="T60" fmla="*/ 470 h 4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7" h="470">
                  <a:moveTo>
                    <a:pt x="2017" y="446"/>
                  </a:moveTo>
                  <a:lnTo>
                    <a:pt x="2009" y="449"/>
                  </a:lnTo>
                  <a:lnTo>
                    <a:pt x="2002" y="451"/>
                  </a:lnTo>
                  <a:lnTo>
                    <a:pt x="1995" y="455"/>
                  </a:lnTo>
                  <a:lnTo>
                    <a:pt x="1987" y="457"/>
                  </a:lnTo>
                  <a:lnTo>
                    <a:pt x="1979" y="460"/>
                  </a:lnTo>
                  <a:lnTo>
                    <a:pt x="1972" y="464"/>
                  </a:lnTo>
                  <a:lnTo>
                    <a:pt x="1964" y="466"/>
                  </a:lnTo>
                  <a:lnTo>
                    <a:pt x="1957" y="470"/>
                  </a:lnTo>
                  <a:lnTo>
                    <a:pt x="57" y="49"/>
                  </a:lnTo>
                  <a:lnTo>
                    <a:pt x="50" y="43"/>
                  </a:lnTo>
                  <a:lnTo>
                    <a:pt x="42" y="37"/>
                  </a:lnTo>
                  <a:lnTo>
                    <a:pt x="36" y="30"/>
                  </a:lnTo>
                  <a:lnTo>
                    <a:pt x="29" y="24"/>
                  </a:lnTo>
                  <a:lnTo>
                    <a:pt x="21" y="18"/>
                  </a:lnTo>
                  <a:lnTo>
                    <a:pt x="14" y="12"/>
                  </a:lnTo>
                  <a:lnTo>
                    <a:pt x="7" y="5"/>
                  </a:lnTo>
                  <a:lnTo>
                    <a:pt x="0" y="0"/>
                  </a:lnTo>
                  <a:lnTo>
                    <a:pt x="2017" y="446"/>
                  </a:lnTo>
                  <a:close/>
                </a:path>
              </a:pathLst>
            </a:custGeom>
            <a:solidFill>
              <a:srgbClr val="696969"/>
            </a:solidFill>
            <a:ln w="9525">
              <a:noFill/>
              <a:round/>
              <a:headEnd/>
              <a:tailEnd/>
            </a:ln>
          </p:spPr>
          <p:txBody>
            <a:bodyPr/>
            <a:lstStyle/>
            <a:p>
              <a:endParaRPr lang="fr-FR"/>
            </a:p>
          </p:txBody>
        </p:sp>
        <p:sp>
          <p:nvSpPr>
            <p:cNvPr id="132" name="Freeform 135"/>
            <p:cNvSpPr>
              <a:spLocks/>
            </p:cNvSpPr>
            <p:nvPr/>
          </p:nvSpPr>
          <p:spPr bwMode="auto">
            <a:xfrm>
              <a:off x="4098" y="1908"/>
              <a:ext cx="633" cy="149"/>
            </a:xfrm>
            <a:custGeom>
              <a:avLst/>
              <a:gdLst>
                <a:gd name="T0" fmla="*/ 23 w 1900"/>
                <a:gd name="T1" fmla="*/ 5 h 448"/>
                <a:gd name="T2" fmla="*/ 23 w 1900"/>
                <a:gd name="T3" fmla="*/ 5 h 448"/>
                <a:gd name="T4" fmla="*/ 23 w 1900"/>
                <a:gd name="T5" fmla="*/ 5 h 448"/>
                <a:gd name="T6" fmla="*/ 23 w 1900"/>
                <a:gd name="T7" fmla="*/ 5 h 448"/>
                <a:gd name="T8" fmla="*/ 23 w 1900"/>
                <a:gd name="T9" fmla="*/ 5 h 448"/>
                <a:gd name="T10" fmla="*/ 23 w 1900"/>
                <a:gd name="T11" fmla="*/ 5 h 448"/>
                <a:gd name="T12" fmla="*/ 23 w 1900"/>
                <a:gd name="T13" fmla="*/ 5 h 448"/>
                <a:gd name="T14" fmla="*/ 23 w 1900"/>
                <a:gd name="T15" fmla="*/ 5 h 448"/>
                <a:gd name="T16" fmla="*/ 23 w 1900"/>
                <a:gd name="T17" fmla="*/ 6 h 448"/>
                <a:gd name="T18" fmla="*/ 1 w 1900"/>
                <a:gd name="T19" fmla="*/ 1 h 448"/>
                <a:gd name="T20" fmla="*/ 1 w 1900"/>
                <a:gd name="T21" fmla="*/ 1 h 448"/>
                <a:gd name="T22" fmla="*/ 1 w 1900"/>
                <a:gd name="T23" fmla="*/ 0 h 448"/>
                <a:gd name="T24" fmla="*/ 0 w 1900"/>
                <a:gd name="T25" fmla="*/ 0 h 448"/>
                <a:gd name="T26" fmla="*/ 0 w 1900"/>
                <a:gd name="T27" fmla="*/ 0 h 448"/>
                <a:gd name="T28" fmla="*/ 0 w 1900"/>
                <a:gd name="T29" fmla="*/ 0 h 448"/>
                <a:gd name="T30" fmla="*/ 0 w 1900"/>
                <a:gd name="T31" fmla="*/ 0 h 448"/>
                <a:gd name="T32" fmla="*/ 0 w 1900"/>
                <a:gd name="T33" fmla="*/ 0 h 448"/>
                <a:gd name="T34" fmla="*/ 0 w 1900"/>
                <a:gd name="T35" fmla="*/ 0 h 448"/>
                <a:gd name="T36" fmla="*/ 23 w 1900"/>
                <a:gd name="T37" fmla="*/ 5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0"/>
                <a:gd name="T58" fmla="*/ 0 h 448"/>
                <a:gd name="T59" fmla="*/ 1900 w 1900"/>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0" h="448">
                  <a:moveTo>
                    <a:pt x="1900" y="421"/>
                  </a:moveTo>
                  <a:lnTo>
                    <a:pt x="1893" y="424"/>
                  </a:lnTo>
                  <a:lnTo>
                    <a:pt x="1887" y="427"/>
                  </a:lnTo>
                  <a:lnTo>
                    <a:pt x="1880" y="431"/>
                  </a:lnTo>
                  <a:lnTo>
                    <a:pt x="1874" y="434"/>
                  </a:lnTo>
                  <a:lnTo>
                    <a:pt x="1867" y="438"/>
                  </a:lnTo>
                  <a:lnTo>
                    <a:pt x="1862" y="441"/>
                  </a:lnTo>
                  <a:lnTo>
                    <a:pt x="1855" y="444"/>
                  </a:lnTo>
                  <a:lnTo>
                    <a:pt x="1849" y="448"/>
                  </a:lnTo>
                  <a:lnTo>
                    <a:pt x="58" y="51"/>
                  </a:lnTo>
                  <a:lnTo>
                    <a:pt x="51" y="45"/>
                  </a:lnTo>
                  <a:lnTo>
                    <a:pt x="43" y="39"/>
                  </a:lnTo>
                  <a:lnTo>
                    <a:pt x="36" y="32"/>
                  </a:lnTo>
                  <a:lnTo>
                    <a:pt x="30" y="25"/>
                  </a:lnTo>
                  <a:lnTo>
                    <a:pt x="22" y="20"/>
                  </a:lnTo>
                  <a:lnTo>
                    <a:pt x="15" y="13"/>
                  </a:lnTo>
                  <a:lnTo>
                    <a:pt x="7" y="7"/>
                  </a:lnTo>
                  <a:lnTo>
                    <a:pt x="0" y="0"/>
                  </a:lnTo>
                  <a:lnTo>
                    <a:pt x="1900" y="421"/>
                  </a:lnTo>
                  <a:close/>
                </a:path>
              </a:pathLst>
            </a:custGeom>
            <a:solidFill>
              <a:srgbClr val="6C6C6C"/>
            </a:solidFill>
            <a:ln w="9525">
              <a:noFill/>
              <a:round/>
              <a:headEnd/>
              <a:tailEnd/>
            </a:ln>
          </p:spPr>
          <p:txBody>
            <a:bodyPr/>
            <a:lstStyle/>
            <a:p>
              <a:endParaRPr lang="fr-FR"/>
            </a:p>
          </p:txBody>
        </p:sp>
        <p:sp>
          <p:nvSpPr>
            <p:cNvPr id="133" name="Freeform 136"/>
            <p:cNvSpPr>
              <a:spLocks/>
            </p:cNvSpPr>
            <p:nvPr/>
          </p:nvSpPr>
          <p:spPr bwMode="auto">
            <a:xfrm>
              <a:off x="4117" y="1925"/>
              <a:ext cx="597" cy="142"/>
            </a:xfrm>
            <a:custGeom>
              <a:avLst/>
              <a:gdLst>
                <a:gd name="T0" fmla="*/ 22 w 1791"/>
                <a:gd name="T1" fmla="*/ 5 h 425"/>
                <a:gd name="T2" fmla="*/ 22 w 1791"/>
                <a:gd name="T3" fmla="*/ 5 h 425"/>
                <a:gd name="T4" fmla="*/ 22 w 1791"/>
                <a:gd name="T5" fmla="*/ 5 h 425"/>
                <a:gd name="T6" fmla="*/ 22 w 1791"/>
                <a:gd name="T7" fmla="*/ 5 h 425"/>
                <a:gd name="T8" fmla="*/ 22 w 1791"/>
                <a:gd name="T9" fmla="*/ 5 h 425"/>
                <a:gd name="T10" fmla="*/ 22 w 1791"/>
                <a:gd name="T11" fmla="*/ 5 h 425"/>
                <a:gd name="T12" fmla="*/ 22 w 1791"/>
                <a:gd name="T13" fmla="*/ 5 h 425"/>
                <a:gd name="T14" fmla="*/ 22 w 1791"/>
                <a:gd name="T15" fmla="*/ 5 h 425"/>
                <a:gd name="T16" fmla="*/ 22 w 1791"/>
                <a:gd name="T17" fmla="*/ 5 h 425"/>
                <a:gd name="T18" fmla="*/ 1 w 1791"/>
                <a:gd name="T19" fmla="*/ 1 h 425"/>
                <a:gd name="T20" fmla="*/ 1 w 1791"/>
                <a:gd name="T21" fmla="*/ 1 h 425"/>
                <a:gd name="T22" fmla="*/ 1 w 1791"/>
                <a:gd name="T23" fmla="*/ 0 h 425"/>
                <a:gd name="T24" fmla="*/ 0 w 1791"/>
                <a:gd name="T25" fmla="*/ 0 h 425"/>
                <a:gd name="T26" fmla="*/ 0 w 1791"/>
                <a:gd name="T27" fmla="*/ 0 h 425"/>
                <a:gd name="T28" fmla="*/ 0 w 1791"/>
                <a:gd name="T29" fmla="*/ 0 h 425"/>
                <a:gd name="T30" fmla="*/ 0 w 1791"/>
                <a:gd name="T31" fmla="*/ 0 h 425"/>
                <a:gd name="T32" fmla="*/ 0 w 1791"/>
                <a:gd name="T33" fmla="*/ 0 h 425"/>
                <a:gd name="T34" fmla="*/ 0 w 1791"/>
                <a:gd name="T35" fmla="*/ 0 h 425"/>
                <a:gd name="T36" fmla="*/ 22 w 1791"/>
                <a:gd name="T37" fmla="*/ 5 h 4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1"/>
                <a:gd name="T58" fmla="*/ 0 h 425"/>
                <a:gd name="T59" fmla="*/ 1791 w 1791"/>
                <a:gd name="T60" fmla="*/ 425 h 4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1" h="425">
                  <a:moveTo>
                    <a:pt x="1791" y="397"/>
                  </a:moveTo>
                  <a:lnTo>
                    <a:pt x="1786" y="400"/>
                  </a:lnTo>
                  <a:lnTo>
                    <a:pt x="1780" y="404"/>
                  </a:lnTo>
                  <a:lnTo>
                    <a:pt x="1775" y="407"/>
                  </a:lnTo>
                  <a:lnTo>
                    <a:pt x="1770" y="410"/>
                  </a:lnTo>
                  <a:lnTo>
                    <a:pt x="1765" y="414"/>
                  </a:lnTo>
                  <a:lnTo>
                    <a:pt x="1760" y="417"/>
                  </a:lnTo>
                  <a:lnTo>
                    <a:pt x="1755" y="422"/>
                  </a:lnTo>
                  <a:lnTo>
                    <a:pt x="1750" y="425"/>
                  </a:lnTo>
                  <a:lnTo>
                    <a:pt x="56" y="50"/>
                  </a:lnTo>
                  <a:lnTo>
                    <a:pt x="50" y="43"/>
                  </a:lnTo>
                  <a:lnTo>
                    <a:pt x="43" y="38"/>
                  </a:lnTo>
                  <a:lnTo>
                    <a:pt x="36" y="31"/>
                  </a:lnTo>
                  <a:lnTo>
                    <a:pt x="28" y="25"/>
                  </a:lnTo>
                  <a:lnTo>
                    <a:pt x="21" y="18"/>
                  </a:lnTo>
                  <a:lnTo>
                    <a:pt x="15" y="13"/>
                  </a:lnTo>
                  <a:lnTo>
                    <a:pt x="7" y="6"/>
                  </a:lnTo>
                  <a:lnTo>
                    <a:pt x="0" y="0"/>
                  </a:lnTo>
                  <a:lnTo>
                    <a:pt x="1791" y="397"/>
                  </a:lnTo>
                  <a:close/>
                </a:path>
              </a:pathLst>
            </a:custGeom>
            <a:solidFill>
              <a:srgbClr val="6C6C6C"/>
            </a:solidFill>
            <a:ln w="9525">
              <a:noFill/>
              <a:round/>
              <a:headEnd/>
              <a:tailEnd/>
            </a:ln>
          </p:spPr>
          <p:txBody>
            <a:bodyPr/>
            <a:lstStyle/>
            <a:p>
              <a:endParaRPr lang="fr-FR"/>
            </a:p>
          </p:txBody>
        </p:sp>
        <p:sp>
          <p:nvSpPr>
            <p:cNvPr id="134" name="Freeform 137"/>
            <p:cNvSpPr>
              <a:spLocks/>
            </p:cNvSpPr>
            <p:nvPr/>
          </p:nvSpPr>
          <p:spPr bwMode="auto">
            <a:xfrm>
              <a:off x="4136" y="1942"/>
              <a:ext cx="564" cy="134"/>
            </a:xfrm>
            <a:custGeom>
              <a:avLst/>
              <a:gdLst>
                <a:gd name="T0" fmla="*/ 21 w 1694"/>
                <a:gd name="T1" fmla="*/ 5 h 404"/>
                <a:gd name="T2" fmla="*/ 21 w 1694"/>
                <a:gd name="T3" fmla="*/ 5 h 404"/>
                <a:gd name="T4" fmla="*/ 21 w 1694"/>
                <a:gd name="T5" fmla="*/ 5 h 404"/>
                <a:gd name="T6" fmla="*/ 21 w 1694"/>
                <a:gd name="T7" fmla="*/ 5 h 404"/>
                <a:gd name="T8" fmla="*/ 20 w 1694"/>
                <a:gd name="T9" fmla="*/ 5 h 404"/>
                <a:gd name="T10" fmla="*/ 1 w 1694"/>
                <a:gd name="T11" fmla="*/ 1 h 404"/>
                <a:gd name="T12" fmla="*/ 1 w 1694"/>
                <a:gd name="T13" fmla="*/ 1 h 404"/>
                <a:gd name="T14" fmla="*/ 1 w 1694"/>
                <a:gd name="T15" fmla="*/ 0 h 404"/>
                <a:gd name="T16" fmla="*/ 0 w 1694"/>
                <a:gd name="T17" fmla="*/ 0 h 404"/>
                <a:gd name="T18" fmla="*/ 0 w 1694"/>
                <a:gd name="T19" fmla="*/ 0 h 404"/>
                <a:gd name="T20" fmla="*/ 0 w 1694"/>
                <a:gd name="T21" fmla="*/ 0 h 404"/>
                <a:gd name="T22" fmla="*/ 0 w 1694"/>
                <a:gd name="T23" fmla="*/ 0 h 404"/>
                <a:gd name="T24" fmla="*/ 0 w 1694"/>
                <a:gd name="T25" fmla="*/ 0 h 404"/>
                <a:gd name="T26" fmla="*/ 0 w 1694"/>
                <a:gd name="T27" fmla="*/ 0 h 404"/>
                <a:gd name="T28" fmla="*/ 21 w 1694"/>
                <a:gd name="T29" fmla="*/ 5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4"/>
                <a:gd name="T46" fmla="*/ 0 h 404"/>
                <a:gd name="T47" fmla="*/ 1694 w 1694"/>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4" h="404">
                  <a:moveTo>
                    <a:pt x="1694" y="375"/>
                  </a:moveTo>
                  <a:lnTo>
                    <a:pt x="1685" y="382"/>
                  </a:lnTo>
                  <a:lnTo>
                    <a:pt x="1676" y="390"/>
                  </a:lnTo>
                  <a:lnTo>
                    <a:pt x="1668" y="397"/>
                  </a:lnTo>
                  <a:lnTo>
                    <a:pt x="1662" y="404"/>
                  </a:lnTo>
                  <a:lnTo>
                    <a:pt x="56" y="49"/>
                  </a:lnTo>
                  <a:lnTo>
                    <a:pt x="49" y="43"/>
                  </a:lnTo>
                  <a:lnTo>
                    <a:pt x="42" y="36"/>
                  </a:lnTo>
                  <a:lnTo>
                    <a:pt x="36" y="31"/>
                  </a:lnTo>
                  <a:lnTo>
                    <a:pt x="29" y="24"/>
                  </a:lnTo>
                  <a:lnTo>
                    <a:pt x="22" y="18"/>
                  </a:lnTo>
                  <a:lnTo>
                    <a:pt x="15" y="13"/>
                  </a:lnTo>
                  <a:lnTo>
                    <a:pt x="7" y="6"/>
                  </a:lnTo>
                  <a:lnTo>
                    <a:pt x="0" y="0"/>
                  </a:lnTo>
                  <a:lnTo>
                    <a:pt x="1694" y="375"/>
                  </a:lnTo>
                  <a:close/>
                </a:path>
              </a:pathLst>
            </a:custGeom>
            <a:solidFill>
              <a:srgbClr val="6E6E6E"/>
            </a:solidFill>
            <a:ln w="9525">
              <a:noFill/>
              <a:round/>
              <a:headEnd/>
              <a:tailEnd/>
            </a:ln>
          </p:spPr>
          <p:txBody>
            <a:bodyPr/>
            <a:lstStyle/>
            <a:p>
              <a:endParaRPr lang="fr-FR"/>
            </a:p>
          </p:txBody>
        </p:sp>
        <p:sp>
          <p:nvSpPr>
            <p:cNvPr id="135" name="Freeform 138"/>
            <p:cNvSpPr>
              <a:spLocks/>
            </p:cNvSpPr>
            <p:nvPr/>
          </p:nvSpPr>
          <p:spPr bwMode="auto">
            <a:xfrm>
              <a:off x="4154" y="1958"/>
              <a:ext cx="536" cy="129"/>
            </a:xfrm>
            <a:custGeom>
              <a:avLst/>
              <a:gdLst>
                <a:gd name="T0" fmla="*/ 20 w 1606"/>
                <a:gd name="T1" fmla="*/ 4 h 388"/>
                <a:gd name="T2" fmla="*/ 20 w 1606"/>
                <a:gd name="T3" fmla="*/ 4 h 388"/>
                <a:gd name="T4" fmla="*/ 20 w 1606"/>
                <a:gd name="T5" fmla="*/ 5 h 388"/>
                <a:gd name="T6" fmla="*/ 20 w 1606"/>
                <a:gd name="T7" fmla="*/ 5 h 388"/>
                <a:gd name="T8" fmla="*/ 20 w 1606"/>
                <a:gd name="T9" fmla="*/ 5 h 388"/>
                <a:gd name="T10" fmla="*/ 1 w 1606"/>
                <a:gd name="T11" fmla="*/ 1 h 388"/>
                <a:gd name="T12" fmla="*/ 1 w 1606"/>
                <a:gd name="T13" fmla="*/ 1 h 388"/>
                <a:gd name="T14" fmla="*/ 1 w 1606"/>
                <a:gd name="T15" fmla="*/ 0 h 388"/>
                <a:gd name="T16" fmla="*/ 0 w 1606"/>
                <a:gd name="T17" fmla="*/ 0 h 388"/>
                <a:gd name="T18" fmla="*/ 0 w 1606"/>
                <a:gd name="T19" fmla="*/ 0 h 388"/>
                <a:gd name="T20" fmla="*/ 0 w 1606"/>
                <a:gd name="T21" fmla="*/ 0 h 388"/>
                <a:gd name="T22" fmla="*/ 0 w 1606"/>
                <a:gd name="T23" fmla="*/ 0 h 388"/>
                <a:gd name="T24" fmla="*/ 0 w 1606"/>
                <a:gd name="T25" fmla="*/ 0 h 388"/>
                <a:gd name="T26" fmla="*/ 0 w 1606"/>
                <a:gd name="T27" fmla="*/ 0 h 388"/>
                <a:gd name="T28" fmla="*/ 20 w 1606"/>
                <a:gd name="T29" fmla="*/ 4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6"/>
                <a:gd name="T46" fmla="*/ 0 h 388"/>
                <a:gd name="T47" fmla="*/ 1606 w 1606"/>
                <a:gd name="T48" fmla="*/ 388 h 3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6" h="388">
                  <a:moveTo>
                    <a:pt x="1606" y="355"/>
                  </a:moveTo>
                  <a:lnTo>
                    <a:pt x="1599" y="363"/>
                  </a:lnTo>
                  <a:lnTo>
                    <a:pt x="1593" y="371"/>
                  </a:lnTo>
                  <a:lnTo>
                    <a:pt x="1588" y="380"/>
                  </a:lnTo>
                  <a:lnTo>
                    <a:pt x="1583" y="388"/>
                  </a:lnTo>
                  <a:lnTo>
                    <a:pt x="55" y="50"/>
                  </a:lnTo>
                  <a:lnTo>
                    <a:pt x="49" y="43"/>
                  </a:lnTo>
                  <a:lnTo>
                    <a:pt x="42" y="37"/>
                  </a:lnTo>
                  <a:lnTo>
                    <a:pt x="35" y="30"/>
                  </a:lnTo>
                  <a:lnTo>
                    <a:pt x="28" y="25"/>
                  </a:lnTo>
                  <a:lnTo>
                    <a:pt x="21" y="19"/>
                  </a:lnTo>
                  <a:lnTo>
                    <a:pt x="15" y="12"/>
                  </a:lnTo>
                  <a:lnTo>
                    <a:pt x="7" y="7"/>
                  </a:lnTo>
                  <a:lnTo>
                    <a:pt x="0" y="0"/>
                  </a:lnTo>
                  <a:lnTo>
                    <a:pt x="1606" y="355"/>
                  </a:lnTo>
                  <a:close/>
                </a:path>
              </a:pathLst>
            </a:custGeom>
            <a:solidFill>
              <a:srgbClr val="717171"/>
            </a:solidFill>
            <a:ln w="9525">
              <a:noFill/>
              <a:round/>
              <a:headEnd/>
              <a:tailEnd/>
            </a:ln>
          </p:spPr>
          <p:txBody>
            <a:bodyPr/>
            <a:lstStyle/>
            <a:p>
              <a:endParaRPr lang="fr-FR"/>
            </a:p>
          </p:txBody>
        </p:sp>
        <p:sp>
          <p:nvSpPr>
            <p:cNvPr id="136" name="Freeform 139"/>
            <p:cNvSpPr>
              <a:spLocks/>
            </p:cNvSpPr>
            <p:nvPr/>
          </p:nvSpPr>
          <p:spPr bwMode="auto">
            <a:xfrm>
              <a:off x="4173" y="1975"/>
              <a:ext cx="509" cy="124"/>
            </a:xfrm>
            <a:custGeom>
              <a:avLst/>
              <a:gdLst>
                <a:gd name="T0" fmla="*/ 19 w 1528"/>
                <a:gd name="T1" fmla="*/ 4 h 373"/>
                <a:gd name="T2" fmla="*/ 19 w 1528"/>
                <a:gd name="T3" fmla="*/ 4 h 373"/>
                <a:gd name="T4" fmla="*/ 19 w 1528"/>
                <a:gd name="T5" fmla="*/ 4 h 373"/>
                <a:gd name="T6" fmla="*/ 19 w 1528"/>
                <a:gd name="T7" fmla="*/ 4 h 373"/>
                <a:gd name="T8" fmla="*/ 19 w 1528"/>
                <a:gd name="T9" fmla="*/ 5 h 373"/>
                <a:gd name="T10" fmla="*/ 1 w 1528"/>
                <a:gd name="T11" fmla="*/ 1 h 373"/>
                <a:gd name="T12" fmla="*/ 1 w 1528"/>
                <a:gd name="T13" fmla="*/ 1 h 373"/>
                <a:gd name="T14" fmla="*/ 1 w 1528"/>
                <a:gd name="T15" fmla="*/ 0 h 373"/>
                <a:gd name="T16" fmla="*/ 0 w 1528"/>
                <a:gd name="T17" fmla="*/ 0 h 373"/>
                <a:gd name="T18" fmla="*/ 0 w 1528"/>
                <a:gd name="T19" fmla="*/ 0 h 373"/>
                <a:gd name="T20" fmla="*/ 0 w 1528"/>
                <a:gd name="T21" fmla="*/ 0 h 373"/>
                <a:gd name="T22" fmla="*/ 0 w 1528"/>
                <a:gd name="T23" fmla="*/ 0 h 373"/>
                <a:gd name="T24" fmla="*/ 0 w 1528"/>
                <a:gd name="T25" fmla="*/ 0 h 373"/>
                <a:gd name="T26" fmla="*/ 0 w 1528"/>
                <a:gd name="T27" fmla="*/ 0 h 373"/>
                <a:gd name="T28" fmla="*/ 19 w 1528"/>
                <a:gd name="T29" fmla="*/ 4 h 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8"/>
                <a:gd name="T46" fmla="*/ 0 h 373"/>
                <a:gd name="T47" fmla="*/ 1528 w 1528"/>
                <a:gd name="T48" fmla="*/ 373 h 3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8" h="373">
                  <a:moveTo>
                    <a:pt x="1528" y="338"/>
                  </a:moveTo>
                  <a:lnTo>
                    <a:pt x="1523" y="347"/>
                  </a:lnTo>
                  <a:lnTo>
                    <a:pt x="1521" y="355"/>
                  </a:lnTo>
                  <a:lnTo>
                    <a:pt x="1518" y="364"/>
                  </a:lnTo>
                  <a:lnTo>
                    <a:pt x="1517" y="373"/>
                  </a:lnTo>
                  <a:lnTo>
                    <a:pt x="57" y="51"/>
                  </a:lnTo>
                  <a:lnTo>
                    <a:pt x="50" y="44"/>
                  </a:lnTo>
                  <a:lnTo>
                    <a:pt x="42" y="38"/>
                  </a:lnTo>
                  <a:lnTo>
                    <a:pt x="36" y="31"/>
                  </a:lnTo>
                  <a:lnTo>
                    <a:pt x="29" y="25"/>
                  </a:lnTo>
                  <a:lnTo>
                    <a:pt x="22" y="19"/>
                  </a:lnTo>
                  <a:lnTo>
                    <a:pt x="15" y="12"/>
                  </a:lnTo>
                  <a:lnTo>
                    <a:pt x="7" y="7"/>
                  </a:lnTo>
                  <a:lnTo>
                    <a:pt x="0" y="0"/>
                  </a:lnTo>
                  <a:lnTo>
                    <a:pt x="1528" y="338"/>
                  </a:lnTo>
                  <a:close/>
                </a:path>
              </a:pathLst>
            </a:custGeom>
            <a:solidFill>
              <a:srgbClr val="737373"/>
            </a:solidFill>
            <a:ln w="9525">
              <a:noFill/>
              <a:round/>
              <a:headEnd/>
              <a:tailEnd/>
            </a:ln>
          </p:spPr>
          <p:txBody>
            <a:bodyPr/>
            <a:lstStyle/>
            <a:p>
              <a:endParaRPr lang="fr-FR"/>
            </a:p>
          </p:txBody>
        </p:sp>
        <p:sp>
          <p:nvSpPr>
            <p:cNvPr id="137" name="Freeform 140"/>
            <p:cNvSpPr>
              <a:spLocks/>
            </p:cNvSpPr>
            <p:nvPr/>
          </p:nvSpPr>
          <p:spPr bwMode="auto">
            <a:xfrm>
              <a:off x="4192" y="1992"/>
              <a:ext cx="487" cy="118"/>
            </a:xfrm>
            <a:custGeom>
              <a:avLst/>
              <a:gdLst>
                <a:gd name="T0" fmla="*/ 18 w 1461"/>
                <a:gd name="T1" fmla="*/ 4 h 356"/>
                <a:gd name="T2" fmla="*/ 18 w 1461"/>
                <a:gd name="T3" fmla="*/ 4 h 356"/>
                <a:gd name="T4" fmla="*/ 18 w 1461"/>
                <a:gd name="T5" fmla="*/ 4 h 356"/>
                <a:gd name="T6" fmla="*/ 18 w 1461"/>
                <a:gd name="T7" fmla="*/ 4 h 356"/>
                <a:gd name="T8" fmla="*/ 18 w 1461"/>
                <a:gd name="T9" fmla="*/ 4 h 356"/>
                <a:gd name="T10" fmla="*/ 18 w 1461"/>
                <a:gd name="T11" fmla="*/ 4 h 356"/>
                <a:gd name="T12" fmla="*/ 18 w 1461"/>
                <a:gd name="T13" fmla="*/ 4 h 356"/>
                <a:gd name="T14" fmla="*/ 18 w 1461"/>
                <a:gd name="T15" fmla="*/ 4 h 356"/>
                <a:gd name="T16" fmla="*/ 18 w 1461"/>
                <a:gd name="T17" fmla="*/ 4 h 356"/>
                <a:gd name="T18" fmla="*/ 1 w 1461"/>
                <a:gd name="T19" fmla="*/ 1 h 356"/>
                <a:gd name="T20" fmla="*/ 1 w 1461"/>
                <a:gd name="T21" fmla="*/ 1 h 356"/>
                <a:gd name="T22" fmla="*/ 0 w 1461"/>
                <a:gd name="T23" fmla="*/ 0 h 356"/>
                <a:gd name="T24" fmla="*/ 0 w 1461"/>
                <a:gd name="T25" fmla="*/ 0 h 356"/>
                <a:gd name="T26" fmla="*/ 0 w 1461"/>
                <a:gd name="T27" fmla="*/ 0 h 356"/>
                <a:gd name="T28" fmla="*/ 0 w 1461"/>
                <a:gd name="T29" fmla="*/ 0 h 356"/>
                <a:gd name="T30" fmla="*/ 0 w 1461"/>
                <a:gd name="T31" fmla="*/ 0 h 356"/>
                <a:gd name="T32" fmla="*/ 0 w 1461"/>
                <a:gd name="T33" fmla="*/ 0 h 356"/>
                <a:gd name="T34" fmla="*/ 0 w 1461"/>
                <a:gd name="T35" fmla="*/ 0 h 356"/>
                <a:gd name="T36" fmla="*/ 18 w 1461"/>
                <a:gd name="T37" fmla="*/ 4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356"/>
                <a:gd name="T59" fmla="*/ 1461 w 1461"/>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356">
                  <a:moveTo>
                    <a:pt x="1460" y="322"/>
                  </a:moveTo>
                  <a:lnTo>
                    <a:pt x="1459" y="330"/>
                  </a:lnTo>
                  <a:lnTo>
                    <a:pt x="1459" y="339"/>
                  </a:lnTo>
                  <a:lnTo>
                    <a:pt x="1460" y="347"/>
                  </a:lnTo>
                  <a:lnTo>
                    <a:pt x="1461" y="356"/>
                  </a:lnTo>
                  <a:lnTo>
                    <a:pt x="1456" y="356"/>
                  </a:lnTo>
                  <a:lnTo>
                    <a:pt x="1453" y="356"/>
                  </a:lnTo>
                  <a:lnTo>
                    <a:pt x="1448" y="356"/>
                  </a:lnTo>
                  <a:lnTo>
                    <a:pt x="1444" y="356"/>
                  </a:lnTo>
                  <a:lnTo>
                    <a:pt x="53" y="47"/>
                  </a:lnTo>
                  <a:lnTo>
                    <a:pt x="46" y="42"/>
                  </a:lnTo>
                  <a:lnTo>
                    <a:pt x="40" y="35"/>
                  </a:lnTo>
                  <a:lnTo>
                    <a:pt x="33" y="29"/>
                  </a:lnTo>
                  <a:lnTo>
                    <a:pt x="27" y="23"/>
                  </a:lnTo>
                  <a:lnTo>
                    <a:pt x="20" y="18"/>
                  </a:lnTo>
                  <a:lnTo>
                    <a:pt x="14" y="11"/>
                  </a:lnTo>
                  <a:lnTo>
                    <a:pt x="7" y="5"/>
                  </a:lnTo>
                  <a:lnTo>
                    <a:pt x="0" y="0"/>
                  </a:lnTo>
                  <a:lnTo>
                    <a:pt x="1460" y="322"/>
                  </a:lnTo>
                  <a:close/>
                </a:path>
              </a:pathLst>
            </a:custGeom>
            <a:solidFill>
              <a:srgbClr val="767676"/>
            </a:solidFill>
            <a:ln w="9525">
              <a:noFill/>
              <a:round/>
              <a:headEnd/>
              <a:tailEnd/>
            </a:ln>
          </p:spPr>
          <p:txBody>
            <a:bodyPr/>
            <a:lstStyle/>
            <a:p>
              <a:endParaRPr lang="fr-FR"/>
            </a:p>
          </p:txBody>
        </p:sp>
        <p:sp>
          <p:nvSpPr>
            <p:cNvPr id="138" name="Freeform 141"/>
            <p:cNvSpPr>
              <a:spLocks/>
            </p:cNvSpPr>
            <p:nvPr/>
          </p:nvSpPr>
          <p:spPr bwMode="auto">
            <a:xfrm>
              <a:off x="4209" y="2007"/>
              <a:ext cx="464" cy="104"/>
            </a:xfrm>
            <a:custGeom>
              <a:avLst/>
              <a:gdLst>
                <a:gd name="T0" fmla="*/ 17 w 1391"/>
                <a:gd name="T1" fmla="*/ 4 h 311"/>
                <a:gd name="T2" fmla="*/ 17 w 1391"/>
                <a:gd name="T3" fmla="*/ 4 h 311"/>
                <a:gd name="T4" fmla="*/ 17 w 1391"/>
                <a:gd name="T5" fmla="*/ 4 h 311"/>
                <a:gd name="T6" fmla="*/ 16 w 1391"/>
                <a:gd name="T7" fmla="*/ 4 h 311"/>
                <a:gd name="T8" fmla="*/ 16 w 1391"/>
                <a:gd name="T9" fmla="*/ 4 h 311"/>
                <a:gd name="T10" fmla="*/ 16 w 1391"/>
                <a:gd name="T11" fmla="*/ 4 h 311"/>
                <a:gd name="T12" fmla="*/ 16 w 1391"/>
                <a:gd name="T13" fmla="*/ 4 h 311"/>
                <a:gd name="T14" fmla="*/ 15 w 1391"/>
                <a:gd name="T15" fmla="*/ 4 h 311"/>
                <a:gd name="T16" fmla="*/ 15 w 1391"/>
                <a:gd name="T17" fmla="*/ 4 h 311"/>
                <a:gd name="T18" fmla="*/ 1 w 1391"/>
                <a:gd name="T19" fmla="*/ 1 h 311"/>
                <a:gd name="T20" fmla="*/ 1 w 1391"/>
                <a:gd name="T21" fmla="*/ 1 h 311"/>
                <a:gd name="T22" fmla="*/ 1 w 1391"/>
                <a:gd name="T23" fmla="*/ 0 h 311"/>
                <a:gd name="T24" fmla="*/ 0 w 1391"/>
                <a:gd name="T25" fmla="*/ 0 h 311"/>
                <a:gd name="T26" fmla="*/ 0 w 1391"/>
                <a:gd name="T27" fmla="*/ 0 h 311"/>
                <a:gd name="T28" fmla="*/ 0 w 1391"/>
                <a:gd name="T29" fmla="*/ 0 h 311"/>
                <a:gd name="T30" fmla="*/ 0 w 1391"/>
                <a:gd name="T31" fmla="*/ 0 h 311"/>
                <a:gd name="T32" fmla="*/ 0 w 1391"/>
                <a:gd name="T33" fmla="*/ 0 h 311"/>
                <a:gd name="T34" fmla="*/ 0 w 1391"/>
                <a:gd name="T35" fmla="*/ 0 h 311"/>
                <a:gd name="T36" fmla="*/ 17 w 1391"/>
                <a:gd name="T37" fmla="*/ 4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1"/>
                <a:gd name="T58" fmla="*/ 0 h 311"/>
                <a:gd name="T59" fmla="*/ 1391 w 1391"/>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1" h="311">
                  <a:moveTo>
                    <a:pt x="1391" y="309"/>
                  </a:moveTo>
                  <a:lnTo>
                    <a:pt x="1369" y="308"/>
                  </a:lnTo>
                  <a:lnTo>
                    <a:pt x="1349" y="308"/>
                  </a:lnTo>
                  <a:lnTo>
                    <a:pt x="1329" y="308"/>
                  </a:lnTo>
                  <a:lnTo>
                    <a:pt x="1308" y="308"/>
                  </a:lnTo>
                  <a:lnTo>
                    <a:pt x="1288" y="308"/>
                  </a:lnTo>
                  <a:lnTo>
                    <a:pt x="1269" y="309"/>
                  </a:lnTo>
                  <a:lnTo>
                    <a:pt x="1248" y="309"/>
                  </a:lnTo>
                  <a:lnTo>
                    <a:pt x="1229" y="311"/>
                  </a:lnTo>
                  <a:lnTo>
                    <a:pt x="54" y="49"/>
                  </a:lnTo>
                  <a:lnTo>
                    <a:pt x="47" y="43"/>
                  </a:lnTo>
                  <a:lnTo>
                    <a:pt x="41" y="36"/>
                  </a:lnTo>
                  <a:lnTo>
                    <a:pt x="34" y="31"/>
                  </a:lnTo>
                  <a:lnTo>
                    <a:pt x="27" y="25"/>
                  </a:lnTo>
                  <a:lnTo>
                    <a:pt x="21" y="19"/>
                  </a:lnTo>
                  <a:lnTo>
                    <a:pt x="14" y="13"/>
                  </a:lnTo>
                  <a:lnTo>
                    <a:pt x="7" y="7"/>
                  </a:lnTo>
                  <a:lnTo>
                    <a:pt x="0" y="0"/>
                  </a:lnTo>
                  <a:lnTo>
                    <a:pt x="1391" y="309"/>
                  </a:lnTo>
                  <a:close/>
                </a:path>
              </a:pathLst>
            </a:custGeom>
            <a:solidFill>
              <a:srgbClr val="767676"/>
            </a:solidFill>
            <a:ln w="9525">
              <a:noFill/>
              <a:round/>
              <a:headEnd/>
              <a:tailEnd/>
            </a:ln>
          </p:spPr>
          <p:txBody>
            <a:bodyPr/>
            <a:lstStyle/>
            <a:p>
              <a:endParaRPr lang="fr-FR"/>
            </a:p>
          </p:txBody>
        </p:sp>
        <p:sp>
          <p:nvSpPr>
            <p:cNvPr id="139" name="Freeform 142"/>
            <p:cNvSpPr>
              <a:spLocks/>
            </p:cNvSpPr>
            <p:nvPr/>
          </p:nvSpPr>
          <p:spPr bwMode="auto">
            <a:xfrm>
              <a:off x="4227" y="2024"/>
              <a:ext cx="392" cy="90"/>
            </a:xfrm>
            <a:custGeom>
              <a:avLst/>
              <a:gdLst>
                <a:gd name="T0" fmla="*/ 15 w 1175"/>
                <a:gd name="T1" fmla="*/ 3 h 271"/>
                <a:gd name="T2" fmla="*/ 14 w 1175"/>
                <a:gd name="T3" fmla="*/ 3 h 271"/>
                <a:gd name="T4" fmla="*/ 14 w 1175"/>
                <a:gd name="T5" fmla="*/ 3 h 271"/>
                <a:gd name="T6" fmla="*/ 14 w 1175"/>
                <a:gd name="T7" fmla="*/ 3 h 271"/>
                <a:gd name="T8" fmla="*/ 14 w 1175"/>
                <a:gd name="T9" fmla="*/ 3 h 271"/>
                <a:gd name="T10" fmla="*/ 13 w 1175"/>
                <a:gd name="T11" fmla="*/ 3 h 271"/>
                <a:gd name="T12" fmla="*/ 13 w 1175"/>
                <a:gd name="T13" fmla="*/ 3 h 271"/>
                <a:gd name="T14" fmla="*/ 13 w 1175"/>
                <a:gd name="T15" fmla="*/ 3 h 271"/>
                <a:gd name="T16" fmla="*/ 13 w 1175"/>
                <a:gd name="T17" fmla="*/ 3 h 271"/>
                <a:gd name="T18" fmla="*/ 1 w 1175"/>
                <a:gd name="T19" fmla="*/ 1 h 271"/>
                <a:gd name="T20" fmla="*/ 1 w 1175"/>
                <a:gd name="T21" fmla="*/ 1 h 271"/>
                <a:gd name="T22" fmla="*/ 1 w 1175"/>
                <a:gd name="T23" fmla="*/ 0 h 271"/>
                <a:gd name="T24" fmla="*/ 0 w 1175"/>
                <a:gd name="T25" fmla="*/ 0 h 271"/>
                <a:gd name="T26" fmla="*/ 0 w 1175"/>
                <a:gd name="T27" fmla="*/ 0 h 271"/>
                <a:gd name="T28" fmla="*/ 0 w 1175"/>
                <a:gd name="T29" fmla="*/ 0 h 271"/>
                <a:gd name="T30" fmla="*/ 0 w 1175"/>
                <a:gd name="T31" fmla="*/ 0 h 271"/>
                <a:gd name="T32" fmla="*/ 0 w 1175"/>
                <a:gd name="T33" fmla="*/ 0 h 271"/>
                <a:gd name="T34" fmla="*/ 0 w 1175"/>
                <a:gd name="T35" fmla="*/ 0 h 271"/>
                <a:gd name="T36" fmla="*/ 15 w 1175"/>
                <a:gd name="T37" fmla="*/ 3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5"/>
                <a:gd name="T58" fmla="*/ 0 h 271"/>
                <a:gd name="T59" fmla="*/ 1175 w 1175"/>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5" h="271">
                  <a:moveTo>
                    <a:pt x="1175" y="262"/>
                  </a:moveTo>
                  <a:lnTo>
                    <a:pt x="1158" y="262"/>
                  </a:lnTo>
                  <a:lnTo>
                    <a:pt x="1141" y="263"/>
                  </a:lnTo>
                  <a:lnTo>
                    <a:pt x="1124" y="264"/>
                  </a:lnTo>
                  <a:lnTo>
                    <a:pt x="1107" y="265"/>
                  </a:lnTo>
                  <a:lnTo>
                    <a:pt x="1090" y="266"/>
                  </a:lnTo>
                  <a:lnTo>
                    <a:pt x="1074" y="267"/>
                  </a:lnTo>
                  <a:lnTo>
                    <a:pt x="1057" y="269"/>
                  </a:lnTo>
                  <a:lnTo>
                    <a:pt x="1041" y="271"/>
                  </a:lnTo>
                  <a:lnTo>
                    <a:pt x="55" y="51"/>
                  </a:lnTo>
                  <a:lnTo>
                    <a:pt x="48" y="44"/>
                  </a:lnTo>
                  <a:lnTo>
                    <a:pt x="41" y="38"/>
                  </a:lnTo>
                  <a:lnTo>
                    <a:pt x="35" y="32"/>
                  </a:lnTo>
                  <a:lnTo>
                    <a:pt x="28" y="25"/>
                  </a:lnTo>
                  <a:lnTo>
                    <a:pt x="20" y="19"/>
                  </a:lnTo>
                  <a:lnTo>
                    <a:pt x="13" y="12"/>
                  </a:lnTo>
                  <a:lnTo>
                    <a:pt x="6" y="7"/>
                  </a:lnTo>
                  <a:lnTo>
                    <a:pt x="0" y="0"/>
                  </a:lnTo>
                  <a:lnTo>
                    <a:pt x="1175" y="262"/>
                  </a:lnTo>
                  <a:close/>
                </a:path>
              </a:pathLst>
            </a:custGeom>
            <a:solidFill>
              <a:srgbClr val="787878"/>
            </a:solidFill>
            <a:ln w="9525">
              <a:noFill/>
              <a:round/>
              <a:headEnd/>
              <a:tailEnd/>
            </a:ln>
          </p:spPr>
          <p:txBody>
            <a:bodyPr/>
            <a:lstStyle/>
            <a:p>
              <a:endParaRPr lang="fr-FR"/>
            </a:p>
          </p:txBody>
        </p:sp>
        <p:sp>
          <p:nvSpPr>
            <p:cNvPr id="140" name="Freeform 143"/>
            <p:cNvSpPr>
              <a:spLocks/>
            </p:cNvSpPr>
            <p:nvPr/>
          </p:nvSpPr>
          <p:spPr bwMode="auto">
            <a:xfrm>
              <a:off x="4246" y="2041"/>
              <a:ext cx="328" cy="77"/>
            </a:xfrm>
            <a:custGeom>
              <a:avLst/>
              <a:gdLst>
                <a:gd name="T0" fmla="*/ 12 w 986"/>
                <a:gd name="T1" fmla="*/ 3 h 232"/>
                <a:gd name="T2" fmla="*/ 12 w 986"/>
                <a:gd name="T3" fmla="*/ 3 h 232"/>
                <a:gd name="T4" fmla="*/ 12 w 986"/>
                <a:gd name="T5" fmla="*/ 3 h 232"/>
                <a:gd name="T6" fmla="*/ 12 w 986"/>
                <a:gd name="T7" fmla="*/ 3 h 232"/>
                <a:gd name="T8" fmla="*/ 11 w 986"/>
                <a:gd name="T9" fmla="*/ 3 h 232"/>
                <a:gd name="T10" fmla="*/ 11 w 986"/>
                <a:gd name="T11" fmla="*/ 3 h 232"/>
                <a:gd name="T12" fmla="*/ 11 w 986"/>
                <a:gd name="T13" fmla="*/ 3 h 232"/>
                <a:gd name="T14" fmla="*/ 11 w 986"/>
                <a:gd name="T15" fmla="*/ 3 h 232"/>
                <a:gd name="T16" fmla="*/ 11 w 986"/>
                <a:gd name="T17" fmla="*/ 3 h 232"/>
                <a:gd name="T18" fmla="*/ 1 w 986"/>
                <a:gd name="T19" fmla="*/ 1 h 232"/>
                <a:gd name="T20" fmla="*/ 1 w 986"/>
                <a:gd name="T21" fmla="*/ 1 h 232"/>
                <a:gd name="T22" fmla="*/ 0 w 986"/>
                <a:gd name="T23" fmla="*/ 0 h 232"/>
                <a:gd name="T24" fmla="*/ 0 w 986"/>
                <a:gd name="T25" fmla="*/ 0 h 232"/>
                <a:gd name="T26" fmla="*/ 0 w 986"/>
                <a:gd name="T27" fmla="*/ 0 h 232"/>
                <a:gd name="T28" fmla="*/ 0 w 986"/>
                <a:gd name="T29" fmla="*/ 0 h 232"/>
                <a:gd name="T30" fmla="*/ 0 w 986"/>
                <a:gd name="T31" fmla="*/ 0 h 232"/>
                <a:gd name="T32" fmla="*/ 0 w 986"/>
                <a:gd name="T33" fmla="*/ 0 h 232"/>
                <a:gd name="T34" fmla="*/ 0 w 986"/>
                <a:gd name="T35" fmla="*/ 0 h 232"/>
                <a:gd name="T36" fmla="*/ 12 w 986"/>
                <a:gd name="T37" fmla="*/ 3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6"/>
                <a:gd name="T58" fmla="*/ 0 h 232"/>
                <a:gd name="T59" fmla="*/ 986 w 986"/>
                <a:gd name="T60" fmla="*/ 232 h 2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6" h="232">
                  <a:moveTo>
                    <a:pt x="986" y="220"/>
                  </a:moveTo>
                  <a:lnTo>
                    <a:pt x="973" y="221"/>
                  </a:lnTo>
                  <a:lnTo>
                    <a:pt x="958" y="222"/>
                  </a:lnTo>
                  <a:lnTo>
                    <a:pt x="944" y="224"/>
                  </a:lnTo>
                  <a:lnTo>
                    <a:pt x="931" y="225"/>
                  </a:lnTo>
                  <a:lnTo>
                    <a:pt x="917" y="227"/>
                  </a:lnTo>
                  <a:lnTo>
                    <a:pt x="904" y="229"/>
                  </a:lnTo>
                  <a:lnTo>
                    <a:pt x="890" y="231"/>
                  </a:lnTo>
                  <a:lnTo>
                    <a:pt x="876" y="232"/>
                  </a:lnTo>
                  <a:lnTo>
                    <a:pt x="53" y="49"/>
                  </a:lnTo>
                  <a:lnTo>
                    <a:pt x="46" y="43"/>
                  </a:lnTo>
                  <a:lnTo>
                    <a:pt x="40" y="36"/>
                  </a:lnTo>
                  <a:lnTo>
                    <a:pt x="33" y="30"/>
                  </a:lnTo>
                  <a:lnTo>
                    <a:pt x="26" y="24"/>
                  </a:lnTo>
                  <a:lnTo>
                    <a:pt x="19" y="18"/>
                  </a:lnTo>
                  <a:lnTo>
                    <a:pt x="12" y="12"/>
                  </a:lnTo>
                  <a:lnTo>
                    <a:pt x="7" y="6"/>
                  </a:lnTo>
                  <a:lnTo>
                    <a:pt x="0" y="0"/>
                  </a:lnTo>
                  <a:lnTo>
                    <a:pt x="986" y="220"/>
                  </a:lnTo>
                  <a:close/>
                </a:path>
              </a:pathLst>
            </a:custGeom>
            <a:solidFill>
              <a:srgbClr val="7B7B7B"/>
            </a:solidFill>
            <a:ln w="9525">
              <a:noFill/>
              <a:round/>
              <a:headEnd/>
              <a:tailEnd/>
            </a:ln>
          </p:spPr>
          <p:txBody>
            <a:bodyPr/>
            <a:lstStyle/>
            <a:p>
              <a:endParaRPr lang="fr-FR"/>
            </a:p>
          </p:txBody>
        </p:sp>
        <p:sp>
          <p:nvSpPr>
            <p:cNvPr id="141" name="Freeform 144"/>
            <p:cNvSpPr>
              <a:spLocks/>
            </p:cNvSpPr>
            <p:nvPr/>
          </p:nvSpPr>
          <p:spPr bwMode="auto">
            <a:xfrm>
              <a:off x="4263" y="2057"/>
              <a:ext cx="275" cy="66"/>
            </a:xfrm>
            <a:custGeom>
              <a:avLst/>
              <a:gdLst>
                <a:gd name="T0" fmla="*/ 10 w 823"/>
                <a:gd name="T1" fmla="*/ 2 h 199"/>
                <a:gd name="T2" fmla="*/ 10 w 823"/>
                <a:gd name="T3" fmla="*/ 2 h 199"/>
                <a:gd name="T4" fmla="*/ 10 w 823"/>
                <a:gd name="T5" fmla="*/ 2 h 199"/>
                <a:gd name="T6" fmla="*/ 10 w 823"/>
                <a:gd name="T7" fmla="*/ 2 h 199"/>
                <a:gd name="T8" fmla="*/ 10 w 823"/>
                <a:gd name="T9" fmla="*/ 2 h 199"/>
                <a:gd name="T10" fmla="*/ 9 w 823"/>
                <a:gd name="T11" fmla="*/ 2 h 199"/>
                <a:gd name="T12" fmla="*/ 9 w 823"/>
                <a:gd name="T13" fmla="*/ 2 h 199"/>
                <a:gd name="T14" fmla="*/ 9 w 823"/>
                <a:gd name="T15" fmla="*/ 2 h 199"/>
                <a:gd name="T16" fmla="*/ 9 w 823"/>
                <a:gd name="T17" fmla="*/ 2 h 199"/>
                <a:gd name="T18" fmla="*/ 1 w 823"/>
                <a:gd name="T19" fmla="*/ 1 h 199"/>
                <a:gd name="T20" fmla="*/ 1 w 823"/>
                <a:gd name="T21" fmla="*/ 1 h 199"/>
                <a:gd name="T22" fmla="*/ 0 w 823"/>
                <a:gd name="T23" fmla="*/ 0 h 199"/>
                <a:gd name="T24" fmla="*/ 0 w 823"/>
                <a:gd name="T25" fmla="*/ 0 h 199"/>
                <a:gd name="T26" fmla="*/ 0 w 823"/>
                <a:gd name="T27" fmla="*/ 0 h 199"/>
                <a:gd name="T28" fmla="*/ 0 w 823"/>
                <a:gd name="T29" fmla="*/ 0 h 199"/>
                <a:gd name="T30" fmla="*/ 0 w 823"/>
                <a:gd name="T31" fmla="*/ 0 h 199"/>
                <a:gd name="T32" fmla="*/ 0 w 823"/>
                <a:gd name="T33" fmla="*/ 0 h 199"/>
                <a:gd name="T34" fmla="*/ 0 w 823"/>
                <a:gd name="T35" fmla="*/ 0 h 199"/>
                <a:gd name="T36" fmla="*/ 10 w 823"/>
                <a:gd name="T37" fmla="*/ 2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3"/>
                <a:gd name="T58" fmla="*/ 0 h 199"/>
                <a:gd name="T59" fmla="*/ 823 w 823"/>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3" h="199">
                  <a:moveTo>
                    <a:pt x="823" y="183"/>
                  </a:moveTo>
                  <a:lnTo>
                    <a:pt x="811" y="185"/>
                  </a:lnTo>
                  <a:lnTo>
                    <a:pt x="799" y="186"/>
                  </a:lnTo>
                  <a:lnTo>
                    <a:pt x="786" y="189"/>
                  </a:lnTo>
                  <a:lnTo>
                    <a:pt x="775" y="191"/>
                  </a:lnTo>
                  <a:lnTo>
                    <a:pt x="762" y="192"/>
                  </a:lnTo>
                  <a:lnTo>
                    <a:pt x="750" y="194"/>
                  </a:lnTo>
                  <a:lnTo>
                    <a:pt x="739" y="197"/>
                  </a:lnTo>
                  <a:lnTo>
                    <a:pt x="726" y="199"/>
                  </a:lnTo>
                  <a:lnTo>
                    <a:pt x="52" y="48"/>
                  </a:lnTo>
                  <a:lnTo>
                    <a:pt x="46" y="43"/>
                  </a:lnTo>
                  <a:lnTo>
                    <a:pt x="39" y="36"/>
                  </a:lnTo>
                  <a:lnTo>
                    <a:pt x="32" y="30"/>
                  </a:lnTo>
                  <a:lnTo>
                    <a:pt x="26" y="24"/>
                  </a:lnTo>
                  <a:lnTo>
                    <a:pt x="19" y="19"/>
                  </a:lnTo>
                  <a:lnTo>
                    <a:pt x="13" y="12"/>
                  </a:lnTo>
                  <a:lnTo>
                    <a:pt x="7" y="6"/>
                  </a:lnTo>
                  <a:lnTo>
                    <a:pt x="0" y="0"/>
                  </a:lnTo>
                  <a:lnTo>
                    <a:pt x="823" y="183"/>
                  </a:lnTo>
                  <a:close/>
                </a:path>
              </a:pathLst>
            </a:custGeom>
            <a:solidFill>
              <a:srgbClr val="7D7D7D"/>
            </a:solidFill>
            <a:ln w="9525">
              <a:noFill/>
              <a:round/>
              <a:headEnd/>
              <a:tailEnd/>
            </a:ln>
          </p:spPr>
          <p:txBody>
            <a:bodyPr/>
            <a:lstStyle/>
            <a:p>
              <a:endParaRPr lang="fr-FR"/>
            </a:p>
          </p:txBody>
        </p:sp>
        <p:sp>
          <p:nvSpPr>
            <p:cNvPr id="142" name="Freeform 145"/>
            <p:cNvSpPr>
              <a:spLocks/>
            </p:cNvSpPr>
            <p:nvPr/>
          </p:nvSpPr>
          <p:spPr bwMode="auto">
            <a:xfrm>
              <a:off x="4281" y="2073"/>
              <a:ext cx="224" cy="56"/>
            </a:xfrm>
            <a:custGeom>
              <a:avLst/>
              <a:gdLst>
                <a:gd name="T0" fmla="*/ 8 w 674"/>
                <a:gd name="T1" fmla="*/ 2 h 168"/>
                <a:gd name="T2" fmla="*/ 8 w 674"/>
                <a:gd name="T3" fmla="*/ 2 h 168"/>
                <a:gd name="T4" fmla="*/ 8 w 674"/>
                <a:gd name="T5" fmla="*/ 2 h 168"/>
                <a:gd name="T6" fmla="*/ 8 w 674"/>
                <a:gd name="T7" fmla="*/ 2 h 168"/>
                <a:gd name="T8" fmla="*/ 8 w 674"/>
                <a:gd name="T9" fmla="*/ 2 h 168"/>
                <a:gd name="T10" fmla="*/ 8 w 674"/>
                <a:gd name="T11" fmla="*/ 2 h 168"/>
                <a:gd name="T12" fmla="*/ 7 w 674"/>
                <a:gd name="T13" fmla="*/ 2 h 168"/>
                <a:gd name="T14" fmla="*/ 7 w 674"/>
                <a:gd name="T15" fmla="*/ 2 h 168"/>
                <a:gd name="T16" fmla="*/ 7 w 674"/>
                <a:gd name="T17" fmla="*/ 2 h 168"/>
                <a:gd name="T18" fmla="*/ 1 w 674"/>
                <a:gd name="T19" fmla="*/ 1 h 168"/>
                <a:gd name="T20" fmla="*/ 1 w 674"/>
                <a:gd name="T21" fmla="*/ 1 h 168"/>
                <a:gd name="T22" fmla="*/ 0 w 674"/>
                <a:gd name="T23" fmla="*/ 0 h 168"/>
                <a:gd name="T24" fmla="*/ 0 w 674"/>
                <a:gd name="T25" fmla="*/ 0 h 168"/>
                <a:gd name="T26" fmla="*/ 0 w 674"/>
                <a:gd name="T27" fmla="*/ 0 h 168"/>
                <a:gd name="T28" fmla="*/ 0 w 674"/>
                <a:gd name="T29" fmla="*/ 0 h 168"/>
                <a:gd name="T30" fmla="*/ 0 w 674"/>
                <a:gd name="T31" fmla="*/ 0 h 168"/>
                <a:gd name="T32" fmla="*/ 0 w 674"/>
                <a:gd name="T33" fmla="*/ 0 h 168"/>
                <a:gd name="T34" fmla="*/ 0 w 674"/>
                <a:gd name="T35" fmla="*/ 0 h 168"/>
                <a:gd name="T36" fmla="*/ 8 w 674"/>
                <a:gd name="T37" fmla="*/ 2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4"/>
                <a:gd name="T58" fmla="*/ 0 h 168"/>
                <a:gd name="T59" fmla="*/ 674 w 67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4" h="168">
                  <a:moveTo>
                    <a:pt x="674" y="151"/>
                  </a:moveTo>
                  <a:lnTo>
                    <a:pt x="663" y="153"/>
                  </a:lnTo>
                  <a:lnTo>
                    <a:pt x="650" y="155"/>
                  </a:lnTo>
                  <a:lnTo>
                    <a:pt x="639" y="158"/>
                  </a:lnTo>
                  <a:lnTo>
                    <a:pt x="626" y="159"/>
                  </a:lnTo>
                  <a:lnTo>
                    <a:pt x="615" y="161"/>
                  </a:lnTo>
                  <a:lnTo>
                    <a:pt x="603" y="163"/>
                  </a:lnTo>
                  <a:lnTo>
                    <a:pt x="591" y="166"/>
                  </a:lnTo>
                  <a:lnTo>
                    <a:pt x="580" y="168"/>
                  </a:lnTo>
                  <a:lnTo>
                    <a:pt x="54" y="51"/>
                  </a:lnTo>
                  <a:lnTo>
                    <a:pt x="47" y="44"/>
                  </a:lnTo>
                  <a:lnTo>
                    <a:pt x="40" y="39"/>
                  </a:lnTo>
                  <a:lnTo>
                    <a:pt x="33" y="32"/>
                  </a:lnTo>
                  <a:lnTo>
                    <a:pt x="26" y="25"/>
                  </a:lnTo>
                  <a:lnTo>
                    <a:pt x="20" y="20"/>
                  </a:lnTo>
                  <a:lnTo>
                    <a:pt x="13" y="13"/>
                  </a:lnTo>
                  <a:lnTo>
                    <a:pt x="7" y="7"/>
                  </a:lnTo>
                  <a:lnTo>
                    <a:pt x="0" y="0"/>
                  </a:lnTo>
                  <a:lnTo>
                    <a:pt x="674" y="151"/>
                  </a:lnTo>
                  <a:close/>
                </a:path>
              </a:pathLst>
            </a:custGeom>
            <a:solidFill>
              <a:srgbClr val="808080"/>
            </a:solidFill>
            <a:ln w="9525">
              <a:noFill/>
              <a:round/>
              <a:headEnd/>
              <a:tailEnd/>
            </a:ln>
          </p:spPr>
          <p:txBody>
            <a:bodyPr/>
            <a:lstStyle/>
            <a:p>
              <a:endParaRPr lang="fr-FR"/>
            </a:p>
          </p:txBody>
        </p:sp>
        <p:sp>
          <p:nvSpPr>
            <p:cNvPr id="143" name="Freeform 146"/>
            <p:cNvSpPr>
              <a:spLocks/>
            </p:cNvSpPr>
            <p:nvPr/>
          </p:nvSpPr>
          <p:spPr bwMode="auto">
            <a:xfrm>
              <a:off x="4299" y="2090"/>
              <a:ext cx="175" cy="62"/>
            </a:xfrm>
            <a:custGeom>
              <a:avLst/>
              <a:gdLst>
                <a:gd name="T0" fmla="*/ 6 w 526"/>
                <a:gd name="T1" fmla="*/ 1 h 187"/>
                <a:gd name="T2" fmla="*/ 6 w 526"/>
                <a:gd name="T3" fmla="*/ 1 h 187"/>
                <a:gd name="T4" fmla="*/ 6 w 526"/>
                <a:gd name="T5" fmla="*/ 2 h 187"/>
                <a:gd name="T6" fmla="*/ 6 w 526"/>
                <a:gd name="T7" fmla="*/ 2 h 187"/>
                <a:gd name="T8" fmla="*/ 5 w 526"/>
                <a:gd name="T9" fmla="*/ 2 h 187"/>
                <a:gd name="T10" fmla="*/ 5 w 526"/>
                <a:gd name="T11" fmla="*/ 2 h 187"/>
                <a:gd name="T12" fmla="*/ 5 w 526"/>
                <a:gd name="T13" fmla="*/ 2 h 187"/>
                <a:gd name="T14" fmla="*/ 5 w 526"/>
                <a:gd name="T15" fmla="*/ 2 h 187"/>
                <a:gd name="T16" fmla="*/ 4 w 526"/>
                <a:gd name="T17" fmla="*/ 2 h 187"/>
                <a:gd name="T18" fmla="*/ 4 w 526"/>
                <a:gd name="T19" fmla="*/ 2 h 187"/>
                <a:gd name="T20" fmla="*/ 4 w 526"/>
                <a:gd name="T21" fmla="*/ 2 h 187"/>
                <a:gd name="T22" fmla="*/ 4 w 526"/>
                <a:gd name="T23" fmla="*/ 2 h 187"/>
                <a:gd name="T24" fmla="*/ 3 w 526"/>
                <a:gd name="T25" fmla="*/ 2 h 187"/>
                <a:gd name="T26" fmla="*/ 3 w 526"/>
                <a:gd name="T27" fmla="*/ 2 h 187"/>
                <a:gd name="T28" fmla="*/ 3 w 526"/>
                <a:gd name="T29" fmla="*/ 2 h 187"/>
                <a:gd name="T30" fmla="*/ 3 w 526"/>
                <a:gd name="T31" fmla="*/ 2 h 187"/>
                <a:gd name="T32" fmla="*/ 2 w 526"/>
                <a:gd name="T33" fmla="*/ 2 h 187"/>
                <a:gd name="T34" fmla="*/ 2 w 526"/>
                <a:gd name="T35" fmla="*/ 2 h 187"/>
                <a:gd name="T36" fmla="*/ 2 w 526"/>
                <a:gd name="T37" fmla="*/ 2 h 187"/>
                <a:gd name="T38" fmla="*/ 2 w 526"/>
                <a:gd name="T39" fmla="*/ 2 h 187"/>
                <a:gd name="T40" fmla="*/ 2 w 526"/>
                <a:gd name="T41" fmla="*/ 2 h 187"/>
                <a:gd name="T42" fmla="*/ 2 w 526"/>
                <a:gd name="T43" fmla="*/ 2 h 187"/>
                <a:gd name="T44" fmla="*/ 2 w 526"/>
                <a:gd name="T45" fmla="*/ 1 h 187"/>
                <a:gd name="T46" fmla="*/ 1 w 526"/>
                <a:gd name="T47" fmla="*/ 1 h 187"/>
                <a:gd name="T48" fmla="*/ 1 w 526"/>
                <a:gd name="T49" fmla="*/ 1 h 187"/>
                <a:gd name="T50" fmla="*/ 1 w 526"/>
                <a:gd name="T51" fmla="*/ 1 h 187"/>
                <a:gd name="T52" fmla="*/ 1 w 526"/>
                <a:gd name="T53" fmla="*/ 1 h 187"/>
                <a:gd name="T54" fmla="*/ 1 w 526"/>
                <a:gd name="T55" fmla="*/ 1 h 187"/>
                <a:gd name="T56" fmla="*/ 1 w 526"/>
                <a:gd name="T57" fmla="*/ 1 h 187"/>
                <a:gd name="T58" fmla="*/ 0 w 526"/>
                <a:gd name="T59" fmla="*/ 0 h 187"/>
                <a:gd name="T60" fmla="*/ 0 w 526"/>
                <a:gd name="T61" fmla="*/ 0 h 187"/>
                <a:gd name="T62" fmla="*/ 0 w 526"/>
                <a:gd name="T63" fmla="*/ 0 h 187"/>
                <a:gd name="T64" fmla="*/ 0 w 526"/>
                <a:gd name="T65" fmla="*/ 0 h 187"/>
                <a:gd name="T66" fmla="*/ 6 w 526"/>
                <a:gd name="T67" fmla="*/ 1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187"/>
                <a:gd name="T104" fmla="*/ 526 w 526"/>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187">
                  <a:moveTo>
                    <a:pt x="526" y="117"/>
                  </a:moveTo>
                  <a:lnTo>
                    <a:pt x="505" y="121"/>
                  </a:lnTo>
                  <a:lnTo>
                    <a:pt x="483" y="126"/>
                  </a:lnTo>
                  <a:lnTo>
                    <a:pt x="462" y="130"/>
                  </a:lnTo>
                  <a:lnTo>
                    <a:pt x="441" y="135"/>
                  </a:lnTo>
                  <a:lnTo>
                    <a:pt x="420" y="140"/>
                  </a:lnTo>
                  <a:lnTo>
                    <a:pt x="399" y="144"/>
                  </a:lnTo>
                  <a:lnTo>
                    <a:pt x="379" y="149"/>
                  </a:lnTo>
                  <a:lnTo>
                    <a:pt x="358" y="153"/>
                  </a:lnTo>
                  <a:lnTo>
                    <a:pt x="338" y="158"/>
                  </a:lnTo>
                  <a:lnTo>
                    <a:pt x="318" y="162"/>
                  </a:lnTo>
                  <a:lnTo>
                    <a:pt x="297" y="167"/>
                  </a:lnTo>
                  <a:lnTo>
                    <a:pt x="277" y="171"/>
                  </a:lnTo>
                  <a:lnTo>
                    <a:pt x="257" y="175"/>
                  </a:lnTo>
                  <a:lnTo>
                    <a:pt x="236" y="179"/>
                  </a:lnTo>
                  <a:lnTo>
                    <a:pt x="216" y="184"/>
                  </a:lnTo>
                  <a:lnTo>
                    <a:pt x="195" y="187"/>
                  </a:lnTo>
                  <a:lnTo>
                    <a:pt x="183" y="176"/>
                  </a:lnTo>
                  <a:lnTo>
                    <a:pt x="172" y="163"/>
                  </a:lnTo>
                  <a:lnTo>
                    <a:pt x="159" y="152"/>
                  </a:lnTo>
                  <a:lnTo>
                    <a:pt x="147" y="141"/>
                  </a:lnTo>
                  <a:lnTo>
                    <a:pt x="134" y="128"/>
                  </a:lnTo>
                  <a:lnTo>
                    <a:pt x="123" y="117"/>
                  </a:lnTo>
                  <a:lnTo>
                    <a:pt x="110" y="104"/>
                  </a:lnTo>
                  <a:lnTo>
                    <a:pt x="98" y="93"/>
                  </a:lnTo>
                  <a:lnTo>
                    <a:pt x="86" y="82"/>
                  </a:lnTo>
                  <a:lnTo>
                    <a:pt x="73" y="69"/>
                  </a:lnTo>
                  <a:lnTo>
                    <a:pt x="61" y="58"/>
                  </a:lnTo>
                  <a:lnTo>
                    <a:pt x="48" y="47"/>
                  </a:lnTo>
                  <a:lnTo>
                    <a:pt x="37" y="35"/>
                  </a:lnTo>
                  <a:lnTo>
                    <a:pt x="24" y="23"/>
                  </a:lnTo>
                  <a:lnTo>
                    <a:pt x="12" y="12"/>
                  </a:lnTo>
                  <a:lnTo>
                    <a:pt x="0" y="0"/>
                  </a:lnTo>
                  <a:lnTo>
                    <a:pt x="526" y="117"/>
                  </a:lnTo>
                  <a:close/>
                </a:path>
              </a:pathLst>
            </a:custGeom>
            <a:solidFill>
              <a:srgbClr val="808080"/>
            </a:solidFill>
            <a:ln w="9525">
              <a:noFill/>
              <a:round/>
              <a:headEnd/>
              <a:tailEnd/>
            </a:ln>
          </p:spPr>
          <p:txBody>
            <a:bodyPr/>
            <a:lstStyle/>
            <a:p>
              <a:endParaRPr lang="fr-FR"/>
            </a:p>
          </p:txBody>
        </p:sp>
        <p:sp>
          <p:nvSpPr>
            <p:cNvPr id="144" name="Freeform 147"/>
            <p:cNvSpPr>
              <a:spLocks/>
            </p:cNvSpPr>
            <p:nvPr/>
          </p:nvSpPr>
          <p:spPr bwMode="auto">
            <a:xfrm>
              <a:off x="2545" y="2579"/>
              <a:ext cx="1335" cy="163"/>
            </a:xfrm>
            <a:custGeom>
              <a:avLst/>
              <a:gdLst>
                <a:gd name="T0" fmla="*/ 0 w 4004"/>
                <a:gd name="T1" fmla="*/ 0 h 489"/>
                <a:gd name="T2" fmla="*/ 7 w 4004"/>
                <a:gd name="T3" fmla="*/ 2 h 489"/>
                <a:gd name="T4" fmla="*/ 48 w 4004"/>
                <a:gd name="T5" fmla="*/ 5 h 489"/>
                <a:gd name="T6" fmla="*/ 49 w 4004"/>
                <a:gd name="T7" fmla="*/ 6 h 489"/>
                <a:gd name="T8" fmla="*/ 0 60000 65536"/>
                <a:gd name="T9" fmla="*/ 0 60000 65536"/>
                <a:gd name="T10" fmla="*/ 0 60000 65536"/>
                <a:gd name="T11" fmla="*/ 0 60000 65536"/>
                <a:gd name="T12" fmla="*/ 0 w 4004"/>
                <a:gd name="T13" fmla="*/ 0 h 489"/>
                <a:gd name="T14" fmla="*/ 4004 w 4004"/>
                <a:gd name="T15" fmla="*/ 489 h 489"/>
              </a:gdLst>
              <a:ahLst/>
              <a:cxnLst>
                <a:cxn ang="T8">
                  <a:pos x="T0" y="T1"/>
                </a:cxn>
                <a:cxn ang="T9">
                  <a:pos x="T2" y="T3"/>
                </a:cxn>
                <a:cxn ang="T10">
                  <a:pos x="T4" y="T5"/>
                </a:cxn>
                <a:cxn ang="T11">
                  <a:pos x="T6" y="T7"/>
                </a:cxn>
              </a:cxnLst>
              <a:rect l="T12" t="T13" r="T14" b="T15"/>
              <a:pathLst>
                <a:path w="4004" h="489">
                  <a:moveTo>
                    <a:pt x="0" y="0"/>
                  </a:moveTo>
                  <a:lnTo>
                    <a:pt x="585" y="123"/>
                  </a:lnTo>
                  <a:lnTo>
                    <a:pt x="3881" y="440"/>
                  </a:lnTo>
                  <a:lnTo>
                    <a:pt x="4004" y="489"/>
                  </a:lnTo>
                </a:path>
              </a:pathLst>
            </a:custGeom>
            <a:noFill/>
            <a:ln w="23813">
              <a:solidFill>
                <a:srgbClr val="CC3300"/>
              </a:solidFill>
              <a:round/>
              <a:headEnd/>
              <a:tailEnd/>
            </a:ln>
          </p:spPr>
          <p:txBody>
            <a:bodyPr/>
            <a:lstStyle/>
            <a:p>
              <a:endParaRPr lang="fr-FR"/>
            </a:p>
          </p:txBody>
        </p:sp>
        <p:sp>
          <p:nvSpPr>
            <p:cNvPr id="145" name="Freeform 148"/>
            <p:cNvSpPr>
              <a:spLocks/>
            </p:cNvSpPr>
            <p:nvPr/>
          </p:nvSpPr>
          <p:spPr bwMode="auto">
            <a:xfrm>
              <a:off x="3176" y="1656"/>
              <a:ext cx="472" cy="110"/>
            </a:xfrm>
            <a:custGeom>
              <a:avLst/>
              <a:gdLst>
                <a:gd name="T0" fmla="*/ 17 w 1416"/>
                <a:gd name="T1" fmla="*/ 4 h 331"/>
                <a:gd name="T2" fmla="*/ 17 w 1416"/>
                <a:gd name="T3" fmla="*/ 4 h 331"/>
                <a:gd name="T4" fmla="*/ 17 w 1416"/>
                <a:gd name="T5" fmla="*/ 3 h 331"/>
                <a:gd name="T6" fmla="*/ 17 w 1416"/>
                <a:gd name="T7" fmla="*/ 3 h 331"/>
                <a:gd name="T8" fmla="*/ 17 w 1416"/>
                <a:gd name="T9" fmla="*/ 2 h 331"/>
                <a:gd name="T10" fmla="*/ 17 w 1416"/>
                <a:gd name="T11" fmla="*/ 2 h 331"/>
                <a:gd name="T12" fmla="*/ 17 w 1416"/>
                <a:gd name="T13" fmla="*/ 1 h 331"/>
                <a:gd name="T14" fmla="*/ 17 w 1416"/>
                <a:gd name="T15" fmla="*/ 1 h 331"/>
                <a:gd name="T16" fmla="*/ 16 w 1416"/>
                <a:gd name="T17" fmla="*/ 0 h 331"/>
                <a:gd name="T18" fmla="*/ 16 w 1416"/>
                <a:gd name="T19" fmla="*/ 0 h 331"/>
                <a:gd name="T20" fmla="*/ 15 w 1416"/>
                <a:gd name="T21" fmla="*/ 0 h 331"/>
                <a:gd name="T22" fmla="*/ 15 w 1416"/>
                <a:gd name="T23" fmla="*/ 0 h 331"/>
                <a:gd name="T24" fmla="*/ 14 w 1416"/>
                <a:gd name="T25" fmla="*/ 0 h 331"/>
                <a:gd name="T26" fmla="*/ 14 w 1416"/>
                <a:gd name="T27" fmla="*/ 0 h 331"/>
                <a:gd name="T28" fmla="*/ 14 w 1416"/>
                <a:gd name="T29" fmla="*/ 0 h 331"/>
                <a:gd name="T30" fmla="*/ 13 w 1416"/>
                <a:gd name="T31" fmla="*/ 0 h 331"/>
                <a:gd name="T32" fmla="*/ 13 w 1416"/>
                <a:gd name="T33" fmla="*/ 0 h 331"/>
                <a:gd name="T34" fmla="*/ 12 w 1416"/>
                <a:gd name="T35" fmla="*/ 0 h 331"/>
                <a:gd name="T36" fmla="*/ 12 w 1416"/>
                <a:gd name="T37" fmla="*/ 0 h 331"/>
                <a:gd name="T38" fmla="*/ 11 w 1416"/>
                <a:gd name="T39" fmla="*/ 0 h 331"/>
                <a:gd name="T40" fmla="*/ 11 w 1416"/>
                <a:gd name="T41" fmla="*/ 0 h 331"/>
                <a:gd name="T42" fmla="*/ 10 w 1416"/>
                <a:gd name="T43" fmla="*/ 0 h 331"/>
                <a:gd name="T44" fmla="*/ 10 w 1416"/>
                <a:gd name="T45" fmla="*/ 0 h 331"/>
                <a:gd name="T46" fmla="*/ 9 w 1416"/>
                <a:gd name="T47" fmla="*/ 0 h 331"/>
                <a:gd name="T48" fmla="*/ 9 w 1416"/>
                <a:gd name="T49" fmla="*/ 0 h 331"/>
                <a:gd name="T50" fmla="*/ 8 w 1416"/>
                <a:gd name="T51" fmla="*/ 0 h 331"/>
                <a:gd name="T52" fmla="*/ 8 w 1416"/>
                <a:gd name="T53" fmla="*/ 0 h 331"/>
                <a:gd name="T54" fmla="*/ 7 w 1416"/>
                <a:gd name="T55" fmla="*/ 0 h 331"/>
                <a:gd name="T56" fmla="*/ 7 w 1416"/>
                <a:gd name="T57" fmla="*/ 0 h 331"/>
                <a:gd name="T58" fmla="*/ 6 w 1416"/>
                <a:gd name="T59" fmla="*/ 0 h 331"/>
                <a:gd name="T60" fmla="*/ 6 w 1416"/>
                <a:gd name="T61" fmla="*/ 0 h 331"/>
                <a:gd name="T62" fmla="*/ 5 w 1416"/>
                <a:gd name="T63" fmla="*/ 0 h 331"/>
                <a:gd name="T64" fmla="*/ 5 w 1416"/>
                <a:gd name="T65" fmla="*/ 0 h 331"/>
                <a:gd name="T66" fmla="*/ 4 w 1416"/>
                <a:gd name="T67" fmla="*/ 0 h 331"/>
                <a:gd name="T68" fmla="*/ 4 w 1416"/>
                <a:gd name="T69" fmla="*/ 0 h 331"/>
                <a:gd name="T70" fmla="*/ 3 w 1416"/>
                <a:gd name="T71" fmla="*/ 0 h 331"/>
                <a:gd name="T72" fmla="*/ 3 w 1416"/>
                <a:gd name="T73" fmla="*/ 0 h 331"/>
                <a:gd name="T74" fmla="*/ 2 w 1416"/>
                <a:gd name="T75" fmla="*/ 0 h 331"/>
                <a:gd name="T76" fmla="*/ 2 w 1416"/>
                <a:gd name="T77" fmla="*/ 0 h 331"/>
                <a:gd name="T78" fmla="*/ 1 w 1416"/>
                <a:gd name="T79" fmla="*/ 0 h 331"/>
                <a:gd name="T80" fmla="*/ 1 w 1416"/>
                <a:gd name="T81" fmla="*/ 0 h 331"/>
                <a:gd name="T82" fmla="*/ 1 w 1416"/>
                <a:gd name="T83" fmla="*/ 1 h 331"/>
                <a:gd name="T84" fmla="*/ 1 w 1416"/>
                <a:gd name="T85" fmla="*/ 1 h 331"/>
                <a:gd name="T86" fmla="*/ 0 w 1416"/>
                <a:gd name="T87" fmla="*/ 2 h 331"/>
                <a:gd name="T88" fmla="*/ 0 w 1416"/>
                <a:gd name="T89" fmla="*/ 2 h 331"/>
                <a:gd name="T90" fmla="*/ 0 w 1416"/>
                <a:gd name="T91" fmla="*/ 3 h 331"/>
                <a:gd name="T92" fmla="*/ 0 w 1416"/>
                <a:gd name="T93" fmla="*/ 3 h 331"/>
                <a:gd name="T94" fmla="*/ 0 w 1416"/>
                <a:gd name="T95" fmla="*/ 4 h 331"/>
                <a:gd name="T96" fmla="*/ 0 w 1416"/>
                <a:gd name="T97" fmla="*/ 4 h 331"/>
                <a:gd name="T98" fmla="*/ 17 w 1416"/>
                <a:gd name="T99" fmla="*/ 4 h 3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6"/>
                <a:gd name="T151" fmla="*/ 0 h 331"/>
                <a:gd name="T152" fmla="*/ 1416 w 1416"/>
                <a:gd name="T153" fmla="*/ 331 h 3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6" h="331">
                  <a:moveTo>
                    <a:pt x="1416" y="331"/>
                  </a:moveTo>
                  <a:lnTo>
                    <a:pt x="1406" y="293"/>
                  </a:lnTo>
                  <a:lnTo>
                    <a:pt x="1396" y="255"/>
                  </a:lnTo>
                  <a:lnTo>
                    <a:pt x="1386" y="216"/>
                  </a:lnTo>
                  <a:lnTo>
                    <a:pt x="1374" y="179"/>
                  </a:lnTo>
                  <a:lnTo>
                    <a:pt x="1364" y="140"/>
                  </a:lnTo>
                  <a:lnTo>
                    <a:pt x="1353" y="102"/>
                  </a:lnTo>
                  <a:lnTo>
                    <a:pt x="1343" y="62"/>
                  </a:lnTo>
                  <a:lnTo>
                    <a:pt x="1331" y="24"/>
                  </a:lnTo>
                  <a:lnTo>
                    <a:pt x="1292" y="23"/>
                  </a:lnTo>
                  <a:lnTo>
                    <a:pt x="1252" y="23"/>
                  </a:lnTo>
                  <a:lnTo>
                    <a:pt x="1213" y="21"/>
                  </a:lnTo>
                  <a:lnTo>
                    <a:pt x="1173" y="20"/>
                  </a:lnTo>
                  <a:lnTo>
                    <a:pt x="1133" y="20"/>
                  </a:lnTo>
                  <a:lnTo>
                    <a:pt x="1094" y="19"/>
                  </a:lnTo>
                  <a:lnTo>
                    <a:pt x="1054" y="18"/>
                  </a:lnTo>
                  <a:lnTo>
                    <a:pt x="1014" y="18"/>
                  </a:lnTo>
                  <a:lnTo>
                    <a:pt x="974" y="17"/>
                  </a:lnTo>
                  <a:lnTo>
                    <a:pt x="934" y="16"/>
                  </a:lnTo>
                  <a:lnTo>
                    <a:pt x="894" y="16"/>
                  </a:lnTo>
                  <a:lnTo>
                    <a:pt x="855" y="15"/>
                  </a:lnTo>
                  <a:lnTo>
                    <a:pt x="815" y="14"/>
                  </a:lnTo>
                  <a:lnTo>
                    <a:pt x="775" y="14"/>
                  </a:lnTo>
                  <a:lnTo>
                    <a:pt x="736" y="12"/>
                  </a:lnTo>
                  <a:lnTo>
                    <a:pt x="696" y="11"/>
                  </a:lnTo>
                  <a:lnTo>
                    <a:pt x="657" y="11"/>
                  </a:lnTo>
                  <a:lnTo>
                    <a:pt x="617" y="10"/>
                  </a:lnTo>
                  <a:lnTo>
                    <a:pt x="577" y="10"/>
                  </a:lnTo>
                  <a:lnTo>
                    <a:pt x="538" y="9"/>
                  </a:lnTo>
                  <a:lnTo>
                    <a:pt x="498" y="8"/>
                  </a:lnTo>
                  <a:lnTo>
                    <a:pt x="458" y="8"/>
                  </a:lnTo>
                  <a:lnTo>
                    <a:pt x="419" y="7"/>
                  </a:lnTo>
                  <a:lnTo>
                    <a:pt x="379" y="6"/>
                  </a:lnTo>
                  <a:lnTo>
                    <a:pt x="339" y="6"/>
                  </a:lnTo>
                  <a:lnTo>
                    <a:pt x="300" y="4"/>
                  </a:lnTo>
                  <a:lnTo>
                    <a:pt x="260" y="3"/>
                  </a:lnTo>
                  <a:lnTo>
                    <a:pt x="221" y="3"/>
                  </a:lnTo>
                  <a:lnTo>
                    <a:pt x="181" y="2"/>
                  </a:lnTo>
                  <a:lnTo>
                    <a:pt x="141" y="1"/>
                  </a:lnTo>
                  <a:lnTo>
                    <a:pt x="102" y="1"/>
                  </a:lnTo>
                  <a:lnTo>
                    <a:pt x="62" y="0"/>
                  </a:lnTo>
                  <a:lnTo>
                    <a:pt x="54" y="41"/>
                  </a:lnTo>
                  <a:lnTo>
                    <a:pt x="45" y="83"/>
                  </a:lnTo>
                  <a:lnTo>
                    <a:pt x="37" y="123"/>
                  </a:lnTo>
                  <a:lnTo>
                    <a:pt x="29" y="165"/>
                  </a:lnTo>
                  <a:lnTo>
                    <a:pt x="22" y="207"/>
                  </a:lnTo>
                  <a:lnTo>
                    <a:pt x="14" y="248"/>
                  </a:lnTo>
                  <a:lnTo>
                    <a:pt x="7" y="290"/>
                  </a:lnTo>
                  <a:lnTo>
                    <a:pt x="0" y="331"/>
                  </a:lnTo>
                  <a:lnTo>
                    <a:pt x="1416" y="331"/>
                  </a:lnTo>
                  <a:close/>
                </a:path>
              </a:pathLst>
            </a:custGeom>
            <a:solidFill>
              <a:srgbClr val="333333"/>
            </a:solidFill>
            <a:ln w="9525">
              <a:noFill/>
              <a:round/>
              <a:headEnd/>
              <a:tailEnd/>
            </a:ln>
          </p:spPr>
          <p:txBody>
            <a:bodyPr/>
            <a:lstStyle/>
            <a:p>
              <a:endParaRPr lang="fr-FR"/>
            </a:p>
          </p:txBody>
        </p:sp>
        <p:sp>
          <p:nvSpPr>
            <p:cNvPr id="146" name="Freeform 149"/>
            <p:cNvSpPr>
              <a:spLocks/>
            </p:cNvSpPr>
            <p:nvPr/>
          </p:nvSpPr>
          <p:spPr bwMode="auto">
            <a:xfrm>
              <a:off x="3174" y="1766"/>
              <a:ext cx="476" cy="8"/>
            </a:xfrm>
            <a:custGeom>
              <a:avLst/>
              <a:gdLst>
                <a:gd name="T0" fmla="*/ 18 w 1426"/>
                <a:gd name="T1" fmla="*/ 0 h 22"/>
                <a:gd name="T2" fmla="*/ 18 w 1426"/>
                <a:gd name="T3" fmla="*/ 0 h 22"/>
                <a:gd name="T4" fmla="*/ 18 w 1426"/>
                <a:gd name="T5" fmla="*/ 0 h 22"/>
                <a:gd name="T6" fmla="*/ 18 w 1426"/>
                <a:gd name="T7" fmla="*/ 0 h 22"/>
                <a:gd name="T8" fmla="*/ 18 w 1426"/>
                <a:gd name="T9" fmla="*/ 0 h 22"/>
                <a:gd name="T10" fmla="*/ 0 w 1426"/>
                <a:gd name="T11" fmla="*/ 0 h 22"/>
                <a:gd name="T12" fmla="*/ 0 w 1426"/>
                <a:gd name="T13" fmla="*/ 0 h 22"/>
                <a:gd name="T14" fmla="*/ 0 w 1426"/>
                <a:gd name="T15" fmla="*/ 0 h 22"/>
                <a:gd name="T16" fmla="*/ 0 w 1426"/>
                <a:gd name="T17" fmla="*/ 0 h 22"/>
                <a:gd name="T18" fmla="*/ 0 w 1426"/>
                <a:gd name="T19" fmla="*/ 0 h 22"/>
                <a:gd name="T20" fmla="*/ 18 w 142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6"/>
                <a:gd name="T34" fmla="*/ 0 h 22"/>
                <a:gd name="T35" fmla="*/ 1426 w 142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6" h="22">
                  <a:moveTo>
                    <a:pt x="1420" y="0"/>
                  </a:moveTo>
                  <a:lnTo>
                    <a:pt x="1421" y="5"/>
                  </a:lnTo>
                  <a:lnTo>
                    <a:pt x="1424" y="11"/>
                  </a:lnTo>
                  <a:lnTo>
                    <a:pt x="1425" y="17"/>
                  </a:lnTo>
                  <a:lnTo>
                    <a:pt x="1426" y="22"/>
                  </a:lnTo>
                  <a:lnTo>
                    <a:pt x="0" y="22"/>
                  </a:lnTo>
                  <a:lnTo>
                    <a:pt x="1" y="17"/>
                  </a:lnTo>
                  <a:lnTo>
                    <a:pt x="3" y="11"/>
                  </a:lnTo>
                  <a:lnTo>
                    <a:pt x="3" y="5"/>
                  </a:lnTo>
                  <a:lnTo>
                    <a:pt x="4" y="0"/>
                  </a:lnTo>
                  <a:lnTo>
                    <a:pt x="1420" y="0"/>
                  </a:lnTo>
                  <a:close/>
                </a:path>
              </a:pathLst>
            </a:custGeom>
            <a:solidFill>
              <a:srgbClr val="363636"/>
            </a:solidFill>
            <a:ln w="9525">
              <a:noFill/>
              <a:round/>
              <a:headEnd/>
              <a:tailEnd/>
            </a:ln>
          </p:spPr>
          <p:txBody>
            <a:bodyPr/>
            <a:lstStyle/>
            <a:p>
              <a:endParaRPr lang="fr-FR"/>
            </a:p>
          </p:txBody>
        </p:sp>
        <p:sp>
          <p:nvSpPr>
            <p:cNvPr id="147" name="Freeform 150"/>
            <p:cNvSpPr>
              <a:spLocks/>
            </p:cNvSpPr>
            <p:nvPr/>
          </p:nvSpPr>
          <p:spPr bwMode="auto">
            <a:xfrm>
              <a:off x="3173" y="1774"/>
              <a:ext cx="479" cy="7"/>
            </a:xfrm>
            <a:custGeom>
              <a:avLst/>
              <a:gdLst>
                <a:gd name="T0" fmla="*/ 18 w 1437"/>
                <a:gd name="T1" fmla="*/ 0 h 23"/>
                <a:gd name="T2" fmla="*/ 18 w 1437"/>
                <a:gd name="T3" fmla="*/ 0 h 23"/>
                <a:gd name="T4" fmla="*/ 18 w 1437"/>
                <a:gd name="T5" fmla="*/ 0 h 23"/>
                <a:gd name="T6" fmla="*/ 18 w 1437"/>
                <a:gd name="T7" fmla="*/ 0 h 23"/>
                <a:gd name="T8" fmla="*/ 18 w 1437"/>
                <a:gd name="T9" fmla="*/ 0 h 23"/>
                <a:gd name="T10" fmla="*/ 0 w 1437"/>
                <a:gd name="T11" fmla="*/ 0 h 23"/>
                <a:gd name="T12" fmla="*/ 0 w 1437"/>
                <a:gd name="T13" fmla="*/ 0 h 23"/>
                <a:gd name="T14" fmla="*/ 0 w 1437"/>
                <a:gd name="T15" fmla="*/ 0 h 23"/>
                <a:gd name="T16" fmla="*/ 0 w 1437"/>
                <a:gd name="T17" fmla="*/ 0 h 23"/>
                <a:gd name="T18" fmla="*/ 0 w 1437"/>
                <a:gd name="T19" fmla="*/ 0 h 23"/>
                <a:gd name="T20" fmla="*/ 18 w 14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23"/>
                <a:gd name="T35" fmla="*/ 1437 w 143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23">
                  <a:moveTo>
                    <a:pt x="1430" y="0"/>
                  </a:moveTo>
                  <a:lnTo>
                    <a:pt x="1432" y="6"/>
                  </a:lnTo>
                  <a:lnTo>
                    <a:pt x="1433" y="12"/>
                  </a:lnTo>
                  <a:lnTo>
                    <a:pt x="1436" y="17"/>
                  </a:lnTo>
                  <a:lnTo>
                    <a:pt x="1437" y="23"/>
                  </a:lnTo>
                  <a:lnTo>
                    <a:pt x="0" y="23"/>
                  </a:lnTo>
                  <a:lnTo>
                    <a:pt x="1" y="17"/>
                  </a:lnTo>
                  <a:lnTo>
                    <a:pt x="2" y="12"/>
                  </a:lnTo>
                  <a:lnTo>
                    <a:pt x="3" y="6"/>
                  </a:lnTo>
                  <a:lnTo>
                    <a:pt x="4" y="0"/>
                  </a:lnTo>
                  <a:lnTo>
                    <a:pt x="1430" y="0"/>
                  </a:lnTo>
                  <a:close/>
                </a:path>
              </a:pathLst>
            </a:custGeom>
            <a:solidFill>
              <a:srgbClr val="393939"/>
            </a:solidFill>
            <a:ln w="9525">
              <a:noFill/>
              <a:round/>
              <a:headEnd/>
              <a:tailEnd/>
            </a:ln>
          </p:spPr>
          <p:txBody>
            <a:bodyPr/>
            <a:lstStyle/>
            <a:p>
              <a:endParaRPr lang="fr-FR"/>
            </a:p>
          </p:txBody>
        </p:sp>
        <p:sp>
          <p:nvSpPr>
            <p:cNvPr id="148" name="Freeform 151"/>
            <p:cNvSpPr>
              <a:spLocks/>
            </p:cNvSpPr>
            <p:nvPr/>
          </p:nvSpPr>
          <p:spPr bwMode="auto">
            <a:xfrm>
              <a:off x="3172" y="1781"/>
              <a:ext cx="482" cy="8"/>
            </a:xfrm>
            <a:custGeom>
              <a:avLst/>
              <a:gdLst>
                <a:gd name="T0" fmla="*/ 18 w 1446"/>
                <a:gd name="T1" fmla="*/ 0 h 24"/>
                <a:gd name="T2" fmla="*/ 18 w 1446"/>
                <a:gd name="T3" fmla="*/ 0 h 24"/>
                <a:gd name="T4" fmla="*/ 18 w 1446"/>
                <a:gd name="T5" fmla="*/ 0 h 24"/>
                <a:gd name="T6" fmla="*/ 18 w 1446"/>
                <a:gd name="T7" fmla="*/ 0 h 24"/>
                <a:gd name="T8" fmla="*/ 18 w 1446"/>
                <a:gd name="T9" fmla="*/ 0 h 24"/>
                <a:gd name="T10" fmla="*/ 0 w 1446"/>
                <a:gd name="T11" fmla="*/ 0 h 24"/>
                <a:gd name="T12" fmla="*/ 0 w 1446"/>
                <a:gd name="T13" fmla="*/ 0 h 24"/>
                <a:gd name="T14" fmla="*/ 0 w 1446"/>
                <a:gd name="T15" fmla="*/ 0 h 24"/>
                <a:gd name="T16" fmla="*/ 0 w 1446"/>
                <a:gd name="T17" fmla="*/ 0 h 24"/>
                <a:gd name="T18" fmla="*/ 0 w 1446"/>
                <a:gd name="T19" fmla="*/ 0 h 24"/>
                <a:gd name="T20" fmla="*/ 18 w 14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6"/>
                <a:gd name="T34" fmla="*/ 0 h 24"/>
                <a:gd name="T35" fmla="*/ 1446 w 14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6" h="24">
                  <a:moveTo>
                    <a:pt x="1441" y="0"/>
                  </a:moveTo>
                  <a:lnTo>
                    <a:pt x="1442" y="6"/>
                  </a:lnTo>
                  <a:lnTo>
                    <a:pt x="1444" y="11"/>
                  </a:lnTo>
                  <a:lnTo>
                    <a:pt x="1445" y="18"/>
                  </a:lnTo>
                  <a:lnTo>
                    <a:pt x="1446" y="24"/>
                  </a:lnTo>
                  <a:lnTo>
                    <a:pt x="0" y="24"/>
                  </a:lnTo>
                  <a:lnTo>
                    <a:pt x="2" y="18"/>
                  </a:lnTo>
                  <a:lnTo>
                    <a:pt x="3" y="11"/>
                  </a:lnTo>
                  <a:lnTo>
                    <a:pt x="3" y="6"/>
                  </a:lnTo>
                  <a:lnTo>
                    <a:pt x="4" y="0"/>
                  </a:lnTo>
                  <a:lnTo>
                    <a:pt x="1441" y="0"/>
                  </a:lnTo>
                  <a:close/>
                </a:path>
              </a:pathLst>
            </a:custGeom>
            <a:solidFill>
              <a:srgbClr val="393939"/>
            </a:solidFill>
            <a:ln w="9525">
              <a:noFill/>
              <a:round/>
              <a:headEnd/>
              <a:tailEnd/>
            </a:ln>
          </p:spPr>
          <p:txBody>
            <a:bodyPr/>
            <a:lstStyle/>
            <a:p>
              <a:endParaRPr lang="fr-FR"/>
            </a:p>
          </p:txBody>
        </p:sp>
        <p:sp>
          <p:nvSpPr>
            <p:cNvPr id="149" name="Freeform 152"/>
            <p:cNvSpPr>
              <a:spLocks/>
            </p:cNvSpPr>
            <p:nvPr/>
          </p:nvSpPr>
          <p:spPr bwMode="auto">
            <a:xfrm>
              <a:off x="3170" y="1789"/>
              <a:ext cx="486" cy="8"/>
            </a:xfrm>
            <a:custGeom>
              <a:avLst/>
              <a:gdLst>
                <a:gd name="T0" fmla="*/ 18 w 1457"/>
                <a:gd name="T1" fmla="*/ 0 h 22"/>
                <a:gd name="T2" fmla="*/ 18 w 1457"/>
                <a:gd name="T3" fmla="*/ 0 h 22"/>
                <a:gd name="T4" fmla="*/ 18 w 1457"/>
                <a:gd name="T5" fmla="*/ 0 h 22"/>
                <a:gd name="T6" fmla="*/ 18 w 1457"/>
                <a:gd name="T7" fmla="*/ 0 h 22"/>
                <a:gd name="T8" fmla="*/ 18 w 1457"/>
                <a:gd name="T9" fmla="*/ 0 h 22"/>
                <a:gd name="T10" fmla="*/ 0 w 1457"/>
                <a:gd name="T11" fmla="*/ 0 h 22"/>
                <a:gd name="T12" fmla="*/ 0 w 1457"/>
                <a:gd name="T13" fmla="*/ 0 h 22"/>
                <a:gd name="T14" fmla="*/ 0 w 1457"/>
                <a:gd name="T15" fmla="*/ 0 h 22"/>
                <a:gd name="T16" fmla="*/ 0 w 1457"/>
                <a:gd name="T17" fmla="*/ 0 h 22"/>
                <a:gd name="T18" fmla="*/ 0 w 1457"/>
                <a:gd name="T19" fmla="*/ 0 h 22"/>
                <a:gd name="T20" fmla="*/ 18 w 145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7"/>
                <a:gd name="T34" fmla="*/ 0 h 22"/>
                <a:gd name="T35" fmla="*/ 1457 w 145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7" h="22">
                  <a:moveTo>
                    <a:pt x="1450" y="0"/>
                  </a:moveTo>
                  <a:lnTo>
                    <a:pt x="1453" y="5"/>
                  </a:lnTo>
                  <a:lnTo>
                    <a:pt x="1454" y="11"/>
                  </a:lnTo>
                  <a:lnTo>
                    <a:pt x="1456" y="17"/>
                  </a:lnTo>
                  <a:lnTo>
                    <a:pt x="1457" y="22"/>
                  </a:lnTo>
                  <a:lnTo>
                    <a:pt x="0" y="22"/>
                  </a:lnTo>
                  <a:lnTo>
                    <a:pt x="1" y="17"/>
                  </a:lnTo>
                  <a:lnTo>
                    <a:pt x="2" y="11"/>
                  </a:lnTo>
                  <a:lnTo>
                    <a:pt x="3" y="5"/>
                  </a:lnTo>
                  <a:lnTo>
                    <a:pt x="4" y="0"/>
                  </a:lnTo>
                  <a:lnTo>
                    <a:pt x="1450" y="0"/>
                  </a:lnTo>
                  <a:close/>
                </a:path>
              </a:pathLst>
            </a:custGeom>
            <a:solidFill>
              <a:srgbClr val="3B3B3B"/>
            </a:solidFill>
            <a:ln w="9525">
              <a:noFill/>
              <a:round/>
              <a:headEnd/>
              <a:tailEnd/>
            </a:ln>
          </p:spPr>
          <p:txBody>
            <a:bodyPr/>
            <a:lstStyle/>
            <a:p>
              <a:endParaRPr lang="fr-FR"/>
            </a:p>
          </p:txBody>
        </p:sp>
        <p:sp>
          <p:nvSpPr>
            <p:cNvPr id="150" name="Freeform 153"/>
            <p:cNvSpPr>
              <a:spLocks/>
            </p:cNvSpPr>
            <p:nvPr/>
          </p:nvSpPr>
          <p:spPr bwMode="auto">
            <a:xfrm>
              <a:off x="3169" y="1797"/>
              <a:ext cx="489" cy="8"/>
            </a:xfrm>
            <a:custGeom>
              <a:avLst/>
              <a:gdLst>
                <a:gd name="T0" fmla="*/ 18 w 1467"/>
                <a:gd name="T1" fmla="*/ 0 h 24"/>
                <a:gd name="T2" fmla="*/ 18 w 1467"/>
                <a:gd name="T3" fmla="*/ 0 h 24"/>
                <a:gd name="T4" fmla="*/ 18 w 1467"/>
                <a:gd name="T5" fmla="*/ 0 h 24"/>
                <a:gd name="T6" fmla="*/ 18 w 1467"/>
                <a:gd name="T7" fmla="*/ 0 h 24"/>
                <a:gd name="T8" fmla="*/ 18 w 1467"/>
                <a:gd name="T9" fmla="*/ 0 h 24"/>
                <a:gd name="T10" fmla="*/ 0 w 1467"/>
                <a:gd name="T11" fmla="*/ 0 h 24"/>
                <a:gd name="T12" fmla="*/ 0 w 1467"/>
                <a:gd name="T13" fmla="*/ 0 h 24"/>
                <a:gd name="T14" fmla="*/ 0 w 1467"/>
                <a:gd name="T15" fmla="*/ 0 h 24"/>
                <a:gd name="T16" fmla="*/ 0 w 1467"/>
                <a:gd name="T17" fmla="*/ 0 h 24"/>
                <a:gd name="T18" fmla="*/ 0 w 1467"/>
                <a:gd name="T19" fmla="*/ 0 h 24"/>
                <a:gd name="T20" fmla="*/ 18 w 146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4"/>
                <a:gd name="T35" fmla="*/ 1467 w 146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4">
                  <a:moveTo>
                    <a:pt x="1460" y="0"/>
                  </a:moveTo>
                  <a:lnTo>
                    <a:pt x="1463" y="6"/>
                  </a:lnTo>
                  <a:lnTo>
                    <a:pt x="1464" y="12"/>
                  </a:lnTo>
                  <a:lnTo>
                    <a:pt x="1466" y="18"/>
                  </a:lnTo>
                  <a:lnTo>
                    <a:pt x="1467" y="24"/>
                  </a:lnTo>
                  <a:lnTo>
                    <a:pt x="0" y="24"/>
                  </a:lnTo>
                  <a:lnTo>
                    <a:pt x="1" y="18"/>
                  </a:lnTo>
                  <a:lnTo>
                    <a:pt x="2" y="12"/>
                  </a:lnTo>
                  <a:lnTo>
                    <a:pt x="2" y="6"/>
                  </a:lnTo>
                  <a:lnTo>
                    <a:pt x="3" y="0"/>
                  </a:lnTo>
                  <a:lnTo>
                    <a:pt x="1460" y="0"/>
                  </a:lnTo>
                  <a:close/>
                </a:path>
              </a:pathLst>
            </a:custGeom>
            <a:solidFill>
              <a:srgbClr val="3E3E3E"/>
            </a:solidFill>
            <a:ln w="9525">
              <a:noFill/>
              <a:round/>
              <a:headEnd/>
              <a:tailEnd/>
            </a:ln>
          </p:spPr>
          <p:txBody>
            <a:bodyPr/>
            <a:lstStyle/>
            <a:p>
              <a:endParaRPr lang="fr-FR"/>
            </a:p>
          </p:txBody>
        </p:sp>
        <p:sp>
          <p:nvSpPr>
            <p:cNvPr id="151" name="Freeform 154"/>
            <p:cNvSpPr>
              <a:spLocks/>
            </p:cNvSpPr>
            <p:nvPr/>
          </p:nvSpPr>
          <p:spPr bwMode="auto">
            <a:xfrm>
              <a:off x="3168" y="1805"/>
              <a:ext cx="492" cy="7"/>
            </a:xfrm>
            <a:custGeom>
              <a:avLst/>
              <a:gdLst>
                <a:gd name="T0" fmla="*/ 18 w 1477"/>
                <a:gd name="T1" fmla="*/ 0 h 23"/>
                <a:gd name="T2" fmla="*/ 18 w 1477"/>
                <a:gd name="T3" fmla="*/ 0 h 23"/>
                <a:gd name="T4" fmla="*/ 18 w 1477"/>
                <a:gd name="T5" fmla="*/ 0 h 23"/>
                <a:gd name="T6" fmla="*/ 18 w 1477"/>
                <a:gd name="T7" fmla="*/ 0 h 23"/>
                <a:gd name="T8" fmla="*/ 18 w 1477"/>
                <a:gd name="T9" fmla="*/ 0 h 23"/>
                <a:gd name="T10" fmla="*/ 0 w 1477"/>
                <a:gd name="T11" fmla="*/ 0 h 23"/>
                <a:gd name="T12" fmla="*/ 0 w 1477"/>
                <a:gd name="T13" fmla="*/ 0 h 23"/>
                <a:gd name="T14" fmla="*/ 0 w 1477"/>
                <a:gd name="T15" fmla="*/ 0 h 23"/>
                <a:gd name="T16" fmla="*/ 0 w 1477"/>
                <a:gd name="T17" fmla="*/ 0 h 23"/>
                <a:gd name="T18" fmla="*/ 0 w 1477"/>
                <a:gd name="T19" fmla="*/ 0 h 23"/>
                <a:gd name="T20" fmla="*/ 18 w 147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7"/>
                <a:gd name="T34" fmla="*/ 0 h 23"/>
                <a:gd name="T35" fmla="*/ 1477 w 147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7" h="23">
                  <a:moveTo>
                    <a:pt x="1471" y="0"/>
                  </a:moveTo>
                  <a:lnTo>
                    <a:pt x="1472" y="6"/>
                  </a:lnTo>
                  <a:lnTo>
                    <a:pt x="1473" y="11"/>
                  </a:lnTo>
                  <a:lnTo>
                    <a:pt x="1476" y="17"/>
                  </a:lnTo>
                  <a:lnTo>
                    <a:pt x="1477" y="23"/>
                  </a:lnTo>
                  <a:lnTo>
                    <a:pt x="0" y="23"/>
                  </a:lnTo>
                  <a:lnTo>
                    <a:pt x="1" y="17"/>
                  </a:lnTo>
                  <a:lnTo>
                    <a:pt x="2" y="11"/>
                  </a:lnTo>
                  <a:lnTo>
                    <a:pt x="2" y="6"/>
                  </a:lnTo>
                  <a:lnTo>
                    <a:pt x="4" y="0"/>
                  </a:lnTo>
                  <a:lnTo>
                    <a:pt x="1471" y="0"/>
                  </a:lnTo>
                  <a:close/>
                </a:path>
              </a:pathLst>
            </a:custGeom>
            <a:solidFill>
              <a:srgbClr val="404040"/>
            </a:solidFill>
            <a:ln w="9525">
              <a:noFill/>
              <a:round/>
              <a:headEnd/>
              <a:tailEnd/>
            </a:ln>
          </p:spPr>
          <p:txBody>
            <a:bodyPr/>
            <a:lstStyle/>
            <a:p>
              <a:endParaRPr lang="fr-FR"/>
            </a:p>
          </p:txBody>
        </p:sp>
        <p:sp>
          <p:nvSpPr>
            <p:cNvPr id="152" name="Freeform 155"/>
            <p:cNvSpPr>
              <a:spLocks/>
            </p:cNvSpPr>
            <p:nvPr/>
          </p:nvSpPr>
          <p:spPr bwMode="auto">
            <a:xfrm>
              <a:off x="3167" y="1812"/>
              <a:ext cx="495" cy="8"/>
            </a:xfrm>
            <a:custGeom>
              <a:avLst/>
              <a:gdLst>
                <a:gd name="T0" fmla="*/ 18 w 1487"/>
                <a:gd name="T1" fmla="*/ 0 h 24"/>
                <a:gd name="T2" fmla="*/ 18 w 1487"/>
                <a:gd name="T3" fmla="*/ 0 h 24"/>
                <a:gd name="T4" fmla="*/ 18 w 1487"/>
                <a:gd name="T5" fmla="*/ 0 h 24"/>
                <a:gd name="T6" fmla="*/ 18 w 1487"/>
                <a:gd name="T7" fmla="*/ 0 h 24"/>
                <a:gd name="T8" fmla="*/ 18 w 1487"/>
                <a:gd name="T9" fmla="*/ 0 h 24"/>
                <a:gd name="T10" fmla="*/ 0 w 1487"/>
                <a:gd name="T11" fmla="*/ 0 h 24"/>
                <a:gd name="T12" fmla="*/ 0 w 1487"/>
                <a:gd name="T13" fmla="*/ 0 h 24"/>
                <a:gd name="T14" fmla="*/ 0 w 1487"/>
                <a:gd name="T15" fmla="*/ 0 h 24"/>
                <a:gd name="T16" fmla="*/ 0 w 1487"/>
                <a:gd name="T17" fmla="*/ 0 h 24"/>
                <a:gd name="T18" fmla="*/ 0 w 1487"/>
                <a:gd name="T19" fmla="*/ 0 h 24"/>
                <a:gd name="T20" fmla="*/ 18 w 148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7"/>
                <a:gd name="T34" fmla="*/ 0 h 24"/>
                <a:gd name="T35" fmla="*/ 1487 w 148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7" h="24">
                  <a:moveTo>
                    <a:pt x="1481" y="0"/>
                  </a:moveTo>
                  <a:lnTo>
                    <a:pt x="1483" y="5"/>
                  </a:lnTo>
                  <a:lnTo>
                    <a:pt x="1484" y="11"/>
                  </a:lnTo>
                  <a:lnTo>
                    <a:pt x="1486" y="18"/>
                  </a:lnTo>
                  <a:lnTo>
                    <a:pt x="1487" y="24"/>
                  </a:lnTo>
                  <a:lnTo>
                    <a:pt x="0" y="24"/>
                  </a:lnTo>
                  <a:lnTo>
                    <a:pt x="1" y="18"/>
                  </a:lnTo>
                  <a:lnTo>
                    <a:pt x="2" y="11"/>
                  </a:lnTo>
                  <a:lnTo>
                    <a:pt x="3" y="5"/>
                  </a:lnTo>
                  <a:lnTo>
                    <a:pt x="4" y="0"/>
                  </a:lnTo>
                  <a:lnTo>
                    <a:pt x="1481" y="0"/>
                  </a:lnTo>
                  <a:close/>
                </a:path>
              </a:pathLst>
            </a:custGeom>
            <a:solidFill>
              <a:srgbClr val="434343"/>
            </a:solidFill>
            <a:ln w="9525">
              <a:noFill/>
              <a:round/>
              <a:headEnd/>
              <a:tailEnd/>
            </a:ln>
          </p:spPr>
          <p:txBody>
            <a:bodyPr/>
            <a:lstStyle/>
            <a:p>
              <a:endParaRPr lang="fr-FR"/>
            </a:p>
          </p:txBody>
        </p:sp>
        <p:sp>
          <p:nvSpPr>
            <p:cNvPr id="153" name="Freeform 156"/>
            <p:cNvSpPr>
              <a:spLocks/>
            </p:cNvSpPr>
            <p:nvPr/>
          </p:nvSpPr>
          <p:spPr bwMode="auto">
            <a:xfrm>
              <a:off x="3165" y="1820"/>
              <a:ext cx="499" cy="8"/>
            </a:xfrm>
            <a:custGeom>
              <a:avLst/>
              <a:gdLst>
                <a:gd name="T0" fmla="*/ 18 w 1497"/>
                <a:gd name="T1" fmla="*/ 0 h 22"/>
                <a:gd name="T2" fmla="*/ 18 w 1497"/>
                <a:gd name="T3" fmla="*/ 0 h 22"/>
                <a:gd name="T4" fmla="*/ 18 w 1497"/>
                <a:gd name="T5" fmla="*/ 0 h 22"/>
                <a:gd name="T6" fmla="*/ 18 w 1497"/>
                <a:gd name="T7" fmla="*/ 0 h 22"/>
                <a:gd name="T8" fmla="*/ 18 w 1497"/>
                <a:gd name="T9" fmla="*/ 0 h 22"/>
                <a:gd name="T10" fmla="*/ 0 w 1497"/>
                <a:gd name="T11" fmla="*/ 0 h 22"/>
                <a:gd name="T12" fmla="*/ 0 w 1497"/>
                <a:gd name="T13" fmla="*/ 0 h 22"/>
                <a:gd name="T14" fmla="*/ 0 w 1497"/>
                <a:gd name="T15" fmla="*/ 0 h 22"/>
                <a:gd name="T16" fmla="*/ 0 w 1497"/>
                <a:gd name="T17" fmla="*/ 0 h 22"/>
                <a:gd name="T18" fmla="*/ 0 w 1497"/>
                <a:gd name="T19" fmla="*/ 0 h 22"/>
                <a:gd name="T20" fmla="*/ 18 w 149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7"/>
                <a:gd name="T34" fmla="*/ 0 h 22"/>
                <a:gd name="T35" fmla="*/ 1497 w 149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7" h="22">
                  <a:moveTo>
                    <a:pt x="1491" y="0"/>
                  </a:moveTo>
                  <a:lnTo>
                    <a:pt x="1493" y="5"/>
                  </a:lnTo>
                  <a:lnTo>
                    <a:pt x="1495" y="11"/>
                  </a:lnTo>
                  <a:lnTo>
                    <a:pt x="1496" y="17"/>
                  </a:lnTo>
                  <a:lnTo>
                    <a:pt x="1497" y="22"/>
                  </a:lnTo>
                  <a:lnTo>
                    <a:pt x="0" y="22"/>
                  </a:lnTo>
                  <a:lnTo>
                    <a:pt x="1" y="17"/>
                  </a:lnTo>
                  <a:lnTo>
                    <a:pt x="2" y="11"/>
                  </a:lnTo>
                  <a:lnTo>
                    <a:pt x="2" y="5"/>
                  </a:lnTo>
                  <a:lnTo>
                    <a:pt x="4" y="0"/>
                  </a:lnTo>
                  <a:lnTo>
                    <a:pt x="1491" y="0"/>
                  </a:lnTo>
                  <a:close/>
                </a:path>
              </a:pathLst>
            </a:custGeom>
            <a:solidFill>
              <a:srgbClr val="434343"/>
            </a:solidFill>
            <a:ln w="9525">
              <a:noFill/>
              <a:round/>
              <a:headEnd/>
              <a:tailEnd/>
            </a:ln>
          </p:spPr>
          <p:txBody>
            <a:bodyPr/>
            <a:lstStyle/>
            <a:p>
              <a:endParaRPr lang="fr-FR"/>
            </a:p>
          </p:txBody>
        </p:sp>
        <p:sp>
          <p:nvSpPr>
            <p:cNvPr id="154" name="Freeform 157"/>
            <p:cNvSpPr>
              <a:spLocks/>
            </p:cNvSpPr>
            <p:nvPr/>
          </p:nvSpPr>
          <p:spPr bwMode="auto">
            <a:xfrm>
              <a:off x="3164" y="1828"/>
              <a:ext cx="503" cy="8"/>
            </a:xfrm>
            <a:custGeom>
              <a:avLst/>
              <a:gdLst>
                <a:gd name="T0" fmla="*/ 19 w 1507"/>
                <a:gd name="T1" fmla="*/ 0 h 24"/>
                <a:gd name="T2" fmla="*/ 19 w 1507"/>
                <a:gd name="T3" fmla="*/ 0 h 24"/>
                <a:gd name="T4" fmla="*/ 19 w 1507"/>
                <a:gd name="T5" fmla="*/ 0 h 24"/>
                <a:gd name="T6" fmla="*/ 19 w 1507"/>
                <a:gd name="T7" fmla="*/ 0 h 24"/>
                <a:gd name="T8" fmla="*/ 19 w 1507"/>
                <a:gd name="T9" fmla="*/ 0 h 24"/>
                <a:gd name="T10" fmla="*/ 0 w 1507"/>
                <a:gd name="T11" fmla="*/ 0 h 24"/>
                <a:gd name="T12" fmla="*/ 0 w 1507"/>
                <a:gd name="T13" fmla="*/ 0 h 24"/>
                <a:gd name="T14" fmla="*/ 0 w 1507"/>
                <a:gd name="T15" fmla="*/ 0 h 24"/>
                <a:gd name="T16" fmla="*/ 0 w 1507"/>
                <a:gd name="T17" fmla="*/ 0 h 24"/>
                <a:gd name="T18" fmla="*/ 0 w 1507"/>
                <a:gd name="T19" fmla="*/ 0 h 24"/>
                <a:gd name="T20" fmla="*/ 19 w 150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7"/>
                <a:gd name="T34" fmla="*/ 0 h 24"/>
                <a:gd name="T35" fmla="*/ 1507 w 150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7" h="24">
                  <a:moveTo>
                    <a:pt x="1500" y="0"/>
                  </a:moveTo>
                  <a:lnTo>
                    <a:pt x="1502" y="6"/>
                  </a:lnTo>
                  <a:lnTo>
                    <a:pt x="1504" y="12"/>
                  </a:lnTo>
                  <a:lnTo>
                    <a:pt x="1506" y="18"/>
                  </a:lnTo>
                  <a:lnTo>
                    <a:pt x="1507" y="24"/>
                  </a:lnTo>
                  <a:lnTo>
                    <a:pt x="0" y="24"/>
                  </a:lnTo>
                  <a:lnTo>
                    <a:pt x="1" y="18"/>
                  </a:lnTo>
                  <a:lnTo>
                    <a:pt x="2" y="12"/>
                  </a:lnTo>
                  <a:lnTo>
                    <a:pt x="2" y="6"/>
                  </a:lnTo>
                  <a:lnTo>
                    <a:pt x="3" y="0"/>
                  </a:lnTo>
                  <a:lnTo>
                    <a:pt x="1500" y="0"/>
                  </a:lnTo>
                  <a:close/>
                </a:path>
              </a:pathLst>
            </a:custGeom>
            <a:solidFill>
              <a:srgbClr val="454545"/>
            </a:solidFill>
            <a:ln w="9525">
              <a:noFill/>
              <a:round/>
              <a:headEnd/>
              <a:tailEnd/>
            </a:ln>
          </p:spPr>
          <p:txBody>
            <a:bodyPr/>
            <a:lstStyle/>
            <a:p>
              <a:endParaRPr lang="fr-FR"/>
            </a:p>
          </p:txBody>
        </p:sp>
        <p:sp>
          <p:nvSpPr>
            <p:cNvPr id="155" name="Freeform 158"/>
            <p:cNvSpPr>
              <a:spLocks/>
            </p:cNvSpPr>
            <p:nvPr/>
          </p:nvSpPr>
          <p:spPr bwMode="auto">
            <a:xfrm>
              <a:off x="3163" y="1836"/>
              <a:ext cx="506" cy="7"/>
            </a:xfrm>
            <a:custGeom>
              <a:avLst/>
              <a:gdLst>
                <a:gd name="T0" fmla="*/ 19 w 1517"/>
                <a:gd name="T1" fmla="*/ 0 h 23"/>
                <a:gd name="T2" fmla="*/ 19 w 1517"/>
                <a:gd name="T3" fmla="*/ 0 h 23"/>
                <a:gd name="T4" fmla="*/ 19 w 1517"/>
                <a:gd name="T5" fmla="*/ 0 h 23"/>
                <a:gd name="T6" fmla="*/ 19 w 1517"/>
                <a:gd name="T7" fmla="*/ 0 h 23"/>
                <a:gd name="T8" fmla="*/ 19 w 1517"/>
                <a:gd name="T9" fmla="*/ 0 h 23"/>
                <a:gd name="T10" fmla="*/ 0 w 1517"/>
                <a:gd name="T11" fmla="*/ 0 h 23"/>
                <a:gd name="T12" fmla="*/ 0 w 1517"/>
                <a:gd name="T13" fmla="*/ 0 h 23"/>
                <a:gd name="T14" fmla="*/ 0 w 1517"/>
                <a:gd name="T15" fmla="*/ 0 h 23"/>
                <a:gd name="T16" fmla="*/ 0 w 1517"/>
                <a:gd name="T17" fmla="*/ 0 h 23"/>
                <a:gd name="T18" fmla="*/ 0 w 1517"/>
                <a:gd name="T19" fmla="*/ 0 h 23"/>
                <a:gd name="T20" fmla="*/ 19 w 15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7"/>
                <a:gd name="T34" fmla="*/ 0 h 23"/>
                <a:gd name="T35" fmla="*/ 1517 w 15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7" h="23">
                  <a:moveTo>
                    <a:pt x="1511" y="0"/>
                  </a:moveTo>
                  <a:lnTo>
                    <a:pt x="1512" y="6"/>
                  </a:lnTo>
                  <a:lnTo>
                    <a:pt x="1514" y="11"/>
                  </a:lnTo>
                  <a:lnTo>
                    <a:pt x="1515" y="17"/>
                  </a:lnTo>
                  <a:lnTo>
                    <a:pt x="1517" y="23"/>
                  </a:lnTo>
                  <a:lnTo>
                    <a:pt x="0" y="23"/>
                  </a:lnTo>
                  <a:lnTo>
                    <a:pt x="2" y="17"/>
                  </a:lnTo>
                  <a:lnTo>
                    <a:pt x="3" y="11"/>
                  </a:lnTo>
                  <a:lnTo>
                    <a:pt x="3" y="6"/>
                  </a:lnTo>
                  <a:lnTo>
                    <a:pt x="4" y="0"/>
                  </a:lnTo>
                  <a:lnTo>
                    <a:pt x="1511" y="0"/>
                  </a:lnTo>
                  <a:close/>
                </a:path>
              </a:pathLst>
            </a:custGeom>
            <a:solidFill>
              <a:srgbClr val="484848"/>
            </a:solidFill>
            <a:ln w="9525">
              <a:noFill/>
              <a:round/>
              <a:headEnd/>
              <a:tailEnd/>
            </a:ln>
          </p:spPr>
          <p:txBody>
            <a:bodyPr/>
            <a:lstStyle/>
            <a:p>
              <a:endParaRPr lang="fr-FR"/>
            </a:p>
          </p:txBody>
        </p:sp>
        <p:sp>
          <p:nvSpPr>
            <p:cNvPr id="156" name="Freeform 159"/>
            <p:cNvSpPr>
              <a:spLocks/>
            </p:cNvSpPr>
            <p:nvPr/>
          </p:nvSpPr>
          <p:spPr bwMode="auto">
            <a:xfrm>
              <a:off x="3162" y="1843"/>
              <a:ext cx="509" cy="8"/>
            </a:xfrm>
            <a:custGeom>
              <a:avLst/>
              <a:gdLst>
                <a:gd name="T0" fmla="*/ 19 w 1526"/>
                <a:gd name="T1" fmla="*/ 0 h 23"/>
                <a:gd name="T2" fmla="*/ 19 w 1526"/>
                <a:gd name="T3" fmla="*/ 0 h 23"/>
                <a:gd name="T4" fmla="*/ 19 w 1526"/>
                <a:gd name="T5" fmla="*/ 0 h 23"/>
                <a:gd name="T6" fmla="*/ 19 w 1526"/>
                <a:gd name="T7" fmla="*/ 0 h 23"/>
                <a:gd name="T8" fmla="*/ 19 w 1526"/>
                <a:gd name="T9" fmla="*/ 0 h 23"/>
                <a:gd name="T10" fmla="*/ 0 w 1526"/>
                <a:gd name="T11" fmla="*/ 0 h 23"/>
                <a:gd name="T12" fmla="*/ 0 w 1526"/>
                <a:gd name="T13" fmla="*/ 0 h 23"/>
                <a:gd name="T14" fmla="*/ 0 w 1526"/>
                <a:gd name="T15" fmla="*/ 0 h 23"/>
                <a:gd name="T16" fmla="*/ 0 w 1526"/>
                <a:gd name="T17" fmla="*/ 0 h 23"/>
                <a:gd name="T18" fmla="*/ 0 w 1526"/>
                <a:gd name="T19" fmla="*/ 0 h 23"/>
                <a:gd name="T20" fmla="*/ 19 w 152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6"/>
                <a:gd name="T34" fmla="*/ 0 h 23"/>
                <a:gd name="T35" fmla="*/ 1526 w 152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6" h="23">
                  <a:moveTo>
                    <a:pt x="1520" y="0"/>
                  </a:moveTo>
                  <a:lnTo>
                    <a:pt x="1522" y="5"/>
                  </a:lnTo>
                  <a:lnTo>
                    <a:pt x="1523" y="11"/>
                  </a:lnTo>
                  <a:lnTo>
                    <a:pt x="1525" y="18"/>
                  </a:lnTo>
                  <a:lnTo>
                    <a:pt x="1526" y="23"/>
                  </a:lnTo>
                  <a:lnTo>
                    <a:pt x="0" y="23"/>
                  </a:lnTo>
                  <a:lnTo>
                    <a:pt x="1" y="18"/>
                  </a:lnTo>
                  <a:lnTo>
                    <a:pt x="2" y="11"/>
                  </a:lnTo>
                  <a:lnTo>
                    <a:pt x="2" y="5"/>
                  </a:lnTo>
                  <a:lnTo>
                    <a:pt x="3" y="0"/>
                  </a:lnTo>
                  <a:lnTo>
                    <a:pt x="1520" y="0"/>
                  </a:lnTo>
                  <a:close/>
                </a:path>
              </a:pathLst>
            </a:custGeom>
            <a:solidFill>
              <a:srgbClr val="4A4A4A"/>
            </a:solidFill>
            <a:ln w="9525">
              <a:noFill/>
              <a:round/>
              <a:headEnd/>
              <a:tailEnd/>
            </a:ln>
          </p:spPr>
          <p:txBody>
            <a:bodyPr/>
            <a:lstStyle/>
            <a:p>
              <a:endParaRPr lang="fr-FR"/>
            </a:p>
          </p:txBody>
        </p:sp>
        <p:sp>
          <p:nvSpPr>
            <p:cNvPr id="157" name="Freeform 160"/>
            <p:cNvSpPr>
              <a:spLocks/>
            </p:cNvSpPr>
            <p:nvPr/>
          </p:nvSpPr>
          <p:spPr bwMode="auto">
            <a:xfrm>
              <a:off x="3161" y="1851"/>
              <a:ext cx="512" cy="8"/>
            </a:xfrm>
            <a:custGeom>
              <a:avLst/>
              <a:gdLst>
                <a:gd name="T0" fmla="*/ 19 w 1535"/>
                <a:gd name="T1" fmla="*/ 0 h 23"/>
                <a:gd name="T2" fmla="*/ 19 w 1535"/>
                <a:gd name="T3" fmla="*/ 0 h 23"/>
                <a:gd name="T4" fmla="*/ 19 w 1535"/>
                <a:gd name="T5" fmla="*/ 0 h 23"/>
                <a:gd name="T6" fmla="*/ 19 w 1535"/>
                <a:gd name="T7" fmla="*/ 0 h 23"/>
                <a:gd name="T8" fmla="*/ 19 w 1535"/>
                <a:gd name="T9" fmla="*/ 0 h 23"/>
                <a:gd name="T10" fmla="*/ 0 w 1535"/>
                <a:gd name="T11" fmla="*/ 0 h 23"/>
                <a:gd name="T12" fmla="*/ 0 w 1535"/>
                <a:gd name="T13" fmla="*/ 0 h 23"/>
                <a:gd name="T14" fmla="*/ 0 w 1535"/>
                <a:gd name="T15" fmla="*/ 0 h 23"/>
                <a:gd name="T16" fmla="*/ 0 w 1535"/>
                <a:gd name="T17" fmla="*/ 0 h 23"/>
                <a:gd name="T18" fmla="*/ 0 w 1535"/>
                <a:gd name="T19" fmla="*/ 0 h 23"/>
                <a:gd name="T20" fmla="*/ 19 w 153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5"/>
                <a:gd name="T34" fmla="*/ 0 h 23"/>
                <a:gd name="T35" fmla="*/ 1535 w 153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5" h="23">
                  <a:moveTo>
                    <a:pt x="1529" y="0"/>
                  </a:moveTo>
                  <a:lnTo>
                    <a:pt x="1531" y="6"/>
                  </a:lnTo>
                  <a:lnTo>
                    <a:pt x="1533" y="12"/>
                  </a:lnTo>
                  <a:lnTo>
                    <a:pt x="1534" y="17"/>
                  </a:lnTo>
                  <a:lnTo>
                    <a:pt x="1535" y="23"/>
                  </a:lnTo>
                  <a:lnTo>
                    <a:pt x="0" y="23"/>
                  </a:lnTo>
                  <a:lnTo>
                    <a:pt x="1" y="17"/>
                  </a:lnTo>
                  <a:lnTo>
                    <a:pt x="2" y="12"/>
                  </a:lnTo>
                  <a:lnTo>
                    <a:pt x="2" y="6"/>
                  </a:lnTo>
                  <a:lnTo>
                    <a:pt x="3" y="0"/>
                  </a:lnTo>
                  <a:lnTo>
                    <a:pt x="1529" y="0"/>
                  </a:lnTo>
                  <a:close/>
                </a:path>
              </a:pathLst>
            </a:custGeom>
            <a:solidFill>
              <a:srgbClr val="4D4D4D"/>
            </a:solidFill>
            <a:ln w="9525">
              <a:noFill/>
              <a:round/>
              <a:headEnd/>
              <a:tailEnd/>
            </a:ln>
          </p:spPr>
          <p:txBody>
            <a:bodyPr/>
            <a:lstStyle/>
            <a:p>
              <a:endParaRPr lang="fr-FR"/>
            </a:p>
          </p:txBody>
        </p:sp>
        <p:sp>
          <p:nvSpPr>
            <p:cNvPr id="158" name="Freeform 161"/>
            <p:cNvSpPr>
              <a:spLocks/>
            </p:cNvSpPr>
            <p:nvPr/>
          </p:nvSpPr>
          <p:spPr bwMode="auto">
            <a:xfrm>
              <a:off x="3160" y="1859"/>
              <a:ext cx="515" cy="8"/>
            </a:xfrm>
            <a:custGeom>
              <a:avLst/>
              <a:gdLst>
                <a:gd name="T0" fmla="*/ 19 w 1546"/>
                <a:gd name="T1" fmla="*/ 0 h 24"/>
                <a:gd name="T2" fmla="*/ 19 w 1546"/>
                <a:gd name="T3" fmla="*/ 0 h 24"/>
                <a:gd name="T4" fmla="*/ 19 w 1546"/>
                <a:gd name="T5" fmla="*/ 0 h 24"/>
                <a:gd name="T6" fmla="*/ 19 w 1546"/>
                <a:gd name="T7" fmla="*/ 0 h 24"/>
                <a:gd name="T8" fmla="*/ 19 w 1546"/>
                <a:gd name="T9" fmla="*/ 0 h 24"/>
                <a:gd name="T10" fmla="*/ 0 w 1546"/>
                <a:gd name="T11" fmla="*/ 0 h 24"/>
                <a:gd name="T12" fmla="*/ 0 w 1546"/>
                <a:gd name="T13" fmla="*/ 0 h 24"/>
                <a:gd name="T14" fmla="*/ 0 w 1546"/>
                <a:gd name="T15" fmla="*/ 0 h 24"/>
                <a:gd name="T16" fmla="*/ 0 w 1546"/>
                <a:gd name="T17" fmla="*/ 0 h 24"/>
                <a:gd name="T18" fmla="*/ 0 w 1546"/>
                <a:gd name="T19" fmla="*/ 0 h 24"/>
                <a:gd name="T20" fmla="*/ 19 w 15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6"/>
                <a:gd name="T34" fmla="*/ 0 h 24"/>
                <a:gd name="T35" fmla="*/ 1546 w 15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6" h="24">
                  <a:moveTo>
                    <a:pt x="1539" y="0"/>
                  </a:moveTo>
                  <a:lnTo>
                    <a:pt x="1541" y="6"/>
                  </a:lnTo>
                  <a:lnTo>
                    <a:pt x="1542" y="11"/>
                  </a:lnTo>
                  <a:lnTo>
                    <a:pt x="1545" y="18"/>
                  </a:lnTo>
                  <a:lnTo>
                    <a:pt x="1546" y="24"/>
                  </a:lnTo>
                  <a:lnTo>
                    <a:pt x="0" y="24"/>
                  </a:lnTo>
                  <a:lnTo>
                    <a:pt x="1" y="18"/>
                  </a:lnTo>
                  <a:lnTo>
                    <a:pt x="2" y="11"/>
                  </a:lnTo>
                  <a:lnTo>
                    <a:pt x="2" y="6"/>
                  </a:lnTo>
                  <a:lnTo>
                    <a:pt x="4" y="0"/>
                  </a:lnTo>
                  <a:lnTo>
                    <a:pt x="1539" y="0"/>
                  </a:lnTo>
                  <a:close/>
                </a:path>
              </a:pathLst>
            </a:custGeom>
            <a:solidFill>
              <a:srgbClr val="4D4D4D"/>
            </a:solidFill>
            <a:ln w="9525">
              <a:noFill/>
              <a:round/>
              <a:headEnd/>
              <a:tailEnd/>
            </a:ln>
          </p:spPr>
          <p:txBody>
            <a:bodyPr/>
            <a:lstStyle/>
            <a:p>
              <a:endParaRPr lang="fr-FR"/>
            </a:p>
          </p:txBody>
        </p:sp>
        <p:sp>
          <p:nvSpPr>
            <p:cNvPr id="159" name="Freeform 162"/>
            <p:cNvSpPr>
              <a:spLocks/>
            </p:cNvSpPr>
            <p:nvPr/>
          </p:nvSpPr>
          <p:spPr bwMode="auto">
            <a:xfrm>
              <a:off x="3159" y="1867"/>
              <a:ext cx="518" cy="7"/>
            </a:xfrm>
            <a:custGeom>
              <a:avLst/>
              <a:gdLst>
                <a:gd name="T0" fmla="*/ 19 w 1555"/>
                <a:gd name="T1" fmla="*/ 0 h 22"/>
                <a:gd name="T2" fmla="*/ 19 w 1555"/>
                <a:gd name="T3" fmla="*/ 0 h 22"/>
                <a:gd name="T4" fmla="*/ 19 w 1555"/>
                <a:gd name="T5" fmla="*/ 0 h 22"/>
                <a:gd name="T6" fmla="*/ 19 w 1555"/>
                <a:gd name="T7" fmla="*/ 0 h 22"/>
                <a:gd name="T8" fmla="*/ 19 w 1555"/>
                <a:gd name="T9" fmla="*/ 0 h 22"/>
                <a:gd name="T10" fmla="*/ 0 w 1555"/>
                <a:gd name="T11" fmla="*/ 0 h 22"/>
                <a:gd name="T12" fmla="*/ 0 w 1555"/>
                <a:gd name="T13" fmla="*/ 0 h 22"/>
                <a:gd name="T14" fmla="*/ 0 w 1555"/>
                <a:gd name="T15" fmla="*/ 0 h 22"/>
                <a:gd name="T16" fmla="*/ 0 w 1555"/>
                <a:gd name="T17" fmla="*/ 0 h 22"/>
                <a:gd name="T18" fmla="*/ 0 w 1555"/>
                <a:gd name="T19" fmla="*/ 0 h 22"/>
                <a:gd name="T20" fmla="*/ 19 w 155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
                <a:gd name="T34" fmla="*/ 0 h 22"/>
                <a:gd name="T35" fmla="*/ 1555 w 155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 h="22">
                  <a:moveTo>
                    <a:pt x="1549" y="0"/>
                  </a:moveTo>
                  <a:lnTo>
                    <a:pt x="1550" y="6"/>
                  </a:lnTo>
                  <a:lnTo>
                    <a:pt x="1552" y="11"/>
                  </a:lnTo>
                  <a:lnTo>
                    <a:pt x="1553" y="17"/>
                  </a:lnTo>
                  <a:lnTo>
                    <a:pt x="1555" y="22"/>
                  </a:lnTo>
                  <a:lnTo>
                    <a:pt x="0" y="22"/>
                  </a:lnTo>
                  <a:lnTo>
                    <a:pt x="1" y="17"/>
                  </a:lnTo>
                  <a:lnTo>
                    <a:pt x="2" y="11"/>
                  </a:lnTo>
                  <a:lnTo>
                    <a:pt x="2" y="6"/>
                  </a:lnTo>
                  <a:lnTo>
                    <a:pt x="3" y="0"/>
                  </a:lnTo>
                  <a:lnTo>
                    <a:pt x="1549" y="0"/>
                  </a:lnTo>
                  <a:close/>
                </a:path>
              </a:pathLst>
            </a:custGeom>
            <a:solidFill>
              <a:srgbClr val="505050"/>
            </a:solidFill>
            <a:ln w="9525">
              <a:noFill/>
              <a:round/>
              <a:headEnd/>
              <a:tailEnd/>
            </a:ln>
          </p:spPr>
          <p:txBody>
            <a:bodyPr/>
            <a:lstStyle/>
            <a:p>
              <a:endParaRPr lang="fr-FR"/>
            </a:p>
          </p:txBody>
        </p:sp>
        <p:sp>
          <p:nvSpPr>
            <p:cNvPr id="160" name="Freeform 163"/>
            <p:cNvSpPr>
              <a:spLocks/>
            </p:cNvSpPr>
            <p:nvPr/>
          </p:nvSpPr>
          <p:spPr bwMode="auto">
            <a:xfrm>
              <a:off x="3157" y="1874"/>
              <a:ext cx="522" cy="8"/>
            </a:xfrm>
            <a:custGeom>
              <a:avLst/>
              <a:gdLst>
                <a:gd name="T0" fmla="*/ 19 w 1565"/>
                <a:gd name="T1" fmla="*/ 0 h 24"/>
                <a:gd name="T2" fmla="*/ 19 w 1565"/>
                <a:gd name="T3" fmla="*/ 0 h 24"/>
                <a:gd name="T4" fmla="*/ 19 w 1565"/>
                <a:gd name="T5" fmla="*/ 0 h 24"/>
                <a:gd name="T6" fmla="*/ 19 w 1565"/>
                <a:gd name="T7" fmla="*/ 0 h 24"/>
                <a:gd name="T8" fmla="*/ 19 w 1565"/>
                <a:gd name="T9" fmla="*/ 0 h 24"/>
                <a:gd name="T10" fmla="*/ 0 w 1565"/>
                <a:gd name="T11" fmla="*/ 0 h 24"/>
                <a:gd name="T12" fmla="*/ 0 w 1565"/>
                <a:gd name="T13" fmla="*/ 0 h 24"/>
                <a:gd name="T14" fmla="*/ 0 w 1565"/>
                <a:gd name="T15" fmla="*/ 0 h 24"/>
                <a:gd name="T16" fmla="*/ 0 w 1565"/>
                <a:gd name="T17" fmla="*/ 0 h 24"/>
                <a:gd name="T18" fmla="*/ 0 w 1565"/>
                <a:gd name="T19" fmla="*/ 0 h 24"/>
                <a:gd name="T20" fmla="*/ 19 w 15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5"/>
                <a:gd name="T34" fmla="*/ 0 h 24"/>
                <a:gd name="T35" fmla="*/ 1565 w 15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5" h="24">
                  <a:moveTo>
                    <a:pt x="1559" y="0"/>
                  </a:moveTo>
                  <a:lnTo>
                    <a:pt x="1561" y="6"/>
                  </a:lnTo>
                  <a:lnTo>
                    <a:pt x="1562" y="12"/>
                  </a:lnTo>
                  <a:lnTo>
                    <a:pt x="1564" y="19"/>
                  </a:lnTo>
                  <a:lnTo>
                    <a:pt x="1565" y="24"/>
                  </a:lnTo>
                  <a:lnTo>
                    <a:pt x="0" y="24"/>
                  </a:lnTo>
                  <a:lnTo>
                    <a:pt x="2" y="19"/>
                  </a:lnTo>
                  <a:lnTo>
                    <a:pt x="3" y="12"/>
                  </a:lnTo>
                  <a:lnTo>
                    <a:pt x="3" y="6"/>
                  </a:lnTo>
                  <a:lnTo>
                    <a:pt x="4" y="0"/>
                  </a:lnTo>
                  <a:lnTo>
                    <a:pt x="1559" y="0"/>
                  </a:lnTo>
                  <a:close/>
                </a:path>
              </a:pathLst>
            </a:custGeom>
            <a:solidFill>
              <a:srgbClr val="525252"/>
            </a:solidFill>
            <a:ln w="9525">
              <a:noFill/>
              <a:round/>
              <a:headEnd/>
              <a:tailEnd/>
            </a:ln>
          </p:spPr>
          <p:txBody>
            <a:bodyPr/>
            <a:lstStyle/>
            <a:p>
              <a:endParaRPr lang="fr-FR"/>
            </a:p>
          </p:txBody>
        </p:sp>
        <p:sp>
          <p:nvSpPr>
            <p:cNvPr id="161" name="Freeform 164"/>
            <p:cNvSpPr>
              <a:spLocks/>
            </p:cNvSpPr>
            <p:nvPr/>
          </p:nvSpPr>
          <p:spPr bwMode="auto">
            <a:xfrm>
              <a:off x="3156" y="1882"/>
              <a:ext cx="525" cy="8"/>
            </a:xfrm>
            <a:custGeom>
              <a:avLst/>
              <a:gdLst>
                <a:gd name="T0" fmla="*/ 19 w 1574"/>
                <a:gd name="T1" fmla="*/ 0 h 23"/>
                <a:gd name="T2" fmla="*/ 19 w 1574"/>
                <a:gd name="T3" fmla="*/ 0 h 23"/>
                <a:gd name="T4" fmla="*/ 19 w 1574"/>
                <a:gd name="T5" fmla="*/ 0 h 23"/>
                <a:gd name="T6" fmla="*/ 19 w 1574"/>
                <a:gd name="T7" fmla="*/ 0 h 23"/>
                <a:gd name="T8" fmla="*/ 19 w 1574"/>
                <a:gd name="T9" fmla="*/ 0 h 23"/>
                <a:gd name="T10" fmla="*/ 0 w 1574"/>
                <a:gd name="T11" fmla="*/ 0 h 23"/>
                <a:gd name="T12" fmla="*/ 0 w 1574"/>
                <a:gd name="T13" fmla="*/ 0 h 23"/>
                <a:gd name="T14" fmla="*/ 0 w 1574"/>
                <a:gd name="T15" fmla="*/ 0 h 23"/>
                <a:gd name="T16" fmla="*/ 0 w 1574"/>
                <a:gd name="T17" fmla="*/ 0 h 23"/>
                <a:gd name="T18" fmla="*/ 0 w 1574"/>
                <a:gd name="T19" fmla="*/ 0 h 23"/>
                <a:gd name="T20" fmla="*/ 19 w 157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4"/>
                <a:gd name="T34" fmla="*/ 0 h 23"/>
                <a:gd name="T35" fmla="*/ 1574 w 157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4" h="23">
                  <a:moveTo>
                    <a:pt x="1568" y="0"/>
                  </a:moveTo>
                  <a:lnTo>
                    <a:pt x="1569" y="6"/>
                  </a:lnTo>
                  <a:lnTo>
                    <a:pt x="1572" y="12"/>
                  </a:lnTo>
                  <a:lnTo>
                    <a:pt x="1573" y="17"/>
                  </a:lnTo>
                  <a:lnTo>
                    <a:pt x="1574" y="23"/>
                  </a:lnTo>
                  <a:lnTo>
                    <a:pt x="0" y="23"/>
                  </a:lnTo>
                  <a:lnTo>
                    <a:pt x="1" y="17"/>
                  </a:lnTo>
                  <a:lnTo>
                    <a:pt x="2" y="12"/>
                  </a:lnTo>
                  <a:lnTo>
                    <a:pt x="2" y="6"/>
                  </a:lnTo>
                  <a:lnTo>
                    <a:pt x="3" y="0"/>
                  </a:lnTo>
                  <a:lnTo>
                    <a:pt x="1568" y="0"/>
                  </a:lnTo>
                  <a:close/>
                </a:path>
              </a:pathLst>
            </a:custGeom>
            <a:solidFill>
              <a:srgbClr val="555555"/>
            </a:solidFill>
            <a:ln w="9525">
              <a:noFill/>
              <a:round/>
              <a:headEnd/>
              <a:tailEnd/>
            </a:ln>
          </p:spPr>
          <p:txBody>
            <a:bodyPr/>
            <a:lstStyle/>
            <a:p>
              <a:endParaRPr lang="fr-FR"/>
            </a:p>
          </p:txBody>
        </p:sp>
        <p:sp>
          <p:nvSpPr>
            <p:cNvPr id="162" name="Freeform 165"/>
            <p:cNvSpPr>
              <a:spLocks/>
            </p:cNvSpPr>
            <p:nvPr/>
          </p:nvSpPr>
          <p:spPr bwMode="auto">
            <a:xfrm>
              <a:off x="3155" y="1890"/>
              <a:ext cx="528" cy="8"/>
            </a:xfrm>
            <a:custGeom>
              <a:avLst/>
              <a:gdLst>
                <a:gd name="T0" fmla="*/ 19 w 1584"/>
                <a:gd name="T1" fmla="*/ 0 h 24"/>
                <a:gd name="T2" fmla="*/ 19 w 1584"/>
                <a:gd name="T3" fmla="*/ 0 h 24"/>
                <a:gd name="T4" fmla="*/ 20 w 1584"/>
                <a:gd name="T5" fmla="*/ 0 h 24"/>
                <a:gd name="T6" fmla="*/ 20 w 1584"/>
                <a:gd name="T7" fmla="*/ 0 h 24"/>
                <a:gd name="T8" fmla="*/ 20 w 1584"/>
                <a:gd name="T9" fmla="*/ 0 h 24"/>
                <a:gd name="T10" fmla="*/ 0 w 1584"/>
                <a:gd name="T11" fmla="*/ 0 h 24"/>
                <a:gd name="T12" fmla="*/ 0 w 1584"/>
                <a:gd name="T13" fmla="*/ 0 h 24"/>
                <a:gd name="T14" fmla="*/ 0 w 1584"/>
                <a:gd name="T15" fmla="*/ 0 h 24"/>
                <a:gd name="T16" fmla="*/ 0 w 1584"/>
                <a:gd name="T17" fmla="*/ 0 h 24"/>
                <a:gd name="T18" fmla="*/ 0 w 1584"/>
                <a:gd name="T19" fmla="*/ 0 h 24"/>
                <a:gd name="T20" fmla="*/ 19 w 158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4"/>
                <a:gd name="T34" fmla="*/ 0 h 24"/>
                <a:gd name="T35" fmla="*/ 1584 w 158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4" h="24">
                  <a:moveTo>
                    <a:pt x="1577" y="0"/>
                  </a:moveTo>
                  <a:lnTo>
                    <a:pt x="1579" y="6"/>
                  </a:lnTo>
                  <a:lnTo>
                    <a:pt x="1580" y="11"/>
                  </a:lnTo>
                  <a:lnTo>
                    <a:pt x="1583" y="18"/>
                  </a:lnTo>
                  <a:lnTo>
                    <a:pt x="1584" y="24"/>
                  </a:lnTo>
                  <a:lnTo>
                    <a:pt x="0" y="24"/>
                  </a:lnTo>
                  <a:lnTo>
                    <a:pt x="1" y="18"/>
                  </a:lnTo>
                  <a:lnTo>
                    <a:pt x="2" y="11"/>
                  </a:lnTo>
                  <a:lnTo>
                    <a:pt x="2" y="6"/>
                  </a:lnTo>
                  <a:lnTo>
                    <a:pt x="3" y="0"/>
                  </a:lnTo>
                  <a:lnTo>
                    <a:pt x="1577" y="0"/>
                  </a:lnTo>
                  <a:close/>
                </a:path>
              </a:pathLst>
            </a:custGeom>
            <a:solidFill>
              <a:srgbClr val="555555"/>
            </a:solidFill>
            <a:ln w="9525">
              <a:noFill/>
              <a:round/>
              <a:headEnd/>
              <a:tailEnd/>
            </a:ln>
          </p:spPr>
          <p:txBody>
            <a:bodyPr/>
            <a:lstStyle/>
            <a:p>
              <a:endParaRPr lang="fr-FR"/>
            </a:p>
          </p:txBody>
        </p:sp>
        <p:sp>
          <p:nvSpPr>
            <p:cNvPr id="163" name="Freeform 166"/>
            <p:cNvSpPr>
              <a:spLocks/>
            </p:cNvSpPr>
            <p:nvPr/>
          </p:nvSpPr>
          <p:spPr bwMode="auto">
            <a:xfrm>
              <a:off x="3154" y="1898"/>
              <a:ext cx="531" cy="7"/>
            </a:xfrm>
            <a:custGeom>
              <a:avLst/>
              <a:gdLst>
                <a:gd name="T0" fmla="*/ 20 w 1593"/>
                <a:gd name="T1" fmla="*/ 0 h 22"/>
                <a:gd name="T2" fmla="*/ 20 w 1593"/>
                <a:gd name="T3" fmla="*/ 0 h 22"/>
                <a:gd name="T4" fmla="*/ 20 w 1593"/>
                <a:gd name="T5" fmla="*/ 0 h 22"/>
                <a:gd name="T6" fmla="*/ 20 w 1593"/>
                <a:gd name="T7" fmla="*/ 0 h 22"/>
                <a:gd name="T8" fmla="*/ 20 w 1593"/>
                <a:gd name="T9" fmla="*/ 0 h 22"/>
                <a:gd name="T10" fmla="*/ 0 w 1593"/>
                <a:gd name="T11" fmla="*/ 0 h 22"/>
                <a:gd name="T12" fmla="*/ 0 w 1593"/>
                <a:gd name="T13" fmla="*/ 0 h 22"/>
                <a:gd name="T14" fmla="*/ 0 w 1593"/>
                <a:gd name="T15" fmla="*/ 0 h 22"/>
                <a:gd name="T16" fmla="*/ 0 w 1593"/>
                <a:gd name="T17" fmla="*/ 0 h 22"/>
                <a:gd name="T18" fmla="*/ 0 w 1593"/>
                <a:gd name="T19" fmla="*/ 0 h 22"/>
                <a:gd name="T20" fmla="*/ 20 w 159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3"/>
                <a:gd name="T34" fmla="*/ 0 h 22"/>
                <a:gd name="T35" fmla="*/ 1593 w 159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3" h="22">
                  <a:moveTo>
                    <a:pt x="1588" y="0"/>
                  </a:moveTo>
                  <a:lnTo>
                    <a:pt x="1589" y="5"/>
                  </a:lnTo>
                  <a:lnTo>
                    <a:pt x="1591" y="11"/>
                  </a:lnTo>
                  <a:lnTo>
                    <a:pt x="1592" y="17"/>
                  </a:lnTo>
                  <a:lnTo>
                    <a:pt x="1593" y="22"/>
                  </a:lnTo>
                  <a:lnTo>
                    <a:pt x="0" y="22"/>
                  </a:lnTo>
                  <a:lnTo>
                    <a:pt x="1" y="17"/>
                  </a:lnTo>
                  <a:lnTo>
                    <a:pt x="2" y="11"/>
                  </a:lnTo>
                  <a:lnTo>
                    <a:pt x="2" y="5"/>
                  </a:lnTo>
                  <a:lnTo>
                    <a:pt x="4" y="0"/>
                  </a:lnTo>
                  <a:lnTo>
                    <a:pt x="1588" y="0"/>
                  </a:lnTo>
                  <a:close/>
                </a:path>
              </a:pathLst>
            </a:custGeom>
            <a:solidFill>
              <a:srgbClr val="575757"/>
            </a:solidFill>
            <a:ln w="9525">
              <a:noFill/>
              <a:round/>
              <a:headEnd/>
              <a:tailEnd/>
            </a:ln>
          </p:spPr>
          <p:txBody>
            <a:bodyPr/>
            <a:lstStyle/>
            <a:p>
              <a:endParaRPr lang="fr-FR"/>
            </a:p>
          </p:txBody>
        </p:sp>
        <p:sp>
          <p:nvSpPr>
            <p:cNvPr id="164" name="Freeform 167"/>
            <p:cNvSpPr>
              <a:spLocks/>
            </p:cNvSpPr>
            <p:nvPr/>
          </p:nvSpPr>
          <p:spPr bwMode="auto">
            <a:xfrm>
              <a:off x="3153" y="1905"/>
              <a:ext cx="534" cy="8"/>
            </a:xfrm>
            <a:custGeom>
              <a:avLst/>
              <a:gdLst>
                <a:gd name="T0" fmla="*/ 20 w 1602"/>
                <a:gd name="T1" fmla="*/ 0 h 24"/>
                <a:gd name="T2" fmla="*/ 20 w 1602"/>
                <a:gd name="T3" fmla="*/ 0 h 24"/>
                <a:gd name="T4" fmla="*/ 20 w 1602"/>
                <a:gd name="T5" fmla="*/ 0 h 24"/>
                <a:gd name="T6" fmla="*/ 20 w 1602"/>
                <a:gd name="T7" fmla="*/ 0 h 24"/>
                <a:gd name="T8" fmla="*/ 20 w 1602"/>
                <a:gd name="T9" fmla="*/ 0 h 24"/>
                <a:gd name="T10" fmla="*/ 0 w 1602"/>
                <a:gd name="T11" fmla="*/ 0 h 24"/>
                <a:gd name="T12" fmla="*/ 0 w 1602"/>
                <a:gd name="T13" fmla="*/ 0 h 24"/>
                <a:gd name="T14" fmla="*/ 0 w 1602"/>
                <a:gd name="T15" fmla="*/ 0 h 24"/>
                <a:gd name="T16" fmla="*/ 0 w 1602"/>
                <a:gd name="T17" fmla="*/ 0 h 24"/>
                <a:gd name="T18" fmla="*/ 0 w 1602"/>
                <a:gd name="T19" fmla="*/ 0 h 24"/>
                <a:gd name="T20" fmla="*/ 20 w 160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2"/>
                <a:gd name="T34" fmla="*/ 0 h 24"/>
                <a:gd name="T35" fmla="*/ 1602 w 160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2" h="24">
                  <a:moveTo>
                    <a:pt x="1595" y="0"/>
                  </a:moveTo>
                  <a:lnTo>
                    <a:pt x="1598" y="6"/>
                  </a:lnTo>
                  <a:lnTo>
                    <a:pt x="1599" y="12"/>
                  </a:lnTo>
                  <a:lnTo>
                    <a:pt x="1601" y="18"/>
                  </a:lnTo>
                  <a:lnTo>
                    <a:pt x="1602" y="24"/>
                  </a:lnTo>
                  <a:lnTo>
                    <a:pt x="0" y="24"/>
                  </a:lnTo>
                  <a:lnTo>
                    <a:pt x="1" y="18"/>
                  </a:lnTo>
                  <a:lnTo>
                    <a:pt x="1" y="12"/>
                  </a:lnTo>
                  <a:lnTo>
                    <a:pt x="1" y="6"/>
                  </a:lnTo>
                  <a:lnTo>
                    <a:pt x="2" y="0"/>
                  </a:lnTo>
                  <a:lnTo>
                    <a:pt x="1595" y="0"/>
                  </a:lnTo>
                  <a:close/>
                </a:path>
              </a:pathLst>
            </a:custGeom>
            <a:solidFill>
              <a:srgbClr val="5A5A5A"/>
            </a:solidFill>
            <a:ln w="9525">
              <a:noFill/>
              <a:round/>
              <a:headEnd/>
              <a:tailEnd/>
            </a:ln>
          </p:spPr>
          <p:txBody>
            <a:bodyPr/>
            <a:lstStyle/>
            <a:p>
              <a:endParaRPr lang="fr-FR"/>
            </a:p>
          </p:txBody>
        </p:sp>
        <p:sp>
          <p:nvSpPr>
            <p:cNvPr id="165" name="Freeform 168"/>
            <p:cNvSpPr>
              <a:spLocks/>
            </p:cNvSpPr>
            <p:nvPr/>
          </p:nvSpPr>
          <p:spPr bwMode="auto">
            <a:xfrm>
              <a:off x="3152" y="1913"/>
              <a:ext cx="537" cy="8"/>
            </a:xfrm>
            <a:custGeom>
              <a:avLst/>
              <a:gdLst>
                <a:gd name="T0" fmla="*/ 20 w 1611"/>
                <a:gd name="T1" fmla="*/ 0 h 23"/>
                <a:gd name="T2" fmla="*/ 20 w 1611"/>
                <a:gd name="T3" fmla="*/ 0 h 23"/>
                <a:gd name="T4" fmla="*/ 20 w 1611"/>
                <a:gd name="T5" fmla="*/ 0 h 23"/>
                <a:gd name="T6" fmla="*/ 20 w 1611"/>
                <a:gd name="T7" fmla="*/ 0 h 23"/>
                <a:gd name="T8" fmla="*/ 20 w 1611"/>
                <a:gd name="T9" fmla="*/ 0 h 23"/>
                <a:gd name="T10" fmla="*/ 0 w 1611"/>
                <a:gd name="T11" fmla="*/ 0 h 23"/>
                <a:gd name="T12" fmla="*/ 0 w 1611"/>
                <a:gd name="T13" fmla="*/ 0 h 23"/>
                <a:gd name="T14" fmla="*/ 0 w 1611"/>
                <a:gd name="T15" fmla="*/ 0 h 23"/>
                <a:gd name="T16" fmla="*/ 0 w 1611"/>
                <a:gd name="T17" fmla="*/ 0 h 23"/>
                <a:gd name="T18" fmla="*/ 0 w 1611"/>
                <a:gd name="T19" fmla="*/ 0 h 23"/>
                <a:gd name="T20" fmla="*/ 20 w 161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1"/>
                <a:gd name="T34" fmla="*/ 0 h 23"/>
                <a:gd name="T35" fmla="*/ 1611 w 161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1" h="23">
                  <a:moveTo>
                    <a:pt x="1605" y="0"/>
                  </a:moveTo>
                  <a:lnTo>
                    <a:pt x="1606" y="6"/>
                  </a:lnTo>
                  <a:lnTo>
                    <a:pt x="1609" y="11"/>
                  </a:lnTo>
                  <a:lnTo>
                    <a:pt x="1610" y="17"/>
                  </a:lnTo>
                  <a:lnTo>
                    <a:pt x="1611" y="23"/>
                  </a:lnTo>
                  <a:lnTo>
                    <a:pt x="0" y="23"/>
                  </a:lnTo>
                  <a:lnTo>
                    <a:pt x="1" y="17"/>
                  </a:lnTo>
                  <a:lnTo>
                    <a:pt x="2" y="11"/>
                  </a:lnTo>
                  <a:lnTo>
                    <a:pt x="2" y="6"/>
                  </a:lnTo>
                  <a:lnTo>
                    <a:pt x="3" y="0"/>
                  </a:lnTo>
                  <a:lnTo>
                    <a:pt x="1605" y="0"/>
                  </a:lnTo>
                  <a:close/>
                </a:path>
              </a:pathLst>
            </a:custGeom>
            <a:solidFill>
              <a:srgbClr val="5A5A5A"/>
            </a:solidFill>
            <a:ln w="9525">
              <a:noFill/>
              <a:round/>
              <a:headEnd/>
              <a:tailEnd/>
            </a:ln>
          </p:spPr>
          <p:txBody>
            <a:bodyPr/>
            <a:lstStyle/>
            <a:p>
              <a:endParaRPr lang="fr-FR"/>
            </a:p>
          </p:txBody>
        </p:sp>
        <p:sp>
          <p:nvSpPr>
            <p:cNvPr id="166" name="Freeform 169"/>
            <p:cNvSpPr>
              <a:spLocks/>
            </p:cNvSpPr>
            <p:nvPr/>
          </p:nvSpPr>
          <p:spPr bwMode="auto">
            <a:xfrm>
              <a:off x="3151" y="1921"/>
              <a:ext cx="541" cy="7"/>
            </a:xfrm>
            <a:custGeom>
              <a:avLst/>
              <a:gdLst>
                <a:gd name="T0" fmla="*/ 20 w 1622"/>
                <a:gd name="T1" fmla="*/ 0 h 22"/>
                <a:gd name="T2" fmla="*/ 20 w 1622"/>
                <a:gd name="T3" fmla="*/ 0 h 22"/>
                <a:gd name="T4" fmla="*/ 20 w 1622"/>
                <a:gd name="T5" fmla="*/ 0 h 22"/>
                <a:gd name="T6" fmla="*/ 20 w 1622"/>
                <a:gd name="T7" fmla="*/ 0 h 22"/>
                <a:gd name="T8" fmla="*/ 20 w 1622"/>
                <a:gd name="T9" fmla="*/ 0 h 22"/>
                <a:gd name="T10" fmla="*/ 0 w 1622"/>
                <a:gd name="T11" fmla="*/ 0 h 22"/>
                <a:gd name="T12" fmla="*/ 0 w 1622"/>
                <a:gd name="T13" fmla="*/ 0 h 22"/>
                <a:gd name="T14" fmla="*/ 0 w 1622"/>
                <a:gd name="T15" fmla="*/ 0 h 22"/>
                <a:gd name="T16" fmla="*/ 0 w 1622"/>
                <a:gd name="T17" fmla="*/ 0 h 22"/>
                <a:gd name="T18" fmla="*/ 0 w 1622"/>
                <a:gd name="T19" fmla="*/ 0 h 22"/>
                <a:gd name="T20" fmla="*/ 20 w 162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2"/>
                <a:gd name="T34" fmla="*/ 0 h 22"/>
                <a:gd name="T35" fmla="*/ 1622 w 162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2" h="22">
                  <a:moveTo>
                    <a:pt x="1615" y="0"/>
                  </a:moveTo>
                  <a:lnTo>
                    <a:pt x="1617" y="5"/>
                  </a:lnTo>
                  <a:lnTo>
                    <a:pt x="1618" y="11"/>
                  </a:lnTo>
                  <a:lnTo>
                    <a:pt x="1621" y="17"/>
                  </a:lnTo>
                  <a:lnTo>
                    <a:pt x="1622" y="22"/>
                  </a:lnTo>
                  <a:lnTo>
                    <a:pt x="0" y="22"/>
                  </a:lnTo>
                  <a:lnTo>
                    <a:pt x="1" y="17"/>
                  </a:lnTo>
                  <a:lnTo>
                    <a:pt x="2" y="11"/>
                  </a:lnTo>
                  <a:lnTo>
                    <a:pt x="2" y="5"/>
                  </a:lnTo>
                  <a:lnTo>
                    <a:pt x="4" y="0"/>
                  </a:lnTo>
                  <a:lnTo>
                    <a:pt x="1615" y="0"/>
                  </a:lnTo>
                  <a:close/>
                </a:path>
              </a:pathLst>
            </a:custGeom>
            <a:solidFill>
              <a:srgbClr val="5C5C5C"/>
            </a:solidFill>
            <a:ln w="9525">
              <a:noFill/>
              <a:round/>
              <a:headEnd/>
              <a:tailEnd/>
            </a:ln>
          </p:spPr>
          <p:txBody>
            <a:bodyPr/>
            <a:lstStyle/>
            <a:p>
              <a:endParaRPr lang="fr-FR"/>
            </a:p>
          </p:txBody>
        </p:sp>
        <p:sp>
          <p:nvSpPr>
            <p:cNvPr id="167" name="Freeform 170"/>
            <p:cNvSpPr>
              <a:spLocks/>
            </p:cNvSpPr>
            <p:nvPr/>
          </p:nvSpPr>
          <p:spPr bwMode="auto">
            <a:xfrm>
              <a:off x="3150" y="1928"/>
              <a:ext cx="543" cy="8"/>
            </a:xfrm>
            <a:custGeom>
              <a:avLst/>
              <a:gdLst>
                <a:gd name="T0" fmla="*/ 20 w 1629"/>
                <a:gd name="T1" fmla="*/ 0 h 24"/>
                <a:gd name="T2" fmla="*/ 20 w 1629"/>
                <a:gd name="T3" fmla="*/ 0 h 24"/>
                <a:gd name="T4" fmla="*/ 20 w 1629"/>
                <a:gd name="T5" fmla="*/ 0 h 24"/>
                <a:gd name="T6" fmla="*/ 20 w 1629"/>
                <a:gd name="T7" fmla="*/ 0 h 24"/>
                <a:gd name="T8" fmla="*/ 20 w 1629"/>
                <a:gd name="T9" fmla="*/ 0 h 24"/>
                <a:gd name="T10" fmla="*/ 0 w 1629"/>
                <a:gd name="T11" fmla="*/ 0 h 24"/>
                <a:gd name="T12" fmla="*/ 0 w 1629"/>
                <a:gd name="T13" fmla="*/ 0 h 24"/>
                <a:gd name="T14" fmla="*/ 0 w 1629"/>
                <a:gd name="T15" fmla="*/ 0 h 24"/>
                <a:gd name="T16" fmla="*/ 0 w 1629"/>
                <a:gd name="T17" fmla="*/ 0 h 24"/>
                <a:gd name="T18" fmla="*/ 0 w 1629"/>
                <a:gd name="T19" fmla="*/ 0 h 24"/>
                <a:gd name="T20" fmla="*/ 20 w 162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9"/>
                <a:gd name="T34" fmla="*/ 0 h 24"/>
                <a:gd name="T35" fmla="*/ 1629 w 16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9" h="24">
                  <a:moveTo>
                    <a:pt x="1624" y="0"/>
                  </a:moveTo>
                  <a:lnTo>
                    <a:pt x="1625" y="6"/>
                  </a:lnTo>
                  <a:lnTo>
                    <a:pt x="1627" y="12"/>
                  </a:lnTo>
                  <a:lnTo>
                    <a:pt x="1628" y="19"/>
                  </a:lnTo>
                  <a:lnTo>
                    <a:pt x="1629" y="24"/>
                  </a:lnTo>
                  <a:lnTo>
                    <a:pt x="0" y="24"/>
                  </a:lnTo>
                  <a:lnTo>
                    <a:pt x="1" y="19"/>
                  </a:lnTo>
                  <a:lnTo>
                    <a:pt x="1" y="12"/>
                  </a:lnTo>
                  <a:lnTo>
                    <a:pt x="2" y="6"/>
                  </a:lnTo>
                  <a:lnTo>
                    <a:pt x="2" y="0"/>
                  </a:lnTo>
                  <a:lnTo>
                    <a:pt x="1624" y="0"/>
                  </a:lnTo>
                  <a:close/>
                </a:path>
              </a:pathLst>
            </a:custGeom>
            <a:solidFill>
              <a:srgbClr val="5F5F5F"/>
            </a:solidFill>
            <a:ln w="9525">
              <a:noFill/>
              <a:round/>
              <a:headEnd/>
              <a:tailEnd/>
            </a:ln>
          </p:spPr>
          <p:txBody>
            <a:bodyPr/>
            <a:lstStyle/>
            <a:p>
              <a:endParaRPr lang="fr-FR"/>
            </a:p>
          </p:txBody>
        </p:sp>
        <p:sp>
          <p:nvSpPr>
            <p:cNvPr id="168" name="Freeform 171"/>
            <p:cNvSpPr>
              <a:spLocks/>
            </p:cNvSpPr>
            <p:nvPr/>
          </p:nvSpPr>
          <p:spPr bwMode="auto">
            <a:xfrm>
              <a:off x="3149" y="1936"/>
              <a:ext cx="547" cy="8"/>
            </a:xfrm>
            <a:custGeom>
              <a:avLst/>
              <a:gdLst>
                <a:gd name="T0" fmla="*/ 20 w 1640"/>
                <a:gd name="T1" fmla="*/ 0 h 23"/>
                <a:gd name="T2" fmla="*/ 20 w 1640"/>
                <a:gd name="T3" fmla="*/ 0 h 23"/>
                <a:gd name="T4" fmla="*/ 20 w 1640"/>
                <a:gd name="T5" fmla="*/ 0 h 23"/>
                <a:gd name="T6" fmla="*/ 20 w 1640"/>
                <a:gd name="T7" fmla="*/ 0 h 23"/>
                <a:gd name="T8" fmla="*/ 20 w 1640"/>
                <a:gd name="T9" fmla="*/ 0 h 23"/>
                <a:gd name="T10" fmla="*/ 0 w 1640"/>
                <a:gd name="T11" fmla="*/ 0 h 23"/>
                <a:gd name="T12" fmla="*/ 0 w 1640"/>
                <a:gd name="T13" fmla="*/ 0 h 23"/>
                <a:gd name="T14" fmla="*/ 0 w 1640"/>
                <a:gd name="T15" fmla="*/ 0 h 23"/>
                <a:gd name="T16" fmla="*/ 0 w 1640"/>
                <a:gd name="T17" fmla="*/ 0 h 23"/>
                <a:gd name="T18" fmla="*/ 0 w 1640"/>
                <a:gd name="T19" fmla="*/ 0 h 23"/>
                <a:gd name="T20" fmla="*/ 20 w 164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0"/>
                <a:gd name="T34" fmla="*/ 0 h 23"/>
                <a:gd name="T35" fmla="*/ 1640 w 164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0" h="23">
                  <a:moveTo>
                    <a:pt x="1633" y="0"/>
                  </a:moveTo>
                  <a:lnTo>
                    <a:pt x="1636" y="6"/>
                  </a:lnTo>
                  <a:lnTo>
                    <a:pt x="1637" y="12"/>
                  </a:lnTo>
                  <a:lnTo>
                    <a:pt x="1639" y="17"/>
                  </a:lnTo>
                  <a:lnTo>
                    <a:pt x="1640" y="23"/>
                  </a:lnTo>
                  <a:lnTo>
                    <a:pt x="0" y="23"/>
                  </a:lnTo>
                  <a:lnTo>
                    <a:pt x="2" y="17"/>
                  </a:lnTo>
                  <a:lnTo>
                    <a:pt x="3" y="12"/>
                  </a:lnTo>
                  <a:lnTo>
                    <a:pt x="3" y="6"/>
                  </a:lnTo>
                  <a:lnTo>
                    <a:pt x="4" y="0"/>
                  </a:lnTo>
                  <a:lnTo>
                    <a:pt x="1633" y="0"/>
                  </a:lnTo>
                  <a:close/>
                </a:path>
              </a:pathLst>
            </a:custGeom>
            <a:solidFill>
              <a:srgbClr val="616161"/>
            </a:solidFill>
            <a:ln w="9525">
              <a:noFill/>
              <a:round/>
              <a:headEnd/>
              <a:tailEnd/>
            </a:ln>
          </p:spPr>
          <p:txBody>
            <a:bodyPr/>
            <a:lstStyle/>
            <a:p>
              <a:endParaRPr lang="fr-FR"/>
            </a:p>
          </p:txBody>
        </p:sp>
        <p:sp>
          <p:nvSpPr>
            <p:cNvPr id="169" name="Freeform 172"/>
            <p:cNvSpPr>
              <a:spLocks/>
            </p:cNvSpPr>
            <p:nvPr/>
          </p:nvSpPr>
          <p:spPr bwMode="auto">
            <a:xfrm>
              <a:off x="3148" y="1944"/>
              <a:ext cx="550" cy="8"/>
            </a:xfrm>
            <a:custGeom>
              <a:avLst/>
              <a:gdLst>
                <a:gd name="T0" fmla="*/ 20 w 1648"/>
                <a:gd name="T1" fmla="*/ 0 h 24"/>
                <a:gd name="T2" fmla="*/ 20 w 1648"/>
                <a:gd name="T3" fmla="*/ 0 h 24"/>
                <a:gd name="T4" fmla="*/ 20 w 1648"/>
                <a:gd name="T5" fmla="*/ 0 h 24"/>
                <a:gd name="T6" fmla="*/ 20 w 1648"/>
                <a:gd name="T7" fmla="*/ 0 h 24"/>
                <a:gd name="T8" fmla="*/ 20 w 1648"/>
                <a:gd name="T9" fmla="*/ 0 h 24"/>
                <a:gd name="T10" fmla="*/ 0 w 1648"/>
                <a:gd name="T11" fmla="*/ 0 h 24"/>
                <a:gd name="T12" fmla="*/ 0 w 1648"/>
                <a:gd name="T13" fmla="*/ 0 h 24"/>
                <a:gd name="T14" fmla="*/ 0 w 1648"/>
                <a:gd name="T15" fmla="*/ 0 h 24"/>
                <a:gd name="T16" fmla="*/ 0 w 1648"/>
                <a:gd name="T17" fmla="*/ 0 h 24"/>
                <a:gd name="T18" fmla="*/ 0 w 1648"/>
                <a:gd name="T19" fmla="*/ 0 h 24"/>
                <a:gd name="T20" fmla="*/ 20 w 164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
                <a:gd name="T34" fmla="*/ 0 h 24"/>
                <a:gd name="T35" fmla="*/ 1648 w 16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 h="24">
                  <a:moveTo>
                    <a:pt x="1642" y="0"/>
                  </a:moveTo>
                  <a:lnTo>
                    <a:pt x="1643" y="6"/>
                  </a:lnTo>
                  <a:lnTo>
                    <a:pt x="1644" y="11"/>
                  </a:lnTo>
                  <a:lnTo>
                    <a:pt x="1647" y="18"/>
                  </a:lnTo>
                  <a:lnTo>
                    <a:pt x="1648" y="24"/>
                  </a:lnTo>
                  <a:lnTo>
                    <a:pt x="0" y="24"/>
                  </a:lnTo>
                  <a:lnTo>
                    <a:pt x="1" y="18"/>
                  </a:lnTo>
                  <a:lnTo>
                    <a:pt x="1" y="11"/>
                  </a:lnTo>
                  <a:lnTo>
                    <a:pt x="1" y="6"/>
                  </a:lnTo>
                  <a:lnTo>
                    <a:pt x="2" y="0"/>
                  </a:lnTo>
                  <a:lnTo>
                    <a:pt x="1642" y="0"/>
                  </a:lnTo>
                  <a:close/>
                </a:path>
              </a:pathLst>
            </a:custGeom>
            <a:solidFill>
              <a:srgbClr val="646464"/>
            </a:solidFill>
            <a:ln w="9525">
              <a:noFill/>
              <a:round/>
              <a:headEnd/>
              <a:tailEnd/>
            </a:ln>
          </p:spPr>
          <p:txBody>
            <a:bodyPr/>
            <a:lstStyle/>
            <a:p>
              <a:endParaRPr lang="fr-FR"/>
            </a:p>
          </p:txBody>
        </p:sp>
        <p:sp>
          <p:nvSpPr>
            <p:cNvPr id="170" name="Freeform 173"/>
            <p:cNvSpPr>
              <a:spLocks/>
            </p:cNvSpPr>
            <p:nvPr/>
          </p:nvSpPr>
          <p:spPr bwMode="auto">
            <a:xfrm>
              <a:off x="3147" y="1952"/>
              <a:ext cx="553" cy="7"/>
            </a:xfrm>
            <a:custGeom>
              <a:avLst/>
              <a:gdLst>
                <a:gd name="T0" fmla="*/ 20 w 1658"/>
                <a:gd name="T1" fmla="*/ 0 h 22"/>
                <a:gd name="T2" fmla="*/ 20 w 1658"/>
                <a:gd name="T3" fmla="*/ 0 h 22"/>
                <a:gd name="T4" fmla="*/ 20 w 1658"/>
                <a:gd name="T5" fmla="*/ 0 h 22"/>
                <a:gd name="T6" fmla="*/ 20 w 1658"/>
                <a:gd name="T7" fmla="*/ 0 h 22"/>
                <a:gd name="T8" fmla="*/ 20 w 1658"/>
                <a:gd name="T9" fmla="*/ 0 h 22"/>
                <a:gd name="T10" fmla="*/ 0 w 1658"/>
                <a:gd name="T11" fmla="*/ 0 h 22"/>
                <a:gd name="T12" fmla="*/ 0 w 1658"/>
                <a:gd name="T13" fmla="*/ 0 h 22"/>
                <a:gd name="T14" fmla="*/ 0 w 1658"/>
                <a:gd name="T15" fmla="*/ 0 h 22"/>
                <a:gd name="T16" fmla="*/ 0 w 1658"/>
                <a:gd name="T17" fmla="*/ 0 h 22"/>
                <a:gd name="T18" fmla="*/ 0 w 1658"/>
                <a:gd name="T19" fmla="*/ 0 h 22"/>
                <a:gd name="T20" fmla="*/ 20 w 165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8"/>
                <a:gd name="T34" fmla="*/ 0 h 22"/>
                <a:gd name="T35" fmla="*/ 1658 w 165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8" h="22">
                  <a:moveTo>
                    <a:pt x="1651" y="0"/>
                  </a:moveTo>
                  <a:lnTo>
                    <a:pt x="1653" y="5"/>
                  </a:lnTo>
                  <a:lnTo>
                    <a:pt x="1654" y="11"/>
                  </a:lnTo>
                  <a:lnTo>
                    <a:pt x="1656" y="17"/>
                  </a:lnTo>
                  <a:lnTo>
                    <a:pt x="1658" y="22"/>
                  </a:lnTo>
                  <a:lnTo>
                    <a:pt x="0" y="22"/>
                  </a:lnTo>
                  <a:lnTo>
                    <a:pt x="1" y="17"/>
                  </a:lnTo>
                  <a:lnTo>
                    <a:pt x="2" y="11"/>
                  </a:lnTo>
                  <a:lnTo>
                    <a:pt x="2" y="5"/>
                  </a:lnTo>
                  <a:lnTo>
                    <a:pt x="3" y="0"/>
                  </a:lnTo>
                  <a:lnTo>
                    <a:pt x="1651" y="0"/>
                  </a:lnTo>
                  <a:close/>
                </a:path>
              </a:pathLst>
            </a:custGeom>
            <a:solidFill>
              <a:srgbClr val="646464"/>
            </a:solidFill>
            <a:ln w="9525">
              <a:noFill/>
              <a:round/>
              <a:headEnd/>
              <a:tailEnd/>
            </a:ln>
          </p:spPr>
          <p:txBody>
            <a:bodyPr/>
            <a:lstStyle/>
            <a:p>
              <a:endParaRPr lang="fr-FR"/>
            </a:p>
          </p:txBody>
        </p:sp>
        <p:sp>
          <p:nvSpPr>
            <p:cNvPr id="171" name="Freeform 174"/>
            <p:cNvSpPr>
              <a:spLocks/>
            </p:cNvSpPr>
            <p:nvPr/>
          </p:nvSpPr>
          <p:spPr bwMode="auto">
            <a:xfrm>
              <a:off x="3147" y="1959"/>
              <a:ext cx="555" cy="8"/>
            </a:xfrm>
            <a:custGeom>
              <a:avLst/>
              <a:gdLst>
                <a:gd name="T0" fmla="*/ 20 w 1665"/>
                <a:gd name="T1" fmla="*/ 0 h 24"/>
                <a:gd name="T2" fmla="*/ 21 w 1665"/>
                <a:gd name="T3" fmla="*/ 0 h 24"/>
                <a:gd name="T4" fmla="*/ 21 w 1665"/>
                <a:gd name="T5" fmla="*/ 0 h 24"/>
                <a:gd name="T6" fmla="*/ 21 w 1665"/>
                <a:gd name="T7" fmla="*/ 0 h 24"/>
                <a:gd name="T8" fmla="*/ 21 w 1665"/>
                <a:gd name="T9" fmla="*/ 0 h 24"/>
                <a:gd name="T10" fmla="*/ 0 w 1665"/>
                <a:gd name="T11" fmla="*/ 0 h 24"/>
                <a:gd name="T12" fmla="*/ 0 w 1665"/>
                <a:gd name="T13" fmla="*/ 0 h 24"/>
                <a:gd name="T14" fmla="*/ 0 w 1665"/>
                <a:gd name="T15" fmla="*/ 0 h 24"/>
                <a:gd name="T16" fmla="*/ 0 w 1665"/>
                <a:gd name="T17" fmla="*/ 0 h 24"/>
                <a:gd name="T18" fmla="*/ 0 w 1665"/>
                <a:gd name="T19" fmla="*/ 0 h 24"/>
                <a:gd name="T20" fmla="*/ 20 w 16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5"/>
                <a:gd name="T34" fmla="*/ 0 h 24"/>
                <a:gd name="T35" fmla="*/ 1665 w 16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5" h="24">
                  <a:moveTo>
                    <a:pt x="1660" y="0"/>
                  </a:moveTo>
                  <a:lnTo>
                    <a:pt x="1661" y="6"/>
                  </a:lnTo>
                  <a:lnTo>
                    <a:pt x="1663" y="12"/>
                  </a:lnTo>
                  <a:lnTo>
                    <a:pt x="1664" y="18"/>
                  </a:lnTo>
                  <a:lnTo>
                    <a:pt x="1665" y="24"/>
                  </a:lnTo>
                  <a:lnTo>
                    <a:pt x="0" y="24"/>
                  </a:lnTo>
                  <a:lnTo>
                    <a:pt x="1" y="18"/>
                  </a:lnTo>
                  <a:lnTo>
                    <a:pt x="1" y="12"/>
                  </a:lnTo>
                  <a:lnTo>
                    <a:pt x="2" y="6"/>
                  </a:lnTo>
                  <a:lnTo>
                    <a:pt x="2" y="0"/>
                  </a:lnTo>
                  <a:lnTo>
                    <a:pt x="1660" y="0"/>
                  </a:lnTo>
                  <a:close/>
                </a:path>
              </a:pathLst>
            </a:custGeom>
            <a:solidFill>
              <a:srgbClr val="666666"/>
            </a:solidFill>
            <a:ln w="9525">
              <a:noFill/>
              <a:round/>
              <a:headEnd/>
              <a:tailEnd/>
            </a:ln>
          </p:spPr>
          <p:txBody>
            <a:bodyPr/>
            <a:lstStyle/>
            <a:p>
              <a:endParaRPr lang="fr-FR"/>
            </a:p>
          </p:txBody>
        </p:sp>
        <p:sp>
          <p:nvSpPr>
            <p:cNvPr id="172" name="Freeform 175"/>
            <p:cNvSpPr>
              <a:spLocks/>
            </p:cNvSpPr>
            <p:nvPr/>
          </p:nvSpPr>
          <p:spPr bwMode="auto">
            <a:xfrm>
              <a:off x="3146" y="1967"/>
              <a:ext cx="558" cy="8"/>
            </a:xfrm>
            <a:custGeom>
              <a:avLst/>
              <a:gdLst>
                <a:gd name="T0" fmla="*/ 21 w 1675"/>
                <a:gd name="T1" fmla="*/ 0 h 23"/>
                <a:gd name="T2" fmla="*/ 21 w 1675"/>
                <a:gd name="T3" fmla="*/ 0 h 23"/>
                <a:gd name="T4" fmla="*/ 21 w 1675"/>
                <a:gd name="T5" fmla="*/ 0 h 23"/>
                <a:gd name="T6" fmla="*/ 21 w 1675"/>
                <a:gd name="T7" fmla="*/ 0 h 23"/>
                <a:gd name="T8" fmla="*/ 21 w 1675"/>
                <a:gd name="T9" fmla="*/ 0 h 23"/>
                <a:gd name="T10" fmla="*/ 0 w 1675"/>
                <a:gd name="T11" fmla="*/ 0 h 23"/>
                <a:gd name="T12" fmla="*/ 0 w 1675"/>
                <a:gd name="T13" fmla="*/ 0 h 23"/>
                <a:gd name="T14" fmla="*/ 0 w 1675"/>
                <a:gd name="T15" fmla="*/ 0 h 23"/>
                <a:gd name="T16" fmla="*/ 0 w 1675"/>
                <a:gd name="T17" fmla="*/ 0 h 23"/>
                <a:gd name="T18" fmla="*/ 0 w 1675"/>
                <a:gd name="T19" fmla="*/ 0 h 23"/>
                <a:gd name="T20" fmla="*/ 21 w 167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5"/>
                <a:gd name="T34" fmla="*/ 0 h 23"/>
                <a:gd name="T35" fmla="*/ 1675 w 167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5" h="23">
                  <a:moveTo>
                    <a:pt x="1668" y="0"/>
                  </a:moveTo>
                  <a:lnTo>
                    <a:pt x="1671" y="6"/>
                  </a:lnTo>
                  <a:lnTo>
                    <a:pt x="1672" y="11"/>
                  </a:lnTo>
                  <a:lnTo>
                    <a:pt x="1674" y="17"/>
                  </a:lnTo>
                  <a:lnTo>
                    <a:pt x="1675" y="23"/>
                  </a:lnTo>
                  <a:lnTo>
                    <a:pt x="0" y="23"/>
                  </a:lnTo>
                  <a:lnTo>
                    <a:pt x="0" y="17"/>
                  </a:lnTo>
                  <a:lnTo>
                    <a:pt x="1" y="11"/>
                  </a:lnTo>
                  <a:lnTo>
                    <a:pt x="1" y="6"/>
                  </a:lnTo>
                  <a:lnTo>
                    <a:pt x="3" y="0"/>
                  </a:lnTo>
                  <a:lnTo>
                    <a:pt x="1668" y="0"/>
                  </a:lnTo>
                  <a:close/>
                </a:path>
              </a:pathLst>
            </a:custGeom>
            <a:solidFill>
              <a:srgbClr val="696969"/>
            </a:solidFill>
            <a:ln w="9525">
              <a:noFill/>
              <a:round/>
              <a:headEnd/>
              <a:tailEnd/>
            </a:ln>
          </p:spPr>
          <p:txBody>
            <a:bodyPr/>
            <a:lstStyle/>
            <a:p>
              <a:endParaRPr lang="fr-FR"/>
            </a:p>
          </p:txBody>
        </p:sp>
        <p:sp>
          <p:nvSpPr>
            <p:cNvPr id="173" name="Freeform 176"/>
            <p:cNvSpPr>
              <a:spLocks/>
            </p:cNvSpPr>
            <p:nvPr/>
          </p:nvSpPr>
          <p:spPr bwMode="auto">
            <a:xfrm>
              <a:off x="3145" y="1975"/>
              <a:ext cx="561" cy="7"/>
            </a:xfrm>
            <a:custGeom>
              <a:avLst/>
              <a:gdLst>
                <a:gd name="T0" fmla="*/ 21 w 1685"/>
                <a:gd name="T1" fmla="*/ 0 h 23"/>
                <a:gd name="T2" fmla="*/ 21 w 1685"/>
                <a:gd name="T3" fmla="*/ 0 h 23"/>
                <a:gd name="T4" fmla="*/ 21 w 1685"/>
                <a:gd name="T5" fmla="*/ 0 h 23"/>
                <a:gd name="T6" fmla="*/ 21 w 1685"/>
                <a:gd name="T7" fmla="*/ 0 h 23"/>
                <a:gd name="T8" fmla="*/ 21 w 1685"/>
                <a:gd name="T9" fmla="*/ 0 h 23"/>
                <a:gd name="T10" fmla="*/ 0 w 1685"/>
                <a:gd name="T11" fmla="*/ 0 h 23"/>
                <a:gd name="T12" fmla="*/ 0 w 1685"/>
                <a:gd name="T13" fmla="*/ 0 h 23"/>
                <a:gd name="T14" fmla="*/ 0 w 1685"/>
                <a:gd name="T15" fmla="*/ 0 h 23"/>
                <a:gd name="T16" fmla="*/ 0 w 1685"/>
                <a:gd name="T17" fmla="*/ 0 h 23"/>
                <a:gd name="T18" fmla="*/ 0 w 1685"/>
                <a:gd name="T19" fmla="*/ 0 h 23"/>
                <a:gd name="T20" fmla="*/ 21 w 168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
                <a:gd name="T34" fmla="*/ 0 h 23"/>
                <a:gd name="T35" fmla="*/ 1685 w 168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 h="23">
                  <a:moveTo>
                    <a:pt x="1678" y="0"/>
                  </a:moveTo>
                  <a:lnTo>
                    <a:pt x="1680" y="5"/>
                  </a:lnTo>
                  <a:lnTo>
                    <a:pt x="1681" y="11"/>
                  </a:lnTo>
                  <a:lnTo>
                    <a:pt x="1684" y="18"/>
                  </a:lnTo>
                  <a:lnTo>
                    <a:pt x="1685" y="23"/>
                  </a:lnTo>
                  <a:lnTo>
                    <a:pt x="0" y="23"/>
                  </a:lnTo>
                  <a:lnTo>
                    <a:pt x="1" y="18"/>
                  </a:lnTo>
                  <a:lnTo>
                    <a:pt x="2" y="11"/>
                  </a:lnTo>
                  <a:lnTo>
                    <a:pt x="2" y="5"/>
                  </a:lnTo>
                  <a:lnTo>
                    <a:pt x="3" y="0"/>
                  </a:lnTo>
                  <a:lnTo>
                    <a:pt x="1678" y="0"/>
                  </a:lnTo>
                  <a:close/>
                </a:path>
              </a:pathLst>
            </a:custGeom>
            <a:solidFill>
              <a:srgbClr val="6C6C6C"/>
            </a:solidFill>
            <a:ln w="9525">
              <a:noFill/>
              <a:round/>
              <a:headEnd/>
              <a:tailEnd/>
            </a:ln>
          </p:spPr>
          <p:txBody>
            <a:bodyPr/>
            <a:lstStyle/>
            <a:p>
              <a:endParaRPr lang="fr-FR"/>
            </a:p>
          </p:txBody>
        </p:sp>
        <p:sp>
          <p:nvSpPr>
            <p:cNvPr id="174" name="Freeform 177"/>
            <p:cNvSpPr>
              <a:spLocks/>
            </p:cNvSpPr>
            <p:nvPr/>
          </p:nvSpPr>
          <p:spPr bwMode="auto">
            <a:xfrm>
              <a:off x="3144" y="1982"/>
              <a:ext cx="564" cy="8"/>
            </a:xfrm>
            <a:custGeom>
              <a:avLst/>
              <a:gdLst>
                <a:gd name="T0" fmla="*/ 21 w 1693"/>
                <a:gd name="T1" fmla="*/ 0 h 23"/>
                <a:gd name="T2" fmla="*/ 21 w 1693"/>
                <a:gd name="T3" fmla="*/ 0 h 23"/>
                <a:gd name="T4" fmla="*/ 21 w 1693"/>
                <a:gd name="T5" fmla="*/ 0 h 23"/>
                <a:gd name="T6" fmla="*/ 21 w 1693"/>
                <a:gd name="T7" fmla="*/ 0 h 23"/>
                <a:gd name="T8" fmla="*/ 21 w 1693"/>
                <a:gd name="T9" fmla="*/ 0 h 23"/>
                <a:gd name="T10" fmla="*/ 0 w 1693"/>
                <a:gd name="T11" fmla="*/ 0 h 23"/>
                <a:gd name="T12" fmla="*/ 0 w 1693"/>
                <a:gd name="T13" fmla="*/ 0 h 23"/>
                <a:gd name="T14" fmla="*/ 0 w 1693"/>
                <a:gd name="T15" fmla="*/ 0 h 23"/>
                <a:gd name="T16" fmla="*/ 0 w 1693"/>
                <a:gd name="T17" fmla="*/ 0 h 23"/>
                <a:gd name="T18" fmla="*/ 0 w 1693"/>
                <a:gd name="T19" fmla="*/ 0 h 23"/>
                <a:gd name="T20" fmla="*/ 21 w 169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3"/>
                <a:gd name="T34" fmla="*/ 0 h 23"/>
                <a:gd name="T35" fmla="*/ 1693 w 169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3" h="23">
                  <a:moveTo>
                    <a:pt x="1687" y="0"/>
                  </a:moveTo>
                  <a:lnTo>
                    <a:pt x="1688" y="6"/>
                  </a:lnTo>
                  <a:lnTo>
                    <a:pt x="1689" y="12"/>
                  </a:lnTo>
                  <a:lnTo>
                    <a:pt x="1691" y="17"/>
                  </a:lnTo>
                  <a:lnTo>
                    <a:pt x="1693" y="23"/>
                  </a:lnTo>
                  <a:lnTo>
                    <a:pt x="0" y="23"/>
                  </a:lnTo>
                  <a:lnTo>
                    <a:pt x="1" y="17"/>
                  </a:lnTo>
                  <a:lnTo>
                    <a:pt x="1" y="12"/>
                  </a:lnTo>
                  <a:lnTo>
                    <a:pt x="1" y="6"/>
                  </a:lnTo>
                  <a:lnTo>
                    <a:pt x="2" y="0"/>
                  </a:lnTo>
                  <a:lnTo>
                    <a:pt x="1687" y="0"/>
                  </a:lnTo>
                  <a:close/>
                </a:path>
              </a:pathLst>
            </a:custGeom>
            <a:solidFill>
              <a:srgbClr val="6C6C6C"/>
            </a:solidFill>
            <a:ln w="9525">
              <a:noFill/>
              <a:round/>
              <a:headEnd/>
              <a:tailEnd/>
            </a:ln>
          </p:spPr>
          <p:txBody>
            <a:bodyPr/>
            <a:lstStyle/>
            <a:p>
              <a:endParaRPr lang="fr-FR"/>
            </a:p>
          </p:txBody>
        </p:sp>
        <p:sp>
          <p:nvSpPr>
            <p:cNvPr id="175" name="Freeform 178"/>
            <p:cNvSpPr>
              <a:spLocks/>
            </p:cNvSpPr>
            <p:nvPr/>
          </p:nvSpPr>
          <p:spPr bwMode="auto">
            <a:xfrm>
              <a:off x="3143" y="1990"/>
              <a:ext cx="567" cy="8"/>
            </a:xfrm>
            <a:custGeom>
              <a:avLst/>
              <a:gdLst>
                <a:gd name="T0" fmla="*/ 21 w 1702"/>
                <a:gd name="T1" fmla="*/ 0 h 24"/>
                <a:gd name="T2" fmla="*/ 21 w 1702"/>
                <a:gd name="T3" fmla="*/ 0 h 24"/>
                <a:gd name="T4" fmla="*/ 21 w 1702"/>
                <a:gd name="T5" fmla="*/ 0 h 24"/>
                <a:gd name="T6" fmla="*/ 21 w 1702"/>
                <a:gd name="T7" fmla="*/ 0 h 24"/>
                <a:gd name="T8" fmla="*/ 21 w 1702"/>
                <a:gd name="T9" fmla="*/ 0 h 24"/>
                <a:gd name="T10" fmla="*/ 0 w 1702"/>
                <a:gd name="T11" fmla="*/ 0 h 24"/>
                <a:gd name="T12" fmla="*/ 0 w 1702"/>
                <a:gd name="T13" fmla="*/ 0 h 24"/>
                <a:gd name="T14" fmla="*/ 0 w 1702"/>
                <a:gd name="T15" fmla="*/ 0 h 24"/>
                <a:gd name="T16" fmla="*/ 0 w 1702"/>
                <a:gd name="T17" fmla="*/ 0 h 24"/>
                <a:gd name="T18" fmla="*/ 0 w 1702"/>
                <a:gd name="T19" fmla="*/ 0 h 24"/>
                <a:gd name="T20" fmla="*/ 21 w 170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2"/>
                <a:gd name="T34" fmla="*/ 0 h 24"/>
                <a:gd name="T35" fmla="*/ 1702 w 170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2" h="24">
                  <a:moveTo>
                    <a:pt x="1696" y="0"/>
                  </a:moveTo>
                  <a:lnTo>
                    <a:pt x="1698" y="6"/>
                  </a:lnTo>
                  <a:lnTo>
                    <a:pt x="1699" y="11"/>
                  </a:lnTo>
                  <a:lnTo>
                    <a:pt x="1701" y="18"/>
                  </a:lnTo>
                  <a:lnTo>
                    <a:pt x="1702" y="24"/>
                  </a:lnTo>
                  <a:lnTo>
                    <a:pt x="0" y="24"/>
                  </a:lnTo>
                  <a:lnTo>
                    <a:pt x="0" y="18"/>
                  </a:lnTo>
                  <a:lnTo>
                    <a:pt x="2" y="11"/>
                  </a:lnTo>
                  <a:lnTo>
                    <a:pt x="2" y="6"/>
                  </a:lnTo>
                  <a:lnTo>
                    <a:pt x="3" y="0"/>
                  </a:lnTo>
                  <a:lnTo>
                    <a:pt x="1696" y="0"/>
                  </a:lnTo>
                  <a:close/>
                </a:path>
              </a:pathLst>
            </a:custGeom>
            <a:solidFill>
              <a:srgbClr val="6E6E6E"/>
            </a:solidFill>
            <a:ln w="9525">
              <a:noFill/>
              <a:round/>
              <a:headEnd/>
              <a:tailEnd/>
            </a:ln>
          </p:spPr>
          <p:txBody>
            <a:bodyPr/>
            <a:lstStyle/>
            <a:p>
              <a:endParaRPr lang="fr-FR"/>
            </a:p>
          </p:txBody>
        </p:sp>
        <p:sp>
          <p:nvSpPr>
            <p:cNvPr id="176" name="Freeform 179"/>
            <p:cNvSpPr>
              <a:spLocks/>
            </p:cNvSpPr>
            <p:nvPr/>
          </p:nvSpPr>
          <p:spPr bwMode="auto">
            <a:xfrm>
              <a:off x="3142" y="1998"/>
              <a:ext cx="570" cy="8"/>
            </a:xfrm>
            <a:custGeom>
              <a:avLst/>
              <a:gdLst>
                <a:gd name="T0" fmla="*/ 21 w 1710"/>
                <a:gd name="T1" fmla="*/ 0 h 23"/>
                <a:gd name="T2" fmla="*/ 21 w 1710"/>
                <a:gd name="T3" fmla="*/ 0 h 23"/>
                <a:gd name="T4" fmla="*/ 21 w 1710"/>
                <a:gd name="T5" fmla="*/ 0 h 23"/>
                <a:gd name="T6" fmla="*/ 21 w 1710"/>
                <a:gd name="T7" fmla="*/ 0 h 23"/>
                <a:gd name="T8" fmla="*/ 21 w 1710"/>
                <a:gd name="T9" fmla="*/ 0 h 23"/>
                <a:gd name="T10" fmla="*/ 0 w 1710"/>
                <a:gd name="T11" fmla="*/ 0 h 23"/>
                <a:gd name="T12" fmla="*/ 0 w 1710"/>
                <a:gd name="T13" fmla="*/ 0 h 23"/>
                <a:gd name="T14" fmla="*/ 0 w 1710"/>
                <a:gd name="T15" fmla="*/ 0 h 23"/>
                <a:gd name="T16" fmla="*/ 0 w 1710"/>
                <a:gd name="T17" fmla="*/ 0 h 23"/>
                <a:gd name="T18" fmla="*/ 0 w 1710"/>
                <a:gd name="T19" fmla="*/ 0 h 23"/>
                <a:gd name="T20" fmla="*/ 21 w 171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
                <a:gd name="T34" fmla="*/ 0 h 23"/>
                <a:gd name="T35" fmla="*/ 1710 w 171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 h="23">
                  <a:moveTo>
                    <a:pt x="1704" y="0"/>
                  </a:moveTo>
                  <a:lnTo>
                    <a:pt x="1705" y="6"/>
                  </a:lnTo>
                  <a:lnTo>
                    <a:pt x="1707" y="11"/>
                  </a:lnTo>
                  <a:lnTo>
                    <a:pt x="1709" y="17"/>
                  </a:lnTo>
                  <a:lnTo>
                    <a:pt x="1710" y="23"/>
                  </a:lnTo>
                  <a:lnTo>
                    <a:pt x="0" y="23"/>
                  </a:lnTo>
                  <a:lnTo>
                    <a:pt x="0" y="17"/>
                  </a:lnTo>
                  <a:lnTo>
                    <a:pt x="1" y="11"/>
                  </a:lnTo>
                  <a:lnTo>
                    <a:pt x="1" y="6"/>
                  </a:lnTo>
                  <a:lnTo>
                    <a:pt x="2" y="0"/>
                  </a:lnTo>
                  <a:lnTo>
                    <a:pt x="1704" y="0"/>
                  </a:lnTo>
                  <a:close/>
                </a:path>
              </a:pathLst>
            </a:custGeom>
            <a:solidFill>
              <a:srgbClr val="717171"/>
            </a:solidFill>
            <a:ln w="9525">
              <a:noFill/>
              <a:round/>
              <a:headEnd/>
              <a:tailEnd/>
            </a:ln>
          </p:spPr>
          <p:txBody>
            <a:bodyPr/>
            <a:lstStyle/>
            <a:p>
              <a:endParaRPr lang="fr-FR"/>
            </a:p>
          </p:txBody>
        </p:sp>
        <p:sp>
          <p:nvSpPr>
            <p:cNvPr id="177" name="Freeform 180"/>
            <p:cNvSpPr>
              <a:spLocks/>
            </p:cNvSpPr>
            <p:nvPr/>
          </p:nvSpPr>
          <p:spPr bwMode="auto">
            <a:xfrm>
              <a:off x="3141" y="2006"/>
              <a:ext cx="574" cy="7"/>
            </a:xfrm>
            <a:custGeom>
              <a:avLst/>
              <a:gdLst>
                <a:gd name="T0" fmla="*/ 21 w 1720"/>
                <a:gd name="T1" fmla="*/ 0 h 23"/>
                <a:gd name="T2" fmla="*/ 21 w 1720"/>
                <a:gd name="T3" fmla="*/ 0 h 23"/>
                <a:gd name="T4" fmla="*/ 21 w 1720"/>
                <a:gd name="T5" fmla="*/ 0 h 23"/>
                <a:gd name="T6" fmla="*/ 21 w 1720"/>
                <a:gd name="T7" fmla="*/ 0 h 23"/>
                <a:gd name="T8" fmla="*/ 21 w 1720"/>
                <a:gd name="T9" fmla="*/ 0 h 23"/>
                <a:gd name="T10" fmla="*/ 0 w 1720"/>
                <a:gd name="T11" fmla="*/ 0 h 23"/>
                <a:gd name="T12" fmla="*/ 0 w 1720"/>
                <a:gd name="T13" fmla="*/ 0 h 23"/>
                <a:gd name="T14" fmla="*/ 0 w 1720"/>
                <a:gd name="T15" fmla="*/ 0 h 23"/>
                <a:gd name="T16" fmla="*/ 0 w 1720"/>
                <a:gd name="T17" fmla="*/ 0 h 23"/>
                <a:gd name="T18" fmla="*/ 0 w 1720"/>
                <a:gd name="T19" fmla="*/ 0 h 23"/>
                <a:gd name="T20" fmla="*/ 21 w 172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0"/>
                <a:gd name="T34" fmla="*/ 0 h 23"/>
                <a:gd name="T35" fmla="*/ 1720 w 172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0" h="23">
                  <a:moveTo>
                    <a:pt x="1713" y="0"/>
                  </a:moveTo>
                  <a:lnTo>
                    <a:pt x="1715" y="5"/>
                  </a:lnTo>
                  <a:lnTo>
                    <a:pt x="1716" y="11"/>
                  </a:lnTo>
                  <a:lnTo>
                    <a:pt x="1719" y="18"/>
                  </a:lnTo>
                  <a:lnTo>
                    <a:pt x="1720" y="23"/>
                  </a:lnTo>
                  <a:lnTo>
                    <a:pt x="0" y="23"/>
                  </a:lnTo>
                  <a:lnTo>
                    <a:pt x="1" y="18"/>
                  </a:lnTo>
                  <a:lnTo>
                    <a:pt x="2" y="11"/>
                  </a:lnTo>
                  <a:lnTo>
                    <a:pt x="2" y="5"/>
                  </a:lnTo>
                  <a:lnTo>
                    <a:pt x="3" y="0"/>
                  </a:lnTo>
                  <a:lnTo>
                    <a:pt x="1713" y="0"/>
                  </a:lnTo>
                  <a:close/>
                </a:path>
              </a:pathLst>
            </a:custGeom>
            <a:solidFill>
              <a:srgbClr val="737373"/>
            </a:solidFill>
            <a:ln w="9525">
              <a:noFill/>
              <a:round/>
              <a:headEnd/>
              <a:tailEnd/>
            </a:ln>
          </p:spPr>
          <p:txBody>
            <a:bodyPr/>
            <a:lstStyle/>
            <a:p>
              <a:endParaRPr lang="fr-FR"/>
            </a:p>
          </p:txBody>
        </p:sp>
        <p:sp>
          <p:nvSpPr>
            <p:cNvPr id="178" name="Freeform 181"/>
            <p:cNvSpPr>
              <a:spLocks/>
            </p:cNvSpPr>
            <p:nvPr/>
          </p:nvSpPr>
          <p:spPr bwMode="auto">
            <a:xfrm>
              <a:off x="3140" y="2013"/>
              <a:ext cx="576" cy="8"/>
            </a:xfrm>
            <a:custGeom>
              <a:avLst/>
              <a:gdLst>
                <a:gd name="T0" fmla="*/ 21 w 1728"/>
                <a:gd name="T1" fmla="*/ 0 h 23"/>
                <a:gd name="T2" fmla="*/ 21 w 1728"/>
                <a:gd name="T3" fmla="*/ 0 h 23"/>
                <a:gd name="T4" fmla="*/ 21 w 1728"/>
                <a:gd name="T5" fmla="*/ 0 h 23"/>
                <a:gd name="T6" fmla="*/ 21 w 1728"/>
                <a:gd name="T7" fmla="*/ 0 h 23"/>
                <a:gd name="T8" fmla="*/ 21 w 1728"/>
                <a:gd name="T9" fmla="*/ 0 h 23"/>
                <a:gd name="T10" fmla="*/ 0 w 1728"/>
                <a:gd name="T11" fmla="*/ 0 h 23"/>
                <a:gd name="T12" fmla="*/ 0 w 1728"/>
                <a:gd name="T13" fmla="*/ 0 h 23"/>
                <a:gd name="T14" fmla="*/ 0 w 1728"/>
                <a:gd name="T15" fmla="*/ 0 h 23"/>
                <a:gd name="T16" fmla="*/ 0 w 1728"/>
                <a:gd name="T17" fmla="*/ 0 h 23"/>
                <a:gd name="T18" fmla="*/ 0 w 1728"/>
                <a:gd name="T19" fmla="*/ 0 h 23"/>
                <a:gd name="T20" fmla="*/ 21 w 1728"/>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23"/>
                <a:gd name="T35" fmla="*/ 1728 w 172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23">
                  <a:moveTo>
                    <a:pt x="1723" y="0"/>
                  </a:moveTo>
                  <a:lnTo>
                    <a:pt x="1724" y="6"/>
                  </a:lnTo>
                  <a:lnTo>
                    <a:pt x="1725" y="12"/>
                  </a:lnTo>
                  <a:lnTo>
                    <a:pt x="1727" y="17"/>
                  </a:lnTo>
                  <a:lnTo>
                    <a:pt x="1728" y="23"/>
                  </a:lnTo>
                  <a:lnTo>
                    <a:pt x="0" y="23"/>
                  </a:lnTo>
                  <a:lnTo>
                    <a:pt x="2" y="17"/>
                  </a:lnTo>
                  <a:lnTo>
                    <a:pt x="2" y="12"/>
                  </a:lnTo>
                  <a:lnTo>
                    <a:pt x="3" y="6"/>
                  </a:lnTo>
                  <a:lnTo>
                    <a:pt x="3" y="0"/>
                  </a:lnTo>
                  <a:lnTo>
                    <a:pt x="1723" y="0"/>
                  </a:lnTo>
                  <a:close/>
                </a:path>
              </a:pathLst>
            </a:custGeom>
            <a:solidFill>
              <a:srgbClr val="767676"/>
            </a:solidFill>
            <a:ln w="9525">
              <a:noFill/>
              <a:round/>
              <a:headEnd/>
              <a:tailEnd/>
            </a:ln>
          </p:spPr>
          <p:txBody>
            <a:bodyPr/>
            <a:lstStyle/>
            <a:p>
              <a:endParaRPr lang="fr-FR"/>
            </a:p>
          </p:txBody>
        </p:sp>
        <p:sp>
          <p:nvSpPr>
            <p:cNvPr id="179" name="Freeform 182"/>
            <p:cNvSpPr>
              <a:spLocks/>
            </p:cNvSpPr>
            <p:nvPr/>
          </p:nvSpPr>
          <p:spPr bwMode="auto">
            <a:xfrm>
              <a:off x="3140" y="2021"/>
              <a:ext cx="579" cy="8"/>
            </a:xfrm>
            <a:custGeom>
              <a:avLst/>
              <a:gdLst>
                <a:gd name="T0" fmla="*/ 21 w 1737"/>
                <a:gd name="T1" fmla="*/ 0 h 24"/>
                <a:gd name="T2" fmla="*/ 21 w 1737"/>
                <a:gd name="T3" fmla="*/ 0 h 24"/>
                <a:gd name="T4" fmla="*/ 21 w 1737"/>
                <a:gd name="T5" fmla="*/ 0 h 24"/>
                <a:gd name="T6" fmla="*/ 21 w 1737"/>
                <a:gd name="T7" fmla="*/ 0 h 24"/>
                <a:gd name="T8" fmla="*/ 21 w 1737"/>
                <a:gd name="T9" fmla="*/ 0 h 24"/>
                <a:gd name="T10" fmla="*/ 0 w 1737"/>
                <a:gd name="T11" fmla="*/ 0 h 24"/>
                <a:gd name="T12" fmla="*/ 0 w 1737"/>
                <a:gd name="T13" fmla="*/ 0 h 24"/>
                <a:gd name="T14" fmla="*/ 0 w 1737"/>
                <a:gd name="T15" fmla="*/ 0 h 24"/>
                <a:gd name="T16" fmla="*/ 0 w 1737"/>
                <a:gd name="T17" fmla="*/ 0 h 24"/>
                <a:gd name="T18" fmla="*/ 0 w 1737"/>
                <a:gd name="T19" fmla="*/ 0 h 24"/>
                <a:gd name="T20" fmla="*/ 21 w 173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7"/>
                <a:gd name="T34" fmla="*/ 0 h 24"/>
                <a:gd name="T35" fmla="*/ 1737 w 173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7" h="24">
                  <a:moveTo>
                    <a:pt x="1730" y="0"/>
                  </a:moveTo>
                  <a:lnTo>
                    <a:pt x="1733" y="6"/>
                  </a:lnTo>
                  <a:lnTo>
                    <a:pt x="1734" y="11"/>
                  </a:lnTo>
                  <a:lnTo>
                    <a:pt x="1736" y="18"/>
                  </a:lnTo>
                  <a:lnTo>
                    <a:pt x="1737" y="24"/>
                  </a:lnTo>
                  <a:lnTo>
                    <a:pt x="0" y="24"/>
                  </a:lnTo>
                  <a:lnTo>
                    <a:pt x="1" y="18"/>
                  </a:lnTo>
                  <a:lnTo>
                    <a:pt x="1" y="11"/>
                  </a:lnTo>
                  <a:lnTo>
                    <a:pt x="2" y="6"/>
                  </a:lnTo>
                  <a:lnTo>
                    <a:pt x="2" y="0"/>
                  </a:lnTo>
                  <a:lnTo>
                    <a:pt x="1730" y="0"/>
                  </a:lnTo>
                  <a:close/>
                </a:path>
              </a:pathLst>
            </a:custGeom>
            <a:solidFill>
              <a:srgbClr val="767676"/>
            </a:solidFill>
            <a:ln w="9525">
              <a:noFill/>
              <a:round/>
              <a:headEnd/>
              <a:tailEnd/>
            </a:ln>
          </p:spPr>
          <p:txBody>
            <a:bodyPr/>
            <a:lstStyle/>
            <a:p>
              <a:endParaRPr lang="fr-FR"/>
            </a:p>
          </p:txBody>
        </p:sp>
        <p:sp>
          <p:nvSpPr>
            <p:cNvPr id="180" name="Freeform 183"/>
            <p:cNvSpPr>
              <a:spLocks/>
            </p:cNvSpPr>
            <p:nvPr/>
          </p:nvSpPr>
          <p:spPr bwMode="auto">
            <a:xfrm>
              <a:off x="3139" y="2029"/>
              <a:ext cx="582" cy="7"/>
            </a:xfrm>
            <a:custGeom>
              <a:avLst/>
              <a:gdLst>
                <a:gd name="T0" fmla="*/ 21 w 1745"/>
                <a:gd name="T1" fmla="*/ 0 h 22"/>
                <a:gd name="T2" fmla="*/ 21 w 1745"/>
                <a:gd name="T3" fmla="*/ 0 h 22"/>
                <a:gd name="T4" fmla="*/ 22 w 1745"/>
                <a:gd name="T5" fmla="*/ 0 h 22"/>
                <a:gd name="T6" fmla="*/ 22 w 1745"/>
                <a:gd name="T7" fmla="*/ 0 h 22"/>
                <a:gd name="T8" fmla="*/ 22 w 1745"/>
                <a:gd name="T9" fmla="*/ 0 h 22"/>
                <a:gd name="T10" fmla="*/ 0 w 1745"/>
                <a:gd name="T11" fmla="*/ 0 h 22"/>
                <a:gd name="T12" fmla="*/ 0 w 1745"/>
                <a:gd name="T13" fmla="*/ 0 h 22"/>
                <a:gd name="T14" fmla="*/ 0 w 1745"/>
                <a:gd name="T15" fmla="*/ 0 h 22"/>
                <a:gd name="T16" fmla="*/ 0 w 1745"/>
                <a:gd name="T17" fmla="*/ 0 h 22"/>
                <a:gd name="T18" fmla="*/ 0 w 1745"/>
                <a:gd name="T19" fmla="*/ 0 h 22"/>
                <a:gd name="T20" fmla="*/ 21 w 174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5"/>
                <a:gd name="T34" fmla="*/ 0 h 22"/>
                <a:gd name="T35" fmla="*/ 1745 w 17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5" h="22">
                  <a:moveTo>
                    <a:pt x="1739" y="0"/>
                  </a:moveTo>
                  <a:lnTo>
                    <a:pt x="1740" y="5"/>
                  </a:lnTo>
                  <a:lnTo>
                    <a:pt x="1743" y="11"/>
                  </a:lnTo>
                  <a:lnTo>
                    <a:pt x="1744" y="17"/>
                  </a:lnTo>
                  <a:lnTo>
                    <a:pt x="1745" y="22"/>
                  </a:lnTo>
                  <a:lnTo>
                    <a:pt x="0" y="22"/>
                  </a:lnTo>
                  <a:lnTo>
                    <a:pt x="1" y="17"/>
                  </a:lnTo>
                  <a:lnTo>
                    <a:pt x="1" y="11"/>
                  </a:lnTo>
                  <a:lnTo>
                    <a:pt x="2" y="5"/>
                  </a:lnTo>
                  <a:lnTo>
                    <a:pt x="2" y="0"/>
                  </a:lnTo>
                  <a:lnTo>
                    <a:pt x="1739" y="0"/>
                  </a:lnTo>
                  <a:close/>
                </a:path>
              </a:pathLst>
            </a:custGeom>
            <a:solidFill>
              <a:srgbClr val="787878"/>
            </a:solidFill>
            <a:ln w="9525">
              <a:noFill/>
              <a:round/>
              <a:headEnd/>
              <a:tailEnd/>
            </a:ln>
          </p:spPr>
          <p:txBody>
            <a:bodyPr/>
            <a:lstStyle/>
            <a:p>
              <a:endParaRPr lang="fr-FR"/>
            </a:p>
          </p:txBody>
        </p:sp>
        <p:sp>
          <p:nvSpPr>
            <p:cNvPr id="181" name="Freeform 184"/>
            <p:cNvSpPr>
              <a:spLocks/>
            </p:cNvSpPr>
            <p:nvPr/>
          </p:nvSpPr>
          <p:spPr bwMode="auto">
            <a:xfrm>
              <a:off x="3138" y="2036"/>
              <a:ext cx="585" cy="8"/>
            </a:xfrm>
            <a:custGeom>
              <a:avLst/>
              <a:gdLst>
                <a:gd name="T0" fmla="*/ 22 w 1754"/>
                <a:gd name="T1" fmla="*/ 0 h 24"/>
                <a:gd name="T2" fmla="*/ 22 w 1754"/>
                <a:gd name="T3" fmla="*/ 0 h 24"/>
                <a:gd name="T4" fmla="*/ 22 w 1754"/>
                <a:gd name="T5" fmla="*/ 0 h 24"/>
                <a:gd name="T6" fmla="*/ 22 w 1754"/>
                <a:gd name="T7" fmla="*/ 0 h 24"/>
                <a:gd name="T8" fmla="*/ 22 w 1754"/>
                <a:gd name="T9" fmla="*/ 0 h 24"/>
                <a:gd name="T10" fmla="*/ 0 w 1754"/>
                <a:gd name="T11" fmla="*/ 0 h 24"/>
                <a:gd name="T12" fmla="*/ 0 w 1754"/>
                <a:gd name="T13" fmla="*/ 0 h 24"/>
                <a:gd name="T14" fmla="*/ 0 w 1754"/>
                <a:gd name="T15" fmla="*/ 0 h 24"/>
                <a:gd name="T16" fmla="*/ 0 w 1754"/>
                <a:gd name="T17" fmla="*/ 0 h 24"/>
                <a:gd name="T18" fmla="*/ 0 w 1754"/>
                <a:gd name="T19" fmla="*/ 0 h 24"/>
                <a:gd name="T20" fmla="*/ 22 w 175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4"/>
                <a:gd name="T34" fmla="*/ 0 h 24"/>
                <a:gd name="T35" fmla="*/ 1754 w 175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4" h="24">
                  <a:moveTo>
                    <a:pt x="1747" y="0"/>
                  </a:moveTo>
                  <a:lnTo>
                    <a:pt x="1749" y="6"/>
                  </a:lnTo>
                  <a:lnTo>
                    <a:pt x="1750" y="12"/>
                  </a:lnTo>
                  <a:lnTo>
                    <a:pt x="1753" y="19"/>
                  </a:lnTo>
                  <a:lnTo>
                    <a:pt x="1754" y="24"/>
                  </a:lnTo>
                  <a:lnTo>
                    <a:pt x="0" y="24"/>
                  </a:lnTo>
                  <a:lnTo>
                    <a:pt x="1" y="19"/>
                  </a:lnTo>
                  <a:lnTo>
                    <a:pt x="1" y="12"/>
                  </a:lnTo>
                  <a:lnTo>
                    <a:pt x="2" y="6"/>
                  </a:lnTo>
                  <a:lnTo>
                    <a:pt x="2" y="0"/>
                  </a:lnTo>
                  <a:lnTo>
                    <a:pt x="1747" y="0"/>
                  </a:lnTo>
                  <a:close/>
                </a:path>
              </a:pathLst>
            </a:custGeom>
            <a:solidFill>
              <a:srgbClr val="7B7B7B"/>
            </a:solidFill>
            <a:ln w="9525">
              <a:noFill/>
              <a:round/>
              <a:headEnd/>
              <a:tailEnd/>
            </a:ln>
          </p:spPr>
          <p:txBody>
            <a:bodyPr/>
            <a:lstStyle/>
            <a:p>
              <a:endParaRPr lang="fr-FR"/>
            </a:p>
          </p:txBody>
        </p:sp>
        <p:sp>
          <p:nvSpPr>
            <p:cNvPr id="182" name="Freeform 185"/>
            <p:cNvSpPr>
              <a:spLocks/>
            </p:cNvSpPr>
            <p:nvPr/>
          </p:nvSpPr>
          <p:spPr bwMode="auto">
            <a:xfrm>
              <a:off x="3137" y="2044"/>
              <a:ext cx="588" cy="8"/>
            </a:xfrm>
            <a:custGeom>
              <a:avLst/>
              <a:gdLst>
                <a:gd name="T0" fmla="*/ 22 w 1762"/>
                <a:gd name="T1" fmla="*/ 0 h 23"/>
                <a:gd name="T2" fmla="*/ 22 w 1762"/>
                <a:gd name="T3" fmla="*/ 0 h 23"/>
                <a:gd name="T4" fmla="*/ 22 w 1762"/>
                <a:gd name="T5" fmla="*/ 0 h 23"/>
                <a:gd name="T6" fmla="*/ 22 w 1762"/>
                <a:gd name="T7" fmla="*/ 0 h 23"/>
                <a:gd name="T8" fmla="*/ 22 w 1762"/>
                <a:gd name="T9" fmla="*/ 0 h 23"/>
                <a:gd name="T10" fmla="*/ 0 w 1762"/>
                <a:gd name="T11" fmla="*/ 0 h 23"/>
                <a:gd name="T12" fmla="*/ 0 w 1762"/>
                <a:gd name="T13" fmla="*/ 0 h 23"/>
                <a:gd name="T14" fmla="*/ 0 w 1762"/>
                <a:gd name="T15" fmla="*/ 0 h 23"/>
                <a:gd name="T16" fmla="*/ 0 w 1762"/>
                <a:gd name="T17" fmla="*/ 0 h 23"/>
                <a:gd name="T18" fmla="*/ 0 w 1762"/>
                <a:gd name="T19" fmla="*/ 0 h 23"/>
                <a:gd name="T20" fmla="*/ 22 w 176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2"/>
                <a:gd name="T34" fmla="*/ 0 h 23"/>
                <a:gd name="T35" fmla="*/ 1762 w 176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2" h="23">
                  <a:moveTo>
                    <a:pt x="1757" y="0"/>
                  </a:moveTo>
                  <a:lnTo>
                    <a:pt x="1758" y="6"/>
                  </a:lnTo>
                  <a:lnTo>
                    <a:pt x="1760" y="12"/>
                  </a:lnTo>
                  <a:lnTo>
                    <a:pt x="1761" y="17"/>
                  </a:lnTo>
                  <a:lnTo>
                    <a:pt x="1762" y="23"/>
                  </a:lnTo>
                  <a:lnTo>
                    <a:pt x="0" y="23"/>
                  </a:lnTo>
                  <a:lnTo>
                    <a:pt x="2" y="17"/>
                  </a:lnTo>
                  <a:lnTo>
                    <a:pt x="2" y="12"/>
                  </a:lnTo>
                  <a:lnTo>
                    <a:pt x="3" y="6"/>
                  </a:lnTo>
                  <a:lnTo>
                    <a:pt x="3" y="0"/>
                  </a:lnTo>
                  <a:lnTo>
                    <a:pt x="1757" y="0"/>
                  </a:lnTo>
                  <a:close/>
                </a:path>
              </a:pathLst>
            </a:custGeom>
            <a:solidFill>
              <a:srgbClr val="7D7D7D"/>
            </a:solidFill>
            <a:ln w="9525">
              <a:noFill/>
              <a:round/>
              <a:headEnd/>
              <a:tailEnd/>
            </a:ln>
          </p:spPr>
          <p:txBody>
            <a:bodyPr/>
            <a:lstStyle/>
            <a:p>
              <a:endParaRPr lang="fr-FR"/>
            </a:p>
          </p:txBody>
        </p:sp>
        <p:sp>
          <p:nvSpPr>
            <p:cNvPr id="183" name="Freeform 186"/>
            <p:cNvSpPr>
              <a:spLocks/>
            </p:cNvSpPr>
            <p:nvPr/>
          </p:nvSpPr>
          <p:spPr bwMode="auto">
            <a:xfrm>
              <a:off x="3137" y="2052"/>
              <a:ext cx="590" cy="8"/>
            </a:xfrm>
            <a:custGeom>
              <a:avLst/>
              <a:gdLst>
                <a:gd name="T0" fmla="*/ 22 w 1770"/>
                <a:gd name="T1" fmla="*/ 0 h 24"/>
                <a:gd name="T2" fmla="*/ 22 w 1770"/>
                <a:gd name="T3" fmla="*/ 0 h 24"/>
                <a:gd name="T4" fmla="*/ 22 w 1770"/>
                <a:gd name="T5" fmla="*/ 0 h 24"/>
                <a:gd name="T6" fmla="*/ 22 w 1770"/>
                <a:gd name="T7" fmla="*/ 0 h 24"/>
                <a:gd name="T8" fmla="*/ 22 w 1770"/>
                <a:gd name="T9" fmla="*/ 0 h 24"/>
                <a:gd name="T10" fmla="*/ 0 w 1770"/>
                <a:gd name="T11" fmla="*/ 0 h 24"/>
                <a:gd name="T12" fmla="*/ 0 w 1770"/>
                <a:gd name="T13" fmla="*/ 0 h 24"/>
                <a:gd name="T14" fmla="*/ 0 w 1770"/>
                <a:gd name="T15" fmla="*/ 0 h 24"/>
                <a:gd name="T16" fmla="*/ 0 w 1770"/>
                <a:gd name="T17" fmla="*/ 0 h 24"/>
                <a:gd name="T18" fmla="*/ 0 w 1770"/>
                <a:gd name="T19" fmla="*/ 0 h 24"/>
                <a:gd name="T20" fmla="*/ 22 w 177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0"/>
                <a:gd name="T34" fmla="*/ 0 h 24"/>
                <a:gd name="T35" fmla="*/ 1770 w 177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0" h="24">
                  <a:moveTo>
                    <a:pt x="1763" y="0"/>
                  </a:moveTo>
                  <a:lnTo>
                    <a:pt x="1766" y="6"/>
                  </a:lnTo>
                  <a:lnTo>
                    <a:pt x="1767" y="11"/>
                  </a:lnTo>
                  <a:lnTo>
                    <a:pt x="1769" y="18"/>
                  </a:lnTo>
                  <a:lnTo>
                    <a:pt x="1770" y="24"/>
                  </a:lnTo>
                  <a:lnTo>
                    <a:pt x="0" y="24"/>
                  </a:lnTo>
                  <a:lnTo>
                    <a:pt x="0" y="18"/>
                  </a:lnTo>
                  <a:lnTo>
                    <a:pt x="1" y="11"/>
                  </a:lnTo>
                  <a:lnTo>
                    <a:pt x="1" y="6"/>
                  </a:lnTo>
                  <a:lnTo>
                    <a:pt x="1" y="0"/>
                  </a:lnTo>
                  <a:lnTo>
                    <a:pt x="1763" y="0"/>
                  </a:lnTo>
                  <a:close/>
                </a:path>
              </a:pathLst>
            </a:custGeom>
            <a:solidFill>
              <a:srgbClr val="808080"/>
            </a:solidFill>
            <a:ln w="9525">
              <a:noFill/>
              <a:round/>
              <a:headEnd/>
              <a:tailEnd/>
            </a:ln>
          </p:spPr>
          <p:txBody>
            <a:bodyPr/>
            <a:lstStyle/>
            <a:p>
              <a:endParaRPr lang="fr-FR"/>
            </a:p>
          </p:txBody>
        </p:sp>
        <p:sp>
          <p:nvSpPr>
            <p:cNvPr id="184" name="Freeform 187"/>
            <p:cNvSpPr>
              <a:spLocks/>
            </p:cNvSpPr>
            <p:nvPr/>
          </p:nvSpPr>
          <p:spPr bwMode="auto">
            <a:xfrm>
              <a:off x="3131" y="2060"/>
              <a:ext cx="627" cy="110"/>
            </a:xfrm>
            <a:custGeom>
              <a:avLst/>
              <a:gdLst>
                <a:gd name="T0" fmla="*/ 22 w 1879"/>
                <a:gd name="T1" fmla="*/ 0 h 330"/>
                <a:gd name="T2" fmla="*/ 22 w 1879"/>
                <a:gd name="T3" fmla="*/ 0 h 330"/>
                <a:gd name="T4" fmla="*/ 22 w 1879"/>
                <a:gd name="T5" fmla="*/ 1 h 330"/>
                <a:gd name="T6" fmla="*/ 23 w 1879"/>
                <a:gd name="T7" fmla="*/ 2 h 330"/>
                <a:gd name="T8" fmla="*/ 23 w 1879"/>
                <a:gd name="T9" fmla="*/ 2 h 330"/>
                <a:gd name="T10" fmla="*/ 23 w 1879"/>
                <a:gd name="T11" fmla="*/ 3 h 330"/>
                <a:gd name="T12" fmla="*/ 23 w 1879"/>
                <a:gd name="T13" fmla="*/ 3 h 330"/>
                <a:gd name="T14" fmla="*/ 23 w 1879"/>
                <a:gd name="T15" fmla="*/ 4 h 330"/>
                <a:gd name="T16" fmla="*/ 23 w 1879"/>
                <a:gd name="T17" fmla="*/ 4 h 330"/>
                <a:gd name="T18" fmla="*/ 23 w 1879"/>
                <a:gd name="T19" fmla="*/ 4 h 330"/>
                <a:gd name="T20" fmla="*/ 22 w 1879"/>
                <a:gd name="T21" fmla="*/ 4 h 330"/>
                <a:gd name="T22" fmla="*/ 21 w 1879"/>
                <a:gd name="T23" fmla="*/ 4 h 330"/>
                <a:gd name="T24" fmla="*/ 20 w 1879"/>
                <a:gd name="T25" fmla="*/ 4 h 330"/>
                <a:gd name="T26" fmla="*/ 20 w 1879"/>
                <a:gd name="T27" fmla="*/ 4 h 330"/>
                <a:gd name="T28" fmla="*/ 19 w 1879"/>
                <a:gd name="T29" fmla="*/ 4 h 330"/>
                <a:gd name="T30" fmla="*/ 18 w 1879"/>
                <a:gd name="T31" fmla="*/ 4 h 330"/>
                <a:gd name="T32" fmla="*/ 17 w 1879"/>
                <a:gd name="T33" fmla="*/ 4 h 330"/>
                <a:gd name="T34" fmla="*/ 17 w 1879"/>
                <a:gd name="T35" fmla="*/ 4 h 330"/>
                <a:gd name="T36" fmla="*/ 16 w 1879"/>
                <a:gd name="T37" fmla="*/ 4 h 330"/>
                <a:gd name="T38" fmla="*/ 15 w 1879"/>
                <a:gd name="T39" fmla="*/ 4 h 330"/>
                <a:gd name="T40" fmla="*/ 14 w 1879"/>
                <a:gd name="T41" fmla="*/ 4 h 330"/>
                <a:gd name="T42" fmla="*/ 14 w 1879"/>
                <a:gd name="T43" fmla="*/ 4 h 330"/>
                <a:gd name="T44" fmla="*/ 13 w 1879"/>
                <a:gd name="T45" fmla="*/ 4 h 330"/>
                <a:gd name="T46" fmla="*/ 12 w 1879"/>
                <a:gd name="T47" fmla="*/ 4 h 330"/>
                <a:gd name="T48" fmla="*/ 12 w 1879"/>
                <a:gd name="T49" fmla="*/ 4 h 330"/>
                <a:gd name="T50" fmla="*/ 11 w 1879"/>
                <a:gd name="T51" fmla="*/ 4 h 330"/>
                <a:gd name="T52" fmla="*/ 10 w 1879"/>
                <a:gd name="T53" fmla="*/ 4 h 330"/>
                <a:gd name="T54" fmla="*/ 9 w 1879"/>
                <a:gd name="T55" fmla="*/ 4 h 330"/>
                <a:gd name="T56" fmla="*/ 9 w 1879"/>
                <a:gd name="T57" fmla="*/ 3 h 330"/>
                <a:gd name="T58" fmla="*/ 8 w 1879"/>
                <a:gd name="T59" fmla="*/ 3 h 330"/>
                <a:gd name="T60" fmla="*/ 7 w 1879"/>
                <a:gd name="T61" fmla="*/ 3 h 330"/>
                <a:gd name="T62" fmla="*/ 7 w 1879"/>
                <a:gd name="T63" fmla="*/ 3 h 330"/>
                <a:gd name="T64" fmla="*/ 6 w 1879"/>
                <a:gd name="T65" fmla="*/ 3 h 330"/>
                <a:gd name="T66" fmla="*/ 5 w 1879"/>
                <a:gd name="T67" fmla="*/ 3 h 330"/>
                <a:gd name="T68" fmla="*/ 4 w 1879"/>
                <a:gd name="T69" fmla="*/ 3 h 330"/>
                <a:gd name="T70" fmla="*/ 4 w 1879"/>
                <a:gd name="T71" fmla="*/ 3 h 330"/>
                <a:gd name="T72" fmla="*/ 3 w 1879"/>
                <a:gd name="T73" fmla="*/ 3 h 330"/>
                <a:gd name="T74" fmla="*/ 2 w 1879"/>
                <a:gd name="T75" fmla="*/ 3 h 330"/>
                <a:gd name="T76" fmla="*/ 1 w 1879"/>
                <a:gd name="T77" fmla="*/ 3 h 330"/>
                <a:gd name="T78" fmla="*/ 1 w 1879"/>
                <a:gd name="T79" fmla="*/ 3 h 330"/>
                <a:gd name="T80" fmla="*/ 0 w 1879"/>
                <a:gd name="T81" fmla="*/ 3 h 330"/>
                <a:gd name="T82" fmla="*/ 0 w 1879"/>
                <a:gd name="T83" fmla="*/ 2 h 330"/>
                <a:gd name="T84" fmla="*/ 0 w 1879"/>
                <a:gd name="T85" fmla="*/ 1 h 330"/>
                <a:gd name="T86" fmla="*/ 0 w 1879"/>
                <a:gd name="T87" fmla="*/ 1 h 330"/>
                <a:gd name="T88" fmla="*/ 0 w 1879"/>
                <a:gd name="T89" fmla="*/ 0 h 330"/>
                <a:gd name="T90" fmla="*/ 22 w 1879"/>
                <a:gd name="T91" fmla="*/ 0 h 3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9"/>
                <a:gd name="T139" fmla="*/ 0 h 330"/>
                <a:gd name="T140" fmla="*/ 1879 w 1879"/>
                <a:gd name="T141" fmla="*/ 330 h 3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9" h="330">
                  <a:moveTo>
                    <a:pt x="1787" y="0"/>
                  </a:moveTo>
                  <a:lnTo>
                    <a:pt x="1798" y="40"/>
                  </a:lnTo>
                  <a:lnTo>
                    <a:pt x="1810" y="81"/>
                  </a:lnTo>
                  <a:lnTo>
                    <a:pt x="1821" y="122"/>
                  </a:lnTo>
                  <a:lnTo>
                    <a:pt x="1832" y="164"/>
                  </a:lnTo>
                  <a:lnTo>
                    <a:pt x="1844" y="205"/>
                  </a:lnTo>
                  <a:lnTo>
                    <a:pt x="1855" y="247"/>
                  </a:lnTo>
                  <a:lnTo>
                    <a:pt x="1868" y="288"/>
                  </a:lnTo>
                  <a:lnTo>
                    <a:pt x="1879" y="330"/>
                  </a:lnTo>
                  <a:lnTo>
                    <a:pt x="1819" y="328"/>
                  </a:lnTo>
                  <a:lnTo>
                    <a:pt x="1760" y="326"/>
                  </a:lnTo>
                  <a:lnTo>
                    <a:pt x="1701" y="324"/>
                  </a:lnTo>
                  <a:lnTo>
                    <a:pt x="1642" y="321"/>
                  </a:lnTo>
                  <a:lnTo>
                    <a:pt x="1582" y="319"/>
                  </a:lnTo>
                  <a:lnTo>
                    <a:pt x="1523" y="317"/>
                  </a:lnTo>
                  <a:lnTo>
                    <a:pt x="1466" y="314"/>
                  </a:lnTo>
                  <a:lnTo>
                    <a:pt x="1407" y="312"/>
                  </a:lnTo>
                  <a:lnTo>
                    <a:pt x="1348" y="310"/>
                  </a:lnTo>
                  <a:lnTo>
                    <a:pt x="1289" y="308"/>
                  </a:lnTo>
                  <a:lnTo>
                    <a:pt x="1231" y="305"/>
                  </a:lnTo>
                  <a:lnTo>
                    <a:pt x="1172" y="303"/>
                  </a:lnTo>
                  <a:lnTo>
                    <a:pt x="1113" y="301"/>
                  </a:lnTo>
                  <a:lnTo>
                    <a:pt x="1056" y="299"/>
                  </a:lnTo>
                  <a:lnTo>
                    <a:pt x="997" y="296"/>
                  </a:lnTo>
                  <a:lnTo>
                    <a:pt x="939" y="293"/>
                  </a:lnTo>
                  <a:lnTo>
                    <a:pt x="880" y="291"/>
                  </a:lnTo>
                  <a:lnTo>
                    <a:pt x="822" y="287"/>
                  </a:lnTo>
                  <a:lnTo>
                    <a:pt x="763" y="284"/>
                  </a:lnTo>
                  <a:lnTo>
                    <a:pt x="706" y="280"/>
                  </a:lnTo>
                  <a:lnTo>
                    <a:pt x="647" y="276"/>
                  </a:lnTo>
                  <a:lnTo>
                    <a:pt x="588" y="271"/>
                  </a:lnTo>
                  <a:lnTo>
                    <a:pt x="530" y="267"/>
                  </a:lnTo>
                  <a:lnTo>
                    <a:pt x="471" y="262"/>
                  </a:lnTo>
                  <a:lnTo>
                    <a:pt x="412" y="257"/>
                  </a:lnTo>
                  <a:lnTo>
                    <a:pt x="355" y="251"/>
                  </a:lnTo>
                  <a:lnTo>
                    <a:pt x="296" y="245"/>
                  </a:lnTo>
                  <a:lnTo>
                    <a:pt x="237" y="239"/>
                  </a:lnTo>
                  <a:lnTo>
                    <a:pt x="178" y="232"/>
                  </a:lnTo>
                  <a:lnTo>
                    <a:pt x="119" y="224"/>
                  </a:lnTo>
                  <a:lnTo>
                    <a:pt x="59" y="216"/>
                  </a:lnTo>
                  <a:lnTo>
                    <a:pt x="0" y="208"/>
                  </a:lnTo>
                  <a:lnTo>
                    <a:pt x="4" y="156"/>
                  </a:lnTo>
                  <a:lnTo>
                    <a:pt x="8" y="104"/>
                  </a:lnTo>
                  <a:lnTo>
                    <a:pt x="13" y="52"/>
                  </a:lnTo>
                  <a:lnTo>
                    <a:pt x="17" y="0"/>
                  </a:lnTo>
                  <a:lnTo>
                    <a:pt x="1787" y="0"/>
                  </a:lnTo>
                  <a:close/>
                </a:path>
              </a:pathLst>
            </a:custGeom>
            <a:solidFill>
              <a:srgbClr val="808080"/>
            </a:solidFill>
            <a:ln w="9525">
              <a:noFill/>
              <a:round/>
              <a:headEnd/>
              <a:tailEnd/>
            </a:ln>
          </p:spPr>
          <p:txBody>
            <a:bodyPr/>
            <a:lstStyle/>
            <a:p>
              <a:endParaRPr lang="fr-FR"/>
            </a:p>
          </p:txBody>
        </p:sp>
        <p:sp>
          <p:nvSpPr>
            <p:cNvPr id="185" name="Freeform 188"/>
            <p:cNvSpPr>
              <a:spLocks/>
            </p:cNvSpPr>
            <p:nvPr/>
          </p:nvSpPr>
          <p:spPr bwMode="auto">
            <a:xfrm>
              <a:off x="3701" y="1664"/>
              <a:ext cx="145" cy="112"/>
            </a:xfrm>
            <a:custGeom>
              <a:avLst/>
              <a:gdLst>
                <a:gd name="T0" fmla="*/ 5 w 436"/>
                <a:gd name="T1" fmla="*/ 4 h 335"/>
                <a:gd name="T2" fmla="*/ 5 w 436"/>
                <a:gd name="T3" fmla="*/ 4 h 335"/>
                <a:gd name="T4" fmla="*/ 5 w 436"/>
                <a:gd name="T5" fmla="*/ 4 h 335"/>
                <a:gd name="T6" fmla="*/ 4 w 436"/>
                <a:gd name="T7" fmla="*/ 3 h 335"/>
                <a:gd name="T8" fmla="*/ 4 w 436"/>
                <a:gd name="T9" fmla="*/ 3 h 335"/>
                <a:gd name="T10" fmla="*/ 4 w 436"/>
                <a:gd name="T11" fmla="*/ 3 h 335"/>
                <a:gd name="T12" fmla="*/ 3 w 436"/>
                <a:gd name="T13" fmla="*/ 3 h 335"/>
                <a:gd name="T14" fmla="*/ 3 w 436"/>
                <a:gd name="T15" fmla="*/ 2 h 335"/>
                <a:gd name="T16" fmla="*/ 3 w 436"/>
                <a:gd name="T17" fmla="*/ 2 h 335"/>
                <a:gd name="T18" fmla="*/ 2 w 436"/>
                <a:gd name="T19" fmla="*/ 2 h 335"/>
                <a:gd name="T20" fmla="*/ 2 w 436"/>
                <a:gd name="T21" fmla="*/ 2 h 335"/>
                <a:gd name="T22" fmla="*/ 2 w 436"/>
                <a:gd name="T23" fmla="*/ 1 h 335"/>
                <a:gd name="T24" fmla="*/ 1 w 436"/>
                <a:gd name="T25" fmla="*/ 1 h 335"/>
                <a:gd name="T26" fmla="*/ 1 w 436"/>
                <a:gd name="T27" fmla="*/ 1 h 335"/>
                <a:gd name="T28" fmla="*/ 1 w 436"/>
                <a:gd name="T29" fmla="*/ 0 h 335"/>
                <a:gd name="T30" fmla="*/ 0 w 436"/>
                <a:gd name="T31" fmla="*/ 0 h 335"/>
                <a:gd name="T32" fmla="*/ 0 w 436"/>
                <a:gd name="T33" fmla="*/ 0 h 335"/>
                <a:gd name="T34" fmla="*/ 0 w 436"/>
                <a:gd name="T35" fmla="*/ 1 h 335"/>
                <a:gd name="T36" fmla="*/ 0 w 436"/>
                <a:gd name="T37" fmla="*/ 1 h 335"/>
                <a:gd name="T38" fmla="*/ 0 w 436"/>
                <a:gd name="T39" fmla="*/ 2 h 335"/>
                <a:gd name="T40" fmla="*/ 1 w 436"/>
                <a:gd name="T41" fmla="*/ 2 h 335"/>
                <a:gd name="T42" fmla="*/ 1 w 436"/>
                <a:gd name="T43" fmla="*/ 3 h 335"/>
                <a:gd name="T44" fmla="*/ 1 w 436"/>
                <a:gd name="T45" fmla="*/ 3 h 335"/>
                <a:gd name="T46" fmla="*/ 1 w 436"/>
                <a:gd name="T47" fmla="*/ 4 h 335"/>
                <a:gd name="T48" fmla="*/ 1 w 436"/>
                <a:gd name="T49" fmla="*/ 4 h 335"/>
                <a:gd name="T50" fmla="*/ 5 w 436"/>
                <a:gd name="T51" fmla="*/ 4 h 3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6"/>
                <a:gd name="T79" fmla="*/ 0 h 335"/>
                <a:gd name="T80" fmla="*/ 436 w 436"/>
                <a:gd name="T81" fmla="*/ 335 h 3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6" h="335">
                  <a:moveTo>
                    <a:pt x="436" y="335"/>
                  </a:moveTo>
                  <a:lnTo>
                    <a:pt x="409" y="313"/>
                  </a:lnTo>
                  <a:lnTo>
                    <a:pt x="382" y="292"/>
                  </a:lnTo>
                  <a:lnTo>
                    <a:pt x="354" y="270"/>
                  </a:lnTo>
                  <a:lnTo>
                    <a:pt x="327" y="250"/>
                  </a:lnTo>
                  <a:lnTo>
                    <a:pt x="300" y="228"/>
                  </a:lnTo>
                  <a:lnTo>
                    <a:pt x="273" y="207"/>
                  </a:lnTo>
                  <a:lnTo>
                    <a:pt x="246" y="187"/>
                  </a:lnTo>
                  <a:lnTo>
                    <a:pt x="219" y="165"/>
                  </a:lnTo>
                  <a:lnTo>
                    <a:pt x="191" y="145"/>
                  </a:lnTo>
                  <a:lnTo>
                    <a:pt x="164" y="123"/>
                  </a:lnTo>
                  <a:lnTo>
                    <a:pt x="136" y="103"/>
                  </a:lnTo>
                  <a:lnTo>
                    <a:pt x="109" y="82"/>
                  </a:lnTo>
                  <a:lnTo>
                    <a:pt x="82" y="61"/>
                  </a:lnTo>
                  <a:lnTo>
                    <a:pt x="54" y="40"/>
                  </a:lnTo>
                  <a:lnTo>
                    <a:pt x="27" y="20"/>
                  </a:lnTo>
                  <a:lnTo>
                    <a:pt x="0" y="0"/>
                  </a:lnTo>
                  <a:lnTo>
                    <a:pt x="11" y="43"/>
                  </a:lnTo>
                  <a:lnTo>
                    <a:pt x="23" y="85"/>
                  </a:lnTo>
                  <a:lnTo>
                    <a:pt x="34" y="127"/>
                  </a:lnTo>
                  <a:lnTo>
                    <a:pt x="46" y="168"/>
                  </a:lnTo>
                  <a:lnTo>
                    <a:pt x="58" y="210"/>
                  </a:lnTo>
                  <a:lnTo>
                    <a:pt x="69" y="252"/>
                  </a:lnTo>
                  <a:lnTo>
                    <a:pt x="80" y="294"/>
                  </a:lnTo>
                  <a:lnTo>
                    <a:pt x="92" y="335"/>
                  </a:lnTo>
                  <a:lnTo>
                    <a:pt x="436" y="335"/>
                  </a:lnTo>
                  <a:close/>
                </a:path>
              </a:pathLst>
            </a:custGeom>
            <a:solidFill>
              <a:srgbClr val="333333"/>
            </a:solidFill>
            <a:ln w="9525">
              <a:noFill/>
              <a:round/>
              <a:headEnd/>
              <a:tailEnd/>
            </a:ln>
          </p:spPr>
          <p:txBody>
            <a:bodyPr/>
            <a:lstStyle/>
            <a:p>
              <a:endParaRPr lang="fr-FR"/>
            </a:p>
          </p:txBody>
        </p:sp>
        <p:sp>
          <p:nvSpPr>
            <p:cNvPr id="186" name="Freeform 189"/>
            <p:cNvSpPr>
              <a:spLocks/>
            </p:cNvSpPr>
            <p:nvPr/>
          </p:nvSpPr>
          <p:spPr bwMode="auto">
            <a:xfrm>
              <a:off x="3732" y="1776"/>
              <a:ext cx="124" cy="7"/>
            </a:xfrm>
            <a:custGeom>
              <a:avLst/>
              <a:gdLst>
                <a:gd name="T0" fmla="*/ 4 w 372"/>
                <a:gd name="T1" fmla="*/ 0 h 23"/>
                <a:gd name="T2" fmla="*/ 4 w 372"/>
                <a:gd name="T3" fmla="*/ 0 h 23"/>
                <a:gd name="T4" fmla="*/ 4 w 372"/>
                <a:gd name="T5" fmla="*/ 0 h 23"/>
                <a:gd name="T6" fmla="*/ 5 w 372"/>
                <a:gd name="T7" fmla="*/ 0 h 23"/>
                <a:gd name="T8" fmla="*/ 5 w 372"/>
                <a:gd name="T9" fmla="*/ 0 h 23"/>
                <a:gd name="T10" fmla="*/ 0 w 372"/>
                <a:gd name="T11" fmla="*/ 0 h 23"/>
                <a:gd name="T12" fmla="*/ 0 w 372"/>
                <a:gd name="T13" fmla="*/ 0 h 23"/>
                <a:gd name="T14" fmla="*/ 0 w 372"/>
                <a:gd name="T15" fmla="*/ 0 h 23"/>
                <a:gd name="T16" fmla="*/ 0 w 372"/>
                <a:gd name="T17" fmla="*/ 0 h 23"/>
                <a:gd name="T18" fmla="*/ 0 w 372"/>
                <a:gd name="T19" fmla="*/ 0 h 23"/>
                <a:gd name="T20" fmla="*/ 4 w 37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3"/>
                <a:gd name="T35" fmla="*/ 372 w 37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3">
                  <a:moveTo>
                    <a:pt x="344" y="0"/>
                  </a:moveTo>
                  <a:lnTo>
                    <a:pt x="352" y="6"/>
                  </a:lnTo>
                  <a:lnTo>
                    <a:pt x="359" y="11"/>
                  </a:lnTo>
                  <a:lnTo>
                    <a:pt x="365" y="17"/>
                  </a:lnTo>
                  <a:lnTo>
                    <a:pt x="372" y="23"/>
                  </a:lnTo>
                  <a:lnTo>
                    <a:pt x="7" y="23"/>
                  </a:lnTo>
                  <a:lnTo>
                    <a:pt x="5" y="17"/>
                  </a:lnTo>
                  <a:lnTo>
                    <a:pt x="3" y="11"/>
                  </a:lnTo>
                  <a:lnTo>
                    <a:pt x="2" y="6"/>
                  </a:lnTo>
                  <a:lnTo>
                    <a:pt x="0" y="0"/>
                  </a:lnTo>
                  <a:lnTo>
                    <a:pt x="344" y="0"/>
                  </a:lnTo>
                  <a:close/>
                </a:path>
              </a:pathLst>
            </a:custGeom>
            <a:solidFill>
              <a:srgbClr val="363636"/>
            </a:solidFill>
            <a:ln w="9525">
              <a:noFill/>
              <a:round/>
              <a:headEnd/>
              <a:tailEnd/>
            </a:ln>
          </p:spPr>
          <p:txBody>
            <a:bodyPr/>
            <a:lstStyle/>
            <a:p>
              <a:endParaRPr lang="fr-FR"/>
            </a:p>
          </p:txBody>
        </p:sp>
        <p:sp>
          <p:nvSpPr>
            <p:cNvPr id="187" name="Freeform 190"/>
            <p:cNvSpPr>
              <a:spLocks/>
            </p:cNvSpPr>
            <p:nvPr/>
          </p:nvSpPr>
          <p:spPr bwMode="auto">
            <a:xfrm>
              <a:off x="3734" y="1783"/>
              <a:ext cx="132" cy="8"/>
            </a:xfrm>
            <a:custGeom>
              <a:avLst/>
              <a:gdLst>
                <a:gd name="T0" fmla="*/ 5 w 395"/>
                <a:gd name="T1" fmla="*/ 0 h 23"/>
                <a:gd name="T2" fmla="*/ 5 w 395"/>
                <a:gd name="T3" fmla="*/ 0 h 23"/>
                <a:gd name="T4" fmla="*/ 5 w 395"/>
                <a:gd name="T5" fmla="*/ 0 h 23"/>
                <a:gd name="T6" fmla="*/ 5 w 395"/>
                <a:gd name="T7" fmla="*/ 0 h 23"/>
                <a:gd name="T8" fmla="*/ 5 w 395"/>
                <a:gd name="T9" fmla="*/ 0 h 23"/>
                <a:gd name="T10" fmla="*/ 0 w 395"/>
                <a:gd name="T11" fmla="*/ 0 h 23"/>
                <a:gd name="T12" fmla="*/ 0 w 395"/>
                <a:gd name="T13" fmla="*/ 0 h 23"/>
                <a:gd name="T14" fmla="*/ 0 w 395"/>
                <a:gd name="T15" fmla="*/ 0 h 23"/>
                <a:gd name="T16" fmla="*/ 0 w 395"/>
                <a:gd name="T17" fmla="*/ 0 h 23"/>
                <a:gd name="T18" fmla="*/ 0 w 395"/>
                <a:gd name="T19" fmla="*/ 0 h 23"/>
                <a:gd name="T20" fmla="*/ 5 w 39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23"/>
                <a:gd name="T35" fmla="*/ 395 w 39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23">
                  <a:moveTo>
                    <a:pt x="365" y="0"/>
                  </a:moveTo>
                  <a:lnTo>
                    <a:pt x="373" y="5"/>
                  </a:lnTo>
                  <a:lnTo>
                    <a:pt x="380" y="11"/>
                  </a:lnTo>
                  <a:lnTo>
                    <a:pt x="387" y="18"/>
                  </a:lnTo>
                  <a:lnTo>
                    <a:pt x="395" y="23"/>
                  </a:lnTo>
                  <a:lnTo>
                    <a:pt x="5" y="23"/>
                  </a:lnTo>
                  <a:lnTo>
                    <a:pt x="4" y="18"/>
                  </a:lnTo>
                  <a:lnTo>
                    <a:pt x="2" y="11"/>
                  </a:lnTo>
                  <a:lnTo>
                    <a:pt x="1" y="5"/>
                  </a:lnTo>
                  <a:lnTo>
                    <a:pt x="0" y="0"/>
                  </a:lnTo>
                  <a:lnTo>
                    <a:pt x="365" y="0"/>
                  </a:lnTo>
                  <a:close/>
                </a:path>
              </a:pathLst>
            </a:custGeom>
            <a:solidFill>
              <a:srgbClr val="393939"/>
            </a:solidFill>
            <a:ln w="9525">
              <a:noFill/>
              <a:round/>
              <a:headEnd/>
              <a:tailEnd/>
            </a:ln>
          </p:spPr>
          <p:txBody>
            <a:bodyPr/>
            <a:lstStyle/>
            <a:p>
              <a:endParaRPr lang="fr-FR"/>
            </a:p>
          </p:txBody>
        </p:sp>
        <p:sp>
          <p:nvSpPr>
            <p:cNvPr id="188" name="Freeform 191"/>
            <p:cNvSpPr>
              <a:spLocks/>
            </p:cNvSpPr>
            <p:nvPr/>
          </p:nvSpPr>
          <p:spPr bwMode="auto">
            <a:xfrm>
              <a:off x="3736" y="1791"/>
              <a:ext cx="139" cy="8"/>
            </a:xfrm>
            <a:custGeom>
              <a:avLst/>
              <a:gdLst>
                <a:gd name="T0" fmla="*/ 5 w 419"/>
                <a:gd name="T1" fmla="*/ 0 h 24"/>
                <a:gd name="T2" fmla="*/ 5 w 419"/>
                <a:gd name="T3" fmla="*/ 0 h 24"/>
                <a:gd name="T4" fmla="*/ 5 w 419"/>
                <a:gd name="T5" fmla="*/ 0 h 24"/>
                <a:gd name="T6" fmla="*/ 5 w 419"/>
                <a:gd name="T7" fmla="*/ 0 h 24"/>
                <a:gd name="T8" fmla="*/ 5 w 419"/>
                <a:gd name="T9" fmla="*/ 0 h 24"/>
                <a:gd name="T10" fmla="*/ 0 w 419"/>
                <a:gd name="T11" fmla="*/ 0 h 24"/>
                <a:gd name="T12" fmla="*/ 0 w 419"/>
                <a:gd name="T13" fmla="*/ 0 h 24"/>
                <a:gd name="T14" fmla="*/ 0 w 419"/>
                <a:gd name="T15" fmla="*/ 0 h 24"/>
                <a:gd name="T16" fmla="*/ 0 w 419"/>
                <a:gd name="T17" fmla="*/ 0 h 24"/>
                <a:gd name="T18" fmla="*/ 0 w 419"/>
                <a:gd name="T19" fmla="*/ 0 h 24"/>
                <a:gd name="T20" fmla="*/ 5 w 41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
                <a:gd name="T35" fmla="*/ 419 w 41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
                  <a:moveTo>
                    <a:pt x="390" y="0"/>
                  </a:moveTo>
                  <a:lnTo>
                    <a:pt x="398" y="6"/>
                  </a:lnTo>
                  <a:lnTo>
                    <a:pt x="404" y="12"/>
                  </a:lnTo>
                  <a:lnTo>
                    <a:pt x="411" y="18"/>
                  </a:lnTo>
                  <a:lnTo>
                    <a:pt x="419" y="24"/>
                  </a:lnTo>
                  <a:lnTo>
                    <a:pt x="7" y="24"/>
                  </a:lnTo>
                  <a:lnTo>
                    <a:pt x="6" y="18"/>
                  </a:lnTo>
                  <a:lnTo>
                    <a:pt x="4" y="12"/>
                  </a:lnTo>
                  <a:lnTo>
                    <a:pt x="2" y="6"/>
                  </a:lnTo>
                  <a:lnTo>
                    <a:pt x="0" y="0"/>
                  </a:lnTo>
                  <a:lnTo>
                    <a:pt x="390" y="0"/>
                  </a:lnTo>
                  <a:close/>
                </a:path>
              </a:pathLst>
            </a:custGeom>
            <a:solidFill>
              <a:srgbClr val="393939"/>
            </a:solidFill>
            <a:ln w="9525">
              <a:noFill/>
              <a:round/>
              <a:headEnd/>
              <a:tailEnd/>
            </a:ln>
          </p:spPr>
          <p:txBody>
            <a:bodyPr/>
            <a:lstStyle/>
            <a:p>
              <a:endParaRPr lang="fr-FR"/>
            </a:p>
          </p:txBody>
        </p:sp>
        <p:sp>
          <p:nvSpPr>
            <p:cNvPr id="189" name="Freeform 192"/>
            <p:cNvSpPr>
              <a:spLocks/>
            </p:cNvSpPr>
            <p:nvPr/>
          </p:nvSpPr>
          <p:spPr bwMode="auto">
            <a:xfrm>
              <a:off x="3738" y="1799"/>
              <a:ext cx="147" cy="8"/>
            </a:xfrm>
            <a:custGeom>
              <a:avLst/>
              <a:gdLst>
                <a:gd name="T0" fmla="*/ 5 w 442"/>
                <a:gd name="T1" fmla="*/ 0 h 24"/>
                <a:gd name="T2" fmla="*/ 5 w 442"/>
                <a:gd name="T3" fmla="*/ 0 h 24"/>
                <a:gd name="T4" fmla="*/ 5 w 442"/>
                <a:gd name="T5" fmla="*/ 0 h 24"/>
                <a:gd name="T6" fmla="*/ 5 w 442"/>
                <a:gd name="T7" fmla="*/ 0 h 24"/>
                <a:gd name="T8" fmla="*/ 5 w 442"/>
                <a:gd name="T9" fmla="*/ 0 h 24"/>
                <a:gd name="T10" fmla="*/ 0 w 442"/>
                <a:gd name="T11" fmla="*/ 0 h 24"/>
                <a:gd name="T12" fmla="*/ 0 w 442"/>
                <a:gd name="T13" fmla="*/ 0 h 24"/>
                <a:gd name="T14" fmla="*/ 0 w 442"/>
                <a:gd name="T15" fmla="*/ 0 h 24"/>
                <a:gd name="T16" fmla="*/ 0 w 442"/>
                <a:gd name="T17" fmla="*/ 0 h 24"/>
                <a:gd name="T18" fmla="*/ 0 w 442"/>
                <a:gd name="T19" fmla="*/ 0 h 24"/>
                <a:gd name="T20" fmla="*/ 5 w 44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24"/>
                <a:gd name="T35" fmla="*/ 442 w 44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24">
                  <a:moveTo>
                    <a:pt x="412" y="0"/>
                  </a:moveTo>
                  <a:lnTo>
                    <a:pt x="420" y="6"/>
                  </a:lnTo>
                  <a:lnTo>
                    <a:pt x="427" y="11"/>
                  </a:lnTo>
                  <a:lnTo>
                    <a:pt x="434" y="18"/>
                  </a:lnTo>
                  <a:lnTo>
                    <a:pt x="442" y="24"/>
                  </a:lnTo>
                  <a:lnTo>
                    <a:pt x="7" y="24"/>
                  </a:lnTo>
                  <a:lnTo>
                    <a:pt x="6" y="18"/>
                  </a:lnTo>
                  <a:lnTo>
                    <a:pt x="3" y="11"/>
                  </a:lnTo>
                  <a:lnTo>
                    <a:pt x="2" y="6"/>
                  </a:lnTo>
                  <a:lnTo>
                    <a:pt x="0" y="0"/>
                  </a:lnTo>
                  <a:lnTo>
                    <a:pt x="412" y="0"/>
                  </a:lnTo>
                  <a:close/>
                </a:path>
              </a:pathLst>
            </a:custGeom>
            <a:solidFill>
              <a:srgbClr val="3B3B3B"/>
            </a:solidFill>
            <a:ln w="9525">
              <a:noFill/>
              <a:round/>
              <a:headEnd/>
              <a:tailEnd/>
            </a:ln>
          </p:spPr>
          <p:txBody>
            <a:bodyPr/>
            <a:lstStyle/>
            <a:p>
              <a:endParaRPr lang="fr-FR"/>
            </a:p>
          </p:txBody>
        </p:sp>
        <p:sp>
          <p:nvSpPr>
            <p:cNvPr id="190" name="Freeform 193"/>
            <p:cNvSpPr>
              <a:spLocks/>
            </p:cNvSpPr>
            <p:nvPr/>
          </p:nvSpPr>
          <p:spPr bwMode="auto">
            <a:xfrm>
              <a:off x="3740" y="1807"/>
              <a:ext cx="155" cy="8"/>
            </a:xfrm>
            <a:custGeom>
              <a:avLst/>
              <a:gdLst>
                <a:gd name="T0" fmla="*/ 5 w 463"/>
                <a:gd name="T1" fmla="*/ 0 h 24"/>
                <a:gd name="T2" fmla="*/ 6 w 463"/>
                <a:gd name="T3" fmla="*/ 0 h 24"/>
                <a:gd name="T4" fmla="*/ 6 w 463"/>
                <a:gd name="T5" fmla="*/ 0 h 24"/>
                <a:gd name="T6" fmla="*/ 6 w 463"/>
                <a:gd name="T7" fmla="*/ 0 h 24"/>
                <a:gd name="T8" fmla="*/ 6 w 463"/>
                <a:gd name="T9" fmla="*/ 0 h 24"/>
                <a:gd name="T10" fmla="*/ 0 w 463"/>
                <a:gd name="T11" fmla="*/ 0 h 24"/>
                <a:gd name="T12" fmla="*/ 0 w 463"/>
                <a:gd name="T13" fmla="*/ 0 h 24"/>
                <a:gd name="T14" fmla="*/ 0 w 463"/>
                <a:gd name="T15" fmla="*/ 0 h 24"/>
                <a:gd name="T16" fmla="*/ 0 w 463"/>
                <a:gd name="T17" fmla="*/ 0 h 24"/>
                <a:gd name="T18" fmla="*/ 0 w 463"/>
                <a:gd name="T19" fmla="*/ 0 h 24"/>
                <a:gd name="T20" fmla="*/ 5 w 46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24"/>
                <a:gd name="T35" fmla="*/ 463 w 46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24">
                  <a:moveTo>
                    <a:pt x="435" y="0"/>
                  </a:moveTo>
                  <a:lnTo>
                    <a:pt x="441" y="6"/>
                  </a:lnTo>
                  <a:lnTo>
                    <a:pt x="449" y="11"/>
                  </a:lnTo>
                  <a:lnTo>
                    <a:pt x="456" y="18"/>
                  </a:lnTo>
                  <a:lnTo>
                    <a:pt x="463" y="24"/>
                  </a:lnTo>
                  <a:lnTo>
                    <a:pt x="7" y="24"/>
                  </a:lnTo>
                  <a:lnTo>
                    <a:pt x="5" y="18"/>
                  </a:lnTo>
                  <a:lnTo>
                    <a:pt x="3" y="11"/>
                  </a:lnTo>
                  <a:lnTo>
                    <a:pt x="2" y="6"/>
                  </a:lnTo>
                  <a:lnTo>
                    <a:pt x="0" y="0"/>
                  </a:lnTo>
                  <a:lnTo>
                    <a:pt x="435" y="0"/>
                  </a:lnTo>
                  <a:close/>
                </a:path>
              </a:pathLst>
            </a:custGeom>
            <a:solidFill>
              <a:srgbClr val="3E3E3E"/>
            </a:solidFill>
            <a:ln w="9525">
              <a:noFill/>
              <a:round/>
              <a:headEnd/>
              <a:tailEnd/>
            </a:ln>
          </p:spPr>
          <p:txBody>
            <a:bodyPr/>
            <a:lstStyle/>
            <a:p>
              <a:endParaRPr lang="fr-FR"/>
            </a:p>
          </p:txBody>
        </p:sp>
        <p:sp>
          <p:nvSpPr>
            <p:cNvPr id="191" name="Freeform 194"/>
            <p:cNvSpPr>
              <a:spLocks/>
            </p:cNvSpPr>
            <p:nvPr/>
          </p:nvSpPr>
          <p:spPr bwMode="auto">
            <a:xfrm>
              <a:off x="3743" y="1815"/>
              <a:ext cx="161" cy="7"/>
            </a:xfrm>
            <a:custGeom>
              <a:avLst/>
              <a:gdLst>
                <a:gd name="T0" fmla="*/ 6 w 483"/>
                <a:gd name="T1" fmla="*/ 0 h 22"/>
                <a:gd name="T2" fmla="*/ 6 w 483"/>
                <a:gd name="T3" fmla="*/ 0 h 22"/>
                <a:gd name="T4" fmla="*/ 6 w 483"/>
                <a:gd name="T5" fmla="*/ 0 h 22"/>
                <a:gd name="T6" fmla="*/ 6 w 483"/>
                <a:gd name="T7" fmla="*/ 0 h 22"/>
                <a:gd name="T8" fmla="*/ 6 w 483"/>
                <a:gd name="T9" fmla="*/ 0 h 22"/>
                <a:gd name="T10" fmla="*/ 0 w 483"/>
                <a:gd name="T11" fmla="*/ 0 h 22"/>
                <a:gd name="T12" fmla="*/ 0 w 483"/>
                <a:gd name="T13" fmla="*/ 0 h 22"/>
                <a:gd name="T14" fmla="*/ 0 w 483"/>
                <a:gd name="T15" fmla="*/ 0 h 22"/>
                <a:gd name="T16" fmla="*/ 0 w 483"/>
                <a:gd name="T17" fmla="*/ 0 h 22"/>
                <a:gd name="T18" fmla="*/ 0 w 483"/>
                <a:gd name="T19" fmla="*/ 0 h 22"/>
                <a:gd name="T20" fmla="*/ 6 w 48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
                <a:gd name="T34" fmla="*/ 0 h 22"/>
                <a:gd name="T35" fmla="*/ 483 w 48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 h="22">
                  <a:moveTo>
                    <a:pt x="456" y="0"/>
                  </a:moveTo>
                  <a:lnTo>
                    <a:pt x="463" y="5"/>
                  </a:lnTo>
                  <a:lnTo>
                    <a:pt x="469" y="11"/>
                  </a:lnTo>
                  <a:lnTo>
                    <a:pt x="476" y="17"/>
                  </a:lnTo>
                  <a:lnTo>
                    <a:pt x="483" y="22"/>
                  </a:lnTo>
                  <a:lnTo>
                    <a:pt x="6" y="22"/>
                  </a:lnTo>
                  <a:lnTo>
                    <a:pt x="5" y="17"/>
                  </a:lnTo>
                  <a:lnTo>
                    <a:pt x="3" y="11"/>
                  </a:lnTo>
                  <a:lnTo>
                    <a:pt x="2" y="5"/>
                  </a:lnTo>
                  <a:lnTo>
                    <a:pt x="0" y="0"/>
                  </a:lnTo>
                  <a:lnTo>
                    <a:pt x="456" y="0"/>
                  </a:lnTo>
                  <a:close/>
                </a:path>
              </a:pathLst>
            </a:custGeom>
            <a:solidFill>
              <a:srgbClr val="404040"/>
            </a:solidFill>
            <a:ln w="9525">
              <a:noFill/>
              <a:round/>
              <a:headEnd/>
              <a:tailEnd/>
            </a:ln>
          </p:spPr>
          <p:txBody>
            <a:bodyPr/>
            <a:lstStyle/>
            <a:p>
              <a:endParaRPr lang="fr-FR"/>
            </a:p>
          </p:txBody>
        </p:sp>
        <p:sp>
          <p:nvSpPr>
            <p:cNvPr id="192" name="Freeform 195"/>
            <p:cNvSpPr>
              <a:spLocks/>
            </p:cNvSpPr>
            <p:nvPr/>
          </p:nvSpPr>
          <p:spPr bwMode="auto">
            <a:xfrm>
              <a:off x="3745" y="1822"/>
              <a:ext cx="169" cy="8"/>
            </a:xfrm>
            <a:custGeom>
              <a:avLst/>
              <a:gdLst>
                <a:gd name="T0" fmla="*/ 6 w 507"/>
                <a:gd name="T1" fmla="*/ 0 h 24"/>
                <a:gd name="T2" fmla="*/ 6 w 507"/>
                <a:gd name="T3" fmla="*/ 0 h 24"/>
                <a:gd name="T4" fmla="*/ 6 w 507"/>
                <a:gd name="T5" fmla="*/ 0 h 24"/>
                <a:gd name="T6" fmla="*/ 6 w 507"/>
                <a:gd name="T7" fmla="*/ 0 h 24"/>
                <a:gd name="T8" fmla="*/ 6 w 507"/>
                <a:gd name="T9" fmla="*/ 0 h 24"/>
                <a:gd name="T10" fmla="*/ 0 w 507"/>
                <a:gd name="T11" fmla="*/ 0 h 24"/>
                <a:gd name="T12" fmla="*/ 0 w 507"/>
                <a:gd name="T13" fmla="*/ 0 h 24"/>
                <a:gd name="T14" fmla="*/ 0 w 507"/>
                <a:gd name="T15" fmla="*/ 0 h 24"/>
                <a:gd name="T16" fmla="*/ 0 w 507"/>
                <a:gd name="T17" fmla="*/ 0 h 24"/>
                <a:gd name="T18" fmla="*/ 0 w 507"/>
                <a:gd name="T19" fmla="*/ 0 h 24"/>
                <a:gd name="T20" fmla="*/ 6 w 50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7"/>
                <a:gd name="T34" fmla="*/ 0 h 24"/>
                <a:gd name="T35" fmla="*/ 507 w 50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7" h="24">
                  <a:moveTo>
                    <a:pt x="477" y="0"/>
                  </a:moveTo>
                  <a:lnTo>
                    <a:pt x="485" y="6"/>
                  </a:lnTo>
                  <a:lnTo>
                    <a:pt x="492" y="12"/>
                  </a:lnTo>
                  <a:lnTo>
                    <a:pt x="499" y="18"/>
                  </a:lnTo>
                  <a:lnTo>
                    <a:pt x="507" y="24"/>
                  </a:lnTo>
                  <a:lnTo>
                    <a:pt x="6" y="24"/>
                  </a:lnTo>
                  <a:lnTo>
                    <a:pt x="5" y="18"/>
                  </a:lnTo>
                  <a:lnTo>
                    <a:pt x="3" y="12"/>
                  </a:lnTo>
                  <a:lnTo>
                    <a:pt x="1" y="6"/>
                  </a:lnTo>
                  <a:lnTo>
                    <a:pt x="0" y="0"/>
                  </a:lnTo>
                  <a:lnTo>
                    <a:pt x="477" y="0"/>
                  </a:lnTo>
                  <a:close/>
                </a:path>
              </a:pathLst>
            </a:custGeom>
            <a:solidFill>
              <a:srgbClr val="434343"/>
            </a:solidFill>
            <a:ln w="9525">
              <a:noFill/>
              <a:round/>
              <a:headEnd/>
              <a:tailEnd/>
            </a:ln>
          </p:spPr>
          <p:txBody>
            <a:bodyPr/>
            <a:lstStyle/>
            <a:p>
              <a:endParaRPr lang="fr-FR"/>
            </a:p>
          </p:txBody>
        </p:sp>
        <p:sp>
          <p:nvSpPr>
            <p:cNvPr id="193" name="Freeform 196"/>
            <p:cNvSpPr>
              <a:spLocks/>
            </p:cNvSpPr>
            <p:nvPr/>
          </p:nvSpPr>
          <p:spPr bwMode="auto">
            <a:xfrm>
              <a:off x="3747" y="1830"/>
              <a:ext cx="176" cy="8"/>
            </a:xfrm>
            <a:custGeom>
              <a:avLst/>
              <a:gdLst>
                <a:gd name="T0" fmla="*/ 6 w 529"/>
                <a:gd name="T1" fmla="*/ 0 h 24"/>
                <a:gd name="T2" fmla="*/ 6 w 529"/>
                <a:gd name="T3" fmla="*/ 0 h 24"/>
                <a:gd name="T4" fmla="*/ 6 w 529"/>
                <a:gd name="T5" fmla="*/ 0 h 24"/>
                <a:gd name="T6" fmla="*/ 6 w 529"/>
                <a:gd name="T7" fmla="*/ 0 h 24"/>
                <a:gd name="T8" fmla="*/ 7 w 529"/>
                <a:gd name="T9" fmla="*/ 0 h 24"/>
                <a:gd name="T10" fmla="*/ 0 w 529"/>
                <a:gd name="T11" fmla="*/ 0 h 24"/>
                <a:gd name="T12" fmla="*/ 0 w 529"/>
                <a:gd name="T13" fmla="*/ 0 h 24"/>
                <a:gd name="T14" fmla="*/ 0 w 529"/>
                <a:gd name="T15" fmla="*/ 0 h 24"/>
                <a:gd name="T16" fmla="*/ 0 w 529"/>
                <a:gd name="T17" fmla="*/ 0 h 24"/>
                <a:gd name="T18" fmla="*/ 0 w 529"/>
                <a:gd name="T19" fmla="*/ 0 h 24"/>
                <a:gd name="T20" fmla="*/ 6 w 52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9"/>
                <a:gd name="T34" fmla="*/ 0 h 24"/>
                <a:gd name="T35" fmla="*/ 529 w 5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9" h="24">
                  <a:moveTo>
                    <a:pt x="501" y="0"/>
                  </a:moveTo>
                  <a:lnTo>
                    <a:pt x="507" y="6"/>
                  </a:lnTo>
                  <a:lnTo>
                    <a:pt x="514" y="11"/>
                  </a:lnTo>
                  <a:lnTo>
                    <a:pt x="521" y="18"/>
                  </a:lnTo>
                  <a:lnTo>
                    <a:pt x="529" y="24"/>
                  </a:lnTo>
                  <a:lnTo>
                    <a:pt x="7" y="24"/>
                  </a:lnTo>
                  <a:lnTo>
                    <a:pt x="6" y="18"/>
                  </a:lnTo>
                  <a:lnTo>
                    <a:pt x="3" y="11"/>
                  </a:lnTo>
                  <a:lnTo>
                    <a:pt x="2" y="6"/>
                  </a:lnTo>
                  <a:lnTo>
                    <a:pt x="0" y="0"/>
                  </a:lnTo>
                  <a:lnTo>
                    <a:pt x="501" y="0"/>
                  </a:lnTo>
                  <a:close/>
                </a:path>
              </a:pathLst>
            </a:custGeom>
            <a:solidFill>
              <a:srgbClr val="434343"/>
            </a:solidFill>
            <a:ln w="9525">
              <a:noFill/>
              <a:round/>
              <a:headEnd/>
              <a:tailEnd/>
            </a:ln>
          </p:spPr>
          <p:txBody>
            <a:bodyPr/>
            <a:lstStyle/>
            <a:p>
              <a:endParaRPr lang="fr-FR"/>
            </a:p>
          </p:txBody>
        </p:sp>
        <p:sp>
          <p:nvSpPr>
            <p:cNvPr id="194" name="Freeform 197"/>
            <p:cNvSpPr>
              <a:spLocks/>
            </p:cNvSpPr>
            <p:nvPr/>
          </p:nvSpPr>
          <p:spPr bwMode="auto">
            <a:xfrm>
              <a:off x="3749" y="1838"/>
              <a:ext cx="183" cy="8"/>
            </a:xfrm>
            <a:custGeom>
              <a:avLst/>
              <a:gdLst>
                <a:gd name="T0" fmla="*/ 6 w 549"/>
                <a:gd name="T1" fmla="*/ 0 h 24"/>
                <a:gd name="T2" fmla="*/ 7 w 549"/>
                <a:gd name="T3" fmla="*/ 0 h 24"/>
                <a:gd name="T4" fmla="*/ 7 w 549"/>
                <a:gd name="T5" fmla="*/ 0 h 24"/>
                <a:gd name="T6" fmla="*/ 7 w 549"/>
                <a:gd name="T7" fmla="*/ 0 h 24"/>
                <a:gd name="T8" fmla="*/ 7 w 549"/>
                <a:gd name="T9" fmla="*/ 0 h 24"/>
                <a:gd name="T10" fmla="*/ 0 w 549"/>
                <a:gd name="T11" fmla="*/ 0 h 24"/>
                <a:gd name="T12" fmla="*/ 0 w 549"/>
                <a:gd name="T13" fmla="*/ 0 h 24"/>
                <a:gd name="T14" fmla="*/ 0 w 549"/>
                <a:gd name="T15" fmla="*/ 0 h 24"/>
                <a:gd name="T16" fmla="*/ 0 w 549"/>
                <a:gd name="T17" fmla="*/ 0 h 24"/>
                <a:gd name="T18" fmla="*/ 0 w 549"/>
                <a:gd name="T19" fmla="*/ 0 h 24"/>
                <a:gd name="T20" fmla="*/ 6 w 54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9"/>
                <a:gd name="T34" fmla="*/ 0 h 24"/>
                <a:gd name="T35" fmla="*/ 549 w 54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9" h="24">
                  <a:moveTo>
                    <a:pt x="522" y="0"/>
                  </a:moveTo>
                  <a:lnTo>
                    <a:pt x="529" y="6"/>
                  </a:lnTo>
                  <a:lnTo>
                    <a:pt x="535" y="11"/>
                  </a:lnTo>
                  <a:lnTo>
                    <a:pt x="542" y="18"/>
                  </a:lnTo>
                  <a:lnTo>
                    <a:pt x="549" y="24"/>
                  </a:lnTo>
                  <a:lnTo>
                    <a:pt x="7" y="24"/>
                  </a:lnTo>
                  <a:lnTo>
                    <a:pt x="5" y="18"/>
                  </a:lnTo>
                  <a:lnTo>
                    <a:pt x="3" y="11"/>
                  </a:lnTo>
                  <a:lnTo>
                    <a:pt x="2" y="6"/>
                  </a:lnTo>
                  <a:lnTo>
                    <a:pt x="0" y="0"/>
                  </a:lnTo>
                  <a:lnTo>
                    <a:pt x="522" y="0"/>
                  </a:lnTo>
                  <a:close/>
                </a:path>
              </a:pathLst>
            </a:custGeom>
            <a:solidFill>
              <a:srgbClr val="454545"/>
            </a:solidFill>
            <a:ln w="9525">
              <a:noFill/>
              <a:round/>
              <a:headEnd/>
              <a:tailEnd/>
            </a:ln>
          </p:spPr>
          <p:txBody>
            <a:bodyPr/>
            <a:lstStyle/>
            <a:p>
              <a:endParaRPr lang="fr-FR"/>
            </a:p>
          </p:txBody>
        </p:sp>
        <p:sp>
          <p:nvSpPr>
            <p:cNvPr id="195" name="Freeform 198"/>
            <p:cNvSpPr>
              <a:spLocks/>
            </p:cNvSpPr>
            <p:nvPr/>
          </p:nvSpPr>
          <p:spPr bwMode="auto">
            <a:xfrm>
              <a:off x="3751" y="1846"/>
              <a:ext cx="190" cy="8"/>
            </a:xfrm>
            <a:custGeom>
              <a:avLst/>
              <a:gdLst>
                <a:gd name="T0" fmla="*/ 7 w 570"/>
                <a:gd name="T1" fmla="*/ 0 h 23"/>
                <a:gd name="T2" fmla="*/ 7 w 570"/>
                <a:gd name="T3" fmla="*/ 0 h 23"/>
                <a:gd name="T4" fmla="*/ 7 w 570"/>
                <a:gd name="T5" fmla="*/ 0 h 23"/>
                <a:gd name="T6" fmla="*/ 7 w 570"/>
                <a:gd name="T7" fmla="*/ 0 h 23"/>
                <a:gd name="T8" fmla="*/ 7 w 570"/>
                <a:gd name="T9" fmla="*/ 0 h 23"/>
                <a:gd name="T10" fmla="*/ 0 w 570"/>
                <a:gd name="T11" fmla="*/ 0 h 23"/>
                <a:gd name="T12" fmla="*/ 0 w 570"/>
                <a:gd name="T13" fmla="*/ 0 h 23"/>
                <a:gd name="T14" fmla="*/ 0 w 570"/>
                <a:gd name="T15" fmla="*/ 0 h 23"/>
                <a:gd name="T16" fmla="*/ 0 w 570"/>
                <a:gd name="T17" fmla="*/ 0 h 23"/>
                <a:gd name="T18" fmla="*/ 0 w 570"/>
                <a:gd name="T19" fmla="*/ 0 h 23"/>
                <a:gd name="T20" fmla="*/ 7 w 57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0"/>
                <a:gd name="T34" fmla="*/ 0 h 23"/>
                <a:gd name="T35" fmla="*/ 570 w 57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0" h="23">
                  <a:moveTo>
                    <a:pt x="542" y="0"/>
                  </a:moveTo>
                  <a:lnTo>
                    <a:pt x="549" y="5"/>
                  </a:lnTo>
                  <a:lnTo>
                    <a:pt x="556" y="11"/>
                  </a:lnTo>
                  <a:lnTo>
                    <a:pt x="562" y="18"/>
                  </a:lnTo>
                  <a:lnTo>
                    <a:pt x="570" y="23"/>
                  </a:lnTo>
                  <a:lnTo>
                    <a:pt x="6" y="23"/>
                  </a:lnTo>
                  <a:lnTo>
                    <a:pt x="5" y="18"/>
                  </a:lnTo>
                  <a:lnTo>
                    <a:pt x="3" y="11"/>
                  </a:lnTo>
                  <a:lnTo>
                    <a:pt x="2" y="5"/>
                  </a:lnTo>
                  <a:lnTo>
                    <a:pt x="0" y="0"/>
                  </a:lnTo>
                  <a:lnTo>
                    <a:pt x="542" y="0"/>
                  </a:lnTo>
                  <a:close/>
                </a:path>
              </a:pathLst>
            </a:custGeom>
            <a:solidFill>
              <a:srgbClr val="484848"/>
            </a:solidFill>
            <a:ln w="9525">
              <a:noFill/>
              <a:round/>
              <a:headEnd/>
              <a:tailEnd/>
            </a:ln>
          </p:spPr>
          <p:txBody>
            <a:bodyPr/>
            <a:lstStyle/>
            <a:p>
              <a:endParaRPr lang="fr-FR"/>
            </a:p>
          </p:txBody>
        </p:sp>
        <p:sp>
          <p:nvSpPr>
            <p:cNvPr id="196" name="Freeform 199"/>
            <p:cNvSpPr>
              <a:spLocks/>
            </p:cNvSpPr>
            <p:nvPr/>
          </p:nvSpPr>
          <p:spPr bwMode="auto">
            <a:xfrm>
              <a:off x="3753" y="1854"/>
              <a:ext cx="197" cy="8"/>
            </a:xfrm>
            <a:custGeom>
              <a:avLst/>
              <a:gdLst>
                <a:gd name="T0" fmla="*/ 7 w 590"/>
                <a:gd name="T1" fmla="*/ 0 h 23"/>
                <a:gd name="T2" fmla="*/ 7 w 590"/>
                <a:gd name="T3" fmla="*/ 0 h 23"/>
                <a:gd name="T4" fmla="*/ 7 w 590"/>
                <a:gd name="T5" fmla="*/ 0 h 23"/>
                <a:gd name="T6" fmla="*/ 7 w 590"/>
                <a:gd name="T7" fmla="*/ 0 h 23"/>
                <a:gd name="T8" fmla="*/ 7 w 590"/>
                <a:gd name="T9" fmla="*/ 0 h 23"/>
                <a:gd name="T10" fmla="*/ 0 w 590"/>
                <a:gd name="T11" fmla="*/ 0 h 23"/>
                <a:gd name="T12" fmla="*/ 0 w 590"/>
                <a:gd name="T13" fmla="*/ 0 h 23"/>
                <a:gd name="T14" fmla="*/ 0 w 590"/>
                <a:gd name="T15" fmla="*/ 0 h 23"/>
                <a:gd name="T16" fmla="*/ 0 w 590"/>
                <a:gd name="T17" fmla="*/ 0 h 23"/>
                <a:gd name="T18" fmla="*/ 0 w 590"/>
                <a:gd name="T19" fmla="*/ 0 h 23"/>
                <a:gd name="T20" fmla="*/ 7 w 59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0"/>
                <a:gd name="T34" fmla="*/ 0 h 23"/>
                <a:gd name="T35" fmla="*/ 590 w 59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0" h="23">
                  <a:moveTo>
                    <a:pt x="564" y="0"/>
                  </a:moveTo>
                  <a:lnTo>
                    <a:pt x="570" y="6"/>
                  </a:lnTo>
                  <a:lnTo>
                    <a:pt x="577" y="12"/>
                  </a:lnTo>
                  <a:lnTo>
                    <a:pt x="584" y="17"/>
                  </a:lnTo>
                  <a:lnTo>
                    <a:pt x="590" y="23"/>
                  </a:lnTo>
                  <a:lnTo>
                    <a:pt x="7" y="23"/>
                  </a:lnTo>
                  <a:lnTo>
                    <a:pt x="6" y="17"/>
                  </a:lnTo>
                  <a:lnTo>
                    <a:pt x="4" y="12"/>
                  </a:lnTo>
                  <a:lnTo>
                    <a:pt x="3" y="6"/>
                  </a:lnTo>
                  <a:lnTo>
                    <a:pt x="0" y="0"/>
                  </a:lnTo>
                  <a:lnTo>
                    <a:pt x="564" y="0"/>
                  </a:lnTo>
                  <a:close/>
                </a:path>
              </a:pathLst>
            </a:custGeom>
            <a:solidFill>
              <a:srgbClr val="4A4A4A"/>
            </a:solidFill>
            <a:ln w="9525">
              <a:noFill/>
              <a:round/>
              <a:headEnd/>
              <a:tailEnd/>
            </a:ln>
          </p:spPr>
          <p:txBody>
            <a:bodyPr/>
            <a:lstStyle/>
            <a:p>
              <a:endParaRPr lang="fr-FR"/>
            </a:p>
          </p:txBody>
        </p:sp>
        <p:sp>
          <p:nvSpPr>
            <p:cNvPr id="197" name="Freeform 200"/>
            <p:cNvSpPr>
              <a:spLocks/>
            </p:cNvSpPr>
            <p:nvPr/>
          </p:nvSpPr>
          <p:spPr bwMode="auto">
            <a:xfrm>
              <a:off x="3756" y="1862"/>
              <a:ext cx="203" cy="8"/>
            </a:xfrm>
            <a:custGeom>
              <a:avLst/>
              <a:gdLst>
                <a:gd name="T0" fmla="*/ 7 w 611"/>
                <a:gd name="T1" fmla="*/ 0 h 24"/>
                <a:gd name="T2" fmla="*/ 7 w 611"/>
                <a:gd name="T3" fmla="*/ 0 h 24"/>
                <a:gd name="T4" fmla="*/ 7 w 611"/>
                <a:gd name="T5" fmla="*/ 0 h 24"/>
                <a:gd name="T6" fmla="*/ 7 w 611"/>
                <a:gd name="T7" fmla="*/ 0 h 24"/>
                <a:gd name="T8" fmla="*/ 7 w 611"/>
                <a:gd name="T9" fmla="*/ 0 h 24"/>
                <a:gd name="T10" fmla="*/ 0 w 611"/>
                <a:gd name="T11" fmla="*/ 0 h 24"/>
                <a:gd name="T12" fmla="*/ 0 w 611"/>
                <a:gd name="T13" fmla="*/ 0 h 24"/>
                <a:gd name="T14" fmla="*/ 0 w 611"/>
                <a:gd name="T15" fmla="*/ 0 h 24"/>
                <a:gd name="T16" fmla="*/ 0 w 611"/>
                <a:gd name="T17" fmla="*/ 0 h 24"/>
                <a:gd name="T18" fmla="*/ 0 w 611"/>
                <a:gd name="T19" fmla="*/ 0 h 24"/>
                <a:gd name="T20" fmla="*/ 7 w 61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24"/>
                <a:gd name="T35" fmla="*/ 611 w 61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24">
                  <a:moveTo>
                    <a:pt x="583" y="0"/>
                  </a:moveTo>
                  <a:lnTo>
                    <a:pt x="590" y="6"/>
                  </a:lnTo>
                  <a:lnTo>
                    <a:pt x="597" y="11"/>
                  </a:lnTo>
                  <a:lnTo>
                    <a:pt x="604" y="18"/>
                  </a:lnTo>
                  <a:lnTo>
                    <a:pt x="611" y="24"/>
                  </a:lnTo>
                  <a:lnTo>
                    <a:pt x="7" y="24"/>
                  </a:lnTo>
                  <a:lnTo>
                    <a:pt x="6" y="18"/>
                  </a:lnTo>
                  <a:lnTo>
                    <a:pt x="4" y="11"/>
                  </a:lnTo>
                  <a:lnTo>
                    <a:pt x="2" y="6"/>
                  </a:lnTo>
                  <a:lnTo>
                    <a:pt x="0" y="0"/>
                  </a:lnTo>
                  <a:lnTo>
                    <a:pt x="583" y="0"/>
                  </a:lnTo>
                  <a:close/>
                </a:path>
              </a:pathLst>
            </a:custGeom>
            <a:solidFill>
              <a:srgbClr val="4D4D4D"/>
            </a:solidFill>
            <a:ln w="9525">
              <a:noFill/>
              <a:round/>
              <a:headEnd/>
              <a:tailEnd/>
            </a:ln>
          </p:spPr>
          <p:txBody>
            <a:bodyPr/>
            <a:lstStyle/>
            <a:p>
              <a:endParaRPr lang="fr-FR"/>
            </a:p>
          </p:txBody>
        </p:sp>
        <p:sp>
          <p:nvSpPr>
            <p:cNvPr id="198" name="Freeform 201"/>
            <p:cNvSpPr>
              <a:spLocks/>
            </p:cNvSpPr>
            <p:nvPr/>
          </p:nvSpPr>
          <p:spPr bwMode="auto">
            <a:xfrm>
              <a:off x="3758" y="1870"/>
              <a:ext cx="210" cy="8"/>
            </a:xfrm>
            <a:custGeom>
              <a:avLst/>
              <a:gdLst>
                <a:gd name="T0" fmla="*/ 7 w 631"/>
                <a:gd name="T1" fmla="*/ 0 h 24"/>
                <a:gd name="T2" fmla="*/ 8 w 631"/>
                <a:gd name="T3" fmla="*/ 0 h 24"/>
                <a:gd name="T4" fmla="*/ 8 w 631"/>
                <a:gd name="T5" fmla="*/ 0 h 24"/>
                <a:gd name="T6" fmla="*/ 8 w 631"/>
                <a:gd name="T7" fmla="*/ 0 h 24"/>
                <a:gd name="T8" fmla="*/ 8 w 631"/>
                <a:gd name="T9" fmla="*/ 0 h 24"/>
                <a:gd name="T10" fmla="*/ 0 w 631"/>
                <a:gd name="T11" fmla="*/ 0 h 24"/>
                <a:gd name="T12" fmla="*/ 0 w 631"/>
                <a:gd name="T13" fmla="*/ 0 h 24"/>
                <a:gd name="T14" fmla="*/ 0 w 631"/>
                <a:gd name="T15" fmla="*/ 0 h 24"/>
                <a:gd name="T16" fmla="*/ 0 w 631"/>
                <a:gd name="T17" fmla="*/ 0 h 24"/>
                <a:gd name="T18" fmla="*/ 0 w 631"/>
                <a:gd name="T19" fmla="*/ 0 h 24"/>
                <a:gd name="T20" fmla="*/ 7 w 63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1"/>
                <a:gd name="T34" fmla="*/ 0 h 24"/>
                <a:gd name="T35" fmla="*/ 631 w 63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1" h="24">
                  <a:moveTo>
                    <a:pt x="604" y="0"/>
                  </a:moveTo>
                  <a:lnTo>
                    <a:pt x="610" y="6"/>
                  </a:lnTo>
                  <a:lnTo>
                    <a:pt x="617" y="11"/>
                  </a:lnTo>
                  <a:lnTo>
                    <a:pt x="624" y="18"/>
                  </a:lnTo>
                  <a:lnTo>
                    <a:pt x="631" y="24"/>
                  </a:lnTo>
                  <a:lnTo>
                    <a:pt x="7" y="24"/>
                  </a:lnTo>
                  <a:lnTo>
                    <a:pt x="6" y="18"/>
                  </a:lnTo>
                  <a:lnTo>
                    <a:pt x="3" y="11"/>
                  </a:lnTo>
                  <a:lnTo>
                    <a:pt x="2" y="6"/>
                  </a:lnTo>
                  <a:lnTo>
                    <a:pt x="0" y="0"/>
                  </a:lnTo>
                  <a:lnTo>
                    <a:pt x="604" y="0"/>
                  </a:lnTo>
                  <a:close/>
                </a:path>
              </a:pathLst>
            </a:custGeom>
            <a:solidFill>
              <a:srgbClr val="4D4D4D"/>
            </a:solidFill>
            <a:ln w="9525">
              <a:noFill/>
              <a:round/>
              <a:headEnd/>
              <a:tailEnd/>
            </a:ln>
          </p:spPr>
          <p:txBody>
            <a:bodyPr/>
            <a:lstStyle/>
            <a:p>
              <a:endParaRPr lang="fr-FR"/>
            </a:p>
          </p:txBody>
        </p:sp>
        <p:sp>
          <p:nvSpPr>
            <p:cNvPr id="199" name="Freeform 202"/>
            <p:cNvSpPr>
              <a:spLocks/>
            </p:cNvSpPr>
            <p:nvPr/>
          </p:nvSpPr>
          <p:spPr bwMode="auto">
            <a:xfrm>
              <a:off x="3760" y="1878"/>
              <a:ext cx="217" cy="7"/>
            </a:xfrm>
            <a:custGeom>
              <a:avLst/>
              <a:gdLst>
                <a:gd name="T0" fmla="*/ 8 w 651"/>
                <a:gd name="T1" fmla="*/ 0 h 23"/>
                <a:gd name="T2" fmla="*/ 8 w 651"/>
                <a:gd name="T3" fmla="*/ 0 h 23"/>
                <a:gd name="T4" fmla="*/ 8 w 651"/>
                <a:gd name="T5" fmla="*/ 0 h 23"/>
                <a:gd name="T6" fmla="*/ 8 w 651"/>
                <a:gd name="T7" fmla="*/ 0 h 23"/>
                <a:gd name="T8" fmla="*/ 8 w 651"/>
                <a:gd name="T9" fmla="*/ 0 h 23"/>
                <a:gd name="T10" fmla="*/ 0 w 651"/>
                <a:gd name="T11" fmla="*/ 0 h 23"/>
                <a:gd name="T12" fmla="*/ 0 w 651"/>
                <a:gd name="T13" fmla="*/ 0 h 23"/>
                <a:gd name="T14" fmla="*/ 0 w 651"/>
                <a:gd name="T15" fmla="*/ 0 h 23"/>
                <a:gd name="T16" fmla="*/ 0 w 651"/>
                <a:gd name="T17" fmla="*/ 0 h 23"/>
                <a:gd name="T18" fmla="*/ 0 w 651"/>
                <a:gd name="T19" fmla="*/ 0 h 23"/>
                <a:gd name="T20" fmla="*/ 8 w 65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1"/>
                <a:gd name="T34" fmla="*/ 0 h 23"/>
                <a:gd name="T35" fmla="*/ 651 w 65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1" h="23">
                  <a:moveTo>
                    <a:pt x="624" y="0"/>
                  </a:moveTo>
                  <a:lnTo>
                    <a:pt x="631" y="5"/>
                  </a:lnTo>
                  <a:lnTo>
                    <a:pt x="637" y="11"/>
                  </a:lnTo>
                  <a:lnTo>
                    <a:pt x="644" y="18"/>
                  </a:lnTo>
                  <a:lnTo>
                    <a:pt x="651" y="23"/>
                  </a:lnTo>
                  <a:lnTo>
                    <a:pt x="7" y="23"/>
                  </a:lnTo>
                  <a:lnTo>
                    <a:pt x="5" y="18"/>
                  </a:lnTo>
                  <a:lnTo>
                    <a:pt x="3" y="11"/>
                  </a:lnTo>
                  <a:lnTo>
                    <a:pt x="2" y="5"/>
                  </a:lnTo>
                  <a:lnTo>
                    <a:pt x="0" y="0"/>
                  </a:lnTo>
                  <a:lnTo>
                    <a:pt x="624" y="0"/>
                  </a:lnTo>
                  <a:close/>
                </a:path>
              </a:pathLst>
            </a:custGeom>
            <a:solidFill>
              <a:srgbClr val="505050"/>
            </a:solidFill>
            <a:ln w="9525">
              <a:noFill/>
              <a:round/>
              <a:headEnd/>
              <a:tailEnd/>
            </a:ln>
          </p:spPr>
          <p:txBody>
            <a:bodyPr/>
            <a:lstStyle/>
            <a:p>
              <a:endParaRPr lang="fr-FR"/>
            </a:p>
          </p:txBody>
        </p:sp>
        <p:sp>
          <p:nvSpPr>
            <p:cNvPr id="200" name="Freeform 203"/>
            <p:cNvSpPr>
              <a:spLocks/>
            </p:cNvSpPr>
            <p:nvPr/>
          </p:nvSpPr>
          <p:spPr bwMode="auto">
            <a:xfrm>
              <a:off x="3763" y="1885"/>
              <a:ext cx="223" cy="8"/>
            </a:xfrm>
            <a:custGeom>
              <a:avLst/>
              <a:gdLst>
                <a:gd name="T0" fmla="*/ 8 w 670"/>
                <a:gd name="T1" fmla="*/ 0 h 24"/>
                <a:gd name="T2" fmla="*/ 8 w 670"/>
                <a:gd name="T3" fmla="*/ 0 h 24"/>
                <a:gd name="T4" fmla="*/ 8 w 670"/>
                <a:gd name="T5" fmla="*/ 0 h 24"/>
                <a:gd name="T6" fmla="*/ 8 w 670"/>
                <a:gd name="T7" fmla="*/ 0 h 24"/>
                <a:gd name="T8" fmla="*/ 8 w 670"/>
                <a:gd name="T9" fmla="*/ 0 h 24"/>
                <a:gd name="T10" fmla="*/ 0 w 670"/>
                <a:gd name="T11" fmla="*/ 0 h 24"/>
                <a:gd name="T12" fmla="*/ 0 w 670"/>
                <a:gd name="T13" fmla="*/ 0 h 24"/>
                <a:gd name="T14" fmla="*/ 0 w 670"/>
                <a:gd name="T15" fmla="*/ 0 h 24"/>
                <a:gd name="T16" fmla="*/ 0 w 670"/>
                <a:gd name="T17" fmla="*/ 0 h 24"/>
                <a:gd name="T18" fmla="*/ 0 w 670"/>
                <a:gd name="T19" fmla="*/ 0 h 24"/>
                <a:gd name="T20" fmla="*/ 8 w 67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0"/>
                <a:gd name="T34" fmla="*/ 0 h 24"/>
                <a:gd name="T35" fmla="*/ 670 w 67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0" h="24">
                  <a:moveTo>
                    <a:pt x="644" y="0"/>
                  </a:moveTo>
                  <a:lnTo>
                    <a:pt x="650" y="6"/>
                  </a:lnTo>
                  <a:lnTo>
                    <a:pt x="656" y="12"/>
                  </a:lnTo>
                  <a:lnTo>
                    <a:pt x="663" y="19"/>
                  </a:lnTo>
                  <a:lnTo>
                    <a:pt x="670" y="24"/>
                  </a:lnTo>
                  <a:lnTo>
                    <a:pt x="5" y="24"/>
                  </a:lnTo>
                  <a:lnTo>
                    <a:pt x="4" y="19"/>
                  </a:lnTo>
                  <a:lnTo>
                    <a:pt x="3" y="12"/>
                  </a:lnTo>
                  <a:lnTo>
                    <a:pt x="1" y="6"/>
                  </a:lnTo>
                  <a:lnTo>
                    <a:pt x="0" y="0"/>
                  </a:lnTo>
                  <a:lnTo>
                    <a:pt x="644" y="0"/>
                  </a:lnTo>
                  <a:close/>
                </a:path>
              </a:pathLst>
            </a:custGeom>
            <a:solidFill>
              <a:srgbClr val="525252"/>
            </a:solidFill>
            <a:ln w="9525">
              <a:noFill/>
              <a:round/>
              <a:headEnd/>
              <a:tailEnd/>
            </a:ln>
          </p:spPr>
          <p:txBody>
            <a:bodyPr/>
            <a:lstStyle/>
            <a:p>
              <a:endParaRPr lang="fr-FR"/>
            </a:p>
          </p:txBody>
        </p:sp>
        <p:sp>
          <p:nvSpPr>
            <p:cNvPr id="201" name="Freeform 204"/>
            <p:cNvSpPr>
              <a:spLocks/>
            </p:cNvSpPr>
            <p:nvPr/>
          </p:nvSpPr>
          <p:spPr bwMode="auto">
            <a:xfrm>
              <a:off x="3764" y="1893"/>
              <a:ext cx="231" cy="8"/>
            </a:xfrm>
            <a:custGeom>
              <a:avLst/>
              <a:gdLst>
                <a:gd name="T0" fmla="*/ 8 w 691"/>
                <a:gd name="T1" fmla="*/ 0 h 24"/>
                <a:gd name="T2" fmla="*/ 8 w 691"/>
                <a:gd name="T3" fmla="*/ 0 h 24"/>
                <a:gd name="T4" fmla="*/ 8 w 691"/>
                <a:gd name="T5" fmla="*/ 0 h 24"/>
                <a:gd name="T6" fmla="*/ 9 w 691"/>
                <a:gd name="T7" fmla="*/ 0 h 24"/>
                <a:gd name="T8" fmla="*/ 9 w 691"/>
                <a:gd name="T9" fmla="*/ 0 h 24"/>
                <a:gd name="T10" fmla="*/ 0 w 691"/>
                <a:gd name="T11" fmla="*/ 0 h 24"/>
                <a:gd name="T12" fmla="*/ 0 w 691"/>
                <a:gd name="T13" fmla="*/ 0 h 24"/>
                <a:gd name="T14" fmla="*/ 0 w 691"/>
                <a:gd name="T15" fmla="*/ 0 h 24"/>
                <a:gd name="T16" fmla="*/ 0 w 691"/>
                <a:gd name="T17" fmla="*/ 0 h 24"/>
                <a:gd name="T18" fmla="*/ 0 w 691"/>
                <a:gd name="T19" fmla="*/ 0 h 24"/>
                <a:gd name="T20" fmla="*/ 8 w 69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24"/>
                <a:gd name="T35" fmla="*/ 691 w 69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24">
                  <a:moveTo>
                    <a:pt x="665" y="0"/>
                  </a:moveTo>
                  <a:lnTo>
                    <a:pt x="671" y="6"/>
                  </a:lnTo>
                  <a:lnTo>
                    <a:pt x="677" y="12"/>
                  </a:lnTo>
                  <a:lnTo>
                    <a:pt x="684" y="18"/>
                  </a:lnTo>
                  <a:lnTo>
                    <a:pt x="691" y="24"/>
                  </a:lnTo>
                  <a:lnTo>
                    <a:pt x="7" y="24"/>
                  </a:lnTo>
                  <a:lnTo>
                    <a:pt x="6" y="18"/>
                  </a:lnTo>
                  <a:lnTo>
                    <a:pt x="4" y="12"/>
                  </a:lnTo>
                  <a:lnTo>
                    <a:pt x="2" y="6"/>
                  </a:lnTo>
                  <a:lnTo>
                    <a:pt x="0" y="0"/>
                  </a:lnTo>
                  <a:lnTo>
                    <a:pt x="665" y="0"/>
                  </a:lnTo>
                  <a:close/>
                </a:path>
              </a:pathLst>
            </a:custGeom>
            <a:solidFill>
              <a:srgbClr val="555555"/>
            </a:solidFill>
            <a:ln w="9525">
              <a:noFill/>
              <a:round/>
              <a:headEnd/>
              <a:tailEnd/>
            </a:ln>
          </p:spPr>
          <p:txBody>
            <a:bodyPr/>
            <a:lstStyle/>
            <a:p>
              <a:endParaRPr lang="fr-FR"/>
            </a:p>
          </p:txBody>
        </p:sp>
        <p:sp>
          <p:nvSpPr>
            <p:cNvPr id="202" name="Freeform 205"/>
            <p:cNvSpPr>
              <a:spLocks/>
            </p:cNvSpPr>
            <p:nvPr/>
          </p:nvSpPr>
          <p:spPr bwMode="auto">
            <a:xfrm>
              <a:off x="3767" y="1901"/>
              <a:ext cx="236" cy="8"/>
            </a:xfrm>
            <a:custGeom>
              <a:avLst/>
              <a:gdLst>
                <a:gd name="T0" fmla="*/ 8 w 708"/>
                <a:gd name="T1" fmla="*/ 0 h 23"/>
                <a:gd name="T2" fmla="*/ 9 w 708"/>
                <a:gd name="T3" fmla="*/ 0 h 23"/>
                <a:gd name="T4" fmla="*/ 9 w 708"/>
                <a:gd name="T5" fmla="*/ 0 h 23"/>
                <a:gd name="T6" fmla="*/ 9 w 708"/>
                <a:gd name="T7" fmla="*/ 0 h 23"/>
                <a:gd name="T8" fmla="*/ 9 w 708"/>
                <a:gd name="T9" fmla="*/ 0 h 23"/>
                <a:gd name="T10" fmla="*/ 0 w 708"/>
                <a:gd name="T11" fmla="*/ 0 h 23"/>
                <a:gd name="T12" fmla="*/ 0 w 708"/>
                <a:gd name="T13" fmla="*/ 0 h 23"/>
                <a:gd name="T14" fmla="*/ 0 w 708"/>
                <a:gd name="T15" fmla="*/ 0 h 23"/>
                <a:gd name="T16" fmla="*/ 0 w 708"/>
                <a:gd name="T17" fmla="*/ 0 h 23"/>
                <a:gd name="T18" fmla="*/ 0 w 708"/>
                <a:gd name="T19" fmla="*/ 0 h 23"/>
                <a:gd name="T20" fmla="*/ 8 w 708"/>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23"/>
                <a:gd name="T35" fmla="*/ 708 w 70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23">
                  <a:moveTo>
                    <a:pt x="684" y="0"/>
                  </a:moveTo>
                  <a:lnTo>
                    <a:pt x="690" y="6"/>
                  </a:lnTo>
                  <a:lnTo>
                    <a:pt x="696" y="11"/>
                  </a:lnTo>
                  <a:lnTo>
                    <a:pt x="702" y="17"/>
                  </a:lnTo>
                  <a:lnTo>
                    <a:pt x="708" y="23"/>
                  </a:lnTo>
                  <a:lnTo>
                    <a:pt x="7" y="23"/>
                  </a:lnTo>
                  <a:lnTo>
                    <a:pt x="6" y="17"/>
                  </a:lnTo>
                  <a:lnTo>
                    <a:pt x="3" y="11"/>
                  </a:lnTo>
                  <a:lnTo>
                    <a:pt x="2" y="6"/>
                  </a:lnTo>
                  <a:lnTo>
                    <a:pt x="0" y="0"/>
                  </a:lnTo>
                  <a:lnTo>
                    <a:pt x="684" y="0"/>
                  </a:lnTo>
                  <a:close/>
                </a:path>
              </a:pathLst>
            </a:custGeom>
            <a:solidFill>
              <a:srgbClr val="555555"/>
            </a:solidFill>
            <a:ln w="9525">
              <a:noFill/>
              <a:round/>
              <a:headEnd/>
              <a:tailEnd/>
            </a:ln>
          </p:spPr>
          <p:txBody>
            <a:bodyPr/>
            <a:lstStyle/>
            <a:p>
              <a:endParaRPr lang="fr-FR"/>
            </a:p>
          </p:txBody>
        </p:sp>
        <p:sp>
          <p:nvSpPr>
            <p:cNvPr id="203" name="Freeform 206"/>
            <p:cNvSpPr>
              <a:spLocks/>
            </p:cNvSpPr>
            <p:nvPr/>
          </p:nvSpPr>
          <p:spPr bwMode="auto">
            <a:xfrm>
              <a:off x="3769" y="1909"/>
              <a:ext cx="242" cy="8"/>
            </a:xfrm>
            <a:custGeom>
              <a:avLst/>
              <a:gdLst>
                <a:gd name="T0" fmla="*/ 9 w 727"/>
                <a:gd name="T1" fmla="*/ 0 h 23"/>
                <a:gd name="T2" fmla="*/ 9 w 727"/>
                <a:gd name="T3" fmla="*/ 0 h 23"/>
                <a:gd name="T4" fmla="*/ 9 w 727"/>
                <a:gd name="T5" fmla="*/ 0 h 23"/>
                <a:gd name="T6" fmla="*/ 9 w 727"/>
                <a:gd name="T7" fmla="*/ 0 h 23"/>
                <a:gd name="T8" fmla="*/ 9 w 727"/>
                <a:gd name="T9" fmla="*/ 0 h 23"/>
                <a:gd name="T10" fmla="*/ 0 w 727"/>
                <a:gd name="T11" fmla="*/ 0 h 23"/>
                <a:gd name="T12" fmla="*/ 0 w 727"/>
                <a:gd name="T13" fmla="*/ 0 h 23"/>
                <a:gd name="T14" fmla="*/ 0 w 727"/>
                <a:gd name="T15" fmla="*/ 0 h 23"/>
                <a:gd name="T16" fmla="*/ 0 w 727"/>
                <a:gd name="T17" fmla="*/ 0 h 23"/>
                <a:gd name="T18" fmla="*/ 0 w 727"/>
                <a:gd name="T19" fmla="*/ 0 h 23"/>
                <a:gd name="T20" fmla="*/ 9 w 72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7"/>
                <a:gd name="T34" fmla="*/ 0 h 23"/>
                <a:gd name="T35" fmla="*/ 727 w 72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7" h="23">
                  <a:moveTo>
                    <a:pt x="701" y="0"/>
                  </a:moveTo>
                  <a:lnTo>
                    <a:pt x="708" y="5"/>
                  </a:lnTo>
                  <a:lnTo>
                    <a:pt x="714" y="11"/>
                  </a:lnTo>
                  <a:lnTo>
                    <a:pt x="721" y="18"/>
                  </a:lnTo>
                  <a:lnTo>
                    <a:pt x="727" y="23"/>
                  </a:lnTo>
                  <a:lnTo>
                    <a:pt x="7" y="23"/>
                  </a:lnTo>
                  <a:lnTo>
                    <a:pt x="5" y="18"/>
                  </a:lnTo>
                  <a:lnTo>
                    <a:pt x="3" y="11"/>
                  </a:lnTo>
                  <a:lnTo>
                    <a:pt x="2" y="5"/>
                  </a:lnTo>
                  <a:lnTo>
                    <a:pt x="0" y="0"/>
                  </a:lnTo>
                  <a:lnTo>
                    <a:pt x="701" y="0"/>
                  </a:lnTo>
                  <a:close/>
                </a:path>
              </a:pathLst>
            </a:custGeom>
            <a:solidFill>
              <a:srgbClr val="575757"/>
            </a:solidFill>
            <a:ln w="9525">
              <a:noFill/>
              <a:round/>
              <a:headEnd/>
              <a:tailEnd/>
            </a:ln>
          </p:spPr>
          <p:txBody>
            <a:bodyPr/>
            <a:lstStyle/>
            <a:p>
              <a:endParaRPr lang="fr-FR"/>
            </a:p>
          </p:txBody>
        </p:sp>
        <p:sp>
          <p:nvSpPr>
            <p:cNvPr id="204" name="Freeform 207"/>
            <p:cNvSpPr>
              <a:spLocks/>
            </p:cNvSpPr>
            <p:nvPr/>
          </p:nvSpPr>
          <p:spPr bwMode="auto">
            <a:xfrm>
              <a:off x="3771" y="1917"/>
              <a:ext cx="249" cy="8"/>
            </a:xfrm>
            <a:custGeom>
              <a:avLst/>
              <a:gdLst>
                <a:gd name="T0" fmla="*/ 9 w 746"/>
                <a:gd name="T1" fmla="*/ 0 h 24"/>
                <a:gd name="T2" fmla="*/ 9 w 746"/>
                <a:gd name="T3" fmla="*/ 0 h 24"/>
                <a:gd name="T4" fmla="*/ 9 w 746"/>
                <a:gd name="T5" fmla="*/ 0 h 24"/>
                <a:gd name="T6" fmla="*/ 9 w 746"/>
                <a:gd name="T7" fmla="*/ 0 h 24"/>
                <a:gd name="T8" fmla="*/ 9 w 746"/>
                <a:gd name="T9" fmla="*/ 0 h 24"/>
                <a:gd name="T10" fmla="*/ 0 w 746"/>
                <a:gd name="T11" fmla="*/ 0 h 24"/>
                <a:gd name="T12" fmla="*/ 0 w 746"/>
                <a:gd name="T13" fmla="*/ 0 h 24"/>
                <a:gd name="T14" fmla="*/ 0 w 746"/>
                <a:gd name="T15" fmla="*/ 0 h 24"/>
                <a:gd name="T16" fmla="*/ 0 w 746"/>
                <a:gd name="T17" fmla="*/ 0 h 24"/>
                <a:gd name="T18" fmla="*/ 0 w 746"/>
                <a:gd name="T19" fmla="*/ 0 h 24"/>
                <a:gd name="T20" fmla="*/ 9 w 7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6"/>
                <a:gd name="T34" fmla="*/ 0 h 24"/>
                <a:gd name="T35" fmla="*/ 746 w 7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6" h="24">
                  <a:moveTo>
                    <a:pt x="720" y="0"/>
                  </a:moveTo>
                  <a:lnTo>
                    <a:pt x="727" y="6"/>
                  </a:lnTo>
                  <a:lnTo>
                    <a:pt x="733" y="12"/>
                  </a:lnTo>
                  <a:lnTo>
                    <a:pt x="739" y="19"/>
                  </a:lnTo>
                  <a:lnTo>
                    <a:pt x="746" y="24"/>
                  </a:lnTo>
                  <a:lnTo>
                    <a:pt x="6" y="24"/>
                  </a:lnTo>
                  <a:lnTo>
                    <a:pt x="5" y="19"/>
                  </a:lnTo>
                  <a:lnTo>
                    <a:pt x="3" y="12"/>
                  </a:lnTo>
                  <a:lnTo>
                    <a:pt x="2" y="6"/>
                  </a:lnTo>
                  <a:lnTo>
                    <a:pt x="0" y="0"/>
                  </a:lnTo>
                  <a:lnTo>
                    <a:pt x="720" y="0"/>
                  </a:lnTo>
                  <a:close/>
                </a:path>
              </a:pathLst>
            </a:custGeom>
            <a:solidFill>
              <a:srgbClr val="5A5A5A"/>
            </a:solidFill>
            <a:ln w="9525">
              <a:noFill/>
              <a:round/>
              <a:headEnd/>
              <a:tailEnd/>
            </a:ln>
          </p:spPr>
          <p:txBody>
            <a:bodyPr/>
            <a:lstStyle/>
            <a:p>
              <a:endParaRPr lang="fr-FR"/>
            </a:p>
          </p:txBody>
        </p:sp>
        <p:sp>
          <p:nvSpPr>
            <p:cNvPr id="205" name="Freeform 208"/>
            <p:cNvSpPr>
              <a:spLocks/>
            </p:cNvSpPr>
            <p:nvPr/>
          </p:nvSpPr>
          <p:spPr bwMode="auto">
            <a:xfrm>
              <a:off x="3773" y="1925"/>
              <a:ext cx="255" cy="8"/>
            </a:xfrm>
            <a:custGeom>
              <a:avLst/>
              <a:gdLst>
                <a:gd name="T0" fmla="*/ 9 w 765"/>
                <a:gd name="T1" fmla="*/ 0 h 24"/>
                <a:gd name="T2" fmla="*/ 9 w 765"/>
                <a:gd name="T3" fmla="*/ 0 h 24"/>
                <a:gd name="T4" fmla="*/ 9 w 765"/>
                <a:gd name="T5" fmla="*/ 0 h 24"/>
                <a:gd name="T6" fmla="*/ 9 w 765"/>
                <a:gd name="T7" fmla="*/ 0 h 24"/>
                <a:gd name="T8" fmla="*/ 9 w 765"/>
                <a:gd name="T9" fmla="*/ 0 h 24"/>
                <a:gd name="T10" fmla="*/ 0 w 765"/>
                <a:gd name="T11" fmla="*/ 0 h 24"/>
                <a:gd name="T12" fmla="*/ 0 w 765"/>
                <a:gd name="T13" fmla="*/ 0 h 24"/>
                <a:gd name="T14" fmla="*/ 0 w 765"/>
                <a:gd name="T15" fmla="*/ 0 h 24"/>
                <a:gd name="T16" fmla="*/ 0 w 765"/>
                <a:gd name="T17" fmla="*/ 0 h 24"/>
                <a:gd name="T18" fmla="*/ 0 w 765"/>
                <a:gd name="T19" fmla="*/ 0 h 24"/>
                <a:gd name="T20" fmla="*/ 9 w 7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5"/>
                <a:gd name="T34" fmla="*/ 0 h 24"/>
                <a:gd name="T35" fmla="*/ 765 w 7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5" h="24">
                  <a:moveTo>
                    <a:pt x="740" y="0"/>
                  </a:moveTo>
                  <a:lnTo>
                    <a:pt x="746" y="6"/>
                  </a:lnTo>
                  <a:lnTo>
                    <a:pt x="752" y="12"/>
                  </a:lnTo>
                  <a:lnTo>
                    <a:pt x="759" y="18"/>
                  </a:lnTo>
                  <a:lnTo>
                    <a:pt x="765" y="24"/>
                  </a:lnTo>
                  <a:lnTo>
                    <a:pt x="7" y="24"/>
                  </a:lnTo>
                  <a:lnTo>
                    <a:pt x="6" y="18"/>
                  </a:lnTo>
                  <a:lnTo>
                    <a:pt x="4" y="12"/>
                  </a:lnTo>
                  <a:lnTo>
                    <a:pt x="3" y="6"/>
                  </a:lnTo>
                  <a:lnTo>
                    <a:pt x="0" y="0"/>
                  </a:lnTo>
                  <a:lnTo>
                    <a:pt x="740" y="0"/>
                  </a:lnTo>
                  <a:close/>
                </a:path>
              </a:pathLst>
            </a:custGeom>
            <a:solidFill>
              <a:srgbClr val="5A5A5A"/>
            </a:solidFill>
            <a:ln w="9525">
              <a:noFill/>
              <a:round/>
              <a:headEnd/>
              <a:tailEnd/>
            </a:ln>
          </p:spPr>
          <p:txBody>
            <a:bodyPr/>
            <a:lstStyle/>
            <a:p>
              <a:endParaRPr lang="fr-FR"/>
            </a:p>
          </p:txBody>
        </p:sp>
        <p:sp>
          <p:nvSpPr>
            <p:cNvPr id="206" name="Freeform 209"/>
            <p:cNvSpPr>
              <a:spLocks/>
            </p:cNvSpPr>
            <p:nvPr/>
          </p:nvSpPr>
          <p:spPr bwMode="auto">
            <a:xfrm>
              <a:off x="3776" y="1933"/>
              <a:ext cx="261" cy="8"/>
            </a:xfrm>
            <a:custGeom>
              <a:avLst/>
              <a:gdLst>
                <a:gd name="T0" fmla="*/ 9 w 783"/>
                <a:gd name="T1" fmla="*/ 0 h 24"/>
                <a:gd name="T2" fmla="*/ 9 w 783"/>
                <a:gd name="T3" fmla="*/ 0 h 24"/>
                <a:gd name="T4" fmla="*/ 10 w 783"/>
                <a:gd name="T5" fmla="*/ 0 h 24"/>
                <a:gd name="T6" fmla="*/ 10 w 783"/>
                <a:gd name="T7" fmla="*/ 0 h 24"/>
                <a:gd name="T8" fmla="*/ 10 w 783"/>
                <a:gd name="T9" fmla="*/ 0 h 24"/>
                <a:gd name="T10" fmla="*/ 0 w 783"/>
                <a:gd name="T11" fmla="*/ 0 h 24"/>
                <a:gd name="T12" fmla="*/ 0 w 783"/>
                <a:gd name="T13" fmla="*/ 0 h 24"/>
                <a:gd name="T14" fmla="*/ 0 w 783"/>
                <a:gd name="T15" fmla="*/ 0 h 24"/>
                <a:gd name="T16" fmla="*/ 0 w 783"/>
                <a:gd name="T17" fmla="*/ 0 h 24"/>
                <a:gd name="T18" fmla="*/ 0 w 783"/>
                <a:gd name="T19" fmla="*/ 0 h 24"/>
                <a:gd name="T20" fmla="*/ 9 w 78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3"/>
                <a:gd name="T34" fmla="*/ 0 h 24"/>
                <a:gd name="T35" fmla="*/ 783 w 78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3" h="24">
                  <a:moveTo>
                    <a:pt x="758" y="0"/>
                  </a:moveTo>
                  <a:lnTo>
                    <a:pt x="763" y="6"/>
                  </a:lnTo>
                  <a:lnTo>
                    <a:pt x="770" y="11"/>
                  </a:lnTo>
                  <a:lnTo>
                    <a:pt x="776" y="18"/>
                  </a:lnTo>
                  <a:lnTo>
                    <a:pt x="783" y="24"/>
                  </a:lnTo>
                  <a:lnTo>
                    <a:pt x="7" y="24"/>
                  </a:lnTo>
                  <a:lnTo>
                    <a:pt x="6" y="18"/>
                  </a:lnTo>
                  <a:lnTo>
                    <a:pt x="4" y="11"/>
                  </a:lnTo>
                  <a:lnTo>
                    <a:pt x="2" y="6"/>
                  </a:lnTo>
                  <a:lnTo>
                    <a:pt x="0" y="0"/>
                  </a:lnTo>
                  <a:lnTo>
                    <a:pt x="758" y="0"/>
                  </a:lnTo>
                  <a:close/>
                </a:path>
              </a:pathLst>
            </a:custGeom>
            <a:solidFill>
              <a:srgbClr val="5C5C5C"/>
            </a:solidFill>
            <a:ln w="9525">
              <a:noFill/>
              <a:round/>
              <a:headEnd/>
              <a:tailEnd/>
            </a:ln>
          </p:spPr>
          <p:txBody>
            <a:bodyPr/>
            <a:lstStyle/>
            <a:p>
              <a:endParaRPr lang="fr-FR"/>
            </a:p>
          </p:txBody>
        </p:sp>
        <p:sp>
          <p:nvSpPr>
            <p:cNvPr id="207" name="Freeform 210"/>
            <p:cNvSpPr>
              <a:spLocks/>
            </p:cNvSpPr>
            <p:nvPr/>
          </p:nvSpPr>
          <p:spPr bwMode="auto">
            <a:xfrm>
              <a:off x="3778" y="1941"/>
              <a:ext cx="266" cy="7"/>
            </a:xfrm>
            <a:custGeom>
              <a:avLst/>
              <a:gdLst>
                <a:gd name="T0" fmla="*/ 10 w 798"/>
                <a:gd name="T1" fmla="*/ 0 h 22"/>
                <a:gd name="T2" fmla="*/ 10 w 798"/>
                <a:gd name="T3" fmla="*/ 0 h 22"/>
                <a:gd name="T4" fmla="*/ 10 w 798"/>
                <a:gd name="T5" fmla="*/ 0 h 22"/>
                <a:gd name="T6" fmla="*/ 10 w 798"/>
                <a:gd name="T7" fmla="*/ 0 h 22"/>
                <a:gd name="T8" fmla="*/ 10 w 798"/>
                <a:gd name="T9" fmla="*/ 0 h 22"/>
                <a:gd name="T10" fmla="*/ 0 w 798"/>
                <a:gd name="T11" fmla="*/ 0 h 22"/>
                <a:gd name="T12" fmla="*/ 0 w 798"/>
                <a:gd name="T13" fmla="*/ 0 h 22"/>
                <a:gd name="T14" fmla="*/ 0 w 798"/>
                <a:gd name="T15" fmla="*/ 0 h 22"/>
                <a:gd name="T16" fmla="*/ 0 w 798"/>
                <a:gd name="T17" fmla="*/ 0 h 22"/>
                <a:gd name="T18" fmla="*/ 0 w 798"/>
                <a:gd name="T19" fmla="*/ 0 h 22"/>
                <a:gd name="T20" fmla="*/ 10 w 79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8"/>
                <a:gd name="T34" fmla="*/ 0 h 22"/>
                <a:gd name="T35" fmla="*/ 798 w 79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8" h="22">
                  <a:moveTo>
                    <a:pt x="776" y="0"/>
                  </a:moveTo>
                  <a:lnTo>
                    <a:pt x="781" y="5"/>
                  </a:lnTo>
                  <a:lnTo>
                    <a:pt x="787" y="11"/>
                  </a:lnTo>
                  <a:lnTo>
                    <a:pt x="793" y="17"/>
                  </a:lnTo>
                  <a:lnTo>
                    <a:pt x="798" y="22"/>
                  </a:lnTo>
                  <a:lnTo>
                    <a:pt x="6" y="22"/>
                  </a:lnTo>
                  <a:lnTo>
                    <a:pt x="5" y="17"/>
                  </a:lnTo>
                  <a:lnTo>
                    <a:pt x="2" y="11"/>
                  </a:lnTo>
                  <a:lnTo>
                    <a:pt x="1" y="5"/>
                  </a:lnTo>
                  <a:lnTo>
                    <a:pt x="0" y="0"/>
                  </a:lnTo>
                  <a:lnTo>
                    <a:pt x="776" y="0"/>
                  </a:lnTo>
                  <a:close/>
                </a:path>
              </a:pathLst>
            </a:custGeom>
            <a:solidFill>
              <a:srgbClr val="5F5F5F"/>
            </a:solidFill>
            <a:ln w="9525">
              <a:noFill/>
              <a:round/>
              <a:headEnd/>
              <a:tailEnd/>
            </a:ln>
          </p:spPr>
          <p:txBody>
            <a:bodyPr/>
            <a:lstStyle/>
            <a:p>
              <a:endParaRPr lang="fr-FR"/>
            </a:p>
          </p:txBody>
        </p:sp>
        <p:sp>
          <p:nvSpPr>
            <p:cNvPr id="208" name="Freeform 211"/>
            <p:cNvSpPr>
              <a:spLocks/>
            </p:cNvSpPr>
            <p:nvPr/>
          </p:nvSpPr>
          <p:spPr bwMode="auto">
            <a:xfrm>
              <a:off x="3780" y="1948"/>
              <a:ext cx="272" cy="8"/>
            </a:xfrm>
            <a:custGeom>
              <a:avLst/>
              <a:gdLst>
                <a:gd name="T0" fmla="*/ 10 w 816"/>
                <a:gd name="T1" fmla="*/ 0 h 24"/>
                <a:gd name="T2" fmla="*/ 10 w 816"/>
                <a:gd name="T3" fmla="*/ 0 h 24"/>
                <a:gd name="T4" fmla="*/ 10 w 816"/>
                <a:gd name="T5" fmla="*/ 0 h 24"/>
                <a:gd name="T6" fmla="*/ 10 w 816"/>
                <a:gd name="T7" fmla="*/ 0 h 24"/>
                <a:gd name="T8" fmla="*/ 10 w 816"/>
                <a:gd name="T9" fmla="*/ 0 h 24"/>
                <a:gd name="T10" fmla="*/ 0 w 816"/>
                <a:gd name="T11" fmla="*/ 0 h 24"/>
                <a:gd name="T12" fmla="*/ 0 w 816"/>
                <a:gd name="T13" fmla="*/ 0 h 24"/>
                <a:gd name="T14" fmla="*/ 0 w 816"/>
                <a:gd name="T15" fmla="*/ 0 h 24"/>
                <a:gd name="T16" fmla="*/ 0 w 816"/>
                <a:gd name="T17" fmla="*/ 0 h 24"/>
                <a:gd name="T18" fmla="*/ 0 w 816"/>
                <a:gd name="T19" fmla="*/ 0 h 24"/>
                <a:gd name="T20" fmla="*/ 10 w 81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24"/>
                <a:gd name="T35" fmla="*/ 816 w 8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24">
                  <a:moveTo>
                    <a:pt x="792" y="0"/>
                  </a:moveTo>
                  <a:lnTo>
                    <a:pt x="798" y="6"/>
                  </a:lnTo>
                  <a:lnTo>
                    <a:pt x="805" y="12"/>
                  </a:lnTo>
                  <a:lnTo>
                    <a:pt x="810" y="19"/>
                  </a:lnTo>
                  <a:lnTo>
                    <a:pt x="816" y="24"/>
                  </a:lnTo>
                  <a:lnTo>
                    <a:pt x="6" y="24"/>
                  </a:lnTo>
                  <a:lnTo>
                    <a:pt x="5" y="19"/>
                  </a:lnTo>
                  <a:lnTo>
                    <a:pt x="3" y="12"/>
                  </a:lnTo>
                  <a:lnTo>
                    <a:pt x="2" y="6"/>
                  </a:lnTo>
                  <a:lnTo>
                    <a:pt x="0" y="0"/>
                  </a:lnTo>
                  <a:lnTo>
                    <a:pt x="792" y="0"/>
                  </a:lnTo>
                  <a:close/>
                </a:path>
              </a:pathLst>
            </a:custGeom>
            <a:solidFill>
              <a:srgbClr val="616161"/>
            </a:solidFill>
            <a:ln w="9525">
              <a:noFill/>
              <a:round/>
              <a:headEnd/>
              <a:tailEnd/>
            </a:ln>
          </p:spPr>
          <p:txBody>
            <a:bodyPr/>
            <a:lstStyle/>
            <a:p>
              <a:endParaRPr lang="fr-FR"/>
            </a:p>
          </p:txBody>
        </p:sp>
        <p:sp>
          <p:nvSpPr>
            <p:cNvPr id="209" name="Freeform 212"/>
            <p:cNvSpPr>
              <a:spLocks/>
            </p:cNvSpPr>
            <p:nvPr/>
          </p:nvSpPr>
          <p:spPr bwMode="auto">
            <a:xfrm>
              <a:off x="3782" y="1956"/>
              <a:ext cx="278" cy="8"/>
            </a:xfrm>
            <a:custGeom>
              <a:avLst/>
              <a:gdLst>
                <a:gd name="T0" fmla="*/ 10 w 834"/>
                <a:gd name="T1" fmla="*/ 0 h 24"/>
                <a:gd name="T2" fmla="*/ 10 w 834"/>
                <a:gd name="T3" fmla="*/ 0 h 24"/>
                <a:gd name="T4" fmla="*/ 10 w 834"/>
                <a:gd name="T5" fmla="*/ 0 h 24"/>
                <a:gd name="T6" fmla="*/ 10 w 834"/>
                <a:gd name="T7" fmla="*/ 0 h 24"/>
                <a:gd name="T8" fmla="*/ 10 w 834"/>
                <a:gd name="T9" fmla="*/ 0 h 24"/>
                <a:gd name="T10" fmla="*/ 0 w 834"/>
                <a:gd name="T11" fmla="*/ 0 h 24"/>
                <a:gd name="T12" fmla="*/ 0 w 834"/>
                <a:gd name="T13" fmla="*/ 0 h 24"/>
                <a:gd name="T14" fmla="*/ 0 w 834"/>
                <a:gd name="T15" fmla="*/ 0 h 24"/>
                <a:gd name="T16" fmla="*/ 0 w 834"/>
                <a:gd name="T17" fmla="*/ 0 h 24"/>
                <a:gd name="T18" fmla="*/ 0 w 834"/>
                <a:gd name="T19" fmla="*/ 0 h 24"/>
                <a:gd name="T20" fmla="*/ 10 w 83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4"/>
                <a:gd name="T34" fmla="*/ 0 h 24"/>
                <a:gd name="T35" fmla="*/ 834 w 83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4" h="24">
                  <a:moveTo>
                    <a:pt x="810" y="0"/>
                  </a:moveTo>
                  <a:lnTo>
                    <a:pt x="816" y="6"/>
                  </a:lnTo>
                  <a:lnTo>
                    <a:pt x="823" y="12"/>
                  </a:lnTo>
                  <a:lnTo>
                    <a:pt x="828" y="18"/>
                  </a:lnTo>
                  <a:lnTo>
                    <a:pt x="834" y="24"/>
                  </a:lnTo>
                  <a:lnTo>
                    <a:pt x="7" y="24"/>
                  </a:lnTo>
                  <a:lnTo>
                    <a:pt x="6" y="18"/>
                  </a:lnTo>
                  <a:lnTo>
                    <a:pt x="4" y="12"/>
                  </a:lnTo>
                  <a:lnTo>
                    <a:pt x="3" y="6"/>
                  </a:lnTo>
                  <a:lnTo>
                    <a:pt x="0" y="0"/>
                  </a:lnTo>
                  <a:lnTo>
                    <a:pt x="810" y="0"/>
                  </a:lnTo>
                  <a:close/>
                </a:path>
              </a:pathLst>
            </a:custGeom>
            <a:solidFill>
              <a:srgbClr val="646464"/>
            </a:solidFill>
            <a:ln w="9525">
              <a:noFill/>
              <a:round/>
              <a:headEnd/>
              <a:tailEnd/>
            </a:ln>
          </p:spPr>
          <p:txBody>
            <a:bodyPr/>
            <a:lstStyle/>
            <a:p>
              <a:endParaRPr lang="fr-FR"/>
            </a:p>
          </p:txBody>
        </p:sp>
        <p:sp>
          <p:nvSpPr>
            <p:cNvPr id="210" name="Freeform 213"/>
            <p:cNvSpPr>
              <a:spLocks/>
            </p:cNvSpPr>
            <p:nvPr/>
          </p:nvSpPr>
          <p:spPr bwMode="auto">
            <a:xfrm>
              <a:off x="3784" y="1964"/>
              <a:ext cx="284" cy="8"/>
            </a:xfrm>
            <a:custGeom>
              <a:avLst/>
              <a:gdLst>
                <a:gd name="T0" fmla="*/ 10 w 851"/>
                <a:gd name="T1" fmla="*/ 0 h 24"/>
                <a:gd name="T2" fmla="*/ 10 w 851"/>
                <a:gd name="T3" fmla="*/ 0 h 24"/>
                <a:gd name="T4" fmla="*/ 10 w 851"/>
                <a:gd name="T5" fmla="*/ 0 h 24"/>
                <a:gd name="T6" fmla="*/ 10 w 851"/>
                <a:gd name="T7" fmla="*/ 0 h 24"/>
                <a:gd name="T8" fmla="*/ 11 w 851"/>
                <a:gd name="T9" fmla="*/ 0 h 24"/>
                <a:gd name="T10" fmla="*/ 0 w 851"/>
                <a:gd name="T11" fmla="*/ 0 h 24"/>
                <a:gd name="T12" fmla="*/ 0 w 851"/>
                <a:gd name="T13" fmla="*/ 0 h 24"/>
                <a:gd name="T14" fmla="*/ 0 w 851"/>
                <a:gd name="T15" fmla="*/ 0 h 24"/>
                <a:gd name="T16" fmla="*/ 0 w 851"/>
                <a:gd name="T17" fmla="*/ 0 h 24"/>
                <a:gd name="T18" fmla="*/ 0 w 851"/>
                <a:gd name="T19" fmla="*/ 0 h 24"/>
                <a:gd name="T20" fmla="*/ 10 w 85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1"/>
                <a:gd name="T34" fmla="*/ 0 h 24"/>
                <a:gd name="T35" fmla="*/ 851 w 85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1" h="24">
                  <a:moveTo>
                    <a:pt x="827" y="0"/>
                  </a:moveTo>
                  <a:lnTo>
                    <a:pt x="833" y="6"/>
                  </a:lnTo>
                  <a:lnTo>
                    <a:pt x="839" y="11"/>
                  </a:lnTo>
                  <a:lnTo>
                    <a:pt x="845" y="18"/>
                  </a:lnTo>
                  <a:lnTo>
                    <a:pt x="851" y="24"/>
                  </a:lnTo>
                  <a:lnTo>
                    <a:pt x="7" y="24"/>
                  </a:lnTo>
                  <a:lnTo>
                    <a:pt x="6" y="18"/>
                  </a:lnTo>
                  <a:lnTo>
                    <a:pt x="4" y="11"/>
                  </a:lnTo>
                  <a:lnTo>
                    <a:pt x="3" y="6"/>
                  </a:lnTo>
                  <a:lnTo>
                    <a:pt x="0" y="0"/>
                  </a:lnTo>
                  <a:lnTo>
                    <a:pt x="827" y="0"/>
                  </a:lnTo>
                  <a:close/>
                </a:path>
              </a:pathLst>
            </a:custGeom>
            <a:solidFill>
              <a:srgbClr val="646464"/>
            </a:solidFill>
            <a:ln w="9525">
              <a:noFill/>
              <a:round/>
              <a:headEnd/>
              <a:tailEnd/>
            </a:ln>
          </p:spPr>
          <p:txBody>
            <a:bodyPr/>
            <a:lstStyle/>
            <a:p>
              <a:endParaRPr lang="fr-FR"/>
            </a:p>
          </p:txBody>
        </p:sp>
        <p:sp>
          <p:nvSpPr>
            <p:cNvPr id="211" name="Freeform 214"/>
            <p:cNvSpPr>
              <a:spLocks/>
            </p:cNvSpPr>
            <p:nvPr/>
          </p:nvSpPr>
          <p:spPr bwMode="auto">
            <a:xfrm>
              <a:off x="3787" y="1972"/>
              <a:ext cx="288" cy="8"/>
            </a:xfrm>
            <a:custGeom>
              <a:avLst/>
              <a:gdLst>
                <a:gd name="T0" fmla="*/ 10 w 866"/>
                <a:gd name="T1" fmla="*/ 0 h 24"/>
                <a:gd name="T2" fmla="*/ 10 w 866"/>
                <a:gd name="T3" fmla="*/ 0 h 24"/>
                <a:gd name="T4" fmla="*/ 10 w 866"/>
                <a:gd name="T5" fmla="*/ 0 h 24"/>
                <a:gd name="T6" fmla="*/ 11 w 866"/>
                <a:gd name="T7" fmla="*/ 0 h 24"/>
                <a:gd name="T8" fmla="*/ 11 w 866"/>
                <a:gd name="T9" fmla="*/ 0 h 24"/>
                <a:gd name="T10" fmla="*/ 0 w 866"/>
                <a:gd name="T11" fmla="*/ 0 h 24"/>
                <a:gd name="T12" fmla="*/ 0 w 866"/>
                <a:gd name="T13" fmla="*/ 0 h 24"/>
                <a:gd name="T14" fmla="*/ 0 w 866"/>
                <a:gd name="T15" fmla="*/ 0 h 24"/>
                <a:gd name="T16" fmla="*/ 0 w 866"/>
                <a:gd name="T17" fmla="*/ 0 h 24"/>
                <a:gd name="T18" fmla="*/ 0 w 866"/>
                <a:gd name="T19" fmla="*/ 0 h 24"/>
                <a:gd name="T20" fmla="*/ 10 w 86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6"/>
                <a:gd name="T34" fmla="*/ 0 h 24"/>
                <a:gd name="T35" fmla="*/ 866 w 86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6" h="24">
                  <a:moveTo>
                    <a:pt x="844" y="0"/>
                  </a:moveTo>
                  <a:lnTo>
                    <a:pt x="849" y="5"/>
                  </a:lnTo>
                  <a:lnTo>
                    <a:pt x="855" y="11"/>
                  </a:lnTo>
                  <a:lnTo>
                    <a:pt x="861" y="18"/>
                  </a:lnTo>
                  <a:lnTo>
                    <a:pt x="866" y="24"/>
                  </a:lnTo>
                  <a:lnTo>
                    <a:pt x="7" y="24"/>
                  </a:lnTo>
                  <a:lnTo>
                    <a:pt x="6" y="18"/>
                  </a:lnTo>
                  <a:lnTo>
                    <a:pt x="3" y="11"/>
                  </a:lnTo>
                  <a:lnTo>
                    <a:pt x="2" y="5"/>
                  </a:lnTo>
                  <a:lnTo>
                    <a:pt x="0" y="0"/>
                  </a:lnTo>
                  <a:lnTo>
                    <a:pt x="844" y="0"/>
                  </a:lnTo>
                  <a:close/>
                </a:path>
              </a:pathLst>
            </a:custGeom>
            <a:solidFill>
              <a:srgbClr val="666666"/>
            </a:solidFill>
            <a:ln w="9525">
              <a:noFill/>
              <a:round/>
              <a:headEnd/>
              <a:tailEnd/>
            </a:ln>
          </p:spPr>
          <p:txBody>
            <a:bodyPr/>
            <a:lstStyle/>
            <a:p>
              <a:endParaRPr lang="fr-FR"/>
            </a:p>
          </p:txBody>
        </p:sp>
        <p:sp>
          <p:nvSpPr>
            <p:cNvPr id="212" name="Freeform 215"/>
            <p:cNvSpPr>
              <a:spLocks/>
            </p:cNvSpPr>
            <p:nvPr/>
          </p:nvSpPr>
          <p:spPr bwMode="auto">
            <a:xfrm>
              <a:off x="3789" y="1980"/>
              <a:ext cx="294" cy="8"/>
            </a:xfrm>
            <a:custGeom>
              <a:avLst/>
              <a:gdLst>
                <a:gd name="T0" fmla="*/ 11 w 882"/>
                <a:gd name="T1" fmla="*/ 0 h 23"/>
                <a:gd name="T2" fmla="*/ 11 w 882"/>
                <a:gd name="T3" fmla="*/ 0 h 23"/>
                <a:gd name="T4" fmla="*/ 11 w 882"/>
                <a:gd name="T5" fmla="*/ 0 h 23"/>
                <a:gd name="T6" fmla="*/ 11 w 882"/>
                <a:gd name="T7" fmla="*/ 0 h 23"/>
                <a:gd name="T8" fmla="*/ 11 w 882"/>
                <a:gd name="T9" fmla="*/ 0 h 23"/>
                <a:gd name="T10" fmla="*/ 0 w 882"/>
                <a:gd name="T11" fmla="*/ 0 h 23"/>
                <a:gd name="T12" fmla="*/ 0 w 882"/>
                <a:gd name="T13" fmla="*/ 0 h 23"/>
                <a:gd name="T14" fmla="*/ 0 w 882"/>
                <a:gd name="T15" fmla="*/ 0 h 23"/>
                <a:gd name="T16" fmla="*/ 0 w 882"/>
                <a:gd name="T17" fmla="*/ 0 h 23"/>
                <a:gd name="T18" fmla="*/ 0 w 882"/>
                <a:gd name="T19" fmla="*/ 0 h 23"/>
                <a:gd name="T20" fmla="*/ 11 w 88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2"/>
                <a:gd name="T34" fmla="*/ 0 h 23"/>
                <a:gd name="T35" fmla="*/ 882 w 88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2" h="23">
                  <a:moveTo>
                    <a:pt x="859" y="0"/>
                  </a:moveTo>
                  <a:lnTo>
                    <a:pt x="865" y="5"/>
                  </a:lnTo>
                  <a:lnTo>
                    <a:pt x="871" y="11"/>
                  </a:lnTo>
                  <a:lnTo>
                    <a:pt x="876" y="18"/>
                  </a:lnTo>
                  <a:lnTo>
                    <a:pt x="882" y="23"/>
                  </a:lnTo>
                  <a:lnTo>
                    <a:pt x="7" y="23"/>
                  </a:lnTo>
                  <a:lnTo>
                    <a:pt x="5" y="18"/>
                  </a:lnTo>
                  <a:lnTo>
                    <a:pt x="3" y="11"/>
                  </a:lnTo>
                  <a:lnTo>
                    <a:pt x="2" y="5"/>
                  </a:lnTo>
                  <a:lnTo>
                    <a:pt x="0" y="0"/>
                  </a:lnTo>
                  <a:lnTo>
                    <a:pt x="859" y="0"/>
                  </a:lnTo>
                  <a:close/>
                </a:path>
              </a:pathLst>
            </a:custGeom>
            <a:solidFill>
              <a:srgbClr val="696969"/>
            </a:solidFill>
            <a:ln w="9525">
              <a:noFill/>
              <a:round/>
              <a:headEnd/>
              <a:tailEnd/>
            </a:ln>
          </p:spPr>
          <p:txBody>
            <a:bodyPr/>
            <a:lstStyle/>
            <a:p>
              <a:endParaRPr lang="fr-FR"/>
            </a:p>
          </p:txBody>
        </p:sp>
        <p:sp>
          <p:nvSpPr>
            <p:cNvPr id="213" name="Freeform 216"/>
            <p:cNvSpPr>
              <a:spLocks/>
            </p:cNvSpPr>
            <p:nvPr/>
          </p:nvSpPr>
          <p:spPr bwMode="auto">
            <a:xfrm>
              <a:off x="3791" y="1988"/>
              <a:ext cx="299" cy="7"/>
            </a:xfrm>
            <a:custGeom>
              <a:avLst/>
              <a:gdLst>
                <a:gd name="T0" fmla="*/ 11 w 896"/>
                <a:gd name="T1" fmla="*/ 0 h 23"/>
                <a:gd name="T2" fmla="*/ 11 w 896"/>
                <a:gd name="T3" fmla="*/ 0 h 23"/>
                <a:gd name="T4" fmla="*/ 11 w 896"/>
                <a:gd name="T5" fmla="*/ 0 h 23"/>
                <a:gd name="T6" fmla="*/ 11 w 896"/>
                <a:gd name="T7" fmla="*/ 0 h 23"/>
                <a:gd name="T8" fmla="*/ 11 w 896"/>
                <a:gd name="T9" fmla="*/ 0 h 23"/>
                <a:gd name="T10" fmla="*/ 0 w 896"/>
                <a:gd name="T11" fmla="*/ 0 h 23"/>
                <a:gd name="T12" fmla="*/ 0 w 896"/>
                <a:gd name="T13" fmla="*/ 0 h 23"/>
                <a:gd name="T14" fmla="*/ 0 w 896"/>
                <a:gd name="T15" fmla="*/ 0 h 23"/>
                <a:gd name="T16" fmla="*/ 0 w 896"/>
                <a:gd name="T17" fmla="*/ 0 h 23"/>
                <a:gd name="T18" fmla="*/ 0 w 896"/>
                <a:gd name="T19" fmla="*/ 0 h 23"/>
                <a:gd name="T20" fmla="*/ 11 w 89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23"/>
                <a:gd name="T35" fmla="*/ 896 w 89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23">
                  <a:moveTo>
                    <a:pt x="875" y="0"/>
                  </a:moveTo>
                  <a:lnTo>
                    <a:pt x="881" y="6"/>
                  </a:lnTo>
                  <a:lnTo>
                    <a:pt x="885" y="12"/>
                  </a:lnTo>
                  <a:lnTo>
                    <a:pt x="891" y="17"/>
                  </a:lnTo>
                  <a:lnTo>
                    <a:pt x="896" y="23"/>
                  </a:lnTo>
                  <a:lnTo>
                    <a:pt x="5" y="23"/>
                  </a:lnTo>
                  <a:lnTo>
                    <a:pt x="4" y="17"/>
                  </a:lnTo>
                  <a:lnTo>
                    <a:pt x="3" y="12"/>
                  </a:lnTo>
                  <a:lnTo>
                    <a:pt x="1" y="6"/>
                  </a:lnTo>
                  <a:lnTo>
                    <a:pt x="0" y="0"/>
                  </a:lnTo>
                  <a:lnTo>
                    <a:pt x="875" y="0"/>
                  </a:lnTo>
                  <a:close/>
                </a:path>
              </a:pathLst>
            </a:custGeom>
            <a:solidFill>
              <a:srgbClr val="6C6C6C"/>
            </a:solidFill>
            <a:ln w="9525">
              <a:noFill/>
              <a:round/>
              <a:headEnd/>
              <a:tailEnd/>
            </a:ln>
          </p:spPr>
          <p:txBody>
            <a:bodyPr/>
            <a:lstStyle/>
            <a:p>
              <a:endParaRPr lang="fr-FR"/>
            </a:p>
          </p:txBody>
        </p:sp>
        <p:sp>
          <p:nvSpPr>
            <p:cNvPr id="214" name="Freeform 217"/>
            <p:cNvSpPr>
              <a:spLocks/>
            </p:cNvSpPr>
            <p:nvPr/>
          </p:nvSpPr>
          <p:spPr bwMode="auto">
            <a:xfrm>
              <a:off x="3793" y="1995"/>
              <a:ext cx="304" cy="8"/>
            </a:xfrm>
            <a:custGeom>
              <a:avLst/>
              <a:gdLst>
                <a:gd name="T0" fmla="*/ 11 w 913"/>
                <a:gd name="T1" fmla="*/ 0 h 24"/>
                <a:gd name="T2" fmla="*/ 11 w 913"/>
                <a:gd name="T3" fmla="*/ 0 h 24"/>
                <a:gd name="T4" fmla="*/ 11 w 913"/>
                <a:gd name="T5" fmla="*/ 0 h 24"/>
                <a:gd name="T6" fmla="*/ 11 w 913"/>
                <a:gd name="T7" fmla="*/ 0 h 24"/>
                <a:gd name="T8" fmla="*/ 11 w 913"/>
                <a:gd name="T9" fmla="*/ 0 h 24"/>
                <a:gd name="T10" fmla="*/ 0 w 913"/>
                <a:gd name="T11" fmla="*/ 0 h 24"/>
                <a:gd name="T12" fmla="*/ 0 w 913"/>
                <a:gd name="T13" fmla="*/ 0 h 24"/>
                <a:gd name="T14" fmla="*/ 0 w 913"/>
                <a:gd name="T15" fmla="*/ 0 h 24"/>
                <a:gd name="T16" fmla="*/ 0 w 913"/>
                <a:gd name="T17" fmla="*/ 0 h 24"/>
                <a:gd name="T18" fmla="*/ 0 w 913"/>
                <a:gd name="T19" fmla="*/ 0 h 24"/>
                <a:gd name="T20" fmla="*/ 11 w 91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3"/>
                <a:gd name="T34" fmla="*/ 0 h 24"/>
                <a:gd name="T35" fmla="*/ 913 w 91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3" h="24">
                  <a:moveTo>
                    <a:pt x="891" y="0"/>
                  </a:moveTo>
                  <a:lnTo>
                    <a:pt x="897" y="6"/>
                  </a:lnTo>
                  <a:lnTo>
                    <a:pt x="903" y="11"/>
                  </a:lnTo>
                  <a:lnTo>
                    <a:pt x="907" y="18"/>
                  </a:lnTo>
                  <a:lnTo>
                    <a:pt x="913" y="24"/>
                  </a:lnTo>
                  <a:lnTo>
                    <a:pt x="7" y="24"/>
                  </a:lnTo>
                  <a:lnTo>
                    <a:pt x="6" y="18"/>
                  </a:lnTo>
                  <a:lnTo>
                    <a:pt x="4" y="11"/>
                  </a:lnTo>
                  <a:lnTo>
                    <a:pt x="3" y="6"/>
                  </a:lnTo>
                  <a:lnTo>
                    <a:pt x="0" y="0"/>
                  </a:lnTo>
                  <a:lnTo>
                    <a:pt x="891" y="0"/>
                  </a:lnTo>
                  <a:close/>
                </a:path>
              </a:pathLst>
            </a:custGeom>
            <a:solidFill>
              <a:srgbClr val="6C6C6C"/>
            </a:solidFill>
            <a:ln w="9525">
              <a:noFill/>
              <a:round/>
              <a:headEnd/>
              <a:tailEnd/>
            </a:ln>
          </p:spPr>
          <p:txBody>
            <a:bodyPr/>
            <a:lstStyle/>
            <a:p>
              <a:endParaRPr lang="fr-FR"/>
            </a:p>
          </p:txBody>
        </p:sp>
        <p:sp>
          <p:nvSpPr>
            <p:cNvPr id="215" name="Freeform 218"/>
            <p:cNvSpPr>
              <a:spLocks/>
            </p:cNvSpPr>
            <p:nvPr/>
          </p:nvSpPr>
          <p:spPr bwMode="auto">
            <a:xfrm>
              <a:off x="3795" y="2003"/>
              <a:ext cx="309" cy="8"/>
            </a:xfrm>
            <a:custGeom>
              <a:avLst/>
              <a:gdLst>
                <a:gd name="T0" fmla="*/ 11 w 927"/>
                <a:gd name="T1" fmla="*/ 0 h 24"/>
                <a:gd name="T2" fmla="*/ 11 w 927"/>
                <a:gd name="T3" fmla="*/ 0 h 24"/>
                <a:gd name="T4" fmla="*/ 11 w 927"/>
                <a:gd name="T5" fmla="*/ 0 h 24"/>
                <a:gd name="T6" fmla="*/ 11 w 927"/>
                <a:gd name="T7" fmla="*/ 0 h 24"/>
                <a:gd name="T8" fmla="*/ 11 w 927"/>
                <a:gd name="T9" fmla="*/ 0 h 24"/>
                <a:gd name="T10" fmla="*/ 0 w 927"/>
                <a:gd name="T11" fmla="*/ 0 h 24"/>
                <a:gd name="T12" fmla="*/ 0 w 927"/>
                <a:gd name="T13" fmla="*/ 0 h 24"/>
                <a:gd name="T14" fmla="*/ 0 w 927"/>
                <a:gd name="T15" fmla="*/ 0 h 24"/>
                <a:gd name="T16" fmla="*/ 0 w 927"/>
                <a:gd name="T17" fmla="*/ 0 h 24"/>
                <a:gd name="T18" fmla="*/ 0 w 927"/>
                <a:gd name="T19" fmla="*/ 0 h 24"/>
                <a:gd name="T20" fmla="*/ 11 w 92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24"/>
                <a:gd name="T35" fmla="*/ 927 w 92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24">
                  <a:moveTo>
                    <a:pt x="906" y="0"/>
                  </a:moveTo>
                  <a:lnTo>
                    <a:pt x="912" y="5"/>
                  </a:lnTo>
                  <a:lnTo>
                    <a:pt x="917" y="11"/>
                  </a:lnTo>
                  <a:lnTo>
                    <a:pt x="922" y="18"/>
                  </a:lnTo>
                  <a:lnTo>
                    <a:pt x="927" y="24"/>
                  </a:lnTo>
                  <a:lnTo>
                    <a:pt x="7" y="24"/>
                  </a:lnTo>
                  <a:lnTo>
                    <a:pt x="6" y="18"/>
                  </a:lnTo>
                  <a:lnTo>
                    <a:pt x="3" y="11"/>
                  </a:lnTo>
                  <a:lnTo>
                    <a:pt x="2" y="5"/>
                  </a:lnTo>
                  <a:lnTo>
                    <a:pt x="0" y="0"/>
                  </a:lnTo>
                  <a:lnTo>
                    <a:pt x="906" y="0"/>
                  </a:lnTo>
                  <a:close/>
                </a:path>
              </a:pathLst>
            </a:custGeom>
            <a:solidFill>
              <a:srgbClr val="6E6E6E"/>
            </a:solidFill>
            <a:ln w="9525">
              <a:noFill/>
              <a:round/>
              <a:headEnd/>
              <a:tailEnd/>
            </a:ln>
          </p:spPr>
          <p:txBody>
            <a:bodyPr/>
            <a:lstStyle/>
            <a:p>
              <a:endParaRPr lang="fr-FR"/>
            </a:p>
          </p:txBody>
        </p:sp>
        <p:sp>
          <p:nvSpPr>
            <p:cNvPr id="216" name="Freeform 219"/>
            <p:cNvSpPr>
              <a:spLocks/>
            </p:cNvSpPr>
            <p:nvPr/>
          </p:nvSpPr>
          <p:spPr bwMode="auto">
            <a:xfrm>
              <a:off x="3798" y="2011"/>
              <a:ext cx="313" cy="8"/>
            </a:xfrm>
            <a:custGeom>
              <a:avLst/>
              <a:gdLst>
                <a:gd name="T0" fmla="*/ 11 w 941"/>
                <a:gd name="T1" fmla="*/ 0 h 23"/>
                <a:gd name="T2" fmla="*/ 11 w 941"/>
                <a:gd name="T3" fmla="*/ 0 h 23"/>
                <a:gd name="T4" fmla="*/ 11 w 941"/>
                <a:gd name="T5" fmla="*/ 0 h 23"/>
                <a:gd name="T6" fmla="*/ 11 w 941"/>
                <a:gd name="T7" fmla="*/ 0 h 23"/>
                <a:gd name="T8" fmla="*/ 12 w 941"/>
                <a:gd name="T9" fmla="*/ 0 h 23"/>
                <a:gd name="T10" fmla="*/ 0 w 941"/>
                <a:gd name="T11" fmla="*/ 0 h 23"/>
                <a:gd name="T12" fmla="*/ 0 w 941"/>
                <a:gd name="T13" fmla="*/ 0 h 23"/>
                <a:gd name="T14" fmla="*/ 0 w 941"/>
                <a:gd name="T15" fmla="*/ 0 h 23"/>
                <a:gd name="T16" fmla="*/ 0 w 941"/>
                <a:gd name="T17" fmla="*/ 0 h 23"/>
                <a:gd name="T18" fmla="*/ 0 w 941"/>
                <a:gd name="T19" fmla="*/ 0 h 23"/>
                <a:gd name="T20" fmla="*/ 11 w 94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1"/>
                <a:gd name="T34" fmla="*/ 0 h 23"/>
                <a:gd name="T35" fmla="*/ 941 w 94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1" h="23">
                  <a:moveTo>
                    <a:pt x="920" y="0"/>
                  </a:moveTo>
                  <a:lnTo>
                    <a:pt x="926" y="5"/>
                  </a:lnTo>
                  <a:lnTo>
                    <a:pt x="931" y="11"/>
                  </a:lnTo>
                  <a:lnTo>
                    <a:pt x="936" y="18"/>
                  </a:lnTo>
                  <a:lnTo>
                    <a:pt x="941" y="23"/>
                  </a:lnTo>
                  <a:lnTo>
                    <a:pt x="7" y="23"/>
                  </a:lnTo>
                  <a:lnTo>
                    <a:pt x="6" y="18"/>
                  </a:lnTo>
                  <a:lnTo>
                    <a:pt x="3" y="11"/>
                  </a:lnTo>
                  <a:lnTo>
                    <a:pt x="2" y="5"/>
                  </a:lnTo>
                  <a:lnTo>
                    <a:pt x="0" y="0"/>
                  </a:lnTo>
                  <a:lnTo>
                    <a:pt x="920" y="0"/>
                  </a:lnTo>
                  <a:close/>
                </a:path>
              </a:pathLst>
            </a:custGeom>
            <a:solidFill>
              <a:srgbClr val="717171"/>
            </a:solidFill>
            <a:ln w="9525">
              <a:noFill/>
              <a:round/>
              <a:headEnd/>
              <a:tailEnd/>
            </a:ln>
          </p:spPr>
          <p:txBody>
            <a:bodyPr/>
            <a:lstStyle/>
            <a:p>
              <a:endParaRPr lang="fr-FR"/>
            </a:p>
          </p:txBody>
        </p:sp>
        <p:sp>
          <p:nvSpPr>
            <p:cNvPr id="217" name="Freeform 220"/>
            <p:cNvSpPr>
              <a:spLocks/>
            </p:cNvSpPr>
            <p:nvPr/>
          </p:nvSpPr>
          <p:spPr bwMode="auto">
            <a:xfrm>
              <a:off x="3800" y="2019"/>
              <a:ext cx="318" cy="8"/>
            </a:xfrm>
            <a:custGeom>
              <a:avLst/>
              <a:gdLst>
                <a:gd name="T0" fmla="*/ 12 w 955"/>
                <a:gd name="T1" fmla="*/ 0 h 24"/>
                <a:gd name="T2" fmla="*/ 12 w 955"/>
                <a:gd name="T3" fmla="*/ 0 h 24"/>
                <a:gd name="T4" fmla="*/ 12 w 955"/>
                <a:gd name="T5" fmla="*/ 0 h 24"/>
                <a:gd name="T6" fmla="*/ 12 w 955"/>
                <a:gd name="T7" fmla="*/ 0 h 24"/>
                <a:gd name="T8" fmla="*/ 12 w 955"/>
                <a:gd name="T9" fmla="*/ 0 h 24"/>
                <a:gd name="T10" fmla="*/ 0 w 955"/>
                <a:gd name="T11" fmla="*/ 0 h 24"/>
                <a:gd name="T12" fmla="*/ 0 w 955"/>
                <a:gd name="T13" fmla="*/ 0 h 24"/>
                <a:gd name="T14" fmla="*/ 0 w 955"/>
                <a:gd name="T15" fmla="*/ 0 h 24"/>
                <a:gd name="T16" fmla="*/ 0 w 955"/>
                <a:gd name="T17" fmla="*/ 0 h 24"/>
                <a:gd name="T18" fmla="*/ 0 w 955"/>
                <a:gd name="T19" fmla="*/ 0 h 24"/>
                <a:gd name="T20" fmla="*/ 12 w 95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5"/>
                <a:gd name="T34" fmla="*/ 0 h 24"/>
                <a:gd name="T35" fmla="*/ 955 w 95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5" h="24">
                  <a:moveTo>
                    <a:pt x="934" y="0"/>
                  </a:moveTo>
                  <a:lnTo>
                    <a:pt x="940" y="6"/>
                  </a:lnTo>
                  <a:lnTo>
                    <a:pt x="945" y="12"/>
                  </a:lnTo>
                  <a:lnTo>
                    <a:pt x="950" y="18"/>
                  </a:lnTo>
                  <a:lnTo>
                    <a:pt x="955" y="24"/>
                  </a:lnTo>
                  <a:lnTo>
                    <a:pt x="6" y="24"/>
                  </a:lnTo>
                  <a:lnTo>
                    <a:pt x="5" y="18"/>
                  </a:lnTo>
                  <a:lnTo>
                    <a:pt x="3" y="12"/>
                  </a:lnTo>
                  <a:lnTo>
                    <a:pt x="2" y="6"/>
                  </a:lnTo>
                  <a:lnTo>
                    <a:pt x="0" y="0"/>
                  </a:lnTo>
                  <a:lnTo>
                    <a:pt x="934" y="0"/>
                  </a:lnTo>
                  <a:close/>
                </a:path>
              </a:pathLst>
            </a:custGeom>
            <a:solidFill>
              <a:srgbClr val="737373"/>
            </a:solidFill>
            <a:ln w="9525">
              <a:noFill/>
              <a:round/>
              <a:headEnd/>
              <a:tailEnd/>
            </a:ln>
          </p:spPr>
          <p:txBody>
            <a:bodyPr/>
            <a:lstStyle/>
            <a:p>
              <a:endParaRPr lang="fr-FR"/>
            </a:p>
          </p:txBody>
        </p:sp>
        <p:sp>
          <p:nvSpPr>
            <p:cNvPr id="218" name="Freeform 221"/>
            <p:cNvSpPr>
              <a:spLocks/>
            </p:cNvSpPr>
            <p:nvPr/>
          </p:nvSpPr>
          <p:spPr bwMode="auto">
            <a:xfrm>
              <a:off x="3802" y="2027"/>
              <a:ext cx="323" cy="8"/>
            </a:xfrm>
            <a:custGeom>
              <a:avLst/>
              <a:gdLst>
                <a:gd name="T0" fmla="*/ 12 w 969"/>
                <a:gd name="T1" fmla="*/ 0 h 23"/>
                <a:gd name="T2" fmla="*/ 12 w 969"/>
                <a:gd name="T3" fmla="*/ 0 h 23"/>
                <a:gd name="T4" fmla="*/ 12 w 969"/>
                <a:gd name="T5" fmla="*/ 0 h 23"/>
                <a:gd name="T6" fmla="*/ 12 w 969"/>
                <a:gd name="T7" fmla="*/ 0 h 23"/>
                <a:gd name="T8" fmla="*/ 12 w 969"/>
                <a:gd name="T9" fmla="*/ 0 h 23"/>
                <a:gd name="T10" fmla="*/ 0 w 969"/>
                <a:gd name="T11" fmla="*/ 0 h 23"/>
                <a:gd name="T12" fmla="*/ 0 w 969"/>
                <a:gd name="T13" fmla="*/ 0 h 23"/>
                <a:gd name="T14" fmla="*/ 0 w 969"/>
                <a:gd name="T15" fmla="*/ 0 h 23"/>
                <a:gd name="T16" fmla="*/ 0 w 969"/>
                <a:gd name="T17" fmla="*/ 0 h 23"/>
                <a:gd name="T18" fmla="*/ 0 w 969"/>
                <a:gd name="T19" fmla="*/ 0 h 23"/>
                <a:gd name="T20" fmla="*/ 12 w 96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9"/>
                <a:gd name="T34" fmla="*/ 0 h 23"/>
                <a:gd name="T35" fmla="*/ 969 w 96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9" h="23">
                  <a:moveTo>
                    <a:pt x="949" y="0"/>
                  </a:moveTo>
                  <a:lnTo>
                    <a:pt x="954" y="6"/>
                  </a:lnTo>
                  <a:lnTo>
                    <a:pt x="960" y="11"/>
                  </a:lnTo>
                  <a:lnTo>
                    <a:pt x="964" y="17"/>
                  </a:lnTo>
                  <a:lnTo>
                    <a:pt x="969" y="23"/>
                  </a:lnTo>
                  <a:lnTo>
                    <a:pt x="6" y="23"/>
                  </a:lnTo>
                  <a:lnTo>
                    <a:pt x="5" y="17"/>
                  </a:lnTo>
                  <a:lnTo>
                    <a:pt x="4" y="11"/>
                  </a:lnTo>
                  <a:lnTo>
                    <a:pt x="2" y="6"/>
                  </a:lnTo>
                  <a:lnTo>
                    <a:pt x="0" y="0"/>
                  </a:lnTo>
                  <a:lnTo>
                    <a:pt x="949" y="0"/>
                  </a:lnTo>
                  <a:close/>
                </a:path>
              </a:pathLst>
            </a:custGeom>
            <a:solidFill>
              <a:srgbClr val="767676"/>
            </a:solidFill>
            <a:ln w="9525">
              <a:noFill/>
              <a:round/>
              <a:headEnd/>
              <a:tailEnd/>
            </a:ln>
          </p:spPr>
          <p:txBody>
            <a:bodyPr/>
            <a:lstStyle/>
            <a:p>
              <a:endParaRPr lang="fr-FR"/>
            </a:p>
          </p:txBody>
        </p:sp>
        <p:sp>
          <p:nvSpPr>
            <p:cNvPr id="219" name="Freeform 222"/>
            <p:cNvSpPr>
              <a:spLocks/>
            </p:cNvSpPr>
            <p:nvPr/>
          </p:nvSpPr>
          <p:spPr bwMode="auto">
            <a:xfrm>
              <a:off x="3804" y="2035"/>
              <a:ext cx="327" cy="8"/>
            </a:xfrm>
            <a:custGeom>
              <a:avLst/>
              <a:gdLst>
                <a:gd name="T0" fmla="*/ 12 w 982"/>
                <a:gd name="T1" fmla="*/ 0 h 24"/>
                <a:gd name="T2" fmla="*/ 12 w 982"/>
                <a:gd name="T3" fmla="*/ 0 h 24"/>
                <a:gd name="T4" fmla="*/ 12 w 982"/>
                <a:gd name="T5" fmla="*/ 0 h 24"/>
                <a:gd name="T6" fmla="*/ 12 w 982"/>
                <a:gd name="T7" fmla="*/ 0 h 24"/>
                <a:gd name="T8" fmla="*/ 12 w 982"/>
                <a:gd name="T9" fmla="*/ 0 h 24"/>
                <a:gd name="T10" fmla="*/ 0 w 982"/>
                <a:gd name="T11" fmla="*/ 0 h 24"/>
                <a:gd name="T12" fmla="*/ 0 w 982"/>
                <a:gd name="T13" fmla="*/ 0 h 24"/>
                <a:gd name="T14" fmla="*/ 0 w 982"/>
                <a:gd name="T15" fmla="*/ 0 h 24"/>
                <a:gd name="T16" fmla="*/ 0 w 982"/>
                <a:gd name="T17" fmla="*/ 0 h 24"/>
                <a:gd name="T18" fmla="*/ 0 w 982"/>
                <a:gd name="T19" fmla="*/ 0 h 24"/>
                <a:gd name="T20" fmla="*/ 12 w 98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2"/>
                <a:gd name="T34" fmla="*/ 0 h 24"/>
                <a:gd name="T35" fmla="*/ 982 w 98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2" h="24">
                  <a:moveTo>
                    <a:pt x="963" y="0"/>
                  </a:moveTo>
                  <a:lnTo>
                    <a:pt x="967" y="5"/>
                  </a:lnTo>
                  <a:lnTo>
                    <a:pt x="973" y="11"/>
                  </a:lnTo>
                  <a:lnTo>
                    <a:pt x="977" y="18"/>
                  </a:lnTo>
                  <a:lnTo>
                    <a:pt x="982" y="24"/>
                  </a:lnTo>
                  <a:lnTo>
                    <a:pt x="7" y="24"/>
                  </a:lnTo>
                  <a:lnTo>
                    <a:pt x="6" y="18"/>
                  </a:lnTo>
                  <a:lnTo>
                    <a:pt x="4" y="11"/>
                  </a:lnTo>
                  <a:lnTo>
                    <a:pt x="2" y="5"/>
                  </a:lnTo>
                  <a:lnTo>
                    <a:pt x="0" y="0"/>
                  </a:lnTo>
                  <a:lnTo>
                    <a:pt x="963" y="0"/>
                  </a:lnTo>
                  <a:close/>
                </a:path>
              </a:pathLst>
            </a:custGeom>
            <a:solidFill>
              <a:srgbClr val="767676"/>
            </a:solidFill>
            <a:ln w="9525">
              <a:noFill/>
              <a:round/>
              <a:headEnd/>
              <a:tailEnd/>
            </a:ln>
          </p:spPr>
          <p:txBody>
            <a:bodyPr/>
            <a:lstStyle/>
            <a:p>
              <a:endParaRPr lang="fr-FR"/>
            </a:p>
          </p:txBody>
        </p:sp>
        <p:sp>
          <p:nvSpPr>
            <p:cNvPr id="220" name="Freeform 223"/>
            <p:cNvSpPr>
              <a:spLocks/>
            </p:cNvSpPr>
            <p:nvPr/>
          </p:nvSpPr>
          <p:spPr bwMode="auto">
            <a:xfrm>
              <a:off x="3806" y="2043"/>
              <a:ext cx="332" cy="7"/>
            </a:xfrm>
            <a:custGeom>
              <a:avLst/>
              <a:gdLst>
                <a:gd name="T0" fmla="*/ 12 w 995"/>
                <a:gd name="T1" fmla="*/ 0 h 23"/>
                <a:gd name="T2" fmla="*/ 12 w 995"/>
                <a:gd name="T3" fmla="*/ 0 h 23"/>
                <a:gd name="T4" fmla="*/ 12 w 995"/>
                <a:gd name="T5" fmla="*/ 0 h 23"/>
                <a:gd name="T6" fmla="*/ 12 w 995"/>
                <a:gd name="T7" fmla="*/ 0 h 23"/>
                <a:gd name="T8" fmla="*/ 12 w 995"/>
                <a:gd name="T9" fmla="*/ 0 h 23"/>
                <a:gd name="T10" fmla="*/ 0 w 995"/>
                <a:gd name="T11" fmla="*/ 0 h 23"/>
                <a:gd name="T12" fmla="*/ 0 w 995"/>
                <a:gd name="T13" fmla="*/ 0 h 23"/>
                <a:gd name="T14" fmla="*/ 0 w 995"/>
                <a:gd name="T15" fmla="*/ 0 h 23"/>
                <a:gd name="T16" fmla="*/ 0 w 995"/>
                <a:gd name="T17" fmla="*/ 0 h 23"/>
                <a:gd name="T18" fmla="*/ 0 w 995"/>
                <a:gd name="T19" fmla="*/ 0 h 23"/>
                <a:gd name="T20" fmla="*/ 12 w 99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5"/>
                <a:gd name="T34" fmla="*/ 0 h 23"/>
                <a:gd name="T35" fmla="*/ 995 w 99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5" h="23">
                  <a:moveTo>
                    <a:pt x="975" y="0"/>
                  </a:moveTo>
                  <a:lnTo>
                    <a:pt x="981" y="5"/>
                  </a:lnTo>
                  <a:lnTo>
                    <a:pt x="985" y="11"/>
                  </a:lnTo>
                  <a:lnTo>
                    <a:pt x="991" y="18"/>
                  </a:lnTo>
                  <a:lnTo>
                    <a:pt x="995" y="23"/>
                  </a:lnTo>
                  <a:lnTo>
                    <a:pt x="7" y="23"/>
                  </a:lnTo>
                  <a:lnTo>
                    <a:pt x="6" y="18"/>
                  </a:lnTo>
                  <a:lnTo>
                    <a:pt x="3" y="11"/>
                  </a:lnTo>
                  <a:lnTo>
                    <a:pt x="2" y="5"/>
                  </a:lnTo>
                  <a:lnTo>
                    <a:pt x="0" y="0"/>
                  </a:lnTo>
                  <a:lnTo>
                    <a:pt x="975" y="0"/>
                  </a:lnTo>
                  <a:close/>
                </a:path>
              </a:pathLst>
            </a:custGeom>
            <a:solidFill>
              <a:srgbClr val="787878"/>
            </a:solidFill>
            <a:ln w="9525">
              <a:noFill/>
              <a:round/>
              <a:headEnd/>
              <a:tailEnd/>
            </a:ln>
          </p:spPr>
          <p:txBody>
            <a:bodyPr/>
            <a:lstStyle/>
            <a:p>
              <a:endParaRPr lang="fr-FR"/>
            </a:p>
          </p:txBody>
        </p:sp>
        <p:sp>
          <p:nvSpPr>
            <p:cNvPr id="221" name="Freeform 224"/>
            <p:cNvSpPr>
              <a:spLocks/>
            </p:cNvSpPr>
            <p:nvPr/>
          </p:nvSpPr>
          <p:spPr bwMode="auto">
            <a:xfrm>
              <a:off x="3809" y="2050"/>
              <a:ext cx="335" cy="8"/>
            </a:xfrm>
            <a:custGeom>
              <a:avLst/>
              <a:gdLst>
                <a:gd name="T0" fmla="*/ 12 w 1006"/>
                <a:gd name="T1" fmla="*/ 0 h 24"/>
                <a:gd name="T2" fmla="*/ 12 w 1006"/>
                <a:gd name="T3" fmla="*/ 0 h 24"/>
                <a:gd name="T4" fmla="*/ 12 w 1006"/>
                <a:gd name="T5" fmla="*/ 0 h 24"/>
                <a:gd name="T6" fmla="*/ 12 w 1006"/>
                <a:gd name="T7" fmla="*/ 0 h 24"/>
                <a:gd name="T8" fmla="*/ 12 w 1006"/>
                <a:gd name="T9" fmla="*/ 0 h 24"/>
                <a:gd name="T10" fmla="*/ 0 w 1006"/>
                <a:gd name="T11" fmla="*/ 0 h 24"/>
                <a:gd name="T12" fmla="*/ 0 w 1006"/>
                <a:gd name="T13" fmla="*/ 0 h 24"/>
                <a:gd name="T14" fmla="*/ 0 w 1006"/>
                <a:gd name="T15" fmla="*/ 0 h 24"/>
                <a:gd name="T16" fmla="*/ 0 w 1006"/>
                <a:gd name="T17" fmla="*/ 0 h 24"/>
                <a:gd name="T18" fmla="*/ 0 w 1006"/>
                <a:gd name="T19" fmla="*/ 0 h 24"/>
                <a:gd name="T20" fmla="*/ 12 w 100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24"/>
                <a:gd name="T35" fmla="*/ 1006 w 100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24">
                  <a:moveTo>
                    <a:pt x="988" y="0"/>
                  </a:moveTo>
                  <a:lnTo>
                    <a:pt x="993" y="6"/>
                  </a:lnTo>
                  <a:lnTo>
                    <a:pt x="997" y="12"/>
                  </a:lnTo>
                  <a:lnTo>
                    <a:pt x="1002" y="18"/>
                  </a:lnTo>
                  <a:lnTo>
                    <a:pt x="1006" y="24"/>
                  </a:lnTo>
                  <a:lnTo>
                    <a:pt x="7" y="24"/>
                  </a:lnTo>
                  <a:lnTo>
                    <a:pt x="5" y="18"/>
                  </a:lnTo>
                  <a:lnTo>
                    <a:pt x="3" y="12"/>
                  </a:lnTo>
                  <a:lnTo>
                    <a:pt x="2" y="6"/>
                  </a:lnTo>
                  <a:lnTo>
                    <a:pt x="0" y="0"/>
                  </a:lnTo>
                  <a:lnTo>
                    <a:pt x="988" y="0"/>
                  </a:lnTo>
                  <a:close/>
                </a:path>
              </a:pathLst>
            </a:custGeom>
            <a:solidFill>
              <a:srgbClr val="7B7B7B"/>
            </a:solidFill>
            <a:ln w="9525">
              <a:noFill/>
              <a:round/>
              <a:headEnd/>
              <a:tailEnd/>
            </a:ln>
          </p:spPr>
          <p:txBody>
            <a:bodyPr/>
            <a:lstStyle/>
            <a:p>
              <a:endParaRPr lang="fr-FR"/>
            </a:p>
          </p:txBody>
        </p:sp>
        <p:sp>
          <p:nvSpPr>
            <p:cNvPr id="222" name="Freeform 225"/>
            <p:cNvSpPr>
              <a:spLocks/>
            </p:cNvSpPr>
            <p:nvPr/>
          </p:nvSpPr>
          <p:spPr bwMode="auto">
            <a:xfrm>
              <a:off x="3811" y="2058"/>
              <a:ext cx="340" cy="8"/>
            </a:xfrm>
            <a:custGeom>
              <a:avLst/>
              <a:gdLst>
                <a:gd name="T0" fmla="*/ 12 w 1019"/>
                <a:gd name="T1" fmla="*/ 0 h 24"/>
                <a:gd name="T2" fmla="*/ 12 w 1019"/>
                <a:gd name="T3" fmla="*/ 0 h 24"/>
                <a:gd name="T4" fmla="*/ 12 w 1019"/>
                <a:gd name="T5" fmla="*/ 0 h 24"/>
                <a:gd name="T6" fmla="*/ 12 w 1019"/>
                <a:gd name="T7" fmla="*/ 0 h 24"/>
                <a:gd name="T8" fmla="*/ 13 w 1019"/>
                <a:gd name="T9" fmla="*/ 0 h 24"/>
                <a:gd name="T10" fmla="*/ 13 w 1019"/>
                <a:gd name="T11" fmla="*/ 0 h 24"/>
                <a:gd name="T12" fmla="*/ 13 w 1019"/>
                <a:gd name="T13" fmla="*/ 0 h 24"/>
                <a:gd name="T14" fmla="*/ 13 w 1019"/>
                <a:gd name="T15" fmla="*/ 0 h 24"/>
                <a:gd name="T16" fmla="*/ 13 w 1019"/>
                <a:gd name="T17" fmla="*/ 0 h 24"/>
                <a:gd name="T18" fmla="*/ 0 w 1019"/>
                <a:gd name="T19" fmla="*/ 0 h 24"/>
                <a:gd name="T20" fmla="*/ 0 w 1019"/>
                <a:gd name="T21" fmla="*/ 0 h 24"/>
                <a:gd name="T22" fmla="*/ 0 w 1019"/>
                <a:gd name="T23" fmla="*/ 0 h 24"/>
                <a:gd name="T24" fmla="*/ 0 w 1019"/>
                <a:gd name="T25" fmla="*/ 0 h 24"/>
                <a:gd name="T26" fmla="*/ 0 w 1019"/>
                <a:gd name="T27" fmla="*/ 0 h 24"/>
                <a:gd name="T28" fmla="*/ 12 w 1019"/>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9"/>
                <a:gd name="T46" fmla="*/ 0 h 24"/>
                <a:gd name="T47" fmla="*/ 1019 w 1019"/>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9" h="24">
                  <a:moveTo>
                    <a:pt x="999" y="0"/>
                  </a:moveTo>
                  <a:lnTo>
                    <a:pt x="1003" y="5"/>
                  </a:lnTo>
                  <a:lnTo>
                    <a:pt x="1006" y="8"/>
                  </a:lnTo>
                  <a:lnTo>
                    <a:pt x="1010" y="13"/>
                  </a:lnTo>
                  <a:lnTo>
                    <a:pt x="1013" y="17"/>
                  </a:lnTo>
                  <a:lnTo>
                    <a:pt x="1014" y="18"/>
                  </a:lnTo>
                  <a:lnTo>
                    <a:pt x="1016" y="20"/>
                  </a:lnTo>
                  <a:lnTo>
                    <a:pt x="1018" y="22"/>
                  </a:lnTo>
                  <a:lnTo>
                    <a:pt x="1019" y="24"/>
                  </a:lnTo>
                  <a:lnTo>
                    <a:pt x="6" y="24"/>
                  </a:lnTo>
                  <a:lnTo>
                    <a:pt x="5" y="18"/>
                  </a:lnTo>
                  <a:lnTo>
                    <a:pt x="3" y="11"/>
                  </a:lnTo>
                  <a:lnTo>
                    <a:pt x="2" y="6"/>
                  </a:lnTo>
                  <a:lnTo>
                    <a:pt x="0" y="0"/>
                  </a:lnTo>
                  <a:lnTo>
                    <a:pt x="999" y="0"/>
                  </a:lnTo>
                  <a:close/>
                </a:path>
              </a:pathLst>
            </a:custGeom>
            <a:solidFill>
              <a:srgbClr val="7D7D7D"/>
            </a:solidFill>
            <a:ln w="9525">
              <a:noFill/>
              <a:round/>
              <a:headEnd/>
              <a:tailEnd/>
            </a:ln>
          </p:spPr>
          <p:txBody>
            <a:bodyPr/>
            <a:lstStyle/>
            <a:p>
              <a:endParaRPr lang="fr-FR"/>
            </a:p>
          </p:txBody>
        </p:sp>
        <p:sp>
          <p:nvSpPr>
            <p:cNvPr id="223" name="Freeform 226"/>
            <p:cNvSpPr>
              <a:spLocks/>
            </p:cNvSpPr>
            <p:nvPr/>
          </p:nvSpPr>
          <p:spPr bwMode="auto">
            <a:xfrm>
              <a:off x="3813" y="2066"/>
              <a:ext cx="344" cy="8"/>
            </a:xfrm>
            <a:custGeom>
              <a:avLst/>
              <a:gdLst>
                <a:gd name="T0" fmla="*/ 12 w 1033"/>
                <a:gd name="T1" fmla="*/ 0 h 24"/>
                <a:gd name="T2" fmla="*/ 13 w 1033"/>
                <a:gd name="T3" fmla="*/ 0 h 24"/>
                <a:gd name="T4" fmla="*/ 13 w 1033"/>
                <a:gd name="T5" fmla="*/ 0 h 24"/>
                <a:gd name="T6" fmla="*/ 13 w 1033"/>
                <a:gd name="T7" fmla="*/ 0 h 24"/>
                <a:gd name="T8" fmla="*/ 13 w 1033"/>
                <a:gd name="T9" fmla="*/ 0 h 24"/>
                <a:gd name="T10" fmla="*/ 0 w 1033"/>
                <a:gd name="T11" fmla="*/ 0 h 24"/>
                <a:gd name="T12" fmla="*/ 0 w 1033"/>
                <a:gd name="T13" fmla="*/ 0 h 24"/>
                <a:gd name="T14" fmla="*/ 0 w 1033"/>
                <a:gd name="T15" fmla="*/ 0 h 24"/>
                <a:gd name="T16" fmla="*/ 0 w 1033"/>
                <a:gd name="T17" fmla="*/ 0 h 24"/>
                <a:gd name="T18" fmla="*/ 0 w 1033"/>
                <a:gd name="T19" fmla="*/ 0 h 24"/>
                <a:gd name="T20" fmla="*/ 12 w 103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3"/>
                <a:gd name="T34" fmla="*/ 0 h 24"/>
                <a:gd name="T35" fmla="*/ 1033 w 103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3" h="24">
                  <a:moveTo>
                    <a:pt x="1013" y="0"/>
                  </a:moveTo>
                  <a:lnTo>
                    <a:pt x="1018" y="6"/>
                  </a:lnTo>
                  <a:lnTo>
                    <a:pt x="1023" y="12"/>
                  </a:lnTo>
                  <a:lnTo>
                    <a:pt x="1028" y="18"/>
                  </a:lnTo>
                  <a:lnTo>
                    <a:pt x="1033" y="24"/>
                  </a:lnTo>
                  <a:lnTo>
                    <a:pt x="7" y="24"/>
                  </a:lnTo>
                  <a:lnTo>
                    <a:pt x="6" y="18"/>
                  </a:lnTo>
                  <a:lnTo>
                    <a:pt x="4" y="11"/>
                  </a:lnTo>
                  <a:lnTo>
                    <a:pt x="3" y="6"/>
                  </a:lnTo>
                  <a:lnTo>
                    <a:pt x="0" y="0"/>
                  </a:lnTo>
                  <a:lnTo>
                    <a:pt x="1013" y="0"/>
                  </a:lnTo>
                  <a:close/>
                </a:path>
              </a:pathLst>
            </a:custGeom>
            <a:solidFill>
              <a:srgbClr val="808080"/>
            </a:solidFill>
            <a:ln w="9525">
              <a:noFill/>
              <a:round/>
              <a:headEnd/>
              <a:tailEnd/>
            </a:ln>
          </p:spPr>
          <p:txBody>
            <a:bodyPr/>
            <a:lstStyle/>
            <a:p>
              <a:endParaRPr lang="fr-FR"/>
            </a:p>
          </p:txBody>
        </p:sp>
        <p:sp>
          <p:nvSpPr>
            <p:cNvPr id="224" name="Freeform 227"/>
            <p:cNvSpPr>
              <a:spLocks/>
            </p:cNvSpPr>
            <p:nvPr/>
          </p:nvSpPr>
          <p:spPr bwMode="auto">
            <a:xfrm>
              <a:off x="3815" y="2074"/>
              <a:ext cx="440" cy="107"/>
            </a:xfrm>
            <a:custGeom>
              <a:avLst/>
              <a:gdLst>
                <a:gd name="T0" fmla="*/ 13 w 1318"/>
                <a:gd name="T1" fmla="*/ 0 h 319"/>
                <a:gd name="T2" fmla="*/ 13 w 1318"/>
                <a:gd name="T3" fmla="*/ 0 h 319"/>
                <a:gd name="T4" fmla="*/ 13 w 1318"/>
                <a:gd name="T5" fmla="*/ 0 h 319"/>
                <a:gd name="T6" fmla="*/ 13 w 1318"/>
                <a:gd name="T7" fmla="*/ 1 h 319"/>
                <a:gd name="T8" fmla="*/ 14 w 1318"/>
                <a:gd name="T9" fmla="*/ 1 h 319"/>
                <a:gd name="T10" fmla="*/ 14 w 1318"/>
                <a:gd name="T11" fmla="*/ 1 h 319"/>
                <a:gd name="T12" fmla="*/ 14 w 1318"/>
                <a:gd name="T13" fmla="*/ 1 h 319"/>
                <a:gd name="T14" fmla="*/ 14 w 1318"/>
                <a:gd name="T15" fmla="*/ 2 h 319"/>
                <a:gd name="T16" fmla="*/ 15 w 1318"/>
                <a:gd name="T17" fmla="*/ 2 h 319"/>
                <a:gd name="T18" fmla="*/ 15 w 1318"/>
                <a:gd name="T19" fmla="*/ 2 h 319"/>
                <a:gd name="T20" fmla="*/ 15 w 1318"/>
                <a:gd name="T21" fmla="*/ 2 h 319"/>
                <a:gd name="T22" fmla="*/ 15 w 1318"/>
                <a:gd name="T23" fmla="*/ 2 h 319"/>
                <a:gd name="T24" fmla="*/ 16 w 1318"/>
                <a:gd name="T25" fmla="*/ 3 h 319"/>
                <a:gd name="T26" fmla="*/ 16 w 1318"/>
                <a:gd name="T27" fmla="*/ 3 h 319"/>
                <a:gd name="T28" fmla="*/ 16 w 1318"/>
                <a:gd name="T29" fmla="*/ 3 h 319"/>
                <a:gd name="T30" fmla="*/ 16 w 1318"/>
                <a:gd name="T31" fmla="*/ 4 h 319"/>
                <a:gd name="T32" fmla="*/ 16 w 1318"/>
                <a:gd name="T33" fmla="*/ 4 h 319"/>
                <a:gd name="T34" fmla="*/ 16 w 1318"/>
                <a:gd name="T35" fmla="*/ 4 h 319"/>
                <a:gd name="T36" fmla="*/ 15 w 1318"/>
                <a:gd name="T37" fmla="*/ 4 h 319"/>
                <a:gd name="T38" fmla="*/ 15 w 1318"/>
                <a:gd name="T39" fmla="*/ 4 h 319"/>
                <a:gd name="T40" fmla="*/ 15 w 1318"/>
                <a:gd name="T41" fmla="*/ 4 h 319"/>
                <a:gd name="T42" fmla="*/ 14 w 1318"/>
                <a:gd name="T43" fmla="*/ 4 h 319"/>
                <a:gd name="T44" fmla="*/ 14 w 1318"/>
                <a:gd name="T45" fmla="*/ 4 h 319"/>
                <a:gd name="T46" fmla="*/ 13 w 1318"/>
                <a:gd name="T47" fmla="*/ 4 h 319"/>
                <a:gd name="T48" fmla="*/ 13 w 1318"/>
                <a:gd name="T49" fmla="*/ 4 h 319"/>
                <a:gd name="T50" fmla="*/ 12 w 1318"/>
                <a:gd name="T51" fmla="*/ 4 h 319"/>
                <a:gd name="T52" fmla="*/ 12 w 1318"/>
                <a:gd name="T53" fmla="*/ 4 h 319"/>
                <a:gd name="T54" fmla="*/ 11 w 1318"/>
                <a:gd name="T55" fmla="*/ 4 h 319"/>
                <a:gd name="T56" fmla="*/ 11 w 1318"/>
                <a:gd name="T57" fmla="*/ 4 h 319"/>
                <a:gd name="T58" fmla="*/ 10 w 1318"/>
                <a:gd name="T59" fmla="*/ 4 h 319"/>
                <a:gd name="T60" fmla="*/ 10 w 1318"/>
                <a:gd name="T61" fmla="*/ 4 h 319"/>
                <a:gd name="T62" fmla="*/ 9 w 1318"/>
                <a:gd name="T63" fmla="*/ 4 h 319"/>
                <a:gd name="T64" fmla="*/ 9 w 1318"/>
                <a:gd name="T65" fmla="*/ 4 h 319"/>
                <a:gd name="T66" fmla="*/ 8 w 1318"/>
                <a:gd name="T67" fmla="*/ 4 h 319"/>
                <a:gd name="T68" fmla="*/ 8 w 1318"/>
                <a:gd name="T69" fmla="*/ 4 h 319"/>
                <a:gd name="T70" fmla="*/ 7 w 1318"/>
                <a:gd name="T71" fmla="*/ 4 h 319"/>
                <a:gd name="T72" fmla="*/ 7 w 1318"/>
                <a:gd name="T73" fmla="*/ 4 h 319"/>
                <a:gd name="T74" fmla="*/ 6 w 1318"/>
                <a:gd name="T75" fmla="*/ 4 h 319"/>
                <a:gd name="T76" fmla="*/ 6 w 1318"/>
                <a:gd name="T77" fmla="*/ 4 h 319"/>
                <a:gd name="T78" fmla="*/ 5 w 1318"/>
                <a:gd name="T79" fmla="*/ 4 h 319"/>
                <a:gd name="T80" fmla="*/ 5 w 1318"/>
                <a:gd name="T81" fmla="*/ 4 h 319"/>
                <a:gd name="T82" fmla="*/ 5 w 1318"/>
                <a:gd name="T83" fmla="*/ 4 h 319"/>
                <a:gd name="T84" fmla="*/ 4 w 1318"/>
                <a:gd name="T85" fmla="*/ 4 h 319"/>
                <a:gd name="T86" fmla="*/ 3 w 1318"/>
                <a:gd name="T87" fmla="*/ 4 h 319"/>
                <a:gd name="T88" fmla="*/ 3 w 1318"/>
                <a:gd name="T89" fmla="*/ 3 h 319"/>
                <a:gd name="T90" fmla="*/ 2 w 1318"/>
                <a:gd name="T91" fmla="*/ 3 h 319"/>
                <a:gd name="T92" fmla="*/ 2 w 1318"/>
                <a:gd name="T93" fmla="*/ 3 h 319"/>
                <a:gd name="T94" fmla="*/ 1 w 1318"/>
                <a:gd name="T95" fmla="*/ 3 h 319"/>
                <a:gd name="T96" fmla="*/ 1 w 1318"/>
                <a:gd name="T97" fmla="*/ 3 h 319"/>
                <a:gd name="T98" fmla="*/ 1 w 1318"/>
                <a:gd name="T99" fmla="*/ 3 h 319"/>
                <a:gd name="T100" fmla="*/ 1 w 1318"/>
                <a:gd name="T101" fmla="*/ 2 h 319"/>
                <a:gd name="T102" fmla="*/ 1 w 1318"/>
                <a:gd name="T103" fmla="*/ 2 h 319"/>
                <a:gd name="T104" fmla="*/ 0 w 1318"/>
                <a:gd name="T105" fmla="*/ 2 h 319"/>
                <a:gd name="T106" fmla="*/ 0 w 1318"/>
                <a:gd name="T107" fmla="*/ 1 h 319"/>
                <a:gd name="T108" fmla="*/ 0 w 1318"/>
                <a:gd name="T109" fmla="*/ 1 h 319"/>
                <a:gd name="T110" fmla="*/ 0 w 1318"/>
                <a:gd name="T111" fmla="*/ 0 h 319"/>
                <a:gd name="T112" fmla="*/ 0 w 1318"/>
                <a:gd name="T113" fmla="*/ 0 h 319"/>
                <a:gd name="T114" fmla="*/ 13 w 1318"/>
                <a:gd name="T115" fmla="*/ 0 h 3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8"/>
                <a:gd name="T175" fmla="*/ 0 h 319"/>
                <a:gd name="T176" fmla="*/ 1318 w 1318"/>
                <a:gd name="T177" fmla="*/ 319 h 3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8" h="319">
                  <a:moveTo>
                    <a:pt x="1026" y="0"/>
                  </a:moveTo>
                  <a:lnTo>
                    <a:pt x="1044" y="20"/>
                  </a:lnTo>
                  <a:lnTo>
                    <a:pt x="1063" y="39"/>
                  </a:lnTo>
                  <a:lnTo>
                    <a:pt x="1082" y="59"/>
                  </a:lnTo>
                  <a:lnTo>
                    <a:pt x="1101" y="77"/>
                  </a:lnTo>
                  <a:lnTo>
                    <a:pt x="1120" y="95"/>
                  </a:lnTo>
                  <a:lnTo>
                    <a:pt x="1139" y="112"/>
                  </a:lnTo>
                  <a:lnTo>
                    <a:pt x="1159" y="130"/>
                  </a:lnTo>
                  <a:lnTo>
                    <a:pt x="1178" y="147"/>
                  </a:lnTo>
                  <a:lnTo>
                    <a:pt x="1197" y="165"/>
                  </a:lnTo>
                  <a:lnTo>
                    <a:pt x="1215" y="183"/>
                  </a:lnTo>
                  <a:lnTo>
                    <a:pt x="1233" y="201"/>
                  </a:lnTo>
                  <a:lnTo>
                    <a:pt x="1251" y="222"/>
                  </a:lnTo>
                  <a:lnTo>
                    <a:pt x="1268" y="242"/>
                  </a:lnTo>
                  <a:lnTo>
                    <a:pt x="1285" y="264"/>
                  </a:lnTo>
                  <a:lnTo>
                    <a:pt x="1302" y="286"/>
                  </a:lnTo>
                  <a:lnTo>
                    <a:pt x="1318" y="311"/>
                  </a:lnTo>
                  <a:lnTo>
                    <a:pt x="1282" y="313"/>
                  </a:lnTo>
                  <a:lnTo>
                    <a:pt x="1245" y="314"/>
                  </a:lnTo>
                  <a:lnTo>
                    <a:pt x="1207" y="317"/>
                  </a:lnTo>
                  <a:lnTo>
                    <a:pt x="1171" y="318"/>
                  </a:lnTo>
                  <a:lnTo>
                    <a:pt x="1134" y="318"/>
                  </a:lnTo>
                  <a:lnTo>
                    <a:pt x="1096" y="319"/>
                  </a:lnTo>
                  <a:lnTo>
                    <a:pt x="1060" y="319"/>
                  </a:lnTo>
                  <a:lnTo>
                    <a:pt x="1023" y="319"/>
                  </a:lnTo>
                  <a:lnTo>
                    <a:pt x="985" y="319"/>
                  </a:lnTo>
                  <a:lnTo>
                    <a:pt x="947" y="319"/>
                  </a:lnTo>
                  <a:lnTo>
                    <a:pt x="909" y="318"/>
                  </a:lnTo>
                  <a:lnTo>
                    <a:pt x="872" y="317"/>
                  </a:lnTo>
                  <a:lnTo>
                    <a:pt x="834" y="316"/>
                  </a:lnTo>
                  <a:lnTo>
                    <a:pt x="796" y="314"/>
                  </a:lnTo>
                  <a:lnTo>
                    <a:pt x="758" y="313"/>
                  </a:lnTo>
                  <a:lnTo>
                    <a:pt x="719" y="311"/>
                  </a:lnTo>
                  <a:lnTo>
                    <a:pt x="681" y="310"/>
                  </a:lnTo>
                  <a:lnTo>
                    <a:pt x="641" y="308"/>
                  </a:lnTo>
                  <a:lnTo>
                    <a:pt x="603" y="305"/>
                  </a:lnTo>
                  <a:lnTo>
                    <a:pt x="563" y="303"/>
                  </a:lnTo>
                  <a:lnTo>
                    <a:pt x="523" y="300"/>
                  </a:lnTo>
                  <a:lnTo>
                    <a:pt x="484" y="297"/>
                  </a:lnTo>
                  <a:lnTo>
                    <a:pt x="444" y="294"/>
                  </a:lnTo>
                  <a:lnTo>
                    <a:pt x="403" y="292"/>
                  </a:lnTo>
                  <a:lnTo>
                    <a:pt x="364" y="288"/>
                  </a:lnTo>
                  <a:lnTo>
                    <a:pt x="323" y="285"/>
                  </a:lnTo>
                  <a:lnTo>
                    <a:pt x="281" y="282"/>
                  </a:lnTo>
                  <a:lnTo>
                    <a:pt x="240" y="278"/>
                  </a:lnTo>
                  <a:lnTo>
                    <a:pt x="198" y="275"/>
                  </a:lnTo>
                  <a:lnTo>
                    <a:pt x="156" y="271"/>
                  </a:lnTo>
                  <a:lnTo>
                    <a:pt x="114" y="267"/>
                  </a:lnTo>
                  <a:lnTo>
                    <a:pt x="71" y="264"/>
                  </a:lnTo>
                  <a:lnTo>
                    <a:pt x="62" y="230"/>
                  </a:lnTo>
                  <a:lnTo>
                    <a:pt x="53" y="197"/>
                  </a:lnTo>
                  <a:lnTo>
                    <a:pt x="44" y="164"/>
                  </a:lnTo>
                  <a:lnTo>
                    <a:pt x="36" y="131"/>
                  </a:lnTo>
                  <a:lnTo>
                    <a:pt x="27" y="98"/>
                  </a:lnTo>
                  <a:lnTo>
                    <a:pt x="18" y="65"/>
                  </a:lnTo>
                  <a:lnTo>
                    <a:pt x="9" y="33"/>
                  </a:lnTo>
                  <a:lnTo>
                    <a:pt x="0" y="0"/>
                  </a:lnTo>
                  <a:lnTo>
                    <a:pt x="1026" y="0"/>
                  </a:lnTo>
                  <a:close/>
                </a:path>
              </a:pathLst>
            </a:custGeom>
            <a:solidFill>
              <a:srgbClr val="808080"/>
            </a:solidFill>
            <a:ln w="9525">
              <a:noFill/>
              <a:round/>
              <a:headEnd/>
              <a:tailEnd/>
            </a:ln>
          </p:spPr>
          <p:txBody>
            <a:bodyPr/>
            <a:lstStyle/>
            <a:p>
              <a:endParaRPr lang="fr-FR"/>
            </a:p>
          </p:txBody>
        </p:sp>
        <p:sp>
          <p:nvSpPr>
            <p:cNvPr id="225" name="Freeform 228"/>
            <p:cNvSpPr>
              <a:spLocks/>
            </p:cNvSpPr>
            <p:nvPr/>
          </p:nvSpPr>
          <p:spPr bwMode="auto">
            <a:xfrm>
              <a:off x="2621" y="1656"/>
              <a:ext cx="461" cy="101"/>
            </a:xfrm>
            <a:custGeom>
              <a:avLst/>
              <a:gdLst>
                <a:gd name="T0" fmla="*/ 16 w 1384"/>
                <a:gd name="T1" fmla="*/ 4 h 303"/>
                <a:gd name="T2" fmla="*/ 16 w 1384"/>
                <a:gd name="T3" fmla="*/ 3 h 303"/>
                <a:gd name="T4" fmla="*/ 16 w 1384"/>
                <a:gd name="T5" fmla="*/ 3 h 303"/>
                <a:gd name="T6" fmla="*/ 16 w 1384"/>
                <a:gd name="T7" fmla="*/ 2 h 303"/>
                <a:gd name="T8" fmla="*/ 17 w 1384"/>
                <a:gd name="T9" fmla="*/ 2 h 303"/>
                <a:gd name="T10" fmla="*/ 17 w 1384"/>
                <a:gd name="T11" fmla="*/ 1 h 303"/>
                <a:gd name="T12" fmla="*/ 17 w 1384"/>
                <a:gd name="T13" fmla="*/ 1 h 303"/>
                <a:gd name="T14" fmla="*/ 17 w 1384"/>
                <a:gd name="T15" fmla="*/ 0 h 303"/>
                <a:gd name="T16" fmla="*/ 17 w 1384"/>
                <a:gd name="T17" fmla="*/ 0 h 303"/>
                <a:gd name="T18" fmla="*/ 17 w 1384"/>
                <a:gd name="T19" fmla="*/ 0 h 303"/>
                <a:gd name="T20" fmla="*/ 16 w 1384"/>
                <a:gd name="T21" fmla="*/ 0 h 303"/>
                <a:gd name="T22" fmla="*/ 16 w 1384"/>
                <a:gd name="T23" fmla="*/ 0 h 303"/>
                <a:gd name="T24" fmla="*/ 15 w 1384"/>
                <a:gd name="T25" fmla="*/ 0 h 303"/>
                <a:gd name="T26" fmla="*/ 15 w 1384"/>
                <a:gd name="T27" fmla="*/ 0 h 303"/>
                <a:gd name="T28" fmla="*/ 14 w 1384"/>
                <a:gd name="T29" fmla="*/ 0 h 303"/>
                <a:gd name="T30" fmla="*/ 14 w 1384"/>
                <a:gd name="T31" fmla="*/ 0 h 303"/>
                <a:gd name="T32" fmla="*/ 13 w 1384"/>
                <a:gd name="T33" fmla="*/ 0 h 303"/>
                <a:gd name="T34" fmla="*/ 13 w 1384"/>
                <a:gd name="T35" fmla="*/ 0 h 303"/>
                <a:gd name="T36" fmla="*/ 12 w 1384"/>
                <a:gd name="T37" fmla="*/ 0 h 303"/>
                <a:gd name="T38" fmla="*/ 12 w 1384"/>
                <a:gd name="T39" fmla="*/ 0 h 303"/>
                <a:gd name="T40" fmla="*/ 11 w 1384"/>
                <a:gd name="T41" fmla="*/ 0 h 303"/>
                <a:gd name="T42" fmla="*/ 11 w 1384"/>
                <a:gd name="T43" fmla="*/ 0 h 303"/>
                <a:gd name="T44" fmla="*/ 10 w 1384"/>
                <a:gd name="T45" fmla="*/ 0 h 303"/>
                <a:gd name="T46" fmla="*/ 10 w 1384"/>
                <a:gd name="T47" fmla="*/ 0 h 303"/>
                <a:gd name="T48" fmla="*/ 9 w 1384"/>
                <a:gd name="T49" fmla="*/ 0 h 303"/>
                <a:gd name="T50" fmla="*/ 9 w 1384"/>
                <a:gd name="T51" fmla="*/ 0 h 303"/>
                <a:gd name="T52" fmla="*/ 8 w 1384"/>
                <a:gd name="T53" fmla="*/ 0 h 303"/>
                <a:gd name="T54" fmla="*/ 8 w 1384"/>
                <a:gd name="T55" fmla="*/ 0 h 303"/>
                <a:gd name="T56" fmla="*/ 7 w 1384"/>
                <a:gd name="T57" fmla="*/ 0 h 303"/>
                <a:gd name="T58" fmla="*/ 7 w 1384"/>
                <a:gd name="T59" fmla="*/ 0 h 303"/>
                <a:gd name="T60" fmla="*/ 6 w 1384"/>
                <a:gd name="T61" fmla="*/ 0 h 303"/>
                <a:gd name="T62" fmla="*/ 6 w 1384"/>
                <a:gd name="T63" fmla="*/ 0 h 303"/>
                <a:gd name="T64" fmla="*/ 5 w 1384"/>
                <a:gd name="T65" fmla="*/ 0 h 303"/>
                <a:gd name="T66" fmla="*/ 5 w 1384"/>
                <a:gd name="T67" fmla="*/ 0 h 303"/>
                <a:gd name="T68" fmla="*/ 4 w 1384"/>
                <a:gd name="T69" fmla="*/ 0 h 303"/>
                <a:gd name="T70" fmla="*/ 4 w 1384"/>
                <a:gd name="T71" fmla="*/ 0 h 303"/>
                <a:gd name="T72" fmla="*/ 3 w 1384"/>
                <a:gd name="T73" fmla="*/ 0 h 303"/>
                <a:gd name="T74" fmla="*/ 3 w 1384"/>
                <a:gd name="T75" fmla="*/ 0 h 303"/>
                <a:gd name="T76" fmla="*/ 2 w 1384"/>
                <a:gd name="T77" fmla="*/ 0 h 303"/>
                <a:gd name="T78" fmla="*/ 2 w 1384"/>
                <a:gd name="T79" fmla="*/ 0 h 303"/>
                <a:gd name="T80" fmla="*/ 1 w 1384"/>
                <a:gd name="T81" fmla="*/ 0 h 303"/>
                <a:gd name="T82" fmla="*/ 1 w 1384"/>
                <a:gd name="T83" fmla="*/ 1 h 303"/>
                <a:gd name="T84" fmla="*/ 1 w 1384"/>
                <a:gd name="T85" fmla="*/ 1 h 303"/>
                <a:gd name="T86" fmla="*/ 1 w 1384"/>
                <a:gd name="T87" fmla="*/ 2 h 303"/>
                <a:gd name="T88" fmla="*/ 1 w 1384"/>
                <a:gd name="T89" fmla="*/ 2 h 303"/>
                <a:gd name="T90" fmla="*/ 1 w 1384"/>
                <a:gd name="T91" fmla="*/ 2 h 303"/>
                <a:gd name="T92" fmla="*/ 0 w 1384"/>
                <a:gd name="T93" fmla="*/ 3 h 303"/>
                <a:gd name="T94" fmla="*/ 0 w 1384"/>
                <a:gd name="T95" fmla="*/ 3 h 303"/>
                <a:gd name="T96" fmla="*/ 0 w 1384"/>
                <a:gd name="T97" fmla="*/ 4 h 303"/>
                <a:gd name="T98" fmla="*/ 16 w 1384"/>
                <a:gd name="T99" fmla="*/ 4 h 3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4"/>
                <a:gd name="T151" fmla="*/ 0 h 303"/>
                <a:gd name="T152" fmla="*/ 1384 w 1384"/>
                <a:gd name="T153" fmla="*/ 303 h 3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4" h="303">
                  <a:moveTo>
                    <a:pt x="1301" y="303"/>
                  </a:moveTo>
                  <a:lnTo>
                    <a:pt x="1310" y="266"/>
                  </a:lnTo>
                  <a:lnTo>
                    <a:pt x="1321" y="229"/>
                  </a:lnTo>
                  <a:lnTo>
                    <a:pt x="1331" y="191"/>
                  </a:lnTo>
                  <a:lnTo>
                    <a:pt x="1341" y="154"/>
                  </a:lnTo>
                  <a:lnTo>
                    <a:pt x="1351" y="115"/>
                  </a:lnTo>
                  <a:lnTo>
                    <a:pt x="1361" y="77"/>
                  </a:lnTo>
                  <a:lnTo>
                    <a:pt x="1373" y="38"/>
                  </a:lnTo>
                  <a:lnTo>
                    <a:pt x="1384" y="0"/>
                  </a:lnTo>
                  <a:lnTo>
                    <a:pt x="1344" y="1"/>
                  </a:lnTo>
                  <a:lnTo>
                    <a:pt x="1305" y="1"/>
                  </a:lnTo>
                  <a:lnTo>
                    <a:pt x="1265" y="2"/>
                  </a:lnTo>
                  <a:lnTo>
                    <a:pt x="1226" y="3"/>
                  </a:lnTo>
                  <a:lnTo>
                    <a:pt x="1186" y="3"/>
                  </a:lnTo>
                  <a:lnTo>
                    <a:pt x="1146" y="4"/>
                  </a:lnTo>
                  <a:lnTo>
                    <a:pt x="1107" y="6"/>
                  </a:lnTo>
                  <a:lnTo>
                    <a:pt x="1067" y="6"/>
                  </a:lnTo>
                  <a:lnTo>
                    <a:pt x="1027" y="7"/>
                  </a:lnTo>
                  <a:lnTo>
                    <a:pt x="988" y="8"/>
                  </a:lnTo>
                  <a:lnTo>
                    <a:pt x="948" y="8"/>
                  </a:lnTo>
                  <a:lnTo>
                    <a:pt x="908" y="9"/>
                  </a:lnTo>
                  <a:lnTo>
                    <a:pt x="869" y="10"/>
                  </a:lnTo>
                  <a:lnTo>
                    <a:pt x="829" y="10"/>
                  </a:lnTo>
                  <a:lnTo>
                    <a:pt x="790" y="11"/>
                  </a:lnTo>
                  <a:lnTo>
                    <a:pt x="750" y="11"/>
                  </a:lnTo>
                  <a:lnTo>
                    <a:pt x="710" y="12"/>
                  </a:lnTo>
                  <a:lnTo>
                    <a:pt x="671" y="14"/>
                  </a:lnTo>
                  <a:lnTo>
                    <a:pt x="631" y="14"/>
                  </a:lnTo>
                  <a:lnTo>
                    <a:pt x="591" y="15"/>
                  </a:lnTo>
                  <a:lnTo>
                    <a:pt x="552" y="16"/>
                  </a:lnTo>
                  <a:lnTo>
                    <a:pt x="512" y="16"/>
                  </a:lnTo>
                  <a:lnTo>
                    <a:pt x="473" y="17"/>
                  </a:lnTo>
                  <a:lnTo>
                    <a:pt x="432" y="18"/>
                  </a:lnTo>
                  <a:lnTo>
                    <a:pt x="392" y="18"/>
                  </a:lnTo>
                  <a:lnTo>
                    <a:pt x="352" y="19"/>
                  </a:lnTo>
                  <a:lnTo>
                    <a:pt x="313" y="20"/>
                  </a:lnTo>
                  <a:lnTo>
                    <a:pt x="273" y="20"/>
                  </a:lnTo>
                  <a:lnTo>
                    <a:pt x="234" y="21"/>
                  </a:lnTo>
                  <a:lnTo>
                    <a:pt x="194" y="23"/>
                  </a:lnTo>
                  <a:lnTo>
                    <a:pt x="154" y="23"/>
                  </a:lnTo>
                  <a:lnTo>
                    <a:pt x="115" y="24"/>
                  </a:lnTo>
                  <a:lnTo>
                    <a:pt x="100" y="59"/>
                  </a:lnTo>
                  <a:lnTo>
                    <a:pt x="85" y="94"/>
                  </a:lnTo>
                  <a:lnTo>
                    <a:pt x="71" y="129"/>
                  </a:lnTo>
                  <a:lnTo>
                    <a:pt x="56" y="163"/>
                  </a:lnTo>
                  <a:lnTo>
                    <a:pt x="42" y="198"/>
                  </a:lnTo>
                  <a:lnTo>
                    <a:pt x="28" y="233"/>
                  </a:lnTo>
                  <a:lnTo>
                    <a:pt x="14" y="268"/>
                  </a:lnTo>
                  <a:lnTo>
                    <a:pt x="0" y="303"/>
                  </a:lnTo>
                  <a:lnTo>
                    <a:pt x="1301" y="303"/>
                  </a:lnTo>
                  <a:close/>
                </a:path>
              </a:pathLst>
            </a:custGeom>
            <a:solidFill>
              <a:srgbClr val="333333"/>
            </a:solidFill>
            <a:ln w="9525">
              <a:noFill/>
              <a:round/>
              <a:headEnd/>
              <a:tailEnd/>
            </a:ln>
          </p:spPr>
          <p:txBody>
            <a:bodyPr/>
            <a:lstStyle/>
            <a:p>
              <a:endParaRPr lang="fr-FR"/>
            </a:p>
          </p:txBody>
        </p:sp>
        <p:sp>
          <p:nvSpPr>
            <p:cNvPr id="226" name="Freeform 229"/>
            <p:cNvSpPr>
              <a:spLocks/>
            </p:cNvSpPr>
            <p:nvPr/>
          </p:nvSpPr>
          <p:spPr bwMode="auto">
            <a:xfrm>
              <a:off x="2618" y="1757"/>
              <a:ext cx="437" cy="7"/>
            </a:xfrm>
            <a:custGeom>
              <a:avLst/>
              <a:gdLst>
                <a:gd name="T0" fmla="*/ 16 w 1309"/>
                <a:gd name="T1" fmla="*/ 0 h 21"/>
                <a:gd name="T2" fmla="*/ 16 w 1309"/>
                <a:gd name="T3" fmla="*/ 0 h 21"/>
                <a:gd name="T4" fmla="*/ 16 w 1309"/>
                <a:gd name="T5" fmla="*/ 0 h 21"/>
                <a:gd name="T6" fmla="*/ 16 w 1309"/>
                <a:gd name="T7" fmla="*/ 0 h 21"/>
                <a:gd name="T8" fmla="*/ 16 w 1309"/>
                <a:gd name="T9" fmla="*/ 0 h 21"/>
                <a:gd name="T10" fmla="*/ 0 w 1309"/>
                <a:gd name="T11" fmla="*/ 0 h 21"/>
                <a:gd name="T12" fmla="*/ 0 w 1309"/>
                <a:gd name="T13" fmla="*/ 0 h 21"/>
                <a:gd name="T14" fmla="*/ 0 w 1309"/>
                <a:gd name="T15" fmla="*/ 0 h 21"/>
                <a:gd name="T16" fmla="*/ 0 w 1309"/>
                <a:gd name="T17" fmla="*/ 0 h 21"/>
                <a:gd name="T18" fmla="*/ 0 w 1309"/>
                <a:gd name="T19" fmla="*/ 0 h 21"/>
                <a:gd name="T20" fmla="*/ 16 w 130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9"/>
                <a:gd name="T34" fmla="*/ 0 h 21"/>
                <a:gd name="T35" fmla="*/ 1309 w 130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9" h="21">
                  <a:moveTo>
                    <a:pt x="1309" y="0"/>
                  </a:moveTo>
                  <a:lnTo>
                    <a:pt x="1308" y="5"/>
                  </a:lnTo>
                  <a:lnTo>
                    <a:pt x="1307" y="11"/>
                  </a:lnTo>
                  <a:lnTo>
                    <a:pt x="1306" y="15"/>
                  </a:lnTo>
                  <a:lnTo>
                    <a:pt x="1305" y="21"/>
                  </a:lnTo>
                  <a:lnTo>
                    <a:pt x="0" y="21"/>
                  </a:lnTo>
                  <a:lnTo>
                    <a:pt x="3" y="15"/>
                  </a:lnTo>
                  <a:lnTo>
                    <a:pt x="5" y="11"/>
                  </a:lnTo>
                  <a:lnTo>
                    <a:pt x="6" y="5"/>
                  </a:lnTo>
                  <a:lnTo>
                    <a:pt x="8" y="0"/>
                  </a:lnTo>
                  <a:lnTo>
                    <a:pt x="1309" y="0"/>
                  </a:lnTo>
                  <a:close/>
                </a:path>
              </a:pathLst>
            </a:custGeom>
            <a:solidFill>
              <a:srgbClr val="363636"/>
            </a:solidFill>
            <a:ln w="9525">
              <a:noFill/>
              <a:round/>
              <a:headEnd/>
              <a:tailEnd/>
            </a:ln>
          </p:spPr>
          <p:txBody>
            <a:bodyPr/>
            <a:lstStyle/>
            <a:p>
              <a:endParaRPr lang="fr-FR"/>
            </a:p>
          </p:txBody>
        </p:sp>
        <p:sp>
          <p:nvSpPr>
            <p:cNvPr id="227" name="Freeform 230"/>
            <p:cNvSpPr>
              <a:spLocks/>
            </p:cNvSpPr>
            <p:nvPr/>
          </p:nvSpPr>
          <p:spPr bwMode="auto">
            <a:xfrm>
              <a:off x="2616" y="1764"/>
              <a:ext cx="437" cy="7"/>
            </a:xfrm>
            <a:custGeom>
              <a:avLst/>
              <a:gdLst>
                <a:gd name="T0" fmla="*/ 16 w 1313"/>
                <a:gd name="T1" fmla="*/ 0 h 21"/>
                <a:gd name="T2" fmla="*/ 16 w 1313"/>
                <a:gd name="T3" fmla="*/ 0 h 21"/>
                <a:gd name="T4" fmla="*/ 16 w 1313"/>
                <a:gd name="T5" fmla="*/ 0 h 21"/>
                <a:gd name="T6" fmla="*/ 16 w 1313"/>
                <a:gd name="T7" fmla="*/ 0 h 21"/>
                <a:gd name="T8" fmla="*/ 16 w 1313"/>
                <a:gd name="T9" fmla="*/ 0 h 21"/>
                <a:gd name="T10" fmla="*/ 0 w 1313"/>
                <a:gd name="T11" fmla="*/ 0 h 21"/>
                <a:gd name="T12" fmla="*/ 0 w 1313"/>
                <a:gd name="T13" fmla="*/ 0 h 21"/>
                <a:gd name="T14" fmla="*/ 0 w 1313"/>
                <a:gd name="T15" fmla="*/ 0 h 21"/>
                <a:gd name="T16" fmla="*/ 0 w 1313"/>
                <a:gd name="T17" fmla="*/ 0 h 21"/>
                <a:gd name="T18" fmla="*/ 0 w 1313"/>
                <a:gd name="T19" fmla="*/ 0 h 21"/>
                <a:gd name="T20" fmla="*/ 16 w 131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3"/>
                <a:gd name="T34" fmla="*/ 0 h 21"/>
                <a:gd name="T35" fmla="*/ 1313 w 13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3" h="21">
                  <a:moveTo>
                    <a:pt x="1313" y="0"/>
                  </a:moveTo>
                  <a:lnTo>
                    <a:pt x="1312" y="5"/>
                  </a:lnTo>
                  <a:lnTo>
                    <a:pt x="1311" y="10"/>
                  </a:lnTo>
                  <a:lnTo>
                    <a:pt x="1308" y="16"/>
                  </a:lnTo>
                  <a:lnTo>
                    <a:pt x="1307" y="21"/>
                  </a:lnTo>
                  <a:lnTo>
                    <a:pt x="0" y="21"/>
                  </a:lnTo>
                  <a:lnTo>
                    <a:pt x="3" y="16"/>
                  </a:lnTo>
                  <a:lnTo>
                    <a:pt x="5" y="10"/>
                  </a:lnTo>
                  <a:lnTo>
                    <a:pt x="6" y="5"/>
                  </a:lnTo>
                  <a:lnTo>
                    <a:pt x="8" y="0"/>
                  </a:lnTo>
                  <a:lnTo>
                    <a:pt x="1313" y="0"/>
                  </a:lnTo>
                  <a:close/>
                </a:path>
              </a:pathLst>
            </a:custGeom>
            <a:solidFill>
              <a:srgbClr val="393939"/>
            </a:solidFill>
            <a:ln w="9525">
              <a:noFill/>
              <a:round/>
              <a:headEnd/>
              <a:tailEnd/>
            </a:ln>
          </p:spPr>
          <p:txBody>
            <a:bodyPr/>
            <a:lstStyle/>
            <a:p>
              <a:endParaRPr lang="fr-FR"/>
            </a:p>
          </p:txBody>
        </p:sp>
        <p:sp>
          <p:nvSpPr>
            <p:cNvPr id="228" name="Freeform 231"/>
            <p:cNvSpPr>
              <a:spLocks/>
            </p:cNvSpPr>
            <p:nvPr/>
          </p:nvSpPr>
          <p:spPr bwMode="auto">
            <a:xfrm>
              <a:off x="2613" y="1771"/>
              <a:ext cx="438" cy="7"/>
            </a:xfrm>
            <a:custGeom>
              <a:avLst/>
              <a:gdLst>
                <a:gd name="T0" fmla="*/ 16 w 1316"/>
                <a:gd name="T1" fmla="*/ 0 h 22"/>
                <a:gd name="T2" fmla="*/ 16 w 1316"/>
                <a:gd name="T3" fmla="*/ 0 h 22"/>
                <a:gd name="T4" fmla="*/ 16 w 1316"/>
                <a:gd name="T5" fmla="*/ 0 h 22"/>
                <a:gd name="T6" fmla="*/ 16 w 1316"/>
                <a:gd name="T7" fmla="*/ 0 h 22"/>
                <a:gd name="T8" fmla="*/ 16 w 1316"/>
                <a:gd name="T9" fmla="*/ 0 h 22"/>
                <a:gd name="T10" fmla="*/ 0 w 1316"/>
                <a:gd name="T11" fmla="*/ 0 h 22"/>
                <a:gd name="T12" fmla="*/ 0 w 1316"/>
                <a:gd name="T13" fmla="*/ 0 h 22"/>
                <a:gd name="T14" fmla="*/ 0 w 1316"/>
                <a:gd name="T15" fmla="*/ 0 h 22"/>
                <a:gd name="T16" fmla="*/ 0 w 1316"/>
                <a:gd name="T17" fmla="*/ 0 h 22"/>
                <a:gd name="T18" fmla="*/ 0 w 1316"/>
                <a:gd name="T19" fmla="*/ 0 h 22"/>
                <a:gd name="T20" fmla="*/ 16 w 131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6"/>
                <a:gd name="T34" fmla="*/ 0 h 22"/>
                <a:gd name="T35" fmla="*/ 1316 w 13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6" h="22">
                  <a:moveTo>
                    <a:pt x="1316" y="0"/>
                  </a:moveTo>
                  <a:lnTo>
                    <a:pt x="1315" y="6"/>
                  </a:lnTo>
                  <a:lnTo>
                    <a:pt x="1314" y="12"/>
                  </a:lnTo>
                  <a:lnTo>
                    <a:pt x="1312" y="16"/>
                  </a:lnTo>
                  <a:lnTo>
                    <a:pt x="1311" y="22"/>
                  </a:lnTo>
                  <a:lnTo>
                    <a:pt x="0" y="22"/>
                  </a:lnTo>
                  <a:lnTo>
                    <a:pt x="3" y="16"/>
                  </a:lnTo>
                  <a:lnTo>
                    <a:pt x="5" y="11"/>
                  </a:lnTo>
                  <a:lnTo>
                    <a:pt x="7" y="6"/>
                  </a:lnTo>
                  <a:lnTo>
                    <a:pt x="9" y="0"/>
                  </a:lnTo>
                  <a:lnTo>
                    <a:pt x="1316" y="0"/>
                  </a:lnTo>
                  <a:close/>
                </a:path>
              </a:pathLst>
            </a:custGeom>
            <a:solidFill>
              <a:srgbClr val="393939"/>
            </a:solidFill>
            <a:ln w="9525">
              <a:noFill/>
              <a:round/>
              <a:headEnd/>
              <a:tailEnd/>
            </a:ln>
          </p:spPr>
          <p:txBody>
            <a:bodyPr/>
            <a:lstStyle/>
            <a:p>
              <a:endParaRPr lang="fr-FR"/>
            </a:p>
          </p:txBody>
        </p:sp>
        <p:sp>
          <p:nvSpPr>
            <p:cNvPr id="229" name="Freeform 232"/>
            <p:cNvSpPr>
              <a:spLocks/>
            </p:cNvSpPr>
            <p:nvPr/>
          </p:nvSpPr>
          <p:spPr bwMode="auto">
            <a:xfrm>
              <a:off x="2610" y="1778"/>
              <a:ext cx="440" cy="7"/>
            </a:xfrm>
            <a:custGeom>
              <a:avLst/>
              <a:gdLst>
                <a:gd name="T0" fmla="*/ 16 w 1319"/>
                <a:gd name="T1" fmla="*/ 0 h 21"/>
                <a:gd name="T2" fmla="*/ 16 w 1319"/>
                <a:gd name="T3" fmla="*/ 0 h 21"/>
                <a:gd name="T4" fmla="*/ 16 w 1319"/>
                <a:gd name="T5" fmla="*/ 0 h 21"/>
                <a:gd name="T6" fmla="*/ 16 w 1319"/>
                <a:gd name="T7" fmla="*/ 0 h 21"/>
                <a:gd name="T8" fmla="*/ 16 w 1319"/>
                <a:gd name="T9" fmla="*/ 0 h 21"/>
                <a:gd name="T10" fmla="*/ 0 w 1319"/>
                <a:gd name="T11" fmla="*/ 0 h 21"/>
                <a:gd name="T12" fmla="*/ 0 w 1319"/>
                <a:gd name="T13" fmla="*/ 0 h 21"/>
                <a:gd name="T14" fmla="*/ 0 w 1319"/>
                <a:gd name="T15" fmla="*/ 0 h 21"/>
                <a:gd name="T16" fmla="*/ 0 w 1319"/>
                <a:gd name="T17" fmla="*/ 0 h 21"/>
                <a:gd name="T18" fmla="*/ 0 w 1319"/>
                <a:gd name="T19" fmla="*/ 0 h 21"/>
                <a:gd name="T20" fmla="*/ 16 w 131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9"/>
                <a:gd name="T34" fmla="*/ 0 h 21"/>
                <a:gd name="T35" fmla="*/ 1319 w 131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9" h="21">
                  <a:moveTo>
                    <a:pt x="1319" y="0"/>
                  </a:moveTo>
                  <a:lnTo>
                    <a:pt x="1317" y="6"/>
                  </a:lnTo>
                  <a:lnTo>
                    <a:pt x="1316" y="11"/>
                  </a:lnTo>
                  <a:lnTo>
                    <a:pt x="1315" y="16"/>
                  </a:lnTo>
                  <a:lnTo>
                    <a:pt x="1314" y="21"/>
                  </a:lnTo>
                  <a:lnTo>
                    <a:pt x="0" y="21"/>
                  </a:lnTo>
                  <a:lnTo>
                    <a:pt x="3" y="16"/>
                  </a:lnTo>
                  <a:lnTo>
                    <a:pt x="5" y="10"/>
                  </a:lnTo>
                  <a:lnTo>
                    <a:pt x="6" y="6"/>
                  </a:lnTo>
                  <a:lnTo>
                    <a:pt x="8" y="0"/>
                  </a:lnTo>
                  <a:lnTo>
                    <a:pt x="1319" y="0"/>
                  </a:lnTo>
                  <a:close/>
                </a:path>
              </a:pathLst>
            </a:custGeom>
            <a:solidFill>
              <a:srgbClr val="3B3B3B"/>
            </a:solidFill>
            <a:ln w="9525">
              <a:noFill/>
              <a:round/>
              <a:headEnd/>
              <a:tailEnd/>
            </a:ln>
          </p:spPr>
          <p:txBody>
            <a:bodyPr/>
            <a:lstStyle/>
            <a:p>
              <a:endParaRPr lang="fr-FR"/>
            </a:p>
          </p:txBody>
        </p:sp>
        <p:sp>
          <p:nvSpPr>
            <p:cNvPr id="230" name="Freeform 233"/>
            <p:cNvSpPr>
              <a:spLocks/>
            </p:cNvSpPr>
            <p:nvPr/>
          </p:nvSpPr>
          <p:spPr bwMode="auto">
            <a:xfrm>
              <a:off x="2608" y="1785"/>
              <a:ext cx="440" cy="8"/>
            </a:xfrm>
            <a:custGeom>
              <a:avLst/>
              <a:gdLst>
                <a:gd name="T0" fmla="*/ 16 w 1321"/>
                <a:gd name="T1" fmla="*/ 0 h 22"/>
                <a:gd name="T2" fmla="*/ 16 w 1321"/>
                <a:gd name="T3" fmla="*/ 0 h 22"/>
                <a:gd name="T4" fmla="*/ 16 w 1321"/>
                <a:gd name="T5" fmla="*/ 0 h 22"/>
                <a:gd name="T6" fmla="*/ 16 w 1321"/>
                <a:gd name="T7" fmla="*/ 0 h 22"/>
                <a:gd name="T8" fmla="*/ 16 w 1321"/>
                <a:gd name="T9" fmla="*/ 0 h 22"/>
                <a:gd name="T10" fmla="*/ 0 w 1321"/>
                <a:gd name="T11" fmla="*/ 0 h 22"/>
                <a:gd name="T12" fmla="*/ 0 w 1321"/>
                <a:gd name="T13" fmla="*/ 0 h 22"/>
                <a:gd name="T14" fmla="*/ 0 w 1321"/>
                <a:gd name="T15" fmla="*/ 0 h 22"/>
                <a:gd name="T16" fmla="*/ 0 w 1321"/>
                <a:gd name="T17" fmla="*/ 0 h 22"/>
                <a:gd name="T18" fmla="*/ 0 w 1321"/>
                <a:gd name="T19" fmla="*/ 0 h 22"/>
                <a:gd name="T20" fmla="*/ 16 w 13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1"/>
                <a:gd name="T34" fmla="*/ 0 h 22"/>
                <a:gd name="T35" fmla="*/ 1321 w 13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1" h="22">
                  <a:moveTo>
                    <a:pt x="1321" y="0"/>
                  </a:moveTo>
                  <a:lnTo>
                    <a:pt x="1320" y="6"/>
                  </a:lnTo>
                  <a:lnTo>
                    <a:pt x="1319" y="11"/>
                  </a:lnTo>
                  <a:lnTo>
                    <a:pt x="1316" y="16"/>
                  </a:lnTo>
                  <a:lnTo>
                    <a:pt x="1315" y="22"/>
                  </a:lnTo>
                  <a:lnTo>
                    <a:pt x="0" y="22"/>
                  </a:lnTo>
                  <a:lnTo>
                    <a:pt x="2" y="16"/>
                  </a:lnTo>
                  <a:lnTo>
                    <a:pt x="4" y="12"/>
                  </a:lnTo>
                  <a:lnTo>
                    <a:pt x="5" y="6"/>
                  </a:lnTo>
                  <a:lnTo>
                    <a:pt x="7" y="0"/>
                  </a:lnTo>
                  <a:lnTo>
                    <a:pt x="1321" y="0"/>
                  </a:lnTo>
                  <a:close/>
                </a:path>
              </a:pathLst>
            </a:custGeom>
            <a:solidFill>
              <a:srgbClr val="3E3E3E"/>
            </a:solidFill>
            <a:ln w="9525">
              <a:noFill/>
              <a:round/>
              <a:headEnd/>
              <a:tailEnd/>
            </a:ln>
          </p:spPr>
          <p:txBody>
            <a:bodyPr/>
            <a:lstStyle/>
            <a:p>
              <a:endParaRPr lang="fr-FR"/>
            </a:p>
          </p:txBody>
        </p:sp>
        <p:sp>
          <p:nvSpPr>
            <p:cNvPr id="231" name="Freeform 234"/>
            <p:cNvSpPr>
              <a:spLocks/>
            </p:cNvSpPr>
            <p:nvPr/>
          </p:nvSpPr>
          <p:spPr bwMode="auto">
            <a:xfrm>
              <a:off x="2605" y="1793"/>
              <a:ext cx="441" cy="7"/>
            </a:xfrm>
            <a:custGeom>
              <a:avLst/>
              <a:gdLst>
                <a:gd name="T0" fmla="*/ 16 w 1323"/>
                <a:gd name="T1" fmla="*/ 0 h 21"/>
                <a:gd name="T2" fmla="*/ 16 w 1323"/>
                <a:gd name="T3" fmla="*/ 0 h 21"/>
                <a:gd name="T4" fmla="*/ 16 w 1323"/>
                <a:gd name="T5" fmla="*/ 0 h 21"/>
                <a:gd name="T6" fmla="*/ 16 w 1323"/>
                <a:gd name="T7" fmla="*/ 0 h 21"/>
                <a:gd name="T8" fmla="*/ 16 w 1323"/>
                <a:gd name="T9" fmla="*/ 0 h 21"/>
                <a:gd name="T10" fmla="*/ 0 w 1323"/>
                <a:gd name="T11" fmla="*/ 0 h 21"/>
                <a:gd name="T12" fmla="*/ 0 w 1323"/>
                <a:gd name="T13" fmla="*/ 0 h 21"/>
                <a:gd name="T14" fmla="*/ 0 w 1323"/>
                <a:gd name="T15" fmla="*/ 0 h 21"/>
                <a:gd name="T16" fmla="*/ 0 w 1323"/>
                <a:gd name="T17" fmla="*/ 0 h 21"/>
                <a:gd name="T18" fmla="*/ 0 w 1323"/>
                <a:gd name="T19" fmla="*/ 0 h 21"/>
                <a:gd name="T20" fmla="*/ 16 w 13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3"/>
                <a:gd name="T34" fmla="*/ 0 h 21"/>
                <a:gd name="T35" fmla="*/ 1323 w 13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3" h="21">
                  <a:moveTo>
                    <a:pt x="1323" y="0"/>
                  </a:moveTo>
                  <a:lnTo>
                    <a:pt x="1322" y="6"/>
                  </a:lnTo>
                  <a:lnTo>
                    <a:pt x="1321" y="11"/>
                  </a:lnTo>
                  <a:lnTo>
                    <a:pt x="1320" y="16"/>
                  </a:lnTo>
                  <a:lnTo>
                    <a:pt x="1319" y="21"/>
                  </a:lnTo>
                  <a:lnTo>
                    <a:pt x="0" y="21"/>
                  </a:lnTo>
                  <a:lnTo>
                    <a:pt x="2" y="16"/>
                  </a:lnTo>
                  <a:lnTo>
                    <a:pt x="4" y="11"/>
                  </a:lnTo>
                  <a:lnTo>
                    <a:pt x="5" y="6"/>
                  </a:lnTo>
                  <a:lnTo>
                    <a:pt x="8" y="0"/>
                  </a:lnTo>
                  <a:lnTo>
                    <a:pt x="1323" y="0"/>
                  </a:lnTo>
                  <a:close/>
                </a:path>
              </a:pathLst>
            </a:custGeom>
            <a:solidFill>
              <a:srgbClr val="404040"/>
            </a:solidFill>
            <a:ln w="9525">
              <a:noFill/>
              <a:round/>
              <a:headEnd/>
              <a:tailEnd/>
            </a:ln>
          </p:spPr>
          <p:txBody>
            <a:bodyPr/>
            <a:lstStyle/>
            <a:p>
              <a:endParaRPr lang="fr-FR"/>
            </a:p>
          </p:txBody>
        </p:sp>
        <p:sp>
          <p:nvSpPr>
            <p:cNvPr id="232" name="Freeform 235"/>
            <p:cNvSpPr>
              <a:spLocks/>
            </p:cNvSpPr>
            <p:nvPr/>
          </p:nvSpPr>
          <p:spPr bwMode="auto">
            <a:xfrm>
              <a:off x="2602" y="1800"/>
              <a:ext cx="443" cy="7"/>
            </a:xfrm>
            <a:custGeom>
              <a:avLst/>
              <a:gdLst>
                <a:gd name="T0" fmla="*/ 16 w 1327"/>
                <a:gd name="T1" fmla="*/ 0 h 22"/>
                <a:gd name="T2" fmla="*/ 16 w 1327"/>
                <a:gd name="T3" fmla="*/ 0 h 22"/>
                <a:gd name="T4" fmla="*/ 16 w 1327"/>
                <a:gd name="T5" fmla="*/ 0 h 22"/>
                <a:gd name="T6" fmla="*/ 16 w 1327"/>
                <a:gd name="T7" fmla="*/ 0 h 22"/>
                <a:gd name="T8" fmla="*/ 16 w 1327"/>
                <a:gd name="T9" fmla="*/ 0 h 22"/>
                <a:gd name="T10" fmla="*/ 0 w 1327"/>
                <a:gd name="T11" fmla="*/ 0 h 22"/>
                <a:gd name="T12" fmla="*/ 0 w 1327"/>
                <a:gd name="T13" fmla="*/ 0 h 22"/>
                <a:gd name="T14" fmla="*/ 0 w 1327"/>
                <a:gd name="T15" fmla="*/ 0 h 22"/>
                <a:gd name="T16" fmla="*/ 0 w 1327"/>
                <a:gd name="T17" fmla="*/ 0 h 22"/>
                <a:gd name="T18" fmla="*/ 0 w 1327"/>
                <a:gd name="T19" fmla="*/ 0 h 22"/>
                <a:gd name="T20" fmla="*/ 16 w 132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7"/>
                <a:gd name="T34" fmla="*/ 0 h 22"/>
                <a:gd name="T35" fmla="*/ 1327 w 132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7" h="22">
                  <a:moveTo>
                    <a:pt x="1327" y="0"/>
                  </a:moveTo>
                  <a:lnTo>
                    <a:pt x="1326" y="6"/>
                  </a:lnTo>
                  <a:lnTo>
                    <a:pt x="1325" y="12"/>
                  </a:lnTo>
                  <a:lnTo>
                    <a:pt x="1323" y="16"/>
                  </a:lnTo>
                  <a:lnTo>
                    <a:pt x="1322" y="22"/>
                  </a:lnTo>
                  <a:lnTo>
                    <a:pt x="0" y="22"/>
                  </a:lnTo>
                  <a:lnTo>
                    <a:pt x="2" y="16"/>
                  </a:lnTo>
                  <a:lnTo>
                    <a:pt x="4" y="12"/>
                  </a:lnTo>
                  <a:lnTo>
                    <a:pt x="5" y="6"/>
                  </a:lnTo>
                  <a:lnTo>
                    <a:pt x="8" y="0"/>
                  </a:lnTo>
                  <a:lnTo>
                    <a:pt x="1327" y="0"/>
                  </a:lnTo>
                  <a:close/>
                </a:path>
              </a:pathLst>
            </a:custGeom>
            <a:solidFill>
              <a:srgbClr val="434343"/>
            </a:solidFill>
            <a:ln w="9525">
              <a:noFill/>
              <a:round/>
              <a:headEnd/>
              <a:tailEnd/>
            </a:ln>
          </p:spPr>
          <p:txBody>
            <a:bodyPr/>
            <a:lstStyle/>
            <a:p>
              <a:endParaRPr lang="fr-FR"/>
            </a:p>
          </p:txBody>
        </p:sp>
        <p:sp>
          <p:nvSpPr>
            <p:cNvPr id="233" name="Freeform 236"/>
            <p:cNvSpPr>
              <a:spLocks/>
            </p:cNvSpPr>
            <p:nvPr/>
          </p:nvSpPr>
          <p:spPr bwMode="auto">
            <a:xfrm>
              <a:off x="2600" y="1807"/>
              <a:ext cx="443" cy="7"/>
            </a:xfrm>
            <a:custGeom>
              <a:avLst/>
              <a:gdLst>
                <a:gd name="T0" fmla="*/ 16 w 1330"/>
                <a:gd name="T1" fmla="*/ 0 h 21"/>
                <a:gd name="T2" fmla="*/ 16 w 1330"/>
                <a:gd name="T3" fmla="*/ 0 h 21"/>
                <a:gd name="T4" fmla="*/ 16 w 1330"/>
                <a:gd name="T5" fmla="*/ 0 h 21"/>
                <a:gd name="T6" fmla="*/ 16 w 1330"/>
                <a:gd name="T7" fmla="*/ 0 h 21"/>
                <a:gd name="T8" fmla="*/ 16 w 1330"/>
                <a:gd name="T9" fmla="*/ 0 h 21"/>
                <a:gd name="T10" fmla="*/ 0 w 1330"/>
                <a:gd name="T11" fmla="*/ 0 h 21"/>
                <a:gd name="T12" fmla="*/ 0 w 1330"/>
                <a:gd name="T13" fmla="*/ 0 h 21"/>
                <a:gd name="T14" fmla="*/ 0 w 1330"/>
                <a:gd name="T15" fmla="*/ 0 h 21"/>
                <a:gd name="T16" fmla="*/ 0 w 1330"/>
                <a:gd name="T17" fmla="*/ 0 h 21"/>
                <a:gd name="T18" fmla="*/ 0 w 1330"/>
                <a:gd name="T19" fmla="*/ 0 h 21"/>
                <a:gd name="T20" fmla="*/ 16 w 133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0"/>
                <a:gd name="T34" fmla="*/ 0 h 21"/>
                <a:gd name="T35" fmla="*/ 1330 w 133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0" h="21">
                  <a:moveTo>
                    <a:pt x="1330" y="0"/>
                  </a:moveTo>
                  <a:lnTo>
                    <a:pt x="1329" y="6"/>
                  </a:lnTo>
                  <a:lnTo>
                    <a:pt x="1328" y="10"/>
                  </a:lnTo>
                  <a:lnTo>
                    <a:pt x="1326" y="16"/>
                  </a:lnTo>
                  <a:lnTo>
                    <a:pt x="1325" y="21"/>
                  </a:lnTo>
                  <a:lnTo>
                    <a:pt x="0" y="21"/>
                  </a:lnTo>
                  <a:lnTo>
                    <a:pt x="2" y="16"/>
                  </a:lnTo>
                  <a:lnTo>
                    <a:pt x="4" y="11"/>
                  </a:lnTo>
                  <a:lnTo>
                    <a:pt x="5" y="6"/>
                  </a:lnTo>
                  <a:lnTo>
                    <a:pt x="8" y="0"/>
                  </a:lnTo>
                  <a:lnTo>
                    <a:pt x="1330" y="0"/>
                  </a:lnTo>
                  <a:close/>
                </a:path>
              </a:pathLst>
            </a:custGeom>
            <a:solidFill>
              <a:srgbClr val="434343"/>
            </a:solidFill>
            <a:ln w="9525">
              <a:noFill/>
              <a:round/>
              <a:headEnd/>
              <a:tailEnd/>
            </a:ln>
          </p:spPr>
          <p:txBody>
            <a:bodyPr/>
            <a:lstStyle/>
            <a:p>
              <a:endParaRPr lang="fr-FR"/>
            </a:p>
          </p:txBody>
        </p:sp>
        <p:sp>
          <p:nvSpPr>
            <p:cNvPr id="234" name="Freeform 237"/>
            <p:cNvSpPr>
              <a:spLocks/>
            </p:cNvSpPr>
            <p:nvPr/>
          </p:nvSpPr>
          <p:spPr bwMode="auto">
            <a:xfrm>
              <a:off x="2597" y="1814"/>
              <a:ext cx="444" cy="7"/>
            </a:xfrm>
            <a:custGeom>
              <a:avLst/>
              <a:gdLst>
                <a:gd name="T0" fmla="*/ 16 w 1333"/>
                <a:gd name="T1" fmla="*/ 0 h 22"/>
                <a:gd name="T2" fmla="*/ 16 w 1333"/>
                <a:gd name="T3" fmla="*/ 0 h 22"/>
                <a:gd name="T4" fmla="*/ 16 w 1333"/>
                <a:gd name="T5" fmla="*/ 0 h 22"/>
                <a:gd name="T6" fmla="*/ 16 w 1333"/>
                <a:gd name="T7" fmla="*/ 0 h 22"/>
                <a:gd name="T8" fmla="*/ 16 w 1333"/>
                <a:gd name="T9" fmla="*/ 0 h 22"/>
                <a:gd name="T10" fmla="*/ 0 w 1333"/>
                <a:gd name="T11" fmla="*/ 0 h 22"/>
                <a:gd name="T12" fmla="*/ 0 w 1333"/>
                <a:gd name="T13" fmla="*/ 0 h 22"/>
                <a:gd name="T14" fmla="*/ 0 w 1333"/>
                <a:gd name="T15" fmla="*/ 0 h 22"/>
                <a:gd name="T16" fmla="*/ 0 w 1333"/>
                <a:gd name="T17" fmla="*/ 0 h 22"/>
                <a:gd name="T18" fmla="*/ 0 w 1333"/>
                <a:gd name="T19" fmla="*/ 0 h 22"/>
                <a:gd name="T20" fmla="*/ 16 w 133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3"/>
                <a:gd name="T34" fmla="*/ 0 h 22"/>
                <a:gd name="T35" fmla="*/ 1333 w 133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3" h="22">
                  <a:moveTo>
                    <a:pt x="1333" y="0"/>
                  </a:moveTo>
                  <a:lnTo>
                    <a:pt x="1332" y="6"/>
                  </a:lnTo>
                  <a:lnTo>
                    <a:pt x="1330" y="11"/>
                  </a:lnTo>
                  <a:lnTo>
                    <a:pt x="1329" y="16"/>
                  </a:lnTo>
                  <a:lnTo>
                    <a:pt x="1328" y="22"/>
                  </a:lnTo>
                  <a:lnTo>
                    <a:pt x="0" y="22"/>
                  </a:lnTo>
                  <a:lnTo>
                    <a:pt x="2" y="16"/>
                  </a:lnTo>
                  <a:lnTo>
                    <a:pt x="4" y="12"/>
                  </a:lnTo>
                  <a:lnTo>
                    <a:pt x="6" y="6"/>
                  </a:lnTo>
                  <a:lnTo>
                    <a:pt x="8" y="0"/>
                  </a:lnTo>
                  <a:lnTo>
                    <a:pt x="1333" y="0"/>
                  </a:lnTo>
                  <a:close/>
                </a:path>
              </a:pathLst>
            </a:custGeom>
            <a:solidFill>
              <a:srgbClr val="454545"/>
            </a:solidFill>
            <a:ln w="9525">
              <a:noFill/>
              <a:round/>
              <a:headEnd/>
              <a:tailEnd/>
            </a:ln>
          </p:spPr>
          <p:txBody>
            <a:bodyPr/>
            <a:lstStyle/>
            <a:p>
              <a:endParaRPr lang="fr-FR"/>
            </a:p>
          </p:txBody>
        </p:sp>
        <p:sp>
          <p:nvSpPr>
            <p:cNvPr id="235" name="Freeform 238"/>
            <p:cNvSpPr>
              <a:spLocks/>
            </p:cNvSpPr>
            <p:nvPr/>
          </p:nvSpPr>
          <p:spPr bwMode="auto">
            <a:xfrm>
              <a:off x="2595" y="1821"/>
              <a:ext cx="445" cy="7"/>
            </a:xfrm>
            <a:custGeom>
              <a:avLst/>
              <a:gdLst>
                <a:gd name="T0" fmla="*/ 16 w 1335"/>
                <a:gd name="T1" fmla="*/ 0 h 20"/>
                <a:gd name="T2" fmla="*/ 16 w 1335"/>
                <a:gd name="T3" fmla="*/ 0 h 20"/>
                <a:gd name="T4" fmla="*/ 16 w 1335"/>
                <a:gd name="T5" fmla="*/ 0 h 20"/>
                <a:gd name="T6" fmla="*/ 16 w 1335"/>
                <a:gd name="T7" fmla="*/ 0 h 20"/>
                <a:gd name="T8" fmla="*/ 16 w 1335"/>
                <a:gd name="T9" fmla="*/ 0 h 20"/>
                <a:gd name="T10" fmla="*/ 0 w 1335"/>
                <a:gd name="T11" fmla="*/ 0 h 20"/>
                <a:gd name="T12" fmla="*/ 0 w 1335"/>
                <a:gd name="T13" fmla="*/ 0 h 20"/>
                <a:gd name="T14" fmla="*/ 0 w 1335"/>
                <a:gd name="T15" fmla="*/ 0 h 20"/>
                <a:gd name="T16" fmla="*/ 0 w 1335"/>
                <a:gd name="T17" fmla="*/ 0 h 20"/>
                <a:gd name="T18" fmla="*/ 0 w 1335"/>
                <a:gd name="T19" fmla="*/ 0 h 20"/>
                <a:gd name="T20" fmla="*/ 16 w 133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5"/>
                <a:gd name="T34" fmla="*/ 0 h 20"/>
                <a:gd name="T35" fmla="*/ 1335 w 133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5" h="20">
                  <a:moveTo>
                    <a:pt x="1335" y="0"/>
                  </a:moveTo>
                  <a:lnTo>
                    <a:pt x="1334" y="4"/>
                  </a:lnTo>
                  <a:lnTo>
                    <a:pt x="1333" y="10"/>
                  </a:lnTo>
                  <a:lnTo>
                    <a:pt x="1332" y="15"/>
                  </a:lnTo>
                  <a:lnTo>
                    <a:pt x="1331" y="20"/>
                  </a:lnTo>
                  <a:lnTo>
                    <a:pt x="0" y="20"/>
                  </a:lnTo>
                  <a:lnTo>
                    <a:pt x="2" y="15"/>
                  </a:lnTo>
                  <a:lnTo>
                    <a:pt x="3" y="10"/>
                  </a:lnTo>
                  <a:lnTo>
                    <a:pt x="6" y="4"/>
                  </a:lnTo>
                  <a:lnTo>
                    <a:pt x="7" y="0"/>
                  </a:lnTo>
                  <a:lnTo>
                    <a:pt x="1335" y="0"/>
                  </a:lnTo>
                  <a:close/>
                </a:path>
              </a:pathLst>
            </a:custGeom>
            <a:solidFill>
              <a:srgbClr val="484848"/>
            </a:solidFill>
            <a:ln w="9525">
              <a:noFill/>
              <a:round/>
              <a:headEnd/>
              <a:tailEnd/>
            </a:ln>
          </p:spPr>
          <p:txBody>
            <a:bodyPr/>
            <a:lstStyle/>
            <a:p>
              <a:endParaRPr lang="fr-FR"/>
            </a:p>
          </p:txBody>
        </p:sp>
        <p:sp>
          <p:nvSpPr>
            <p:cNvPr id="236" name="Freeform 239"/>
            <p:cNvSpPr>
              <a:spLocks/>
            </p:cNvSpPr>
            <p:nvPr/>
          </p:nvSpPr>
          <p:spPr bwMode="auto">
            <a:xfrm>
              <a:off x="2592" y="1828"/>
              <a:ext cx="446" cy="7"/>
            </a:xfrm>
            <a:custGeom>
              <a:avLst/>
              <a:gdLst>
                <a:gd name="T0" fmla="*/ 17 w 1339"/>
                <a:gd name="T1" fmla="*/ 0 h 22"/>
                <a:gd name="T2" fmla="*/ 16 w 1339"/>
                <a:gd name="T3" fmla="*/ 0 h 22"/>
                <a:gd name="T4" fmla="*/ 16 w 1339"/>
                <a:gd name="T5" fmla="*/ 0 h 22"/>
                <a:gd name="T6" fmla="*/ 16 w 1339"/>
                <a:gd name="T7" fmla="*/ 0 h 22"/>
                <a:gd name="T8" fmla="*/ 16 w 1339"/>
                <a:gd name="T9" fmla="*/ 0 h 22"/>
                <a:gd name="T10" fmla="*/ 0 w 1339"/>
                <a:gd name="T11" fmla="*/ 0 h 22"/>
                <a:gd name="T12" fmla="*/ 0 w 1339"/>
                <a:gd name="T13" fmla="*/ 0 h 22"/>
                <a:gd name="T14" fmla="*/ 0 w 1339"/>
                <a:gd name="T15" fmla="*/ 0 h 22"/>
                <a:gd name="T16" fmla="*/ 0 w 1339"/>
                <a:gd name="T17" fmla="*/ 0 h 22"/>
                <a:gd name="T18" fmla="*/ 0 w 1339"/>
                <a:gd name="T19" fmla="*/ 0 h 22"/>
                <a:gd name="T20" fmla="*/ 17 w 133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9"/>
                <a:gd name="T34" fmla="*/ 0 h 22"/>
                <a:gd name="T35" fmla="*/ 1339 w 133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9" h="22">
                  <a:moveTo>
                    <a:pt x="1339" y="0"/>
                  </a:moveTo>
                  <a:lnTo>
                    <a:pt x="1337" y="6"/>
                  </a:lnTo>
                  <a:lnTo>
                    <a:pt x="1336" y="11"/>
                  </a:lnTo>
                  <a:lnTo>
                    <a:pt x="1335" y="16"/>
                  </a:lnTo>
                  <a:lnTo>
                    <a:pt x="1334" y="22"/>
                  </a:lnTo>
                  <a:lnTo>
                    <a:pt x="0" y="22"/>
                  </a:lnTo>
                  <a:lnTo>
                    <a:pt x="2" y="16"/>
                  </a:lnTo>
                  <a:lnTo>
                    <a:pt x="5" y="12"/>
                  </a:lnTo>
                  <a:lnTo>
                    <a:pt x="6" y="6"/>
                  </a:lnTo>
                  <a:lnTo>
                    <a:pt x="8" y="0"/>
                  </a:lnTo>
                  <a:lnTo>
                    <a:pt x="1339" y="0"/>
                  </a:lnTo>
                  <a:close/>
                </a:path>
              </a:pathLst>
            </a:custGeom>
            <a:solidFill>
              <a:srgbClr val="4A4A4A"/>
            </a:solidFill>
            <a:ln w="9525">
              <a:noFill/>
              <a:round/>
              <a:headEnd/>
              <a:tailEnd/>
            </a:ln>
          </p:spPr>
          <p:txBody>
            <a:bodyPr/>
            <a:lstStyle/>
            <a:p>
              <a:endParaRPr lang="fr-FR"/>
            </a:p>
          </p:txBody>
        </p:sp>
        <p:sp>
          <p:nvSpPr>
            <p:cNvPr id="237" name="Freeform 240"/>
            <p:cNvSpPr>
              <a:spLocks/>
            </p:cNvSpPr>
            <p:nvPr/>
          </p:nvSpPr>
          <p:spPr bwMode="auto">
            <a:xfrm>
              <a:off x="2590" y="1835"/>
              <a:ext cx="447" cy="7"/>
            </a:xfrm>
            <a:custGeom>
              <a:avLst/>
              <a:gdLst>
                <a:gd name="T0" fmla="*/ 17 w 1341"/>
                <a:gd name="T1" fmla="*/ 0 h 21"/>
                <a:gd name="T2" fmla="*/ 17 w 1341"/>
                <a:gd name="T3" fmla="*/ 0 h 21"/>
                <a:gd name="T4" fmla="*/ 17 w 1341"/>
                <a:gd name="T5" fmla="*/ 0 h 21"/>
                <a:gd name="T6" fmla="*/ 17 w 1341"/>
                <a:gd name="T7" fmla="*/ 0 h 21"/>
                <a:gd name="T8" fmla="*/ 17 w 1341"/>
                <a:gd name="T9" fmla="*/ 0 h 21"/>
                <a:gd name="T10" fmla="*/ 0 w 1341"/>
                <a:gd name="T11" fmla="*/ 0 h 21"/>
                <a:gd name="T12" fmla="*/ 0 w 1341"/>
                <a:gd name="T13" fmla="*/ 0 h 21"/>
                <a:gd name="T14" fmla="*/ 0 w 1341"/>
                <a:gd name="T15" fmla="*/ 0 h 21"/>
                <a:gd name="T16" fmla="*/ 0 w 1341"/>
                <a:gd name="T17" fmla="*/ 0 h 21"/>
                <a:gd name="T18" fmla="*/ 0 w 1341"/>
                <a:gd name="T19" fmla="*/ 0 h 21"/>
                <a:gd name="T20" fmla="*/ 17 w 134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1"/>
                <a:gd name="T34" fmla="*/ 0 h 21"/>
                <a:gd name="T35" fmla="*/ 1341 w 134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1" h="21">
                  <a:moveTo>
                    <a:pt x="1341" y="0"/>
                  </a:moveTo>
                  <a:lnTo>
                    <a:pt x="1340" y="6"/>
                  </a:lnTo>
                  <a:lnTo>
                    <a:pt x="1339" y="11"/>
                  </a:lnTo>
                  <a:lnTo>
                    <a:pt x="1338" y="16"/>
                  </a:lnTo>
                  <a:lnTo>
                    <a:pt x="1337" y="21"/>
                  </a:lnTo>
                  <a:lnTo>
                    <a:pt x="0" y="21"/>
                  </a:lnTo>
                  <a:lnTo>
                    <a:pt x="3" y="16"/>
                  </a:lnTo>
                  <a:lnTo>
                    <a:pt x="4" y="10"/>
                  </a:lnTo>
                  <a:lnTo>
                    <a:pt x="6" y="6"/>
                  </a:lnTo>
                  <a:lnTo>
                    <a:pt x="7" y="0"/>
                  </a:lnTo>
                  <a:lnTo>
                    <a:pt x="1341" y="0"/>
                  </a:lnTo>
                  <a:close/>
                </a:path>
              </a:pathLst>
            </a:custGeom>
            <a:solidFill>
              <a:srgbClr val="4D4D4D"/>
            </a:solidFill>
            <a:ln w="9525">
              <a:noFill/>
              <a:round/>
              <a:headEnd/>
              <a:tailEnd/>
            </a:ln>
          </p:spPr>
          <p:txBody>
            <a:bodyPr/>
            <a:lstStyle/>
            <a:p>
              <a:endParaRPr lang="fr-FR"/>
            </a:p>
          </p:txBody>
        </p:sp>
        <p:sp>
          <p:nvSpPr>
            <p:cNvPr id="238" name="Freeform 241"/>
            <p:cNvSpPr>
              <a:spLocks/>
            </p:cNvSpPr>
            <p:nvPr/>
          </p:nvSpPr>
          <p:spPr bwMode="auto">
            <a:xfrm>
              <a:off x="2587" y="1842"/>
              <a:ext cx="448" cy="8"/>
            </a:xfrm>
            <a:custGeom>
              <a:avLst/>
              <a:gdLst>
                <a:gd name="T0" fmla="*/ 17 w 1345"/>
                <a:gd name="T1" fmla="*/ 0 h 22"/>
                <a:gd name="T2" fmla="*/ 17 w 1345"/>
                <a:gd name="T3" fmla="*/ 0 h 22"/>
                <a:gd name="T4" fmla="*/ 17 w 1345"/>
                <a:gd name="T5" fmla="*/ 0 h 22"/>
                <a:gd name="T6" fmla="*/ 17 w 1345"/>
                <a:gd name="T7" fmla="*/ 0 h 22"/>
                <a:gd name="T8" fmla="*/ 17 w 1345"/>
                <a:gd name="T9" fmla="*/ 0 h 22"/>
                <a:gd name="T10" fmla="*/ 0 w 1345"/>
                <a:gd name="T11" fmla="*/ 0 h 22"/>
                <a:gd name="T12" fmla="*/ 0 w 1345"/>
                <a:gd name="T13" fmla="*/ 0 h 22"/>
                <a:gd name="T14" fmla="*/ 0 w 1345"/>
                <a:gd name="T15" fmla="*/ 0 h 22"/>
                <a:gd name="T16" fmla="*/ 0 w 1345"/>
                <a:gd name="T17" fmla="*/ 0 h 22"/>
                <a:gd name="T18" fmla="*/ 0 w 1345"/>
                <a:gd name="T19" fmla="*/ 0 h 22"/>
                <a:gd name="T20" fmla="*/ 17 w 134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5"/>
                <a:gd name="T34" fmla="*/ 0 h 22"/>
                <a:gd name="T35" fmla="*/ 1345 w 13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5" h="22">
                  <a:moveTo>
                    <a:pt x="1345" y="0"/>
                  </a:moveTo>
                  <a:lnTo>
                    <a:pt x="1343" y="6"/>
                  </a:lnTo>
                  <a:lnTo>
                    <a:pt x="1342" y="12"/>
                  </a:lnTo>
                  <a:lnTo>
                    <a:pt x="1341" y="16"/>
                  </a:lnTo>
                  <a:lnTo>
                    <a:pt x="1340" y="22"/>
                  </a:lnTo>
                  <a:lnTo>
                    <a:pt x="0" y="22"/>
                  </a:lnTo>
                  <a:lnTo>
                    <a:pt x="3" y="16"/>
                  </a:lnTo>
                  <a:lnTo>
                    <a:pt x="4" y="11"/>
                  </a:lnTo>
                  <a:lnTo>
                    <a:pt x="6" y="6"/>
                  </a:lnTo>
                  <a:lnTo>
                    <a:pt x="8" y="0"/>
                  </a:lnTo>
                  <a:lnTo>
                    <a:pt x="1345" y="0"/>
                  </a:lnTo>
                  <a:close/>
                </a:path>
              </a:pathLst>
            </a:custGeom>
            <a:solidFill>
              <a:srgbClr val="4D4D4D"/>
            </a:solidFill>
            <a:ln w="9525">
              <a:noFill/>
              <a:round/>
              <a:headEnd/>
              <a:tailEnd/>
            </a:ln>
          </p:spPr>
          <p:txBody>
            <a:bodyPr/>
            <a:lstStyle/>
            <a:p>
              <a:endParaRPr lang="fr-FR"/>
            </a:p>
          </p:txBody>
        </p:sp>
        <p:sp>
          <p:nvSpPr>
            <p:cNvPr id="239" name="Freeform 242"/>
            <p:cNvSpPr>
              <a:spLocks/>
            </p:cNvSpPr>
            <p:nvPr/>
          </p:nvSpPr>
          <p:spPr bwMode="auto">
            <a:xfrm>
              <a:off x="2584" y="1850"/>
              <a:ext cx="450" cy="7"/>
            </a:xfrm>
            <a:custGeom>
              <a:avLst/>
              <a:gdLst>
                <a:gd name="T0" fmla="*/ 17 w 1348"/>
                <a:gd name="T1" fmla="*/ 0 h 21"/>
                <a:gd name="T2" fmla="*/ 17 w 1348"/>
                <a:gd name="T3" fmla="*/ 0 h 21"/>
                <a:gd name="T4" fmla="*/ 17 w 1348"/>
                <a:gd name="T5" fmla="*/ 0 h 21"/>
                <a:gd name="T6" fmla="*/ 17 w 1348"/>
                <a:gd name="T7" fmla="*/ 0 h 21"/>
                <a:gd name="T8" fmla="*/ 17 w 1348"/>
                <a:gd name="T9" fmla="*/ 0 h 21"/>
                <a:gd name="T10" fmla="*/ 0 w 1348"/>
                <a:gd name="T11" fmla="*/ 0 h 21"/>
                <a:gd name="T12" fmla="*/ 0 w 1348"/>
                <a:gd name="T13" fmla="*/ 0 h 21"/>
                <a:gd name="T14" fmla="*/ 0 w 1348"/>
                <a:gd name="T15" fmla="*/ 0 h 21"/>
                <a:gd name="T16" fmla="*/ 0 w 1348"/>
                <a:gd name="T17" fmla="*/ 0 h 21"/>
                <a:gd name="T18" fmla="*/ 0 w 1348"/>
                <a:gd name="T19" fmla="*/ 0 h 21"/>
                <a:gd name="T20" fmla="*/ 17 w 134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8"/>
                <a:gd name="T34" fmla="*/ 0 h 21"/>
                <a:gd name="T35" fmla="*/ 1348 w 134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8" h="21">
                  <a:moveTo>
                    <a:pt x="1348" y="0"/>
                  </a:moveTo>
                  <a:lnTo>
                    <a:pt x="1347" y="6"/>
                  </a:lnTo>
                  <a:lnTo>
                    <a:pt x="1346" y="11"/>
                  </a:lnTo>
                  <a:lnTo>
                    <a:pt x="1345" y="16"/>
                  </a:lnTo>
                  <a:lnTo>
                    <a:pt x="1343" y="21"/>
                  </a:lnTo>
                  <a:lnTo>
                    <a:pt x="0" y="21"/>
                  </a:lnTo>
                  <a:lnTo>
                    <a:pt x="3" y="16"/>
                  </a:lnTo>
                  <a:lnTo>
                    <a:pt x="5" y="10"/>
                  </a:lnTo>
                  <a:lnTo>
                    <a:pt x="6" y="6"/>
                  </a:lnTo>
                  <a:lnTo>
                    <a:pt x="8" y="0"/>
                  </a:lnTo>
                  <a:lnTo>
                    <a:pt x="1348" y="0"/>
                  </a:lnTo>
                  <a:close/>
                </a:path>
              </a:pathLst>
            </a:custGeom>
            <a:solidFill>
              <a:srgbClr val="505050"/>
            </a:solidFill>
            <a:ln w="9525">
              <a:noFill/>
              <a:round/>
              <a:headEnd/>
              <a:tailEnd/>
            </a:ln>
          </p:spPr>
          <p:txBody>
            <a:bodyPr/>
            <a:lstStyle/>
            <a:p>
              <a:endParaRPr lang="fr-FR"/>
            </a:p>
          </p:txBody>
        </p:sp>
        <p:sp>
          <p:nvSpPr>
            <p:cNvPr id="240" name="Freeform 243"/>
            <p:cNvSpPr>
              <a:spLocks/>
            </p:cNvSpPr>
            <p:nvPr/>
          </p:nvSpPr>
          <p:spPr bwMode="auto">
            <a:xfrm>
              <a:off x="2582" y="1857"/>
              <a:ext cx="450" cy="7"/>
            </a:xfrm>
            <a:custGeom>
              <a:avLst/>
              <a:gdLst>
                <a:gd name="T0" fmla="*/ 17 w 1349"/>
                <a:gd name="T1" fmla="*/ 0 h 22"/>
                <a:gd name="T2" fmla="*/ 17 w 1349"/>
                <a:gd name="T3" fmla="*/ 0 h 22"/>
                <a:gd name="T4" fmla="*/ 17 w 1349"/>
                <a:gd name="T5" fmla="*/ 0 h 22"/>
                <a:gd name="T6" fmla="*/ 17 w 1349"/>
                <a:gd name="T7" fmla="*/ 0 h 22"/>
                <a:gd name="T8" fmla="*/ 17 w 1349"/>
                <a:gd name="T9" fmla="*/ 0 h 22"/>
                <a:gd name="T10" fmla="*/ 0 w 1349"/>
                <a:gd name="T11" fmla="*/ 0 h 22"/>
                <a:gd name="T12" fmla="*/ 0 w 1349"/>
                <a:gd name="T13" fmla="*/ 0 h 22"/>
                <a:gd name="T14" fmla="*/ 0 w 1349"/>
                <a:gd name="T15" fmla="*/ 0 h 22"/>
                <a:gd name="T16" fmla="*/ 0 w 1349"/>
                <a:gd name="T17" fmla="*/ 0 h 22"/>
                <a:gd name="T18" fmla="*/ 0 w 1349"/>
                <a:gd name="T19" fmla="*/ 0 h 22"/>
                <a:gd name="T20" fmla="*/ 17 w 134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9"/>
                <a:gd name="T34" fmla="*/ 0 h 22"/>
                <a:gd name="T35" fmla="*/ 1349 w 13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9" h="22">
                  <a:moveTo>
                    <a:pt x="1349" y="0"/>
                  </a:moveTo>
                  <a:lnTo>
                    <a:pt x="1348" y="6"/>
                  </a:lnTo>
                  <a:lnTo>
                    <a:pt x="1347" y="12"/>
                  </a:lnTo>
                  <a:lnTo>
                    <a:pt x="1346" y="16"/>
                  </a:lnTo>
                  <a:lnTo>
                    <a:pt x="1345" y="22"/>
                  </a:lnTo>
                  <a:lnTo>
                    <a:pt x="0" y="22"/>
                  </a:lnTo>
                  <a:lnTo>
                    <a:pt x="2" y="16"/>
                  </a:lnTo>
                  <a:lnTo>
                    <a:pt x="3" y="11"/>
                  </a:lnTo>
                  <a:lnTo>
                    <a:pt x="5" y="6"/>
                  </a:lnTo>
                  <a:lnTo>
                    <a:pt x="6" y="0"/>
                  </a:lnTo>
                  <a:lnTo>
                    <a:pt x="1349" y="0"/>
                  </a:lnTo>
                  <a:close/>
                </a:path>
              </a:pathLst>
            </a:custGeom>
            <a:solidFill>
              <a:srgbClr val="525252"/>
            </a:solidFill>
            <a:ln w="9525">
              <a:noFill/>
              <a:round/>
              <a:headEnd/>
              <a:tailEnd/>
            </a:ln>
          </p:spPr>
          <p:txBody>
            <a:bodyPr/>
            <a:lstStyle/>
            <a:p>
              <a:endParaRPr lang="fr-FR"/>
            </a:p>
          </p:txBody>
        </p:sp>
        <p:sp>
          <p:nvSpPr>
            <p:cNvPr id="241" name="Freeform 244"/>
            <p:cNvSpPr>
              <a:spLocks/>
            </p:cNvSpPr>
            <p:nvPr/>
          </p:nvSpPr>
          <p:spPr bwMode="auto">
            <a:xfrm>
              <a:off x="2580" y="1864"/>
              <a:ext cx="451" cy="7"/>
            </a:xfrm>
            <a:custGeom>
              <a:avLst/>
              <a:gdLst>
                <a:gd name="T0" fmla="*/ 17 w 1353"/>
                <a:gd name="T1" fmla="*/ 0 h 21"/>
                <a:gd name="T2" fmla="*/ 17 w 1353"/>
                <a:gd name="T3" fmla="*/ 0 h 21"/>
                <a:gd name="T4" fmla="*/ 17 w 1353"/>
                <a:gd name="T5" fmla="*/ 0 h 21"/>
                <a:gd name="T6" fmla="*/ 17 w 1353"/>
                <a:gd name="T7" fmla="*/ 0 h 21"/>
                <a:gd name="T8" fmla="*/ 17 w 1353"/>
                <a:gd name="T9" fmla="*/ 0 h 21"/>
                <a:gd name="T10" fmla="*/ 0 w 1353"/>
                <a:gd name="T11" fmla="*/ 0 h 21"/>
                <a:gd name="T12" fmla="*/ 0 w 1353"/>
                <a:gd name="T13" fmla="*/ 0 h 21"/>
                <a:gd name="T14" fmla="*/ 0 w 1353"/>
                <a:gd name="T15" fmla="*/ 0 h 21"/>
                <a:gd name="T16" fmla="*/ 0 w 1353"/>
                <a:gd name="T17" fmla="*/ 0 h 21"/>
                <a:gd name="T18" fmla="*/ 0 w 1353"/>
                <a:gd name="T19" fmla="*/ 0 h 21"/>
                <a:gd name="T20" fmla="*/ 17 w 135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3"/>
                <a:gd name="T34" fmla="*/ 0 h 21"/>
                <a:gd name="T35" fmla="*/ 1353 w 135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3" h="21">
                  <a:moveTo>
                    <a:pt x="1353" y="0"/>
                  </a:moveTo>
                  <a:lnTo>
                    <a:pt x="1352" y="6"/>
                  </a:lnTo>
                  <a:lnTo>
                    <a:pt x="1351" y="11"/>
                  </a:lnTo>
                  <a:lnTo>
                    <a:pt x="1350" y="16"/>
                  </a:lnTo>
                  <a:lnTo>
                    <a:pt x="1348" y="21"/>
                  </a:lnTo>
                  <a:lnTo>
                    <a:pt x="0" y="21"/>
                  </a:lnTo>
                  <a:lnTo>
                    <a:pt x="2" y="16"/>
                  </a:lnTo>
                  <a:lnTo>
                    <a:pt x="4" y="10"/>
                  </a:lnTo>
                  <a:lnTo>
                    <a:pt x="5" y="6"/>
                  </a:lnTo>
                  <a:lnTo>
                    <a:pt x="8" y="0"/>
                  </a:lnTo>
                  <a:lnTo>
                    <a:pt x="1353" y="0"/>
                  </a:lnTo>
                  <a:close/>
                </a:path>
              </a:pathLst>
            </a:custGeom>
            <a:solidFill>
              <a:srgbClr val="555555"/>
            </a:solidFill>
            <a:ln w="9525">
              <a:noFill/>
              <a:round/>
              <a:headEnd/>
              <a:tailEnd/>
            </a:ln>
          </p:spPr>
          <p:txBody>
            <a:bodyPr/>
            <a:lstStyle/>
            <a:p>
              <a:endParaRPr lang="fr-FR"/>
            </a:p>
          </p:txBody>
        </p:sp>
        <p:sp>
          <p:nvSpPr>
            <p:cNvPr id="242" name="Freeform 245"/>
            <p:cNvSpPr>
              <a:spLocks/>
            </p:cNvSpPr>
            <p:nvPr/>
          </p:nvSpPr>
          <p:spPr bwMode="auto">
            <a:xfrm>
              <a:off x="2577" y="1871"/>
              <a:ext cx="452" cy="7"/>
            </a:xfrm>
            <a:custGeom>
              <a:avLst/>
              <a:gdLst>
                <a:gd name="T0" fmla="*/ 17 w 1355"/>
                <a:gd name="T1" fmla="*/ 0 h 22"/>
                <a:gd name="T2" fmla="*/ 17 w 1355"/>
                <a:gd name="T3" fmla="*/ 0 h 22"/>
                <a:gd name="T4" fmla="*/ 17 w 1355"/>
                <a:gd name="T5" fmla="*/ 0 h 22"/>
                <a:gd name="T6" fmla="*/ 17 w 1355"/>
                <a:gd name="T7" fmla="*/ 0 h 22"/>
                <a:gd name="T8" fmla="*/ 17 w 1355"/>
                <a:gd name="T9" fmla="*/ 0 h 22"/>
                <a:gd name="T10" fmla="*/ 0 w 1355"/>
                <a:gd name="T11" fmla="*/ 0 h 22"/>
                <a:gd name="T12" fmla="*/ 0 w 1355"/>
                <a:gd name="T13" fmla="*/ 0 h 22"/>
                <a:gd name="T14" fmla="*/ 0 w 1355"/>
                <a:gd name="T15" fmla="*/ 0 h 22"/>
                <a:gd name="T16" fmla="*/ 0 w 1355"/>
                <a:gd name="T17" fmla="*/ 0 h 22"/>
                <a:gd name="T18" fmla="*/ 0 w 1355"/>
                <a:gd name="T19" fmla="*/ 0 h 22"/>
                <a:gd name="T20" fmla="*/ 17 w 135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5"/>
                <a:gd name="T34" fmla="*/ 0 h 22"/>
                <a:gd name="T35" fmla="*/ 1355 w 135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5" h="22">
                  <a:moveTo>
                    <a:pt x="1355" y="0"/>
                  </a:moveTo>
                  <a:lnTo>
                    <a:pt x="1354" y="6"/>
                  </a:lnTo>
                  <a:lnTo>
                    <a:pt x="1354" y="11"/>
                  </a:lnTo>
                  <a:lnTo>
                    <a:pt x="1353" y="16"/>
                  </a:lnTo>
                  <a:lnTo>
                    <a:pt x="1352" y="22"/>
                  </a:lnTo>
                  <a:lnTo>
                    <a:pt x="0" y="22"/>
                  </a:lnTo>
                  <a:lnTo>
                    <a:pt x="2" y="16"/>
                  </a:lnTo>
                  <a:lnTo>
                    <a:pt x="3" y="11"/>
                  </a:lnTo>
                  <a:lnTo>
                    <a:pt x="6" y="6"/>
                  </a:lnTo>
                  <a:lnTo>
                    <a:pt x="7" y="0"/>
                  </a:lnTo>
                  <a:lnTo>
                    <a:pt x="1355" y="0"/>
                  </a:lnTo>
                  <a:close/>
                </a:path>
              </a:pathLst>
            </a:custGeom>
            <a:solidFill>
              <a:srgbClr val="555555"/>
            </a:solidFill>
            <a:ln w="9525">
              <a:noFill/>
              <a:round/>
              <a:headEnd/>
              <a:tailEnd/>
            </a:ln>
          </p:spPr>
          <p:txBody>
            <a:bodyPr/>
            <a:lstStyle/>
            <a:p>
              <a:endParaRPr lang="fr-FR"/>
            </a:p>
          </p:txBody>
        </p:sp>
        <p:sp>
          <p:nvSpPr>
            <p:cNvPr id="243" name="Freeform 246"/>
            <p:cNvSpPr>
              <a:spLocks/>
            </p:cNvSpPr>
            <p:nvPr/>
          </p:nvSpPr>
          <p:spPr bwMode="auto">
            <a:xfrm>
              <a:off x="2575" y="1878"/>
              <a:ext cx="453" cy="7"/>
            </a:xfrm>
            <a:custGeom>
              <a:avLst/>
              <a:gdLst>
                <a:gd name="T0" fmla="*/ 17 w 1360"/>
                <a:gd name="T1" fmla="*/ 0 h 21"/>
                <a:gd name="T2" fmla="*/ 17 w 1360"/>
                <a:gd name="T3" fmla="*/ 0 h 21"/>
                <a:gd name="T4" fmla="*/ 17 w 1360"/>
                <a:gd name="T5" fmla="*/ 0 h 21"/>
                <a:gd name="T6" fmla="*/ 17 w 1360"/>
                <a:gd name="T7" fmla="*/ 0 h 21"/>
                <a:gd name="T8" fmla="*/ 17 w 1360"/>
                <a:gd name="T9" fmla="*/ 0 h 21"/>
                <a:gd name="T10" fmla="*/ 0 w 1360"/>
                <a:gd name="T11" fmla="*/ 0 h 21"/>
                <a:gd name="T12" fmla="*/ 0 w 1360"/>
                <a:gd name="T13" fmla="*/ 0 h 21"/>
                <a:gd name="T14" fmla="*/ 0 w 1360"/>
                <a:gd name="T15" fmla="*/ 0 h 21"/>
                <a:gd name="T16" fmla="*/ 0 w 1360"/>
                <a:gd name="T17" fmla="*/ 0 h 21"/>
                <a:gd name="T18" fmla="*/ 0 w 1360"/>
                <a:gd name="T19" fmla="*/ 0 h 21"/>
                <a:gd name="T20" fmla="*/ 17 w 13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0"/>
                <a:gd name="T34" fmla="*/ 0 h 21"/>
                <a:gd name="T35" fmla="*/ 1360 w 136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0" h="21">
                  <a:moveTo>
                    <a:pt x="1360" y="0"/>
                  </a:moveTo>
                  <a:lnTo>
                    <a:pt x="1359" y="6"/>
                  </a:lnTo>
                  <a:lnTo>
                    <a:pt x="1358" y="10"/>
                  </a:lnTo>
                  <a:lnTo>
                    <a:pt x="1357" y="16"/>
                  </a:lnTo>
                  <a:lnTo>
                    <a:pt x="1355" y="21"/>
                  </a:lnTo>
                  <a:lnTo>
                    <a:pt x="0" y="21"/>
                  </a:lnTo>
                  <a:lnTo>
                    <a:pt x="2" y="16"/>
                  </a:lnTo>
                  <a:lnTo>
                    <a:pt x="5" y="10"/>
                  </a:lnTo>
                  <a:lnTo>
                    <a:pt x="6" y="6"/>
                  </a:lnTo>
                  <a:lnTo>
                    <a:pt x="8" y="0"/>
                  </a:lnTo>
                  <a:lnTo>
                    <a:pt x="1360" y="0"/>
                  </a:lnTo>
                  <a:close/>
                </a:path>
              </a:pathLst>
            </a:custGeom>
            <a:solidFill>
              <a:srgbClr val="575757"/>
            </a:solidFill>
            <a:ln w="9525">
              <a:noFill/>
              <a:round/>
              <a:headEnd/>
              <a:tailEnd/>
            </a:ln>
          </p:spPr>
          <p:txBody>
            <a:bodyPr/>
            <a:lstStyle/>
            <a:p>
              <a:endParaRPr lang="fr-FR"/>
            </a:p>
          </p:txBody>
        </p:sp>
        <p:sp>
          <p:nvSpPr>
            <p:cNvPr id="244" name="Freeform 247"/>
            <p:cNvSpPr>
              <a:spLocks/>
            </p:cNvSpPr>
            <p:nvPr/>
          </p:nvSpPr>
          <p:spPr bwMode="auto">
            <a:xfrm>
              <a:off x="2572" y="1885"/>
              <a:ext cx="454" cy="8"/>
            </a:xfrm>
            <a:custGeom>
              <a:avLst/>
              <a:gdLst>
                <a:gd name="T0" fmla="*/ 17 w 1362"/>
                <a:gd name="T1" fmla="*/ 0 h 22"/>
                <a:gd name="T2" fmla="*/ 17 w 1362"/>
                <a:gd name="T3" fmla="*/ 0 h 22"/>
                <a:gd name="T4" fmla="*/ 17 w 1362"/>
                <a:gd name="T5" fmla="*/ 0 h 22"/>
                <a:gd name="T6" fmla="*/ 17 w 1362"/>
                <a:gd name="T7" fmla="*/ 0 h 22"/>
                <a:gd name="T8" fmla="*/ 17 w 1362"/>
                <a:gd name="T9" fmla="*/ 0 h 22"/>
                <a:gd name="T10" fmla="*/ 0 w 1362"/>
                <a:gd name="T11" fmla="*/ 0 h 22"/>
                <a:gd name="T12" fmla="*/ 0 w 1362"/>
                <a:gd name="T13" fmla="*/ 0 h 22"/>
                <a:gd name="T14" fmla="*/ 0 w 1362"/>
                <a:gd name="T15" fmla="*/ 0 h 22"/>
                <a:gd name="T16" fmla="*/ 0 w 1362"/>
                <a:gd name="T17" fmla="*/ 0 h 22"/>
                <a:gd name="T18" fmla="*/ 0 w 1362"/>
                <a:gd name="T19" fmla="*/ 0 h 22"/>
                <a:gd name="T20" fmla="*/ 17 w 136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2"/>
                <a:gd name="T34" fmla="*/ 0 h 22"/>
                <a:gd name="T35" fmla="*/ 1362 w 136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2" h="22">
                  <a:moveTo>
                    <a:pt x="1362" y="0"/>
                  </a:moveTo>
                  <a:lnTo>
                    <a:pt x="1361" y="6"/>
                  </a:lnTo>
                  <a:lnTo>
                    <a:pt x="1360" y="12"/>
                  </a:lnTo>
                  <a:lnTo>
                    <a:pt x="1359" y="16"/>
                  </a:lnTo>
                  <a:lnTo>
                    <a:pt x="1358" y="22"/>
                  </a:lnTo>
                  <a:lnTo>
                    <a:pt x="0" y="22"/>
                  </a:lnTo>
                  <a:lnTo>
                    <a:pt x="3" y="16"/>
                  </a:lnTo>
                  <a:lnTo>
                    <a:pt x="4" y="11"/>
                  </a:lnTo>
                  <a:lnTo>
                    <a:pt x="6" y="6"/>
                  </a:lnTo>
                  <a:lnTo>
                    <a:pt x="7" y="0"/>
                  </a:lnTo>
                  <a:lnTo>
                    <a:pt x="1362" y="0"/>
                  </a:lnTo>
                  <a:close/>
                </a:path>
              </a:pathLst>
            </a:custGeom>
            <a:solidFill>
              <a:srgbClr val="5A5A5A"/>
            </a:solidFill>
            <a:ln w="9525">
              <a:noFill/>
              <a:round/>
              <a:headEnd/>
              <a:tailEnd/>
            </a:ln>
          </p:spPr>
          <p:txBody>
            <a:bodyPr/>
            <a:lstStyle/>
            <a:p>
              <a:endParaRPr lang="fr-FR"/>
            </a:p>
          </p:txBody>
        </p:sp>
        <p:sp>
          <p:nvSpPr>
            <p:cNvPr id="245" name="Freeform 248"/>
            <p:cNvSpPr>
              <a:spLocks/>
            </p:cNvSpPr>
            <p:nvPr/>
          </p:nvSpPr>
          <p:spPr bwMode="auto">
            <a:xfrm>
              <a:off x="2570" y="1893"/>
              <a:ext cx="455" cy="6"/>
            </a:xfrm>
            <a:custGeom>
              <a:avLst/>
              <a:gdLst>
                <a:gd name="T0" fmla="*/ 17 w 1365"/>
                <a:gd name="T1" fmla="*/ 0 h 20"/>
                <a:gd name="T2" fmla="*/ 17 w 1365"/>
                <a:gd name="T3" fmla="*/ 0 h 20"/>
                <a:gd name="T4" fmla="*/ 17 w 1365"/>
                <a:gd name="T5" fmla="*/ 0 h 20"/>
                <a:gd name="T6" fmla="*/ 17 w 1365"/>
                <a:gd name="T7" fmla="*/ 0 h 20"/>
                <a:gd name="T8" fmla="*/ 17 w 1365"/>
                <a:gd name="T9" fmla="*/ 0 h 20"/>
                <a:gd name="T10" fmla="*/ 0 w 1365"/>
                <a:gd name="T11" fmla="*/ 0 h 20"/>
                <a:gd name="T12" fmla="*/ 0 w 1365"/>
                <a:gd name="T13" fmla="*/ 0 h 20"/>
                <a:gd name="T14" fmla="*/ 0 w 1365"/>
                <a:gd name="T15" fmla="*/ 0 h 20"/>
                <a:gd name="T16" fmla="*/ 0 w 1365"/>
                <a:gd name="T17" fmla="*/ 0 h 20"/>
                <a:gd name="T18" fmla="*/ 0 w 1365"/>
                <a:gd name="T19" fmla="*/ 0 h 20"/>
                <a:gd name="T20" fmla="*/ 17 w 136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5"/>
                <a:gd name="T34" fmla="*/ 0 h 20"/>
                <a:gd name="T35" fmla="*/ 1365 w 136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5" h="20">
                  <a:moveTo>
                    <a:pt x="1365" y="0"/>
                  </a:moveTo>
                  <a:lnTo>
                    <a:pt x="1364" y="5"/>
                  </a:lnTo>
                  <a:lnTo>
                    <a:pt x="1364" y="10"/>
                  </a:lnTo>
                  <a:lnTo>
                    <a:pt x="1363" y="15"/>
                  </a:lnTo>
                  <a:lnTo>
                    <a:pt x="1362" y="20"/>
                  </a:lnTo>
                  <a:lnTo>
                    <a:pt x="0" y="20"/>
                  </a:lnTo>
                  <a:lnTo>
                    <a:pt x="3" y="15"/>
                  </a:lnTo>
                  <a:lnTo>
                    <a:pt x="4" y="10"/>
                  </a:lnTo>
                  <a:lnTo>
                    <a:pt x="6" y="5"/>
                  </a:lnTo>
                  <a:lnTo>
                    <a:pt x="7" y="0"/>
                  </a:lnTo>
                  <a:lnTo>
                    <a:pt x="1365" y="0"/>
                  </a:lnTo>
                  <a:close/>
                </a:path>
              </a:pathLst>
            </a:custGeom>
            <a:solidFill>
              <a:srgbClr val="5A5A5A"/>
            </a:solidFill>
            <a:ln w="9525">
              <a:noFill/>
              <a:round/>
              <a:headEnd/>
              <a:tailEnd/>
            </a:ln>
          </p:spPr>
          <p:txBody>
            <a:bodyPr/>
            <a:lstStyle/>
            <a:p>
              <a:endParaRPr lang="fr-FR"/>
            </a:p>
          </p:txBody>
        </p:sp>
        <p:sp>
          <p:nvSpPr>
            <p:cNvPr id="246" name="Freeform 249"/>
            <p:cNvSpPr>
              <a:spLocks/>
            </p:cNvSpPr>
            <p:nvPr/>
          </p:nvSpPr>
          <p:spPr bwMode="auto">
            <a:xfrm>
              <a:off x="2568" y="1899"/>
              <a:ext cx="456" cy="8"/>
            </a:xfrm>
            <a:custGeom>
              <a:avLst/>
              <a:gdLst>
                <a:gd name="T0" fmla="*/ 17 w 1368"/>
                <a:gd name="T1" fmla="*/ 0 h 22"/>
                <a:gd name="T2" fmla="*/ 17 w 1368"/>
                <a:gd name="T3" fmla="*/ 0 h 22"/>
                <a:gd name="T4" fmla="*/ 17 w 1368"/>
                <a:gd name="T5" fmla="*/ 0 h 22"/>
                <a:gd name="T6" fmla="*/ 17 w 1368"/>
                <a:gd name="T7" fmla="*/ 0 h 22"/>
                <a:gd name="T8" fmla="*/ 17 w 1368"/>
                <a:gd name="T9" fmla="*/ 0 h 22"/>
                <a:gd name="T10" fmla="*/ 0 w 1368"/>
                <a:gd name="T11" fmla="*/ 0 h 22"/>
                <a:gd name="T12" fmla="*/ 0 w 1368"/>
                <a:gd name="T13" fmla="*/ 0 h 22"/>
                <a:gd name="T14" fmla="*/ 0 w 1368"/>
                <a:gd name="T15" fmla="*/ 0 h 22"/>
                <a:gd name="T16" fmla="*/ 0 w 1368"/>
                <a:gd name="T17" fmla="*/ 0 h 22"/>
                <a:gd name="T18" fmla="*/ 0 w 1368"/>
                <a:gd name="T19" fmla="*/ 0 h 22"/>
                <a:gd name="T20" fmla="*/ 17 w 136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8"/>
                <a:gd name="T34" fmla="*/ 0 h 22"/>
                <a:gd name="T35" fmla="*/ 1368 w 136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8" h="22">
                  <a:moveTo>
                    <a:pt x="1368" y="0"/>
                  </a:moveTo>
                  <a:lnTo>
                    <a:pt x="1366" y="6"/>
                  </a:lnTo>
                  <a:lnTo>
                    <a:pt x="1365" y="12"/>
                  </a:lnTo>
                  <a:lnTo>
                    <a:pt x="1364" y="16"/>
                  </a:lnTo>
                  <a:lnTo>
                    <a:pt x="1363" y="22"/>
                  </a:lnTo>
                  <a:lnTo>
                    <a:pt x="0" y="22"/>
                  </a:lnTo>
                  <a:lnTo>
                    <a:pt x="2" y="16"/>
                  </a:lnTo>
                  <a:lnTo>
                    <a:pt x="3" y="11"/>
                  </a:lnTo>
                  <a:lnTo>
                    <a:pt x="5" y="6"/>
                  </a:lnTo>
                  <a:lnTo>
                    <a:pt x="6" y="0"/>
                  </a:lnTo>
                  <a:lnTo>
                    <a:pt x="1368" y="0"/>
                  </a:lnTo>
                  <a:close/>
                </a:path>
              </a:pathLst>
            </a:custGeom>
            <a:solidFill>
              <a:srgbClr val="5C5C5C"/>
            </a:solidFill>
            <a:ln w="9525">
              <a:noFill/>
              <a:round/>
              <a:headEnd/>
              <a:tailEnd/>
            </a:ln>
          </p:spPr>
          <p:txBody>
            <a:bodyPr/>
            <a:lstStyle/>
            <a:p>
              <a:endParaRPr lang="fr-FR"/>
            </a:p>
          </p:txBody>
        </p:sp>
        <p:sp>
          <p:nvSpPr>
            <p:cNvPr id="247" name="Freeform 250"/>
            <p:cNvSpPr>
              <a:spLocks/>
            </p:cNvSpPr>
            <p:nvPr/>
          </p:nvSpPr>
          <p:spPr bwMode="auto">
            <a:xfrm>
              <a:off x="2565" y="1907"/>
              <a:ext cx="457" cy="7"/>
            </a:xfrm>
            <a:custGeom>
              <a:avLst/>
              <a:gdLst>
                <a:gd name="T0" fmla="*/ 17 w 1371"/>
                <a:gd name="T1" fmla="*/ 0 h 21"/>
                <a:gd name="T2" fmla="*/ 17 w 1371"/>
                <a:gd name="T3" fmla="*/ 0 h 21"/>
                <a:gd name="T4" fmla="*/ 17 w 1371"/>
                <a:gd name="T5" fmla="*/ 0 h 21"/>
                <a:gd name="T6" fmla="*/ 17 w 1371"/>
                <a:gd name="T7" fmla="*/ 0 h 21"/>
                <a:gd name="T8" fmla="*/ 17 w 1371"/>
                <a:gd name="T9" fmla="*/ 0 h 21"/>
                <a:gd name="T10" fmla="*/ 0 w 1371"/>
                <a:gd name="T11" fmla="*/ 0 h 21"/>
                <a:gd name="T12" fmla="*/ 0 w 1371"/>
                <a:gd name="T13" fmla="*/ 0 h 21"/>
                <a:gd name="T14" fmla="*/ 0 w 1371"/>
                <a:gd name="T15" fmla="*/ 0 h 21"/>
                <a:gd name="T16" fmla="*/ 0 w 1371"/>
                <a:gd name="T17" fmla="*/ 0 h 21"/>
                <a:gd name="T18" fmla="*/ 0 w 1371"/>
                <a:gd name="T19" fmla="*/ 0 h 21"/>
                <a:gd name="T20" fmla="*/ 17 w 137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1"/>
                <a:gd name="T34" fmla="*/ 0 h 21"/>
                <a:gd name="T35" fmla="*/ 1371 w 137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1" h="21">
                  <a:moveTo>
                    <a:pt x="1371" y="0"/>
                  </a:moveTo>
                  <a:lnTo>
                    <a:pt x="1370" y="6"/>
                  </a:lnTo>
                  <a:lnTo>
                    <a:pt x="1370" y="11"/>
                  </a:lnTo>
                  <a:lnTo>
                    <a:pt x="1369" y="16"/>
                  </a:lnTo>
                  <a:lnTo>
                    <a:pt x="1368" y="21"/>
                  </a:lnTo>
                  <a:lnTo>
                    <a:pt x="0" y="21"/>
                  </a:lnTo>
                  <a:lnTo>
                    <a:pt x="2" y="16"/>
                  </a:lnTo>
                  <a:lnTo>
                    <a:pt x="4" y="11"/>
                  </a:lnTo>
                  <a:lnTo>
                    <a:pt x="5" y="6"/>
                  </a:lnTo>
                  <a:lnTo>
                    <a:pt x="8" y="0"/>
                  </a:lnTo>
                  <a:lnTo>
                    <a:pt x="1371" y="0"/>
                  </a:lnTo>
                  <a:close/>
                </a:path>
              </a:pathLst>
            </a:custGeom>
            <a:solidFill>
              <a:srgbClr val="5F5F5F"/>
            </a:solidFill>
            <a:ln w="9525">
              <a:noFill/>
              <a:round/>
              <a:headEnd/>
              <a:tailEnd/>
            </a:ln>
          </p:spPr>
          <p:txBody>
            <a:bodyPr/>
            <a:lstStyle/>
            <a:p>
              <a:endParaRPr lang="fr-FR"/>
            </a:p>
          </p:txBody>
        </p:sp>
        <p:sp>
          <p:nvSpPr>
            <p:cNvPr id="248" name="Freeform 251"/>
            <p:cNvSpPr>
              <a:spLocks/>
            </p:cNvSpPr>
            <p:nvPr/>
          </p:nvSpPr>
          <p:spPr bwMode="auto">
            <a:xfrm>
              <a:off x="2563" y="1914"/>
              <a:ext cx="458" cy="7"/>
            </a:xfrm>
            <a:custGeom>
              <a:avLst/>
              <a:gdLst>
                <a:gd name="T0" fmla="*/ 17 w 1375"/>
                <a:gd name="T1" fmla="*/ 0 h 23"/>
                <a:gd name="T2" fmla="*/ 17 w 1375"/>
                <a:gd name="T3" fmla="*/ 0 h 23"/>
                <a:gd name="T4" fmla="*/ 17 w 1375"/>
                <a:gd name="T5" fmla="*/ 0 h 23"/>
                <a:gd name="T6" fmla="*/ 17 w 1375"/>
                <a:gd name="T7" fmla="*/ 0 h 23"/>
                <a:gd name="T8" fmla="*/ 17 w 1375"/>
                <a:gd name="T9" fmla="*/ 0 h 23"/>
                <a:gd name="T10" fmla="*/ 0 w 1375"/>
                <a:gd name="T11" fmla="*/ 0 h 23"/>
                <a:gd name="T12" fmla="*/ 0 w 1375"/>
                <a:gd name="T13" fmla="*/ 0 h 23"/>
                <a:gd name="T14" fmla="*/ 0 w 1375"/>
                <a:gd name="T15" fmla="*/ 0 h 23"/>
                <a:gd name="T16" fmla="*/ 0 w 1375"/>
                <a:gd name="T17" fmla="*/ 0 h 23"/>
                <a:gd name="T18" fmla="*/ 0 w 1375"/>
                <a:gd name="T19" fmla="*/ 0 h 23"/>
                <a:gd name="T20" fmla="*/ 17 w 137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5"/>
                <a:gd name="T34" fmla="*/ 0 h 23"/>
                <a:gd name="T35" fmla="*/ 1375 w 137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5" h="23">
                  <a:moveTo>
                    <a:pt x="1375" y="0"/>
                  </a:moveTo>
                  <a:lnTo>
                    <a:pt x="1373" y="6"/>
                  </a:lnTo>
                  <a:lnTo>
                    <a:pt x="1372" y="12"/>
                  </a:lnTo>
                  <a:lnTo>
                    <a:pt x="1371" y="17"/>
                  </a:lnTo>
                  <a:lnTo>
                    <a:pt x="1370" y="23"/>
                  </a:lnTo>
                  <a:lnTo>
                    <a:pt x="0" y="22"/>
                  </a:lnTo>
                  <a:lnTo>
                    <a:pt x="2" y="16"/>
                  </a:lnTo>
                  <a:lnTo>
                    <a:pt x="3" y="12"/>
                  </a:lnTo>
                  <a:lnTo>
                    <a:pt x="6" y="6"/>
                  </a:lnTo>
                  <a:lnTo>
                    <a:pt x="7" y="0"/>
                  </a:lnTo>
                  <a:lnTo>
                    <a:pt x="1375" y="0"/>
                  </a:lnTo>
                  <a:close/>
                </a:path>
              </a:pathLst>
            </a:custGeom>
            <a:solidFill>
              <a:srgbClr val="616161"/>
            </a:solidFill>
            <a:ln w="9525">
              <a:noFill/>
              <a:round/>
              <a:headEnd/>
              <a:tailEnd/>
            </a:ln>
          </p:spPr>
          <p:txBody>
            <a:bodyPr/>
            <a:lstStyle/>
            <a:p>
              <a:endParaRPr lang="fr-FR"/>
            </a:p>
          </p:txBody>
        </p:sp>
        <p:sp>
          <p:nvSpPr>
            <p:cNvPr id="249" name="Freeform 252"/>
            <p:cNvSpPr>
              <a:spLocks/>
            </p:cNvSpPr>
            <p:nvPr/>
          </p:nvSpPr>
          <p:spPr bwMode="auto">
            <a:xfrm>
              <a:off x="2561" y="1921"/>
              <a:ext cx="459" cy="8"/>
            </a:xfrm>
            <a:custGeom>
              <a:avLst/>
              <a:gdLst>
                <a:gd name="T0" fmla="*/ 17 w 1377"/>
                <a:gd name="T1" fmla="*/ 0 h 23"/>
                <a:gd name="T2" fmla="*/ 17 w 1377"/>
                <a:gd name="T3" fmla="*/ 0 h 23"/>
                <a:gd name="T4" fmla="*/ 17 w 1377"/>
                <a:gd name="T5" fmla="*/ 0 h 23"/>
                <a:gd name="T6" fmla="*/ 17 w 1377"/>
                <a:gd name="T7" fmla="*/ 0 h 23"/>
                <a:gd name="T8" fmla="*/ 17 w 1377"/>
                <a:gd name="T9" fmla="*/ 0 h 23"/>
                <a:gd name="T10" fmla="*/ 0 w 1377"/>
                <a:gd name="T11" fmla="*/ 0 h 23"/>
                <a:gd name="T12" fmla="*/ 0 w 1377"/>
                <a:gd name="T13" fmla="*/ 0 h 23"/>
                <a:gd name="T14" fmla="*/ 0 w 1377"/>
                <a:gd name="T15" fmla="*/ 0 h 23"/>
                <a:gd name="T16" fmla="*/ 0 w 1377"/>
                <a:gd name="T17" fmla="*/ 0 h 23"/>
                <a:gd name="T18" fmla="*/ 0 w 1377"/>
                <a:gd name="T19" fmla="*/ 0 h 23"/>
                <a:gd name="T20" fmla="*/ 17 w 137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7"/>
                <a:gd name="T34" fmla="*/ 0 h 23"/>
                <a:gd name="T35" fmla="*/ 1377 w 137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7" h="23">
                  <a:moveTo>
                    <a:pt x="1377" y="1"/>
                  </a:moveTo>
                  <a:lnTo>
                    <a:pt x="1376" y="7"/>
                  </a:lnTo>
                  <a:lnTo>
                    <a:pt x="1376" y="11"/>
                  </a:lnTo>
                  <a:lnTo>
                    <a:pt x="1375" y="17"/>
                  </a:lnTo>
                  <a:lnTo>
                    <a:pt x="1374" y="23"/>
                  </a:lnTo>
                  <a:lnTo>
                    <a:pt x="0" y="21"/>
                  </a:lnTo>
                  <a:lnTo>
                    <a:pt x="2" y="16"/>
                  </a:lnTo>
                  <a:lnTo>
                    <a:pt x="4" y="11"/>
                  </a:lnTo>
                  <a:lnTo>
                    <a:pt x="6" y="6"/>
                  </a:lnTo>
                  <a:lnTo>
                    <a:pt x="7" y="0"/>
                  </a:lnTo>
                  <a:lnTo>
                    <a:pt x="1377" y="1"/>
                  </a:lnTo>
                  <a:close/>
                </a:path>
              </a:pathLst>
            </a:custGeom>
            <a:solidFill>
              <a:srgbClr val="646464"/>
            </a:solidFill>
            <a:ln w="9525">
              <a:noFill/>
              <a:round/>
              <a:headEnd/>
              <a:tailEnd/>
            </a:ln>
          </p:spPr>
          <p:txBody>
            <a:bodyPr/>
            <a:lstStyle/>
            <a:p>
              <a:endParaRPr lang="fr-FR"/>
            </a:p>
          </p:txBody>
        </p:sp>
        <p:sp>
          <p:nvSpPr>
            <p:cNvPr id="250" name="Freeform 253"/>
            <p:cNvSpPr>
              <a:spLocks/>
            </p:cNvSpPr>
            <p:nvPr/>
          </p:nvSpPr>
          <p:spPr bwMode="auto">
            <a:xfrm>
              <a:off x="2558" y="1928"/>
              <a:ext cx="461" cy="8"/>
            </a:xfrm>
            <a:custGeom>
              <a:avLst/>
              <a:gdLst>
                <a:gd name="T0" fmla="*/ 17 w 1381"/>
                <a:gd name="T1" fmla="*/ 0 h 23"/>
                <a:gd name="T2" fmla="*/ 17 w 1381"/>
                <a:gd name="T3" fmla="*/ 0 h 23"/>
                <a:gd name="T4" fmla="*/ 17 w 1381"/>
                <a:gd name="T5" fmla="*/ 0 h 23"/>
                <a:gd name="T6" fmla="*/ 17 w 1381"/>
                <a:gd name="T7" fmla="*/ 0 h 23"/>
                <a:gd name="T8" fmla="*/ 17 w 1381"/>
                <a:gd name="T9" fmla="*/ 0 h 23"/>
                <a:gd name="T10" fmla="*/ 0 w 1381"/>
                <a:gd name="T11" fmla="*/ 0 h 23"/>
                <a:gd name="T12" fmla="*/ 0 w 1381"/>
                <a:gd name="T13" fmla="*/ 0 h 23"/>
                <a:gd name="T14" fmla="*/ 0 w 1381"/>
                <a:gd name="T15" fmla="*/ 0 h 23"/>
                <a:gd name="T16" fmla="*/ 0 w 1381"/>
                <a:gd name="T17" fmla="*/ 0 h 23"/>
                <a:gd name="T18" fmla="*/ 0 w 1381"/>
                <a:gd name="T19" fmla="*/ 0 h 23"/>
                <a:gd name="T20" fmla="*/ 17 w 138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1"/>
                <a:gd name="T34" fmla="*/ 0 h 23"/>
                <a:gd name="T35" fmla="*/ 1381 w 138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1" h="23">
                  <a:moveTo>
                    <a:pt x="1381" y="2"/>
                  </a:moveTo>
                  <a:lnTo>
                    <a:pt x="1380" y="7"/>
                  </a:lnTo>
                  <a:lnTo>
                    <a:pt x="1380" y="12"/>
                  </a:lnTo>
                  <a:lnTo>
                    <a:pt x="1378" y="17"/>
                  </a:lnTo>
                  <a:lnTo>
                    <a:pt x="1377" y="23"/>
                  </a:lnTo>
                  <a:lnTo>
                    <a:pt x="0" y="22"/>
                  </a:lnTo>
                  <a:lnTo>
                    <a:pt x="3" y="16"/>
                  </a:lnTo>
                  <a:lnTo>
                    <a:pt x="4" y="12"/>
                  </a:lnTo>
                  <a:lnTo>
                    <a:pt x="6" y="6"/>
                  </a:lnTo>
                  <a:lnTo>
                    <a:pt x="7" y="0"/>
                  </a:lnTo>
                  <a:lnTo>
                    <a:pt x="1381" y="2"/>
                  </a:lnTo>
                  <a:close/>
                </a:path>
              </a:pathLst>
            </a:custGeom>
            <a:solidFill>
              <a:srgbClr val="646464"/>
            </a:solidFill>
            <a:ln w="9525">
              <a:noFill/>
              <a:round/>
              <a:headEnd/>
              <a:tailEnd/>
            </a:ln>
          </p:spPr>
          <p:txBody>
            <a:bodyPr/>
            <a:lstStyle/>
            <a:p>
              <a:endParaRPr lang="fr-FR"/>
            </a:p>
          </p:txBody>
        </p:sp>
        <p:sp>
          <p:nvSpPr>
            <p:cNvPr id="251" name="Freeform 254"/>
            <p:cNvSpPr>
              <a:spLocks/>
            </p:cNvSpPr>
            <p:nvPr/>
          </p:nvSpPr>
          <p:spPr bwMode="auto">
            <a:xfrm>
              <a:off x="2556" y="1935"/>
              <a:ext cx="461" cy="8"/>
            </a:xfrm>
            <a:custGeom>
              <a:avLst/>
              <a:gdLst>
                <a:gd name="T0" fmla="*/ 17 w 1383"/>
                <a:gd name="T1" fmla="*/ 0 h 23"/>
                <a:gd name="T2" fmla="*/ 17 w 1383"/>
                <a:gd name="T3" fmla="*/ 0 h 23"/>
                <a:gd name="T4" fmla="*/ 17 w 1383"/>
                <a:gd name="T5" fmla="*/ 0 h 23"/>
                <a:gd name="T6" fmla="*/ 17 w 1383"/>
                <a:gd name="T7" fmla="*/ 0 h 23"/>
                <a:gd name="T8" fmla="*/ 17 w 1383"/>
                <a:gd name="T9" fmla="*/ 0 h 23"/>
                <a:gd name="T10" fmla="*/ 0 w 1383"/>
                <a:gd name="T11" fmla="*/ 0 h 23"/>
                <a:gd name="T12" fmla="*/ 0 w 1383"/>
                <a:gd name="T13" fmla="*/ 0 h 23"/>
                <a:gd name="T14" fmla="*/ 0 w 1383"/>
                <a:gd name="T15" fmla="*/ 0 h 23"/>
                <a:gd name="T16" fmla="*/ 0 w 1383"/>
                <a:gd name="T17" fmla="*/ 0 h 23"/>
                <a:gd name="T18" fmla="*/ 0 w 1383"/>
                <a:gd name="T19" fmla="*/ 0 h 23"/>
                <a:gd name="T20" fmla="*/ 17 w 138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23"/>
                <a:gd name="T35" fmla="*/ 1383 w 138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23">
                  <a:moveTo>
                    <a:pt x="1383" y="1"/>
                  </a:moveTo>
                  <a:lnTo>
                    <a:pt x="1382" y="7"/>
                  </a:lnTo>
                  <a:lnTo>
                    <a:pt x="1382" y="11"/>
                  </a:lnTo>
                  <a:lnTo>
                    <a:pt x="1381" y="17"/>
                  </a:lnTo>
                  <a:lnTo>
                    <a:pt x="1380" y="23"/>
                  </a:lnTo>
                  <a:lnTo>
                    <a:pt x="0" y="21"/>
                  </a:lnTo>
                  <a:lnTo>
                    <a:pt x="2" y="16"/>
                  </a:lnTo>
                  <a:lnTo>
                    <a:pt x="3" y="11"/>
                  </a:lnTo>
                  <a:lnTo>
                    <a:pt x="5" y="6"/>
                  </a:lnTo>
                  <a:lnTo>
                    <a:pt x="6" y="0"/>
                  </a:lnTo>
                  <a:lnTo>
                    <a:pt x="1383" y="1"/>
                  </a:lnTo>
                  <a:close/>
                </a:path>
              </a:pathLst>
            </a:custGeom>
            <a:solidFill>
              <a:srgbClr val="666666"/>
            </a:solidFill>
            <a:ln w="9525">
              <a:noFill/>
              <a:round/>
              <a:headEnd/>
              <a:tailEnd/>
            </a:ln>
          </p:spPr>
          <p:txBody>
            <a:bodyPr/>
            <a:lstStyle/>
            <a:p>
              <a:endParaRPr lang="fr-FR"/>
            </a:p>
          </p:txBody>
        </p:sp>
        <p:sp>
          <p:nvSpPr>
            <p:cNvPr id="252" name="Freeform 255"/>
            <p:cNvSpPr>
              <a:spLocks/>
            </p:cNvSpPr>
            <p:nvPr/>
          </p:nvSpPr>
          <p:spPr bwMode="auto">
            <a:xfrm>
              <a:off x="2554" y="1942"/>
              <a:ext cx="462" cy="8"/>
            </a:xfrm>
            <a:custGeom>
              <a:avLst/>
              <a:gdLst>
                <a:gd name="T0" fmla="*/ 17 w 1387"/>
                <a:gd name="T1" fmla="*/ 0 h 23"/>
                <a:gd name="T2" fmla="*/ 17 w 1387"/>
                <a:gd name="T3" fmla="*/ 0 h 23"/>
                <a:gd name="T4" fmla="*/ 17 w 1387"/>
                <a:gd name="T5" fmla="*/ 0 h 23"/>
                <a:gd name="T6" fmla="*/ 17 w 1387"/>
                <a:gd name="T7" fmla="*/ 0 h 23"/>
                <a:gd name="T8" fmla="*/ 17 w 1387"/>
                <a:gd name="T9" fmla="*/ 0 h 23"/>
                <a:gd name="T10" fmla="*/ 0 w 1387"/>
                <a:gd name="T11" fmla="*/ 0 h 23"/>
                <a:gd name="T12" fmla="*/ 0 w 1387"/>
                <a:gd name="T13" fmla="*/ 0 h 23"/>
                <a:gd name="T14" fmla="*/ 0 w 1387"/>
                <a:gd name="T15" fmla="*/ 0 h 23"/>
                <a:gd name="T16" fmla="*/ 0 w 1387"/>
                <a:gd name="T17" fmla="*/ 0 h 23"/>
                <a:gd name="T18" fmla="*/ 0 w 1387"/>
                <a:gd name="T19" fmla="*/ 0 h 23"/>
                <a:gd name="T20" fmla="*/ 17 w 138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7"/>
                <a:gd name="T34" fmla="*/ 0 h 23"/>
                <a:gd name="T35" fmla="*/ 1387 w 138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7" h="23">
                  <a:moveTo>
                    <a:pt x="1387" y="2"/>
                  </a:moveTo>
                  <a:lnTo>
                    <a:pt x="1386" y="7"/>
                  </a:lnTo>
                  <a:lnTo>
                    <a:pt x="1386" y="12"/>
                  </a:lnTo>
                  <a:lnTo>
                    <a:pt x="1385" y="17"/>
                  </a:lnTo>
                  <a:lnTo>
                    <a:pt x="1384" y="23"/>
                  </a:lnTo>
                  <a:lnTo>
                    <a:pt x="0" y="22"/>
                  </a:lnTo>
                  <a:lnTo>
                    <a:pt x="2" y="16"/>
                  </a:lnTo>
                  <a:lnTo>
                    <a:pt x="3" y="11"/>
                  </a:lnTo>
                  <a:lnTo>
                    <a:pt x="5" y="6"/>
                  </a:lnTo>
                  <a:lnTo>
                    <a:pt x="7" y="0"/>
                  </a:lnTo>
                  <a:lnTo>
                    <a:pt x="1387" y="2"/>
                  </a:lnTo>
                  <a:close/>
                </a:path>
              </a:pathLst>
            </a:custGeom>
            <a:solidFill>
              <a:srgbClr val="696969"/>
            </a:solidFill>
            <a:ln w="9525">
              <a:noFill/>
              <a:round/>
              <a:headEnd/>
              <a:tailEnd/>
            </a:ln>
          </p:spPr>
          <p:txBody>
            <a:bodyPr/>
            <a:lstStyle/>
            <a:p>
              <a:endParaRPr lang="fr-FR"/>
            </a:p>
          </p:txBody>
        </p:sp>
        <p:sp>
          <p:nvSpPr>
            <p:cNvPr id="253" name="Freeform 256"/>
            <p:cNvSpPr>
              <a:spLocks/>
            </p:cNvSpPr>
            <p:nvPr/>
          </p:nvSpPr>
          <p:spPr bwMode="auto">
            <a:xfrm>
              <a:off x="2552" y="1950"/>
              <a:ext cx="463" cy="7"/>
            </a:xfrm>
            <a:custGeom>
              <a:avLst/>
              <a:gdLst>
                <a:gd name="T0" fmla="*/ 17 w 1391"/>
                <a:gd name="T1" fmla="*/ 0 h 23"/>
                <a:gd name="T2" fmla="*/ 17 w 1391"/>
                <a:gd name="T3" fmla="*/ 0 h 23"/>
                <a:gd name="T4" fmla="*/ 17 w 1391"/>
                <a:gd name="T5" fmla="*/ 0 h 23"/>
                <a:gd name="T6" fmla="*/ 17 w 1391"/>
                <a:gd name="T7" fmla="*/ 0 h 23"/>
                <a:gd name="T8" fmla="*/ 17 w 1391"/>
                <a:gd name="T9" fmla="*/ 0 h 23"/>
                <a:gd name="T10" fmla="*/ 0 w 1391"/>
                <a:gd name="T11" fmla="*/ 0 h 23"/>
                <a:gd name="T12" fmla="*/ 0 w 1391"/>
                <a:gd name="T13" fmla="*/ 0 h 23"/>
                <a:gd name="T14" fmla="*/ 0 w 1391"/>
                <a:gd name="T15" fmla="*/ 0 h 23"/>
                <a:gd name="T16" fmla="*/ 0 w 1391"/>
                <a:gd name="T17" fmla="*/ 0 h 23"/>
                <a:gd name="T18" fmla="*/ 0 w 1391"/>
                <a:gd name="T19" fmla="*/ 0 h 23"/>
                <a:gd name="T20" fmla="*/ 17 w 139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1"/>
                <a:gd name="T34" fmla="*/ 0 h 23"/>
                <a:gd name="T35" fmla="*/ 1391 w 139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1" h="23">
                  <a:moveTo>
                    <a:pt x="1391" y="1"/>
                  </a:moveTo>
                  <a:lnTo>
                    <a:pt x="1389" y="7"/>
                  </a:lnTo>
                  <a:lnTo>
                    <a:pt x="1389" y="11"/>
                  </a:lnTo>
                  <a:lnTo>
                    <a:pt x="1388" y="17"/>
                  </a:lnTo>
                  <a:lnTo>
                    <a:pt x="1387" y="23"/>
                  </a:lnTo>
                  <a:lnTo>
                    <a:pt x="0" y="21"/>
                  </a:lnTo>
                  <a:lnTo>
                    <a:pt x="2" y="16"/>
                  </a:lnTo>
                  <a:lnTo>
                    <a:pt x="3" y="10"/>
                  </a:lnTo>
                  <a:lnTo>
                    <a:pt x="6" y="6"/>
                  </a:lnTo>
                  <a:lnTo>
                    <a:pt x="7" y="0"/>
                  </a:lnTo>
                  <a:lnTo>
                    <a:pt x="1391" y="1"/>
                  </a:lnTo>
                  <a:close/>
                </a:path>
              </a:pathLst>
            </a:custGeom>
            <a:solidFill>
              <a:srgbClr val="6C6C6C"/>
            </a:solidFill>
            <a:ln w="9525">
              <a:noFill/>
              <a:round/>
              <a:headEnd/>
              <a:tailEnd/>
            </a:ln>
          </p:spPr>
          <p:txBody>
            <a:bodyPr/>
            <a:lstStyle/>
            <a:p>
              <a:endParaRPr lang="fr-FR"/>
            </a:p>
          </p:txBody>
        </p:sp>
        <p:sp>
          <p:nvSpPr>
            <p:cNvPr id="254" name="Freeform 257"/>
            <p:cNvSpPr>
              <a:spLocks/>
            </p:cNvSpPr>
            <p:nvPr/>
          </p:nvSpPr>
          <p:spPr bwMode="auto">
            <a:xfrm>
              <a:off x="2550" y="1957"/>
              <a:ext cx="464" cy="7"/>
            </a:xfrm>
            <a:custGeom>
              <a:avLst/>
              <a:gdLst>
                <a:gd name="T0" fmla="*/ 17 w 1393"/>
                <a:gd name="T1" fmla="*/ 0 h 21"/>
                <a:gd name="T2" fmla="*/ 17 w 1393"/>
                <a:gd name="T3" fmla="*/ 0 h 21"/>
                <a:gd name="T4" fmla="*/ 17 w 1393"/>
                <a:gd name="T5" fmla="*/ 0 h 21"/>
                <a:gd name="T6" fmla="*/ 17 w 1393"/>
                <a:gd name="T7" fmla="*/ 0 h 21"/>
                <a:gd name="T8" fmla="*/ 17 w 1393"/>
                <a:gd name="T9" fmla="*/ 0 h 21"/>
                <a:gd name="T10" fmla="*/ 0 w 1393"/>
                <a:gd name="T11" fmla="*/ 0 h 21"/>
                <a:gd name="T12" fmla="*/ 0 w 1393"/>
                <a:gd name="T13" fmla="*/ 0 h 21"/>
                <a:gd name="T14" fmla="*/ 0 w 1393"/>
                <a:gd name="T15" fmla="*/ 0 h 21"/>
                <a:gd name="T16" fmla="*/ 0 w 1393"/>
                <a:gd name="T17" fmla="*/ 0 h 21"/>
                <a:gd name="T18" fmla="*/ 0 w 1393"/>
                <a:gd name="T19" fmla="*/ 0 h 21"/>
                <a:gd name="T20" fmla="*/ 17 w 139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3"/>
                <a:gd name="T34" fmla="*/ 0 h 21"/>
                <a:gd name="T35" fmla="*/ 1393 w 139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3" h="21">
                  <a:moveTo>
                    <a:pt x="1393" y="2"/>
                  </a:moveTo>
                  <a:lnTo>
                    <a:pt x="1392" y="6"/>
                  </a:lnTo>
                  <a:lnTo>
                    <a:pt x="1392" y="11"/>
                  </a:lnTo>
                  <a:lnTo>
                    <a:pt x="1391" y="16"/>
                  </a:lnTo>
                  <a:lnTo>
                    <a:pt x="1390" y="21"/>
                  </a:lnTo>
                  <a:lnTo>
                    <a:pt x="0" y="21"/>
                  </a:lnTo>
                  <a:lnTo>
                    <a:pt x="1" y="15"/>
                  </a:lnTo>
                  <a:lnTo>
                    <a:pt x="3" y="11"/>
                  </a:lnTo>
                  <a:lnTo>
                    <a:pt x="5" y="5"/>
                  </a:lnTo>
                  <a:lnTo>
                    <a:pt x="6" y="0"/>
                  </a:lnTo>
                  <a:lnTo>
                    <a:pt x="1393" y="2"/>
                  </a:lnTo>
                  <a:close/>
                </a:path>
              </a:pathLst>
            </a:custGeom>
            <a:solidFill>
              <a:srgbClr val="6C6C6C"/>
            </a:solidFill>
            <a:ln w="9525">
              <a:noFill/>
              <a:round/>
              <a:headEnd/>
              <a:tailEnd/>
            </a:ln>
          </p:spPr>
          <p:txBody>
            <a:bodyPr/>
            <a:lstStyle/>
            <a:p>
              <a:endParaRPr lang="fr-FR"/>
            </a:p>
          </p:txBody>
        </p:sp>
        <p:sp>
          <p:nvSpPr>
            <p:cNvPr id="255" name="Freeform 258"/>
            <p:cNvSpPr>
              <a:spLocks/>
            </p:cNvSpPr>
            <p:nvPr/>
          </p:nvSpPr>
          <p:spPr bwMode="auto">
            <a:xfrm>
              <a:off x="2548" y="1964"/>
              <a:ext cx="465" cy="7"/>
            </a:xfrm>
            <a:custGeom>
              <a:avLst/>
              <a:gdLst>
                <a:gd name="T0" fmla="*/ 17 w 1396"/>
                <a:gd name="T1" fmla="*/ 0 h 21"/>
                <a:gd name="T2" fmla="*/ 17 w 1396"/>
                <a:gd name="T3" fmla="*/ 0 h 21"/>
                <a:gd name="T4" fmla="*/ 17 w 1396"/>
                <a:gd name="T5" fmla="*/ 0 h 21"/>
                <a:gd name="T6" fmla="*/ 17 w 1396"/>
                <a:gd name="T7" fmla="*/ 0 h 21"/>
                <a:gd name="T8" fmla="*/ 17 w 1396"/>
                <a:gd name="T9" fmla="*/ 0 h 21"/>
                <a:gd name="T10" fmla="*/ 0 w 1396"/>
                <a:gd name="T11" fmla="*/ 0 h 21"/>
                <a:gd name="T12" fmla="*/ 0 w 1396"/>
                <a:gd name="T13" fmla="*/ 0 h 21"/>
                <a:gd name="T14" fmla="*/ 0 w 1396"/>
                <a:gd name="T15" fmla="*/ 0 h 21"/>
                <a:gd name="T16" fmla="*/ 0 w 1396"/>
                <a:gd name="T17" fmla="*/ 0 h 21"/>
                <a:gd name="T18" fmla="*/ 0 w 1396"/>
                <a:gd name="T19" fmla="*/ 0 h 21"/>
                <a:gd name="T20" fmla="*/ 17 w 139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6"/>
                <a:gd name="T34" fmla="*/ 0 h 21"/>
                <a:gd name="T35" fmla="*/ 1396 w 139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6" h="21">
                  <a:moveTo>
                    <a:pt x="1396" y="0"/>
                  </a:moveTo>
                  <a:lnTo>
                    <a:pt x="1395" y="6"/>
                  </a:lnTo>
                  <a:lnTo>
                    <a:pt x="1395" y="11"/>
                  </a:lnTo>
                  <a:lnTo>
                    <a:pt x="1393" y="16"/>
                  </a:lnTo>
                  <a:lnTo>
                    <a:pt x="1392" y="21"/>
                  </a:lnTo>
                  <a:lnTo>
                    <a:pt x="0" y="21"/>
                  </a:lnTo>
                  <a:lnTo>
                    <a:pt x="2" y="16"/>
                  </a:lnTo>
                  <a:lnTo>
                    <a:pt x="3" y="10"/>
                  </a:lnTo>
                  <a:lnTo>
                    <a:pt x="5" y="6"/>
                  </a:lnTo>
                  <a:lnTo>
                    <a:pt x="6" y="0"/>
                  </a:lnTo>
                  <a:lnTo>
                    <a:pt x="1396" y="0"/>
                  </a:lnTo>
                  <a:close/>
                </a:path>
              </a:pathLst>
            </a:custGeom>
            <a:solidFill>
              <a:srgbClr val="6E6E6E"/>
            </a:solidFill>
            <a:ln w="9525">
              <a:noFill/>
              <a:round/>
              <a:headEnd/>
              <a:tailEnd/>
            </a:ln>
          </p:spPr>
          <p:txBody>
            <a:bodyPr/>
            <a:lstStyle/>
            <a:p>
              <a:endParaRPr lang="fr-FR"/>
            </a:p>
          </p:txBody>
        </p:sp>
        <p:sp>
          <p:nvSpPr>
            <p:cNvPr id="256" name="Freeform 259"/>
            <p:cNvSpPr>
              <a:spLocks/>
            </p:cNvSpPr>
            <p:nvPr/>
          </p:nvSpPr>
          <p:spPr bwMode="auto">
            <a:xfrm>
              <a:off x="2545" y="1971"/>
              <a:ext cx="467" cy="7"/>
            </a:xfrm>
            <a:custGeom>
              <a:avLst/>
              <a:gdLst>
                <a:gd name="T0" fmla="*/ 17 w 1399"/>
                <a:gd name="T1" fmla="*/ 0 h 22"/>
                <a:gd name="T2" fmla="*/ 17 w 1399"/>
                <a:gd name="T3" fmla="*/ 0 h 22"/>
                <a:gd name="T4" fmla="*/ 17 w 1399"/>
                <a:gd name="T5" fmla="*/ 0 h 22"/>
                <a:gd name="T6" fmla="*/ 17 w 1399"/>
                <a:gd name="T7" fmla="*/ 0 h 22"/>
                <a:gd name="T8" fmla="*/ 17 w 1399"/>
                <a:gd name="T9" fmla="*/ 0 h 22"/>
                <a:gd name="T10" fmla="*/ 0 w 1399"/>
                <a:gd name="T11" fmla="*/ 0 h 22"/>
                <a:gd name="T12" fmla="*/ 0 w 1399"/>
                <a:gd name="T13" fmla="*/ 0 h 22"/>
                <a:gd name="T14" fmla="*/ 0 w 1399"/>
                <a:gd name="T15" fmla="*/ 0 h 22"/>
                <a:gd name="T16" fmla="*/ 0 w 1399"/>
                <a:gd name="T17" fmla="*/ 0 h 22"/>
                <a:gd name="T18" fmla="*/ 0 w 1399"/>
                <a:gd name="T19" fmla="*/ 0 h 22"/>
                <a:gd name="T20" fmla="*/ 17 w 139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9"/>
                <a:gd name="T34" fmla="*/ 0 h 22"/>
                <a:gd name="T35" fmla="*/ 1399 w 139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9" h="22">
                  <a:moveTo>
                    <a:pt x="1399" y="0"/>
                  </a:moveTo>
                  <a:lnTo>
                    <a:pt x="1398" y="6"/>
                  </a:lnTo>
                  <a:lnTo>
                    <a:pt x="1398" y="12"/>
                  </a:lnTo>
                  <a:lnTo>
                    <a:pt x="1397" y="16"/>
                  </a:lnTo>
                  <a:lnTo>
                    <a:pt x="1396" y="22"/>
                  </a:lnTo>
                  <a:lnTo>
                    <a:pt x="0" y="22"/>
                  </a:lnTo>
                  <a:lnTo>
                    <a:pt x="2" y="16"/>
                  </a:lnTo>
                  <a:lnTo>
                    <a:pt x="3" y="11"/>
                  </a:lnTo>
                  <a:lnTo>
                    <a:pt x="5" y="6"/>
                  </a:lnTo>
                  <a:lnTo>
                    <a:pt x="7" y="0"/>
                  </a:lnTo>
                  <a:lnTo>
                    <a:pt x="1399" y="0"/>
                  </a:lnTo>
                  <a:close/>
                </a:path>
              </a:pathLst>
            </a:custGeom>
            <a:solidFill>
              <a:srgbClr val="717171"/>
            </a:solidFill>
            <a:ln w="9525">
              <a:noFill/>
              <a:round/>
              <a:headEnd/>
              <a:tailEnd/>
            </a:ln>
          </p:spPr>
          <p:txBody>
            <a:bodyPr/>
            <a:lstStyle/>
            <a:p>
              <a:endParaRPr lang="fr-FR"/>
            </a:p>
          </p:txBody>
        </p:sp>
        <p:sp>
          <p:nvSpPr>
            <p:cNvPr id="257" name="Freeform 260"/>
            <p:cNvSpPr>
              <a:spLocks/>
            </p:cNvSpPr>
            <p:nvPr/>
          </p:nvSpPr>
          <p:spPr bwMode="auto">
            <a:xfrm>
              <a:off x="2543" y="1978"/>
              <a:ext cx="468" cy="7"/>
            </a:xfrm>
            <a:custGeom>
              <a:avLst/>
              <a:gdLst>
                <a:gd name="T0" fmla="*/ 17 w 1403"/>
                <a:gd name="T1" fmla="*/ 0 h 21"/>
                <a:gd name="T2" fmla="*/ 17 w 1403"/>
                <a:gd name="T3" fmla="*/ 0 h 21"/>
                <a:gd name="T4" fmla="*/ 17 w 1403"/>
                <a:gd name="T5" fmla="*/ 0 h 21"/>
                <a:gd name="T6" fmla="*/ 17 w 1403"/>
                <a:gd name="T7" fmla="*/ 0 h 21"/>
                <a:gd name="T8" fmla="*/ 17 w 1403"/>
                <a:gd name="T9" fmla="*/ 0 h 21"/>
                <a:gd name="T10" fmla="*/ 0 w 1403"/>
                <a:gd name="T11" fmla="*/ 0 h 21"/>
                <a:gd name="T12" fmla="*/ 0 w 1403"/>
                <a:gd name="T13" fmla="*/ 0 h 21"/>
                <a:gd name="T14" fmla="*/ 0 w 1403"/>
                <a:gd name="T15" fmla="*/ 0 h 21"/>
                <a:gd name="T16" fmla="*/ 0 w 1403"/>
                <a:gd name="T17" fmla="*/ 0 h 21"/>
                <a:gd name="T18" fmla="*/ 0 w 1403"/>
                <a:gd name="T19" fmla="*/ 0 h 21"/>
                <a:gd name="T20" fmla="*/ 17 w 140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3"/>
                <a:gd name="T34" fmla="*/ 0 h 21"/>
                <a:gd name="T35" fmla="*/ 1403 w 140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3" h="21">
                  <a:moveTo>
                    <a:pt x="1403" y="0"/>
                  </a:moveTo>
                  <a:lnTo>
                    <a:pt x="1402" y="6"/>
                  </a:lnTo>
                  <a:lnTo>
                    <a:pt x="1402" y="11"/>
                  </a:lnTo>
                  <a:lnTo>
                    <a:pt x="1401" y="16"/>
                  </a:lnTo>
                  <a:lnTo>
                    <a:pt x="1400" y="21"/>
                  </a:lnTo>
                  <a:lnTo>
                    <a:pt x="0" y="21"/>
                  </a:lnTo>
                  <a:lnTo>
                    <a:pt x="2" y="16"/>
                  </a:lnTo>
                  <a:lnTo>
                    <a:pt x="3" y="10"/>
                  </a:lnTo>
                  <a:lnTo>
                    <a:pt x="6" y="6"/>
                  </a:lnTo>
                  <a:lnTo>
                    <a:pt x="7" y="0"/>
                  </a:lnTo>
                  <a:lnTo>
                    <a:pt x="1403" y="0"/>
                  </a:lnTo>
                  <a:close/>
                </a:path>
              </a:pathLst>
            </a:custGeom>
            <a:solidFill>
              <a:srgbClr val="737373"/>
            </a:solidFill>
            <a:ln w="9525">
              <a:noFill/>
              <a:round/>
              <a:headEnd/>
              <a:tailEnd/>
            </a:ln>
          </p:spPr>
          <p:txBody>
            <a:bodyPr/>
            <a:lstStyle/>
            <a:p>
              <a:endParaRPr lang="fr-FR"/>
            </a:p>
          </p:txBody>
        </p:sp>
        <p:sp>
          <p:nvSpPr>
            <p:cNvPr id="258" name="Freeform 261"/>
            <p:cNvSpPr>
              <a:spLocks/>
            </p:cNvSpPr>
            <p:nvPr/>
          </p:nvSpPr>
          <p:spPr bwMode="auto">
            <a:xfrm>
              <a:off x="2541" y="1985"/>
              <a:ext cx="469" cy="7"/>
            </a:xfrm>
            <a:custGeom>
              <a:avLst/>
              <a:gdLst>
                <a:gd name="T0" fmla="*/ 17 w 1407"/>
                <a:gd name="T1" fmla="*/ 0 h 22"/>
                <a:gd name="T2" fmla="*/ 17 w 1407"/>
                <a:gd name="T3" fmla="*/ 0 h 22"/>
                <a:gd name="T4" fmla="*/ 17 w 1407"/>
                <a:gd name="T5" fmla="*/ 0 h 22"/>
                <a:gd name="T6" fmla="*/ 17 w 1407"/>
                <a:gd name="T7" fmla="*/ 0 h 22"/>
                <a:gd name="T8" fmla="*/ 17 w 1407"/>
                <a:gd name="T9" fmla="*/ 0 h 22"/>
                <a:gd name="T10" fmla="*/ 0 w 1407"/>
                <a:gd name="T11" fmla="*/ 0 h 22"/>
                <a:gd name="T12" fmla="*/ 0 w 1407"/>
                <a:gd name="T13" fmla="*/ 0 h 22"/>
                <a:gd name="T14" fmla="*/ 0 w 1407"/>
                <a:gd name="T15" fmla="*/ 0 h 22"/>
                <a:gd name="T16" fmla="*/ 0 w 1407"/>
                <a:gd name="T17" fmla="*/ 0 h 22"/>
                <a:gd name="T18" fmla="*/ 0 w 1407"/>
                <a:gd name="T19" fmla="*/ 0 h 22"/>
                <a:gd name="T20" fmla="*/ 17 w 140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7"/>
                <a:gd name="T34" fmla="*/ 0 h 22"/>
                <a:gd name="T35" fmla="*/ 1407 w 140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7" h="22">
                  <a:moveTo>
                    <a:pt x="1407" y="0"/>
                  </a:moveTo>
                  <a:lnTo>
                    <a:pt x="1405" y="6"/>
                  </a:lnTo>
                  <a:lnTo>
                    <a:pt x="1405" y="12"/>
                  </a:lnTo>
                  <a:lnTo>
                    <a:pt x="1404" y="16"/>
                  </a:lnTo>
                  <a:lnTo>
                    <a:pt x="1403" y="22"/>
                  </a:lnTo>
                  <a:lnTo>
                    <a:pt x="0" y="22"/>
                  </a:lnTo>
                  <a:lnTo>
                    <a:pt x="2" y="16"/>
                  </a:lnTo>
                  <a:lnTo>
                    <a:pt x="4" y="11"/>
                  </a:lnTo>
                  <a:lnTo>
                    <a:pt x="6" y="6"/>
                  </a:lnTo>
                  <a:lnTo>
                    <a:pt x="7" y="0"/>
                  </a:lnTo>
                  <a:lnTo>
                    <a:pt x="1407" y="0"/>
                  </a:lnTo>
                  <a:close/>
                </a:path>
              </a:pathLst>
            </a:custGeom>
            <a:solidFill>
              <a:srgbClr val="767676"/>
            </a:solidFill>
            <a:ln w="9525">
              <a:noFill/>
              <a:round/>
              <a:headEnd/>
              <a:tailEnd/>
            </a:ln>
          </p:spPr>
          <p:txBody>
            <a:bodyPr/>
            <a:lstStyle/>
            <a:p>
              <a:endParaRPr lang="fr-FR"/>
            </a:p>
          </p:txBody>
        </p:sp>
        <p:sp>
          <p:nvSpPr>
            <p:cNvPr id="259" name="Freeform 262"/>
            <p:cNvSpPr>
              <a:spLocks/>
            </p:cNvSpPr>
            <p:nvPr/>
          </p:nvSpPr>
          <p:spPr bwMode="auto">
            <a:xfrm>
              <a:off x="2539" y="1992"/>
              <a:ext cx="469" cy="7"/>
            </a:xfrm>
            <a:custGeom>
              <a:avLst/>
              <a:gdLst>
                <a:gd name="T0" fmla="*/ 17 w 1409"/>
                <a:gd name="T1" fmla="*/ 0 h 21"/>
                <a:gd name="T2" fmla="*/ 17 w 1409"/>
                <a:gd name="T3" fmla="*/ 0 h 21"/>
                <a:gd name="T4" fmla="*/ 17 w 1409"/>
                <a:gd name="T5" fmla="*/ 0 h 21"/>
                <a:gd name="T6" fmla="*/ 17 w 1409"/>
                <a:gd name="T7" fmla="*/ 0 h 21"/>
                <a:gd name="T8" fmla="*/ 17 w 1409"/>
                <a:gd name="T9" fmla="*/ 0 h 21"/>
                <a:gd name="T10" fmla="*/ 0 w 1409"/>
                <a:gd name="T11" fmla="*/ 0 h 21"/>
                <a:gd name="T12" fmla="*/ 0 w 1409"/>
                <a:gd name="T13" fmla="*/ 0 h 21"/>
                <a:gd name="T14" fmla="*/ 0 w 1409"/>
                <a:gd name="T15" fmla="*/ 0 h 21"/>
                <a:gd name="T16" fmla="*/ 0 w 1409"/>
                <a:gd name="T17" fmla="*/ 0 h 21"/>
                <a:gd name="T18" fmla="*/ 0 w 1409"/>
                <a:gd name="T19" fmla="*/ 0 h 21"/>
                <a:gd name="T20" fmla="*/ 17 w 140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9"/>
                <a:gd name="T34" fmla="*/ 0 h 21"/>
                <a:gd name="T35" fmla="*/ 1409 w 140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9" h="21">
                  <a:moveTo>
                    <a:pt x="1409" y="0"/>
                  </a:moveTo>
                  <a:lnTo>
                    <a:pt x="1409" y="6"/>
                  </a:lnTo>
                  <a:lnTo>
                    <a:pt x="1408" y="10"/>
                  </a:lnTo>
                  <a:lnTo>
                    <a:pt x="1408" y="16"/>
                  </a:lnTo>
                  <a:lnTo>
                    <a:pt x="1407" y="21"/>
                  </a:lnTo>
                  <a:lnTo>
                    <a:pt x="0" y="21"/>
                  </a:lnTo>
                  <a:lnTo>
                    <a:pt x="2" y="16"/>
                  </a:lnTo>
                  <a:lnTo>
                    <a:pt x="4" y="10"/>
                  </a:lnTo>
                  <a:lnTo>
                    <a:pt x="5" y="6"/>
                  </a:lnTo>
                  <a:lnTo>
                    <a:pt x="6" y="0"/>
                  </a:lnTo>
                  <a:lnTo>
                    <a:pt x="1409" y="0"/>
                  </a:lnTo>
                  <a:close/>
                </a:path>
              </a:pathLst>
            </a:custGeom>
            <a:solidFill>
              <a:srgbClr val="767676"/>
            </a:solidFill>
            <a:ln w="9525">
              <a:noFill/>
              <a:round/>
              <a:headEnd/>
              <a:tailEnd/>
            </a:ln>
          </p:spPr>
          <p:txBody>
            <a:bodyPr/>
            <a:lstStyle/>
            <a:p>
              <a:endParaRPr lang="fr-FR"/>
            </a:p>
          </p:txBody>
        </p:sp>
        <p:sp>
          <p:nvSpPr>
            <p:cNvPr id="260" name="Freeform 263"/>
            <p:cNvSpPr>
              <a:spLocks/>
            </p:cNvSpPr>
            <p:nvPr/>
          </p:nvSpPr>
          <p:spPr bwMode="auto">
            <a:xfrm>
              <a:off x="2537" y="1999"/>
              <a:ext cx="471" cy="8"/>
            </a:xfrm>
            <a:custGeom>
              <a:avLst/>
              <a:gdLst>
                <a:gd name="T0" fmla="*/ 17 w 1413"/>
                <a:gd name="T1" fmla="*/ 0 h 22"/>
                <a:gd name="T2" fmla="*/ 17 w 1413"/>
                <a:gd name="T3" fmla="*/ 0 h 22"/>
                <a:gd name="T4" fmla="*/ 17 w 1413"/>
                <a:gd name="T5" fmla="*/ 0 h 22"/>
                <a:gd name="T6" fmla="*/ 17 w 1413"/>
                <a:gd name="T7" fmla="*/ 0 h 22"/>
                <a:gd name="T8" fmla="*/ 17 w 1413"/>
                <a:gd name="T9" fmla="*/ 0 h 22"/>
                <a:gd name="T10" fmla="*/ 0 w 1413"/>
                <a:gd name="T11" fmla="*/ 0 h 22"/>
                <a:gd name="T12" fmla="*/ 0 w 1413"/>
                <a:gd name="T13" fmla="*/ 0 h 22"/>
                <a:gd name="T14" fmla="*/ 0 w 1413"/>
                <a:gd name="T15" fmla="*/ 0 h 22"/>
                <a:gd name="T16" fmla="*/ 0 w 1413"/>
                <a:gd name="T17" fmla="*/ 0 h 22"/>
                <a:gd name="T18" fmla="*/ 0 w 1413"/>
                <a:gd name="T19" fmla="*/ 0 h 22"/>
                <a:gd name="T20" fmla="*/ 17 w 141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3"/>
                <a:gd name="T34" fmla="*/ 0 h 22"/>
                <a:gd name="T35" fmla="*/ 1413 w 141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3" h="22">
                  <a:moveTo>
                    <a:pt x="1413" y="0"/>
                  </a:moveTo>
                  <a:lnTo>
                    <a:pt x="1412" y="6"/>
                  </a:lnTo>
                  <a:lnTo>
                    <a:pt x="1412" y="12"/>
                  </a:lnTo>
                  <a:lnTo>
                    <a:pt x="1411" y="16"/>
                  </a:lnTo>
                  <a:lnTo>
                    <a:pt x="1409" y="22"/>
                  </a:lnTo>
                  <a:lnTo>
                    <a:pt x="0" y="22"/>
                  </a:lnTo>
                  <a:lnTo>
                    <a:pt x="2" y="16"/>
                  </a:lnTo>
                  <a:lnTo>
                    <a:pt x="3" y="11"/>
                  </a:lnTo>
                  <a:lnTo>
                    <a:pt x="5" y="6"/>
                  </a:lnTo>
                  <a:lnTo>
                    <a:pt x="6" y="0"/>
                  </a:lnTo>
                  <a:lnTo>
                    <a:pt x="1413" y="0"/>
                  </a:lnTo>
                  <a:close/>
                </a:path>
              </a:pathLst>
            </a:custGeom>
            <a:solidFill>
              <a:srgbClr val="787878"/>
            </a:solidFill>
            <a:ln w="9525">
              <a:noFill/>
              <a:round/>
              <a:headEnd/>
              <a:tailEnd/>
            </a:ln>
          </p:spPr>
          <p:txBody>
            <a:bodyPr/>
            <a:lstStyle/>
            <a:p>
              <a:endParaRPr lang="fr-FR"/>
            </a:p>
          </p:txBody>
        </p:sp>
        <p:sp>
          <p:nvSpPr>
            <p:cNvPr id="261" name="Freeform 264"/>
            <p:cNvSpPr>
              <a:spLocks/>
            </p:cNvSpPr>
            <p:nvPr/>
          </p:nvSpPr>
          <p:spPr bwMode="auto">
            <a:xfrm>
              <a:off x="2534" y="2007"/>
              <a:ext cx="472" cy="7"/>
            </a:xfrm>
            <a:custGeom>
              <a:avLst/>
              <a:gdLst>
                <a:gd name="T0" fmla="*/ 17 w 1416"/>
                <a:gd name="T1" fmla="*/ 0 h 21"/>
                <a:gd name="T2" fmla="*/ 17 w 1416"/>
                <a:gd name="T3" fmla="*/ 0 h 21"/>
                <a:gd name="T4" fmla="*/ 17 w 1416"/>
                <a:gd name="T5" fmla="*/ 0 h 21"/>
                <a:gd name="T6" fmla="*/ 17 w 1416"/>
                <a:gd name="T7" fmla="*/ 0 h 21"/>
                <a:gd name="T8" fmla="*/ 17 w 1416"/>
                <a:gd name="T9" fmla="*/ 0 h 21"/>
                <a:gd name="T10" fmla="*/ 0 w 1416"/>
                <a:gd name="T11" fmla="*/ 0 h 21"/>
                <a:gd name="T12" fmla="*/ 0 w 1416"/>
                <a:gd name="T13" fmla="*/ 0 h 21"/>
                <a:gd name="T14" fmla="*/ 0 w 1416"/>
                <a:gd name="T15" fmla="*/ 0 h 21"/>
                <a:gd name="T16" fmla="*/ 0 w 1416"/>
                <a:gd name="T17" fmla="*/ 0 h 21"/>
                <a:gd name="T18" fmla="*/ 0 w 1416"/>
                <a:gd name="T19" fmla="*/ 0 h 21"/>
                <a:gd name="T20" fmla="*/ 17 w 141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6"/>
                <a:gd name="T34" fmla="*/ 0 h 21"/>
                <a:gd name="T35" fmla="*/ 1416 w 141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6" h="21">
                  <a:moveTo>
                    <a:pt x="1416" y="0"/>
                  </a:moveTo>
                  <a:lnTo>
                    <a:pt x="1415" y="6"/>
                  </a:lnTo>
                  <a:lnTo>
                    <a:pt x="1415" y="11"/>
                  </a:lnTo>
                  <a:lnTo>
                    <a:pt x="1414" y="16"/>
                  </a:lnTo>
                  <a:lnTo>
                    <a:pt x="1414" y="21"/>
                  </a:lnTo>
                  <a:lnTo>
                    <a:pt x="0" y="21"/>
                  </a:lnTo>
                  <a:lnTo>
                    <a:pt x="2" y="16"/>
                  </a:lnTo>
                  <a:lnTo>
                    <a:pt x="3" y="10"/>
                  </a:lnTo>
                  <a:lnTo>
                    <a:pt x="6" y="6"/>
                  </a:lnTo>
                  <a:lnTo>
                    <a:pt x="7" y="0"/>
                  </a:lnTo>
                  <a:lnTo>
                    <a:pt x="1416" y="0"/>
                  </a:lnTo>
                  <a:close/>
                </a:path>
              </a:pathLst>
            </a:custGeom>
            <a:solidFill>
              <a:srgbClr val="7B7B7B"/>
            </a:solidFill>
            <a:ln w="9525">
              <a:noFill/>
              <a:round/>
              <a:headEnd/>
              <a:tailEnd/>
            </a:ln>
          </p:spPr>
          <p:txBody>
            <a:bodyPr/>
            <a:lstStyle/>
            <a:p>
              <a:endParaRPr lang="fr-FR"/>
            </a:p>
          </p:txBody>
        </p:sp>
        <p:sp>
          <p:nvSpPr>
            <p:cNvPr id="262" name="Freeform 265"/>
            <p:cNvSpPr>
              <a:spLocks/>
            </p:cNvSpPr>
            <p:nvPr/>
          </p:nvSpPr>
          <p:spPr bwMode="auto">
            <a:xfrm>
              <a:off x="2532" y="2014"/>
              <a:ext cx="474" cy="7"/>
            </a:xfrm>
            <a:custGeom>
              <a:avLst/>
              <a:gdLst>
                <a:gd name="T0" fmla="*/ 18 w 1420"/>
                <a:gd name="T1" fmla="*/ 0 h 22"/>
                <a:gd name="T2" fmla="*/ 18 w 1420"/>
                <a:gd name="T3" fmla="*/ 0 h 22"/>
                <a:gd name="T4" fmla="*/ 18 w 1420"/>
                <a:gd name="T5" fmla="*/ 0 h 22"/>
                <a:gd name="T6" fmla="*/ 18 w 1420"/>
                <a:gd name="T7" fmla="*/ 0 h 22"/>
                <a:gd name="T8" fmla="*/ 18 w 1420"/>
                <a:gd name="T9" fmla="*/ 0 h 22"/>
                <a:gd name="T10" fmla="*/ 0 w 1420"/>
                <a:gd name="T11" fmla="*/ 0 h 22"/>
                <a:gd name="T12" fmla="*/ 0 w 1420"/>
                <a:gd name="T13" fmla="*/ 0 h 22"/>
                <a:gd name="T14" fmla="*/ 0 w 1420"/>
                <a:gd name="T15" fmla="*/ 0 h 22"/>
                <a:gd name="T16" fmla="*/ 0 w 1420"/>
                <a:gd name="T17" fmla="*/ 0 h 22"/>
                <a:gd name="T18" fmla="*/ 0 w 1420"/>
                <a:gd name="T19" fmla="*/ 0 h 22"/>
                <a:gd name="T20" fmla="*/ 18 w 1420"/>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22"/>
                <a:gd name="T35" fmla="*/ 1420 w 142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22">
                  <a:moveTo>
                    <a:pt x="1420" y="0"/>
                  </a:moveTo>
                  <a:lnTo>
                    <a:pt x="1419" y="6"/>
                  </a:lnTo>
                  <a:lnTo>
                    <a:pt x="1419" y="12"/>
                  </a:lnTo>
                  <a:lnTo>
                    <a:pt x="1418" y="16"/>
                  </a:lnTo>
                  <a:lnTo>
                    <a:pt x="1417" y="22"/>
                  </a:lnTo>
                  <a:lnTo>
                    <a:pt x="0" y="22"/>
                  </a:lnTo>
                  <a:lnTo>
                    <a:pt x="1" y="16"/>
                  </a:lnTo>
                  <a:lnTo>
                    <a:pt x="4" y="11"/>
                  </a:lnTo>
                  <a:lnTo>
                    <a:pt x="5" y="6"/>
                  </a:lnTo>
                  <a:lnTo>
                    <a:pt x="6" y="0"/>
                  </a:lnTo>
                  <a:lnTo>
                    <a:pt x="1420" y="0"/>
                  </a:lnTo>
                  <a:close/>
                </a:path>
              </a:pathLst>
            </a:custGeom>
            <a:solidFill>
              <a:srgbClr val="7D7D7D"/>
            </a:solidFill>
            <a:ln w="9525">
              <a:noFill/>
              <a:round/>
              <a:headEnd/>
              <a:tailEnd/>
            </a:ln>
          </p:spPr>
          <p:txBody>
            <a:bodyPr/>
            <a:lstStyle/>
            <a:p>
              <a:endParaRPr lang="fr-FR"/>
            </a:p>
          </p:txBody>
        </p:sp>
        <p:sp>
          <p:nvSpPr>
            <p:cNvPr id="263" name="Freeform 266"/>
            <p:cNvSpPr>
              <a:spLocks/>
            </p:cNvSpPr>
            <p:nvPr/>
          </p:nvSpPr>
          <p:spPr bwMode="auto">
            <a:xfrm>
              <a:off x="2530" y="2021"/>
              <a:ext cx="475" cy="7"/>
            </a:xfrm>
            <a:custGeom>
              <a:avLst/>
              <a:gdLst>
                <a:gd name="T0" fmla="*/ 18 w 1424"/>
                <a:gd name="T1" fmla="*/ 0 h 22"/>
                <a:gd name="T2" fmla="*/ 18 w 1424"/>
                <a:gd name="T3" fmla="*/ 0 h 22"/>
                <a:gd name="T4" fmla="*/ 18 w 1424"/>
                <a:gd name="T5" fmla="*/ 0 h 22"/>
                <a:gd name="T6" fmla="*/ 18 w 1424"/>
                <a:gd name="T7" fmla="*/ 0 h 22"/>
                <a:gd name="T8" fmla="*/ 18 w 1424"/>
                <a:gd name="T9" fmla="*/ 0 h 22"/>
                <a:gd name="T10" fmla="*/ 0 w 1424"/>
                <a:gd name="T11" fmla="*/ 0 h 22"/>
                <a:gd name="T12" fmla="*/ 0 w 1424"/>
                <a:gd name="T13" fmla="*/ 0 h 22"/>
                <a:gd name="T14" fmla="*/ 0 w 1424"/>
                <a:gd name="T15" fmla="*/ 0 h 22"/>
                <a:gd name="T16" fmla="*/ 0 w 1424"/>
                <a:gd name="T17" fmla="*/ 0 h 22"/>
                <a:gd name="T18" fmla="*/ 0 w 1424"/>
                <a:gd name="T19" fmla="*/ 0 h 22"/>
                <a:gd name="T20" fmla="*/ 18 w 142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4"/>
                <a:gd name="T34" fmla="*/ 0 h 22"/>
                <a:gd name="T35" fmla="*/ 1424 w 142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4" h="22">
                  <a:moveTo>
                    <a:pt x="1424" y="0"/>
                  </a:moveTo>
                  <a:lnTo>
                    <a:pt x="1423" y="6"/>
                  </a:lnTo>
                  <a:lnTo>
                    <a:pt x="1423" y="11"/>
                  </a:lnTo>
                  <a:lnTo>
                    <a:pt x="1422" y="16"/>
                  </a:lnTo>
                  <a:lnTo>
                    <a:pt x="1422" y="22"/>
                  </a:lnTo>
                  <a:lnTo>
                    <a:pt x="0" y="22"/>
                  </a:lnTo>
                  <a:lnTo>
                    <a:pt x="3" y="16"/>
                  </a:lnTo>
                  <a:lnTo>
                    <a:pt x="4" y="10"/>
                  </a:lnTo>
                  <a:lnTo>
                    <a:pt x="6" y="6"/>
                  </a:lnTo>
                  <a:lnTo>
                    <a:pt x="7" y="0"/>
                  </a:lnTo>
                  <a:lnTo>
                    <a:pt x="1424" y="0"/>
                  </a:lnTo>
                  <a:close/>
                </a:path>
              </a:pathLst>
            </a:custGeom>
            <a:solidFill>
              <a:srgbClr val="808080"/>
            </a:solidFill>
            <a:ln w="9525">
              <a:noFill/>
              <a:round/>
              <a:headEnd/>
              <a:tailEnd/>
            </a:ln>
          </p:spPr>
          <p:txBody>
            <a:bodyPr/>
            <a:lstStyle/>
            <a:p>
              <a:endParaRPr lang="fr-FR"/>
            </a:p>
          </p:txBody>
        </p:sp>
        <p:sp>
          <p:nvSpPr>
            <p:cNvPr id="264" name="Freeform 267"/>
            <p:cNvSpPr>
              <a:spLocks/>
            </p:cNvSpPr>
            <p:nvPr/>
          </p:nvSpPr>
          <p:spPr bwMode="auto">
            <a:xfrm>
              <a:off x="2513" y="2028"/>
              <a:ext cx="491" cy="101"/>
            </a:xfrm>
            <a:custGeom>
              <a:avLst/>
              <a:gdLst>
                <a:gd name="T0" fmla="*/ 18 w 1473"/>
                <a:gd name="T1" fmla="*/ 0 h 303"/>
                <a:gd name="T2" fmla="*/ 18 w 1473"/>
                <a:gd name="T3" fmla="*/ 1 h 303"/>
                <a:gd name="T4" fmla="*/ 18 w 1473"/>
                <a:gd name="T5" fmla="*/ 2 h 303"/>
                <a:gd name="T6" fmla="*/ 18 w 1473"/>
                <a:gd name="T7" fmla="*/ 3 h 303"/>
                <a:gd name="T8" fmla="*/ 18 w 1473"/>
                <a:gd name="T9" fmla="*/ 4 h 303"/>
                <a:gd name="T10" fmla="*/ 17 w 1473"/>
                <a:gd name="T11" fmla="*/ 4 h 303"/>
                <a:gd name="T12" fmla="*/ 17 w 1473"/>
                <a:gd name="T13" fmla="*/ 4 h 303"/>
                <a:gd name="T14" fmla="*/ 16 w 1473"/>
                <a:gd name="T15" fmla="*/ 4 h 303"/>
                <a:gd name="T16" fmla="*/ 16 w 1473"/>
                <a:gd name="T17" fmla="*/ 4 h 303"/>
                <a:gd name="T18" fmla="*/ 15 w 1473"/>
                <a:gd name="T19" fmla="*/ 4 h 303"/>
                <a:gd name="T20" fmla="*/ 14 w 1473"/>
                <a:gd name="T21" fmla="*/ 3 h 303"/>
                <a:gd name="T22" fmla="*/ 14 w 1473"/>
                <a:gd name="T23" fmla="*/ 3 h 303"/>
                <a:gd name="T24" fmla="*/ 13 w 1473"/>
                <a:gd name="T25" fmla="*/ 3 h 303"/>
                <a:gd name="T26" fmla="*/ 13 w 1473"/>
                <a:gd name="T27" fmla="*/ 3 h 303"/>
                <a:gd name="T28" fmla="*/ 12 w 1473"/>
                <a:gd name="T29" fmla="*/ 3 h 303"/>
                <a:gd name="T30" fmla="*/ 12 w 1473"/>
                <a:gd name="T31" fmla="*/ 3 h 303"/>
                <a:gd name="T32" fmla="*/ 11 w 1473"/>
                <a:gd name="T33" fmla="*/ 3 h 303"/>
                <a:gd name="T34" fmla="*/ 11 w 1473"/>
                <a:gd name="T35" fmla="*/ 3 h 303"/>
                <a:gd name="T36" fmla="*/ 10 w 1473"/>
                <a:gd name="T37" fmla="*/ 3 h 303"/>
                <a:gd name="T38" fmla="*/ 9 w 1473"/>
                <a:gd name="T39" fmla="*/ 3 h 303"/>
                <a:gd name="T40" fmla="*/ 9 w 1473"/>
                <a:gd name="T41" fmla="*/ 3 h 303"/>
                <a:gd name="T42" fmla="*/ 8 w 1473"/>
                <a:gd name="T43" fmla="*/ 3 h 303"/>
                <a:gd name="T44" fmla="*/ 8 w 1473"/>
                <a:gd name="T45" fmla="*/ 3 h 303"/>
                <a:gd name="T46" fmla="*/ 7 w 1473"/>
                <a:gd name="T47" fmla="*/ 3 h 303"/>
                <a:gd name="T48" fmla="*/ 7 w 1473"/>
                <a:gd name="T49" fmla="*/ 3 h 303"/>
                <a:gd name="T50" fmla="*/ 6 w 1473"/>
                <a:gd name="T51" fmla="*/ 3 h 303"/>
                <a:gd name="T52" fmla="*/ 6 w 1473"/>
                <a:gd name="T53" fmla="*/ 3 h 303"/>
                <a:gd name="T54" fmla="*/ 5 w 1473"/>
                <a:gd name="T55" fmla="*/ 3 h 303"/>
                <a:gd name="T56" fmla="*/ 4 w 1473"/>
                <a:gd name="T57" fmla="*/ 3 h 303"/>
                <a:gd name="T58" fmla="*/ 4 w 1473"/>
                <a:gd name="T59" fmla="*/ 3 h 303"/>
                <a:gd name="T60" fmla="*/ 3 w 1473"/>
                <a:gd name="T61" fmla="*/ 2 h 303"/>
                <a:gd name="T62" fmla="*/ 3 w 1473"/>
                <a:gd name="T63" fmla="*/ 2 h 303"/>
                <a:gd name="T64" fmla="*/ 2 w 1473"/>
                <a:gd name="T65" fmla="*/ 2 h 303"/>
                <a:gd name="T66" fmla="*/ 2 w 1473"/>
                <a:gd name="T67" fmla="*/ 2 h 303"/>
                <a:gd name="T68" fmla="*/ 1 w 1473"/>
                <a:gd name="T69" fmla="*/ 2 h 303"/>
                <a:gd name="T70" fmla="*/ 1 w 1473"/>
                <a:gd name="T71" fmla="*/ 2 h 303"/>
                <a:gd name="T72" fmla="*/ 0 w 1473"/>
                <a:gd name="T73" fmla="*/ 2 h 303"/>
                <a:gd name="T74" fmla="*/ 0 w 1473"/>
                <a:gd name="T75" fmla="*/ 2 h 303"/>
                <a:gd name="T76" fmla="*/ 0 w 1473"/>
                <a:gd name="T77" fmla="*/ 2 h 303"/>
                <a:gd name="T78" fmla="*/ 0 w 1473"/>
                <a:gd name="T79" fmla="*/ 1 h 303"/>
                <a:gd name="T80" fmla="*/ 0 w 1473"/>
                <a:gd name="T81" fmla="*/ 1 h 303"/>
                <a:gd name="T82" fmla="*/ 0 w 1473"/>
                <a:gd name="T83" fmla="*/ 1 h 303"/>
                <a:gd name="T84" fmla="*/ 0 w 1473"/>
                <a:gd name="T85" fmla="*/ 1 h 303"/>
                <a:gd name="T86" fmla="*/ 1 w 1473"/>
                <a:gd name="T87" fmla="*/ 0 h 303"/>
                <a:gd name="T88" fmla="*/ 1 w 1473"/>
                <a:gd name="T89" fmla="*/ 0 h 303"/>
                <a:gd name="T90" fmla="*/ 18 w 1473"/>
                <a:gd name="T91" fmla="*/ 0 h 3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73"/>
                <a:gd name="T139" fmla="*/ 0 h 303"/>
                <a:gd name="T140" fmla="*/ 1473 w 1473"/>
                <a:gd name="T141" fmla="*/ 303 h 3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73" h="303">
                  <a:moveTo>
                    <a:pt x="1473" y="0"/>
                  </a:moveTo>
                  <a:lnTo>
                    <a:pt x="1463" y="77"/>
                  </a:lnTo>
                  <a:lnTo>
                    <a:pt x="1454" y="154"/>
                  </a:lnTo>
                  <a:lnTo>
                    <a:pt x="1448" y="228"/>
                  </a:lnTo>
                  <a:lnTo>
                    <a:pt x="1441" y="303"/>
                  </a:lnTo>
                  <a:lnTo>
                    <a:pt x="1396" y="300"/>
                  </a:lnTo>
                  <a:lnTo>
                    <a:pt x="1351" y="295"/>
                  </a:lnTo>
                  <a:lnTo>
                    <a:pt x="1306" y="292"/>
                  </a:lnTo>
                  <a:lnTo>
                    <a:pt x="1261" y="287"/>
                  </a:lnTo>
                  <a:lnTo>
                    <a:pt x="1215" y="284"/>
                  </a:lnTo>
                  <a:lnTo>
                    <a:pt x="1171" y="279"/>
                  </a:lnTo>
                  <a:lnTo>
                    <a:pt x="1126" y="276"/>
                  </a:lnTo>
                  <a:lnTo>
                    <a:pt x="1081" y="271"/>
                  </a:lnTo>
                  <a:lnTo>
                    <a:pt x="1035" y="268"/>
                  </a:lnTo>
                  <a:lnTo>
                    <a:pt x="991" y="264"/>
                  </a:lnTo>
                  <a:lnTo>
                    <a:pt x="946" y="260"/>
                  </a:lnTo>
                  <a:lnTo>
                    <a:pt x="901" y="257"/>
                  </a:lnTo>
                  <a:lnTo>
                    <a:pt x="855" y="252"/>
                  </a:lnTo>
                  <a:lnTo>
                    <a:pt x="811" y="249"/>
                  </a:lnTo>
                  <a:lnTo>
                    <a:pt x="766" y="245"/>
                  </a:lnTo>
                  <a:lnTo>
                    <a:pt x="721" y="241"/>
                  </a:lnTo>
                  <a:lnTo>
                    <a:pt x="675" y="237"/>
                  </a:lnTo>
                  <a:lnTo>
                    <a:pt x="631" y="233"/>
                  </a:lnTo>
                  <a:lnTo>
                    <a:pt x="586" y="229"/>
                  </a:lnTo>
                  <a:lnTo>
                    <a:pt x="541" y="226"/>
                  </a:lnTo>
                  <a:lnTo>
                    <a:pt x="495" y="221"/>
                  </a:lnTo>
                  <a:lnTo>
                    <a:pt x="451" y="218"/>
                  </a:lnTo>
                  <a:lnTo>
                    <a:pt x="406" y="214"/>
                  </a:lnTo>
                  <a:lnTo>
                    <a:pt x="361" y="210"/>
                  </a:lnTo>
                  <a:lnTo>
                    <a:pt x="315" y="207"/>
                  </a:lnTo>
                  <a:lnTo>
                    <a:pt x="271" y="202"/>
                  </a:lnTo>
                  <a:lnTo>
                    <a:pt x="226" y="199"/>
                  </a:lnTo>
                  <a:lnTo>
                    <a:pt x="181" y="195"/>
                  </a:lnTo>
                  <a:lnTo>
                    <a:pt x="135" y="191"/>
                  </a:lnTo>
                  <a:lnTo>
                    <a:pt x="91" y="187"/>
                  </a:lnTo>
                  <a:lnTo>
                    <a:pt x="46" y="183"/>
                  </a:lnTo>
                  <a:lnTo>
                    <a:pt x="0" y="180"/>
                  </a:lnTo>
                  <a:lnTo>
                    <a:pt x="7" y="157"/>
                  </a:lnTo>
                  <a:lnTo>
                    <a:pt x="13" y="134"/>
                  </a:lnTo>
                  <a:lnTo>
                    <a:pt x="20" y="112"/>
                  </a:lnTo>
                  <a:lnTo>
                    <a:pt x="27" y="89"/>
                  </a:lnTo>
                  <a:lnTo>
                    <a:pt x="32" y="67"/>
                  </a:lnTo>
                  <a:lnTo>
                    <a:pt x="39" y="45"/>
                  </a:lnTo>
                  <a:lnTo>
                    <a:pt x="45" y="22"/>
                  </a:lnTo>
                  <a:lnTo>
                    <a:pt x="51" y="0"/>
                  </a:lnTo>
                  <a:lnTo>
                    <a:pt x="1473" y="0"/>
                  </a:lnTo>
                  <a:close/>
                </a:path>
              </a:pathLst>
            </a:custGeom>
            <a:solidFill>
              <a:srgbClr val="808080"/>
            </a:solidFill>
            <a:ln w="9525">
              <a:noFill/>
              <a:round/>
              <a:headEnd/>
              <a:tailEnd/>
            </a:ln>
          </p:spPr>
          <p:txBody>
            <a:bodyPr/>
            <a:lstStyle/>
            <a:p>
              <a:endParaRPr lang="fr-FR"/>
            </a:p>
          </p:txBody>
        </p:sp>
        <p:sp>
          <p:nvSpPr>
            <p:cNvPr id="265" name="Freeform 268"/>
            <p:cNvSpPr>
              <a:spLocks/>
            </p:cNvSpPr>
            <p:nvPr/>
          </p:nvSpPr>
          <p:spPr bwMode="auto">
            <a:xfrm>
              <a:off x="2253" y="1669"/>
              <a:ext cx="325" cy="84"/>
            </a:xfrm>
            <a:custGeom>
              <a:avLst/>
              <a:gdLst>
                <a:gd name="T0" fmla="*/ 11 w 975"/>
                <a:gd name="T1" fmla="*/ 3 h 254"/>
                <a:gd name="T2" fmla="*/ 11 w 975"/>
                <a:gd name="T3" fmla="*/ 3 h 254"/>
                <a:gd name="T4" fmla="*/ 11 w 975"/>
                <a:gd name="T5" fmla="*/ 2 h 254"/>
                <a:gd name="T6" fmla="*/ 12 w 975"/>
                <a:gd name="T7" fmla="*/ 2 h 254"/>
                <a:gd name="T8" fmla="*/ 12 w 975"/>
                <a:gd name="T9" fmla="*/ 2 h 254"/>
                <a:gd name="T10" fmla="*/ 12 w 975"/>
                <a:gd name="T11" fmla="*/ 1 h 254"/>
                <a:gd name="T12" fmla="*/ 12 w 975"/>
                <a:gd name="T13" fmla="*/ 1 h 254"/>
                <a:gd name="T14" fmla="*/ 12 w 975"/>
                <a:gd name="T15" fmla="*/ 1 h 254"/>
                <a:gd name="T16" fmla="*/ 12 w 975"/>
                <a:gd name="T17" fmla="*/ 0 h 254"/>
                <a:gd name="T18" fmla="*/ 11 w 975"/>
                <a:gd name="T19" fmla="*/ 0 h 254"/>
                <a:gd name="T20" fmla="*/ 11 w 975"/>
                <a:gd name="T21" fmla="*/ 0 h 254"/>
                <a:gd name="T22" fmla="*/ 10 w 975"/>
                <a:gd name="T23" fmla="*/ 0 h 254"/>
                <a:gd name="T24" fmla="*/ 10 w 975"/>
                <a:gd name="T25" fmla="*/ 0 h 254"/>
                <a:gd name="T26" fmla="*/ 9 w 975"/>
                <a:gd name="T27" fmla="*/ 0 h 254"/>
                <a:gd name="T28" fmla="*/ 9 w 975"/>
                <a:gd name="T29" fmla="*/ 0 h 254"/>
                <a:gd name="T30" fmla="*/ 8 w 975"/>
                <a:gd name="T31" fmla="*/ 0 h 254"/>
                <a:gd name="T32" fmla="*/ 8 w 975"/>
                <a:gd name="T33" fmla="*/ 0 h 254"/>
                <a:gd name="T34" fmla="*/ 7 w 975"/>
                <a:gd name="T35" fmla="*/ 0 h 254"/>
                <a:gd name="T36" fmla="*/ 7 w 975"/>
                <a:gd name="T37" fmla="*/ 0 h 254"/>
                <a:gd name="T38" fmla="*/ 6 w 975"/>
                <a:gd name="T39" fmla="*/ 0 h 254"/>
                <a:gd name="T40" fmla="*/ 5 w 975"/>
                <a:gd name="T41" fmla="*/ 0 h 254"/>
                <a:gd name="T42" fmla="*/ 5 w 975"/>
                <a:gd name="T43" fmla="*/ 0 h 254"/>
                <a:gd name="T44" fmla="*/ 4 w 975"/>
                <a:gd name="T45" fmla="*/ 0 h 254"/>
                <a:gd name="T46" fmla="*/ 4 w 975"/>
                <a:gd name="T47" fmla="*/ 0 h 254"/>
                <a:gd name="T48" fmla="*/ 3 w 975"/>
                <a:gd name="T49" fmla="*/ 0 h 254"/>
                <a:gd name="T50" fmla="*/ 3 w 975"/>
                <a:gd name="T51" fmla="*/ 0 h 254"/>
                <a:gd name="T52" fmla="*/ 3 w 975"/>
                <a:gd name="T53" fmla="*/ 0 h 254"/>
                <a:gd name="T54" fmla="*/ 3 w 975"/>
                <a:gd name="T55" fmla="*/ 0 h 254"/>
                <a:gd name="T56" fmla="*/ 3 w 975"/>
                <a:gd name="T57" fmla="*/ 0 h 254"/>
                <a:gd name="T58" fmla="*/ 2 w 975"/>
                <a:gd name="T59" fmla="*/ 0 h 254"/>
                <a:gd name="T60" fmla="*/ 2 w 975"/>
                <a:gd name="T61" fmla="*/ 1 h 254"/>
                <a:gd name="T62" fmla="*/ 2 w 975"/>
                <a:gd name="T63" fmla="*/ 1 h 254"/>
                <a:gd name="T64" fmla="*/ 2 w 975"/>
                <a:gd name="T65" fmla="*/ 1 h 254"/>
                <a:gd name="T66" fmla="*/ 2 w 975"/>
                <a:gd name="T67" fmla="*/ 1 h 254"/>
                <a:gd name="T68" fmla="*/ 1 w 975"/>
                <a:gd name="T69" fmla="*/ 1 h 254"/>
                <a:gd name="T70" fmla="*/ 1 w 975"/>
                <a:gd name="T71" fmla="*/ 1 h 254"/>
                <a:gd name="T72" fmla="*/ 1 w 975"/>
                <a:gd name="T73" fmla="*/ 1 h 254"/>
                <a:gd name="T74" fmla="*/ 1 w 975"/>
                <a:gd name="T75" fmla="*/ 1 h 254"/>
                <a:gd name="T76" fmla="*/ 1 w 975"/>
                <a:gd name="T77" fmla="*/ 2 h 254"/>
                <a:gd name="T78" fmla="*/ 1 w 975"/>
                <a:gd name="T79" fmla="*/ 2 h 254"/>
                <a:gd name="T80" fmla="*/ 1 w 975"/>
                <a:gd name="T81" fmla="*/ 2 h 254"/>
                <a:gd name="T82" fmla="*/ 1 w 975"/>
                <a:gd name="T83" fmla="*/ 2 h 254"/>
                <a:gd name="T84" fmla="*/ 0 w 975"/>
                <a:gd name="T85" fmla="*/ 2 h 254"/>
                <a:gd name="T86" fmla="*/ 0 w 975"/>
                <a:gd name="T87" fmla="*/ 2 h 254"/>
                <a:gd name="T88" fmla="*/ 0 w 975"/>
                <a:gd name="T89" fmla="*/ 2 h 254"/>
                <a:gd name="T90" fmla="*/ 0 w 975"/>
                <a:gd name="T91" fmla="*/ 3 h 254"/>
                <a:gd name="T92" fmla="*/ 0 w 975"/>
                <a:gd name="T93" fmla="*/ 3 h 254"/>
                <a:gd name="T94" fmla="*/ 0 w 975"/>
                <a:gd name="T95" fmla="*/ 3 h 254"/>
                <a:gd name="T96" fmla="*/ 0 w 975"/>
                <a:gd name="T97" fmla="*/ 3 h 254"/>
                <a:gd name="T98" fmla="*/ 11 w 975"/>
                <a:gd name="T99" fmla="*/ 3 h 2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5"/>
                <a:gd name="T151" fmla="*/ 0 h 254"/>
                <a:gd name="T152" fmla="*/ 975 w 975"/>
                <a:gd name="T153" fmla="*/ 254 h 2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5" h="254">
                  <a:moveTo>
                    <a:pt x="915" y="254"/>
                  </a:moveTo>
                  <a:lnTo>
                    <a:pt x="922" y="227"/>
                  </a:lnTo>
                  <a:lnTo>
                    <a:pt x="930" y="199"/>
                  </a:lnTo>
                  <a:lnTo>
                    <a:pt x="937" y="171"/>
                  </a:lnTo>
                  <a:lnTo>
                    <a:pt x="945" y="144"/>
                  </a:lnTo>
                  <a:lnTo>
                    <a:pt x="952" y="117"/>
                  </a:lnTo>
                  <a:lnTo>
                    <a:pt x="960" y="90"/>
                  </a:lnTo>
                  <a:lnTo>
                    <a:pt x="967" y="63"/>
                  </a:lnTo>
                  <a:lnTo>
                    <a:pt x="975" y="36"/>
                  </a:lnTo>
                  <a:lnTo>
                    <a:pt x="931" y="33"/>
                  </a:lnTo>
                  <a:lnTo>
                    <a:pt x="887" y="31"/>
                  </a:lnTo>
                  <a:lnTo>
                    <a:pt x="843" y="28"/>
                  </a:lnTo>
                  <a:lnTo>
                    <a:pt x="798" y="24"/>
                  </a:lnTo>
                  <a:lnTo>
                    <a:pt x="754" y="21"/>
                  </a:lnTo>
                  <a:lnTo>
                    <a:pt x="709" y="16"/>
                  </a:lnTo>
                  <a:lnTo>
                    <a:pt x="665" y="13"/>
                  </a:lnTo>
                  <a:lnTo>
                    <a:pt x="621" y="10"/>
                  </a:lnTo>
                  <a:lnTo>
                    <a:pt x="577" y="6"/>
                  </a:lnTo>
                  <a:lnTo>
                    <a:pt x="532" y="4"/>
                  </a:lnTo>
                  <a:lnTo>
                    <a:pt x="488" y="2"/>
                  </a:lnTo>
                  <a:lnTo>
                    <a:pt x="444" y="0"/>
                  </a:lnTo>
                  <a:lnTo>
                    <a:pt x="400" y="2"/>
                  </a:lnTo>
                  <a:lnTo>
                    <a:pt x="356" y="3"/>
                  </a:lnTo>
                  <a:lnTo>
                    <a:pt x="312" y="6"/>
                  </a:lnTo>
                  <a:lnTo>
                    <a:pt x="267" y="11"/>
                  </a:lnTo>
                  <a:lnTo>
                    <a:pt x="252" y="13"/>
                  </a:lnTo>
                  <a:lnTo>
                    <a:pt x="235" y="16"/>
                  </a:lnTo>
                  <a:lnTo>
                    <a:pt x="219" y="21"/>
                  </a:lnTo>
                  <a:lnTo>
                    <a:pt x="203" y="26"/>
                  </a:lnTo>
                  <a:lnTo>
                    <a:pt x="187" y="33"/>
                  </a:lnTo>
                  <a:lnTo>
                    <a:pt x="171" y="41"/>
                  </a:lnTo>
                  <a:lnTo>
                    <a:pt x="156" y="49"/>
                  </a:lnTo>
                  <a:lnTo>
                    <a:pt x="142" y="58"/>
                  </a:lnTo>
                  <a:lnTo>
                    <a:pt x="127" y="68"/>
                  </a:lnTo>
                  <a:lnTo>
                    <a:pt x="113" y="80"/>
                  </a:lnTo>
                  <a:lnTo>
                    <a:pt x="100" y="91"/>
                  </a:lnTo>
                  <a:lnTo>
                    <a:pt x="88" y="102"/>
                  </a:lnTo>
                  <a:lnTo>
                    <a:pt x="77" y="116"/>
                  </a:lnTo>
                  <a:lnTo>
                    <a:pt x="67" y="128"/>
                  </a:lnTo>
                  <a:lnTo>
                    <a:pt x="57" y="142"/>
                  </a:lnTo>
                  <a:lnTo>
                    <a:pt x="49" y="157"/>
                  </a:lnTo>
                  <a:lnTo>
                    <a:pt x="42" y="169"/>
                  </a:lnTo>
                  <a:lnTo>
                    <a:pt x="36" y="181"/>
                  </a:lnTo>
                  <a:lnTo>
                    <a:pt x="30" y="193"/>
                  </a:lnTo>
                  <a:lnTo>
                    <a:pt x="24" y="205"/>
                  </a:lnTo>
                  <a:lnTo>
                    <a:pt x="18" y="217"/>
                  </a:lnTo>
                  <a:lnTo>
                    <a:pt x="13" y="229"/>
                  </a:lnTo>
                  <a:lnTo>
                    <a:pt x="6" y="242"/>
                  </a:lnTo>
                  <a:lnTo>
                    <a:pt x="0" y="254"/>
                  </a:lnTo>
                  <a:lnTo>
                    <a:pt x="915" y="254"/>
                  </a:lnTo>
                  <a:close/>
                </a:path>
              </a:pathLst>
            </a:custGeom>
            <a:solidFill>
              <a:srgbClr val="333333"/>
            </a:solidFill>
            <a:ln w="9525">
              <a:noFill/>
              <a:round/>
              <a:headEnd/>
              <a:tailEnd/>
            </a:ln>
          </p:spPr>
          <p:txBody>
            <a:bodyPr/>
            <a:lstStyle/>
            <a:p>
              <a:endParaRPr lang="fr-FR"/>
            </a:p>
          </p:txBody>
        </p:sp>
        <p:sp>
          <p:nvSpPr>
            <p:cNvPr id="266" name="Freeform 269"/>
            <p:cNvSpPr>
              <a:spLocks/>
            </p:cNvSpPr>
            <p:nvPr/>
          </p:nvSpPr>
          <p:spPr bwMode="auto">
            <a:xfrm>
              <a:off x="2250" y="1753"/>
              <a:ext cx="308" cy="7"/>
            </a:xfrm>
            <a:custGeom>
              <a:avLst/>
              <a:gdLst>
                <a:gd name="T0" fmla="*/ 11 w 924"/>
                <a:gd name="T1" fmla="*/ 0 h 19"/>
                <a:gd name="T2" fmla="*/ 11 w 924"/>
                <a:gd name="T3" fmla="*/ 0 h 19"/>
                <a:gd name="T4" fmla="*/ 11 w 924"/>
                <a:gd name="T5" fmla="*/ 0 h 19"/>
                <a:gd name="T6" fmla="*/ 11 w 924"/>
                <a:gd name="T7" fmla="*/ 0 h 19"/>
                <a:gd name="T8" fmla="*/ 11 w 924"/>
                <a:gd name="T9" fmla="*/ 0 h 19"/>
                <a:gd name="T10" fmla="*/ 0 w 924"/>
                <a:gd name="T11" fmla="*/ 0 h 19"/>
                <a:gd name="T12" fmla="*/ 0 w 924"/>
                <a:gd name="T13" fmla="*/ 0 h 19"/>
                <a:gd name="T14" fmla="*/ 0 w 924"/>
                <a:gd name="T15" fmla="*/ 0 h 19"/>
                <a:gd name="T16" fmla="*/ 0 w 924"/>
                <a:gd name="T17" fmla="*/ 0 h 19"/>
                <a:gd name="T18" fmla="*/ 0 w 924"/>
                <a:gd name="T19" fmla="*/ 0 h 19"/>
                <a:gd name="T20" fmla="*/ 11 w 9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4"/>
                <a:gd name="T34" fmla="*/ 0 h 19"/>
                <a:gd name="T35" fmla="*/ 924 w 9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4" h="19">
                  <a:moveTo>
                    <a:pt x="924" y="0"/>
                  </a:moveTo>
                  <a:lnTo>
                    <a:pt x="923" y="5"/>
                  </a:lnTo>
                  <a:lnTo>
                    <a:pt x="921" y="9"/>
                  </a:lnTo>
                  <a:lnTo>
                    <a:pt x="920" y="15"/>
                  </a:lnTo>
                  <a:lnTo>
                    <a:pt x="918" y="19"/>
                  </a:lnTo>
                  <a:lnTo>
                    <a:pt x="0" y="19"/>
                  </a:lnTo>
                  <a:lnTo>
                    <a:pt x="2" y="15"/>
                  </a:lnTo>
                  <a:lnTo>
                    <a:pt x="5" y="9"/>
                  </a:lnTo>
                  <a:lnTo>
                    <a:pt x="7" y="5"/>
                  </a:lnTo>
                  <a:lnTo>
                    <a:pt x="9" y="0"/>
                  </a:lnTo>
                  <a:lnTo>
                    <a:pt x="924" y="0"/>
                  </a:lnTo>
                  <a:close/>
                </a:path>
              </a:pathLst>
            </a:custGeom>
            <a:solidFill>
              <a:srgbClr val="363636"/>
            </a:solidFill>
            <a:ln w="9525">
              <a:noFill/>
              <a:round/>
              <a:headEnd/>
              <a:tailEnd/>
            </a:ln>
          </p:spPr>
          <p:txBody>
            <a:bodyPr/>
            <a:lstStyle/>
            <a:p>
              <a:endParaRPr lang="fr-FR"/>
            </a:p>
          </p:txBody>
        </p:sp>
        <p:sp>
          <p:nvSpPr>
            <p:cNvPr id="267" name="Freeform 270"/>
            <p:cNvSpPr>
              <a:spLocks/>
            </p:cNvSpPr>
            <p:nvPr/>
          </p:nvSpPr>
          <p:spPr bwMode="auto">
            <a:xfrm>
              <a:off x="2247" y="1760"/>
              <a:ext cx="309" cy="6"/>
            </a:xfrm>
            <a:custGeom>
              <a:avLst/>
              <a:gdLst>
                <a:gd name="T0" fmla="*/ 11 w 927"/>
                <a:gd name="T1" fmla="*/ 0 h 20"/>
                <a:gd name="T2" fmla="*/ 11 w 927"/>
                <a:gd name="T3" fmla="*/ 0 h 20"/>
                <a:gd name="T4" fmla="*/ 11 w 927"/>
                <a:gd name="T5" fmla="*/ 0 h 20"/>
                <a:gd name="T6" fmla="*/ 11 w 927"/>
                <a:gd name="T7" fmla="*/ 0 h 20"/>
                <a:gd name="T8" fmla="*/ 11 w 927"/>
                <a:gd name="T9" fmla="*/ 0 h 20"/>
                <a:gd name="T10" fmla="*/ 0 w 927"/>
                <a:gd name="T11" fmla="*/ 0 h 20"/>
                <a:gd name="T12" fmla="*/ 0 w 927"/>
                <a:gd name="T13" fmla="*/ 0 h 20"/>
                <a:gd name="T14" fmla="*/ 0 w 927"/>
                <a:gd name="T15" fmla="*/ 0 h 20"/>
                <a:gd name="T16" fmla="*/ 0 w 927"/>
                <a:gd name="T17" fmla="*/ 0 h 20"/>
                <a:gd name="T18" fmla="*/ 0 w 927"/>
                <a:gd name="T19" fmla="*/ 0 h 20"/>
                <a:gd name="T20" fmla="*/ 11 w 92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20"/>
                <a:gd name="T35" fmla="*/ 927 w 92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20">
                  <a:moveTo>
                    <a:pt x="927" y="0"/>
                  </a:moveTo>
                  <a:lnTo>
                    <a:pt x="926" y="5"/>
                  </a:lnTo>
                  <a:lnTo>
                    <a:pt x="925" y="9"/>
                  </a:lnTo>
                  <a:lnTo>
                    <a:pt x="923" y="15"/>
                  </a:lnTo>
                  <a:lnTo>
                    <a:pt x="922" y="20"/>
                  </a:lnTo>
                  <a:lnTo>
                    <a:pt x="0" y="20"/>
                  </a:lnTo>
                  <a:lnTo>
                    <a:pt x="2" y="15"/>
                  </a:lnTo>
                  <a:lnTo>
                    <a:pt x="5" y="9"/>
                  </a:lnTo>
                  <a:lnTo>
                    <a:pt x="7" y="5"/>
                  </a:lnTo>
                  <a:lnTo>
                    <a:pt x="9" y="0"/>
                  </a:lnTo>
                  <a:lnTo>
                    <a:pt x="927" y="0"/>
                  </a:lnTo>
                  <a:close/>
                </a:path>
              </a:pathLst>
            </a:custGeom>
            <a:solidFill>
              <a:srgbClr val="393939"/>
            </a:solidFill>
            <a:ln w="9525">
              <a:noFill/>
              <a:round/>
              <a:headEnd/>
              <a:tailEnd/>
            </a:ln>
          </p:spPr>
          <p:txBody>
            <a:bodyPr/>
            <a:lstStyle/>
            <a:p>
              <a:endParaRPr lang="fr-FR"/>
            </a:p>
          </p:txBody>
        </p:sp>
        <p:sp>
          <p:nvSpPr>
            <p:cNvPr id="268" name="Freeform 271"/>
            <p:cNvSpPr>
              <a:spLocks/>
            </p:cNvSpPr>
            <p:nvPr/>
          </p:nvSpPr>
          <p:spPr bwMode="auto">
            <a:xfrm>
              <a:off x="2244" y="1766"/>
              <a:ext cx="310" cy="7"/>
            </a:xfrm>
            <a:custGeom>
              <a:avLst/>
              <a:gdLst>
                <a:gd name="T0" fmla="*/ 11 w 931"/>
                <a:gd name="T1" fmla="*/ 0 h 19"/>
                <a:gd name="T2" fmla="*/ 11 w 931"/>
                <a:gd name="T3" fmla="*/ 0 h 19"/>
                <a:gd name="T4" fmla="*/ 11 w 931"/>
                <a:gd name="T5" fmla="*/ 0 h 19"/>
                <a:gd name="T6" fmla="*/ 11 w 931"/>
                <a:gd name="T7" fmla="*/ 0 h 19"/>
                <a:gd name="T8" fmla="*/ 11 w 931"/>
                <a:gd name="T9" fmla="*/ 0 h 19"/>
                <a:gd name="T10" fmla="*/ 0 w 931"/>
                <a:gd name="T11" fmla="*/ 0 h 19"/>
                <a:gd name="T12" fmla="*/ 0 w 931"/>
                <a:gd name="T13" fmla="*/ 0 h 19"/>
                <a:gd name="T14" fmla="*/ 0 w 931"/>
                <a:gd name="T15" fmla="*/ 0 h 19"/>
                <a:gd name="T16" fmla="*/ 0 w 931"/>
                <a:gd name="T17" fmla="*/ 0 h 19"/>
                <a:gd name="T18" fmla="*/ 0 w 931"/>
                <a:gd name="T19" fmla="*/ 0 h 19"/>
                <a:gd name="T20" fmla="*/ 11 w 93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1"/>
                <a:gd name="T34" fmla="*/ 0 h 19"/>
                <a:gd name="T35" fmla="*/ 931 w 93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1" h="19">
                  <a:moveTo>
                    <a:pt x="931" y="0"/>
                  </a:moveTo>
                  <a:lnTo>
                    <a:pt x="930" y="4"/>
                  </a:lnTo>
                  <a:lnTo>
                    <a:pt x="929" y="9"/>
                  </a:lnTo>
                  <a:lnTo>
                    <a:pt x="926" y="14"/>
                  </a:lnTo>
                  <a:lnTo>
                    <a:pt x="925" y="19"/>
                  </a:lnTo>
                  <a:lnTo>
                    <a:pt x="0" y="19"/>
                  </a:lnTo>
                  <a:lnTo>
                    <a:pt x="2" y="14"/>
                  </a:lnTo>
                  <a:lnTo>
                    <a:pt x="5" y="9"/>
                  </a:lnTo>
                  <a:lnTo>
                    <a:pt x="7" y="4"/>
                  </a:lnTo>
                  <a:lnTo>
                    <a:pt x="9" y="0"/>
                  </a:lnTo>
                  <a:lnTo>
                    <a:pt x="931" y="0"/>
                  </a:lnTo>
                  <a:close/>
                </a:path>
              </a:pathLst>
            </a:custGeom>
            <a:solidFill>
              <a:srgbClr val="393939"/>
            </a:solidFill>
            <a:ln w="9525">
              <a:noFill/>
              <a:round/>
              <a:headEnd/>
              <a:tailEnd/>
            </a:ln>
          </p:spPr>
          <p:txBody>
            <a:bodyPr/>
            <a:lstStyle/>
            <a:p>
              <a:endParaRPr lang="fr-FR"/>
            </a:p>
          </p:txBody>
        </p:sp>
        <p:sp>
          <p:nvSpPr>
            <p:cNvPr id="269" name="Freeform 272"/>
            <p:cNvSpPr>
              <a:spLocks/>
            </p:cNvSpPr>
            <p:nvPr/>
          </p:nvSpPr>
          <p:spPr bwMode="auto">
            <a:xfrm>
              <a:off x="2241" y="1773"/>
              <a:ext cx="311" cy="6"/>
            </a:xfrm>
            <a:custGeom>
              <a:avLst/>
              <a:gdLst>
                <a:gd name="T0" fmla="*/ 12 w 933"/>
                <a:gd name="T1" fmla="*/ 0 h 19"/>
                <a:gd name="T2" fmla="*/ 12 w 933"/>
                <a:gd name="T3" fmla="*/ 0 h 19"/>
                <a:gd name="T4" fmla="*/ 11 w 933"/>
                <a:gd name="T5" fmla="*/ 0 h 19"/>
                <a:gd name="T6" fmla="*/ 11 w 933"/>
                <a:gd name="T7" fmla="*/ 0 h 19"/>
                <a:gd name="T8" fmla="*/ 11 w 933"/>
                <a:gd name="T9" fmla="*/ 0 h 19"/>
                <a:gd name="T10" fmla="*/ 0 w 933"/>
                <a:gd name="T11" fmla="*/ 0 h 19"/>
                <a:gd name="T12" fmla="*/ 0 w 933"/>
                <a:gd name="T13" fmla="*/ 0 h 19"/>
                <a:gd name="T14" fmla="*/ 0 w 933"/>
                <a:gd name="T15" fmla="*/ 0 h 19"/>
                <a:gd name="T16" fmla="*/ 0 w 933"/>
                <a:gd name="T17" fmla="*/ 0 h 19"/>
                <a:gd name="T18" fmla="*/ 0 w 933"/>
                <a:gd name="T19" fmla="*/ 0 h 19"/>
                <a:gd name="T20" fmla="*/ 12 w 93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
                <a:gd name="T34" fmla="*/ 0 h 19"/>
                <a:gd name="T35" fmla="*/ 933 w 93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 h="19">
                  <a:moveTo>
                    <a:pt x="933" y="0"/>
                  </a:moveTo>
                  <a:lnTo>
                    <a:pt x="932" y="4"/>
                  </a:lnTo>
                  <a:lnTo>
                    <a:pt x="931" y="9"/>
                  </a:lnTo>
                  <a:lnTo>
                    <a:pt x="930" y="15"/>
                  </a:lnTo>
                  <a:lnTo>
                    <a:pt x="929" y="19"/>
                  </a:lnTo>
                  <a:lnTo>
                    <a:pt x="0" y="19"/>
                  </a:lnTo>
                  <a:lnTo>
                    <a:pt x="2" y="15"/>
                  </a:lnTo>
                  <a:lnTo>
                    <a:pt x="5" y="9"/>
                  </a:lnTo>
                  <a:lnTo>
                    <a:pt x="6" y="4"/>
                  </a:lnTo>
                  <a:lnTo>
                    <a:pt x="8" y="0"/>
                  </a:lnTo>
                  <a:lnTo>
                    <a:pt x="933" y="0"/>
                  </a:lnTo>
                  <a:close/>
                </a:path>
              </a:pathLst>
            </a:custGeom>
            <a:solidFill>
              <a:srgbClr val="3B3B3B"/>
            </a:solidFill>
            <a:ln w="9525">
              <a:noFill/>
              <a:round/>
              <a:headEnd/>
              <a:tailEnd/>
            </a:ln>
          </p:spPr>
          <p:txBody>
            <a:bodyPr/>
            <a:lstStyle/>
            <a:p>
              <a:endParaRPr lang="fr-FR"/>
            </a:p>
          </p:txBody>
        </p:sp>
        <p:sp>
          <p:nvSpPr>
            <p:cNvPr id="270" name="Freeform 273"/>
            <p:cNvSpPr>
              <a:spLocks/>
            </p:cNvSpPr>
            <p:nvPr/>
          </p:nvSpPr>
          <p:spPr bwMode="auto">
            <a:xfrm>
              <a:off x="2238" y="1779"/>
              <a:ext cx="313" cy="6"/>
            </a:xfrm>
            <a:custGeom>
              <a:avLst/>
              <a:gdLst>
                <a:gd name="T0" fmla="*/ 12 w 938"/>
                <a:gd name="T1" fmla="*/ 0 h 19"/>
                <a:gd name="T2" fmla="*/ 12 w 938"/>
                <a:gd name="T3" fmla="*/ 0 h 19"/>
                <a:gd name="T4" fmla="*/ 12 w 938"/>
                <a:gd name="T5" fmla="*/ 0 h 19"/>
                <a:gd name="T6" fmla="*/ 12 w 938"/>
                <a:gd name="T7" fmla="*/ 0 h 19"/>
                <a:gd name="T8" fmla="*/ 12 w 938"/>
                <a:gd name="T9" fmla="*/ 0 h 19"/>
                <a:gd name="T10" fmla="*/ 0 w 938"/>
                <a:gd name="T11" fmla="*/ 0 h 19"/>
                <a:gd name="T12" fmla="*/ 0 w 938"/>
                <a:gd name="T13" fmla="*/ 0 h 19"/>
                <a:gd name="T14" fmla="*/ 0 w 938"/>
                <a:gd name="T15" fmla="*/ 0 h 19"/>
                <a:gd name="T16" fmla="*/ 0 w 938"/>
                <a:gd name="T17" fmla="*/ 0 h 19"/>
                <a:gd name="T18" fmla="*/ 0 w 938"/>
                <a:gd name="T19" fmla="*/ 0 h 19"/>
                <a:gd name="T20" fmla="*/ 12 w 93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8"/>
                <a:gd name="T34" fmla="*/ 0 h 19"/>
                <a:gd name="T35" fmla="*/ 938 w 93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8" h="19">
                  <a:moveTo>
                    <a:pt x="938" y="0"/>
                  </a:moveTo>
                  <a:lnTo>
                    <a:pt x="936" y="5"/>
                  </a:lnTo>
                  <a:lnTo>
                    <a:pt x="934" y="9"/>
                  </a:lnTo>
                  <a:lnTo>
                    <a:pt x="933" y="15"/>
                  </a:lnTo>
                  <a:lnTo>
                    <a:pt x="932" y="19"/>
                  </a:lnTo>
                  <a:lnTo>
                    <a:pt x="0" y="19"/>
                  </a:lnTo>
                  <a:lnTo>
                    <a:pt x="2" y="15"/>
                  </a:lnTo>
                  <a:lnTo>
                    <a:pt x="5" y="9"/>
                  </a:lnTo>
                  <a:lnTo>
                    <a:pt x="7" y="5"/>
                  </a:lnTo>
                  <a:lnTo>
                    <a:pt x="9" y="0"/>
                  </a:lnTo>
                  <a:lnTo>
                    <a:pt x="938" y="0"/>
                  </a:lnTo>
                  <a:close/>
                </a:path>
              </a:pathLst>
            </a:custGeom>
            <a:solidFill>
              <a:srgbClr val="3E3E3E"/>
            </a:solidFill>
            <a:ln w="9525">
              <a:noFill/>
              <a:round/>
              <a:headEnd/>
              <a:tailEnd/>
            </a:ln>
          </p:spPr>
          <p:txBody>
            <a:bodyPr/>
            <a:lstStyle/>
            <a:p>
              <a:endParaRPr lang="fr-FR"/>
            </a:p>
          </p:txBody>
        </p:sp>
        <p:sp>
          <p:nvSpPr>
            <p:cNvPr id="271" name="Freeform 274"/>
            <p:cNvSpPr>
              <a:spLocks/>
            </p:cNvSpPr>
            <p:nvPr/>
          </p:nvSpPr>
          <p:spPr bwMode="auto">
            <a:xfrm>
              <a:off x="2235" y="1785"/>
              <a:ext cx="314" cy="7"/>
            </a:xfrm>
            <a:custGeom>
              <a:avLst/>
              <a:gdLst>
                <a:gd name="T0" fmla="*/ 12 w 940"/>
                <a:gd name="T1" fmla="*/ 0 h 20"/>
                <a:gd name="T2" fmla="*/ 12 w 940"/>
                <a:gd name="T3" fmla="*/ 0 h 20"/>
                <a:gd name="T4" fmla="*/ 12 w 940"/>
                <a:gd name="T5" fmla="*/ 0 h 20"/>
                <a:gd name="T6" fmla="*/ 12 w 940"/>
                <a:gd name="T7" fmla="*/ 0 h 20"/>
                <a:gd name="T8" fmla="*/ 12 w 940"/>
                <a:gd name="T9" fmla="*/ 0 h 20"/>
                <a:gd name="T10" fmla="*/ 0 w 940"/>
                <a:gd name="T11" fmla="*/ 0 h 20"/>
                <a:gd name="T12" fmla="*/ 0 w 940"/>
                <a:gd name="T13" fmla="*/ 0 h 20"/>
                <a:gd name="T14" fmla="*/ 0 w 940"/>
                <a:gd name="T15" fmla="*/ 0 h 20"/>
                <a:gd name="T16" fmla="*/ 0 w 940"/>
                <a:gd name="T17" fmla="*/ 0 h 20"/>
                <a:gd name="T18" fmla="*/ 0 w 940"/>
                <a:gd name="T19" fmla="*/ 0 h 20"/>
                <a:gd name="T20" fmla="*/ 12 w 94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0"/>
                <a:gd name="T34" fmla="*/ 0 h 20"/>
                <a:gd name="T35" fmla="*/ 940 w 94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0" h="20">
                  <a:moveTo>
                    <a:pt x="940" y="0"/>
                  </a:moveTo>
                  <a:lnTo>
                    <a:pt x="939" y="5"/>
                  </a:lnTo>
                  <a:lnTo>
                    <a:pt x="938" y="9"/>
                  </a:lnTo>
                  <a:lnTo>
                    <a:pt x="935" y="15"/>
                  </a:lnTo>
                  <a:lnTo>
                    <a:pt x="934" y="20"/>
                  </a:lnTo>
                  <a:lnTo>
                    <a:pt x="0" y="20"/>
                  </a:lnTo>
                  <a:lnTo>
                    <a:pt x="2" y="15"/>
                  </a:lnTo>
                  <a:lnTo>
                    <a:pt x="5" y="9"/>
                  </a:lnTo>
                  <a:lnTo>
                    <a:pt x="6" y="5"/>
                  </a:lnTo>
                  <a:lnTo>
                    <a:pt x="8" y="0"/>
                  </a:lnTo>
                  <a:lnTo>
                    <a:pt x="940" y="0"/>
                  </a:lnTo>
                  <a:close/>
                </a:path>
              </a:pathLst>
            </a:custGeom>
            <a:solidFill>
              <a:srgbClr val="404040"/>
            </a:solidFill>
            <a:ln w="9525">
              <a:noFill/>
              <a:round/>
              <a:headEnd/>
              <a:tailEnd/>
            </a:ln>
          </p:spPr>
          <p:txBody>
            <a:bodyPr/>
            <a:lstStyle/>
            <a:p>
              <a:endParaRPr lang="fr-FR"/>
            </a:p>
          </p:txBody>
        </p:sp>
        <p:sp>
          <p:nvSpPr>
            <p:cNvPr id="272" name="Freeform 275"/>
            <p:cNvSpPr>
              <a:spLocks/>
            </p:cNvSpPr>
            <p:nvPr/>
          </p:nvSpPr>
          <p:spPr bwMode="auto">
            <a:xfrm>
              <a:off x="2233" y="1792"/>
              <a:ext cx="314" cy="6"/>
            </a:xfrm>
            <a:custGeom>
              <a:avLst/>
              <a:gdLst>
                <a:gd name="T0" fmla="*/ 12 w 942"/>
                <a:gd name="T1" fmla="*/ 0 h 19"/>
                <a:gd name="T2" fmla="*/ 12 w 942"/>
                <a:gd name="T3" fmla="*/ 0 h 19"/>
                <a:gd name="T4" fmla="*/ 12 w 942"/>
                <a:gd name="T5" fmla="*/ 0 h 19"/>
                <a:gd name="T6" fmla="*/ 12 w 942"/>
                <a:gd name="T7" fmla="*/ 0 h 19"/>
                <a:gd name="T8" fmla="*/ 12 w 942"/>
                <a:gd name="T9" fmla="*/ 0 h 19"/>
                <a:gd name="T10" fmla="*/ 0 w 942"/>
                <a:gd name="T11" fmla="*/ 0 h 19"/>
                <a:gd name="T12" fmla="*/ 0 w 942"/>
                <a:gd name="T13" fmla="*/ 0 h 19"/>
                <a:gd name="T14" fmla="*/ 0 w 942"/>
                <a:gd name="T15" fmla="*/ 0 h 19"/>
                <a:gd name="T16" fmla="*/ 0 w 942"/>
                <a:gd name="T17" fmla="*/ 0 h 19"/>
                <a:gd name="T18" fmla="*/ 0 w 942"/>
                <a:gd name="T19" fmla="*/ 0 h 19"/>
                <a:gd name="T20" fmla="*/ 12 w 94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2"/>
                <a:gd name="T34" fmla="*/ 0 h 19"/>
                <a:gd name="T35" fmla="*/ 942 w 94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2" h="19">
                  <a:moveTo>
                    <a:pt x="942" y="0"/>
                  </a:moveTo>
                  <a:lnTo>
                    <a:pt x="941" y="4"/>
                  </a:lnTo>
                  <a:lnTo>
                    <a:pt x="940" y="9"/>
                  </a:lnTo>
                  <a:lnTo>
                    <a:pt x="938" y="14"/>
                  </a:lnTo>
                  <a:lnTo>
                    <a:pt x="937" y="19"/>
                  </a:lnTo>
                  <a:lnTo>
                    <a:pt x="0" y="19"/>
                  </a:lnTo>
                  <a:lnTo>
                    <a:pt x="2" y="14"/>
                  </a:lnTo>
                  <a:lnTo>
                    <a:pt x="5" y="9"/>
                  </a:lnTo>
                  <a:lnTo>
                    <a:pt x="6" y="4"/>
                  </a:lnTo>
                  <a:lnTo>
                    <a:pt x="8" y="0"/>
                  </a:lnTo>
                  <a:lnTo>
                    <a:pt x="942" y="0"/>
                  </a:lnTo>
                  <a:close/>
                </a:path>
              </a:pathLst>
            </a:custGeom>
            <a:solidFill>
              <a:srgbClr val="434343"/>
            </a:solidFill>
            <a:ln w="9525">
              <a:noFill/>
              <a:round/>
              <a:headEnd/>
              <a:tailEnd/>
            </a:ln>
          </p:spPr>
          <p:txBody>
            <a:bodyPr/>
            <a:lstStyle/>
            <a:p>
              <a:endParaRPr lang="fr-FR"/>
            </a:p>
          </p:txBody>
        </p:sp>
        <p:sp>
          <p:nvSpPr>
            <p:cNvPr id="273" name="Freeform 276"/>
            <p:cNvSpPr>
              <a:spLocks/>
            </p:cNvSpPr>
            <p:nvPr/>
          </p:nvSpPr>
          <p:spPr bwMode="auto">
            <a:xfrm>
              <a:off x="2230" y="1798"/>
              <a:ext cx="315" cy="7"/>
            </a:xfrm>
            <a:custGeom>
              <a:avLst/>
              <a:gdLst>
                <a:gd name="T0" fmla="*/ 12 w 945"/>
                <a:gd name="T1" fmla="*/ 0 h 19"/>
                <a:gd name="T2" fmla="*/ 12 w 945"/>
                <a:gd name="T3" fmla="*/ 0 h 19"/>
                <a:gd name="T4" fmla="*/ 12 w 945"/>
                <a:gd name="T5" fmla="*/ 0 h 19"/>
                <a:gd name="T6" fmla="*/ 12 w 945"/>
                <a:gd name="T7" fmla="*/ 0 h 19"/>
                <a:gd name="T8" fmla="*/ 12 w 945"/>
                <a:gd name="T9" fmla="*/ 0 h 19"/>
                <a:gd name="T10" fmla="*/ 0 w 945"/>
                <a:gd name="T11" fmla="*/ 0 h 19"/>
                <a:gd name="T12" fmla="*/ 0 w 945"/>
                <a:gd name="T13" fmla="*/ 0 h 19"/>
                <a:gd name="T14" fmla="*/ 0 w 945"/>
                <a:gd name="T15" fmla="*/ 0 h 19"/>
                <a:gd name="T16" fmla="*/ 0 w 945"/>
                <a:gd name="T17" fmla="*/ 0 h 19"/>
                <a:gd name="T18" fmla="*/ 0 w 945"/>
                <a:gd name="T19" fmla="*/ 0 h 19"/>
                <a:gd name="T20" fmla="*/ 12 w 9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5"/>
                <a:gd name="T34" fmla="*/ 0 h 19"/>
                <a:gd name="T35" fmla="*/ 945 w 9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5" h="19">
                  <a:moveTo>
                    <a:pt x="945" y="0"/>
                  </a:moveTo>
                  <a:lnTo>
                    <a:pt x="943" y="4"/>
                  </a:lnTo>
                  <a:lnTo>
                    <a:pt x="942" y="9"/>
                  </a:lnTo>
                  <a:lnTo>
                    <a:pt x="941" y="15"/>
                  </a:lnTo>
                  <a:lnTo>
                    <a:pt x="940" y="19"/>
                  </a:lnTo>
                  <a:lnTo>
                    <a:pt x="0" y="19"/>
                  </a:lnTo>
                  <a:lnTo>
                    <a:pt x="2" y="15"/>
                  </a:lnTo>
                  <a:lnTo>
                    <a:pt x="5" y="9"/>
                  </a:lnTo>
                  <a:lnTo>
                    <a:pt x="6" y="4"/>
                  </a:lnTo>
                  <a:lnTo>
                    <a:pt x="8" y="0"/>
                  </a:lnTo>
                  <a:lnTo>
                    <a:pt x="945" y="0"/>
                  </a:lnTo>
                  <a:close/>
                </a:path>
              </a:pathLst>
            </a:custGeom>
            <a:solidFill>
              <a:srgbClr val="434343"/>
            </a:solidFill>
            <a:ln w="9525">
              <a:noFill/>
              <a:round/>
              <a:headEnd/>
              <a:tailEnd/>
            </a:ln>
          </p:spPr>
          <p:txBody>
            <a:bodyPr/>
            <a:lstStyle/>
            <a:p>
              <a:endParaRPr lang="fr-FR"/>
            </a:p>
          </p:txBody>
        </p:sp>
        <p:sp>
          <p:nvSpPr>
            <p:cNvPr id="274" name="Freeform 277"/>
            <p:cNvSpPr>
              <a:spLocks/>
            </p:cNvSpPr>
            <p:nvPr/>
          </p:nvSpPr>
          <p:spPr bwMode="auto">
            <a:xfrm>
              <a:off x="2227" y="1805"/>
              <a:ext cx="316" cy="6"/>
            </a:xfrm>
            <a:custGeom>
              <a:avLst/>
              <a:gdLst>
                <a:gd name="T0" fmla="*/ 12 w 948"/>
                <a:gd name="T1" fmla="*/ 0 h 19"/>
                <a:gd name="T2" fmla="*/ 12 w 948"/>
                <a:gd name="T3" fmla="*/ 0 h 19"/>
                <a:gd name="T4" fmla="*/ 12 w 948"/>
                <a:gd name="T5" fmla="*/ 0 h 19"/>
                <a:gd name="T6" fmla="*/ 12 w 948"/>
                <a:gd name="T7" fmla="*/ 0 h 19"/>
                <a:gd name="T8" fmla="*/ 12 w 948"/>
                <a:gd name="T9" fmla="*/ 0 h 19"/>
                <a:gd name="T10" fmla="*/ 0 w 948"/>
                <a:gd name="T11" fmla="*/ 0 h 19"/>
                <a:gd name="T12" fmla="*/ 0 w 948"/>
                <a:gd name="T13" fmla="*/ 0 h 19"/>
                <a:gd name="T14" fmla="*/ 0 w 948"/>
                <a:gd name="T15" fmla="*/ 0 h 19"/>
                <a:gd name="T16" fmla="*/ 0 w 948"/>
                <a:gd name="T17" fmla="*/ 0 h 19"/>
                <a:gd name="T18" fmla="*/ 0 w 948"/>
                <a:gd name="T19" fmla="*/ 0 h 19"/>
                <a:gd name="T20" fmla="*/ 12 w 94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8"/>
                <a:gd name="T34" fmla="*/ 0 h 19"/>
                <a:gd name="T35" fmla="*/ 948 w 94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8" h="19">
                  <a:moveTo>
                    <a:pt x="948" y="0"/>
                  </a:moveTo>
                  <a:lnTo>
                    <a:pt x="947" y="5"/>
                  </a:lnTo>
                  <a:lnTo>
                    <a:pt x="946" y="9"/>
                  </a:lnTo>
                  <a:lnTo>
                    <a:pt x="944" y="15"/>
                  </a:lnTo>
                  <a:lnTo>
                    <a:pt x="942" y="19"/>
                  </a:lnTo>
                  <a:lnTo>
                    <a:pt x="0" y="19"/>
                  </a:lnTo>
                  <a:lnTo>
                    <a:pt x="3" y="15"/>
                  </a:lnTo>
                  <a:lnTo>
                    <a:pt x="5" y="9"/>
                  </a:lnTo>
                  <a:lnTo>
                    <a:pt x="6" y="5"/>
                  </a:lnTo>
                  <a:lnTo>
                    <a:pt x="8" y="0"/>
                  </a:lnTo>
                  <a:lnTo>
                    <a:pt x="948" y="0"/>
                  </a:lnTo>
                  <a:close/>
                </a:path>
              </a:pathLst>
            </a:custGeom>
            <a:solidFill>
              <a:srgbClr val="454545"/>
            </a:solidFill>
            <a:ln w="9525">
              <a:noFill/>
              <a:round/>
              <a:headEnd/>
              <a:tailEnd/>
            </a:ln>
          </p:spPr>
          <p:txBody>
            <a:bodyPr/>
            <a:lstStyle/>
            <a:p>
              <a:endParaRPr lang="fr-FR"/>
            </a:p>
          </p:txBody>
        </p:sp>
        <p:sp>
          <p:nvSpPr>
            <p:cNvPr id="275" name="Freeform 278"/>
            <p:cNvSpPr>
              <a:spLocks/>
            </p:cNvSpPr>
            <p:nvPr/>
          </p:nvSpPr>
          <p:spPr bwMode="auto">
            <a:xfrm>
              <a:off x="2225" y="1811"/>
              <a:ext cx="316" cy="7"/>
            </a:xfrm>
            <a:custGeom>
              <a:avLst/>
              <a:gdLst>
                <a:gd name="T0" fmla="*/ 12 w 950"/>
                <a:gd name="T1" fmla="*/ 0 h 20"/>
                <a:gd name="T2" fmla="*/ 12 w 950"/>
                <a:gd name="T3" fmla="*/ 0 h 20"/>
                <a:gd name="T4" fmla="*/ 12 w 950"/>
                <a:gd name="T5" fmla="*/ 0 h 20"/>
                <a:gd name="T6" fmla="*/ 12 w 950"/>
                <a:gd name="T7" fmla="*/ 0 h 20"/>
                <a:gd name="T8" fmla="*/ 12 w 950"/>
                <a:gd name="T9" fmla="*/ 0 h 20"/>
                <a:gd name="T10" fmla="*/ 0 w 950"/>
                <a:gd name="T11" fmla="*/ 0 h 20"/>
                <a:gd name="T12" fmla="*/ 0 w 950"/>
                <a:gd name="T13" fmla="*/ 0 h 20"/>
                <a:gd name="T14" fmla="*/ 0 w 950"/>
                <a:gd name="T15" fmla="*/ 0 h 20"/>
                <a:gd name="T16" fmla="*/ 0 w 950"/>
                <a:gd name="T17" fmla="*/ 0 h 20"/>
                <a:gd name="T18" fmla="*/ 0 w 950"/>
                <a:gd name="T19" fmla="*/ 0 h 20"/>
                <a:gd name="T20" fmla="*/ 12 w 95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0"/>
                <a:gd name="T34" fmla="*/ 0 h 20"/>
                <a:gd name="T35" fmla="*/ 950 w 95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0" h="20">
                  <a:moveTo>
                    <a:pt x="950" y="0"/>
                  </a:moveTo>
                  <a:lnTo>
                    <a:pt x="949" y="5"/>
                  </a:lnTo>
                  <a:lnTo>
                    <a:pt x="948" y="9"/>
                  </a:lnTo>
                  <a:lnTo>
                    <a:pt x="946" y="15"/>
                  </a:lnTo>
                  <a:lnTo>
                    <a:pt x="945" y="20"/>
                  </a:lnTo>
                  <a:lnTo>
                    <a:pt x="0" y="20"/>
                  </a:lnTo>
                  <a:lnTo>
                    <a:pt x="3" y="15"/>
                  </a:lnTo>
                  <a:lnTo>
                    <a:pt x="5" y="9"/>
                  </a:lnTo>
                  <a:lnTo>
                    <a:pt x="6" y="5"/>
                  </a:lnTo>
                  <a:lnTo>
                    <a:pt x="8" y="0"/>
                  </a:lnTo>
                  <a:lnTo>
                    <a:pt x="950" y="0"/>
                  </a:lnTo>
                  <a:close/>
                </a:path>
              </a:pathLst>
            </a:custGeom>
            <a:solidFill>
              <a:srgbClr val="484848"/>
            </a:solidFill>
            <a:ln w="9525">
              <a:noFill/>
              <a:round/>
              <a:headEnd/>
              <a:tailEnd/>
            </a:ln>
          </p:spPr>
          <p:txBody>
            <a:bodyPr/>
            <a:lstStyle/>
            <a:p>
              <a:endParaRPr lang="fr-FR"/>
            </a:p>
          </p:txBody>
        </p:sp>
        <p:sp>
          <p:nvSpPr>
            <p:cNvPr id="276" name="Freeform 279"/>
            <p:cNvSpPr>
              <a:spLocks/>
            </p:cNvSpPr>
            <p:nvPr/>
          </p:nvSpPr>
          <p:spPr bwMode="auto">
            <a:xfrm>
              <a:off x="2222" y="1818"/>
              <a:ext cx="318" cy="6"/>
            </a:xfrm>
            <a:custGeom>
              <a:avLst/>
              <a:gdLst>
                <a:gd name="T0" fmla="*/ 12 w 953"/>
                <a:gd name="T1" fmla="*/ 0 h 19"/>
                <a:gd name="T2" fmla="*/ 12 w 953"/>
                <a:gd name="T3" fmla="*/ 0 h 19"/>
                <a:gd name="T4" fmla="*/ 12 w 953"/>
                <a:gd name="T5" fmla="*/ 0 h 19"/>
                <a:gd name="T6" fmla="*/ 12 w 953"/>
                <a:gd name="T7" fmla="*/ 0 h 19"/>
                <a:gd name="T8" fmla="*/ 12 w 953"/>
                <a:gd name="T9" fmla="*/ 0 h 19"/>
                <a:gd name="T10" fmla="*/ 0 w 953"/>
                <a:gd name="T11" fmla="*/ 0 h 19"/>
                <a:gd name="T12" fmla="*/ 0 w 953"/>
                <a:gd name="T13" fmla="*/ 0 h 19"/>
                <a:gd name="T14" fmla="*/ 0 w 953"/>
                <a:gd name="T15" fmla="*/ 0 h 19"/>
                <a:gd name="T16" fmla="*/ 0 w 953"/>
                <a:gd name="T17" fmla="*/ 0 h 19"/>
                <a:gd name="T18" fmla="*/ 0 w 953"/>
                <a:gd name="T19" fmla="*/ 0 h 19"/>
                <a:gd name="T20" fmla="*/ 12 w 95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19"/>
                <a:gd name="T35" fmla="*/ 953 w 9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19">
                  <a:moveTo>
                    <a:pt x="953" y="0"/>
                  </a:moveTo>
                  <a:lnTo>
                    <a:pt x="952" y="4"/>
                  </a:lnTo>
                  <a:lnTo>
                    <a:pt x="950" y="9"/>
                  </a:lnTo>
                  <a:lnTo>
                    <a:pt x="948" y="14"/>
                  </a:lnTo>
                  <a:lnTo>
                    <a:pt x="947" y="19"/>
                  </a:lnTo>
                  <a:lnTo>
                    <a:pt x="0" y="19"/>
                  </a:lnTo>
                  <a:lnTo>
                    <a:pt x="3" y="14"/>
                  </a:lnTo>
                  <a:lnTo>
                    <a:pt x="5" y="9"/>
                  </a:lnTo>
                  <a:lnTo>
                    <a:pt x="6" y="4"/>
                  </a:lnTo>
                  <a:lnTo>
                    <a:pt x="8" y="0"/>
                  </a:lnTo>
                  <a:lnTo>
                    <a:pt x="953" y="0"/>
                  </a:lnTo>
                  <a:close/>
                </a:path>
              </a:pathLst>
            </a:custGeom>
            <a:solidFill>
              <a:srgbClr val="4A4A4A"/>
            </a:solidFill>
            <a:ln w="9525">
              <a:noFill/>
              <a:round/>
              <a:headEnd/>
              <a:tailEnd/>
            </a:ln>
          </p:spPr>
          <p:txBody>
            <a:bodyPr/>
            <a:lstStyle/>
            <a:p>
              <a:endParaRPr lang="fr-FR"/>
            </a:p>
          </p:txBody>
        </p:sp>
        <p:sp>
          <p:nvSpPr>
            <p:cNvPr id="277" name="Freeform 280"/>
            <p:cNvSpPr>
              <a:spLocks/>
            </p:cNvSpPr>
            <p:nvPr/>
          </p:nvSpPr>
          <p:spPr bwMode="auto">
            <a:xfrm>
              <a:off x="2220" y="1824"/>
              <a:ext cx="318" cy="6"/>
            </a:xfrm>
            <a:custGeom>
              <a:avLst/>
              <a:gdLst>
                <a:gd name="T0" fmla="*/ 12 w 953"/>
                <a:gd name="T1" fmla="*/ 0 h 19"/>
                <a:gd name="T2" fmla="*/ 12 w 953"/>
                <a:gd name="T3" fmla="*/ 0 h 19"/>
                <a:gd name="T4" fmla="*/ 12 w 953"/>
                <a:gd name="T5" fmla="*/ 0 h 19"/>
                <a:gd name="T6" fmla="*/ 12 w 953"/>
                <a:gd name="T7" fmla="*/ 0 h 19"/>
                <a:gd name="T8" fmla="*/ 12 w 953"/>
                <a:gd name="T9" fmla="*/ 0 h 19"/>
                <a:gd name="T10" fmla="*/ 0 w 953"/>
                <a:gd name="T11" fmla="*/ 0 h 19"/>
                <a:gd name="T12" fmla="*/ 0 w 953"/>
                <a:gd name="T13" fmla="*/ 0 h 19"/>
                <a:gd name="T14" fmla="*/ 0 w 953"/>
                <a:gd name="T15" fmla="*/ 0 h 19"/>
                <a:gd name="T16" fmla="*/ 0 w 953"/>
                <a:gd name="T17" fmla="*/ 0 h 19"/>
                <a:gd name="T18" fmla="*/ 0 w 953"/>
                <a:gd name="T19" fmla="*/ 0 h 19"/>
                <a:gd name="T20" fmla="*/ 12 w 95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19"/>
                <a:gd name="T35" fmla="*/ 953 w 9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19">
                  <a:moveTo>
                    <a:pt x="953" y="0"/>
                  </a:moveTo>
                  <a:lnTo>
                    <a:pt x="952" y="4"/>
                  </a:lnTo>
                  <a:lnTo>
                    <a:pt x="951" y="9"/>
                  </a:lnTo>
                  <a:lnTo>
                    <a:pt x="950" y="15"/>
                  </a:lnTo>
                  <a:lnTo>
                    <a:pt x="949" y="19"/>
                  </a:lnTo>
                  <a:lnTo>
                    <a:pt x="0" y="19"/>
                  </a:lnTo>
                  <a:lnTo>
                    <a:pt x="2" y="15"/>
                  </a:lnTo>
                  <a:lnTo>
                    <a:pt x="3" y="9"/>
                  </a:lnTo>
                  <a:lnTo>
                    <a:pt x="5" y="4"/>
                  </a:lnTo>
                  <a:lnTo>
                    <a:pt x="6" y="0"/>
                  </a:lnTo>
                  <a:lnTo>
                    <a:pt x="953" y="0"/>
                  </a:lnTo>
                  <a:close/>
                </a:path>
              </a:pathLst>
            </a:custGeom>
            <a:solidFill>
              <a:srgbClr val="4D4D4D"/>
            </a:solidFill>
            <a:ln w="9525">
              <a:noFill/>
              <a:round/>
              <a:headEnd/>
              <a:tailEnd/>
            </a:ln>
          </p:spPr>
          <p:txBody>
            <a:bodyPr/>
            <a:lstStyle/>
            <a:p>
              <a:endParaRPr lang="fr-FR"/>
            </a:p>
          </p:txBody>
        </p:sp>
        <p:sp>
          <p:nvSpPr>
            <p:cNvPr id="278" name="Freeform 281"/>
            <p:cNvSpPr>
              <a:spLocks/>
            </p:cNvSpPr>
            <p:nvPr/>
          </p:nvSpPr>
          <p:spPr bwMode="auto">
            <a:xfrm>
              <a:off x="2217" y="1830"/>
              <a:ext cx="319" cy="7"/>
            </a:xfrm>
            <a:custGeom>
              <a:avLst/>
              <a:gdLst>
                <a:gd name="T0" fmla="*/ 12 w 957"/>
                <a:gd name="T1" fmla="*/ 0 h 19"/>
                <a:gd name="T2" fmla="*/ 12 w 957"/>
                <a:gd name="T3" fmla="*/ 0 h 19"/>
                <a:gd name="T4" fmla="*/ 12 w 957"/>
                <a:gd name="T5" fmla="*/ 0 h 19"/>
                <a:gd name="T6" fmla="*/ 12 w 957"/>
                <a:gd name="T7" fmla="*/ 0 h 19"/>
                <a:gd name="T8" fmla="*/ 12 w 957"/>
                <a:gd name="T9" fmla="*/ 0 h 19"/>
                <a:gd name="T10" fmla="*/ 0 w 957"/>
                <a:gd name="T11" fmla="*/ 0 h 19"/>
                <a:gd name="T12" fmla="*/ 0 w 957"/>
                <a:gd name="T13" fmla="*/ 0 h 19"/>
                <a:gd name="T14" fmla="*/ 0 w 957"/>
                <a:gd name="T15" fmla="*/ 0 h 19"/>
                <a:gd name="T16" fmla="*/ 0 w 957"/>
                <a:gd name="T17" fmla="*/ 0 h 19"/>
                <a:gd name="T18" fmla="*/ 0 w 957"/>
                <a:gd name="T19" fmla="*/ 0 h 19"/>
                <a:gd name="T20" fmla="*/ 12 w 957"/>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7"/>
                <a:gd name="T34" fmla="*/ 0 h 19"/>
                <a:gd name="T35" fmla="*/ 957 w 95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7" h="19">
                  <a:moveTo>
                    <a:pt x="957" y="0"/>
                  </a:moveTo>
                  <a:lnTo>
                    <a:pt x="955" y="5"/>
                  </a:lnTo>
                  <a:lnTo>
                    <a:pt x="954" y="9"/>
                  </a:lnTo>
                  <a:lnTo>
                    <a:pt x="952" y="15"/>
                  </a:lnTo>
                  <a:lnTo>
                    <a:pt x="951" y="19"/>
                  </a:lnTo>
                  <a:lnTo>
                    <a:pt x="0" y="19"/>
                  </a:lnTo>
                  <a:lnTo>
                    <a:pt x="2" y="15"/>
                  </a:lnTo>
                  <a:lnTo>
                    <a:pt x="3" y="9"/>
                  </a:lnTo>
                  <a:lnTo>
                    <a:pt x="5" y="5"/>
                  </a:lnTo>
                  <a:lnTo>
                    <a:pt x="8" y="0"/>
                  </a:lnTo>
                  <a:lnTo>
                    <a:pt x="957" y="0"/>
                  </a:lnTo>
                  <a:close/>
                </a:path>
              </a:pathLst>
            </a:custGeom>
            <a:solidFill>
              <a:srgbClr val="4D4D4D"/>
            </a:solidFill>
            <a:ln w="9525">
              <a:noFill/>
              <a:round/>
              <a:headEnd/>
              <a:tailEnd/>
            </a:ln>
          </p:spPr>
          <p:txBody>
            <a:bodyPr/>
            <a:lstStyle/>
            <a:p>
              <a:endParaRPr lang="fr-FR"/>
            </a:p>
          </p:txBody>
        </p:sp>
        <p:sp>
          <p:nvSpPr>
            <p:cNvPr id="279" name="Freeform 282"/>
            <p:cNvSpPr>
              <a:spLocks/>
            </p:cNvSpPr>
            <p:nvPr/>
          </p:nvSpPr>
          <p:spPr bwMode="auto">
            <a:xfrm>
              <a:off x="2215" y="1837"/>
              <a:ext cx="319" cy="6"/>
            </a:xfrm>
            <a:custGeom>
              <a:avLst/>
              <a:gdLst>
                <a:gd name="T0" fmla="*/ 12 w 959"/>
                <a:gd name="T1" fmla="*/ 0 h 20"/>
                <a:gd name="T2" fmla="*/ 12 w 959"/>
                <a:gd name="T3" fmla="*/ 0 h 20"/>
                <a:gd name="T4" fmla="*/ 12 w 959"/>
                <a:gd name="T5" fmla="*/ 0 h 20"/>
                <a:gd name="T6" fmla="*/ 12 w 959"/>
                <a:gd name="T7" fmla="*/ 0 h 20"/>
                <a:gd name="T8" fmla="*/ 12 w 959"/>
                <a:gd name="T9" fmla="*/ 0 h 20"/>
                <a:gd name="T10" fmla="*/ 0 w 959"/>
                <a:gd name="T11" fmla="*/ 0 h 20"/>
                <a:gd name="T12" fmla="*/ 0 w 959"/>
                <a:gd name="T13" fmla="*/ 0 h 20"/>
                <a:gd name="T14" fmla="*/ 0 w 959"/>
                <a:gd name="T15" fmla="*/ 0 h 20"/>
                <a:gd name="T16" fmla="*/ 0 w 959"/>
                <a:gd name="T17" fmla="*/ 0 h 20"/>
                <a:gd name="T18" fmla="*/ 0 w 959"/>
                <a:gd name="T19" fmla="*/ 0 h 20"/>
                <a:gd name="T20" fmla="*/ 12 w 959"/>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9"/>
                <a:gd name="T34" fmla="*/ 0 h 20"/>
                <a:gd name="T35" fmla="*/ 959 w 95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9" h="20">
                  <a:moveTo>
                    <a:pt x="959" y="0"/>
                  </a:moveTo>
                  <a:lnTo>
                    <a:pt x="958" y="5"/>
                  </a:lnTo>
                  <a:lnTo>
                    <a:pt x="957" y="9"/>
                  </a:lnTo>
                  <a:lnTo>
                    <a:pt x="954" y="15"/>
                  </a:lnTo>
                  <a:lnTo>
                    <a:pt x="953" y="20"/>
                  </a:lnTo>
                  <a:lnTo>
                    <a:pt x="0" y="20"/>
                  </a:lnTo>
                  <a:lnTo>
                    <a:pt x="2" y="15"/>
                  </a:lnTo>
                  <a:lnTo>
                    <a:pt x="4" y="9"/>
                  </a:lnTo>
                  <a:lnTo>
                    <a:pt x="5" y="5"/>
                  </a:lnTo>
                  <a:lnTo>
                    <a:pt x="8" y="0"/>
                  </a:lnTo>
                  <a:lnTo>
                    <a:pt x="959" y="0"/>
                  </a:lnTo>
                  <a:close/>
                </a:path>
              </a:pathLst>
            </a:custGeom>
            <a:solidFill>
              <a:srgbClr val="505050"/>
            </a:solidFill>
            <a:ln w="9525">
              <a:noFill/>
              <a:round/>
              <a:headEnd/>
              <a:tailEnd/>
            </a:ln>
          </p:spPr>
          <p:txBody>
            <a:bodyPr/>
            <a:lstStyle/>
            <a:p>
              <a:endParaRPr lang="fr-FR"/>
            </a:p>
          </p:txBody>
        </p:sp>
        <p:sp>
          <p:nvSpPr>
            <p:cNvPr id="280" name="Freeform 283"/>
            <p:cNvSpPr>
              <a:spLocks/>
            </p:cNvSpPr>
            <p:nvPr/>
          </p:nvSpPr>
          <p:spPr bwMode="auto">
            <a:xfrm>
              <a:off x="2212" y="1843"/>
              <a:ext cx="320" cy="7"/>
            </a:xfrm>
            <a:custGeom>
              <a:avLst/>
              <a:gdLst>
                <a:gd name="T0" fmla="*/ 12 w 960"/>
                <a:gd name="T1" fmla="*/ 0 h 19"/>
                <a:gd name="T2" fmla="*/ 12 w 960"/>
                <a:gd name="T3" fmla="*/ 0 h 19"/>
                <a:gd name="T4" fmla="*/ 12 w 960"/>
                <a:gd name="T5" fmla="*/ 0 h 19"/>
                <a:gd name="T6" fmla="*/ 12 w 960"/>
                <a:gd name="T7" fmla="*/ 0 h 19"/>
                <a:gd name="T8" fmla="*/ 12 w 960"/>
                <a:gd name="T9" fmla="*/ 0 h 19"/>
                <a:gd name="T10" fmla="*/ 0 w 960"/>
                <a:gd name="T11" fmla="*/ 0 h 19"/>
                <a:gd name="T12" fmla="*/ 0 w 960"/>
                <a:gd name="T13" fmla="*/ 0 h 19"/>
                <a:gd name="T14" fmla="*/ 0 w 960"/>
                <a:gd name="T15" fmla="*/ 0 h 19"/>
                <a:gd name="T16" fmla="*/ 0 w 960"/>
                <a:gd name="T17" fmla="*/ 0 h 19"/>
                <a:gd name="T18" fmla="*/ 0 w 960"/>
                <a:gd name="T19" fmla="*/ 0 h 19"/>
                <a:gd name="T20" fmla="*/ 12 w 96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19"/>
                <a:gd name="T35" fmla="*/ 960 w 96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9">
                  <a:moveTo>
                    <a:pt x="960" y="0"/>
                  </a:moveTo>
                  <a:lnTo>
                    <a:pt x="959" y="4"/>
                  </a:lnTo>
                  <a:lnTo>
                    <a:pt x="958" y="9"/>
                  </a:lnTo>
                  <a:lnTo>
                    <a:pt x="957" y="14"/>
                  </a:lnTo>
                  <a:lnTo>
                    <a:pt x="956" y="19"/>
                  </a:lnTo>
                  <a:lnTo>
                    <a:pt x="0" y="19"/>
                  </a:lnTo>
                  <a:lnTo>
                    <a:pt x="2" y="14"/>
                  </a:lnTo>
                  <a:lnTo>
                    <a:pt x="3" y="9"/>
                  </a:lnTo>
                  <a:lnTo>
                    <a:pt x="6" y="4"/>
                  </a:lnTo>
                  <a:lnTo>
                    <a:pt x="7" y="0"/>
                  </a:lnTo>
                  <a:lnTo>
                    <a:pt x="960" y="0"/>
                  </a:lnTo>
                  <a:close/>
                </a:path>
              </a:pathLst>
            </a:custGeom>
            <a:solidFill>
              <a:srgbClr val="525252"/>
            </a:solidFill>
            <a:ln w="9525">
              <a:noFill/>
              <a:round/>
              <a:headEnd/>
              <a:tailEnd/>
            </a:ln>
          </p:spPr>
          <p:txBody>
            <a:bodyPr/>
            <a:lstStyle/>
            <a:p>
              <a:endParaRPr lang="fr-FR"/>
            </a:p>
          </p:txBody>
        </p:sp>
        <p:sp>
          <p:nvSpPr>
            <p:cNvPr id="281" name="Freeform 284"/>
            <p:cNvSpPr>
              <a:spLocks/>
            </p:cNvSpPr>
            <p:nvPr/>
          </p:nvSpPr>
          <p:spPr bwMode="auto">
            <a:xfrm>
              <a:off x="2210" y="1850"/>
              <a:ext cx="321" cy="6"/>
            </a:xfrm>
            <a:custGeom>
              <a:avLst/>
              <a:gdLst>
                <a:gd name="T0" fmla="*/ 12 w 963"/>
                <a:gd name="T1" fmla="*/ 0 h 19"/>
                <a:gd name="T2" fmla="*/ 12 w 963"/>
                <a:gd name="T3" fmla="*/ 0 h 19"/>
                <a:gd name="T4" fmla="*/ 12 w 963"/>
                <a:gd name="T5" fmla="*/ 0 h 19"/>
                <a:gd name="T6" fmla="*/ 12 w 963"/>
                <a:gd name="T7" fmla="*/ 0 h 19"/>
                <a:gd name="T8" fmla="*/ 12 w 963"/>
                <a:gd name="T9" fmla="*/ 0 h 19"/>
                <a:gd name="T10" fmla="*/ 0 w 963"/>
                <a:gd name="T11" fmla="*/ 0 h 19"/>
                <a:gd name="T12" fmla="*/ 0 w 963"/>
                <a:gd name="T13" fmla="*/ 0 h 19"/>
                <a:gd name="T14" fmla="*/ 0 w 963"/>
                <a:gd name="T15" fmla="*/ 0 h 19"/>
                <a:gd name="T16" fmla="*/ 0 w 963"/>
                <a:gd name="T17" fmla="*/ 0 h 19"/>
                <a:gd name="T18" fmla="*/ 0 w 963"/>
                <a:gd name="T19" fmla="*/ 0 h 19"/>
                <a:gd name="T20" fmla="*/ 12 w 96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3"/>
                <a:gd name="T34" fmla="*/ 0 h 19"/>
                <a:gd name="T35" fmla="*/ 963 w 96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3" h="19">
                  <a:moveTo>
                    <a:pt x="963" y="0"/>
                  </a:moveTo>
                  <a:lnTo>
                    <a:pt x="962" y="4"/>
                  </a:lnTo>
                  <a:lnTo>
                    <a:pt x="959" y="9"/>
                  </a:lnTo>
                  <a:lnTo>
                    <a:pt x="958" y="15"/>
                  </a:lnTo>
                  <a:lnTo>
                    <a:pt x="957" y="19"/>
                  </a:lnTo>
                  <a:lnTo>
                    <a:pt x="0" y="19"/>
                  </a:lnTo>
                  <a:lnTo>
                    <a:pt x="2" y="15"/>
                  </a:lnTo>
                  <a:lnTo>
                    <a:pt x="4" y="9"/>
                  </a:lnTo>
                  <a:lnTo>
                    <a:pt x="6" y="4"/>
                  </a:lnTo>
                  <a:lnTo>
                    <a:pt x="7" y="0"/>
                  </a:lnTo>
                  <a:lnTo>
                    <a:pt x="963" y="0"/>
                  </a:lnTo>
                  <a:close/>
                </a:path>
              </a:pathLst>
            </a:custGeom>
            <a:solidFill>
              <a:srgbClr val="555555"/>
            </a:solidFill>
            <a:ln w="9525">
              <a:noFill/>
              <a:round/>
              <a:headEnd/>
              <a:tailEnd/>
            </a:ln>
          </p:spPr>
          <p:txBody>
            <a:bodyPr/>
            <a:lstStyle/>
            <a:p>
              <a:endParaRPr lang="fr-FR"/>
            </a:p>
          </p:txBody>
        </p:sp>
        <p:sp>
          <p:nvSpPr>
            <p:cNvPr id="282" name="Freeform 285"/>
            <p:cNvSpPr>
              <a:spLocks/>
            </p:cNvSpPr>
            <p:nvPr/>
          </p:nvSpPr>
          <p:spPr bwMode="auto">
            <a:xfrm>
              <a:off x="2207" y="1856"/>
              <a:ext cx="322" cy="6"/>
            </a:xfrm>
            <a:custGeom>
              <a:avLst/>
              <a:gdLst>
                <a:gd name="T0" fmla="*/ 12 w 965"/>
                <a:gd name="T1" fmla="*/ 0 h 19"/>
                <a:gd name="T2" fmla="*/ 12 w 965"/>
                <a:gd name="T3" fmla="*/ 0 h 19"/>
                <a:gd name="T4" fmla="*/ 12 w 965"/>
                <a:gd name="T5" fmla="*/ 0 h 19"/>
                <a:gd name="T6" fmla="*/ 12 w 965"/>
                <a:gd name="T7" fmla="*/ 0 h 19"/>
                <a:gd name="T8" fmla="*/ 12 w 965"/>
                <a:gd name="T9" fmla="*/ 0 h 19"/>
                <a:gd name="T10" fmla="*/ 0 w 965"/>
                <a:gd name="T11" fmla="*/ 0 h 19"/>
                <a:gd name="T12" fmla="*/ 0 w 965"/>
                <a:gd name="T13" fmla="*/ 0 h 19"/>
                <a:gd name="T14" fmla="*/ 0 w 965"/>
                <a:gd name="T15" fmla="*/ 0 h 19"/>
                <a:gd name="T16" fmla="*/ 0 w 965"/>
                <a:gd name="T17" fmla="*/ 0 h 19"/>
                <a:gd name="T18" fmla="*/ 0 w 965"/>
                <a:gd name="T19" fmla="*/ 0 h 19"/>
                <a:gd name="T20" fmla="*/ 12 w 96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5"/>
                <a:gd name="T34" fmla="*/ 0 h 19"/>
                <a:gd name="T35" fmla="*/ 965 w 96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5" h="19">
                  <a:moveTo>
                    <a:pt x="965" y="0"/>
                  </a:moveTo>
                  <a:lnTo>
                    <a:pt x="964" y="5"/>
                  </a:lnTo>
                  <a:lnTo>
                    <a:pt x="963" y="9"/>
                  </a:lnTo>
                  <a:lnTo>
                    <a:pt x="961" y="15"/>
                  </a:lnTo>
                  <a:lnTo>
                    <a:pt x="959" y="19"/>
                  </a:lnTo>
                  <a:lnTo>
                    <a:pt x="0" y="19"/>
                  </a:lnTo>
                  <a:lnTo>
                    <a:pt x="3" y="15"/>
                  </a:lnTo>
                  <a:lnTo>
                    <a:pt x="5" y="9"/>
                  </a:lnTo>
                  <a:lnTo>
                    <a:pt x="6" y="5"/>
                  </a:lnTo>
                  <a:lnTo>
                    <a:pt x="8" y="0"/>
                  </a:lnTo>
                  <a:lnTo>
                    <a:pt x="965" y="0"/>
                  </a:lnTo>
                  <a:close/>
                </a:path>
              </a:pathLst>
            </a:custGeom>
            <a:solidFill>
              <a:srgbClr val="555555"/>
            </a:solidFill>
            <a:ln w="9525">
              <a:noFill/>
              <a:round/>
              <a:headEnd/>
              <a:tailEnd/>
            </a:ln>
          </p:spPr>
          <p:txBody>
            <a:bodyPr/>
            <a:lstStyle/>
            <a:p>
              <a:endParaRPr lang="fr-FR"/>
            </a:p>
          </p:txBody>
        </p:sp>
        <p:sp>
          <p:nvSpPr>
            <p:cNvPr id="283" name="Freeform 286"/>
            <p:cNvSpPr>
              <a:spLocks/>
            </p:cNvSpPr>
            <p:nvPr/>
          </p:nvSpPr>
          <p:spPr bwMode="auto">
            <a:xfrm>
              <a:off x="2205" y="1862"/>
              <a:ext cx="322" cy="7"/>
            </a:xfrm>
            <a:custGeom>
              <a:avLst/>
              <a:gdLst>
                <a:gd name="T0" fmla="*/ 12 w 966"/>
                <a:gd name="T1" fmla="*/ 0 h 20"/>
                <a:gd name="T2" fmla="*/ 12 w 966"/>
                <a:gd name="T3" fmla="*/ 0 h 20"/>
                <a:gd name="T4" fmla="*/ 12 w 966"/>
                <a:gd name="T5" fmla="*/ 0 h 20"/>
                <a:gd name="T6" fmla="*/ 12 w 966"/>
                <a:gd name="T7" fmla="*/ 0 h 20"/>
                <a:gd name="T8" fmla="*/ 12 w 966"/>
                <a:gd name="T9" fmla="*/ 0 h 20"/>
                <a:gd name="T10" fmla="*/ 0 w 966"/>
                <a:gd name="T11" fmla="*/ 0 h 20"/>
                <a:gd name="T12" fmla="*/ 0 w 966"/>
                <a:gd name="T13" fmla="*/ 0 h 20"/>
                <a:gd name="T14" fmla="*/ 0 w 966"/>
                <a:gd name="T15" fmla="*/ 0 h 20"/>
                <a:gd name="T16" fmla="*/ 0 w 966"/>
                <a:gd name="T17" fmla="*/ 0 h 20"/>
                <a:gd name="T18" fmla="*/ 0 w 966"/>
                <a:gd name="T19" fmla="*/ 0 h 20"/>
                <a:gd name="T20" fmla="*/ 12 w 966"/>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6"/>
                <a:gd name="T34" fmla="*/ 0 h 20"/>
                <a:gd name="T35" fmla="*/ 966 w 96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6" h="20">
                  <a:moveTo>
                    <a:pt x="966" y="0"/>
                  </a:moveTo>
                  <a:lnTo>
                    <a:pt x="965" y="5"/>
                  </a:lnTo>
                  <a:lnTo>
                    <a:pt x="964" y="9"/>
                  </a:lnTo>
                  <a:lnTo>
                    <a:pt x="962" y="15"/>
                  </a:lnTo>
                  <a:lnTo>
                    <a:pt x="961" y="20"/>
                  </a:lnTo>
                  <a:lnTo>
                    <a:pt x="0" y="20"/>
                  </a:lnTo>
                  <a:lnTo>
                    <a:pt x="3" y="15"/>
                  </a:lnTo>
                  <a:lnTo>
                    <a:pt x="4" y="9"/>
                  </a:lnTo>
                  <a:lnTo>
                    <a:pt x="6" y="5"/>
                  </a:lnTo>
                  <a:lnTo>
                    <a:pt x="7" y="0"/>
                  </a:lnTo>
                  <a:lnTo>
                    <a:pt x="966" y="0"/>
                  </a:lnTo>
                  <a:close/>
                </a:path>
              </a:pathLst>
            </a:custGeom>
            <a:solidFill>
              <a:srgbClr val="575757"/>
            </a:solidFill>
            <a:ln w="9525">
              <a:noFill/>
              <a:round/>
              <a:headEnd/>
              <a:tailEnd/>
            </a:ln>
          </p:spPr>
          <p:txBody>
            <a:bodyPr/>
            <a:lstStyle/>
            <a:p>
              <a:endParaRPr lang="fr-FR"/>
            </a:p>
          </p:txBody>
        </p:sp>
        <p:sp>
          <p:nvSpPr>
            <p:cNvPr id="284" name="Freeform 287"/>
            <p:cNvSpPr>
              <a:spLocks/>
            </p:cNvSpPr>
            <p:nvPr/>
          </p:nvSpPr>
          <p:spPr bwMode="auto">
            <a:xfrm>
              <a:off x="2203" y="1869"/>
              <a:ext cx="322" cy="6"/>
            </a:xfrm>
            <a:custGeom>
              <a:avLst/>
              <a:gdLst>
                <a:gd name="T0" fmla="*/ 12 w 967"/>
                <a:gd name="T1" fmla="*/ 0 h 19"/>
                <a:gd name="T2" fmla="*/ 12 w 967"/>
                <a:gd name="T3" fmla="*/ 0 h 19"/>
                <a:gd name="T4" fmla="*/ 12 w 967"/>
                <a:gd name="T5" fmla="*/ 0 h 19"/>
                <a:gd name="T6" fmla="*/ 12 w 967"/>
                <a:gd name="T7" fmla="*/ 0 h 19"/>
                <a:gd name="T8" fmla="*/ 12 w 967"/>
                <a:gd name="T9" fmla="*/ 0 h 19"/>
                <a:gd name="T10" fmla="*/ 0 w 967"/>
                <a:gd name="T11" fmla="*/ 0 h 19"/>
                <a:gd name="T12" fmla="*/ 0 w 967"/>
                <a:gd name="T13" fmla="*/ 0 h 19"/>
                <a:gd name="T14" fmla="*/ 0 w 967"/>
                <a:gd name="T15" fmla="*/ 0 h 19"/>
                <a:gd name="T16" fmla="*/ 0 w 967"/>
                <a:gd name="T17" fmla="*/ 0 h 19"/>
                <a:gd name="T18" fmla="*/ 0 w 967"/>
                <a:gd name="T19" fmla="*/ 0 h 19"/>
                <a:gd name="T20" fmla="*/ 12 w 967"/>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7"/>
                <a:gd name="T34" fmla="*/ 0 h 19"/>
                <a:gd name="T35" fmla="*/ 967 w 96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7" h="19">
                  <a:moveTo>
                    <a:pt x="967" y="0"/>
                  </a:moveTo>
                  <a:lnTo>
                    <a:pt x="966" y="4"/>
                  </a:lnTo>
                  <a:lnTo>
                    <a:pt x="964" y="9"/>
                  </a:lnTo>
                  <a:lnTo>
                    <a:pt x="963" y="14"/>
                  </a:lnTo>
                  <a:lnTo>
                    <a:pt x="962" y="19"/>
                  </a:lnTo>
                  <a:lnTo>
                    <a:pt x="0" y="19"/>
                  </a:lnTo>
                  <a:lnTo>
                    <a:pt x="2" y="14"/>
                  </a:lnTo>
                  <a:lnTo>
                    <a:pt x="3" y="9"/>
                  </a:lnTo>
                  <a:lnTo>
                    <a:pt x="5" y="4"/>
                  </a:lnTo>
                  <a:lnTo>
                    <a:pt x="6" y="0"/>
                  </a:lnTo>
                  <a:lnTo>
                    <a:pt x="967" y="0"/>
                  </a:lnTo>
                  <a:close/>
                </a:path>
              </a:pathLst>
            </a:custGeom>
            <a:solidFill>
              <a:srgbClr val="5A5A5A"/>
            </a:solidFill>
            <a:ln w="9525">
              <a:noFill/>
              <a:round/>
              <a:headEnd/>
              <a:tailEnd/>
            </a:ln>
          </p:spPr>
          <p:txBody>
            <a:bodyPr/>
            <a:lstStyle/>
            <a:p>
              <a:endParaRPr lang="fr-FR"/>
            </a:p>
          </p:txBody>
        </p:sp>
        <p:sp>
          <p:nvSpPr>
            <p:cNvPr id="285" name="Freeform 288"/>
            <p:cNvSpPr>
              <a:spLocks/>
            </p:cNvSpPr>
            <p:nvPr/>
          </p:nvSpPr>
          <p:spPr bwMode="auto">
            <a:xfrm>
              <a:off x="2201" y="1875"/>
              <a:ext cx="323" cy="7"/>
            </a:xfrm>
            <a:custGeom>
              <a:avLst/>
              <a:gdLst>
                <a:gd name="T0" fmla="*/ 12 w 969"/>
                <a:gd name="T1" fmla="*/ 0 h 19"/>
                <a:gd name="T2" fmla="*/ 12 w 969"/>
                <a:gd name="T3" fmla="*/ 0 h 19"/>
                <a:gd name="T4" fmla="*/ 12 w 969"/>
                <a:gd name="T5" fmla="*/ 0 h 19"/>
                <a:gd name="T6" fmla="*/ 12 w 969"/>
                <a:gd name="T7" fmla="*/ 0 h 19"/>
                <a:gd name="T8" fmla="*/ 12 w 969"/>
                <a:gd name="T9" fmla="*/ 0 h 19"/>
                <a:gd name="T10" fmla="*/ 0 w 969"/>
                <a:gd name="T11" fmla="*/ 0 h 19"/>
                <a:gd name="T12" fmla="*/ 0 w 969"/>
                <a:gd name="T13" fmla="*/ 0 h 19"/>
                <a:gd name="T14" fmla="*/ 0 w 969"/>
                <a:gd name="T15" fmla="*/ 0 h 19"/>
                <a:gd name="T16" fmla="*/ 0 w 969"/>
                <a:gd name="T17" fmla="*/ 0 h 19"/>
                <a:gd name="T18" fmla="*/ 0 w 969"/>
                <a:gd name="T19" fmla="*/ 0 h 19"/>
                <a:gd name="T20" fmla="*/ 12 w 96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9"/>
                <a:gd name="T34" fmla="*/ 0 h 19"/>
                <a:gd name="T35" fmla="*/ 969 w 96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9" h="19">
                  <a:moveTo>
                    <a:pt x="969" y="0"/>
                  </a:moveTo>
                  <a:lnTo>
                    <a:pt x="968" y="4"/>
                  </a:lnTo>
                  <a:lnTo>
                    <a:pt x="966" y="9"/>
                  </a:lnTo>
                  <a:lnTo>
                    <a:pt x="965" y="15"/>
                  </a:lnTo>
                  <a:lnTo>
                    <a:pt x="964" y="19"/>
                  </a:lnTo>
                  <a:lnTo>
                    <a:pt x="0" y="19"/>
                  </a:lnTo>
                  <a:lnTo>
                    <a:pt x="2" y="15"/>
                  </a:lnTo>
                  <a:lnTo>
                    <a:pt x="3" y="9"/>
                  </a:lnTo>
                  <a:lnTo>
                    <a:pt x="6" y="4"/>
                  </a:lnTo>
                  <a:lnTo>
                    <a:pt x="7" y="0"/>
                  </a:lnTo>
                  <a:lnTo>
                    <a:pt x="969" y="0"/>
                  </a:lnTo>
                  <a:close/>
                </a:path>
              </a:pathLst>
            </a:custGeom>
            <a:solidFill>
              <a:srgbClr val="5A5A5A"/>
            </a:solidFill>
            <a:ln w="9525">
              <a:noFill/>
              <a:round/>
              <a:headEnd/>
              <a:tailEnd/>
            </a:ln>
          </p:spPr>
          <p:txBody>
            <a:bodyPr/>
            <a:lstStyle/>
            <a:p>
              <a:endParaRPr lang="fr-FR"/>
            </a:p>
          </p:txBody>
        </p:sp>
        <p:sp>
          <p:nvSpPr>
            <p:cNvPr id="286" name="Freeform 289"/>
            <p:cNvSpPr>
              <a:spLocks/>
            </p:cNvSpPr>
            <p:nvPr/>
          </p:nvSpPr>
          <p:spPr bwMode="auto">
            <a:xfrm>
              <a:off x="2198" y="1882"/>
              <a:ext cx="324" cy="6"/>
            </a:xfrm>
            <a:custGeom>
              <a:avLst/>
              <a:gdLst>
                <a:gd name="T0" fmla="*/ 12 w 971"/>
                <a:gd name="T1" fmla="*/ 0 h 19"/>
                <a:gd name="T2" fmla="*/ 12 w 971"/>
                <a:gd name="T3" fmla="*/ 0 h 19"/>
                <a:gd name="T4" fmla="*/ 12 w 971"/>
                <a:gd name="T5" fmla="*/ 0 h 19"/>
                <a:gd name="T6" fmla="*/ 12 w 971"/>
                <a:gd name="T7" fmla="*/ 0 h 19"/>
                <a:gd name="T8" fmla="*/ 12 w 971"/>
                <a:gd name="T9" fmla="*/ 0 h 19"/>
                <a:gd name="T10" fmla="*/ 0 w 971"/>
                <a:gd name="T11" fmla="*/ 0 h 19"/>
                <a:gd name="T12" fmla="*/ 0 w 971"/>
                <a:gd name="T13" fmla="*/ 0 h 19"/>
                <a:gd name="T14" fmla="*/ 0 w 971"/>
                <a:gd name="T15" fmla="*/ 0 h 19"/>
                <a:gd name="T16" fmla="*/ 0 w 971"/>
                <a:gd name="T17" fmla="*/ 0 h 19"/>
                <a:gd name="T18" fmla="*/ 0 w 971"/>
                <a:gd name="T19" fmla="*/ 0 h 19"/>
                <a:gd name="T20" fmla="*/ 12 w 97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1"/>
                <a:gd name="T34" fmla="*/ 0 h 19"/>
                <a:gd name="T35" fmla="*/ 971 w 97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1" h="19">
                  <a:moveTo>
                    <a:pt x="971" y="0"/>
                  </a:moveTo>
                  <a:lnTo>
                    <a:pt x="969" y="5"/>
                  </a:lnTo>
                  <a:lnTo>
                    <a:pt x="968" y="9"/>
                  </a:lnTo>
                  <a:lnTo>
                    <a:pt x="966" y="15"/>
                  </a:lnTo>
                  <a:lnTo>
                    <a:pt x="965" y="19"/>
                  </a:lnTo>
                  <a:lnTo>
                    <a:pt x="0" y="19"/>
                  </a:lnTo>
                  <a:lnTo>
                    <a:pt x="2" y="15"/>
                  </a:lnTo>
                  <a:lnTo>
                    <a:pt x="3" y="9"/>
                  </a:lnTo>
                  <a:lnTo>
                    <a:pt x="6" y="5"/>
                  </a:lnTo>
                  <a:lnTo>
                    <a:pt x="7" y="0"/>
                  </a:lnTo>
                  <a:lnTo>
                    <a:pt x="971" y="0"/>
                  </a:lnTo>
                  <a:close/>
                </a:path>
              </a:pathLst>
            </a:custGeom>
            <a:solidFill>
              <a:srgbClr val="5C5C5C"/>
            </a:solidFill>
            <a:ln w="9525">
              <a:noFill/>
              <a:round/>
              <a:headEnd/>
              <a:tailEnd/>
            </a:ln>
          </p:spPr>
          <p:txBody>
            <a:bodyPr/>
            <a:lstStyle/>
            <a:p>
              <a:endParaRPr lang="fr-FR"/>
            </a:p>
          </p:txBody>
        </p:sp>
        <p:sp>
          <p:nvSpPr>
            <p:cNvPr id="287" name="Freeform 290"/>
            <p:cNvSpPr>
              <a:spLocks/>
            </p:cNvSpPr>
            <p:nvPr/>
          </p:nvSpPr>
          <p:spPr bwMode="auto">
            <a:xfrm>
              <a:off x="2196" y="1888"/>
              <a:ext cx="324" cy="7"/>
            </a:xfrm>
            <a:custGeom>
              <a:avLst/>
              <a:gdLst>
                <a:gd name="T0" fmla="*/ 12 w 972"/>
                <a:gd name="T1" fmla="*/ 0 h 20"/>
                <a:gd name="T2" fmla="*/ 12 w 972"/>
                <a:gd name="T3" fmla="*/ 0 h 20"/>
                <a:gd name="T4" fmla="*/ 12 w 972"/>
                <a:gd name="T5" fmla="*/ 0 h 20"/>
                <a:gd name="T6" fmla="*/ 12 w 972"/>
                <a:gd name="T7" fmla="*/ 0 h 20"/>
                <a:gd name="T8" fmla="*/ 12 w 972"/>
                <a:gd name="T9" fmla="*/ 0 h 20"/>
                <a:gd name="T10" fmla="*/ 0 w 972"/>
                <a:gd name="T11" fmla="*/ 0 h 20"/>
                <a:gd name="T12" fmla="*/ 0 w 972"/>
                <a:gd name="T13" fmla="*/ 0 h 20"/>
                <a:gd name="T14" fmla="*/ 0 w 972"/>
                <a:gd name="T15" fmla="*/ 0 h 20"/>
                <a:gd name="T16" fmla="*/ 0 w 972"/>
                <a:gd name="T17" fmla="*/ 0 h 20"/>
                <a:gd name="T18" fmla="*/ 0 w 972"/>
                <a:gd name="T19" fmla="*/ 0 h 20"/>
                <a:gd name="T20" fmla="*/ 12 w 97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2"/>
                <a:gd name="T34" fmla="*/ 0 h 20"/>
                <a:gd name="T35" fmla="*/ 972 w 97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2" h="20">
                  <a:moveTo>
                    <a:pt x="972" y="0"/>
                  </a:moveTo>
                  <a:lnTo>
                    <a:pt x="971" y="5"/>
                  </a:lnTo>
                  <a:lnTo>
                    <a:pt x="970" y="9"/>
                  </a:lnTo>
                  <a:lnTo>
                    <a:pt x="967" y="15"/>
                  </a:lnTo>
                  <a:lnTo>
                    <a:pt x="966" y="20"/>
                  </a:lnTo>
                  <a:lnTo>
                    <a:pt x="0" y="20"/>
                  </a:lnTo>
                  <a:lnTo>
                    <a:pt x="3" y="15"/>
                  </a:lnTo>
                  <a:lnTo>
                    <a:pt x="4" y="11"/>
                  </a:lnTo>
                  <a:lnTo>
                    <a:pt x="6" y="5"/>
                  </a:lnTo>
                  <a:lnTo>
                    <a:pt x="7" y="0"/>
                  </a:lnTo>
                  <a:lnTo>
                    <a:pt x="972" y="0"/>
                  </a:lnTo>
                  <a:close/>
                </a:path>
              </a:pathLst>
            </a:custGeom>
            <a:solidFill>
              <a:srgbClr val="5F5F5F"/>
            </a:solidFill>
            <a:ln w="9525">
              <a:noFill/>
              <a:round/>
              <a:headEnd/>
              <a:tailEnd/>
            </a:ln>
          </p:spPr>
          <p:txBody>
            <a:bodyPr/>
            <a:lstStyle/>
            <a:p>
              <a:endParaRPr lang="fr-FR"/>
            </a:p>
          </p:txBody>
        </p:sp>
        <p:sp>
          <p:nvSpPr>
            <p:cNvPr id="288" name="Freeform 291"/>
            <p:cNvSpPr>
              <a:spLocks/>
            </p:cNvSpPr>
            <p:nvPr/>
          </p:nvSpPr>
          <p:spPr bwMode="auto">
            <a:xfrm>
              <a:off x="2194" y="1895"/>
              <a:ext cx="324" cy="6"/>
            </a:xfrm>
            <a:custGeom>
              <a:avLst/>
              <a:gdLst>
                <a:gd name="T0" fmla="*/ 12 w 972"/>
                <a:gd name="T1" fmla="*/ 0 h 19"/>
                <a:gd name="T2" fmla="*/ 12 w 972"/>
                <a:gd name="T3" fmla="*/ 0 h 19"/>
                <a:gd name="T4" fmla="*/ 12 w 972"/>
                <a:gd name="T5" fmla="*/ 0 h 19"/>
                <a:gd name="T6" fmla="*/ 12 w 972"/>
                <a:gd name="T7" fmla="*/ 0 h 19"/>
                <a:gd name="T8" fmla="*/ 12 w 972"/>
                <a:gd name="T9" fmla="*/ 0 h 19"/>
                <a:gd name="T10" fmla="*/ 0 w 972"/>
                <a:gd name="T11" fmla="*/ 0 h 19"/>
                <a:gd name="T12" fmla="*/ 0 w 972"/>
                <a:gd name="T13" fmla="*/ 0 h 19"/>
                <a:gd name="T14" fmla="*/ 0 w 972"/>
                <a:gd name="T15" fmla="*/ 0 h 19"/>
                <a:gd name="T16" fmla="*/ 0 w 972"/>
                <a:gd name="T17" fmla="*/ 0 h 19"/>
                <a:gd name="T18" fmla="*/ 0 w 972"/>
                <a:gd name="T19" fmla="*/ 0 h 19"/>
                <a:gd name="T20" fmla="*/ 12 w 97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2"/>
                <a:gd name="T34" fmla="*/ 0 h 19"/>
                <a:gd name="T35" fmla="*/ 972 w 97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2" h="19">
                  <a:moveTo>
                    <a:pt x="972" y="0"/>
                  </a:moveTo>
                  <a:lnTo>
                    <a:pt x="971" y="4"/>
                  </a:lnTo>
                  <a:lnTo>
                    <a:pt x="970" y="9"/>
                  </a:lnTo>
                  <a:lnTo>
                    <a:pt x="969" y="14"/>
                  </a:lnTo>
                  <a:lnTo>
                    <a:pt x="968" y="19"/>
                  </a:lnTo>
                  <a:lnTo>
                    <a:pt x="0" y="19"/>
                  </a:lnTo>
                  <a:lnTo>
                    <a:pt x="2" y="14"/>
                  </a:lnTo>
                  <a:lnTo>
                    <a:pt x="3" y="10"/>
                  </a:lnTo>
                  <a:lnTo>
                    <a:pt x="5" y="4"/>
                  </a:lnTo>
                  <a:lnTo>
                    <a:pt x="6" y="0"/>
                  </a:lnTo>
                  <a:lnTo>
                    <a:pt x="972" y="0"/>
                  </a:lnTo>
                  <a:close/>
                </a:path>
              </a:pathLst>
            </a:custGeom>
            <a:solidFill>
              <a:srgbClr val="616161"/>
            </a:solidFill>
            <a:ln w="9525">
              <a:noFill/>
              <a:round/>
              <a:headEnd/>
              <a:tailEnd/>
            </a:ln>
          </p:spPr>
          <p:txBody>
            <a:bodyPr/>
            <a:lstStyle/>
            <a:p>
              <a:endParaRPr lang="fr-FR"/>
            </a:p>
          </p:txBody>
        </p:sp>
        <p:sp>
          <p:nvSpPr>
            <p:cNvPr id="289" name="Freeform 292"/>
            <p:cNvSpPr>
              <a:spLocks/>
            </p:cNvSpPr>
            <p:nvPr/>
          </p:nvSpPr>
          <p:spPr bwMode="auto">
            <a:xfrm>
              <a:off x="2192" y="1901"/>
              <a:ext cx="325" cy="6"/>
            </a:xfrm>
            <a:custGeom>
              <a:avLst/>
              <a:gdLst>
                <a:gd name="T0" fmla="*/ 12 w 975"/>
                <a:gd name="T1" fmla="*/ 0 h 19"/>
                <a:gd name="T2" fmla="*/ 12 w 975"/>
                <a:gd name="T3" fmla="*/ 0 h 19"/>
                <a:gd name="T4" fmla="*/ 12 w 975"/>
                <a:gd name="T5" fmla="*/ 0 h 19"/>
                <a:gd name="T6" fmla="*/ 12 w 975"/>
                <a:gd name="T7" fmla="*/ 0 h 19"/>
                <a:gd name="T8" fmla="*/ 12 w 975"/>
                <a:gd name="T9" fmla="*/ 0 h 19"/>
                <a:gd name="T10" fmla="*/ 0 w 975"/>
                <a:gd name="T11" fmla="*/ 0 h 19"/>
                <a:gd name="T12" fmla="*/ 0 w 975"/>
                <a:gd name="T13" fmla="*/ 0 h 19"/>
                <a:gd name="T14" fmla="*/ 0 w 975"/>
                <a:gd name="T15" fmla="*/ 0 h 19"/>
                <a:gd name="T16" fmla="*/ 0 w 975"/>
                <a:gd name="T17" fmla="*/ 0 h 19"/>
                <a:gd name="T18" fmla="*/ 0 w 975"/>
                <a:gd name="T19" fmla="*/ 0 h 19"/>
                <a:gd name="T20" fmla="*/ 12 w 97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5"/>
                <a:gd name="T34" fmla="*/ 0 h 19"/>
                <a:gd name="T35" fmla="*/ 975 w 97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5" h="19">
                  <a:moveTo>
                    <a:pt x="975" y="0"/>
                  </a:moveTo>
                  <a:lnTo>
                    <a:pt x="974" y="4"/>
                  </a:lnTo>
                  <a:lnTo>
                    <a:pt x="972" y="9"/>
                  </a:lnTo>
                  <a:lnTo>
                    <a:pt x="970" y="15"/>
                  </a:lnTo>
                  <a:lnTo>
                    <a:pt x="969" y="19"/>
                  </a:lnTo>
                  <a:lnTo>
                    <a:pt x="0" y="19"/>
                  </a:lnTo>
                  <a:lnTo>
                    <a:pt x="2" y="15"/>
                  </a:lnTo>
                  <a:lnTo>
                    <a:pt x="3" y="10"/>
                  </a:lnTo>
                  <a:lnTo>
                    <a:pt x="5" y="4"/>
                  </a:lnTo>
                  <a:lnTo>
                    <a:pt x="7" y="0"/>
                  </a:lnTo>
                  <a:lnTo>
                    <a:pt x="975" y="0"/>
                  </a:lnTo>
                  <a:close/>
                </a:path>
              </a:pathLst>
            </a:custGeom>
            <a:solidFill>
              <a:srgbClr val="646464"/>
            </a:solidFill>
            <a:ln w="9525">
              <a:noFill/>
              <a:round/>
              <a:headEnd/>
              <a:tailEnd/>
            </a:ln>
          </p:spPr>
          <p:txBody>
            <a:bodyPr/>
            <a:lstStyle/>
            <a:p>
              <a:endParaRPr lang="fr-FR"/>
            </a:p>
          </p:txBody>
        </p:sp>
        <p:sp>
          <p:nvSpPr>
            <p:cNvPr id="290" name="Freeform 293"/>
            <p:cNvSpPr>
              <a:spLocks/>
            </p:cNvSpPr>
            <p:nvPr/>
          </p:nvSpPr>
          <p:spPr bwMode="auto">
            <a:xfrm>
              <a:off x="2189" y="1907"/>
              <a:ext cx="326" cy="7"/>
            </a:xfrm>
            <a:custGeom>
              <a:avLst/>
              <a:gdLst>
                <a:gd name="T0" fmla="*/ 12 w 976"/>
                <a:gd name="T1" fmla="*/ 0 h 19"/>
                <a:gd name="T2" fmla="*/ 12 w 976"/>
                <a:gd name="T3" fmla="*/ 0 h 19"/>
                <a:gd name="T4" fmla="*/ 12 w 976"/>
                <a:gd name="T5" fmla="*/ 0 h 19"/>
                <a:gd name="T6" fmla="*/ 12 w 976"/>
                <a:gd name="T7" fmla="*/ 0 h 19"/>
                <a:gd name="T8" fmla="*/ 12 w 976"/>
                <a:gd name="T9" fmla="*/ 0 h 19"/>
                <a:gd name="T10" fmla="*/ 0 w 976"/>
                <a:gd name="T11" fmla="*/ 0 h 19"/>
                <a:gd name="T12" fmla="*/ 0 w 976"/>
                <a:gd name="T13" fmla="*/ 0 h 19"/>
                <a:gd name="T14" fmla="*/ 0 w 976"/>
                <a:gd name="T15" fmla="*/ 0 h 19"/>
                <a:gd name="T16" fmla="*/ 0 w 976"/>
                <a:gd name="T17" fmla="*/ 0 h 19"/>
                <a:gd name="T18" fmla="*/ 0 w 976"/>
                <a:gd name="T19" fmla="*/ 0 h 19"/>
                <a:gd name="T20" fmla="*/ 12 w 97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6"/>
                <a:gd name="T34" fmla="*/ 0 h 19"/>
                <a:gd name="T35" fmla="*/ 976 w 97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6" h="19">
                  <a:moveTo>
                    <a:pt x="976" y="0"/>
                  </a:moveTo>
                  <a:lnTo>
                    <a:pt x="975" y="5"/>
                  </a:lnTo>
                  <a:lnTo>
                    <a:pt x="974" y="9"/>
                  </a:lnTo>
                  <a:lnTo>
                    <a:pt x="971" y="15"/>
                  </a:lnTo>
                  <a:lnTo>
                    <a:pt x="970" y="19"/>
                  </a:lnTo>
                  <a:lnTo>
                    <a:pt x="0" y="19"/>
                  </a:lnTo>
                  <a:lnTo>
                    <a:pt x="2" y="15"/>
                  </a:lnTo>
                  <a:lnTo>
                    <a:pt x="3" y="10"/>
                  </a:lnTo>
                  <a:lnTo>
                    <a:pt x="6" y="5"/>
                  </a:lnTo>
                  <a:lnTo>
                    <a:pt x="7" y="0"/>
                  </a:lnTo>
                  <a:lnTo>
                    <a:pt x="976" y="0"/>
                  </a:lnTo>
                  <a:close/>
                </a:path>
              </a:pathLst>
            </a:custGeom>
            <a:solidFill>
              <a:srgbClr val="646464"/>
            </a:solidFill>
            <a:ln w="9525">
              <a:noFill/>
              <a:round/>
              <a:headEnd/>
              <a:tailEnd/>
            </a:ln>
          </p:spPr>
          <p:txBody>
            <a:bodyPr/>
            <a:lstStyle/>
            <a:p>
              <a:endParaRPr lang="fr-FR"/>
            </a:p>
          </p:txBody>
        </p:sp>
        <p:sp>
          <p:nvSpPr>
            <p:cNvPr id="291" name="Freeform 294"/>
            <p:cNvSpPr>
              <a:spLocks/>
            </p:cNvSpPr>
            <p:nvPr/>
          </p:nvSpPr>
          <p:spPr bwMode="auto">
            <a:xfrm>
              <a:off x="2187" y="1914"/>
              <a:ext cx="326" cy="6"/>
            </a:xfrm>
            <a:custGeom>
              <a:avLst/>
              <a:gdLst>
                <a:gd name="T0" fmla="*/ 12 w 977"/>
                <a:gd name="T1" fmla="*/ 0 h 20"/>
                <a:gd name="T2" fmla="*/ 12 w 977"/>
                <a:gd name="T3" fmla="*/ 0 h 20"/>
                <a:gd name="T4" fmla="*/ 12 w 977"/>
                <a:gd name="T5" fmla="*/ 0 h 20"/>
                <a:gd name="T6" fmla="*/ 12 w 977"/>
                <a:gd name="T7" fmla="*/ 0 h 20"/>
                <a:gd name="T8" fmla="*/ 12 w 977"/>
                <a:gd name="T9" fmla="*/ 0 h 20"/>
                <a:gd name="T10" fmla="*/ 0 w 977"/>
                <a:gd name="T11" fmla="*/ 0 h 20"/>
                <a:gd name="T12" fmla="*/ 0 w 977"/>
                <a:gd name="T13" fmla="*/ 0 h 20"/>
                <a:gd name="T14" fmla="*/ 0 w 977"/>
                <a:gd name="T15" fmla="*/ 0 h 20"/>
                <a:gd name="T16" fmla="*/ 0 w 977"/>
                <a:gd name="T17" fmla="*/ 0 h 20"/>
                <a:gd name="T18" fmla="*/ 0 w 977"/>
                <a:gd name="T19" fmla="*/ 0 h 20"/>
                <a:gd name="T20" fmla="*/ 12 w 97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7"/>
                <a:gd name="T34" fmla="*/ 0 h 20"/>
                <a:gd name="T35" fmla="*/ 977 w 97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7" h="20">
                  <a:moveTo>
                    <a:pt x="977" y="0"/>
                  </a:moveTo>
                  <a:lnTo>
                    <a:pt x="976" y="5"/>
                  </a:lnTo>
                  <a:lnTo>
                    <a:pt x="975" y="9"/>
                  </a:lnTo>
                  <a:lnTo>
                    <a:pt x="973" y="15"/>
                  </a:lnTo>
                  <a:lnTo>
                    <a:pt x="972" y="20"/>
                  </a:lnTo>
                  <a:lnTo>
                    <a:pt x="0" y="20"/>
                  </a:lnTo>
                  <a:lnTo>
                    <a:pt x="2" y="15"/>
                  </a:lnTo>
                  <a:lnTo>
                    <a:pt x="4" y="9"/>
                  </a:lnTo>
                  <a:lnTo>
                    <a:pt x="6" y="5"/>
                  </a:lnTo>
                  <a:lnTo>
                    <a:pt x="7" y="0"/>
                  </a:lnTo>
                  <a:lnTo>
                    <a:pt x="977" y="0"/>
                  </a:lnTo>
                  <a:close/>
                </a:path>
              </a:pathLst>
            </a:custGeom>
            <a:solidFill>
              <a:srgbClr val="666666"/>
            </a:solidFill>
            <a:ln w="9525">
              <a:noFill/>
              <a:round/>
              <a:headEnd/>
              <a:tailEnd/>
            </a:ln>
          </p:spPr>
          <p:txBody>
            <a:bodyPr/>
            <a:lstStyle/>
            <a:p>
              <a:endParaRPr lang="fr-FR"/>
            </a:p>
          </p:txBody>
        </p:sp>
        <p:sp>
          <p:nvSpPr>
            <p:cNvPr id="292" name="Freeform 295"/>
            <p:cNvSpPr>
              <a:spLocks/>
            </p:cNvSpPr>
            <p:nvPr/>
          </p:nvSpPr>
          <p:spPr bwMode="auto">
            <a:xfrm>
              <a:off x="2185" y="1920"/>
              <a:ext cx="326" cy="7"/>
            </a:xfrm>
            <a:custGeom>
              <a:avLst/>
              <a:gdLst>
                <a:gd name="T0" fmla="*/ 12 w 979"/>
                <a:gd name="T1" fmla="*/ 0 h 19"/>
                <a:gd name="T2" fmla="*/ 12 w 979"/>
                <a:gd name="T3" fmla="*/ 0 h 19"/>
                <a:gd name="T4" fmla="*/ 12 w 979"/>
                <a:gd name="T5" fmla="*/ 0 h 19"/>
                <a:gd name="T6" fmla="*/ 12 w 979"/>
                <a:gd name="T7" fmla="*/ 0 h 19"/>
                <a:gd name="T8" fmla="*/ 12 w 979"/>
                <a:gd name="T9" fmla="*/ 0 h 19"/>
                <a:gd name="T10" fmla="*/ 0 w 979"/>
                <a:gd name="T11" fmla="*/ 0 h 19"/>
                <a:gd name="T12" fmla="*/ 0 w 979"/>
                <a:gd name="T13" fmla="*/ 0 h 19"/>
                <a:gd name="T14" fmla="*/ 0 w 979"/>
                <a:gd name="T15" fmla="*/ 0 h 19"/>
                <a:gd name="T16" fmla="*/ 0 w 979"/>
                <a:gd name="T17" fmla="*/ 0 h 19"/>
                <a:gd name="T18" fmla="*/ 0 w 979"/>
                <a:gd name="T19" fmla="*/ 0 h 19"/>
                <a:gd name="T20" fmla="*/ 12 w 97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9"/>
                <a:gd name="T34" fmla="*/ 0 h 19"/>
                <a:gd name="T35" fmla="*/ 979 w 97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9" h="19">
                  <a:moveTo>
                    <a:pt x="979" y="0"/>
                  </a:moveTo>
                  <a:lnTo>
                    <a:pt x="978" y="4"/>
                  </a:lnTo>
                  <a:lnTo>
                    <a:pt x="976" y="9"/>
                  </a:lnTo>
                  <a:lnTo>
                    <a:pt x="975" y="14"/>
                  </a:lnTo>
                  <a:lnTo>
                    <a:pt x="974" y="19"/>
                  </a:lnTo>
                  <a:lnTo>
                    <a:pt x="0" y="19"/>
                  </a:lnTo>
                  <a:lnTo>
                    <a:pt x="3" y="14"/>
                  </a:lnTo>
                  <a:lnTo>
                    <a:pt x="4" y="9"/>
                  </a:lnTo>
                  <a:lnTo>
                    <a:pt x="6" y="4"/>
                  </a:lnTo>
                  <a:lnTo>
                    <a:pt x="7" y="0"/>
                  </a:lnTo>
                  <a:lnTo>
                    <a:pt x="979" y="0"/>
                  </a:lnTo>
                  <a:close/>
                </a:path>
              </a:pathLst>
            </a:custGeom>
            <a:solidFill>
              <a:srgbClr val="696969"/>
            </a:solidFill>
            <a:ln w="9525">
              <a:noFill/>
              <a:round/>
              <a:headEnd/>
              <a:tailEnd/>
            </a:ln>
          </p:spPr>
          <p:txBody>
            <a:bodyPr/>
            <a:lstStyle/>
            <a:p>
              <a:endParaRPr lang="fr-FR"/>
            </a:p>
          </p:txBody>
        </p:sp>
        <p:sp>
          <p:nvSpPr>
            <p:cNvPr id="293" name="Freeform 296"/>
            <p:cNvSpPr>
              <a:spLocks/>
            </p:cNvSpPr>
            <p:nvPr/>
          </p:nvSpPr>
          <p:spPr bwMode="auto">
            <a:xfrm>
              <a:off x="2183" y="1927"/>
              <a:ext cx="326" cy="6"/>
            </a:xfrm>
            <a:custGeom>
              <a:avLst/>
              <a:gdLst>
                <a:gd name="T0" fmla="*/ 12 w 980"/>
                <a:gd name="T1" fmla="*/ 0 h 19"/>
                <a:gd name="T2" fmla="*/ 12 w 980"/>
                <a:gd name="T3" fmla="*/ 0 h 19"/>
                <a:gd name="T4" fmla="*/ 12 w 980"/>
                <a:gd name="T5" fmla="*/ 0 h 19"/>
                <a:gd name="T6" fmla="*/ 12 w 980"/>
                <a:gd name="T7" fmla="*/ 0 h 19"/>
                <a:gd name="T8" fmla="*/ 12 w 980"/>
                <a:gd name="T9" fmla="*/ 0 h 19"/>
                <a:gd name="T10" fmla="*/ 0 w 980"/>
                <a:gd name="T11" fmla="*/ 0 h 19"/>
                <a:gd name="T12" fmla="*/ 0 w 980"/>
                <a:gd name="T13" fmla="*/ 0 h 19"/>
                <a:gd name="T14" fmla="*/ 0 w 980"/>
                <a:gd name="T15" fmla="*/ 0 h 19"/>
                <a:gd name="T16" fmla="*/ 0 w 980"/>
                <a:gd name="T17" fmla="*/ 0 h 19"/>
                <a:gd name="T18" fmla="*/ 0 w 980"/>
                <a:gd name="T19" fmla="*/ 0 h 19"/>
                <a:gd name="T20" fmla="*/ 12 w 98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0"/>
                <a:gd name="T34" fmla="*/ 0 h 19"/>
                <a:gd name="T35" fmla="*/ 980 w 98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0" h="19">
                  <a:moveTo>
                    <a:pt x="980" y="0"/>
                  </a:moveTo>
                  <a:lnTo>
                    <a:pt x="979" y="4"/>
                  </a:lnTo>
                  <a:lnTo>
                    <a:pt x="978" y="9"/>
                  </a:lnTo>
                  <a:lnTo>
                    <a:pt x="976" y="15"/>
                  </a:lnTo>
                  <a:lnTo>
                    <a:pt x="974" y="19"/>
                  </a:lnTo>
                  <a:lnTo>
                    <a:pt x="0" y="19"/>
                  </a:lnTo>
                  <a:lnTo>
                    <a:pt x="2" y="15"/>
                  </a:lnTo>
                  <a:lnTo>
                    <a:pt x="3" y="9"/>
                  </a:lnTo>
                  <a:lnTo>
                    <a:pt x="5" y="4"/>
                  </a:lnTo>
                  <a:lnTo>
                    <a:pt x="6" y="0"/>
                  </a:lnTo>
                  <a:lnTo>
                    <a:pt x="980" y="0"/>
                  </a:lnTo>
                  <a:close/>
                </a:path>
              </a:pathLst>
            </a:custGeom>
            <a:solidFill>
              <a:srgbClr val="6C6C6C"/>
            </a:solidFill>
            <a:ln w="9525">
              <a:noFill/>
              <a:round/>
              <a:headEnd/>
              <a:tailEnd/>
            </a:ln>
          </p:spPr>
          <p:txBody>
            <a:bodyPr/>
            <a:lstStyle/>
            <a:p>
              <a:endParaRPr lang="fr-FR"/>
            </a:p>
          </p:txBody>
        </p:sp>
        <p:sp>
          <p:nvSpPr>
            <p:cNvPr id="294" name="Freeform 297"/>
            <p:cNvSpPr>
              <a:spLocks/>
            </p:cNvSpPr>
            <p:nvPr/>
          </p:nvSpPr>
          <p:spPr bwMode="auto">
            <a:xfrm>
              <a:off x="2180" y="1933"/>
              <a:ext cx="327" cy="6"/>
            </a:xfrm>
            <a:custGeom>
              <a:avLst/>
              <a:gdLst>
                <a:gd name="T0" fmla="*/ 12 w 981"/>
                <a:gd name="T1" fmla="*/ 0 h 19"/>
                <a:gd name="T2" fmla="*/ 12 w 981"/>
                <a:gd name="T3" fmla="*/ 0 h 19"/>
                <a:gd name="T4" fmla="*/ 12 w 981"/>
                <a:gd name="T5" fmla="*/ 0 h 19"/>
                <a:gd name="T6" fmla="*/ 12 w 981"/>
                <a:gd name="T7" fmla="*/ 0 h 19"/>
                <a:gd name="T8" fmla="*/ 12 w 981"/>
                <a:gd name="T9" fmla="*/ 0 h 19"/>
                <a:gd name="T10" fmla="*/ 0 w 981"/>
                <a:gd name="T11" fmla="*/ 0 h 19"/>
                <a:gd name="T12" fmla="*/ 0 w 981"/>
                <a:gd name="T13" fmla="*/ 0 h 19"/>
                <a:gd name="T14" fmla="*/ 0 w 981"/>
                <a:gd name="T15" fmla="*/ 0 h 19"/>
                <a:gd name="T16" fmla="*/ 0 w 981"/>
                <a:gd name="T17" fmla="*/ 0 h 19"/>
                <a:gd name="T18" fmla="*/ 0 w 981"/>
                <a:gd name="T19" fmla="*/ 0 h 19"/>
                <a:gd name="T20" fmla="*/ 12 w 98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1"/>
                <a:gd name="T34" fmla="*/ 0 h 19"/>
                <a:gd name="T35" fmla="*/ 981 w 98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1" h="19">
                  <a:moveTo>
                    <a:pt x="981" y="0"/>
                  </a:moveTo>
                  <a:lnTo>
                    <a:pt x="980" y="5"/>
                  </a:lnTo>
                  <a:lnTo>
                    <a:pt x="979" y="10"/>
                  </a:lnTo>
                  <a:lnTo>
                    <a:pt x="977" y="15"/>
                  </a:lnTo>
                  <a:lnTo>
                    <a:pt x="976" y="19"/>
                  </a:lnTo>
                  <a:lnTo>
                    <a:pt x="0" y="19"/>
                  </a:lnTo>
                  <a:lnTo>
                    <a:pt x="2" y="15"/>
                  </a:lnTo>
                  <a:lnTo>
                    <a:pt x="3" y="9"/>
                  </a:lnTo>
                  <a:lnTo>
                    <a:pt x="5" y="5"/>
                  </a:lnTo>
                  <a:lnTo>
                    <a:pt x="7" y="0"/>
                  </a:lnTo>
                  <a:lnTo>
                    <a:pt x="981" y="0"/>
                  </a:lnTo>
                  <a:close/>
                </a:path>
              </a:pathLst>
            </a:custGeom>
            <a:solidFill>
              <a:srgbClr val="6C6C6C"/>
            </a:solidFill>
            <a:ln w="9525">
              <a:noFill/>
              <a:round/>
              <a:headEnd/>
              <a:tailEnd/>
            </a:ln>
          </p:spPr>
          <p:txBody>
            <a:bodyPr/>
            <a:lstStyle/>
            <a:p>
              <a:endParaRPr lang="fr-FR"/>
            </a:p>
          </p:txBody>
        </p:sp>
        <p:sp>
          <p:nvSpPr>
            <p:cNvPr id="295" name="Freeform 298"/>
            <p:cNvSpPr>
              <a:spLocks/>
            </p:cNvSpPr>
            <p:nvPr/>
          </p:nvSpPr>
          <p:spPr bwMode="auto">
            <a:xfrm>
              <a:off x="2178" y="1939"/>
              <a:ext cx="328" cy="7"/>
            </a:xfrm>
            <a:custGeom>
              <a:avLst/>
              <a:gdLst>
                <a:gd name="T0" fmla="*/ 12 w 983"/>
                <a:gd name="T1" fmla="*/ 0 h 20"/>
                <a:gd name="T2" fmla="*/ 12 w 983"/>
                <a:gd name="T3" fmla="*/ 0 h 20"/>
                <a:gd name="T4" fmla="*/ 12 w 983"/>
                <a:gd name="T5" fmla="*/ 0 h 20"/>
                <a:gd name="T6" fmla="*/ 12 w 983"/>
                <a:gd name="T7" fmla="*/ 0 h 20"/>
                <a:gd name="T8" fmla="*/ 12 w 983"/>
                <a:gd name="T9" fmla="*/ 0 h 20"/>
                <a:gd name="T10" fmla="*/ 0 w 983"/>
                <a:gd name="T11" fmla="*/ 0 h 20"/>
                <a:gd name="T12" fmla="*/ 0 w 983"/>
                <a:gd name="T13" fmla="*/ 0 h 20"/>
                <a:gd name="T14" fmla="*/ 0 w 983"/>
                <a:gd name="T15" fmla="*/ 0 h 20"/>
                <a:gd name="T16" fmla="*/ 0 w 983"/>
                <a:gd name="T17" fmla="*/ 0 h 20"/>
                <a:gd name="T18" fmla="*/ 0 w 983"/>
                <a:gd name="T19" fmla="*/ 0 h 20"/>
                <a:gd name="T20" fmla="*/ 12 w 98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3"/>
                <a:gd name="T34" fmla="*/ 0 h 20"/>
                <a:gd name="T35" fmla="*/ 983 w 98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3" h="20">
                  <a:moveTo>
                    <a:pt x="983" y="0"/>
                  </a:moveTo>
                  <a:lnTo>
                    <a:pt x="982" y="5"/>
                  </a:lnTo>
                  <a:lnTo>
                    <a:pt x="981" y="9"/>
                  </a:lnTo>
                  <a:lnTo>
                    <a:pt x="979" y="15"/>
                  </a:lnTo>
                  <a:lnTo>
                    <a:pt x="978" y="20"/>
                  </a:lnTo>
                  <a:lnTo>
                    <a:pt x="0" y="20"/>
                  </a:lnTo>
                  <a:lnTo>
                    <a:pt x="2" y="15"/>
                  </a:lnTo>
                  <a:lnTo>
                    <a:pt x="3" y="11"/>
                  </a:lnTo>
                  <a:lnTo>
                    <a:pt x="6" y="5"/>
                  </a:lnTo>
                  <a:lnTo>
                    <a:pt x="7" y="0"/>
                  </a:lnTo>
                  <a:lnTo>
                    <a:pt x="983" y="0"/>
                  </a:lnTo>
                  <a:close/>
                </a:path>
              </a:pathLst>
            </a:custGeom>
            <a:solidFill>
              <a:srgbClr val="6E6E6E"/>
            </a:solidFill>
            <a:ln w="9525">
              <a:noFill/>
              <a:round/>
              <a:headEnd/>
              <a:tailEnd/>
            </a:ln>
          </p:spPr>
          <p:txBody>
            <a:bodyPr/>
            <a:lstStyle/>
            <a:p>
              <a:endParaRPr lang="fr-FR"/>
            </a:p>
          </p:txBody>
        </p:sp>
        <p:sp>
          <p:nvSpPr>
            <p:cNvPr id="296" name="Freeform 299"/>
            <p:cNvSpPr>
              <a:spLocks/>
            </p:cNvSpPr>
            <p:nvPr/>
          </p:nvSpPr>
          <p:spPr bwMode="auto">
            <a:xfrm>
              <a:off x="2176" y="1946"/>
              <a:ext cx="328" cy="6"/>
            </a:xfrm>
            <a:custGeom>
              <a:avLst/>
              <a:gdLst>
                <a:gd name="T0" fmla="*/ 12 w 985"/>
                <a:gd name="T1" fmla="*/ 0 h 19"/>
                <a:gd name="T2" fmla="*/ 12 w 985"/>
                <a:gd name="T3" fmla="*/ 0 h 19"/>
                <a:gd name="T4" fmla="*/ 12 w 985"/>
                <a:gd name="T5" fmla="*/ 0 h 19"/>
                <a:gd name="T6" fmla="*/ 12 w 985"/>
                <a:gd name="T7" fmla="*/ 0 h 19"/>
                <a:gd name="T8" fmla="*/ 12 w 985"/>
                <a:gd name="T9" fmla="*/ 0 h 19"/>
                <a:gd name="T10" fmla="*/ 0 w 985"/>
                <a:gd name="T11" fmla="*/ 0 h 19"/>
                <a:gd name="T12" fmla="*/ 0 w 985"/>
                <a:gd name="T13" fmla="*/ 0 h 19"/>
                <a:gd name="T14" fmla="*/ 0 w 985"/>
                <a:gd name="T15" fmla="*/ 0 h 19"/>
                <a:gd name="T16" fmla="*/ 0 w 985"/>
                <a:gd name="T17" fmla="*/ 0 h 19"/>
                <a:gd name="T18" fmla="*/ 0 w 985"/>
                <a:gd name="T19" fmla="*/ 0 h 19"/>
                <a:gd name="T20" fmla="*/ 12 w 98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5"/>
                <a:gd name="T34" fmla="*/ 0 h 19"/>
                <a:gd name="T35" fmla="*/ 985 w 98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5" h="19">
                  <a:moveTo>
                    <a:pt x="985" y="0"/>
                  </a:moveTo>
                  <a:lnTo>
                    <a:pt x="984" y="4"/>
                  </a:lnTo>
                  <a:lnTo>
                    <a:pt x="982" y="9"/>
                  </a:lnTo>
                  <a:lnTo>
                    <a:pt x="981" y="14"/>
                  </a:lnTo>
                  <a:lnTo>
                    <a:pt x="980" y="19"/>
                  </a:lnTo>
                  <a:lnTo>
                    <a:pt x="0" y="19"/>
                  </a:lnTo>
                  <a:lnTo>
                    <a:pt x="2" y="14"/>
                  </a:lnTo>
                  <a:lnTo>
                    <a:pt x="4" y="10"/>
                  </a:lnTo>
                  <a:lnTo>
                    <a:pt x="6" y="4"/>
                  </a:lnTo>
                  <a:lnTo>
                    <a:pt x="7" y="0"/>
                  </a:lnTo>
                  <a:lnTo>
                    <a:pt x="985" y="0"/>
                  </a:lnTo>
                  <a:close/>
                </a:path>
              </a:pathLst>
            </a:custGeom>
            <a:solidFill>
              <a:srgbClr val="717171"/>
            </a:solidFill>
            <a:ln w="9525">
              <a:noFill/>
              <a:round/>
              <a:headEnd/>
              <a:tailEnd/>
            </a:ln>
          </p:spPr>
          <p:txBody>
            <a:bodyPr/>
            <a:lstStyle/>
            <a:p>
              <a:endParaRPr lang="fr-FR"/>
            </a:p>
          </p:txBody>
        </p:sp>
        <p:sp>
          <p:nvSpPr>
            <p:cNvPr id="297" name="Freeform 300"/>
            <p:cNvSpPr>
              <a:spLocks/>
            </p:cNvSpPr>
            <p:nvPr/>
          </p:nvSpPr>
          <p:spPr bwMode="auto">
            <a:xfrm>
              <a:off x="2174" y="1952"/>
              <a:ext cx="328" cy="7"/>
            </a:xfrm>
            <a:custGeom>
              <a:avLst/>
              <a:gdLst>
                <a:gd name="T0" fmla="*/ 12 w 986"/>
                <a:gd name="T1" fmla="*/ 0 h 19"/>
                <a:gd name="T2" fmla="*/ 12 w 986"/>
                <a:gd name="T3" fmla="*/ 0 h 19"/>
                <a:gd name="T4" fmla="*/ 12 w 986"/>
                <a:gd name="T5" fmla="*/ 0 h 19"/>
                <a:gd name="T6" fmla="*/ 12 w 986"/>
                <a:gd name="T7" fmla="*/ 0 h 19"/>
                <a:gd name="T8" fmla="*/ 12 w 986"/>
                <a:gd name="T9" fmla="*/ 0 h 19"/>
                <a:gd name="T10" fmla="*/ 0 w 986"/>
                <a:gd name="T11" fmla="*/ 0 h 19"/>
                <a:gd name="T12" fmla="*/ 0 w 986"/>
                <a:gd name="T13" fmla="*/ 0 h 19"/>
                <a:gd name="T14" fmla="*/ 0 w 986"/>
                <a:gd name="T15" fmla="*/ 0 h 19"/>
                <a:gd name="T16" fmla="*/ 0 w 986"/>
                <a:gd name="T17" fmla="*/ 0 h 19"/>
                <a:gd name="T18" fmla="*/ 0 w 986"/>
                <a:gd name="T19" fmla="*/ 0 h 19"/>
                <a:gd name="T20" fmla="*/ 12 w 98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19"/>
                <a:gd name="T35" fmla="*/ 986 w 98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19">
                  <a:moveTo>
                    <a:pt x="986" y="0"/>
                  </a:moveTo>
                  <a:lnTo>
                    <a:pt x="985" y="4"/>
                  </a:lnTo>
                  <a:lnTo>
                    <a:pt x="983" y="9"/>
                  </a:lnTo>
                  <a:lnTo>
                    <a:pt x="981" y="15"/>
                  </a:lnTo>
                  <a:lnTo>
                    <a:pt x="980" y="19"/>
                  </a:lnTo>
                  <a:lnTo>
                    <a:pt x="0" y="19"/>
                  </a:lnTo>
                  <a:lnTo>
                    <a:pt x="2" y="15"/>
                  </a:lnTo>
                  <a:lnTo>
                    <a:pt x="4" y="9"/>
                  </a:lnTo>
                  <a:lnTo>
                    <a:pt x="5" y="4"/>
                  </a:lnTo>
                  <a:lnTo>
                    <a:pt x="6" y="0"/>
                  </a:lnTo>
                  <a:lnTo>
                    <a:pt x="986" y="0"/>
                  </a:lnTo>
                  <a:close/>
                </a:path>
              </a:pathLst>
            </a:custGeom>
            <a:solidFill>
              <a:srgbClr val="737373"/>
            </a:solidFill>
            <a:ln w="9525">
              <a:noFill/>
              <a:round/>
              <a:headEnd/>
              <a:tailEnd/>
            </a:ln>
          </p:spPr>
          <p:txBody>
            <a:bodyPr/>
            <a:lstStyle/>
            <a:p>
              <a:endParaRPr lang="fr-FR"/>
            </a:p>
          </p:txBody>
        </p:sp>
        <p:sp>
          <p:nvSpPr>
            <p:cNvPr id="298" name="Freeform 301"/>
            <p:cNvSpPr>
              <a:spLocks/>
            </p:cNvSpPr>
            <p:nvPr/>
          </p:nvSpPr>
          <p:spPr bwMode="auto">
            <a:xfrm>
              <a:off x="2172" y="1959"/>
              <a:ext cx="328" cy="6"/>
            </a:xfrm>
            <a:custGeom>
              <a:avLst/>
              <a:gdLst>
                <a:gd name="T0" fmla="*/ 12 w 986"/>
                <a:gd name="T1" fmla="*/ 0 h 19"/>
                <a:gd name="T2" fmla="*/ 12 w 986"/>
                <a:gd name="T3" fmla="*/ 0 h 19"/>
                <a:gd name="T4" fmla="*/ 12 w 986"/>
                <a:gd name="T5" fmla="*/ 0 h 19"/>
                <a:gd name="T6" fmla="*/ 12 w 986"/>
                <a:gd name="T7" fmla="*/ 0 h 19"/>
                <a:gd name="T8" fmla="*/ 12 w 986"/>
                <a:gd name="T9" fmla="*/ 0 h 19"/>
                <a:gd name="T10" fmla="*/ 0 w 986"/>
                <a:gd name="T11" fmla="*/ 0 h 19"/>
                <a:gd name="T12" fmla="*/ 0 w 986"/>
                <a:gd name="T13" fmla="*/ 0 h 19"/>
                <a:gd name="T14" fmla="*/ 0 w 986"/>
                <a:gd name="T15" fmla="*/ 0 h 19"/>
                <a:gd name="T16" fmla="*/ 0 w 986"/>
                <a:gd name="T17" fmla="*/ 0 h 19"/>
                <a:gd name="T18" fmla="*/ 0 w 986"/>
                <a:gd name="T19" fmla="*/ 0 h 19"/>
                <a:gd name="T20" fmla="*/ 12 w 98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19"/>
                <a:gd name="T35" fmla="*/ 986 w 98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19">
                  <a:moveTo>
                    <a:pt x="986" y="0"/>
                  </a:moveTo>
                  <a:lnTo>
                    <a:pt x="985" y="5"/>
                  </a:lnTo>
                  <a:lnTo>
                    <a:pt x="984" y="9"/>
                  </a:lnTo>
                  <a:lnTo>
                    <a:pt x="981" y="15"/>
                  </a:lnTo>
                  <a:lnTo>
                    <a:pt x="980" y="19"/>
                  </a:lnTo>
                  <a:lnTo>
                    <a:pt x="0" y="19"/>
                  </a:lnTo>
                  <a:lnTo>
                    <a:pt x="2" y="15"/>
                  </a:lnTo>
                  <a:lnTo>
                    <a:pt x="3" y="9"/>
                  </a:lnTo>
                  <a:lnTo>
                    <a:pt x="5" y="5"/>
                  </a:lnTo>
                  <a:lnTo>
                    <a:pt x="6" y="0"/>
                  </a:lnTo>
                  <a:lnTo>
                    <a:pt x="986" y="0"/>
                  </a:lnTo>
                  <a:close/>
                </a:path>
              </a:pathLst>
            </a:custGeom>
            <a:solidFill>
              <a:srgbClr val="767676"/>
            </a:solidFill>
            <a:ln w="9525">
              <a:noFill/>
              <a:round/>
              <a:headEnd/>
              <a:tailEnd/>
            </a:ln>
          </p:spPr>
          <p:txBody>
            <a:bodyPr/>
            <a:lstStyle/>
            <a:p>
              <a:endParaRPr lang="fr-FR"/>
            </a:p>
          </p:txBody>
        </p:sp>
        <p:sp>
          <p:nvSpPr>
            <p:cNvPr id="299" name="Freeform 302"/>
            <p:cNvSpPr>
              <a:spLocks/>
            </p:cNvSpPr>
            <p:nvPr/>
          </p:nvSpPr>
          <p:spPr bwMode="auto">
            <a:xfrm>
              <a:off x="2169" y="1965"/>
              <a:ext cx="329" cy="7"/>
            </a:xfrm>
            <a:custGeom>
              <a:avLst/>
              <a:gdLst>
                <a:gd name="T0" fmla="*/ 12 w 987"/>
                <a:gd name="T1" fmla="*/ 0 h 20"/>
                <a:gd name="T2" fmla="*/ 12 w 987"/>
                <a:gd name="T3" fmla="*/ 0 h 20"/>
                <a:gd name="T4" fmla="*/ 12 w 987"/>
                <a:gd name="T5" fmla="*/ 0 h 20"/>
                <a:gd name="T6" fmla="*/ 12 w 987"/>
                <a:gd name="T7" fmla="*/ 0 h 20"/>
                <a:gd name="T8" fmla="*/ 12 w 987"/>
                <a:gd name="T9" fmla="*/ 0 h 20"/>
                <a:gd name="T10" fmla="*/ 0 w 987"/>
                <a:gd name="T11" fmla="*/ 0 h 20"/>
                <a:gd name="T12" fmla="*/ 0 w 987"/>
                <a:gd name="T13" fmla="*/ 0 h 20"/>
                <a:gd name="T14" fmla="*/ 0 w 987"/>
                <a:gd name="T15" fmla="*/ 0 h 20"/>
                <a:gd name="T16" fmla="*/ 0 w 987"/>
                <a:gd name="T17" fmla="*/ 0 h 20"/>
                <a:gd name="T18" fmla="*/ 0 w 987"/>
                <a:gd name="T19" fmla="*/ 0 h 20"/>
                <a:gd name="T20" fmla="*/ 12 w 98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7"/>
                <a:gd name="T34" fmla="*/ 0 h 20"/>
                <a:gd name="T35" fmla="*/ 987 w 98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7" h="20">
                  <a:moveTo>
                    <a:pt x="987" y="0"/>
                  </a:moveTo>
                  <a:lnTo>
                    <a:pt x="986" y="5"/>
                  </a:lnTo>
                  <a:lnTo>
                    <a:pt x="985" y="9"/>
                  </a:lnTo>
                  <a:lnTo>
                    <a:pt x="984" y="15"/>
                  </a:lnTo>
                  <a:lnTo>
                    <a:pt x="983" y="20"/>
                  </a:lnTo>
                  <a:lnTo>
                    <a:pt x="0" y="20"/>
                  </a:lnTo>
                  <a:lnTo>
                    <a:pt x="2" y="15"/>
                  </a:lnTo>
                  <a:lnTo>
                    <a:pt x="3" y="9"/>
                  </a:lnTo>
                  <a:lnTo>
                    <a:pt x="6" y="5"/>
                  </a:lnTo>
                  <a:lnTo>
                    <a:pt x="7" y="0"/>
                  </a:lnTo>
                  <a:lnTo>
                    <a:pt x="987" y="0"/>
                  </a:lnTo>
                  <a:close/>
                </a:path>
              </a:pathLst>
            </a:custGeom>
            <a:solidFill>
              <a:srgbClr val="767676"/>
            </a:solidFill>
            <a:ln w="9525">
              <a:noFill/>
              <a:round/>
              <a:headEnd/>
              <a:tailEnd/>
            </a:ln>
          </p:spPr>
          <p:txBody>
            <a:bodyPr/>
            <a:lstStyle/>
            <a:p>
              <a:endParaRPr lang="fr-FR"/>
            </a:p>
          </p:txBody>
        </p:sp>
        <p:sp>
          <p:nvSpPr>
            <p:cNvPr id="300" name="Freeform 303"/>
            <p:cNvSpPr>
              <a:spLocks/>
            </p:cNvSpPr>
            <p:nvPr/>
          </p:nvSpPr>
          <p:spPr bwMode="auto">
            <a:xfrm>
              <a:off x="2167" y="1972"/>
              <a:ext cx="330" cy="6"/>
            </a:xfrm>
            <a:custGeom>
              <a:avLst/>
              <a:gdLst>
                <a:gd name="T0" fmla="*/ 12 w 990"/>
                <a:gd name="T1" fmla="*/ 0 h 19"/>
                <a:gd name="T2" fmla="*/ 12 w 990"/>
                <a:gd name="T3" fmla="*/ 0 h 19"/>
                <a:gd name="T4" fmla="*/ 12 w 990"/>
                <a:gd name="T5" fmla="*/ 0 h 19"/>
                <a:gd name="T6" fmla="*/ 12 w 990"/>
                <a:gd name="T7" fmla="*/ 0 h 19"/>
                <a:gd name="T8" fmla="*/ 12 w 990"/>
                <a:gd name="T9" fmla="*/ 0 h 19"/>
                <a:gd name="T10" fmla="*/ 0 w 990"/>
                <a:gd name="T11" fmla="*/ 0 h 19"/>
                <a:gd name="T12" fmla="*/ 0 w 990"/>
                <a:gd name="T13" fmla="*/ 0 h 19"/>
                <a:gd name="T14" fmla="*/ 0 w 990"/>
                <a:gd name="T15" fmla="*/ 0 h 19"/>
                <a:gd name="T16" fmla="*/ 0 w 990"/>
                <a:gd name="T17" fmla="*/ 0 h 19"/>
                <a:gd name="T18" fmla="*/ 0 w 990"/>
                <a:gd name="T19" fmla="*/ 0 h 19"/>
                <a:gd name="T20" fmla="*/ 12 w 99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0"/>
                <a:gd name="T34" fmla="*/ 0 h 19"/>
                <a:gd name="T35" fmla="*/ 990 w 99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0" h="19">
                  <a:moveTo>
                    <a:pt x="990" y="0"/>
                  </a:moveTo>
                  <a:lnTo>
                    <a:pt x="989" y="4"/>
                  </a:lnTo>
                  <a:lnTo>
                    <a:pt x="986" y="10"/>
                  </a:lnTo>
                  <a:lnTo>
                    <a:pt x="985" y="14"/>
                  </a:lnTo>
                  <a:lnTo>
                    <a:pt x="984" y="19"/>
                  </a:lnTo>
                  <a:lnTo>
                    <a:pt x="0" y="19"/>
                  </a:lnTo>
                  <a:lnTo>
                    <a:pt x="2" y="14"/>
                  </a:lnTo>
                  <a:lnTo>
                    <a:pt x="4" y="9"/>
                  </a:lnTo>
                  <a:lnTo>
                    <a:pt x="6" y="4"/>
                  </a:lnTo>
                  <a:lnTo>
                    <a:pt x="7" y="0"/>
                  </a:lnTo>
                  <a:lnTo>
                    <a:pt x="990" y="0"/>
                  </a:lnTo>
                  <a:close/>
                </a:path>
              </a:pathLst>
            </a:custGeom>
            <a:solidFill>
              <a:srgbClr val="787878"/>
            </a:solidFill>
            <a:ln w="9525">
              <a:noFill/>
              <a:round/>
              <a:headEnd/>
              <a:tailEnd/>
            </a:ln>
          </p:spPr>
          <p:txBody>
            <a:bodyPr/>
            <a:lstStyle/>
            <a:p>
              <a:endParaRPr lang="fr-FR"/>
            </a:p>
          </p:txBody>
        </p:sp>
        <p:sp>
          <p:nvSpPr>
            <p:cNvPr id="301" name="Freeform 304"/>
            <p:cNvSpPr>
              <a:spLocks/>
            </p:cNvSpPr>
            <p:nvPr/>
          </p:nvSpPr>
          <p:spPr bwMode="auto">
            <a:xfrm>
              <a:off x="2165" y="1978"/>
              <a:ext cx="330" cy="6"/>
            </a:xfrm>
            <a:custGeom>
              <a:avLst/>
              <a:gdLst>
                <a:gd name="T0" fmla="*/ 12 w 991"/>
                <a:gd name="T1" fmla="*/ 0 h 19"/>
                <a:gd name="T2" fmla="*/ 12 w 991"/>
                <a:gd name="T3" fmla="*/ 0 h 19"/>
                <a:gd name="T4" fmla="*/ 12 w 991"/>
                <a:gd name="T5" fmla="*/ 0 h 19"/>
                <a:gd name="T6" fmla="*/ 12 w 991"/>
                <a:gd name="T7" fmla="*/ 0 h 19"/>
                <a:gd name="T8" fmla="*/ 12 w 991"/>
                <a:gd name="T9" fmla="*/ 0 h 19"/>
                <a:gd name="T10" fmla="*/ 0 w 991"/>
                <a:gd name="T11" fmla="*/ 0 h 19"/>
                <a:gd name="T12" fmla="*/ 0 w 991"/>
                <a:gd name="T13" fmla="*/ 0 h 19"/>
                <a:gd name="T14" fmla="*/ 0 w 991"/>
                <a:gd name="T15" fmla="*/ 0 h 19"/>
                <a:gd name="T16" fmla="*/ 0 w 991"/>
                <a:gd name="T17" fmla="*/ 0 h 19"/>
                <a:gd name="T18" fmla="*/ 0 w 991"/>
                <a:gd name="T19" fmla="*/ 0 h 19"/>
                <a:gd name="T20" fmla="*/ 12 w 99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19"/>
                <a:gd name="T35" fmla="*/ 991 w 99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19">
                  <a:moveTo>
                    <a:pt x="991" y="0"/>
                  </a:moveTo>
                  <a:lnTo>
                    <a:pt x="990" y="4"/>
                  </a:lnTo>
                  <a:lnTo>
                    <a:pt x="989" y="10"/>
                  </a:lnTo>
                  <a:lnTo>
                    <a:pt x="987" y="15"/>
                  </a:lnTo>
                  <a:lnTo>
                    <a:pt x="985" y="19"/>
                  </a:lnTo>
                  <a:lnTo>
                    <a:pt x="0" y="19"/>
                  </a:lnTo>
                  <a:lnTo>
                    <a:pt x="3" y="15"/>
                  </a:lnTo>
                  <a:lnTo>
                    <a:pt x="4" y="9"/>
                  </a:lnTo>
                  <a:lnTo>
                    <a:pt x="6" y="4"/>
                  </a:lnTo>
                  <a:lnTo>
                    <a:pt x="7" y="0"/>
                  </a:lnTo>
                  <a:lnTo>
                    <a:pt x="991" y="0"/>
                  </a:lnTo>
                  <a:close/>
                </a:path>
              </a:pathLst>
            </a:custGeom>
            <a:solidFill>
              <a:srgbClr val="7B7B7B"/>
            </a:solidFill>
            <a:ln w="9525">
              <a:noFill/>
              <a:round/>
              <a:headEnd/>
              <a:tailEnd/>
            </a:ln>
          </p:spPr>
          <p:txBody>
            <a:bodyPr/>
            <a:lstStyle/>
            <a:p>
              <a:endParaRPr lang="fr-FR"/>
            </a:p>
          </p:txBody>
        </p:sp>
        <p:sp>
          <p:nvSpPr>
            <p:cNvPr id="302" name="Freeform 305"/>
            <p:cNvSpPr>
              <a:spLocks/>
            </p:cNvSpPr>
            <p:nvPr/>
          </p:nvSpPr>
          <p:spPr bwMode="auto">
            <a:xfrm>
              <a:off x="2163" y="1984"/>
              <a:ext cx="330" cy="7"/>
            </a:xfrm>
            <a:custGeom>
              <a:avLst/>
              <a:gdLst>
                <a:gd name="T0" fmla="*/ 12 w 991"/>
                <a:gd name="T1" fmla="*/ 0 h 19"/>
                <a:gd name="T2" fmla="*/ 12 w 991"/>
                <a:gd name="T3" fmla="*/ 0 h 19"/>
                <a:gd name="T4" fmla="*/ 12 w 991"/>
                <a:gd name="T5" fmla="*/ 0 h 19"/>
                <a:gd name="T6" fmla="*/ 12 w 991"/>
                <a:gd name="T7" fmla="*/ 0 h 19"/>
                <a:gd name="T8" fmla="*/ 12 w 991"/>
                <a:gd name="T9" fmla="*/ 0 h 19"/>
                <a:gd name="T10" fmla="*/ 0 w 991"/>
                <a:gd name="T11" fmla="*/ 0 h 19"/>
                <a:gd name="T12" fmla="*/ 0 w 991"/>
                <a:gd name="T13" fmla="*/ 0 h 19"/>
                <a:gd name="T14" fmla="*/ 0 w 991"/>
                <a:gd name="T15" fmla="*/ 0 h 19"/>
                <a:gd name="T16" fmla="*/ 0 w 991"/>
                <a:gd name="T17" fmla="*/ 0 h 19"/>
                <a:gd name="T18" fmla="*/ 0 w 991"/>
                <a:gd name="T19" fmla="*/ 0 h 19"/>
                <a:gd name="T20" fmla="*/ 12 w 99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19"/>
                <a:gd name="T35" fmla="*/ 991 w 99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19">
                  <a:moveTo>
                    <a:pt x="991" y="0"/>
                  </a:moveTo>
                  <a:lnTo>
                    <a:pt x="990" y="5"/>
                  </a:lnTo>
                  <a:lnTo>
                    <a:pt x="989" y="10"/>
                  </a:lnTo>
                  <a:lnTo>
                    <a:pt x="987" y="15"/>
                  </a:lnTo>
                  <a:lnTo>
                    <a:pt x="986" y="19"/>
                  </a:lnTo>
                  <a:lnTo>
                    <a:pt x="0" y="19"/>
                  </a:lnTo>
                  <a:lnTo>
                    <a:pt x="2" y="15"/>
                  </a:lnTo>
                  <a:lnTo>
                    <a:pt x="3" y="9"/>
                  </a:lnTo>
                  <a:lnTo>
                    <a:pt x="5" y="5"/>
                  </a:lnTo>
                  <a:lnTo>
                    <a:pt x="6" y="0"/>
                  </a:lnTo>
                  <a:lnTo>
                    <a:pt x="991" y="0"/>
                  </a:lnTo>
                  <a:close/>
                </a:path>
              </a:pathLst>
            </a:custGeom>
            <a:solidFill>
              <a:srgbClr val="7D7D7D"/>
            </a:solidFill>
            <a:ln w="9525">
              <a:noFill/>
              <a:round/>
              <a:headEnd/>
              <a:tailEnd/>
            </a:ln>
          </p:spPr>
          <p:txBody>
            <a:bodyPr/>
            <a:lstStyle/>
            <a:p>
              <a:endParaRPr lang="fr-FR"/>
            </a:p>
          </p:txBody>
        </p:sp>
        <p:sp>
          <p:nvSpPr>
            <p:cNvPr id="303" name="Freeform 306"/>
            <p:cNvSpPr>
              <a:spLocks/>
            </p:cNvSpPr>
            <p:nvPr/>
          </p:nvSpPr>
          <p:spPr bwMode="auto">
            <a:xfrm>
              <a:off x="2160" y="1991"/>
              <a:ext cx="331" cy="7"/>
            </a:xfrm>
            <a:custGeom>
              <a:avLst/>
              <a:gdLst>
                <a:gd name="T0" fmla="*/ 12 w 994"/>
                <a:gd name="T1" fmla="*/ 0 h 21"/>
                <a:gd name="T2" fmla="*/ 12 w 994"/>
                <a:gd name="T3" fmla="*/ 0 h 21"/>
                <a:gd name="T4" fmla="*/ 12 w 994"/>
                <a:gd name="T5" fmla="*/ 0 h 21"/>
                <a:gd name="T6" fmla="*/ 12 w 994"/>
                <a:gd name="T7" fmla="*/ 0 h 21"/>
                <a:gd name="T8" fmla="*/ 12 w 994"/>
                <a:gd name="T9" fmla="*/ 0 h 21"/>
                <a:gd name="T10" fmla="*/ 0 w 994"/>
                <a:gd name="T11" fmla="*/ 0 h 21"/>
                <a:gd name="T12" fmla="*/ 0 w 994"/>
                <a:gd name="T13" fmla="*/ 0 h 21"/>
                <a:gd name="T14" fmla="*/ 0 w 994"/>
                <a:gd name="T15" fmla="*/ 0 h 21"/>
                <a:gd name="T16" fmla="*/ 0 w 994"/>
                <a:gd name="T17" fmla="*/ 0 h 21"/>
                <a:gd name="T18" fmla="*/ 0 w 994"/>
                <a:gd name="T19" fmla="*/ 0 h 21"/>
                <a:gd name="T20" fmla="*/ 12 w 994"/>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4"/>
                <a:gd name="T34" fmla="*/ 0 h 21"/>
                <a:gd name="T35" fmla="*/ 994 w 99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4" h="21">
                  <a:moveTo>
                    <a:pt x="994" y="0"/>
                  </a:moveTo>
                  <a:lnTo>
                    <a:pt x="993" y="5"/>
                  </a:lnTo>
                  <a:lnTo>
                    <a:pt x="992" y="11"/>
                  </a:lnTo>
                  <a:lnTo>
                    <a:pt x="989" y="15"/>
                  </a:lnTo>
                  <a:lnTo>
                    <a:pt x="988" y="21"/>
                  </a:lnTo>
                  <a:lnTo>
                    <a:pt x="0" y="21"/>
                  </a:lnTo>
                  <a:lnTo>
                    <a:pt x="2" y="15"/>
                  </a:lnTo>
                  <a:lnTo>
                    <a:pt x="4" y="11"/>
                  </a:lnTo>
                  <a:lnTo>
                    <a:pt x="5" y="5"/>
                  </a:lnTo>
                  <a:lnTo>
                    <a:pt x="8" y="0"/>
                  </a:lnTo>
                  <a:lnTo>
                    <a:pt x="994" y="0"/>
                  </a:lnTo>
                  <a:close/>
                </a:path>
              </a:pathLst>
            </a:custGeom>
            <a:solidFill>
              <a:srgbClr val="808080"/>
            </a:solidFill>
            <a:ln w="9525">
              <a:noFill/>
              <a:round/>
              <a:headEnd/>
              <a:tailEnd/>
            </a:ln>
          </p:spPr>
          <p:txBody>
            <a:bodyPr/>
            <a:lstStyle/>
            <a:p>
              <a:endParaRPr lang="fr-FR"/>
            </a:p>
          </p:txBody>
        </p:sp>
        <p:sp>
          <p:nvSpPr>
            <p:cNvPr id="304" name="Freeform 307"/>
            <p:cNvSpPr>
              <a:spLocks/>
            </p:cNvSpPr>
            <p:nvPr/>
          </p:nvSpPr>
          <p:spPr bwMode="auto">
            <a:xfrm>
              <a:off x="2138" y="1998"/>
              <a:ext cx="351" cy="91"/>
            </a:xfrm>
            <a:custGeom>
              <a:avLst/>
              <a:gdLst>
                <a:gd name="T0" fmla="*/ 13 w 1053"/>
                <a:gd name="T1" fmla="*/ 0 h 273"/>
                <a:gd name="T2" fmla="*/ 13 w 1053"/>
                <a:gd name="T3" fmla="*/ 0 h 273"/>
                <a:gd name="T4" fmla="*/ 13 w 1053"/>
                <a:gd name="T5" fmla="*/ 1 h 273"/>
                <a:gd name="T6" fmla="*/ 13 w 1053"/>
                <a:gd name="T7" fmla="*/ 1 h 273"/>
                <a:gd name="T8" fmla="*/ 13 w 1053"/>
                <a:gd name="T9" fmla="*/ 2 h 273"/>
                <a:gd name="T10" fmla="*/ 12 w 1053"/>
                <a:gd name="T11" fmla="*/ 2 h 273"/>
                <a:gd name="T12" fmla="*/ 12 w 1053"/>
                <a:gd name="T13" fmla="*/ 3 h 273"/>
                <a:gd name="T14" fmla="*/ 12 w 1053"/>
                <a:gd name="T15" fmla="*/ 3 h 273"/>
                <a:gd name="T16" fmla="*/ 12 w 1053"/>
                <a:gd name="T17" fmla="*/ 3 h 273"/>
                <a:gd name="T18" fmla="*/ 12 w 1053"/>
                <a:gd name="T19" fmla="*/ 3 h 273"/>
                <a:gd name="T20" fmla="*/ 11 w 1053"/>
                <a:gd name="T21" fmla="*/ 3 h 273"/>
                <a:gd name="T22" fmla="*/ 11 w 1053"/>
                <a:gd name="T23" fmla="*/ 3 h 273"/>
                <a:gd name="T24" fmla="*/ 11 w 1053"/>
                <a:gd name="T25" fmla="*/ 3 h 273"/>
                <a:gd name="T26" fmla="*/ 10 w 1053"/>
                <a:gd name="T27" fmla="*/ 3 h 273"/>
                <a:gd name="T28" fmla="*/ 10 w 1053"/>
                <a:gd name="T29" fmla="*/ 3 h 273"/>
                <a:gd name="T30" fmla="*/ 9 w 1053"/>
                <a:gd name="T31" fmla="*/ 3 h 273"/>
                <a:gd name="T32" fmla="*/ 9 w 1053"/>
                <a:gd name="T33" fmla="*/ 3 h 273"/>
                <a:gd name="T34" fmla="*/ 9 w 1053"/>
                <a:gd name="T35" fmla="*/ 3 h 273"/>
                <a:gd name="T36" fmla="*/ 8 w 1053"/>
                <a:gd name="T37" fmla="*/ 3 h 273"/>
                <a:gd name="T38" fmla="*/ 8 w 1053"/>
                <a:gd name="T39" fmla="*/ 3 h 273"/>
                <a:gd name="T40" fmla="*/ 8 w 1053"/>
                <a:gd name="T41" fmla="*/ 3 h 273"/>
                <a:gd name="T42" fmla="*/ 7 w 1053"/>
                <a:gd name="T43" fmla="*/ 3 h 273"/>
                <a:gd name="T44" fmla="*/ 7 w 1053"/>
                <a:gd name="T45" fmla="*/ 3 h 273"/>
                <a:gd name="T46" fmla="*/ 6 w 1053"/>
                <a:gd name="T47" fmla="*/ 3 h 273"/>
                <a:gd name="T48" fmla="*/ 6 w 1053"/>
                <a:gd name="T49" fmla="*/ 3 h 273"/>
                <a:gd name="T50" fmla="*/ 6 w 1053"/>
                <a:gd name="T51" fmla="*/ 3 h 273"/>
                <a:gd name="T52" fmla="*/ 5 w 1053"/>
                <a:gd name="T53" fmla="*/ 3 h 273"/>
                <a:gd name="T54" fmla="*/ 5 w 1053"/>
                <a:gd name="T55" fmla="*/ 3 h 273"/>
                <a:gd name="T56" fmla="*/ 5 w 1053"/>
                <a:gd name="T57" fmla="*/ 3 h 273"/>
                <a:gd name="T58" fmla="*/ 4 w 1053"/>
                <a:gd name="T59" fmla="*/ 3 h 273"/>
                <a:gd name="T60" fmla="*/ 4 w 1053"/>
                <a:gd name="T61" fmla="*/ 3 h 273"/>
                <a:gd name="T62" fmla="*/ 3 w 1053"/>
                <a:gd name="T63" fmla="*/ 2 h 273"/>
                <a:gd name="T64" fmla="*/ 3 w 1053"/>
                <a:gd name="T65" fmla="*/ 2 h 273"/>
                <a:gd name="T66" fmla="*/ 3 w 1053"/>
                <a:gd name="T67" fmla="*/ 2 h 273"/>
                <a:gd name="T68" fmla="*/ 2 w 1053"/>
                <a:gd name="T69" fmla="*/ 2 h 273"/>
                <a:gd name="T70" fmla="*/ 2 w 1053"/>
                <a:gd name="T71" fmla="*/ 2 h 273"/>
                <a:gd name="T72" fmla="*/ 2 w 1053"/>
                <a:gd name="T73" fmla="*/ 2 h 273"/>
                <a:gd name="T74" fmla="*/ 1 w 1053"/>
                <a:gd name="T75" fmla="*/ 2 h 273"/>
                <a:gd name="T76" fmla="*/ 1 w 1053"/>
                <a:gd name="T77" fmla="*/ 2 h 273"/>
                <a:gd name="T78" fmla="*/ 0 w 1053"/>
                <a:gd name="T79" fmla="*/ 2 h 273"/>
                <a:gd name="T80" fmla="*/ 0 w 1053"/>
                <a:gd name="T81" fmla="*/ 2 h 273"/>
                <a:gd name="T82" fmla="*/ 0 w 1053"/>
                <a:gd name="T83" fmla="*/ 2 h 273"/>
                <a:gd name="T84" fmla="*/ 0 w 1053"/>
                <a:gd name="T85" fmla="*/ 2 h 273"/>
                <a:gd name="T86" fmla="*/ 0 w 1053"/>
                <a:gd name="T87" fmla="*/ 1 h 273"/>
                <a:gd name="T88" fmla="*/ 0 w 1053"/>
                <a:gd name="T89" fmla="*/ 1 h 273"/>
                <a:gd name="T90" fmla="*/ 1 w 1053"/>
                <a:gd name="T91" fmla="*/ 1 h 273"/>
                <a:gd name="T92" fmla="*/ 1 w 1053"/>
                <a:gd name="T93" fmla="*/ 1 h 273"/>
                <a:gd name="T94" fmla="*/ 1 w 1053"/>
                <a:gd name="T95" fmla="*/ 0 h 273"/>
                <a:gd name="T96" fmla="*/ 1 w 1053"/>
                <a:gd name="T97" fmla="*/ 0 h 273"/>
                <a:gd name="T98" fmla="*/ 13 w 1053"/>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3"/>
                <a:gd name="T151" fmla="*/ 0 h 273"/>
                <a:gd name="T152" fmla="*/ 1053 w 1053"/>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3" h="273">
                  <a:moveTo>
                    <a:pt x="1053" y="0"/>
                  </a:moveTo>
                  <a:lnTo>
                    <a:pt x="1044" y="34"/>
                  </a:lnTo>
                  <a:lnTo>
                    <a:pt x="1034" y="68"/>
                  </a:lnTo>
                  <a:lnTo>
                    <a:pt x="1025" y="102"/>
                  </a:lnTo>
                  <a:lnTo>
                    <a:pt x="1016" y="136"/>
                  </a:lnTo>
                  <a:lnTo>
                    <a:pt x="1006" y="171"/>
                  </a:lnTo>
                  <a:lnTo>
                    <a:pt x="997" y="205"/>
                  </a:lnTo>
                  <a:lnTo>
                    <a:pt x="986" y="239"/>
                  </a:lnTo>
                  <a:lnTo>
                    <a:pt x="977" y="273"/>
                  </a:lnTo>
                  <a:lnTo>
                    <a:pt x="947" y="269"/>
                  </a:lnTo>
                  <a:lnTo>
                    <a:pt x="916" y="267"/>
                  </a:lnTo>
                  <a:lnTo>
                    <a:pt x="886" y="264"/>
                  </a:lnTo>
                  <a:lnTo>
                    <a:pt x="855" y="260"/>
                  </a:lnTo>
                  <a:lnTo>
                    <a:pt x="824" y="257"/>
                  </a:lnTo>
                  <a:lnTo>
                    <a:pt x="794" y="255"/>
                  </a:lnTo>
                  <a:lnTo>
                    <a:pt x="764" y="251"/>
                  </a:lnTo>
                  <a:lnTo>
                    <a:pt x="734" y="248"/>
                  </a:lnTo>
                  <a:lnTo>
                    <a:pt x="703" y="246"/>
                  </a:lnTo>
                  <a:lnTo>
                    <a:pt x="673" y="242"/>
                  </a:lnTo>
                  <a:lnTo>
                    <a:pt x="642" y="239"/>
                  </a:lnTo>
                  <a:lnTo>
                    <a:pt x="612" y="235"/>
                  </a:lnTo>
                  <a:lnTo>
                    <a:pt x="581" y="233"/>
                  </a:lnTo>
                  <a:lnTo>
                    <a:pt x="550" y="230"/>
                  </a:lnTo>
                  <a:lnTo>
                    <a:pt x="520" y="226"/>
                  </a:lnTo>
                  <a:lnTo>
                    <a:pt x="489" y="223"/>
                  </a:lnTo>
                  <a:lnTo>
                    <a:pt x="459" y="221"/>
                  </a:lnTo>
                  <a:lnTo>
                    <a:pt x="428" y="217"/>
                  </a:lnTo>
                  <a:lnTo>
                    <a:pt x="398" y="214"/>
                  </a:lnTo>
                  <a:lnTo>
                    <a:pt x="367" y="212"/>
                  </a:lnTo>
                  <a:lnTo>
                    <a:pt x="336" y="208"/>
                  </a:lnTo>
                  <a:lnTo>
                    <a:pt x="306" y="205"/>
                  </a:lnTo>
                  <a:lnTo>
                    <a:pt x="275" y="201"/>
                  </a:lnTo>
                  <a:lnTo>
                    <a:pt x="245" y="199"/>
                  </a:lnTo>
                  <a:lnTo>
                    <a:pt x="214" y="196"/>
                  </a:lnTo>
                  <a:lnTo>
                    <a:pt x="183" y="192"/>
                  </a:lnTo>
                  <a:lnTo>
                    <a:pt x="153" y="190"/>
                  </a:lnTo>
                  <a:lnTo>
                    <a:pt x="122" y="187"/>
                  </a:lnTo>
                  <a:lnTo>
                    <a:pt x="92" y="183"/>
                  </a:lnTo>
                  <a:lnTo>
                    <a:pt x="61" y="180"/>
                  </a:lnTo>
                  <a:lnTo>
                    <a:pt x="31" y="178"/>
                  </a:lnTo>
                  <a:lnTo>
                    <a:pt x="0" y="174"/>
                  </a:lnTo>
                  <a:lnTo>
                    <a:pt x="8" y="153"/>
                  </a:lnTo>
                  <a:lnTo>
                    <a:pt x="17" y="131"/>
                  </a:lnTo>
                  <a:lnTo>
                    <a:pt x="25" y="110"/>
                  </a:lnTo>
                  <a:lnTo>
                    <a:pt x="33" y="87"/>
                  </a:lnTo>
                  <a:lnTo>
                    <a:pt x="41" y="65"/>
                  </a:lnTo>
                  <a:lnTo>
                    <a:pt x="49" y="44"/>
                  </a:lnTo>
                  <a:lnTo>
                    <a:pt x="57" y="21"/>
                  </a:lnTo>
                  <a:lnTo>
                    <a:pt x="65" y="0"/>
                  </a:lnTo>
                  <a:lnTo>
                    <a:pt x="1053" y="0"/>
                  </a:lnTo>
                  <a:close/>
                </a:path>
              </a:pathLst>
            </a:custGeom>
            <a:solidFill>
              <a:srgbClr val="808080"/>
            </a:solidFill>
            <a:ln w="9525">
              <a:noFill/>
              <a:round/>
              <a:headEnd/>
              <a:tailEnd/>
            </a:ln>
          </p:spPr>
          <p:txBody>
            <a:bodyPr/>
            <a:lstStyle/>
            <a:p>
              <a:endParaRPr lang="fr-FR"/>
            </a:p>
          </p:txBody>
        </p:sp>
        <p:sp>
          <p:nvSpPr>
            <p:cNvPr id="305" name="Freeform 308"/>
            <p:cNvSpPr>
              <a:spLocks/>
            </p:cNvSpPr>
            <p:nvPr/>
          </p:nvSpPr>
          <p:spPr bwMode="auto">
            <a:xfrm>
              <a:off x="2272" y="2687"/>
              <a:ext cx="154" cy="244"/>
            </a:xfrm>
            <a:custGeom>
              <a:avLst/>
              <a:gdLst>
                <a:gd name="T0" fmla="*/ 1 w 776"/>
                <a:gd name="T1" fmla="*/ 0 h 1135"/>
                <a:gd name="T2" fmla="*/ 1 w 776"/>
                <a:gd name="T3" fmla="*/ 0 h 1135"/>
                <a:gd name="T4" fmla="*/ 1 w 776"/>
                <a:gd name="T5" fmla="*/ 0 h 1135"/>
                <a:gd name="T6" fmla="*/ 1 w 776"/>
                <a:gd name="T7" fmla="*/ 0 h 1135"/>
                <a:gd name="T8" fmla="*/ 1 w 776"/>
                <a:gd name="T9" fmla="*/ 0 h 1135"/>
                <a:gd name="T10" fmla="*/ 1 w 776"/>
                <a:gd name="T11" fmla="*/ 0 h 1135"/>
                <a:gd name="T12" fmla="*/ 1 w 776"/>
                <a:gd name="T13" fmla="*/ 1 h 1135"/>
                <a:gd name="T14" fmla="*/ 1 w 776"/>
                <a:gd name="T15" fmla="*/ 1 h 1135"/>
                <a:gd name="T16" fmla="*/ 1 w 776"/>
                <a:gd name="T17" fmla="*/ 1 h 1135"/>
                <a:gd name="T18" fmla="*/ 1 w 776"/>
                <a:gd name="T19" fmla="*/ 2 h 1135"/>
                <a:gd name="T20" fmla="*/ 1 w 776"/>
                <a:gd name="T21" fmla="*/ 2 h 1135"/>
                <a:gd name="T22" fmla="*/ 1 w 776"/>
                <a:gd name="T23" fmla="*/ 2 h 1135"/>
                <a:gd name="T24" fmla="*/ 1 w 776"/>
                <a:gd name="T25" fmla="*/ 2 h 1135"/>
                <a:gd name="T26" fmla="*/ 1 w 776"/>
                <a:gd name="T27" fmla="*/ 2 h 1135"/>
                <a:gd name="T28" fmla="*/ 1 w 776"/>
                <a:gd name="T29" fmla="*/ 2 h 1135"/>
                <a:gd name="T30" fmla="*/ 1 w 776"/>
                <a:gd name="T31" fmla="*/ 2 h 1135"/>
                <a:gd name="T32" fmla="*/ 1 w 776"/>
                <a:gd name="T33" fmla="*/ 2 h 1135"/>
                <a:gd name="T34" fmla="*/ 1 w 776"/>
                <a:gd name="T35" fmla="*/ 2 h 1135"/>
                <a:gd name="T36" fmla="*/ 0 w 776"/>
                <a:gd name="T37" fmla="*/ 2 h 1135"/>
                <a:gd name="T38" fmla="*/ 0 w 776"/>
                <a:gd name="T39" fmla="*/ 2 h 1135"/>
                <a:gd name="T40" fmla="*/ 0 w 776"/>
                <a:gd name="T41" fmla="*/ 2 h 1135"/>
                <a:gd name="T42" fmla="*/ 0 w 776"/>
                <a:gd name="T43" fmla="*/ 2 h 1135"/>
                <a:gd name="T44" fmla="*/ 0 w 776"/>
                <a:gd name="T45" fmla="*/ 2 h 1135"/>
                <a:gd name="T46" fmla="*/ 0 w 776"/>
                <a:gd name="T47" fmla="*/ 2 h 1135"/>
                <a:gd name="T48" fmla="*/ 0 w 776"/>
                <a:gd name="T49" fmla="*/ 1 h 1135"/>
                <a:gd name="T50" fmla="*/ 0 w 776"/>
                <a:gd name="T51" fmla="*/ 1 h 1135"/>
                <a:gd name="T52" fmla="*/ 0 w 776"/>
                <a:gd name="T53" fmla="*/ 1 h 1135"/>
                <a:gd name="T54" fmla="*/ 0 w 776"/>
                <a:gd name="T55" fmla="*/ 1 h 1135"/>
                <a:gd name="T56" fmla="*/ 0 w 776"/>
                <a:gd name="T57" fmla="*/ 0 h 1135"/>
                <a:gd name="T58" fmla="*/ 0 w 776"/>
                <a:gd name="T59" fmla="*/ 0 h 1135"/>
                <a:gd name="T60" fmla="*/ 0 w 776"/>
                <a:gd name="T61" fmla="*/ 0 h 1135"/>
                <a:gd name="T62" fmla="*/ 0 w 776"/>
                <a:gd name="T63" fmla="*/ 0 h 1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6"/>
                <a:gd name="T97" fmla="*/ 0 h 1135"/>
                <a:gd name="T98" fmla="*/ 776 w 776"/>
                <a:gd name="T99" fmla="*/ 1135 h 1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6" h="1135">
                  <a:moveTo>
                    <a:pt x="281" y="5"/>
                  </a:moveTo>
                  <a:lnTo>
                    <a:pt x="320" y="0"/>
                  </a:lnTo>
                  <a:lnTo>
                    <a:pt x="358" y="3"/>
                  </a:lnTo>
                  <a:lnTo>
                    <a:pt x="397" y="9"/>
                  </a:lnTo>
                  <a:lnTo>
                    <a:pt x="435" y="22"/>
                  </a:lnTo>
                  <a:lnTo>
                    <a:pt x="473" y="40"/>
                  </a:lnTo>
                  <a:lnTo>
                    <a:pt x="508" y="61"/>
                  </a:lnTo>
                  <a:lnTo>
                    <a:pt x="543" y="89"/>
                  </a:lnTo>
                  <a:lnTo>
                    <a:pt x="577" y="120"/>
                  </a:lnTo>
                  <a:lnTo>
                    <a:pt x="609" y="155"/>
                  </a:lnTo>
                  <a:lnTo>
                    <a:pt x="638" y="195"/>
                  </a:lnTo>
                  <a:lnTo>
                    <a:pt x="665" y="238"/>
                  </a:lnTo>
                  <a:lnTo>
                    <a:pt x="690" y="285"/>
                  </a:lnTo>
                  <a:lnTo>
                    <a:pt x="713" y="333"/>
                  </a:lnTo>
                  <a:lnTo>
                    <a:pt x="732" y="385"/>
                  </a:lnTo>
                  <a:lnTo>
                    <a:pt x="749" y="441"/>
                  </a:lnTo>
                  <a:lnTo>
                    <a:pt x="762" y="497"/>
                  </a:lnTo>
                  <a:lnTo>
                    <a:pt x="771" y="555"/>
                  </a:lnTo>
                  <a:lnTo>
                    <a:pt x="775" y="612"/>
                  </a:lnTo>
                  <a:lnTo>
                    <a:pt x="776" y="667"/>
                  </a:lnTo>
                  <a:lnTo>
                    <a:pt x="773" y="722"/>
                  </a:lnTo>
                  <a:lnTo>
                    <a:pt x="766" y="774"/>
                  </a:lnTo>
                  <a:lnTo>
                    <a:pt x="756" y="824"/>
                  </a:lnTo>
                  <a:lnTo>
                    <a:pt x="743" y="870"/>
                  </a:lnTo>
                  <a:lnTo>
                    <a:pt x="726" y="915"/>
                  </a:lnTo>
                  <a:lnTo>
                    <a:pt x="707" y="956"/>
                  </a:lnTo>
                  <a:lnTo>
                    <a:pt x="685" y="995"/>
                  </a:lnTo>
                  <a:lnTo>
                    <a:pt x="659" y="1029"/>
                  </a:lnTo>
                  <a:lnTo>
                    <a:pt x="630" y="1058"/>
                  </a:lnTo>
                  <a:lnTo>
                    <a:pt x="600" y="1084"/>
                  </a:lnTo>
                  <a:lnTo>
                    <a:pt x="567" y="1104"/>
                  </a:lnTo>
                  <a:lnTo>
                    <a:pt x="532" y="1120"/>
                  </a:lnTo>
                  <a:lnTo>
                    <a:pt x="494" y="1130"/>
                  </a:lnTo>
                  <a:lnTo>
                    <a:pt x="456" y="1135"/>
                  </a:lnTo>
                  <a:lnTo>
                    <a:pt x="417" y="1133"/>
                  </a:lnTo>
                  <a:lnTo>
                    <a:pt x="379" y="1126"/>
                  </a:lnTo>
                  <a:lnTo>
                    <a:pt x="340" y="1113"/>
                  </a:lnTo>
                  <a:lnTo>
                    <a:pt x="303" y="1095"/>
                  </a:lnTo>
                  <a:lnTo>
                    <a:pt x="268" y="1074"/>
                  </a:lnTo>
                  <a:lnTo>
                    <a:pt x="233" y="1047"/>
                  </a:lnTo>
                  <a:lnTo>
                    <a:pt x="199" y="1015"/>
                  </a:lnTo>
                  <a:lnTo>
                    <a:pt x="167" y="980"/>
                  </a:lnTo>
                  <a:lnTo>
                    <a:pt x="138" y="940"/>
                  </a:lnTo>
                  <a:lnTo>
                    <a:pt x="110" y="897"/>
                  </a:lnTo>
                  <a:lnTo>
                    <a:pt x="86" y="851"/>
                  </a:lnTo>
                  <a:lnTo>
                    <a:pt x="63" y="802"/>
                  </a:lnTo>
                  <a:lnTo>
                    <a:pt x="44" y="750"/>
                  </a:lnTo>
                  <a:lnTo>
                    <a:pt x="27" y="694"/>
                  </a:lnTo>
                  <a:lnTo>
                    <a:pt x="14" y="638"/>
                  </a:lnTo>
                  <a:lnTo>
                    <a:pt x="5" y="580"/>
                  </a:lnTo>
                  <a:lnTo>
                    <a:pt x="1" y="523"/>
                  </a:lnTo>
                  <a:lnTo>
                    <a:pt x="0" y="468"/>
                  </a:lnTo>
                  <a:lnTo>
                    <a:pt x="3" y="414"/>
                  </a:lnTo>
                  <a:lnTo>
                    <a:pt x="10" y="362"/>
                  </a:lnTo>
                  <a:lnTo>
                    <a:pt x="20" y="312"/>
                  </a:lnTo>
                  <a:lnTo>
                    <a:pt x="32" y="265"/>
                  </a:lnTo>
                  <a:lnTo>
                    <a:pt x="49" y="220"/>
                  </a:lnTo>
                  <a:lnTo>
                    <a:pt x="69" y="179"/>
                  </a:lnTo>
                  <a:lnTo>
                    <a:pt x="91" y="141"/>
                  </a:lnTo>
                  <a:lnTo>
                    <a:pt x="117" y="107"/>
                  </a:lnTo>
                  <a:lnTo>
                    <a:pt x="146" y="77"/>
                  </a:lnTo>
                  <a:lnTo>
                    <a:pt x="176" y="51"/>
                  </a:lnTo>
                  <a:lnTo>
                    <a:pt x="209" y="31"/>
                  </a:lnTo>
                  <a:lnTo>
                    <a:pt x="244" y="15"/>
                  </a:lnTo>
                  <a:lnTo>
                    <a:pt x="281" y="5"/>
                  </a:lnTo>
                  <a:close/>
                </a:path>
              </a:pathLst>
            </a:custGeom>
            <a:solidFill>
              <a:srgbClr val="E6E6E6"/>
            </a:solidFill>
            <a:ln w="9525">
              <a:noFill/>
              <a:round/>
              <a:headEnd/>
              <a:tailEnd/>
            </a:ln>
          </p:spPr>
          <p:txBody>
            <a:bodyPr/>
            <a:lstStyle/>
            <a:p>
              <a:endParaRPr lang="fr-FR"/>
            </a:p>
          </p:txBody>
        </p:sp>
        <p:sp>
          <p:nvSpPr>
            <p:cNvPr id="306" name="Freeform 309"/>
            <p:cNvSpPr>
              <a:spLocks/>
            </p:cNvSpPr>
            <p:nvPr/>
          </p:nvSpPr>
          <p:spPr bwMode="auto">
            <a:xfrm>
              <a:off x="2259" y="2653"/>
              <a:ext cx="213" cy="156"/>
            </a:xfrm>
            <a:custGeom>
              <a:avLst/>
              <a:gdLst>
                <a:gd name="T0" fmla="*/ 0 w 639"/>
                <a:gd name="T1" fmla="*/ 5 h 467"/>
                <a:gd name="T2" fmla="*/ 0 w 639"/>
                <a:gd name="T3" fmla="*/ 4 h 467"/>
                <a:gd name="T4" fmla="*/ 0 w 639"/>
                <a:gd name="T5" fmla="*/ 3 h 467"/>
                <a:gd name="T6" fmla="*/ 1 w 639"/>
                <a:gd name="T7" fmla="*/ 2 h 467"/>
                <a:gd name="T8" fmla="*/ 1 w 639"/>
                <a:gd name="T9" fmla="*/ 1 h 467"/>
                <a:gd name="T10" fmla="*/ 1 w 639"/>
                <a:gd name="T11" fmla="*/ 1 h 467"/>
                <a:gd name="T12" fmla="*/ 2 w 639"/>
                <a:gd name="T13" fmla="*/ 0 h 467"/>
                <a:gd name="T14" fmla="*/ 3 w 639"/>
                <a:gd name="T15" fmla="*/ 0 h 467"/>
                <a:gd name="T16" fmla="*/ 4 w 639"/>
                <a:gd name="T17" fmla="*/ 0 h 467"/>
                <a:gd name="T18" fmla="*/ 4 w 639"/>
                <a:gd name="T19" fmla="*/ 0 h 467"/>
                <a:gd name="T20" fmla="*/ 5 w 639"/>
                <a:gd name="T21" fmla="*/ 1 h 467"/>
                <a:gd name="T22" fmla="*/ 6 w 639"/>
                <a:gd name="T23" fmla="*/ 1 h 467"/>
                <a:gd name="T24" fmla="*/ 7 w 639"/>
                <a:gd name="T25" fmla="*/ 2 h 467"/>
                <a:gd name="T26" fmla="*/ 7 w 639"/>
                <a:gd name="T27" fmla="*/ 3 h 467"/>
                <a:gd name="T28" fmla="*/ 7 w 639"/>
                <a:gd name="T29" fmla="*/ 4 h 467"/>
                <a:gd name="T30" fmla="*/ 8 w 639"/>
                <a:gd name="T31" fmla="*/ 5 h 467"/>
                <a:gd name="T32" fmla="*/ 8 w 639"/>
                <a:gd name="T33" fmla="*/ 6 h 467"/>
                <a:gd name="T34" fmla="*/ 7 w 639"/>
                <a:gd name="T35" fmla="*/ 6 h 467"/>
                <a:gd name="T36" fmla="*/ 7 w 639"/>
                <a:gd name="T37" fmla="*/ 5 h 467"/>
                <a:gd name="T38" fmla="*/ 7 w 639"/>
                <a:gd name="T39" fmla="*/ 4 h 467"/>
                <a:gd name="T40" fmla="*/ 6 w 639"/>
                <a:gd name="T41" fmla="*/ 3 h 467"/>
                <a:gd name="T42" fmla="*/ 6 w 639"/>
                <a:gd name="T43" fmla="*/ 2 h 467"/>
                <a:gd name="T44" fmla="*/ 5 w 639"/>
                <a:gd name="T45" fmla="*/ 2 h 467"/>
                <a:gd name="T46" fmla="*/ 5 w 639"/>
                <a:gd name="T47" fmla="*/ 2 h 467"/>
                <a:gd name="T48" fmla="*/ 4 w 639"/>
                <a:gd name="T49" fmla="*/ 1 h 467"/>
                <a:gd name="T50" fmla="*/ 3 w 639"/>
                <a:gd name="T51" fmla="*/ 1 h 467"/>
                <a:gd name="T52" fmla="*/ 3 w 639"/>
                <a:gd name="T53" fmla="*/ 1 h 467"/>
                <a:gd name="T54" fmla="*/ 2 w 639"/>
                <a:gd name="T55" fmla="*/ 2 h 467"/>
                <a:gd name="T56" fmla="*/ 2 w 639"/>
                <a:gd name="T57" fmla="*/ 2 h 467"/>
                <a:gd name="T58" fmla="*/ 1 w 639"/>
                <a:gd name="T59" fmla="*/ 3 h 467"/>
                <a:gd name="T60" fmla="*/ 1 w 639"/>
                <a:gd name="T61" fmla="*/ 3 h 467"/>
                <a:gd name="T62" fmla="*/ 1 w 639"/>
                <a:gd name="T63" fmla="*/ 4 h 467"/>
                <a:gd name="T64" fmla="*/ 1 w 639"/>
                <a:gd name="T65" fmla="*/ 5 h 467"/>
                <a:gd name="T66" fmla="*/ 1 w 639"/>
                <a:gd name="T67" fmla="*/ 6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
                <a:gd name="T103" fmla="*/ 0 h 467"/>
                <a:gd name="T104" fmla="*/ 639 w 639"/>
                <a:gd name="T105" fmla="*/ 467 h 4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 h="467">
                  <a:moveTo>
                    <a:pt x="4" y="467"/>
                  </a:moveTo>
                  <a:lnTo>
                    <a:pt x="2" y="434"/>
                  </a:lnTo>
                  <a:lnTo>
                    <a:pt x="0" y="387"/>
                  </a:lnTo>
                  <a:lnTo>
                    <a:pt x="3" y="343"/>
                  </a:lnTo>
                  <a:lnTo>
                    <a:pt x="8" y="300"/>
                  </a:lnTo>
                  <a:lnTo>
                    <a:pt x="16" y="258"/>
                  </a:lnTo>
                  <a:lnTo>
                    <a:pt x="28" y="218"/>
                  </a:lnTo>
                  <a:lnTo>
                    <a:pt x="41" y="182"/>
                  </a:lnTo>
                  <a:lnTo>
                    <a:pt x="58" y="147"/>
                  </a:lnTo>
                  <a:lnTo>
                    <a:pt x="76" y="116"/>
                  </a:lnTo>
                  <a:lnTo>
                    <a:pt x="98" y="88"/>
                  </a:lnTo>
                  <a:lnTo>
                    <a:pt x="120" y="63"/>
                  </a:lnTo>
                  <a:lnTo>
                    <a:pt x="146" y="42"/>
                  </a:lnTo>
                  <a:lnTo>
                    <a:pt x="174" y="25"/>
                  </a:lnTo>
                  <a:lnTo>
                    <a:pt x="203" y="11"/>
                  </a:lnTo>
                  <a:lnTo>
                    <a:pt x="234" y="3"/>
                  </a:lnTo>
                  <a:lnTo>
                    <a:pt x="265" y="0"/>
                  </a:lnTo>
                  <a:lnTo>
                    <a:pt x="297" y="1"/>
                  </a:lnTo>
                  <a:lnTo>
                    <a:pt x="329" y="7"/>
                  </a:lnTo>
                  <a:lnTo>
                    <a:pt x="360" y="18"/>
                  </a:lnTo>
                  <a:lnTo>
                    <a:pt x="391" y="33"/>
                  </a:lnTo>
                  <a:lnTo>
                    <a:pt x="422" y="51"/>
                  </a:lnTo>
                  <a:lnTo>
                    <a:pt x="450" y="73"/>
                  </a:lnTo>
                  <a:lnTo>
                    <a:pt x="478" y="99"/>
                  </a:lnTo>
                  <a:lnTo>
                    <a:pt x="504" y="129"/>
                  </a:lnTo>
                  <a:lnTo>
                    <a:pt x="529" y="161"/>
                  </a:lnTo>
                  <a:lnTo>
                    <a:pt x="552" y="197"/>
                  </a:lnTo>
                  <a:lnTo>
                    <a:pt x="572" y="234"/>
                  </a:lnTo>
                  <a:lnTo>
                    <a:pt x="590" y="275"/>
                  </a:lnTo>
                  <a:lnTo>
                    <a:pt x="607" y="318"/>
                  </a:lnTo>
                  <a:lnTo>
                    <a:pt x="621" y="363"/>
                  </a:lnTo>
                  <a:lnTo>
                    <a:pt x="631" y="411"/>
                  </a:lnTo>
                  <a:lnTo>
                    <a:pt x="638" y="458"/>
                  </a:lnTo>
                  <a:lnTo>
                    <a:pt x="639" y="467"/>
                  </a:lnTo>
                  <a:lnTo>
                    <a:pt x="571" y="467"/>
                  </a:lnTo>
                  <a:lnTo>
                    <a:pt x="570" y="460"/>
                  </a:lnTo>
                  <a:lnTo>
                    <a:pt x="564" y="422"/>
                  </a:lnTo>
                  <a:lnTo>
                    <a:pt x="556" y="385"/>
                  </a:lnTo>
                  <a:lnTo>
                    <a:pt x="545" y="350"/>
                  </a:lnTo>
                  <a:lnTo>
                    <a:pt x="533" y="316"/>
                  </a:lnTo>
                  <a:lnTo>
                    <a:pt x="518" y="283"/>
                  </a:lnTo>
                  <a:lnTo>
                    <a:pt x="502" y="253"/>
                  </a:lnTo>
                  <a:lnTo>
                    <a:pt x="484" y="225"/>
                  </a:lnTo>
                  <a:lnTo>
                    <a:pt x="465" y="199"/>
                  </a:lnTo>
                  <a:lnTo>
                    <a:pt x="443" y="176"/>
                  </a:lnTo>
                  <a:lnTo>
                    <a:pt x="422" y="156"/>
                  </a:lnTo>
                  <a:lnTo>
                    <a:pt x="399" y="138"/>
                  </a:lnTo>
                  <a:lnTo>
                    <a:pt x="375" y="123"/>
                  </a:lnTo>
                  <a:lnTo>
                    <a:pt x="351" y="112"/>
                  </a:lnTo>
                  <a:lnTo>
                    <a:pt x="327" y="104"/>
                  </a:lnTo>
                  <a:lnTo>
                    <a:pt x="302" y="99"/>
                  </a:lnTo>
                  <a:lnTo>
                    <a:pt x="276" y="98"/>
                  </a:lnTo>
                  <a:lnTo>
                    <a:pt x="251" y="101"/>
                  </a:lnTo>
                  <a:lnTo>
                    <a:pt x="226" y="107"/>
                  </a:lnTo>
                  <a:lnTo>
                    <a:pt x="203" y="118"/>
                  </a:lnTo>
                  <a:lnTo>
                    <a:pt x="182" y="131"/>
                  </a:lnTo>
                  <a:lnTo>
                    <a:pt x="162" y="148"/>
                  </a:lnTo>
                  <a:lnTo>
                    <a:pt x="143" y="167"/>
                  </a:lnTo>
                  <a:lnTo>
                    <a:pt x="127" y="190"/>
                  </a:lnTo>
                  <a:lnTo>
                    <a:pt x="113" y="215"/>
                  </a:lnTo>
                  <a:lnTo>
                    <a:pt x="99" y="241"/>
                  </a:lnTo>
                  <a:lnTo>
                    <a:pt x="89" y="270"/>
                  </a:lnTo>
                  <a:lnTo>
                    <a:pt x="80" y="301"/>
                  </a:lnTo>
                  <a:lnTo>
                    <a:pt x="73" y="334"/>
                  </a:lnTo>
                  <a:lnTo>
                    <a:pt x="69" y="368"/>
                  </a:lnTo>
                  <a:lnTo>
                    <a:pt x="67" y="403"/>
                  </a:lnTo>
                  <a:lnTo>
                    <a:pt x="67" y="439"/>
                  </a:lnTo>
                  <a:lnTo>
                    <a:pt x="69" y="467"/>
                  </a:lnTo>
                  <a:lnTo>
                    <a:pt x="4" y="467"/>
                  </a:lnTo>
                  <a:close/>
                </a:path>
              </a:pathLst>
            </a:custGeom>
            <a:solidFill>
              <a:srgbClr val="808080"/>
            </a:solidFill>
            <a:ln w="9525">
              <a:noFill/>
              <a:round/>
              <a:headEnd/>
              <a:tailEnd/>
            </a:ln>
          </p:spPr>
          <p:txBody>
            <a:bodyPr/>
            <a:lstStyle/>
            <a:p>
              <a:endParaRPr lang="fr-FR"/>
            </a:p>
          </p:txBody>
        </p:sp>
        <p:sp>
          <p:nvSpPr>
            <p:cNvPr id="307" name="Freeform 310"/>
            <p:cNvSpPr>
              <a:spLocks/>
            </p:cNvSpPr>
            <p:nvPr/>
          </p:nvSpPr>
          <p:spPr bwMode="auto">
            <a:xfrm>
              <a:off x="2260" y="2809"/>
              <a:ext cx="213" cy="157"/>
            </a:xfrm>
            <a:custGeom>
              <a:avLst/>
              <a:gdLst>
                <a:gd name="T0" fmla="*/ 0 w 638"/>
                <a:gd name="T1" fmla="*/ 0 h 472"/>
                <a:gd name="T2" fmla="*/ 0 w 638"/>
                <a:gd name="T3" fmla="*/ 1 h 472"/>
                <a:gd name="T4" fmla="*/ 1 w 638"/>
                <a:gd name="T5" fmla="*/ 2 h 472"/>
                <a:gd name="T6" fmla="*/ 1 w 638"/>
                <a:gd name="T7" fmla="*/ 3 h 472"/>
                <a:gd name="T8" fmla="*/ 2 w 638"/>
                <a:gd name="T9" fmla="*/ 4 h 472"/>
                <a:gd name="T10" fmla="*/ 2 w 638"/>
                <a:gd name="T11" fmla="*/ 5 h 472"/>
                <a:gd name="T12" fmla="*/ 3 w 638"/>
                <a:gd name="T13" fmla="*/ 5 h 472"/>
                <a:gd name="T14" fmla="*/ 4 w 638"/>
                <a:gd name="T15" fmla="*/ 6 h 472"/>
                <a:gd name="T16" fmla="*/ 5 w 638"/>
                <a:gd name="T17" fmla="*/ 6 h 472"/>
                <a:gd name="T18" fmla="*/ 5 w 638"/>
                <a:gd name="T19" fmla="*/ 6 h 472"/>
                <a:gd name="T20" fmla="*/ 6 w 638"/>
                <a:gd name="T21" fmla="*/ 5 h 472"/>
                <a:gd name="T22" fmla="*/ 7 w 638"/>
                <a:gd name="T23" fmla="*/ 5 h 472"/>
                <a:gd name="T24" fmla="*/ 7 w 638"/>
                <a:gd name="T25" fmla="*/ 4 h 472"/>
                <a:gd name="T26" fmla="*/ 8 w 638"/>
                <a:gd name="T27" fmla="*/ 3 h 472"/>
                <a:gd name="T28" fmla="*/ 8 w 638"/>
                <a:gd name="T29" fmla="*/ 2 h 472"/>
                <a:gd name="T30" fmla="*/ 8 w 638"/>
                <a:gd name="T31" fmla="*/ 1 h 472"/>
                <a:gd name="T32" fmla="*/ 8 w 638"/>
                <a:gd name="T33" fmla="*/ 0 h 472"/>
                <a:gd name="T34" fmla="*/ 7 w 638"/>
                <a:gd name="T35" fmla="*/ 0 h 472"/>
                <a:gd name="T36" fmla="*/ 7 w 638"/>
                <a:gd name="T37" fmla="*/ 1 h 472"/>
                <a:gd name="T38" fmla="*/ 7 w 638"/>
                <a:gd name="T39" fmla="*/ 2 h 472"/>
                <a:gd name="T40" fmla="*/ 7 w 638"/>
                <a:gd name="T41" fmla="*/ 3 h 472"/>
                <a:gd name="T42" fmla="*/ 6 w 638"/>
                <a:gd name="T43" fmla="*/ 3 h 472"/>
                <a:gd name="T44" fmla="*/ 6 w 638"/>
                <a:gd name="T45" fmla="*/ 4 h 472"/>
                <a:gd name="T46" fmla="*/ 5 w 638"/>
                <a:gd name="T47" fmla="*/ 4 h 472"/>
                <a:gd name="T48" fmla="*/ 5 w 638"/>
                <a:gd name="T49" fmla="*/ 5 h 472"/>
                <a:gd name="T50" fmla="*/ 4 w 638"/>
                <a:gd name="T51" fmla="*/ 5 h 472"/>
                <a:gd name="T52" fmla="*/ 4 w 638"/>
                <a:gd name="T53" fmla="*/ 4 h 472"/>
                <a:gd name="T54" fmla="*/ 3 w 638"/>
                <a:gd name="T55" fmla="*/ 4 h 472"/>
                <a:gd name="T56" fmla="*/ 2 w 638"/>
                <a:gd name="T57" fmla="*/ 4 h 472"/>
                <a:gd name="T58" fmla="*/ 2 w 638"/>
                <a:gd name="T59" fmla="*/ 3 h 472"/>
                <a:gd name="T60" fmla="*/ 1 w 638"/>
                <a:gd name="T61" fmla="*/ 2 h 472"/>
                <a:gd name="T62" fmla="*/ 1 w 638"/>
                <a:gd name="T63" fmla="*/ 1 h 472"/>
                <a:gd name="T64" fmla="*/ 1 w 638"/>
                <a:gd name="T65" fmla="*/ 1 h 472"/>
                <a:gd name="T66" fmla="*/ 1 w 638"/>
                <a:gd name="T67" fmla="*/ 0 h 4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8"/>
                <a:gd name="T103" fmla="*/ 0 h 472"/>
                <a:gd name="T104" fmla="*/ 638 w 638"/>
                <a:gd name="T105" fmla="*/ 472 h 4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8" h="472">
                  <a:moveTo>
                    <a:pt x="0" y="0"/>
                  </a:moveTo>
                  <a:lnTo>
                    <a:pt x="1" y="14"/>
                  </a:lnTo>
                  <a:lnTo>
                    <a:pt x="9" y="62"/>
                  </a:lnTo>
                  <a:lnTo>
                    <a:pt x="19" y="109"/>
                  </a:lnTo>
                  <a:lnTo>
                    <a:pt x="33" y="153"/>
                  </a:lnTo>
                  <a:lnTo>
                    <a:pt x="48" y="196"/>
                  </a:lnTo>
                  <a:lnTo>
                    <a:pt x="68" y="237"/>
                  </a:lnTo>
                  <a:lnTo>
                    <a:pt x="88" y="276"/>
                  </a:lnTo>
                  <a:lnTo>
                    <a:pt x="111" y="311"/>
                  </a:lnTo>
                  <a:lnTo>
                    <a:pt x="136" y="344"/>
                  </a:lnTo>
                  <a:lnTo>
                    <a:pt x="162" y="373"/>
                  </a:lnTo>
                  <a:lnTo>
                    <a:pt x="189" y="399"/>
                  </a:lnTo>
                  <a:lnTo>
                    <a:pt x="218" y="421"/>
                  </a:lnTo>
                  <a:lnTo>
                    <a:pt x="248" y="440"/>
                  </a:lnTo>
                  <a:lnTo>
                    <a:pt x="278" y="453"/>
                  </a:lnTo>
                  <a:lnTo>
                    <a:pt x="310" y="465"/>
                  </a:lnTo>
                  <a:lnTo>
                    <a:pt x="342" y="470"/>
                  </a:lnTo>
                  <a:lnTo>
                    <a:pt x="373" y="472"/>
                  </a:lnTo>
                  <a:lnTo>
                    <a:pt x="405" y="468"/>
                  </a:lnTo>
                  <a:lnTo>
                    <a:pt x="437" y="460"/>
                  </a:lnTo>
                  <a:lnTo>
                    <a:pt x="465" y="447"/>
                  </a:lnTo>
                  <a:lnTo>
                    <a:pt x="494" y="430"/>
                  </a:lnTo>
                  <a:lnTo>
                    <a:pt x="518" y="408"/>
                  </a:lnTo>
                  <a:lnTo>
                    <a:pt x="542" y="383"/>
                  </a:lnTo>
                  <a:lnTo>
                    <a:pt x="563" y="356"/>
                  </a:lnTo>
                  <a:lnTo>
                    <a:pt x="582" y="324"/>
                  </a:lnTo>
                  <a:lnTo>
                    <a:pt x="598" y="290"/>
                  </a:lnTo>
                  <a:lnTo>
                    <a:pt x="611" y="253"/>
                  </a:lnTo>
                  <a:lnTo>
                    <a:pt x="623" y="215"/>
                  </a:lnTo>
                  <a:lnTo>
                    <a:pt x="632" y="173"/>
                  </a:lnTo>
                  <a:lnTo>
                    <a:pt x="636" y="130"/>
                  </a:lnTo>
                  <a:lnTo>
                    <a:pt x="638" y="85"/>
                  </a:lnTo>
                  <a:lnTo>
                    <a:pt x="638" y="39"/>
                  </a:lnTo>
                  <a:lnTo>
                    <a:pt x="635" y="0"/>
                  </a:lnTo>
                  <a:lnTo>
                    <a:pt x="567" y="0"/>
                  </a:lnTo>
                  <a:lnTo>
                    <a:pt x="569" y="30"/>
                  </a:lnTo>
                  <a:lnTo>
                    <a:pt x="569" y="66"/>
                  </a:lnTo>
                  <a:lnTo>
                    <a:pt x="567" y="101"/>
                  </a:lnTo>
                  <a:lnTo>
                    <a:pt x="564" y="135"/>
                  </a:lnTo>
                  <a:lnTo>
                    <a:pt x="557" y="168"/>
                  </a:lnTo>
                  <a:lnTo>
                    <a:pt x="548" y="199"/>
                  </a:lnTo>
                  <a:lnTo>
                    <a:pt x="538" y="228"/>
                  </a:lnTo>
                  <a:lnTo>
                    <a:pt x="524" y="255"/>
                  </a:lnTo>
                  <a:lnTo>
                    <a:pt x="509" y="280"/>
                  </a:lnTo>
                  <a:lnTo>
                    <a:pt x="494" y="302"/>
                  </a:lnTo>
                  <a:lnTo>
                    <a:pt x="474" y="321"/>
                  </a:lnTo>
                  <a:lnTo>
                    <a:pt x="455" y="338"/>
                  </a:lnTo>
                  <a:lnTo>
                    <a:pt x="433" y="352"/>
                  </a:lnTo>
                  <a:lnTo>
                    <a:pt x="411" y="362"/>
                  </a:lnTo>
                  <a:lnTo>
                    <a:pt x="386" y="369"/>
                  </a:lnTo>
                  <a:lnTo>
                    <a:pt x="361" y="371"/>
                  </a:lnTo>
                  <a:lnTo>
                    <a:pt x="335" y="370"/>
                  </a:lnTo>
                  <a:lnTo>
                    <a:pt x="310" y="365"/>
                  </a:lnTo>
                  <a:lnTo>
                    <a:pt x="285" y="357"/>
                  </a:lnTo>
                  <a:lnTo>
                    <a:pt x="261" y="346"/>
                  </a:lnTo>
                  <a:lnTo>
                    <a:pt x="238" y="331"/>
                  </a:lnTo>
                  <a:lnTo>
                    <a:pt x="215" y="313"/>
                  </a:lnTo>
                  <a:lnTo>
                    <a:pt x="193" y="293"/>
                  </a:lnTo>
                  <a:lnTo>
                    <a:pt x="172" y="270"/>
                  </a:lnTo>
                  <a:lnTo>
                    <a:pt x="153" y="244"/>
                  </a:lnTo>
                  <a:lnTo>
                    <a:pt x="135" y="217"/>
                  </a:lnTo>
                  <a:lnTo>
                    <a:pt x="119" y="186"/>
                  </a:lnTo>
                  <a:lnTo>
                    <a:pt x="104" y="154"/>
                  </a:lnTo>
                  <a:lnTo>
                    <a:pt x="92" y="119"/>
                  </a:lnTo>
                  <a:lnTo>
                    <a:pt x="80" y="84"/>
                  </a:lnTo>
                  <a:lnTo>
                    <a:pt x="72" y="47"/>
                  </a:lnTo>
                  <a:lnTo>
                    <a:pt x="67" y="10"/>
                  </a:lnTo>
                  <a:lnTo>
                    <a:pt x="65" y="0"/>
                  </a:lnTo>
                  <a:lnTo>
                    <a:pt x="0" y="0"/>
                  </a:lnTo>
                  <a:close/>
                </a:path>
              </a:pathLst>
            </a:custGeom>
            <a:solidFill>
              <a:srgbClr val="808080"/>
            </a:solidFill>
            <a:ln w="9525">
              <a:noFill/>
              <a:round/>
              <a:headEnd/>
              <a:tailEnd/>
            </a:ln>
          </p:spPr>
          <p:txBody>
            <a:bodyPr/>
            <a:lstStyle/>
            <a:p>
              <a:endParaRPr lang="fr-FR"/>
            </a:p>
          </p:txBody>
        </p:sp>
        <p:sp>
          <p:nvSpPr>
            <p:cNvPr id="308" name="Freeform 311"/>
            <p:cNvSpPr>
              <a:spLocks/>
            </p:cNvSpPr>
            <p:nvPr/>
          </p:nvSpPr>
          <p:spPr bwMode="auto">
            <a:xfrm>
              <a:off x="4077" y="2881"/>
              <a:ext cx="300" cy="368"/>
            </a:xfrm>
            <a:custGeom>
              <a:avLst/>
              <a:gdLst>
                <a:gd name="T0" fmla="*/ 1 w 1389"/>
                <a:gd name="T1" fmla="*/ 0 h 1418"/>
                <a:gd name="T2" fmla="*/ 1 w 1389"/>
                <a:gd name="T3" fmla="*/ 0 h 1418"/>
                <a:gd name="T4" fmla="*/ 1 w 1389"/>
                <a:gd name="T5" fmla="*/ 0 h 1418"/>
                <a:gd name="T6" fmla="*/ 2 w 1389"/>
                <a:gd name="T7" fmla="*/ 0 h 1418"/>
                <a:gd name="T8" fmla="*/ 2 w 1389"/>
                <a:gd name="T9" fmla="*/ 0 h 1418"/>
                <a:gd name="T10" fmla="*/ 2 w 1389"/>
                <a:gd name="T11" fmla="*/ 0 h 1418"/>
                <a:gd name="T12" fmla="*/ 2 w 1389"/>
                <a:gd name="T13" fmla="*/ 0 h 1418"/>
                <a:gd name="T14" fmla="*/ 2 w 1389"/>
                <a:gd name="T15" fmla="*/ 0 h 1418"/>
                <a:gd name="T16" fmla="*/ 2 w 1389"/>
                <a:gd name="T17" fmla="*/ 1 h 1418"/>
                <a:gd name="T18" fmla="*/ 2 w 1389"/>
                <a:gd name="T19" fmla="*/ 1 h 1418"/>
                <a:gd name="T20" fmla="*/ 2 w 1389"/>
                <a:gd name="T21" fmla="*/ 1 h 1418"/>
                <a:gd name="T22" fmla="*/ 3 w 1389"/>
                <a:gd name="T23" fmla="*/ 1 h 1418"/>
                <a:gd name="T24" fmla="*/ 3 w 1389"/>
                <a:gd name="T25" fmla="*/ 1 h 1418"/>
                <a:gd name="T26" fmla="*/ 3 w 1389"/>
                <a:gd name="T27" fmla="*/ 1 h 1418"/>
                <a:gd name="T28" fmla="*/ 3 w 1389"/>
                <a:gd name="T29" fmla="*/ 2 h 1418"/>
                <a:gd name="T30" fmla="*/ 3 w 1389"/>
                <a:gd name="T31" fmla="*/ 2 h 1418"/>
                <a:gd name="T32" fmla="*/ 3 w 1389"/>
                <a:gd name="T33" fmla="*/ 2 h 1418"/>
                <a:gd name="T34" fmla="*/ 3 w 1389"/>
                <a:gd name="T35" fmla="*/ 3 h 1418"/>
                <a:gd name="T36" fmla="*/ 3 w 1389"/>
                <a:gd name="T37" fmla="*/ 4 h 1418"/>
                <a:gd name="T38" fmla="*/ 3 w 1389"/>
                <a:gd name="T39" fmla="*/ 4 h 1418"/>
                <a:gd name="T40" fmla="*/ 3 w 1389"/>
                <a:gd name="T41" fmla="*/ 5 h 1418"/>
                <a:gd name="T42" fmla="*/ 3 w 1389"/>
                <a:gd name="T43" fmla="*/ 5 h 1418"/>
                <a:gd name="T44" fmla="*/ 2 w 1389"/>
                <a:gd name="T45" fmla="*/ 6 h 1418"/>
                <a:gd name="T46" fmla="*/ 2 w 1389"/>
                <a:gd name="T47" fmla="*/ 6 h 1418"/>
                <a:gd name="T48" fmla="*/ 2 w 1389"/>
                <a:gd name="T49" fmla="*/ 6 h 1418"/>
                <a:gd name="T50" fmla="*/ 2 w 1389"/>
                <a:gd name="T51" fmla="*/ 6 h 1418"/>
                <a:gd name="T52" fmla="*/ 2 w 1389"/>
                <a:gd name="T53" fmla="*/ 6 h 1418"/>
                <a:gd name="T54" fmla="*/ 2 w 1389"/>
                <a:gd name="T55" fmla="*/ 6 h 1418"/>
                <a:gd name="T56" fmla="*/ 1 w 1389"/>
                <a:gd name="T57" fmla="*/ 6 h 1418"/>
                <a:gd name="T58" fmla="*/ 1 w 1389"/>
                <a:gd name="T59" fmla="*/ 6 h 1418"/>
                <a:gd name="T60" fmla="*/ 1 w 1389"/>
                <a:gd name="T61" fmla="*/ 6 h 1418"/>
                <a:gd name="T62" fmla="*/ 1 w 1389"/>
                <a:gd name="T63" fmla="*/ 6 h 1418"/>
                <a:gd name="T64" fmla="*/ 1 w 1389"/>
                <a:gd name="T65" fmla="*/ 6 h 1418"/>
                <a:gd name="T66" fmla="*/ 1 w 1389"/>
                <a:gd name="T67" fmla="*/ 6 h 1418"/>
                <a:gd name="T68" fmla="*/ 1 w 1389"/>
                <a:gd name="T69" fmla="*/ 6 h 1418"/>
                <a:gd name="T70" fmla="*/ 0 w 1389"/>
                <a:gd name="T71" fmla="*/ 5 h 1418"/>
                <a:gd name="T72" fmla="*/ 0 w 1389"/>
                <a:gd name="T73" fmla="*/ 5 h 1418"/>
                <a:gd name="T74" fmla="*/ 0 w 1389"/>
                <a:gd name="T75" fmla="*/ 5 h 1418"/>
                <a:gd name="T76" fmla="*/ 0 w 1389"/>
                <a:gd name="T77" fmla="*/ 5 h 1418"/>
                <a:gd name="T78" fmla="*/ 0 w 1389"/>
                <a:gd name="T79" fmla="*/ 4 h 1418"/>
                <a:gd name="T80" fmla="*/ 0 w 1389"/>
                <a:gd name="T81" fmla="*/ 4 h 1418"/>
                <a:gd name="T82" fmla="*/ 0 w 1389"/>
                <a:gd name="T83" fmla="*/ 3 h 1418"/>
                <a:gd name="T84" fmla="*/ 0 w 1389"/>
                <a:gd name="T85" fmla="*/ 3 h 1418"/>
                <a:gd name="T86" fmla="*/ 0 w 1389"/>
                <a:gd name="T87" fmla="*/ 2 h 1418"/>
                <a:gd name="T88" fmla="*/ 0 w 1389"/>
                <a:gd name="T89" fmla="*/ 2 h 1418"/>
                <a:gd name="T90" fmla="*/ 0 w 1389"/>
                <a:gd name="T91" fmla="*/ 1 h 1418"/>
                <a:gd name="T92" fmla="*/ 1 w 1389"/>
                <a:gd name="T93" fmla="*/ 1 h 1418"/>
                <a:gd name="T94" fmla="*/ 1 w 1389"/>
                <a:gd name="T95" fmla="*/ 0 h 1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9"/>
                <a:gd name="T145" fmla="*/ 0 h 1418"/>
                <a:gd name="T146" fmla="*/ 1389 w 1389"/>
                <a:gd name="T147" fmla="*/ 1418 h 1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9" h="1418">
                  <a:moveTo>
                    <a:pt x="448" y="42"/>
                  </a:moveTo>
                  <a:lnTo>
                    <a:pt x="482" y="31"/>
                  </a:lnTo>
                  <a:lnTo>
                    <a:pt x="516" y="21"/>
                  </a:lnTo>
                  <a:lnTo>
                    <a:pt x="550" y="14"/>
                  </a:lnTo>
                  <a:lnTo>
                    <a:pt x="584" y="7"/>
                  </a:lnTo>
                  <a:lnTo>
                    <a:pt x="618" y="4"/>
                  </a:lnTo>
                  <a:lnTo>
                    <a:pt x="651" y="0"/>
                  </a:lnTo>
                  <a:lnTo>
                    <a:pt x="685" y="0"/>
                  </a:lnTo>
                  <a:lnTo>
                    <a:pt x="719" y="2"/>
                  </a:lnTo>
                  <a:lnTo>
                    <a:pt x="753" y="4"/>
                  </a:lnTo>
                  <a:lnTo>
                    <a:pt x="787" y="8"/>
                  </a:lnTo>
                  <a:lnTo>
                    <a:pt x="820" y="14"/>
                  </a:lnTo>
                  <a:lnTo>
                    <a:pt x="853" y="22"/>
                  </a:lnTo>
                  <a:lnTo>
                    <a:pt x="885" y="31"/>
                  </a:lnTo>
                  <a:lnTo>
                    <a:pt x="918" y="42"/>
                  </a:lnTo>
                  <a:lnTo>
                    <a:pt x="948" y="55"/>
                  </a:lnTo>
                  <a:lnTo>
                    <a:pt x="980" y="68"/>
                  </a:lnTo>
                  <a:lnTo>
                    <a:pt x="1009" y="83"/>
                  </a:lnTo>
                  <a:lnTo>
                    <a:pt x="1039" y="100"/>
                  </a:lnTo>
                  <a:lnTo>
                    <a:pt x="1067" y="118"/>
                  </a:lnTo>
                  <a:lnTo>
                    <a:pt x="1095" y="137"/>
                  </a:lnTo>
                  <a:lnTo>
                    <a:pt x="1123" y="158"/>
                  </a:lnTo>
                  <a:lnTo>
                    <a:pt x="1149" y="180"/>
                  </a:lnTo>
                  <a:lnTo>
                    <a:pt x="1173" y="204"/>
                  </a:lnTo>
                  <a:lnTo>
                    <a:pt x="1197" y="229"/>
                  </a:lnTo>
                  <a:lnTo>
                    <a:pt x="1220" y="254"/>
                  </a:lnTo>
                  <a:lnTo>
                    <a:pt x="1241" y="281"/>
                  </a:lnTo>
                  <a:lnTo>
                    <a:pt x="1263" y="311"/>
                  </a:lnTo>
                  <a:lnTo>
                    <a:pt x="1281" y="340"/>
                  </a:lnTo>
                  <a:lnTo>
                    <a:pt x="1299" y="371"/>
                  </a:lnTo>
                  <a:lnTo>
                    <a:pt x="1316" y="402"/>
                  </a:lnTo>
                  <a:lnTo>
                    <a:pt x="1331" y="435"/>
                  </a:lnTo>
                  <a:lnTo>
                    <a:pt x="1344" y="469"/>
                  </a:lnTo>
                  <a:lnTo>
                    <a:pt x="1366" y="538"/>
                  </a:lnTo>
                  <a:lnTo>
                    <a:pt x="1381" y="608"/>
                  </a:lnTo>
                  <a:lnTo>
                    <a:pt x="1389" y="678"/>
                  </a:lnTo>
                  <a:lnTo>
                    <a:pt x="1389" y="747"/>
                  </a:lnTo>
                  <a:lnTo>
                    <a:pt x="1383" y="816"/>
                  </a:lnTo>
                  <a:lnTo>
                    <a:pt x="1371" y="883"/>
                  </a:lnTo>
                  <a:lnTo>
                    <a:pt x="1352" y="948"/>
                  </a:lnTo>
                  <a:lnTo>
                    <a:pt x="1329" y="1010"/>
                  </a:lnTo>
                  <a:lnTo>
                    <a:pt x="1298" y="1071"/>
                  </a:lnTo>
                  <a:lnTo>
                    <a:pt x="1262" y="1128"/>
                  </a:lnTo>
                  <a:lnTo>
                    <a:pt x="1221" y="1181"/>
                  </a:lnTo>
                  <a:lnTo>
                    <a:pt x="1175" y="1230"/>
                  </a:lnTo>
                  <a:lnTo>
                    <a:pt x="1123" y="1274"/>
                  </a:lnTo>
                  <a:lnTo>
                    <a:pt x="1067" y="1314"/>
                  </a:lnTo>
                  <a:lnTo>
                    <a:pt x="1006" y="1348"/>
                  </a:lnTo>
                  <a:lnTo>
                    <a:pt x="941" y="1376"/>
                  </a:lnTo>
                  <a:lnTo>
                    <a:pt x="907" y="1388"/>
                  </a:lnTo>
                  <a:lnTo>
                    <a:pt x="873" y="1398"/>
                  </a:lnTo>
                  <a:lnTo>
                    <a:pt x="839" y="1405"/>
                  </a:lnTo>
                  <a:lnTo>
                    <a:pt x="805" y="1411"/>
                  </a:lnTo>
                  <a:lnTo>
                    <a:pt x="772" y="1415"/>
                  </a:lnTo>
                  <a:lnTo>
                    <a:pt x="738" y="1418"/>
                  </a:lnTo>
                  <a:lnTo>
                    <a:pt x="704" y="1418"/>
                  </a:lnTo>
                  <a:lnTo>
                    <a:pt x="670" y="1417"/>
                  </a:lnTo>
                  <a:lnTo>
                    <a:pt x="636" y="1415"/>
                  </a:lnTo>
                  <a:lnTo>
                    <a:pt x="602" y="1410"/>
                  </a:lnTo>
                  <a:lnTo>
                    <a:pt x="569" y="1405"/>
                  </a:lnTo>
                  <a:lnTo>
                    <a:pt x="536" y="1397"/>
                  </a:lnTo>
                  <a:lnTo>
                    <a:pt x="504" y="1388"/>
                  </a:lnTo>
                  <a:lnTo>
                    <a:pt x="471" y="1376"/>
                  </a:lnTo>
                  <a:lnTo>
                    <a:pt x="441" y="1364"/>
                  </a:lnTo>
                  <a:lnTo>
                    <a:pt x="410" y="1350"/>
                  </a:lnTo>
                  <a:lnTo>
                    <a:pt x="380" y="1335"/>
                  </a:lnTo>
                  <a:lnTo>
                    <a:pt x="350" y="1319"/>
                  </a:lnTo>
                  <a:lnTo>
                    <a:pt x="322" y="1300"/>
                  </a:lnTo>
                  <a:lnTo>
                    <a:pt x="294" y="1281"/>
                  </a:lnTo>
                  <a:lnTo>
                    <a:pt x="266" y="1261"/>
                  </a:lnTo>
                  <a:lnTo>
                    <a:pt x="240" y="1238"/>
                  </a:lnTo>
                  <a:lnTo>
                    <a:pt x="216" y="1214"/>
                  </a:lnTo>
                  <a:lnTo>
                    <a:pt x="192" y="1189"/>
                  </a:lnTo>
                  <a:lnTo>
                    <a:pt x="169" y="1164"/>
                  </a:lnTo>
                  <a:lnTo>
                    <a:pt x="148" y="1137"/>
                  </a:lnTo>
                  <a:lnTo>
                    <a:pt x="126" y="1108"/>
                  </a:lnTo>
                  <a:lnTo>
                    <a:pt x="108" y="1078"/>
                  </a:lnTo>
                  <a:lnTo>
                    <a:pt x="90" y="1048"/>
                  </a:lnTo>
                  <a:lnTo>
                    <a:pt x="73" y="1016"/>
                  </a:lnTo>
                  <a:lnTo>
                    <a:pt x="58" y="983"/>
                  </a:lnTo>
                  <a:lnTo>
                    <a:pt x="45" y="949"/>
                  </a:lnTo>
                  <a:lnTo>
                    <a:pt x="23" y="880"/>
                  </a:lnTo>
                  <a:lnTo>
                    <a:pt x="8" y="810"/>
                  </a:lnTo>
                  <a:lnTo>
                    <a:pt x="0" y="741"/>
                  </a:lnTo>
                  <a:lnTo>
                    <a:pt x="0" y="672"/>
                  </a:lnTo>
                  <a:lnTo>
                    <a:pt x="6" y="603"/>
                  </a:lnTo>
                  <a:lnTo>
                    <a:pt x="18" y="536"/>
                  </a:lnTo>
                  <a:lnTo>
                    <a:pt x="37" y="470"/>
                  </a:lnTo>
                  <a:lnTo>
                    <a:pt x="62" y="408"/>
                  </a:lnTo>
                  <a:lnTo>
                    <a:pt x="91" y="348"/>
                  </a:lnTo>
                  <a:lnTo>
                    <a:pt x="127" y="290"/>
                  </a:lnTo>
                  <a:lnTo>
                    <a:pt x="168" y="237"/>
                  </a:lnTo>
                  <a:lnTo>
                    <a:pt x="214" y="188"/>
                  </a:lnTo>
                  <a:lnTo>
                    <a:pt x="266" y="144"/>
                  </a:lnTo>
                  <a:lnTo>
                    <a:pt x="322" y="105"/>
                  </a:lnTo>
                  <a:lnTo>
                    <a:pt x="383" y="71"/>
                  </a:lnTo>
                  <a:lnTo>
                    <a:pt x="448" y="42"/>
                  </a:lnTo>
                  <a:close/>
                </a:path>
              </a:pathLst>
            </a:custGeom>
            <a:solidFill>
              <a:srgbClr val="E6E6E6"/>
            </a:solidFill>
            <a:ln w="9525">
              <a:noFill/>
              <a:round/>
              <a:headEnd/>
              <a:tailEnd/>
            </a:ln>
          </p:spPr>
          <p:txBody>
            <a:bodyPr/>
            <a:lstStyle/>
            <a:p>
              <a:endParaRPr lang="fr-FR"/>
            </a:p>
          </p:txBody>
        </p:sp>
        <p:sp>
          <p:nvSpPr>
            <p:cNvPr id="309" name="Freeform 312"/>
            <p:cNvSpPr>
              <a:spLocks/>
            </p:cNvSpPr>
            <p:nvPr/>
          </p:nvSpPr>
          <p:spPr bwMode="auto">
            <a:xfrm>
              <a:off x="4049" y="2882"/>
              <a:ext cx="358" cy="183"/>
            </a:xfrm>
            <a:custGeom>
              <a:avLst/>
              <a:gdLst>
                <a:gd name="T0" fmla="*/ 0 w 1075"/>
                <a:gd name="T1" fmla="*/ 6 h 549"/>
                <a:gd name="T2" fmla="*/ 0 w 1075"/>
                <a:gd name="T3" fmla="*/ 5 h 549"/>
                <a:gd name="T4" fmla="*/ 1 w 1075"/>
                <a:gd name="T5" fmla="*/ 4 h 549"/>
                <a:gd name="T6" fmla="*/ 1 w 1075"/>
                <a:gd name="T7" fmla="*/ 3 h 549"/>
                <a:gd name="T8" fmla="*/ 2 w 1075"/>
                <a:gd name="T9" fmla="*/ 2 h 549"/>
                <a:gd name="T10" fmla="*/ 3 w 1075"/>
                <a:gd name="T11" fmla="*/ 1 h 549"/>
                <a:gd name="T12" fmla="*/ 4 w 1075"/>
                <a:gd name="T13" fmla="*/ 0 h 549"/>
                <a:gd name="T14" fmla="*/ 6 w 1075"/>
                <a:gd name="T15" fmla="*/ 0 h 549"/>
                <a:gd name="T16" fmla="*/ 7 w 1075"/>
                <a:gd name="T17" fmla="*/ 0 h 549"/>
                <a:gd name="T18" fmla="*/ 8 w 1075"/>
                <a:gd name="T19" fmla="*/ 0 h 549"/>
                <a:gd name="T20" fmla="*/ 9 w 1075"/>
                <a:gd name="T21" fmla="*/ 1 h 549"/>
                <a:gd name="T22" fmla="*/ 10 w 1075"/>
                <a:gd name="T23" fmla="*/ 1 h 549"/>
                <a:gd name="T24" fmla="*/ 11 w 1075"/>
                <a:gd name="T25" fmla="*/ 2 h 549"/>
                <a:gd name="T26" fmla="*/ 12 w 1075"/>
                <a:gd name="T27" fmla="*/ 3 h 549"/>
                <a:gd name="T28" fmla="*/ 13 w 1075"/>
                <a:gd name="T29" fmla="*/ 4 h 549"/>
                <a:gd name="T30" fmla="*/ 13 w 1075"/>
                <a:gd name="T31" fmla="*/ 6 h 549"/>
                <a:gd name="T32" fmla="*/ 13 w 1075"/>
                <a:gd name="T33" fmla="*/ 7 h 549"/>
                <a:gd name="T34" fmla="*/ 12 w 1075"/>
                <a:gd name="T35" fmla="*/ 7 h 549"/>
                <a:gd name="T36" fmla="*/ 12 w 1075"/>
                <a:gd name="T37" fmla="*/ 5 h 549"/>
                <a:gd name="T38" fmla="*/ 12 w 1075"/>
                <a:gd name="T39" fmla="*/ 4 h 549"/>
                <a:gd name="T40" fmla="*/ 11 w 1075"/>
                <a:gd name="T41" fmla="*/ 3 h 549"/>
                <a:gd name="T42" fmla="*/ 10 w 1075"/>
                <a:gd name="T43" fmla="*/ 3 h 549"/>
                <a:gd name="T44" fmla="*/ 9 w 1075"/>
                <a:gd name="T45" fmla="*/ 2 h 549"/>
                <a:gd name="T46" fmla="*/ 8 w 1075"/>
                <a:gd name="T47" fmla="*/ 2 h 549"/>
                <a:gd name="T48" fmla="*/ 7 w 1075"/>
                <a:gd name="T49" fmla="*/ 1 h 549"/>
                <a:gd name="T50" fmla="*/ 6 w 1075"/>
                <a:gd name="T51" fmla="*/ 1 h 549"/>
                <a:gd name="T52" fmla="*/ 5 w 1075"/>
                <a:gd name="T53" fmla="*/ 1 h 549"/>
                <a:gd name="T54" fmla="*/ 4 w 1075"/>
                <a:gd name="T55" fmla="*/ 2 h 549"/>
                <a:gd name="T56" fmla="*/ 3 w 1075"/>
                <a:gd name="T57" fmla="*/ 2 h 549"/>
                <a:gd name="T58" fmla="*/ 2 w 1075"/>
                <a:gd name="T59" fmla="*/ 3 h 549"/>
                <a:gd name="T60" fmla="*/ 2 w 1075"/>
                <a:gd name="T61" fmla="*/ 4 h 549"/>
                <a:gd name="T62" fmla="*/ 1 w 1075"/>
                <a:gd name="T63" fmla="*/ 5 h 549"/>
                <a:gd name="T64" fmla="*/ 1 w 1075"/>
                <a:gd name="T65" fmla="*/ 6 h 549"/>
                <a:gd name="T66" fmla="*/ 1 w 1075"/>
                <a:gd name="T67" fmla="*/ 7 h 5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5"/>
                <a:gd name="T103" fmla="*/ 0 h 549"/>
                <a:gd name="T104" fmla="*/ 1075 w 1075"/>
                <a:gd name="T105" fmla="*/ 549 h 5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5" h="549">
                  <a:moveTo>
                    <a:pt x="1" y="549"/>
                  </a:moveTo>
                  <a:lnTo>
                    <a:pt x="0" y="520"/>
                  </a:lnTo>
                  <a:lnTo>
                    <a:pt x="4" y="467"/>
                  </a:lnTo>
                  <a:lnTo>
                    <a:pt x="15" y="415"/>
                  </a:lnTo>
                  <a:lnTo>
                    <a:pt x="28" y="364"/>
                  </a:lnTo>
                  <a:lnTo>
                    <a:pt x="47" y="315"/>
                  </a:lnTo>
                  <a:lnTo>
                    <a:pt x="71" y="268"/>
                  </a:lnTo>
                  <a:lnTo>
                    <a:pt x="98" y="224"/>
                  </a:lnTo>
                  <a:lnTo>
                    <a:pt x="130" y="182"/>
                  </a:lnTo>
                  <a:lnTo>
                    <a:pt x="166" y="145"/>
                  </a:lnTo>
                  <a:lnTo>
                    <a:pt x="206" y="110"/>
                  </a:lnTo>
                  <a:lnTo>
                    <a:pt x="249" y="79"/>
                  </a:lnTo>
                  <a:lnTo>
                    <a:pt x="297" y="53"/>
                  </a:lnTo>
                  <a:lnTo>
                    <a:pt x="346" y="32"/>
                  </a:lnTo>
                  <a:lnTo>
                    <a:pt x="398" y="16"/>
                  </a:lnTo>
                  <a:lnTo>
                    <a:pt x="452" y="5"/>
                  </a:lnTo>
                  <a:lnTo>
                    <a:pt x="504" y="0"/>
                  </a:lnTo>
                  <a:lnTo>
                    <a:pt x="557" y="0"/>
                  </a:lnTo>
                  <a:lnTo>
                    <a:pt x="609" y="6"/>
                  </a:lnTo>
                  <a:lnTo>
                    <a:pt x="660" y="17"/>
                  </a:lnTo>
                  <a:lnTo>
                    <a:pt x="710" y="32"/>
                  </a:lnTo>
                  <a:lnTo>
                    <a:pt x="757" y="52"/>
                  </a:lnTo>
                  <a:lnTo>
                    <a:pt x="804" y="77"/>
                  </a:lnTo>
                  <a:lnTo>
                    <a:pt x="848" y="106"/>
                  </a:lnTo>
                  <a:lnTo>
                    <a:pt x="889" y="139"/>
                  </a:lnTo>
                  <a:lnTo>
                    <a:pt x="926" y="177"/>
                  </a:lnTo>
                  <a:lnTo>
                    <a:pt x="961" y="219"/>
                  </a:lnTo>
                  <a:lnTo>
                    <a:pt x="992" y="263"/>
                  </a:lnTo>
                  <a:lnTo>
                    <a:pt x="1018" y="311"/>
                  </a:lnTo>
                  <a:lnTo>
                    <a:pt x="1041" y="364"/>
                  </a:lnTo>
                  <a:lnTo>
                    <a:pt x="1058" y="417"/>
                  </a:lnTo>
                  <a:lnTo>
                    <a:pt x="1069" y="471"/>
                  </a:lnTo>
                  <a:lnTo>
                    <a:pt x="1075" y="524"/>
                  </a:lnTo>
                  <a:lnTo>
                    <a:pt x="1075" y="549"/>
                  </a:lnTo>
                  <a:lnTo>
                    <a:pt x="982" y="549"/>
                  </a:lnTo>
                  <a:lnTo>
                    <a:pt x="982" y="529"/>
                  </a:lnTo>
                  <a:lnTo>
                    <a:pt x="977" y="485"/>
                  </a:lnTo>
                  <a:lnTo>
                    <a:pt x="967" y="441"/>
                  </a:lnTo>
                  <a:lnTo>
                    <a:pt x="953" y="396"/>
                  </a:lnTo>
                  <a:lnTo>
                    <a:pt x="935" y="353"/>
                  </a:lnTo>
                  <a:lnTo>
                    <a:pt x="913" y="314"/>
                  </a:lnTo>
                  <a:lnTo>
                    <a:pt x="888" y="276"/>
                  </a:lnTo>
                  <a:lnTo>
                    <a:pt x="859" y="241"/>
                  </a:lnTo>
                  <a:lnTo>
                    <a:pt x="828" y="211"/>
                  </a:lnTo>
                  <a:lnTo>
                    <a:pt x="794" y="183"/>
                  </a:lnTo>
                  <a:lnTo>
                    <a:pt x="757" y="160"/>
                  </a:lnTo>
                  <a:lnTo>
                    <a:pt x="719" y="138"/>
                  </a:lnTo>
                  <a:lnTo>
                    <a:pt x="679" y="122"/>
                  </a:lnTo>
                  <a:lnTo>
                    <a:pt x="639" y="110"/>
                  </a:lnTo>
                  <a:lnTo>
                    <a:pt x="597" y="101"/>
                  </a:lnTo>
                  <a:lnTo>
                    <a:pt x="554" y="96"/>
                  </a:lnTo>
                  <a:lnTo>
                    <a:pt x="509" y="96"/>
                  </a:lnTo>
                  <a:lnTo>
                    <a:pt x="466" y="100"/>
                  </a:lnTo>
                  <a:lnTo>
                    <a:pt x="422" y="109"/>
                  </a:lnTo>
                  <a:lnTo>
                    <a:pt x="379" y="122"/>
                  </a:lnTo>
                  <a:lnTo>
                    <a:pt x="337" y="140"/>
                  </a:lnTo>
                  <a:lnTo>
                    <a:pt x="299" y="162"/>
                  </a:lnTo>
                  <a:lnTo>
                    <a:pt x="264" y="187"/>
                  </a:lnTo>
                  <a:lnTo>
                    <a:pt x="231" y="215"/>
                  </a:lnTo>
                  <a:lnTo>
                    <a:pt x="201" y="247"/>
                  </a:lnTo>
                  <a:lnTo>
                    <a:pt x="175" y="281"/>
                  </a:lnTo>
                  <a:lnTo>
                    <a:pt x="153" y="317"/>
                  </a:lnTo>
                  <a:lnTo>
                    <a:pt x="134" y="356"/>
                  </a:lnTo>
                  <a:lnTo>
                    <a:pt x="118" y="396"/>
                  </a:lnTo>
                  <a:lnTo>
                    <a:pt x="105" y="438"/>
                  </a:lnTo>
                  <a:lnTo>
                    <a:pt x="97" y="480"/>
                  </a:lnTo>
                  <a:lnTo>
                    <a:pt x="94" y="524"/>
                  </a:lnTo>
                  <a:lnTo>
                    <a:pt x="95" y="549"/>
                  </a:lnTo>
                  <a:lnTo>
                    <a:pt x="1" y="549"/>
                  </a:lnTo>
                  <a:close/>
                </a:path>
              </a:pathLst>
            </a:custGeom>
            <a:solidFill>
              <a:srgbClr val="808080"/>
            </a:solidFill>
            <a:ln w="9525">
              <a:noFill/>
              <a:round/>
              <a:headEnd/>
              <a:tailEnd/>
            </a:ln>
          </p:spPr>
          <p:txBody>
            <a:bodyPr/>
            <a:lstStyle/>
            <a:p>
              <a:endParaRPr lang="fr-FR"/>
            </a:p>
          </p:txBody>
        </p:sp>
        <p:sp>
          <p:nvSpPr>
            <p:cNvPr id="310" name="Freeform 313"/>
            <p:cNvSpPr>
              <a:spLocks/>
            </p:cNvSpPr>
            <p:nvPr/>
          </p:nvSpPr>
          <p:spPr bwMode="auto">
            <a:xfrm>
              <a:off x="4049" y="3065"/>
              <a:ext cx="358" cy="183"/>
            </a:xfrm>
            <a:custGeom>
              <a:avLst/>
              <a:gdLst>
                <a:gd name="T0" fmla="*/ 0 w 1074"/>
                <a:gd name="T1" fmla="*/ 0 h 548"/>
                <a:gd name="T2" fmla="*/ 0 w 1074"/>
                <a:gd name="T3" fmla="*/ 2 h 548"/>
                <a:gd name="T4" fmla="*/ 1 w 1074"/>
                <a:gd name="T5" fmla="*/ 3 h 548"/>
                <a:gd name="T6" fmla="*/ 1 w 1074"/>
                <a:gd name="T7" fmla="*/ 4 h 548"/>
                <a:gd name="T8" fmla="*/ 2 w 1074"/>
                <a:gd name="T9" fmla="*/ 5 h 548"/>
                <a:gd name="T10" fmla="*/ 3 w 1074"/>
                <a:gd name="T11" fmla="*/ 6 h 548"/>
                <a:gd name="T12" fmla="*/ 5 w 1074"/>
                <a:gd name="T13" fmla="*/ 6 h 548"/>
                <a:gd name="T14" fmla="*/ 6 w 1074"/>
                <a:gd name="T15" fmla="*/ 7 h 548"/>
                <a:gd name="T16" fmla="*/ 7 w 1074"/>
                <a:gd name="T17" fmla="*/ 7 h 548"/>
                <a:gd name="T18" fmla="*/ 8 w 1074"/>
                <a:gd name="T19" fmla="*/ 7 h 548"/>
                <a:gd name="T20" fmla="*/ 10 w 1074"/>
                <a:gd name="T21" fmla="*/ 6 h 548"/>
                <a:gd name="T22" fmla="*/ 11 w 1074"/>
                <a:gd name="T23" fmla="*/ 5 h 548"/>
                <a:gd name="T24" fmla="*/ 12 w 1074"/>
                <a:gd name="T25" fmla="*/ 5 h 548"/>
                <a:gd name="T26" fmla="*/ 12 w 1074"/>
                <a:gd name="T27" fmla="*/ 3 h 548"/>
                <a:gd name="T28" fmla="*/ 13 w 1074"/>
                <a:gd name="T29" fmla="*/ 2 h 548"/>
                <a:gd name="T30" fmla="*/ 13 w 1074"/>
                <a:gd name="T31" fmla="*/ 1 h 548"/>
                <a:gd name="T32" fmla="*/ 13 w 1074"/>
                <a:gd name="T33" fmla="*/ 0 h 548"/>
                <a:gd name="T34" fmla="*/ 12 w 1074"/>
                <a:gd name="T35" fmla="*/ 0 h 548"/>
                <a:gd name="T36" fmla="*/ 12 w 1074"/>
                <a:gd name="T37" fmla="*/ 1 h 548"/>
                <a:gd name="T38" fmla="*/ 12 w 1074"/>
                <a:gd name="T39" fmla="*/ 2 h 548"/>
                <a:gd name="T40" fmla="*/ 11 w 1074"/>
                <a:gd name="T41" fmla="*/ 3 h 548"/>
                <a:gd name="T42" fmla="*/ 10 w 1074"/>
                <a:gd name="T43" fmla="*/ 4 h 548"/>
                <a:gd name="T44" fmla="*/ 10 w 1074"/>
                <a:gd name="T45" fmla="*/ 5 h 548"/>
                <a:gd name="T46" fmla="*/ 9 w 1074"/>
                <a:gd name="T47" fmla="*/ 5 h 548"/>
                <a:gd name="T48" fmla="*/ 7 w 1074"/>
                <a:gd name="T49" fmla="*/ 6 h 548"/>
                <a:gd name="T50" fmla="*/ 6 w 1074"/>
                <a:gd name="T51" fmla="*/ 6 h 548"/>
                <a:gd name="T52" fmla="*/ 5 w 1074"/>
                <a:gd name="T53" fmla="*/ 5 h 548"/>
                <a:gd name="T54" fmla="*/ 4 w 1074"/>
                <a:gd name="T55" fmla="*/ 5 h 548"/>
                <a:gd name="T56" fmla="*/ 3 w 1074"/>
                <a:gd name="T57" fmla="*/ 5 h 548"/>
                <a:gd name="T58" fmla="*/ 3 w 1074"/>
                <a:gd name="T59" fmla="*/ 4 h 548"/>
                <a:gd name="T60" fmla="*/ 2 w 1074"/>
                <a:gd name="T61" fmla="*/ 3 h 548"/>
                <a:gd name="T62" fmla="*/ 1 w 1074"/>
                <a:gd name="T63" fmla="*/ 2 h 548"/>
                <a:gd name="T64" fmla="*/ 1 w 1074"/>
                <a:gd name="T65" fmla="*/ 1 h 548"/>
                <a:gd name="T66" fmla="*/ 1 w 1074"/>
                <a:gd name="T67" fmla="*/ 0 h 5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548"/>
                <a:gd name="T104" fmla="*/ 1074 w 1074"/>
                <a:gd name="T105" fmla="*/ 548 h 5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548">
                  <a:moveTo>
                    <a:pt x="0" y="0"/>
                  </a:moveTo>
                  <a:lnTo>
                    <a:pt x="0" y="24"/>
                  </a:lnTo>
                  <a:lnTo>
                    <a:pt x="6" y="78"/>
                  </a:lnTo>
                  <a:lnTo>
                    <a:pt x="17" y="133"/>
                  </a:lnTo>
                  <a:lnTo>
                    <a:pt x="34" y="186"/>
                  </a:lnTo>
                  <a:lnTo>
                    <a:pt x="57" y="238"/>
                  </a:lnTo>
                  <a:lnTo>
                    <a:pt x="83" y="286"/>
                  </a:lnTo>
                  <a:lnTo>
                    <a:pt x="113" y="331"/>
                  </a:lnTo>
                  <a:lnTo>
                    <a:pt x="148" y="372"/>
                  </a:lnTo>
                  <a:lnTo>
                    <a:pt x="186" y="409"/>
                  </a:lnTo>
                  <a:lnTo>
                    <a:pt x="227" y="442"/>
                  </a:lnTo>
                  <a:lnTo>
                    <a:pt x="271" y="471"/>
                  </a:lnTo>
                  <a:lnTo>
                    <a:pt x="316" y="496"/>
                  </a:lnTo>
                  <a:lnTo>
                    <a:pt x="365" y="517"/>
                  </a:lnTo>
                  <a:lnTo>
                    <a:pt x="414" y="531"/>
                  </a:lnTo>
                  <a:lnTo>
                    <a:pt x="465" y="543"/>
                  </a:lnTo>
                  <a:lnTo>
                    <a:pt x="518" y="548"/>
                  </a:lnTo>
                  <a:lnTo>
                    <a:pt x="570" y="548"/>
                  </a:lnTo>
                  <a:lnTo>
                    <a:pt x="622" y="544"/>
                  </a:lnTo>
                  <a:lnTo>
                    <a:pt x="675" y="533"/>
                  </a:lnTo>
                  <a:lnTo>
                    <a:pt x="727" y="517"/>
                  </a:lnTo>
                  <a:lnTo>
                    <a:pt x="777" y="495"/>
                  </a:lnTo>
                  <a:lnTo>
                    <a:pt x="824" y="468"/>
                  </a:lnTo>
                  <a:lnTo>
                    <a:pt x="867" y="437"/>
                  </a:lnTo>
                  <a:lnTo>
                    <a:pt x="907" y="402"/>
                  </a:lnTo>
                  <a:lnTo>
                    <a:pt x="943" y="365"/>
                  </a:lnTo>
                  <a:lnTo>
                    <a:pt x="975" y="323"/>
                  </a:lnTo>
                  <a:lnTo>
                    <a:pt x="1003" y="279"/>
                  </a:lnTo>
                  <a:lnTo>
                    <a:pt x="1026" y="232"/>
                  </a:lnTo>
                  <a:lnTo>
                    <a:pt x="1045" y="184"/>
                  </a:lnTo>
                  <a:lnTo>
                    <a:pt x="1060" y="134"/>
                  </a:lnTo>
                  <a:lnTo>
                    <a:pt x="1069" y="82"/>
                  </a:lnTo>
                  <a:lnTo>
                    <a:pt x="1074" y="29"/>
                  </a:lnTo>
                  <a:lnTo>
                    <a:pt x="1074" y="0"/>
                  </a:lnTo>
                  <a:lnTo>
                    <a:pt x="981" y="0"/>
                  </a:lnTo>
                  <a:lnTo>
                    <a:pt x="981" y="24"/>
                  </a:lnTo>
                  <a:lnTo>
                    <a:pt x="977" y="68"/>
                  </a:lnTo>
                  <a:lnTo>
                    <a:pt x="969" y="110"/>
                  </a:lnTo>
                  <a:lnTo>
                    <a:pt x="957" y="152"/>
                  </a:lnTo>
                  <a:lnTo>
                    <a:pt x="941" y="193"/>
                  </a:lnTo>
                  <a:lnTo>
                    <a:pt x="922" y="231"/>
                  </a:lnTo>
                  <a:lnTo>
                    <a:pt x="899" y="268"/>
                  </a:lnTo>
                  <a:lnTo>
                    <a:pt x="872" y="301"/>
                  </a:lnTo>
                  <a:lnTo>
                    <a:pt x="843" y="333"/>
                  </a:lnTo>
                  <a:lnTo>
                    <a:pt x="810" y="362"/>
                  </a:lnTo>
                  <a:lnTo>
                    <a:pt x="775" y="388"/>
                  </a:lnTo>
                  <a:lnTo>
                    <a:pt x="736" y="409"/>
                  </a:lnTo>
                  <a:lnTo>
                    <a:pt x="694" y="427"/>
                  </a:lnTo>
                  <a:lnTo>
                    <a:pt x="651" y="441"/>
                  </a:lnTo>
                  <a:lnTo>
                    <a:pt x="607" y="449"/>
                  </a:lnTo>
                  <a:lnTo>
                    <a:pt x="564" y="453"/>
                  </a:lnTo>
                  <a:lnTo>
                    <a:pt x="521" y="453"/>
                  </a:lnTo>
                  <a:lnTo>
                    <a:pt x="478" y="449"/>
                  </a:lnTo>
                  <a:lnTo>
                    <a:pt x="435" y="440"/>
                  </a:lnTo>
                  <a:lnTo>
                    <a:pt x="394" y="426"/>
                  </a:lnTo>
                  <a:lnTo>
                    <a:pt x="354" y="410"/>
                  </a:lnTo>
                  <a:lnTo>
                    <a:pt x="317" y="390"/>
                  </a:lnTo>
                  <a:lnTo>
                    <a:pt x="281" y="365"/>
                  </a:lnTo>
                  <a:lnTo>
                    <a:pt x="247" y="338"/>
                  </a:lnTo>
                  <a:lnTo>
                    <a:pt x="215" y="307"/>
                  </a:lnTo>
                  <a:lnTo>
                    <a:pt x="187" y="273"/>
                  </a:lnTo>
                  <a:lnTo>
                    <a:pt x="162" y="236"/>
                  </a:lnTo>
                  <a:lnTo>
                    <a:pt x="139" y="196"/>
                  </a:lnTo>
                  <a:lnTo>
                    <a:pt x="121" y="153"/>
                  </a:lnTo>
                  <a:lnTo>
                    <a:pt x="108" y="109"/>
                  </a:lnTo>
                  <a:lnTo>
                    <a:pt x="99" y="65"/>
                  </a:lnTo>
                  <a:lnTo>
                    <a:pt x="94" y="20"/>
                  </a:lnTo>
                  <a:lnTo>
                    <a:pt x="94" y="0"/>
                  </a:lnTo>
                  <a:lnTo>
                    <a:pt x="0" y="0"/>
                  </a:lnTo>
                  <a:close/>
                </a:path>
              </a:pathLst>
            </a:custGeom>
            <a:solidFill>
              <a:srgbClr val="808080"/>
            </a:solidFill>
            <a:ln w="9525">
              <a:noFill/>
              <a:round/>
              <a:headEnd/>
              <a:tailEnd/>
            </a:ln>
          </p:spPr>
          <p:txBody>
            <a:bodyPr/>
            <a:lstStyle/>
            <a:p>
              <a:endParaRPr lang="fr-FR"/>
            </a:p>
          </p:txBody>
        </p:sp>
      </p:grpSp>
      <p:grpSp>
        <p:nvGrpSpPr>
          <p:cNvPr id="311" name="Group 314"/>
          <p:cNvGrpSpPr>
            <a:grpSpLocks noChangeAspect="1"/>
          </p:cNvGrpSpPr>
          <p:nvPr/>
        </p:nvGrpSpPr>
        <p:grpSpPr bwMode="auto">
          <a:xfrm>
            <a:off x="6227763" y="4508500"/>
            <a:ext cx="1679575" cy="836613"/>
            <a:chOff x="340" y="436"/>
            <a:chExt cx="3810" cy="1870"/>
          </a:xfrm>
        </p:grpSpPr>
        <p:sp>
          <p:nvSpPr>
            <p:cNvPr id="312" name="AutoShape 315"/>
            <p:cNvSpPr>
              <a:spLocks noChangeAspect="1" noChangeArrowheads="1" noTextEdit="1"/>
            </p:cNvSpPr>
            <p:nvPr/>
          </p:nvSpPr>
          <p:spPr bwMode="auto">
            <a:xfrm>
              <a:off x="340" y="436"/>
              <a:ext cx="3810" cy="1870"/>
            </a:xfrm>
            <a:prstGeom prst="rect">
              <a:avLst/>
            </a:prstGeom>
            <a:noFill/>
            <a:ln w="9525">
              <a:noFill/>
              <a:miter lim="800000"/>
              <a:headEnd/>
              <a:tailEnd/>
            </a:ln>
          </p:spPr>
          <p:txBody>
            <a:bodyPr/>
            <a:lstStyle/>
            <a:p>
              <a:endParaRPr lang="fr-FR"/>
            </a:p>
          </p:txBody>
        </p:sp>
        <p:grpSp>
          <p:nvGrpSpPr>
            <p:cNvPr id="313" name="Group 316"/>
            <p:cNvGrpSpPr>
              <a:grpSpLocks/>
            </p:cNvGrpSpPr>
            <p:nvPr/>
          </p:nvGrpSpPr>
          <p:grpSpPr bwMode="auto">
            <a:xfrm>
              <a:off x="340" y="436"/>
              <a:ext cx="3810" cy="1870"/>
              <a:chOff x="340" y="436"/>
              <a:chExt cx="3810" cy="1870"/>
            </a:xfrm>
          </p:grpSpPr>
          <p:sp>
            <p:nvSpPr>
              <p:cNvPr id="419" name="Rectangle 317"/>
              <p:cNvSpPr>
                <a:spLocks noChangeArrowheads="1"/>
              </p:cNvSpPr>
              <p:nvPr/>
            </p:nvSpPr>
            <p:spPr bwMode="auto">
              <a:xfrm>
                <a:off x="340" y="436"/>
                <a:ext cx="3810" cy="1870"/>
              </a:xfrm>
              <a:prstGeom prst="rect">
                <a:avLst/>
              </a:prstGeom>
              <a:noFill/>
              <a:ln w="9525">
                <a:noFill/>
                <a:miter lim="800000"/>
                <a:headEnd/>
                <a:tailEnd/>
              </a:ln>
            </p:spPr>
            <p:txBody>
              <a:bodyPr/>
              <a:lstStyle/>
              <a:p>
                <a:endParaRPr lang="fr-FR"/>
              </a:p>
            </p:txBody>
          </p:sp>
          <p:sp>
            <p:nvSpPr>
              <p:cNvPr id="420" name="Freeform 318"/>
              <p:cNvSpPr>
                <a:spLocks/>
              </p:cNvSpPr>
              <p:nvPr/>
            </p:nvSpPr>
            <p:spPr bwMode="auto">
              <a:xfrm>
                <a:off x="416" y="1144"/>
                <a:ext cx="3635" cy="1154"/>
              </a:xfrm>
              <a:custGeom>
                <a:avLst/>
                <a:gdLst>
                  <a:gd name="T0" fmla="*/ 131 w 10905"/>
                  <a:gd name="T1" fmla="*/ 29 h 3463"/>
                  <a:gd name="T2" fmla="*/ 133 w 10905"/>
                  <a:gd name="T3" fmla="*/ 30 h 3463"/>
                  <a:gd name="T4" fmla="*/ 135 w 10905"/>
                  <a:gd name="T5" fmla="*/ 31 h 3463"/>
                  <a:gd name="T6" fmla="*/ 134 w 10905"/>
                  <a:gd name="T7" fmla="*/ 33 h 3463"/>
                  <a:gd name="T8" fmla="*/ 131 w 10905"/>
                  <a:gd name="T9" fmla="*/ 35 h 3463"/>
                  <a:gd name="T10" fmla="*/ 129 w 10905"/>
                  <a:gd name="T11" fmla="*/ 36 h 3463"/>
                  <a:gd name="T12" fmla="*/ 126 w 10905"/>
                  <a:gd name="T13" fmla="*/ 37 h 3463"/>
                  <a:gd name="T14" fmla="*/ 124 w 10905"/>
                  <a:gd name="T15" fmla="*/ 38 h 3463"/>
                  <a:gd name="T16" fmla="*/ 122 w 10905"/>
                  <a:gd name="T17" fmla="*/ 38 h 3463"/>
                  <a:gd name="T18" fmla="*/ 120 w 10905"/>
                  <a:gd name="T19" fmla="*/ 39 h 3463"/>
                  <a:gd name="T20" fmla="*/ 118 w 10905"/>
                  <a:gd name="T21" fmla="*/ 40 h 3463"/>
                  <a:gd name="T22" fmla="*/ 116 w 10905"/>
                  <a:gd name="T23" fmla="*/ 40 h 3463"/>
                  <a:gd name="T24" fmla="*/ 113 w 10905"/>
                  <a:gd name="T25" fmla="*/ 40 h 3463"/>
                  <a:gd name="T26" fmla="*/ 111 w 10905"/>
                  <a:gd name="T27" fmla="*/ 41 h 3463"/>
                  <a:gd name="T28" fmla="*/ 108 w 10905"/>
                  <a:gd name="T29" fmla="*/ 41 h 3463"/>
                  <a:gd name="T30" fmla="*/ 106 w 10905"/>
                  <a:gd name="T31" fmla="*/ 41 h 3463"/>
                  <a:gd name="T32" fmla="*/ 103 w 10905"/>
                  <a:gd name="T33" fmla="*/ 41 h 3463"/>
                  <a:gd name="T34" fmla="*/ 101 w 10905"/>
                  <a:gd name="T35" fmla="*/ 41 h 3463"/>
                  <a:gd name="T36" fmla="*/ 99 w 10905"/>
                  <a:gd name="T37" fmla="*/ 41 h 3463"/>
                  <a:gd name="T38" fmla="*/ 97 w 10905"/>
                  <a:gd name="T39" fmla="*/ 42 h 3463"/>
                  <a:gd name="T40" fmla="*/ 95 w 10905"/>
                  <a:gd name="T41" fmla="*/ 42 h 3463"/>
                  <a:gd name="T42" fmla="*/ 93 w 10905"/>
                  <a:gd name="T43" fmla="*/ 42 h 3463"/>
                  <a:gd name="T44" fmla="*/ 91 w 10905"/>
                  <a:gd name="T45" fmla="*/ 42 h 3463"/>
                  <a:gd name="T46" fmla="*/ 89 w 10905"/>
                  <a:gd name="T47" fmla="*/ 43 h 3463"/>
                  <a:gd name="T48" fmla="*/ 86 w 10905"/>
                  <a:gd name="T49" fmla="*/ 43 h 3463"/>
                  <a:gd name="T50" fmla="*/ 83 w 10905"/>
                  <a:gd name="T51" fmla="*/ 43 h 3463"/>
                  <a:gd name="T52" fmla="*/ 80 w 10905"/>
                  <a:gd name="T53" fmla="*/ 42 h 3463"/>
                  <a:gd name="T54" fmla="*/ 78 w 10905"/>
                  <a:gd name="T55" fmla="*/ 42 h 3463"/>
                  <a:gd name="T56" fmla="*/ 75 w 10905"/>
                  <a:gd name="T57" fmla="*/ 40 h 3463"/>
                  <a:gd name="T58" fmla="*/ 72 w 10905"/>
                  <a:gd name="T59" fmla="*/ 38 h 3463"/>
                  <a:gd name="T60" fmla="*/ 69 w 10905"/>
                  <a:gd name="T61" fmla="*/ 35 h 3463"/>
                  <a:gd name="T62" fmla="*/ 61 w 10905"/>
                  <a:gd name="T63" fmla="*/ 34 h 3463"/>
                  <a:gd name="T64" fmla="*/ 53 w 10905"/>
                  <a:gd name="T65" fmla="*/ 33 h 3463"/>
                  <a:gd name="T66" fmla="*/ 45 w 10905"/>
                  <a:gd name="T67" fmla="*/ 31 h 3463"/>
                  <a:gd name="T68" fmla="*/ 36 w 10905"/>
                  <a:gd name="T69" fmla="*/ 30 h 3463"/>
                  <a:gd name="T70" fmla="*/ 28 w 10905"/>
                  <a:gd name="T71" fmla="*/ 29 h 3463"/>
                  <a:gd name="T72" fmla="*/ 25 w 10905"/>
                  <a:gd name="T73" fmla="*/ 29 h 3463"/>
                  <a:gd name="T74" fmla="*/ 22 w 10905"/>
                  <a:gd name="T75" fmla="*/ 30 h 3463"/>
                  <a:gd name="T76" fmla="*/ 15 w 10905"/>
                  <a:gd name="T77" fmla="*/ 31 h 3463"/>
                  <a:gd name="T78" fmla="*/ 11 w 10905"/>
                  <a:gd name="T79" fmla="*/ 31 h 3463"/>
                  <a:gd name="T80" fmla="*/ 8 w 10905"/>
                  <a:gd name="T81" fmla="*/ 28 h 3463"/>
                  <a:gd name="T82" fmla="*/ 5 w 10905"/>
                  <a:gd name="T83" fmla="*/ 25 h 3463"/>
                  <a:gd name="T84" fmla="*/ 3 w 10905"/>
                  <a:gd name="T85" fmla="*/ 25 h 3463"/>
                  <a:gd name="T86" fmla="*/ 1 w 10905"/>
                  <a:gd name="T87" fmla="*/ 24 h 3463"/>
                  <a:gd name="T88" fmla="*/ 0 w 10905"/>
                  <a:gd name="T89" fmla="*/ 23 h 3463"/>
                  <a:gd name="T90" fmla="*/ 1 w 10905"/>
                  <a:gd name="T91" fmla="*/ 21 h 3463"/>
                  <a:gd name="T92" fmla="*/ 5 w 10905"/>
                  <a:gd name="T93" fmla="*/ 20 h 3463"/>
                  <a:gd name="T94" fmla="*/ 5 w 10905"/>
                  <a:gd name="T95" fmla="*/ 18 h 3463"/>
                  <a:gd name="T96" fmla="*/ 4 w 10905"/>
                  <a:gd name="T97" fmla="*/ 15 h 3463"/>
                  <a:gd name="T98" fmla="*/ 2 w 10905"/>
                  <a:gd name="T99" fmla="*/ 11 h 3463"/>
                  <a:gd name="T100" fmla="*/ 4 w 10905"/>
                  <a:gd name="T101" fmla="*/ 8 h 3463"/>
                  <a:gd name="T102" fmla="*/ 12 w 10905"/>
                  <a:gd name="T103" fmla="*/ 5 h 3463"/>
                  <a:gd name="T104" fmla="*/ 20 w 10905"/>
                  <a:gd name="T105" fmla="*/ 3 h 3463"/>
                  <a:gd name="T106" fmla="*/ 28 w 10905"/>
                  <a:gd name="T107" fmla="*/ 1 h 3463"/>
                  <a:gd name="T108" fmla="*/ 37 w 10905"/>
                  <a:gd name="T109" fmla="*/ 0 h 3463"/>
                  <a:gd name="T110" fmla="*/ 45 w 10905"/>
                  <a:gd name="T111" fmla="*/ 0 h 3463"/>
                  <a:gd name="T112" fmla="*/ 58 w 10905"/>
                  <a:gd name="T113" fmla="*/ 3 h 3463"/>
                  <a:gd name="T114" fmla="*/ 74 w 10905"/>
                  <a:gd name="T115" fmla="*/ 7 h 3463"/>
                  <a:gd name="T116" fmla="*/ 89 w 10905"/>
                  <a:gd name="T117" fmla="*/ 13 h 3463"/>
                  <a:gd name="T118" fmla="*/ 104 w 10905"/>
                  <a:gd name="T119" fmla="*/ 19 h 3463"/>
                  <a:gd name="T120" fmla="*/ 119 w 10905"/>
                  <a:gd name="T121" fmla="*/ 25 h 34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05"/>
                  <a:gd name="T184" fmla="*/ 0 h 3463"/>
                  <a:gd name="T185" fmla="*/ 10905 w 10905"/>
                  <a:gd name="T186" fmla="*/ 3463 h 34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05" h="3463">
                    <a:moveTo>
                      <a:pt x="10468" y="2335"/>
                    </a:moveTo>
                    <a:lnTo>
                      <a:pt x="10494" y="2343"/>
                    </a:lnTo>
                    <a:lnTo>
                      <a:pt x="10522" y="2351"/>
                    </a:lnTo>
                    <a:lnTo>
                      <a:pt x="10550" y="2358"/>
                    </a:lnTo>
                    <a:lnTo>
                      <a:pt x="10578" y="2364"/>
                    </a:lnTo>
                    <a:lnTo>
                      <a:pt x="10607" y="2368"/>
                    </a:lnTo>
                    <a:lnTo>
                      <a:pt x="10635" y="2374"/>
                    </a:lnTo>
                    <a:lnTo>
                      <a:pt x="10663" y="2380"/>
                    </a:lnTo>
                    <a:lnTo>
                      <a:pt x="10691" y="2385"/>
                    </a:lnTo>
                    <a:lnTo>
                      <a:pt x="10719" y="2392"/>
                    </a:lnTo>
                    <a:lnTo>
                      <a:pt x="10746" y="2400"/>
                    </a:lnTo>
                    <a:lnTo>
                      <a:pt x="10772" y="2409"/>
                    </a:lnTo>
                    <a:lnTo>
                      <a:pt x="10798" y="2419"/>
                    </a:lnTo>
                    <a:lnTo>
                      <a:pt x="10822" y="2432"/>
                    </a:lnTo>
                    <a:lnTo>
                      <a:pt x="10844" y="2446"/>
                    </a:lnTo>
                    <a:lnTo>
                      <a:pt x="10865" y="2463"/>
                    </a:lnTo>
                    <a:lnTo>
                      <a:pt x="10884" y="2483"/>
                    </a:lnTo>
                    <a:lnTo>
                      <a:pt x="10900" y="2509"/>
                    </a:lnTo>
                    <a:lnTo>
                      <a:pt x="10905" y="2539"/>
                    </a:lnTo>
                    <a:lnTo>
                      <a:pt x="10902" y="2573"/>
                    </a:lnTo>
                    <a:lnTo>
                      <a:pt x="10893" y="2607"/>
                    </a:lnTo>
                    <a:lnTo>
                      <a:pt x="10877" y="2642"/>
                    </a:lnTo>
                    <a:lnTo>
                      <a:pt x="10858" y="2674"/>
                    </a:lnTo>
                    <a:lnTo>
                      <a:pt x="10834" y="2703"/>
                    </a:lnTo>
                    <a:lnTo>
                      <a:pt x="10810" y="2726"/>
                    </a:lnTo>
                    <a:lnTo>
                      <a:pt x="10780" y="2750"/>
                    </a:lnTo>
                    <a:lnTo>
                      <a:pt x="10748" y="2773"/>
                    </a:lnTo>
                    <a:lnTo>
                      <a:pt x="10715" y="2794"/>
                    </a:lnTo>
                    <a:lnTo>
                      <a:pt x="10682" y="2813"/>
                    </a:lnTo>
                    <a:lnTo>
                      <a:pt x="10648" y="2833"/>
                    </a:lnTo>
                    <a:lnTo>
                      <a:pt x="10613" y="2851"/>
                    </a:lnTo>
                    <a:lnTo>
                      <a:pt x="10578" y="2868"/>
                    </a:lnTo>
                    <a:lnTo>
                      <a:pt x="10543" y="2885"/>
                    </a:lnTo>
                    <a:lnTo>
                      <a:pt x="10507" y="2899"/>
                    </a:lnTo>
                    <a:lnTo>
                      <a:pt x="10471" y="2915"/>
                    </a:lnTo>
                    <a:lnTo>
                      <a:pt x="10433" y="2929"/>
                    </a:lnTo>
                    <a:lnTo>
                      <a:pt x="10397" y="2944"/>
                    </a:lnTo>
                    <a:lnTo>
                      <a:pt x="10360" y="2957"/>
                    </a:lnTo>
                    <a:lnTo>
                      <a:pt x="10323" y="2970"/>
                    </a:lnTo>
                    <a:lnTo>
                      <a:pt x="10286" y="2983"/>
                    </a:lnTo>
                    <a:lnTo>
                      <a:pt x="10250" y="2996"/>
                    </a:lnTo>
                    <a:lnTo>
                      <a:pt x="10223" y="3005"/>
                    </a:lnTo>
                    <a:lnTo>
                      <a:pt x="10194" y="3015"/>
                    </a:lnTo>
                    <a:lnTo>
                      <a:pt x="10167" y="3024"/>
                    </a:lnTo>
                    <a:lnTo>
                      <a:pt x="10139" y="3034"/>
                    </a:lnTo>
                    <a:lnTo>
                      <a:pt x="10112" y="3043"/>
                    </a:lnTo>
                    <a:lnTo>
                      <a:pt x="10083" y="3052"/>
                    </a:lnTo>
                    <a:lnTo>
                      <a:pt x="10056" y="3061"/>
                    </a:lnTo>
                    <a:lnTo>
                      <a:pt x="10028" y="3070"/>
                    </a:lnTo>
                    <a:lnTo>
                      <a:pt x="10000" y="3079"/>
                    </a:lnTo>
                    <a:lnTo>
                      <a:pt x="9972" y="3087"/>
                    </a:lnTo>
                    <a:lnTo>
                      <a:pt x="9944" y="3096"/>
                    </a:lnTo>
                    <a:lnTo>
                      <a:pt x="9916" y="3106"/>
                    </a:lnTo>
                    <a:lnTo>
                      <a:pt x="9887" y="3113"/>
                    </a:lnTo>
                    <a:lnTo>
                      <a:pt x="9859" y="3121"/>
                    </a:lnTo>
                    <a:lnTo>
                      <a:pt x="9831" y="3129"/>
                    </a:lnTo>
                    <a:lnTo>
                      <a:pt x="9804" y="3137"/>
                    </a:lnTo>
                    <a:lnTo>
                      <a:pt x="9774" y="3145"/>
                    </a:lnTo>
                    <a:lnTo>
                      <a:pt x="9746" y="3153"/>
                    </a:lnTo>
                    <a:lnTo>
                      <a:pt x="9718" y="3161"/>
                    </a:lnTo>
                    <a:lnTo>
                      <a:pt x="9689" y="3168"/>
                    </a:lnTo>
                    <a:lnTo>
                      <a:pt x="9661" y="3175"/>
                    </a:lnTo>
                    <a:lnTo>
                      <a:pt x="9633" y="3183"/>
                    </a:lnTo>
                    <a:lnTo>
                      <a:pt x="9604" y="3189"/>
                    </a:lnTo>
                    <a:lnTo>
                      <a:pt x="9576" y="3195"/>
                    </a:lnTo>
                    <a:lnTo>
                      <a:pt x="9547" y="3202"/>
                    </a:lnTo>
                    <a:lnTo>
                      <a:pt x="9518" y="3209"/>
                    </a:lnTo>
                    <a:lnTo>
                      <a:pt x="9490" y="3214"/>
                    </a:lnTo>
                    <a:lnTo>
                      <a:pt x="9461" y="3220"/>
                    </a:lnTo>
                    <a:lnTo>
                      <a:pt x="9432" y="3226"/>
                    </a:lnTo>
                    <a:lnTo>
                      <a:pt x="9404" y="3231"/>
                    </a:lnTo>
                    <a:lnTo>
                      <a:pt x="9375" y="3237"/>
                    </a:lnTo>
                    <a:lnTo>
                      <a:pt x="9346" y="3241"/>
                    </a:lnTo>
                    <a:lnTo>
                      <a:pt x="9312" y="3247"/>
                    </a:lnTo>
                    <a:lnTo>
                      <a:pt x="9278" y="3253"/>
                    </a:lnTo>
                    <a:lnTo>
                      <a:pt x="9244" y="3257"/>
                    </a:lnTo>
                    <a:lnTo>
                      <a:pt x="9210" y="3262"/>
                    </a:lnTo>
                    <a:lnTo>
                      <a:pt x="9176" y="3266"/>
                    </a:lnTo>
                    <a:lnTo>
                      <a:pt x="9142" y="3270"/>
                    </a:lnTo>
                    <a:lnTo>
                      <a:pt x="9108" y="3274"/>
                    </a:lnTo>
                    <a:lnTo>
                      <a:pt x="9073" y="3278"/>
                    </a:lnTo>
                    <a:lnTo>
                      <a:pt x="9039" y="3281"/>
                    </a:lnTo>
                    <a:lnTo>
                      <a:pt x="9005" y="3284"/>
                    </a:lnTo>
                    <a:lnTo>
                      <a:pt x="8970" y="3287"/>
                    </a:lnTo>
                    <a:lnTo>
                      <a:pt x="8936" y="3290"/>
                    </a:lnTo>
                    <a:lnTo>
                      <a:pt x="8902" y="3292"/>
                    </a:lnTo>
                    <a:lnTo>
                      <a:pt x="8867" y="3295"/>
                    </a:lnTo>
                    <a:lnTo>
                      <a:pt x="8833" y="3298"/>
                    </a:lnTo>
                    <a:lnTo>
                      <a:pt x="8799" y="3300"/>
                    </a:lnTo>
                    <a:lnTo>
                      <a:pt x="8764" y="3303"/>
                    </a:lnTo>
                    <a:lnTo>
                      <a:pt x="8730" y="3305"/>
                    </a:lnTo>
                    <a:lnTo>
                      <a:pt x="8695" y="3307"/>
                    </a:lnTo>
                    <a:lnTo>
                      <a:pt x="8661" y="3308"/>
                    </a:lnTo>
                    <a:lnTo>
                      <a:pt x="8626" y="3310"/>
                    </a:lnTo>
                    <a:lnTo>
                      <a:pt x="8592" y="3313"/>
                    </a:lnTo>
                    <a:lnTo>
                      <a:pt x="8557" y="3315"/>
                    </a:lnTo>
                    <a:lnTo>
                      <a:pt x="8523" y="3317"/>
                    </a:lnTo>
                    <a:lnTo>
                      <a:pt x="8489" y="3320"/>
                    </a:lnTo>
                    <a:lnTo>
                      <a:pt x="8454" y="3322"/>
                    </a:lnTo>
                    <a:lnTo>
                      <a:pt x="8420" y="3324"/>
                    </a:lnTo>
                    <a:lnTo>
                      <a:pt x="8385" y="3327"/>
                    </a:lnTo>
                    <a:lnTo>
                      <a:pt x="8351" y="3330"/>
                    </a:lnTo>
                    <a:lnTo>
                      <a:pt x="8317" y="3333"/>
                    </a:lnTo>
                    <a:lnTo>
                      <a:pt x="8282" y="3335"/>
                    </a:lnTo>
                    <a:lnTo>
                      <a:pt x="8248" y="3339"/>
                    </a:lnTo>
                    <a:lnTo>
                      <a:pt x="8221" y="3341"/>
                    </a:lnTo>
                    <a:lnTo>
                      <a:pt x="8193" y="3343"/>
                    </a:lnTo>
                    <a:lnTo>
                      <a:pt x="8166" y="3346"/>
                    </a:lnTo>
                    <a:lnTo>
                      <a:pt x="8139" y="3348"/>
                    </a:lnTo>
                    <a:lnTo>
                      <a:pt x="8112" y="3349"/>
                    </a:lnTo>
                    <a:lnTo>
                      <a:pt x="8086" y="3351"/>
                    </a:lnTo>
                    <a:lnTo>
                      <a:pt x="8059" y="3352"/>
                    </a:lnTo>
                    <a:lnTo>
                      <a:pt x="8032" y="3354"/>
                    </a:lnTo>
                    <a:lnTo>
                      <a:pt x="8005" y="3355"/>
                    </a:lnTo>
                    <a:lnTo>
                      <a:pt x="7978" y="3357"/>
                    </a:lnTo>
                    <a:lnTo>
                      <a:pt x="7952" y="3358"/>
                    </a:lnTo>
                    <a:lnTo>
                      <a:pt x="7925" y="3359"/>
                    </a:lnTo>
                    <a:lnTo>
                      <a:pt x="7899" y="3360"/>
                    </a:lnTo>
                    <a:lnTo>
                      <a:pt x="7872" y="3361"/>
                    </a:lnTo>
                    <a:lnTo>
                      <a:pt x="7846" y="3363"/>
                    </a:lnTo>
                    <a:lnTo>
                      <a:pt x="7820" y="3364"/>
                    </a:lnTo>
                    <a:lnTo>
                      <a:pt x="7793" y="3365"/>
                    </a:lnTo>
                    <a:lnTo>
                      <a:pt x="7767" y="3367"/>
                    </a:lnTo>
                    <a:lnTo>
                      <a:pt x="7739" y="3368"/>
                    </a:lnTo>
                    <a:lnTo>
                      <a:pt x="7713" y="3370"/>
                    </a:lnTo>
                    <a:lnTo>
                      <a:pt x="7687" y="3373"/>
                    </a:lnTo>
                    <a:lnTo>
                      <a:pt x="7660" y="3375"/>
                    </a:lnTo>
                    <a:lnTo>
                      <a:pt x="7634" y="3377"/>
                    </a:lnTo>
                    <a:lnTo>
                      <a:pt x="7607" y="3380"/>
                    </a:lnTo>
                    <a:lnTo>
                      <a:pt x="7581" y="3383"/>
                    </a:lnTo>
                    <a:lnTo>
                      <a:pt x="7555" y="3386"/>
                    </a:lnTo>
                    <a:lnTo>
                      <a:pt x="7528" y="3390"/>
                    </a:lnTo>
                    <a:lnTo>
                      <a:pt x="7500" y="3394"/>
                    </a:lnTo>
                    <a:lnTo>
                      <a:pt x="7474" y="3398"/>
                    </a:lnTo>
                    <a:lnTo>
                      <a:pt x="7447" y="3403"/>
                    </a:lnTo>
                    <a:lnTo>
                      <a:pt x="7421" y="3408"/>
                    </a:lnTo>
                    <a:lnTo>
                      <a:pt x="7394" y="3414"/>
                    </a:lnTo>
                    <a:lnTo>
                      <a:pt x="7365" y="3419"/>
                    </a:lnTo>
                    <a:lnTo>
                      <a:pt x="7334" y="3425"/>
                    </a:lnTo>
                    <a:lnTo>
                      <a:pt x="7303" y="3431"/>
                    </a:lnTo>
                    <a:lnTo>
                      <a:pt x="7271" y="3436"/>
                    </a:lnTo>
                    <a:lnTo>
                      <a:pt x="7238" y="3441"/>
                    </a:lnTo>
                    <a:lnTo>
                      <a:pt x="7205" y="3444"/>
                    </a:lnTo>
                    <a:lnTo>
                      <a:pt x="7170" y="3449"/>
                    </a:lnTo>
                    <a:lnTo>
                      <a:pt x="7136" y="3452"/>
                    </a:lnTo>
                    <a:lnTo>
                      <a:pt x="7100" y="3454"/>
                    </a:lnTo>
                    <a:lnTo>
                      <a:pt x="7065" y="3458"/>
                    </a:lnTo>
                    <a:lnTo>
                      <a:pt x="7028" y="3460"/>
                    </a:lnTo>
                    <a:lnTo>
                      <a:pt x="6992" y="3461"/>
                    </a:lnTo>
                    <a:lnTo>
                      <a:pt x="6955" y="3462"/>
                    </a:lnTo>
                    <a:lnTo>
                      <a:pt x="6918" y="3463"/>
                    </a:lnTo>
                    <a:lnTo>
                      <a:pt x="6881" y="3463"/>
                    </a:lnTo>
                    <a:lnTo>
                      <a:pt x="6844" y="3463"/>
                    </a:lnTo>
                    <a:lnTo>
                      <a:pt x="6806" y="3462"/>
                    </a:lnTo>
                    <a:lnTo>
                      <a:pt x="6769" y="3461"/>
                    </a:lnTo>
                    <a:lnTo>
                      <a:pt x="6733" y="3460"/>
                    </a:lnTo>
                    <a:lnTo>
                      <a:pt x="6695" y="3458"/>
                    </a:lnTo>
                    <a:lnTo>
                      <a:pt x="6659" y="3455"/>
                    </a:lnTo>
                    <a:lnTo>
                      <a:pt x="6623" y="3452"/>
                    </a:lnTo>
                    <a:lnTo>
                      <a:pt x="6588" y="3447"/>
                    </a:lnTo>
                    <a:lnTo>
                      <a:pt x="6552" y="3443"/>
                    </a:lnTo>
                    <a:lnTo>
                      <a:pt x="6518" y="3438"/>
                    </a:lnTo>
                    <a:lnTo>
                      <a:pt x="6482" y="3433"/>
                    </a:lnTo>
                    <a:lnTo>
                      <a:pt x="6450" y="3427"/>
                    </a:lnTo>
                    <a:lnTo>
                      <a:pt x="6417" y="3420"/>
                    </a:lnTo>
                    <a:lnTo>
                      <a:pt x="6384" y="3414"/>
                    </a:lnTo>
                    <a:lnTo>
                      <a:pt x="6353" y="3406"/>
                    </a:lnTo>
                    <a:lnTo>
                      <a:pt x="6323" y="3397"/>
                    </a:lnTo>
                    <a:lnTo>
                      <a:pt x="6293" y="3387"/>
                    </a:lnTo>
                    <a:lnTo>
                      <a:pt x="6245" y="3370"/>
                    </a:lnTo>
                    <a:lnTo>
                      <a:pt x="6198" y="3351"/>
                    </a:lnTo>
                    <a:lnTo>
                      <a:pt x="6153" y="3330"/>
                    </a:lnTo>
                    <a:lnTo>
                      <a:pt x="6110" y="3306"/>
                    </a:lnTo>
                    <a:lnTo>
                      <a:pt x="6069" y="3281"/>
                    </a:lnTo>
                    <a:lnTo>
                      <a:pt x="6030" y="3254"/>
                    </a:lnTo>
                    <a:lnTo>
                      <a:pt x="5992" y="3223"/>
                    </a:lnTo>
                    <a:lnTo>
                      <a:pt x="5956" y="3192"/>
                    </a:lnTo>
                    <a:lnTo>
                      <a:pt x="5921" y="3158"/>
                    </a:lnTo>
                    <a:lnTo>
                      <a:pt x="5888" y="3121"/>
                    </a:lnTo>
                    <a:lnTo>
                      <a:pt x="5855" y="3082"/>
                    </a:lnTo>
                    <a:lnTo>
                      <a:pt x="5825" y="3040"/>
                    </a:lnTo>
                    <a:lnTo>
                      <a:pt x="5794" y="2997"/>
                    </a:lnTo>
                    <a:lnTo>
                      <a:pt x="5765" y="2949"/>
                    </a:lnTo>
                    <a:lnTo>
                      <a:pt x="5736" y="2901"/>
                    </a:lnTo>
                    <a:lnTo>
                      <a:pt x="5708" y="2848"/>
                    </a:lnTo>
                    <a:lnTo>
                      <a:pt x="5597" y="2833"/>
                    </a:lnTo>
                    <a:lnTo>
                      <a:pt x="5487" y="2817"/>
                    </a:lnTo>
                    <a:lnTo>
                      <a:pt x="5376" y="2801"/>
                    </a:lnTo>
                    <a:lnTo>
                      <a:pt x="5265" y="2784"/>
                    </a:lnTo>
                    <a:lnTo>
                      <a:pt x="5155" y="2768"/>
                    </a:lnTo>
                    <a:lnTo>
                      <a:pt x="5044" y="2752"/>
                    </a:lnTo>
                    <a:lnTo>
                      <a:pt x="4933" y="2736"/>
                    </a:lnTo>
                    <a:lnTo>
                      <a:pt x="4824" y="2720"/>
                    </a:lnTo>
                    <a:lnTo>
                      <a:pt x="4713" y="2705"/>
                    </a:lnTo>
                    <a:lnTo>
                      <a:pt x="4602" y="2688"/>
                    </a:lnTo>
                    <a:lnTo>
                      <a:pt x="4491" y="2672"/>
                    </a:lnTo>
                    <a:lnTo>
                      <a:pt x="4381" y="2656"/>
                    </a:lnTo>
                    <a:lnTo>
                      <a:pt x="4270" y="2640"/>
                    </a:lnTo>
                    <a:lnTo>
                      <a:pt x="4159" y="2624"/>
                    </a:lnTo>
                    <a:lnTo>
                      <a:pt x="4049" y="2608"/>
                    </a:lnTo>
                    <a:lnTo>
                      <a:pt x="3938" y="2591"/>
                    </a:lnTo>
                    <a:lnTo>
                      <a:pt x="3827" y="2576"/>
                    </a:lnTo>
                    <a:lnTo>
                      <a:pt x="3717" y="2560"/>
                    </a:lnTo>
                    <a:lnTo>
                      <a:pt x="3606" y="2544"/>
                    </a:lnTo>
                    <a:lnTo>
                      <a:pt x="3495" y="2528"/>
                    </a:lnTo>
                    <a:lnTo>
                      <a:pt x="3385" y="2512"/>
                    </a:lnTo>
                    <a:lnTo>
                      <a:pt x="3275" y="2496"/>
                    </a:lnTo>
                    <a:lnTo>
                      <a:pt x="3164" y="2479"/>
                    </a:lnTo>
                    <a:lnTo>
                      <a:pt x="3054" y="2463"/>
                    </a:lnTo>
                    <a:lnTo>
                      <a:pt x="2943" y="2448"/>
                    </a:lnTo>
                    <a:lnTo>
                      <a:pt x="2832" y="2432"/>
                    </a:lnTo>
                    <a:lnTo>
                      <a:pt x="2721" y="2416"/>
                    </a:lnTo>
                    <a:lnTo>
                      <a:pt x="2611" y="2400"/>
                    </a:lnTo>
                    <a:lnTo>
                      <a:pt x="2500" y="2383"/>
                    </a:lnTo>
                    <a:lnTo>
                      <a:pt x="2389" y="2367"/>
                    </a:lnTo>
                    <a:lnTo>
                      <a:pt x="2279" y="2351"/>
                    </a:lnTo>
                    <a:lnTo>
                      <a:pt x="2168" y="2335"/>
                    </a:lnTo>
                    <a:lnTo>
                      <a:pt x="2132" y="2342"/>
                    </a:lnTo>
                    <a:lnTo>
                      <a:pt x="2096" y="2350"/>
                    </a:lnTo>
                    <a:lnTo>
                      <a:pt x="2061" y="2359"/>
                    </a:lnTo>
                    <a:lnTo>
                      <a:pt x="2026" y="2368"/>
                    </a:lnTo>
                    <a:lnTo>
                      <a:pt x="1990" y="2378"/>
                    </a:lnTo>
                    <a:lnTo>
                      <a:pt x="1956" y="2390"/>
                    </a:lnTo>
                    <a:lnTo>
                      <a:pt x="1921" y="2400"/>
                    </a:lnTo>
                    <a:lnTo>
                      <a:pt x="1887" y="2411"/>
                    </a:lnTo>
                    <a:lnTo>
                      <a:pt x="1853" y="2423"/>
                    </a:lnTo>
                    <a:lnTo>
                      <a:pt x="1818" y="2433"/>
                    </a:lnTo>
                    <a:lnTo>
                      <a:pt x="1784" y="2443"/>
                    </a:lnTo>
                    <a:lnTo>
                      <a:pt x="1749" y="2453"/>
                    </a:lnTo>
                    <a:lnTo>
                      <a:pt x="1714" y="2462"/>
                    </a:lnTo>
                    <a:lnTo>
                      <a:pt x="1679" y="2470"/>
                    </a:lnTo>
                    <a:lnTo>
                      <a:pt x="1644" y="2476"/>
                    </a:lnTo>
                    <a:lnTo>
                      <a:pt x="1608" y="2482"/>
                    </a:lnTo>
                    <a:lnTo>
                      <a:pt x="1217" y="2531"/>
                    </a:lnTo>
                    <a:lnTo>
                      <a:pt x="1165" y="2535"/>
                    </a:lnTo>
                    <a:lnTo>
                      <a:pt x="1112" y="2535"/>
                    </a:lnTo>
                    <a:lnTo>
                      <a:pt x="1057" y="2528"/>
                    </a:lnTo>
                    <a:lnTo>
                      <a:pt x="1003" y="2518"/>
                    </a:lnTo>
                    <a:lnTo>
                      <a:pt x="948" y="2503"/>
                    </a:lnTo>
                    <a:lnTo>
                      <a:pt x="893" y="2483"/>
                    </a:lnTo>
                    <a:lnTo>
                      <a:pt x="840" y="2459"/>
                    </a:lnTo>
                    <a:lnTo>
                      <a:pt x="789" y="2431"/>
                    </a:lnTo>
                    <a:lnTo>
                      <a:pt x="739" y="2399"/>
                    </a:lnTo>
                    <a:lnTo>
                      <a:pt x="693" y="2363"/>
                    </a:lnTo>
                    <a:lnTo>
                      <a:pt x="651" y="2322"/>
                    </a:lnTo>
                    <a:lnTo>
                      <a:pt x="611" y="2278"/>
                    </a:lnTo>
                    <a:lnTo>
                      <a:pt x="577" y="2230"/>
                    </a:lnTo>
                    <a:lnTo>
                      <a:pt x="549" y="2179"/>
                    </a:lnTo>
                    <a:lnTo>
                      <a:pt x="525" y="2124"/>
                    </a:lnTo>
                    <a:lnTo>
                      <a:pt x="508" y="2066"/>
                    </a:lnTo>
                    <a:lnTo>
                      <a:pt x="476" y="2064"/>
                    </a:lnTo>
                    <a:lnTo>
                      <a:pt x="444" y="2060"/>
                    </a:lnTo>
                    <a:lnTo>
                      <a:pt x="412" y="2055"/>
                    </a:lnTo>
                    <a:lnTo>
                      <a:pt x="380" y="2048"/>
                    </a:lnTo>
                    <a:lnTo>
                      <a:pt x="350" y="2041"/>
                    </a:lnTo>
                    <a:lnTo>
                      <a:pt x="318" y="2033"/>
                    </a:lnTo>
                    <a:lnTo>
                      <a:pt x="287" y="2024"/>
                    </a:lnTo>
                    <a:lnTo>
                      <a:pt x="257" y="2014"/>
                    </a:lnTo>
                    <a:lnTo>
                      <a:pt x="226" y="2005"/>
                    </a:lnTo>
                    <a:lnTo>
                      <a:pt x="197" y="1995"/>
                    </a:lnTo>
                    <a:lnTo>
                      <a:pt x="167" y="1984"/>
                    </a:lnTo>
                    <a:lnTo>
                      <a:pt x="139" y="1974"/>
                    </a:lnTo>
                    <a:lnTo>
                      <a:pt x="111" y="1965"/>
                    </a:lnTo>
                    <a:lnTo>
                      <a:pt x="84" y="1956"/>
                    </a:lnTo>
                    <a:lnTo>
                      <a:pt x="56" y="1947"/>
                    </a:lnTo>
                    <a:lnTo>
                      <a:pt x="29" y="1939"/>
                    </a:lnTo>
                    <a:lnTo>
                      <a:pt x="17" y="1932"/>
                    </a:lnTo>
                    <a:lnTo>
                      <a:pt x="8" y="1919"/>
                    </a:lnTo>
                    <a:lnTo>
                      <a:pt x="2" y="1902"/>
                    </a:lnTo>
                    <a:lnTo>
                      <a:pt x="0" y="1880"/>
                    </a:lnTo>
                    <a:lnTo>
                      <a:pt x="3" y="1855"/>
                    </a:lnTo>
                    <a:lnTo>
                      <a:pt x="11" y="1829"/>
                    </a:lnTo>
                    <a:lnTo>
                      <a:pt x="24" y="1801"/>
                    </a:lnTo>
                    <a:lnTo>
                      <a:pt x="43" y="1772"/>
                    </a:lnTo>
                    <a:lnTo>
                      <a:pt x="68" y="1743"/>
                    </a:lnTo>
                    <a:lnTo>
                      <a:pt x="98" y="1716"/>
                    </a:lnTo>
                    <a:lnTo>
                      <a:pt x="137" y="1691"/>
                    </a:lnTo>
                    <a:lnTo>
                      <a:pt x="182" y="1668"/>
                    </a:lnTo>
                    <a:lnTo>
                      <a:pt x="235" y="1649"/>
                    </a:lnTo>
                    <a:lnTo>
                      <a:pt x="296" y="1634"/>
                    </a:lnTo>
                    <a:lnTo>
                      <a:pt x="367" y="1625"/>
                    </a:lnTo>
                    <a:lnTo>
                      <a:pt x="445" y="1622"/>
                    </a:lnTo>
                    <a:lnTo>
                      <a:pt x="438" y="1586"/>
                    </a:lnTo>
                    <a:lnTo>
                      <a:pt x="432" y="1560"/>
                    </a:lnTo>
                    <a:lnTo>
                      <a:pt x="426" y="1539"/>
                    </a:lnTo>
                    <a:lnTo>
                      <a:pt x="420" y="1524"/>
                    </a:lnTo>
                    <a:lnTo>
                      <a:pt x="413" y="1508"/>
                    </a:lnTo>
                    <a:lnTo>
                      <a:pt x="405" y="1490"/>
                    </a:lnTo>
                    <a:lnTo>
                      <a:pt x="396" y="1465"/>
                    </a:lnTo>
                    <a:lnTo>
                      <a:pt x="386" y="1432"/>
                    </a:lnTo>
                    <a:lnTo>
                      <a:pt x="370" y="1382"/>
                    </a:lnTo>
                    <a:lnTo>
                      <a:pt x="350" y="1329"/>
                    </a:lnTo>
                    <a:lnTo>
                      <a:pt x="327" y="1272"/>
                    </a:lnTo>
                    <a:lnTo>
                      <a:pt x="303" y="1214"/>
                    </a:lnTo>
                    <a:lnTo>
                      <a:pt x="279" y="1155"/>
                    </a:lnTo>
                    <a:lnTo>
                      <a:pt x="256" y="1095"/>
                    </a:lnTo>
                    <a:lnTo>
                      <a:pt x="234" y="1037"/>
                    </a:lnTo>
                    <a:lnTo>
                      <a:pt x="215" y="979"/>
                    </a:lnTo>
                    <a:lnTo>
                      <a:pt x="200" y="922"/>
                    </a:lnTo>
                    <a:lnTo>
                      <a:pt x="189" y="869"/>
                    </a:lnTo>
                    <a:lnTo>
                      <a:pt x="185" y="818"/>
                    </a:lnTo>
                    <a:lnTo>
                      <a:pt x="188" y="773"/>
                    </a:lnTo>
                    <a:lnTo>
                      <a:pt x="198" y="731"/>
                    </a:lnTo>
                    <a:lnTo>
                      <a:pt x="217" y="696"/>
                    </a:lnTo>
                    <a:lnTo>
                      <a:pt x="248" y="666"/>
                    </a:lnTo>
                    <a:lnTo>
                      <a:pt x="288" y="645"/>
                    </a:lnTo>
                    <a:lnTo>
                      <a:pt x="395" y="604"/>
                    </a:lnTo>
                    <a:lnTo>
                      <a:pt x="503" y="564"/>
                    </a:lnTo>
                    <a:lnTo>
                      <a:pt x="610" y="525"/>
                    </a:lnTo>
                    <a:lnTo>
                      <a:pt x="719" y="486"/>
                    </a:lnTo>
                    <a:lnTo>
                      <a:pt x="827" y="449"/>
                    </a:lnTo>
                    <a:lnTo>
                      <a:pt x="937" y="413"/>
                    </a:lnTo>
                    <a:lnTo>
                      <a:pt x="1047" y="376"/>
                    </a:lnTo>
                    <a:lnTo>
                      <a:pt x="1158" y="341"/>
                    </a:lnTo>
                    <a:lnTo>
                      <a:pt x="1270" y="308"/>
                    </a:lnTo>
                    <a:lnTo>
                      <a:pt x="1381" y="276"/>
                    </a:lnTo>
                    <a:lnTo>
                      <a:pt x="1493" y="245"/>
                    </a:lnTo>
                    <a:lnTo>
                      <a:pt x="1607" y="216"/>
                    </a:lnTo>
                    <a:lnTo>
                      <a:pt x="1719" y="187"/>
                    </a:lnTo>
                    <a:lnTo>
                      <a:pt x="1832" y="161"/>
                    </a:lnTo>
                    <a:lnTo>
                      <a:pt x="1945" y="136"/>
                    </a:lnTo>
                    <a:lnTo>
                      <a:pt x="2059" y="114"/>
                    </a:lnTo>
                    <a:lnTo>
                      <a:pt x="2173" y="92"/>
                    </a:lnTo>
                    <a:lnTo>
                      <a:pt x="2287" y="73"/>
                    </a:lnTo>
                    <a:lnTo>
                      <a:pt x="2400" y="56"/>
                    </a:lnTo>
                    <a:lnTo>
                      <a:pt x="2515" y="41"/>
                    </a:lnTo>
                    <a:lnTo>
                      <a:pt x="2629" y="29"/>
                    </a:lnTo>
                    <a:lnTo>
                      <a:pt x="2743" y="17"/>
                    </a:lnTo>
                    <a:lnTo>
                      <a:pt x="2858" y="9"/>
                    </a:lnTo>
                    <a:lnTo>
                      <a:pt x="2971" y="4"/>
                    </a:lnTo>
                    <a:lnTo>
                      <a:pt x="3085" y="0"/>
                    </a:lnTo>
                    <a:lnTo>
                      <a:pt x="3199" y="0"/>
                    </a:lnTo>
                    <a:lnTo>
                      <a:pt x="3313" y="3"/>
                    </a:lnTo>
                    <a:lnTo>
                      <a:pt x="3426" y="7"/>
                    </a:lnTo>
                    <a:lnTo>
                      <a:pt x="3539" y="15"/>
                    </a:lnTo>
                    <a:lnTo>
                      <a:pt x="3653" y="26"/>
                    </a:lnTo>
                    <a:lnTo>
                      <a:pt x="3765" y="40"/>
                    </a:lnTo>
                    <a:lnTo>
                      <a:pt x="3877" y="57"/>
                    </a:lnTo>
                    <a:lnTo>
                      <a:pt x="4091" y="94"/>
                    </a:lnTo>
                    <a:lnTo>
                      <a:pt x="4305" y="137"/>
                    </a:lnTo>
                    <a:lnTo>
                      <a:pt x="4517" y="183"/>
                    </a:lnTo>
                    <a:lnTo>
                      <a:pt x="4728" y="233"/>
                    </a:lnTo>
                    <a:lnTo>
                      <a:pt x="4939" y="287"/>
                    </a:lnTo>
                    <a:lnTo>
                      <a:pt x="5149" y="344"/>
                    </a:lnTo>
                    <a:lnTo>
                      <a:pt x="5357" y="404"/>
                    </a:lnTo>
                    <a:lnTo>
                      <a:pt x="5565" y="467"/>
                    </a:lnTo>
                    <a:lnTo>
                      <a:pt x="5772" y="533"/>
                    </a:lnTo>
                    <a:lnTo>
                      <a:pt x="5980" y="602"/>
                    </a:lnTo>
                    <a:lnTo>
                      <a:pt x="6186" y="672"/>
                    </a:lnTo>
                    <a:lnTo>
                      <a:pt x="6391" y="746"/>
                    </a:lnTo>
                    <a:lnTo>
                      <a:pt x="6596" y="820"/>
                    </a:lnTo>
                    <a:lnTo>
                      <a:pt x="6801" y="896"/>
                    </a:lnTo>
                    <a:lnTo>
                      <a:pt x="7004" y="975"/>
                    </a:lnTo>
                    <a:lnTo>
                      <a:pt x="7208" y="1055"/>
                    </a:lnTo>
                    <a:lnTo>
                      <a:pt x="7412" y="1135"/>
                    </a:lnTo>
                    <a:lnTo>
                      <a:pt x="7616" y="1217"/>
                    </a:lnTo>
                    <a:lnTo>
                      <a:pt x="7819" y="1299"/>
                    </a:lnTo>
                    <a:lnTo>
                      <a:pt x="8022" y="1382"/>
                    </a:lnTo>
                    <a:lnTo>
                      <a:pt x="8225" y="1465"/>
                    </a:lnTo>
                    <a:lnTo>
                      <a:pt x="8428" y="1547"/>
                    </a:lnTo>
                    <a:lnTo>
                      <a:pt x="8631" y="1630"/>
                    </a:lnTo>
                    <a:lnTo>
                      <a:pt x="8834" y="1713"/>
                    </a:lnTo>
                    <a:lnTo>
                      <a:pt x="9037" y="1795"/>
                    </a:lnTo>
                    <a:lnTo>
                      <a:pt x="9241" y="1876"/>
                    </a:lnTo>
                    <a:lnTo>
                      <a:pt x="9445" y="1956"/>
                    </a:lnTo>
                    <a:lnTo>
                      <a:pt x="9649" y="2035"/>
                    </a:lnTo>
                    <a:lnTo>
                      <a:pt x="9852" y="2114"/>
                    </a:lnTo>
                    <a:lnTo>
                      <a:pt x="10057" y="2189"/>
                    </a:lnTo>
                    <a:lnTo>
                      <a:pt x="10262" y="2263"/>
                    </a:lnTo>
                    <a:lnTo>
                      <a:pt x="10468" y="2335"/>
                    </a:lnTo>
                    <a:close/>
                  </a:path>
                </a:pathLst>
              </a:custGeom>
              <a:solidFill>
                <a:srgbClr val="000000"/>
              </a:solidFill>
              <a:ln w="9525">
                <a:noFill/>
                <a:round/>
                <a:headEnd/>
                <a:tailEnd/>
              </a:ln>
            </p:spPr>
            <p:txBody>
              <a:bodyPr/>
              <a:lstStyle/>
              <a:p>
                <a:endParaRPr lang="fr-FR"/>
              </a:p>
            </p:txBody>
          </p:sp>
          <p:sp>
            <p:nvSpPr>
              <p:cNvPr id="421" name="Freeform 319"/>
              <p:cNvSpPr>
                <a:spLocks/>
              </p:cNvSpPr>
              <p:nvPr/>
            </p:nvSpPr>
            <p:spPr bwMode="auto">
              <a:xfrm>
                <a:off x="355" y="444"/>
                <a:ext cx="3747" cy="1612"/>
              </a:xfrm>
              <a:custGeom>
                <a:avLst/>
                <a:gdLst>
                  <a:gd name="T0" fmla="*/ 102 w 11240"/>
                  <a:gd name="T1" fmla="*/ 60 h 4837"/>
                  <a:gd name="T2" fmla="*/ 108 w 11240"/>
                  <a:gd name="T3" fmla="*/ 60 h 4837"/>
                  <a:gd name="T4" fmla="*/ 115 w 11240"/>
                  <a:gd name="T5" fmla="*/ 59 h 4837"/>
                  <a:gd name="T6" fmla="*/ 120 w 11240"/>
                  <a:gd name="T7" fmla="*/ 59 h 4837"/>
                  <a:gd name="T8" fmla="*/ 125 w 11240"/>
                  <a:gd name="T9" fmla="*/ 58 h 4837"/>
                  <a:gd name="T10" fmla="*/ 130 w 11240"/>
                  <a:gd name="T11" fmla="*/ 56 h 4837"/>
                  <a:gd name="T12" fmla="*/ 134 w 11240"/>
                  <a:gd name="T13" fmla="*/ 54 h 4837"/>
                  <a:gd name="T14" fmla="*/ 136 w 11240"/>
                  <a:gd name="T15" fmla="*/ 52 h 4837"/>
                  <a:gd name="T16" fmla="*/ 138 w 11240"/>
                  <a:gd name="T17" fmla="*/ 47 h 4837"/>
                  <a:gd name="T18" fmla="*/ 139 w 11240"/>
                  <a:gd name="T19" fmla="*/ 40 h 4837"/>
                  <a:gd name="T20" fmla="*/ 137 w 11240"/>
                  <a:gd name="T21" fmla="*/ 33 h 4837"/>
                  <a:gd name="T22" fmla="*/ 133 w 11240"/>
                  <a:gd name="T23" fmla="*/ 30 h 4837"/>
                  <a:gd name="T24" fmla="*/ 129 w 11240"/>
                  <a:gd name="T25" fmla="*/ 26 h 4837"/>
                  <a:gd name="T26" fmla="*/ 125 w 11240"/>
                  <a:gd name="T27" fmla="*/ 23 h 4837"/>
                  <a:gd name="T28" fmla="*/ 121 w 11240"/>
                  <a:gd name="T29" fmla="*/ 21 h 4837"/>
                  <a:gd name="T30" fmla="*/ 118 w 11240"/>
                  <a:gd name="T31" fmla="*/ 19 h 4837"/>
                  <a:gd name="T32" fmla="*/ 112 w 11240"/>
                  <a:gd name="T33" fmla="*/ 15 h 4837"/>
                  <a:gd name="T34" fmla="*/ 105 w 11240"/>
                  <a:gd name="T35" fmla="*/ 10 h 4837"/>
                  <a:gd name="T36" fmla="*/ 97 w 11240"/>
                  <a:gd name="T37" fmla="*/ 5 h 4837"/>
                  <a:gd name="T38" fmla="*/ 93 w 11240"/>
                  <a:gd name="T39" fmla="*/ 3 h 4837"/>
                  <a:gd name="T40" fmla="*/ 91 w 11240"/>
                  <a:gd name="T41" fmla="*/ 2 h 4837"/>
                  <a:gd name="T42" fmla="*/ 85 w 11240"/>
                  <a:gd name="T43" fmla="*/ 1 h 4837"/>
                  <a:gd name="T44" fmla="*/ 78 w 11240"/>
                  <a:gd name="T45" fmla="*/ 0 h 4837"/>
                  <a:gd name="T46" fmla="*/ 71 w 11240"/>
                  <a:gd name="T47" fmla="*/ 0 h 4837"/>
                  <a:gd name="T48" fmla="*/ 60 w 11240"/>
                  <a:gd name="T49" fmla="*/ 0 h 4837"/>
                  <a:gd name="T50" fmla="*/ 47 w 11240"/>
                  <a:gd name="T51" fmla="*/ 0 h 4837"/>
                  <a:gd name="T52" fmla="*/ 35 w 11240"/>
                  <a:gd name="T53" fmla="*/ 1 h 4837"/>
                  <a:gd name="T54" fmla="*/ 28 w 11240"/>
                  <a:gd name="T55" fmla="*/ 1 h 4837"/>
                  <a:gd name="T56" fmla="*/ 23 w 11240"/>
                  <a:gd name="T57" fmla="*/ 1 h 4837"/>
                  <a:gd name="T58" fmla="*/ 17 w 11240"/>
                  <a:gd name="T59" fmla="*/ 2 h 4837"/>
                  <a:gd name="T60" fmla="*/ 13 w 11240"/>
                  <a:gd name="T61" fmla="*/ 3 h 4837"/>
                  <a:gd name="T62" fmla="*/ 9 w 11240"/>
                  <a:gd name="T63" fmla="*/ 4 h 4837"/>
                  <a:gd name="T64" fmla="*/ 3 w 11240"/>
                  <a:gd name="T65" fmla="*/ 14 h 4837"/>
                  <a:gd name="T66" fmla="*/ 0 w 11240"/>
                  <a:gd name="T67" fmla="*/ 26 h 4837"/>
                  <a:gd name="T68" fmla="*/ 1 w 11240"/>
                  <a:gd name="T69" fmla="*/ 36 h 4837"/>
                  <a:gd name="T70" fmla="*/ 3 w 11240"/>
                  <a:gd name="T71" fmla="*/ 44 h 4837"/>
                  <a:gd name="T72" fmla="*/ 6 w 11240"/>
                  <a:gd name="T73" fmla="*/ 45 h 4837"/>
                  <a:gd name="T74" fmla="*/ 7 w 11240"/>
                  <a:gd name="T75" fmla="*/ 44 h 4837"/>
                  <a:gd name="T76" fmla="*/ 7 w 11240"/>
                  <a:gd name="T77" fmla="*/ 37 h 4837"/>
                  <a:gd name="T78" fmla="*/ 10 w 11240"/>
                  <a:gd name="T79" fmla="*/ 35 h 4837"/>
                  <a:gd name="T80" fmla="*/ 14 w 11240"/>
                  <a:gd name="T81" fmla="*/ 35 h 4837"/>
                  <a:gd name="T82" fmla="*/ 17 w 11240"/>
                  <a:gd name="T83" fmla="*/ 36 h 4837"/>
                  <a:gd name="T84" fmla="*/ 21 w 11240"/>
                  <a:gd name="T85" fmla="*/ 41 h 4837"/>
                  <a:gd name="T86" fmla="*/ 25 w 11240"/>
                  <a:gd name="T87" fmla="*/ 50 h 4837"/>
                  <a:gd name="T88" fmla="*/ 28 w 11240"/>
                  <a:gd name="T89" fmla="*/ 50 h 4837"/>
                  <a:gd name="T90" fmla="*/ 34 w 11240"/>
                  <a:gd name="T91" fmla="*/ 50 h 4837"/>
                  <a:gd name="T92" fmla="*/ 45 w 11240"/>
                  <a:gd name="T93" fmla="*/ 51 h 4837"/>
                  <a:gd name="T94" fmla="*/ 56 w 11240"/>
                  <a:gd name="T95" fmla="*/ 53 h 4837"/>
                  <a:gd name="T96" fmla="*/ 66 w 11240"/>
                  <a:gd name="T97" fmla="*/ 54 h 4837"/>
                  <a:gd name="T98" fmla="*/ 69 w 11240"/>
                  <a:gd name="T99" fmla="*/ 56 h 4837"/>
                  <a:gd name="T100" fmla="*/ 71 w 11240"/>
                  <a:gd name="T101" fmla="*/ 50 h 4837"/>
                  <a:gd name="T102" fmla="*/ 72 w 11240"/>
                  <a:gd name="T103" fmla="*/ 43 h 4837"/>
                  <a:gd name="T104" fmla="*/ 75 w 11240"/>
                  <a:gd name="T105" fmla="*/ 41 h 4837"/>
                  <a:gd name="T106" fmla="*/ 79 w 11240"/>
                  <a:gd name="T107" fmla="*/ 40 h 4837"/>
                  <a:gd name="T108" fmla="*/ 83 w 11240"/>
                  <a:gd name="T109" fmla="*/ 41 h 4837"/>
                  <a:gd name="T110" fmla="*/ 87 w 11240"/>
                  <a:gd name="T111" fmla="*/ 42 h 4837"/>
                  <a:gd name="T112" fmla="*/ 91 w 11240"/>
                  <a:gd name="T113" fmla="*/ 44 h 4837"/>
                  <a:gd name="T114" fmla="*/ 94 w 11240"/>
                  <a:gd name="T115" fmla="*/ 49 h 4837"/>
                  <a:gd name="T116" fmla="*/ 96 w 11240"/>
                  <a:gd name="T117" fmla="*/ 57 h 4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40"/>
                  <a:gd name="T178" fmla="*/ 0 h 4837"/>
                  <a:gd name="T179" fmla="*/ 11240 w 11240"/>
                  <a:gd name="T180" fmla="*/ 4837 h 4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40" h="4837">
                    <a:moveTo>
                      <a:pt x="7819" y="4827"/>
                    </a:moveTo>
                    <a:lnTo>
                      <a:pt x="7869" y="4826"/>
                    </a:lnTo>
                    <a:lnTo>
                      <a:pt x="7920" y="4826"/>
                    </a:lnTo>
                    <a:lnTo>
                      <a:pt x="7970" y="4826"/>
                    </a:lnTo>
                    <a:lnTo>
                      <a:pt x="8021" y="4826"/>
                    </a:lnTo>
                    <a:lnTo>
                      <a:pt x="8072" y="4827"/>
                    </a:lnTo>
                    <a:lnTo>
                      <a:pt x="8122" y="4827"/>
                    </a:lnTo>
                    <a:lnTo>
                      <a:pt x="8173" y="4828"/>
                    </a:lnTo>
                    <a:lnTo>
                      <a:pt x="8222" y="4830"/>
                    </a:lnTo>
                    <a:lnTo>
                      <a:pt x="8273" y="4831"/>
                    </a:lnTo>
                    <a:lnTo>
                      <a:pt x="8324" y="4832"/>
                    </a:lnTo>
                    <a:lnTo>
                      <a:pt x="8374" y="4832"/>
                    </a:lnTo>
                    <a:lnTo>
                      <a:pt x="8425" y="4833"/>
                    </a:lnTo>
                    <a:lnTo>
                      <a:pt x="8476" y="4834"/>
                    </a:lnTo>
                    <a:lnTo>
                      <a:pt x="8526" y="4835"/>
                    </a:lnTo>
                    <a:lnTo>
                      <a:pt x="8577" y="4836"/>
                    </a:lnTo>
                    <a:lnTo>
                      <a:pt x="8627" y="4836"/>
                    </a:lnTo>
                    <a:lnTo>
                      <a:pt x="8678" y="4837"/>
                    </a:lnTo>
                    <a:lnTo>
                      <a:pt x="8729" y="4837"/>
                    </a:lnTo>
                    <a:lnTo>
                      <a:pt x="8778" y="4837"/>
                    </a:lnTo>
                    <a:lnTo>
                      <a:pt x="8829" y="4837"/>
                    </a:lnTo>
                    <a:lnTo>
                      <a:pt x="8879" y="4836"/>
                    </a:lnTo>
                    <a:lnTo>
                      <a:pt x="8930" y="4836"/>
                    </a:lnTo>
                    <a:lnTo>
                      <a:pt x="8980" y="4835"/>
                    </a:lnTo>
                    <a:lnTo>
                      <a:pt x="9030" y="4833"/>
                    </a:lnTo>
                    <a:lnTo>
                      <a:pt x="9081" y="4832"/>
                    </a:lnTo>
                    <a:lnTo>
                      <a:pt x="9131" y="4830"/>
                    </a:lnTo>
                    <a:lnTo>
                      <a:pt x="9180" y="4826"/>
                    </a:lnTo>
                    <a:lnTo>
                      <a:pt x="9231" y="4823"/>
                    </a:lnTo>
                    <a:lnTo>
                      <a:pt x="9281" y="4819"/>
                    </a:lnTo>
                    <a:lnTo>
                      <a:pt x="9331" y="4815"/>
                    </a:lnTo>
                    <a:lnTo>
                      <a:pt x="9381" y="4809"/>
                    </a:lnTo>
                    <a:lnTo>
                      <a:pt x="9431" y="4803"/>
                    </a:lnTo>
                    <a:lnTo>
                      <a:pt x="9471" y="4798"/>
                    </a:lnTo>
                    <a:lnTo>
                      <a:pt x="9513" y="4792"/>
                    </a:lnTo>
                    <a:lnTo>
                      <a:pt x="9554" y="4787"/>
                    </a:lnTo>
                    <a:lnTo>
                      <a:pt x="9596" y="4780"/>
                    </a:lnTo>
                    <a:lnTo>
                      <a:pt x="9637" y="4773"/>
                    </a:lnTo>
                    <a:lnTo>
                      <a:pt x="9679" y="4766"/>
                    </a:lnTo>
                    <a:lnTo>
                      <a:pt x="9719" y="4758"/>
                    </a:lnTo>
                    <a:lnTo>
                      <a:pt x="9761" y="4750"/>
                    </a:lnTo>
                    <a:lnTo>
                      <a:pt x="9802" y="4741"/>
                    </a:lnTo>
                    <a:lnTo>
                      <a:pt x="9843" y="4732"/>
                    </a:lnTo>
                    <a:lnTo>
                      <a:pt x="9884" y="4723"/>
                    </a:lnTo>
                    <a:lnTo>
                      <a:pt x="9926" y="4714"/>
                    </a:lnTo>
                    <a:lnTo>
                      <a:pt x="9966" y="4704"/>
                    </a:lnTo>
                    <a:lnTo>
                      <a:pt x="10007" y="4694"/>
                    </a:lnTo>
                    <a:lnTo>
                      <a:pt x="10048" y="4683"/>
                    </a:lnTo>
                    <a:lnTo>
                      <a:pt x="10089" y="4672"/>
                    </a:lnTo>
                    <a:lnTo>
                      <a:pt x="10129" y="4661"/>
                    </a:lnTo>
                    <a:lnTo>
                      <a:pt x="10170" y="4649"/>
                    </a:lnTo>
                    <a:lnTo>
                      <a:pt x="10210" y="4638"/>
                    </a:lnTo>
                    <a:lnTo>
                      <a:pt x="10251" y="4626"/>
                    </a:lnTo>
                    <a:lnTo>
                      <a:pt x="10291" y="4613"/>
                    </a:lnTo>
                    <a:lnTo>
                      <a:pt x="10331" y="4601"/>
                    </a:lnTo>
                    <a:lnTo>
                      <a:pt x="10371" y="4587"/>
                    </a:lnTo>
                    <a:lnTo>
                      <a:pt x="10411" y="4575"/>
                    </a:lnTo>
                    <a:lnTo>
                      <a:pt x="10451" y="4561"/>
                    </a:lnTo>
                    <a:lnTo>
                      <a:pt x="10491" y="4548"/>
                    </a:lnTo>
                    <a:lnTo>
                      <a:pt x="10530" y="4533"/>
                    </a:lnTo>
                    <a:lnTo>
                      <a:pt x="10569" y="4519"/>
                    </a:lnTo>
                    <a:lnTo>
                      <a:pt x="10608" y="4505"/>
                    </a:lnTo>
                    <a:lnTo>
                      <a:pt x="10647" y="4490"/>
                    </a:lnTo>
                    <a:lnTo>
                      <a:pt x="10686" y="4475"/>
                    </a:lnTo>
                    <a:lnTo>
                      <a:pt x="10725" y="4460"/>
                    </a:lnTo>
                    <a:lnTo>
                      <a:pt x="10749" y="4450"/>
                    </a:lnTo>
                    <a:lnTo>
                      <a:pt x="10774" y="4439"/>
                    </a:lnTo>
                    <a:lnTo>
                      <a:pt x="10797" y="4425"/>
                    </a:lnTo>
                    <a:lnTo>
                      <a:pt x="10820" y="4411"/>
                    </a:lnTo>
                    <a:lnTo>
                      <a:pt x="10843" y="4396"/>
                    </a:lnTo>
                    <a:lnTo>
                      <a:pt x="10865" y="4379"/>
                    </a:lnTo>
                    <a:lnTo>
                      <a:pt x="10887" y="4361"/>
                    </a:lnTo>
                    <a:lnTo>
                      <a:pt x="10908" y="4341"/>
                    </a:lnTo>
                    <a:lnTo>
                      <a:pt x="10929" y="4322"/>
                    </a:lnTo>
                    <a:lnTo>
                      <a:pt x="10948" y="4301"/>
                    </a:lnTo>
                    <a:lnTo>
                      <a:pt x="10966" y="4280"/>
                    </a:lnTo>
                    <a:lnTo>
                      <a:pt x="10983" y="4258"/>
                    </a:lnTo>
                    <a:lnTo>
                      <a:pt x="11000" y="4235"/>
                    </a:lnTo>
                    <a:lnTo>
                      <a:pt x="11015" y="4212"/>
                    </a:lnTo>
                    <a:lnTo>
                      <a:pt x="11030" y="4190"/>
                    </a:lnTo>
                    <a:lnTo>
                      <a:pt x="11042" y="4166"/>
                    </a:lnTo>
                    <a:lnTo>
                      <a:pt x="11061" y="4126"/>
                    </a:lnTo>
                    <a:lnTo>
                      <a:pt x="11081" y="4087"/>
                    </a:lnTo>
                    <a:lnTo>
                      <a:pt x="11099" y="4045"/>
                    </a:lnTo>
                    <a:lnTo>
                      <a:pt x="11116" y="4004"/>
                    </a:lnTo>
                    <a:lnTo>
                      <a:pt x="11131" y="3962"/>
                    </a:lnTo>
                    <a:lnTo>
                      <a:pt x="11146" y="3919"/>
                    </a:lnTo>
                    <a:lnTo>
                      <a:pt x="11160" y="3876"/>
                    </a:lnTo>
                    <a:lnTo>
                      <a:pt x="11172" y="3833"/>
                    </a:lnTo>
                    <a:lnTo>
                      <a:pt x="11185" y="3789"/>
                    </a:lnTo>
                    <a:lnTo>
                      <a:pt x="11195" y="3745"/>
                    </a:lnTo>
                    <a:lnTo>
                      <a:pt x="11205" y="3701"/>
                    </a:lnTo>
                    <a:lnTo>
                      <a:pt x="11213" y="3656"/>
                    </a:lnTo>
                    <a:lnTo>
                      <a:pt x="11221" y="3612"/>
                    </a:lnTo>
                    <a:lnTo>
                      <a:pt x="11228" y="3568"/>
                    </a:lnTo>
                    <a:lnTo>
                      <a:pt x="11232" y="3524"/>
                    </a:lnTo>
                    <a:lnTo>
                      <a:pt x="11237" y="3480"/>
                    </a:lnTo>
                    <a:lnTo>
                      <a:pt x="11240" y="3397"/>
                    </a:lnTo>
                    <a:lnTo>
                      <a:pt x="11240" y="3314"/>
                    </a:lnTo>
                    <a:lnTo>
                      <a:pt x="11235" y="3231"/>
                    </a:lnTo>
                    <a:lnTo>
                      <a:pt x="11227" y="3147"/>
                    </a:lnTo>
                    <a:lnTo>
                      <a:pt x="11214" y="3064"/>
                    </a:lnTo>
                    <a:lnTo>
                      <a:pt x="11199" y="2981"/>
                    </a:lnTo>
                    <a:lnTo>
                      <a:pt x="11182" y="2899"/>
                    </a:lnTo>
                    <a:lnTo>
                      <a:pt x="11164" y="2818"/>
                    </a:lnTo>
                    <a:lnTo>
                      <a:pt x="11155" y="2787"/>
                    </a:lnTo>
                    <a:lnTo>
                      <a:pt x="11142" y="2756"/>
                    </a:lnTo>
                    <a:lnTo>
                      <a:pt x="11126" y="2727"/>
                    </a:lnTo>
                    <a:lnTo>
                      <a:pt x="11107" y="2697"/>
                    </a:lnTo>
                    <a:lnTo>
                      <a:pt x="11085" y="2670"/>
                    </a:lnTo>
                    <a:lnTo>
                      <a:pt x="11064" y="2644"/>
                    </a:lnTo>
                    <a:lnTo>
                      <a:pt x="11040" y="2620"/>
                    </a:lnTo>
                    <a:lnTo>
                      <a:pt x="11017" y="2598"/>
                    </a:lnTo>
                    <a:lnTo>
                      <a:pt x="10985" y="2569"/>
                    </a:lnTo>
                    <a:lnTo>
                      <a:pt x="10954" y="2541"/>
                    </a:lnTo>
                    <a:lnTo>
                      <a:pt x="10922" y="2511"/>
                    </a:lnTo>
                    <a:lnTo>
                      <a:pt x="10890" y="2483"/>
                    </a:lnTo>
                    <a:lnTo>
                      <a:pt x="10859" y="2455"/>
                    </a:lnTo>
                    <a:lnTo>
                      <a:pt x="10826" y="2428"/>
                    </a:lnTo>
                    <a:lnTo>
                      <a:pt x="10793" y="2399"/>
                    </a:lnTo>
                    <a:lnTo>
                      <a:pt x="10761" y="2371"/>
                    </a:lnTo>
                    <a:lnTo>
                      <a:pt x="10727" y="2344"/>
                    </a:lnTo>
                    <a:lnTo>
                      <a:pt x="10694" y="2316"/>
                    </a:lnTo>
                    <a:lnTo>
                      <a:pt x="10662" y="2288"/>
                    </a:lnTo>
                    <a:lnTo>
                      <a:pt x="10628" y="2260"/>
                    </a:lnTo>
                    <a:lnTo>
                      <a:pt x="10595" y="2233"/>
                    </a:lnTo>
                    <a:lnTo>
                      <a:pt x="10561" y="2206"/>
                    </a:lnTo>
                    <a:lnTo>
                      <a:pt x="10527" y="2179"/>
                    </a:lnTo>
                    <a:lnTo>
                      <a:pt x="10494" y="2151"/>
                    </a:lnTo>
                    <a:lnTo>
                      <a:pt x="10460" y="2125"/>
                    </a:lnTo>
                    <a:lnTo>
                      <a:pt x="10425" y="2098"/>
                    </a:lnTo>
                    <a:lnTo>
                      <a:pt x="10391" y="2072"/>
                    </a:lnTo>
                    <a:lnTo>
                      <a:pt x="10357" y="2045"/>
                    </a:lnTo>
                    <a:lnTo>
                      <a:pt x="10323" y="2019"/>
                    </a:lnTo>
                    <a:lnTo>
                      <a:pt x="10288" y="1993"/>
                    </a:lnTo>
                    <a:lnTo>
                      <a:pt x="10254" y="1967"/>
                    </a:lnTo>
                    <a:lnTo>
                      <a:pt x="10219" y="1941"/>
                    </a:lnTo>
                    <a:lnTo>
                      <a:pt x="10185" y="1916"/>
                    </a:lnTo>
                    <a:lnTo>
                      <a:pt x="10150" y="1890"/>
                    </a:lnTo>
                    <a:lnTo>
                      <a:pt x="10116" y="1865"/>
                    </a:lnTo>
                    <a:lnTo>
                      <a:pt x="10081" y="1839"/>
                    </a:lnTo>
                    <a:lnTo>
                      <a:pt x="10047" y="1814"/>
                    </a:lnTo>
                    <a:lnTo>
                      <a:pt x="10012" y="1789"/>
                    </a:lnTo>
                    <a:lnTo>
                      <a:pt x="9978" y="1765"/>
                    </a:lnTo>
                    <a:lnTo>
                      <a:pt x="9943" y="1740"/>
                    </a:lnTo>
                    <a:lnTo>
                      <a:pt x="9923" y="1727"/>
                    </a:lnTo>
                    <a:lnTo>
                      <a:pt x="9902" y="1714"/>
                    </a:lnTo>
                    <a:lnTo>
                      <a:pt x="9880" y="1702"/>
                    </a:lnTo>
                    <a:lnTo>
                      <a:pt x="9858" y="1689"/>
                    </a:lnTo>
                    <a:lnTo>
                      <a:pt x="9834" y="1677"/>
                    </a:lnTo>
                    <a:lnTo>
                      <a:pt x="9809" y="1664"/>
                    </a:lnTo>
                    <a:lnTo>
                      <a:pt x="9785" y="1652"/>
                    </a:lnTo>
                    <a:lnTo>
                      <a:pt x="9760" y="1640"/>
                    </a:lnTo>
                    <a:lnTo>
                      <a:pt x="9735" y="1628"/>
                    </a:lnTo>
                    <a:lnTo>
                      <a:pt x="9712" y="1616"/>
                    </a:lnTo>
                    <a:lnTo>
                      <a:pt x="9687" y="1604"/>
                    </a:lnTo>
                    <a:lnTo>
                      <a:pt x="9663" y="1592"/>
                    </a:lnTo>
                    <a:lnTo>
                      <a:pt x="9640" y="1580"/>
                    </a:lnTo>
                    <a:lnTo>
                      <a:pt x="9619" y="1568"/>
                    </a:lnTo>
                    <a:lnTo>
                      <a:pt x="9597" y="1556"/>
                    </a:lnTo>
                    <a:lnTo>
                      <a:pt x="9578" y="1543"/>
                    </a:lnTo>
                    <a:lnTo>
                      <a:pt x="9525" y="1508"/>
                    </a:lnTo>
                    <a:lnTo>
                      <a:pt x="9471" y="1473"/>
                    </a:lnTo>
                    <a:lnTo>
                      <a:pt x="9417" y="1437"/>
                    </a:lnTo>
                    <a:lnTo>
                      <a:pt x="9364" y="1401"/>
                    </a:lnTo>
                    <a:lnTo>
                      <a:pt x="9311" y="1363"/>
                    </a:lnTo>
                    <a:lnTo>
                      <a:pt x="9257" y="1327"/>
                    </a:lnTo>
                    <a:lnTo>
                      <a:pt x="9203" y="1290"/>
                    </a:lnTo>
                    <a:lnTo>
                      <a:pt x="9149" y="1251"/>
                    </a:lnTo>
                    <a:lnTo>
                      <a:pt x="9094" y="1214"/>
                    </a:lnTo>
                    <a:lnTo>
                      <a:pt x="9040" y="1175"/>
                    </a:lnTo>
                    <a:lnTo>
                      <a:pt x="8986" y="1138"/>
                    </a:lnTo>
                    <a:lnTo>
                      <a:pt x="8930" y="1099"/>
                    </a:lnTo>
                    <a:lnTo>
                      <a:pt x="8874" y="1060"/>
                    </a:lnTo>
                    <a:lnTo>
                      <a:pt x="8818" y="1021"/>
                    </a:lnTo>
                    <a:lnTo>
                      <a:pt x="8760" y="983"/>
                    </a:lnTo>
                    <a:lnTo>
                      <a:pt x="8703" y="943"/>
                    </a:lnTo>
                    <a:lnTo>
                      <a:pt x="8645" y="903"/>
                    </a:lnTo>
                    <a:lnTo>
                      <a:pt x="8585" y="865"/>
                    </a:lnTo>
                    <a:lnTo>
                      <a:pt x="8526" y="825"/>
                    </a:lnTo>
                    <a:lnTo>
                      <a:pt x="8465" y="786"/>
                    </a:lnTo>
                    <a:lnTo>
                      <a:pt x="8403" y="746"/>
                    </a:lnTo>
                    <a:lnTo>
                      <a:pt x="8340" y="708"/>
                    </a:lnTo>
                    <a:lnTo>
                      <a:pt x="8277" y="668"/>
                    </a:lnTo>
                    <a:lnTo>
                      <a:pt x="8212" y="628"/>
                    </a:lnTo>
                    <a:lnTo>
                      <a:pt x="8147" y="590"/>
                    </a:lnTo>
                    <a:lnTo>
                      <a:pt x="8079" y="550"/>
                    </a:lnTo>
                    <a:lnTo>
                      <a:pt x="8011" y="512"/>
                    </a:lnTo>
                    <a:lnTo>
                      <a:pt x="7942" y="472"/>
                    </a:lnTo>
                    <a:lnTo>
                      <a:pt x="7870" y="433"/>
                    </a:lnTo>
                    <a:lnTo>
                      <a:pt x="7798" y="395"/>
                    </a:lnTo>
                    <a:lnTo>
                      <a:pt x="7724" y="358"/>
                    </a:lnTo>
                    <a:lnTo>
                      <a:pt x="7649" y="319"/>
                    </a:lnTo>
                    <a:lnTo>
                      <a:pt x="7637" y="312"/>
                    </a:lnTo>
                    <a:lnTo>
                      <a:pt x="7625" y="304"/>
                    </a:lnTo>
                    <a:lnTo>
                      <a:pt x="7610" y="295"/>
                    </a:lnTo>
                    <a:lnTo>
                      <a:pt x="7595" y="286"/>
                    </a:lnTo>
                    <a:lnTo>
                      <a:pt x="7579" y="275"/>
                    </a:lnTo>
                    <a:lnTo>
                      <a:pt x="7563" y="265"/>
                    </a:lnTo>
                    <a:lnTo>
                      <a:pt x="7546" y="252"/>
                    </a:lnTo>
                    <a:lnTo>
                      <a:pt x="7531" y="241"/>
                    </a:lnTo>
                    <a:lnTo>
                      <a:pt x="7514" y="230"/>
                    </a:lnTo>
                    <a:lnTo>
                      <a:pt x="7497" y="219"/>
                    </a:lnTo>
                    <a:lnTo>
                      <a:pt x="7480" y="209"/>
                    </a:lnTo>
                    <a:lnTo>
                      <a:pt x="7464" y="199"/>
                    </a:lnTo>
                    <a:lnTo>
                      <a:pt x="7448" y="191"/>
                    </a:lnTo>
                    <a:lnTo>
                      <a:pt x="7433" y="183"/>
                    </a:lnTo>
                    <a:lnTo>
                      <a:pt x="7418" y="178"/>
                    </a:lnTo>
                    <a:lnTo>
                      <a:pt x="7405" y="173"/>
                    </a:lnTo>
                    <a:lnTo>
                      <a:pt x="7362" y="162"/>
                    </a:lnTo>
                    <a:lnTo>
                      <a:pt x="7318" y="150"/>
                    </a:lnTo>
                    <a:lnTo>
                      <a:pt x="7271" y="140"/>
                    </a:lnTo>
                    <a:lnTo>
                      <a:pt x="7224" y="130"/>
                    </a:lnTo>
                    <a:lnTo>
                      <a:pt x="7174" y="121"/>
                    </a:lnTo>
                    <a:lnTo>
                      <a:pt x="7123" y="112"/>
                    </a:lnTo>
                    <a:lnTo>
                      <a:pt x="7071" y="103"/>
                    </a:lnTo>
                    <a:lnTo>
                      <a:pt x="7018" y="95"/>
                    </a:lnTo>
                    <a:lnTo>
                      <a:pt x="6963" y="87"/>
                    </a:lnTo>
                    <a:lnTo>
                      <a:pt x="6908" y="79"/>
                    </a:lnTo>
                    <a:lnTo>
                      <a:pt x="6852" y="72"/>
                    </a:lnTo>
                    <a:lnTo>
                      <a:pt x="6796" y="65"/>
                    </a:lnTo>
                    <a:lnTo>
                      <a:pt x="6739" y="59"/>
                    </a:lnTo>
                    <a:lnTo>
                      <a:pt x="6681" y="53"/>
                    </a:lnTo>
                    <a:lnTo>
                      <a:pt x="6624" y="47"/>
                    </a:lnTo>
                    <a:lnTo>
                      <a:pt x="6566" y="42"/>
                    </a:lnTo>
                    <a:lnTo>
                      <a:pt x="6508" y="37"/>
                    </a:lnTo>
                    <a:lnTo>
                      <a:pt x="6450" y="31"/>
                    </a:lnTo>
                    <a:lnTo>
                      <a:pt x="6393" y="28"/>
                    </a:lnTo>
                    <a:lnTo>
                      <a:pt x="6335" y="24"/>
                    </a:lnTo>
                    <a:lnTo>
                      <a:pt x="6278" y="20"/>
                    </a:lnTo>
                    <a:lnTo>
                      <a:pt x="6223" y="17"/>
                    </a:lnTo>
                    <a:lnTo>
                      <a:pt x="6167" y="15"/>
                    </a:lnTo>
                    <a:lnTo>
                      <a:pt x="6112" y="11"/>
                    </a:lnTo>
                    <a:lnTo>
                      <a:pt x="6059" y="9"/>
                    </a:lnTo>
                    <a:lnTo>
                      <a:pt x="6006" y="7"/>
                    </a:lnTo>
                    <a:lnTo>
                      <a:pt x="5954" y="5"/>
                    </a:lnTo>
                    <a:lnTo>
                      <a:pt x="5905" y="4"/>
                    </a:lnTo>
                    <a:lnTo>
                      <a:pt x="5857" y="3"/>
                    </a:lnTo>
                    <a:lnTo>
                      <a:pt x="5809" y="2"/>
                    </a:lnTo>
                    <a:lnTo>
                      <a:pt x="5764" y="1"/>
                    </a:lnTo>
                    <a:lnTo>
                      <a:pt x="5721" y="1"/>
                    </a:lnTo>
                    <a:lnTo>
                      <a:pt x="5623" y="0"/>
                    </a:lnTo>
                    <a:lnTo>
                      <a:pt x="5523" y="0"/>
                    </a:lnTo>
                    <a:lnTo>
                      <a:pt x="5423" y="0"/>
                    </a:lnTo>
                    <a:lnTo>
                      <a:pt x="5325" y="0"/>
                    </a:lnTo>
                    <a:lnTo>
                      <a:pt x="5225" y="1"/>
                    </a:lnTo>
                    <a:lnTo>
                      <a:pt x="5127" y="1"/>
                    </a:lnTo>
                    <a:lnTo>
                      <a:pt x="5027" y="2"/>
                    </a:lnTo>
                    <a:lnTo>
                      <a:pt x="4928" y="3"/>
                    </a:lnTo>
                    <a:lnTo>
                      <a:pt x="4829" y="4"/>
                    </a:lnTo>
                    <a:lnTo>
                      <a:pt x="4729" y="7"/>
                    </a:lnTo>
                    <a:lnTo>
                      <a:pt x="4631" y="8"/>
                    </a:lnTo>
                    <a:lnTo>
                      <a:pt x="4531" y="10"/>
                    </a:lnTo>
                    <a:lnTo>
                      <a:pt x="4431" y="12"/>
                    </a:lnTo>
                    <a:lnTo>
                      <a:pt x="4333" y="15"/>
                    </a:lnTo>
                    <a:lnTo>
                      <a:pt x="4233" y="17"/>
                    </a:lnTo>
                    <a:lnTo>
                      <a:pt x="4135" y="19"/>
                    </a:lnTo>
                    <a:lnTo>
                      <a:pt x="4035" y="21"/>
                    </a:lnTo>
                    <a:lnTo>
                      <a:pt x="3935" y="25"/>
                    </a:lnTo>
                    <a:lnTo>
                      <a:pt x="3837" y="28"/>
                    </a:lnTo>
                    <a:lnTo>
                      <a:pt x="3737" y="30"/>
                    </a:lnTo>
                    <a:lnTo>
                      <a:pt x="3638" y="34"/>
                    </a:lnTo>
                    <a:lnTo>
                      <a:pt x="3539" y="37"/>
                    </a:lnTo>
                    <a:lnTo>
                      <a:pt x="3439" y="41"/>
                    </a:lnTo>
                    <a:lnTo>
                      <a:pt x="3340" y="44"/>
                    </a:lnTo>
                    <a:lnTo>
                      <a:pt x="3241" y="47"/>
                    </a:lnTo>
                    <a:lnTo>
                      <a:pt x="3142" y="52"/>
                    </a:lnTo>
                    <a:lnTo>
                      <a:pt x="3043" y="55"/>
                    </a:lnTo>
                    <a:lnTo>
                      <a:pt x="2943" y="59"/>
                    </a:lnTo>
                    <a:lnTo>
                      <a:pt x="2845" y="63"/>
                    </a:lnTo>
                    <a:lnTo>
                      <a:pt x="2745" y="67"/>
                    </a:lnTo>
                    <a:lnTo>
                      <a:pt x="2646" y="71"/>
                    </a:lnTo>
                    <a:lnTo>
                      <a:pt x="2547" y="75"/>
                    </a:lnTo>
                    <a:lnTo>
                      <a:pt x="2505" y="76"/>
                    </a:lnTo>
                    <a:lnTo>
                      <a:pt x="2463" y="78"/>
                    </a:lnTo>
                    <a:lnTo>
                      <a:pt x="2421" y="80"/>
                    </a:lnTo>
                    <a:lnTo>
                      <a:pt x="2380" y="81"/>
                    </a:lnTo>
                    <a:lnTo>
                      <a:pt x="2338" y="84"/>
                    </a:lnTo>
                    <a:lnTo>
                      <a:pt x="2296" y="86"/>
                    </a:lnTo>
                    <a:lnTo>
                      <a:pt x="2254" y="89"/>
                    </a:lnTo>
                    <a:lnTo>
                      <a:pt x="2212" y="92"/>
                    </a:lnTo>
                    <a:lnTo>
                      <a:pt x="2170" y="94"/>
                    </a:lnTo>
                    <a:lnTo>
                      <a:pt x="2127" y="97"/>
                    </a:lnTo>
                    <a:lnTo>
                      <a:pt x="2085" y="99"/>
                    </a:lnTo>
                    <a:lnTo>
                      <a:pt x="2043" y="103"/>
                    </a:lnTo>
                    <a:lnTo>
                      <a:pt x="2001" y="106"/>
                    </a:lnTo>
                    <a:lnTo>
                      <a:pt x="1958" y="110"/>
                    </a:lnTo>
                    <a:lnTo>
                      <a:pt x="1916" y="113"/>
                    </a:lnTo>
                    <a:lnTo>
                      <a:pt x="1874" y="116"/>
                    </a:lnTo>
                    <a:lnTo>
                      <a:pt x="1833" y="120"/>
                    </a:lnTo>
                    <a:lnTo>
                      <a:pt x="1790" y="124"/>
                    </a:lnTo>
                    <a:lnTo>
                      <a:pt x="1748" y="129"/>
                    </a:lnTo>
                    <a:lnTo>
                      <a:pt x="1706" y="132"/>
                    </a:lnTo>
                    <a:lnTo>
                      <a:pt x="1664" y="137"/>
                    </a:lnTo>
                    <a:lnTo>
                      <a:pt x="1622" y="141"/>
                    </a:lnTo>
                    <a:lnTo>
                      <a:pt x="1580" y="147"/>
                    </a:lnTo>
                    <a:lnTo>
                      <a:pt x="1538" y="152"/>
                    </a:lnTo>
                    <a:lnTo>
                      <a:pt x="1496" y="156"/>
                    </a:lnTo>
                    <a:lnTo>
                      <a:pt x="1454" y="162"/>
                    </a:lnTo>
                    <a:lnTo>
                      <a:pt x="1412" y="167"/>
                    </a:lnTo>
                    <a:lnTo>
                      <a:pt x="1371" y="173"/>
                    </a:lnTo>
                    <a:lnTo>
                      <a:pt x="1329" y="179"/>
                    </a:lnTo>
                    <a:lnTo>
                      <a:pt x="1287" y="184"/>
                    </a:lnTo>
                    <a:lnTo>
                      <a:pt x="1246" y="190"/>
                    </a:lnTo>
                    <a:lnTo>
                      <a:pt x="1204" y="197"/>
                    </a:lnTo>
                    <a:lnTo>
                      <a:pt x="1171" y="201"/>
                    </a:lnTo>
                    <a:lnTo>
                      <a:pt x="1137" y="207"/>
                    </a:lnTo>
                    <a:lnTo>
                      <a:pt x="1102" y="213"/>
                    </a:lnTo>
                    <a:lnTo>
                      <a:pt x="1068" y="218"/>
                    </a:lnTo>
                    <a:lnTo>
                      <a:pt x="1033" y="224"/>
                    </a:lnTo>
                    <a:lnTo>
                      <a:pt x="999" y="232"/>
                    </a:lnTo>
                    <a:lnTo>
                      <a:pt x="965" y="239"/>
                    </a:lnTo>
                    <a:lnTo>
                      <a:pt x="931" y="248"/>
                    </a:lnTo>
                    <a:lnTo>
                      <a:pt x="897" y="258"/>
                    </a:lnTo>
                    <a:lnTo>
                      <a:pt x="864" y="269"/>
                    </a:lnTo>
                    <a:lnTo>
                      <a:pt x="833" y="282"/>
                    </a:lnTo>
                    <a:lnTo>
                      <a:pt x="802" y="295"/>
                    </a:lnTo>
                    <a:lnTo>
                      <a:pt x="772" y="311"/>
                    </a:lnTo>
                    <a:lnTo>
                      <a:pt x="743" y="328"/>
                    </a:lnTo>
                    <a:lnTo>
                      <a:pt x="716" y="347"/>
                    </a:lnTo>
                    <a:lnTo>
                      <a:pt x="691" y="369"/>
                    </a:lnTo>
                    <a:lnTo>
                      <a:pt x="637" y="426"/>
                    </a:lnTo>
                    <a:lnTo>
                      <a:pt x="582" y="494"/>
                    </a:lnTo>
                    <a:lnTo>
                      <a:pt x="528" y="572"/>
                    </a:lnTo>
                    <a:lnTo>
                      <a:pt x="476" y="658"/>
                    </a:lnTo>
                    <a:lnTo>
                      <a:pt x="425" y="752"/>
                    </a:lnTo>
                    <a:lnTo>
                      <a:pt x="375" y="851"/>
                    </a:lnTo>
                    <a:lnTo>
                      <a:pt x="328" y="956"/>
                    </a:lnTo>
                    <a:lnTo>
                      <a:pt x="282" y="1061"/>
                    </a:lnTo>
                    <a:lnTo>
                      <a:pt x="238" y="1170"/>
                    </a:lnTo>
                    <a:lnTo>
                      <a:pt x="199" y="1277"/>
                    </a:lnTo>
                    <a:lnTo>
                      <a:pt x="161" y="1382"/>
                    </a:lnTo>
                    <a:lnTo>
                      <a:pt x="127" y="1486"/>
                    </a:lnTo>
                    <a:lnTo>
                      <a:pt x="98" y="1584"/>
                    </a:lnTo>
                    <a:lnTo>
                      <a:pt x="72" y="1677"/>
                    </a:lnTo>
                    <a:lnTo>
                      <a:pt x="49" y="1762"/>
                    </a:lnTo>
                    <a:lnTo>
                      <a:pt x="32" y="1839"/>
                    </a:lnTo>
                    <a:lnTo>
                      <a:pt x="19" y="1917"/>
                    </a:lnTo>
                    <a:lnTo>
                      <a:pt x="9" y="1995"/>
                    </a:lnTo>
                    <a:lnTo>
                      <a:pt x="4" y="2076"/>
                    </a:lnTo>
                    <a:lnTo>
                      <a:pt x="2" y="2156"/>
                    </a:lnTo>
                    <a:lnTo>
                      <a:pt x="0" y="2236"/>
                    </a:lnTo>
                    <a:lnTo>
                      <a:pt x="2" y="2317"/>
                    </a:lnTo>
                    <a:lnTo>
                      <a:pt x="4" y="2396"/>
                    </a:lnTo>
                    <a:lnTo>
                      <a:pt x="7" y="2475"/>
                    </a:lnTo>
                    <a:lnTo>
                      <a:pt x="12" y="2567"/>
                    </a:lnTo>
                    <a:lnTo>
                      <a:pt x="20" y="2660"/>
                    </a:lnTo>
                    <a:lnTo>
                      <a:pt x="30" y="2753"/>
                    </a:lnTo>
                    <a:lnTo>
                      <a:pt x="41" y="2846"/>
                    </a:lnTo>
                    <a:lnTo>
                      <a:pt x="55" y="2937"/>
                    </a:lnTo>
                    <a:lnTo>
                      <a:pt x="70" y="3029"/>
                    </a:lnTo>
                    <a:lnTo>
                      <a:pt x="86" y="3121"/>
                    </a:lnTo>
                    <a:lnTo>
                      <a:pt x="105" y="3210"/>
                    </a:lnTo>
                    <a:lnTo>
                      <a:pt x="115" y="3262"/>
                    </a:lnTo>
                    <a:lnTo>
                      <a:pt x="125" y="3316"/>
                    </a:lnTo>
                    <a:lnTo>
                      <a:pt x="136" y="3370"/>
                    </a:lnTo>
                    <a:lnTo>
                      <a:pt x="151" y="3423"/>
                    </a:lnTo>
                    <a:lnTo>
                      <a:pt x="169" y="3474"/>
                    </a:lnTo>
                    <a:lnTo>
                      <a:pt x="191" y="3522"/>
                    </a:lnTo>
                    <a:lnTo>
                      <a:pt x="218" y="3565"/>
                    </a:lnTo>
                    <a:lnTo>
                      <a:pt x="252" y="3602"/>
                    </a:lnTo>
                    <a:lnTo>
                      <a:pt x="269" y="3616"/>
                    </a:lnTo>
                    <a:lnTo>
                      <a:pt x="288" y="3628"/>
                    </a:lnTo>
                    <a:lnTo>
                      <a:pt x="308" y="3637"/>
                    </a:lnTo>
                    <a:lnTo>
                      <a:pt x="330" y="3645"/>
                    </a:lnTo>
                    <a:lnTo>
                      <a:pt x="351" y="3651"/>
                    </a:lnTo>
                    <a:lnTo>
                      <a:pt x="375" y="3655"/>
                    </a:lnTo>
                    <a:lnTo>
                      <a:pt x="399" y="3659"/>
                    </a:lnTo>
                    <a:lnTo>
                      <a:pt x="423" y="3661"/>
                    </a:lnTo>
                    <a:lnTo>
                      <a:pt x="448" y="3662"/>
                    </a:lnTo>
                    <a:lnTo>
                      <a:pt x="473" y="3663"/>
                    </a:lnTo>
                    <a:lnTo>
                      <a:pt x="498" y="3664"/>
                    </a:lnTo>
                    <a:lnTo>
                      <a:pt x="522" y="3665"/>
                    </a:lnTo>
                    <a:lnTo>
                      <a:pt x="546" y="3667"/>
                    </a:lnTo>
                    <a:lnTo>
                      <a:pt x="571" y="3669"/>
                    </a:lnTo>
                    <a:lnTo>
                      <a:pt x="595" y="3672"/>
                    </a:lnTo>
                    <a:lnTo>
                      <a:pt x="618" y="3676"/>
                    </a:lnTo>
                    <a:lnTo>
                      <a:pt x="609" y="3627"/>
                    </a:lnTo>
                    <a:lnTo>
                      <a:pt x="598" y="3577"/>
                    </a:lnTo>
                    <a:lnTo>
                      <a:pt x="587" y="3525"/>
                    </a:lnTo>
                    <a:lnTo>
                      <a:pt x="575" y="3472"/>
                    </a:lnTo>
                    <a:lnTo>
                      <a:pt x="563" y="3419"/>
                    </a:lnTo>
                    <a:lnTo>
                      <a:pt x="552" y="3364"/>
                    </a:lnTo>
                    <a:lnTo>
                      <a:pt x="543" y="3311"/>
                    </a:lnTo>
                    <a:lnTo>
                      <a:pt x="536" y="3258"/>
                    </a:lnTo>
                    <a:lnTo>
                      <a:pt x="532" y="3207"/>
                    </a:lnTo>
                    <a:lnTo>
                      <a:pt x="530" y="3157"/>
                    </a:lnTo>
                    <a:lnTo>
                      <a:pt x="534" y="3109"/>
                    </a:lnTo>
                    <a:lnTo>
                      <a:pt x="543" y="3064"/>
                    </a:lnTo>
                    <a:lnTo>
                      <a:pt x="556" y="3022"/>
                    </a:lnTo>
                    <a:lnTo>
                      <a:pt x="576" y="2984"/>
                    </a:lnTo>
                    <a:lnTo>
                      <a:pt x="602" y="2949"/>
                    </a:lnTo>
                    <a:lnTo>
                      <a:pt x="636" y="2919"/>
                    </a:lnTo>
                    <a:lnTo>
                      <a:pt x="658" y="2904"/>
                    </a:lnTo>
                    <a:lnTo>
                      <a:pt x="681" y="2891"/>
                    </a:lnTo>
                    <a:lnTo>
                      <a:pt x="706" y="2878"/>
                    </a:lnTo>
                    <a:lnTo>
                      <a:pt x="731" y="2867"/>
                    </a:lnTo>
                    <a:lnTo>
                      <a:pt x="757" y="2858"/>
                    </a:lnTo>
                    <a:lnTo>
                      <a:pt x="783" y="2850"/>
                    </a:lnTo>
                    <a:lnTo>
                      <a:pt x="810" y="2843"/>
                    </a:lnTo>
                    <a:lnTo>
                      <a:pt x="838" y="2838"/>
                    </a:lnTo>
                    <a:lnTo>
                      <a:pt x="867" y="2834"/>
                    </a:lnTo>
                    <a:lnTo>
                      <a:pt x="896" y="2831"/>
                    </a:lnTo>
                    <a:lnTo>
                      <a:pt x="924" y="2830"/>
                    </a:lnTo>
                    <a:lnTo>
                      <a:pt x="955" y="2829"/>
                    </a:lnTo>
                    <a:lnTo>
                      <a:pt x="984" y="2830"/>
                    </a:lnTo>
                    <a:lnTo>
                      <a:pt x="1014" y="2831"/>
                    </a:lnTo>
                    <a:lnTo>
                      <a:pt x="1044" y="2834"/>
                    </a:lnTo>
                    <a:lnTo>
                      <a:pt x="1075" y="2839"/>
                    </a:lnTo>
                    <a:lnTo>
                      <a:pt x="1104" y="2843"/>
                    </a:lnTo>
                    <a:lnTo>
                      <a:pt x="1135" y="2849"/>
                    </a:lnTo>
                    <a:lnTo>
                      <a:pt x="1164" y="2857"/>
                    </a:lnTo>
                    <a:lnTo>
                      <a:pt x="1194" y="2865"/>
                    </a:lnTo>
                    <a:lnTo>
                      <a:pt x="1223" y="2874"/>
                    </a:lnTo>
                    <a:lnTo>
                      <a:pt x="1252" y="2883"/>
                    </a:lnTo>
                    <a:lnTo>
                      <a:pt x="1281" y="2894"/>
                    </a:lnTo>
                    <a:lnTo>
                      <a:pt x="1308" y="2906"/>
                    </a:lnTo>
                    <a:lnTo>
                      <a:pt x="1335" y="2918"/>
                    </a:lnTo>
                    <a:lnTo>
                      <a:pt x="1363" y="2930"/>
                    </a:lnTo>
                    <a:lnTo>
                      <a:pt x="1389" y="2944"/>
                    </a:lnTo>
                    <a:lnTo>
                      <a:pt x="1414" y="2959"/>
                    </a:lnTo>
                    <a:lnTo>
                      <a:pt x="1437" y="2974"/>
                    </a:lnTo>
                    <a:lnTo>
                      <a:pt x="1461" y="2989"/>
                    </a:lnTo>
                    <a:lnTo>
                      <a:pt x="1483" y="3006"/>
                    </a:lnTo>
                    <a:lnTo>
                      <a:pt x="1504" y="3023"/>
                    </a:lnTo>
                    <a:lnTo>
                      <a:pt x="1559" y="3073"/>
                    </a:lnTo>
                    <a:lnTo>
                      <a:pt x="1606" y="3128"/>
                    </a:lnTo>
                    <a:lnTo>
                      <a:pt x="1650" y="3185"/>
                    </a:lnTo>
                    <a:lnTo>
                      <a:pt x="1690" y="3246"/>
                    </a:lnTo>
                    <a:lnTo>
                      <a:pt x="1725" y="3312"/>
                    </a:lnTo>
                    <a:lnTo>
                      <a:pt x="1758" y="3379"/>
                    </a:lnTo>
                    <a:lnTo>
                      <a:pt x="1788" y="3448"/>
                    </a:lnTo>
                    <a:lnTo>
                      <a:pt x="1817" y="3519"/>
                    </a:lnTo>
                    <a:lnTo>
                      <a:pt x="1843" y="3592"/>
                    </a:lnTo>
                    <a:lnTo>
                      <a:pt x="1869" y="3664"/>
                    </a:lnTo>
                    <a:lnTo>
                      <a:pt x="1894" y="3738"/>
                    </a:lnTo>
                    <a:lnTo>
                      <a:pt x="1920" y="3810"/>
                    </a:lnTo>
                    <a:lnTo>
                      <a:pt x="1946" y="3883"/>
                    </a:lnTo>
                    <a:lnTo>
                      <a:pt x="1973" y="3954"/>
                    </a:lnTo>
                    <a:lnTo>
                      <a:pt x="2002" y="4024"/>
                    </a:lnTo>
                    <a:lnTo>
                      <a:pt x="2034" y="4092"/>
                    </a:lnTo>
                    <a:lnTo>
                      <a:pt x="2061" y="4087"/>
                    </a:lnTo>
                    <a:lnTo>
                      <a:pt x="2090" y="4080"/>
                    </a:lnTo>
                    <a:lnTo>
                      <a:pt x="2117" y="4074"/>
                    </a:lnTo>
                    <a:lnTo>
                      <a:pt x="2144" y="4069"/>
                    </a:lnTo>
                    <a:lnTo>
                      <a:pt x="2172" y="4062"/>
                    </a:lnTo>
                    <a:lnTo>
                      <a:pt x="2199" y="4056"/>
                    </a:lnTo>
                    <a:lnTo>
                      <a:pt x="2227" y="4050"/>
                    </a:lnTo>
                    <a:lnTo>
                      <a:pt x="2254" y="4044"/>
                    </a:lnTo>
                    <a:lnTo>
                      <a:pt x="2282" y="4038"/>
                    </a:lnTo>
                    <a:lnTo>
                      <a:pt x="2309" y="4032"/>
                    </a:lnTo>
                    <a:lnTo>
                      <a:pt x="2336" y="4026"/>
                    </a:lnTo>
                    <a:lnTo>
                      <a:pt x="2364" y="4020"/>
                    </a:lnTo>
                    <a:lnTo>
                      <a:pt x="2391" y="4013"/>
                    </a:lnTo>
                    <a:lnTo>
                      <a:pt x="2419" y="4007"/>
                    </a:lnTo>
                    <a:lnTo>
                      <a:pt x="2446" y="4001"/>
                    </a:lnTo>
                    <a:lnTo>
                      <a:pt x="2473" y="3995"/>
                    </a:lnTo>
                    <a:lnTo>
                      <a:pt x="2562" y="4007"/>
                    </a:lnTo>
                    <a:lnTo>
                      <a:pt x="2650" y="4020"/>
                    </a:lnTo>
                    <a:lnTo>
                      <a:pt x="2740" y="4032"/>
                    </a:lnTo>
                    <a:lnTo>
                      <a:pt x="2828" y="4044"/>
                    </a:lnTo>
                    <a:lnTo>
                      <a:pt x="2916" y="4056"/>
                    </a:lnTo>
                    <a:lnTo>
                      <a:pt x="3005" y="4069"/>
                    </a:lnTo>
                    <a:lnTo>
                      <a:pt x="3093" y="4081"/>
                    </a:lnTo>
                    <a:lnTo>
                      <a:pt x="3181" y="4093"/>
                    </a:lnTo>
                    <a:lnTo>
                      <a:pt x="3271" y="4106"/>
                    </a:lnTo>
                    <a:lnTo>
                      <a:pt x="3359" y="4117"/>
                    </a:lnTo>
                    <a:lnTo>
                      <a:pt x="3447" y="4130"/>
                    </a:lnTo>
                    <a:lnTo>
                      <a:pt x="3536" y="4142"/>
                    </a:lnTo>
                    <a:lnTo>
                      <a:pt x="3624" y="4155"/>
                    </a:lnTo>
                    <a:lnTo>
                      <a:pt x="3713" y="4167"/>
                    </a:lnTo>
                    <a:lnTo>
                      <a:pt x="3802" y="4180"/>
                    </a:lnTo>
                    <a:lnTo>
                      <a:pt x="3890" y="4191"/>
                    </a:lnTo>
                    <a:lnTo>
                      <a:pt x="3978" y="4203"/>
                    </a:lnTo>
                    <a:lnTo>
                      <a:pt x="4067" y="4216"/>
                    </a:lnTo>
                    <a:lnTo>
                      <a:pt x="4155" y="4228"/>
                    </a:lnTo>
                    <a:lnTo>
                      <a:pt x="4244" y="4241"/>
                    </a:lnTo>
                    <a:lnTo>
                      <a:pt x="4333" y="4252"/>
                    </a:lnTo>
                    <a:lnTo>
                      <a:pt x="4421" y="4264"/>
                    </a:lnTo>
                    <a:lnTo>
                      <a:pt x="4509" y="4277"/>
                    </a:lnTo>
                    <a:lnTo>
                      <a:pt x="4598" y="4289"/>
                    </a:lnTo>
                    <a:lnTo>
                      <a:pt x="4686" y="4302"/>
                    </a:lnTo>
                    <a:lnTo>
                      <a:pt x="4774" y="4313"/>
                    </a:lnTo>
                    <a:lnTo>
                      <a:pt x="4863" y="4326"/>
                    </a:lnTo>
                    <a:lnTo>
                      <a:pt x="4952" y="4338"/>
                    </a:lnTo>
                    <a:lnTo>
                      <a:pt x="5041" y="4351"/>
                    </a:lnTo>
                    <a:lnTo>
                      <a:pt x="5129" y="4362"/>
                    </a:lnTo>
                    <a:lnTo>
                      <a:pt x="5217" y="4374"/>
                    </a:lnTo>
                    <a:lnTo>
                      <a:pt x="5306" y="4387"/>
                    </a:lnTo>
                    <a:lnTo>
                      <a:pt x="5332" y="4399"/>
                    </a:lnTo>
                    <a:lnTo>
                      <a:pt x="5358" y="4412"/>
                    </a:lnTo>
                    <a:lnTo>
                      <a:pt x="5384" y="4424"/>
                    </a:lnTo>
                    <a:lnTo>
                      <a:pt x="5410" y="4435"/>
                    </a:lnTo>
                    <a:lnTo>
                      <a:pt x="5436" y="4448"/>
                    </a:lnTo>
                    <a:lnTo>
                      <a:pt x="5462" y="4460"/>
                    </a:lnTo>
                    <a:lnTo>
                      <a:pt x="5488" y="4473"/>
                    </a:lnTo>
                    <a:lnTo>
                      <a:pt x="5514" y="4485"/>
                    </a:lnTo>
                    <a:lnTo>
                      <a:pt x="5540" y="4498"/>
                    </a:lnTo>
                    <a:lnTo>
                      <a:pt x="5566" y="4510"/>
                    </a:lnTo>
                    <a:lnTo>
                      <a:pt x="5592" y="4522"/>
                    </a:lnTo>
                    <a:lnTo>
                      <a:pt x="5617" y="4534"/>
                    </a:lnTo>
                    <a:lnTo>
                      <a:pt x="5643" y="4546"/>
                    </a:lnTo>
                    <a:lnTo>
                      <a:pt x="5669" y="4559"/>
                    </a:lnTo>
                    <a:lnTo>
                      <a:pt x="5695" y="4570"/>
                    </a:lnTo>
                    <a:lnTo>
                      <a:pt x="5721" y="4583"/>
                    </a:lnTo>
                    <a:lnTo>
                      <a:pt x="5722" y="4481"/>
                    </a:lnTo>
                    <a:lnTo>
                      <a:pt x="5720" y="4379"/>
                    </a:lnTo>
                    <a:lnTo>
                      <a:pt x="5718" y="4277"/>
                    </a:lnTo>
                    <a:lnTo>
                      <a:pt x="5715" y="4175"/>
                    </a:lnTo>
                    <a:lnTo>
                      <a:pt x="5715" y="4073"/>
                    </a:lnTo>
                    <a:lnTo>
                      <a:pt x="5719" y="3972"/>
                    </a:lnTo>
                    <a:lnTo>
                      <a:pt x="5728" y="3873"/>
                    </a:lnTo>
                    <a:lnTo>
                      <a:pt x="5745" y="3774"/>
                    </a:lnTo>
                    <a:lnTo>
                      <a:pt x="5755" y="3732"/>
                    </a:lnTo>
                    <a:lnTo>
                      <a:pt x="5765" y="3691"/>
                    </a:lnTo>
                    <a:lnTo>
                      <a:pt x="5778" y="3654"/>
                    </a:lnTo>
                    <a:lnTo>
                      <a:pt x="5791" y="3619"/>
                    </a:lnTo>
                    <a:lnTo>
                      <a:pt x="5806" y="3585"/>
                    </a:lnTo>
                    <a:lnTo>
                      <a:pt x="5821" y="3553"/>
                    </a:lnTo>
                    <a:lnTo>
                      <a:pt x="5838" y="3524"/>
                    </a:lnTo>
                    <a:lnTo>
                      <a:pt x="5856" y="3497"/>
                    </a:lnTo>
                    <a:lnTo>
                      <a:pt x="5875" y="3471"/>
                    </a:lnTo>
                    <a:lnTo>
                      <a:pt x="5894" y="3447"/>
                    </a:lnTo>
                    <a:lnTo>
                      <a:pt x="5916" y="3425"/>
                    </a:lnTo>
                    <a:lnTo>
                      <a:pt x="5937" y="3405"/>
                    </a:lnTo>
                    <a:lnTo>
                      <a:pt x="5961" y="3387"/>
                    </a:lnTo>
                    <a:lnTo>
                      <a:pt x="5985" y="3370"/>
                    </a:lnTo>
                    <a:lnTo>
                      <a:pt x="6010" y="3354"/>
                    </a:lnTo>
                    <a:lnTo>
                      <a:pt x="6036" y="3340"/>
                    </a:lnTo>
                    <a:lnTo>
                      <a:pt x="6063" y="3328"/>
                    </a:lnTo>
                    <a:lnTo>
                      <a:pt x="6091" y="3317"/>
                    </a:lnTo>
                    <a:lnTo>
                      <a:pt x="6120" y="3308"/>
                    </a:lnTo>
                    <a:lnTo>
                      <a:pt x="6149" y="3300"/>
                    </a:lnTo>
                    <a:lnTo>
                      <a:pt x="6181" y="3293"/>
                    </a:lnTo>
                    <a:lnTo>
                      <a:pt x="6213" y="3287"/>
                    </a:lnTo>
                    <a:lnTo>
                      <a:pt x="6244" y="3282"/>
                    </a:lnTo>
                    <a:lnTo>
                      <a:pt x="6278" y="3278"/>
                    </a:lnTo>
                    <a:lnTo>
                      <a:pt x="6312" y="3276"/>
                    </a:lnTo>
                    <a:lnTo>
                      <a:pt x="6347" y="3275"/>
                    </a:lnTo>
                    <a:lnTo>
                      <a:pt x="6384" y="3274"/>
                    </a:lnTo>
                    <a:lnTo>
                      <a:pt x="6420" y="3275"/>
                    </a:lnTo>
                    <a:lnTo>
                      <a:pt x="6457" y="3276"/>
                    </a:lnTo>
                    <a:lnTo>
                      <a:pt x="6496" y="3278"/>
                    </a:lnTo>
                    <a:lnTo>
                      <a:pt x="6535" y="3280"/>
                    </a:lnTo>
                    <a:lnTo>
                      <a:pt x="6575" y="3284"/>
                    </a:lnTo>
                    <a:lnTo>
                      <a:pt x="6607" y="3287"/>
                    </a:lnTo>
                    <a:lnTo>
                      <a:pt x="6639" y="3291"/>
                    </a:lnTo>
                    <a:lnTo>
                      <a:pt x="6672" y="3295"/>
                    </a:lnTo>
                    <a:lnTo>
                      <a:pt x="6706" y="3301"/>
                    </a:lnTo>
                    <a:lnTo>
                      <a:pt x="6740" y="3306"/>
                    </a:lnTo>
                    <a:lnTo>
                      <a:pt x="6774" y="3313"/>
                    </a:lnTo>
                    <a:lnTo>
                      <a:pt x="6808" y="3321"/>
                    </a:lnTo>
                    <a:lnTo>
                      <a:pt x="6842" y="3329"/>
                    </a:lnTo>
                    <a:lnTo>
                      <a:pt x="6876" y="3338"/>
                    </a:lnTo>
                    <a:lnTo>
                      <a:pt x="6910" y="3348"/>
                    </a:lnTo>
                    <a:lnTo>
                      <a:pt x="6944" y="3360"/>
                    </a:lnTo>
                    <a:lnTo>
                      <a:pt x="6978" y="3371"/>
                    </a:lnTo>
                    <a:lnTo>
                      <a:pt x="7012" y="3383"/>
                    </a:lnTo>
                    <a:lnTo>
                      <a:pt x="7045" y="3397"/>
                    </a:lnTo>
                    <a:lnTo>
                      <a:pt x="7078" y="3411"/>
                    </a:lnTo>
                    <a:lnTo>
                      <a:pt x="7110" y="3425"/>
                    </a:lnTo>
                    <a:lnTo>
                      <a:pt x="7142" y="3442"/>
                    </a:lnTo>
                    <a:lnTo>
                      <a:pt x="7173" y="3458"/>
                    </a:lnTo>
                    <a:lnTo>
                      <a:pt x="7203" y="3476"/>
                    </a:lnTo>
                    <a:lnTo>
                      <a:pt x="7233" y="3496"/>
                    </a:lnTo>
                    <a:lnTo>
                      <a:pt x="7262" y="3515"/>
                    </a:lnTo>
                    <a:lnTo>
                      <a:pt x="7289" y="3535"/>
                    </a:lnTo>
                    <a:lnTo>
                      <a:pt x="7317" y="3558"/>
                    </a:lnTo>
                    <a:lnTo>
                      <a:pt x="7343" y="3580"/>
                    </a:lnTo>
                    <a:lnTo>
                      <a:pt x="7368" y="3603"/>
                    </a:lnTo>
                    <a:lnTo>
                      <a:pt x="7391" y="3628"/>
                    </a:lnTo>
                    <a:lnTo>
                      <a:pt x="7413" y="3654"/>
                    </a:lnTo>
                    <a:lnTo>
                      <a:pt x="7434" y="3681"/>
                    </a:lnTo>
                    <a:lnTo>
                      <a:pt x="7454" y="3708"/>
                    </a:lnTo>
                    <a:lnTo>
                      <a:pt x="7472" y="3738"/>
                    </a:lnTo>
                    <a:lnTo>
                      <a:pt x="7489" y="3767"/>
                    </a:lnTo>
                    <a:lnTo>
                      <a:pt x="7503" y="3799"/>
                    </a:lnTo>
                    <a:lnTo>
                      <a:pt x="7529" y="3860"/>
                    </a:lnTo>
                    <a:lnTo>
                      <a:pt x="7554" y="3922"/>
                    </a:lnTo>
                    <a:lnTo>
                      <a:pt x="7577" y="3985"/>
                    </a:lnTo>
                    <a:lnTo>
                      <a:pt x="7600" y="4048"/>
                    </a:lnTo>
                    <a:lnTo>
                      <a:pt x="7620" y="4112"/>
                    </a:lnTo>
                    <a:lnTo>
                      <a:pt x="7639" y="4176"/>
                    </a:lnTo>
                    <a:lnTo>
                      <a:pt x="7659" y="4242"/>
                    </a:lnTo>
                    <a:lnTo>
                      <a:pt x="7677" y="4306"/>
                    </a:lnTo>
                    <a:lnTo>
                      <a:pt x="7694" y="4372"/>
                    </a:lnTo>
                    <a:lnTo>
                      <a:pt x="7712" y="4437"/>
                    </a:lnTo>
                    <a:lnTo>
                      <a:pt x="7729" y="4502"/>
                    </a:lnTo>
                    <a:lnTo>
                      <a:pt x="7746" y="4568"/>
                    </a:lnTo>
                    <a:lnTo>
                      <a:pt x="7764" y="4634"/>
                    </a:lnTo>
                    <a:lnTo>
                      <a:pt x="7782" y="4698"/>
                    </a:lnTo>
                    <a:lnTo>
                      <a:pt x="7800" y="4763"/>
                    </a:lnTo>
                    <a:lnTo>
                      <a:pt x="7819" y="4827"/>
                    </a:lnTo>
                    <a:close/>
                  </a:path>
                </a:pathLst>
              </a:custGeom>
              <a:solidFill>
                <a:srgbClr val="CCFFFF"/>
              </a:solidFill>
              <a:ln w="9525">
                <a:noFill/>
                <a:round/>
                <a:headEnd/>
                <a:tailEnd/>
              </a:ln>
            </p:spPr>
            <p:txBody>
              <a:bodyPr/>
              <a:lstStyle/>
              <a:p>
                <a:endParaRPr lang="fr-FR"/>
              </a:p>
            </p:txBody>
          </p:sp>
          <p:sp>
            <p:nvSpPr>
              <p:cNvPr id="422" name="Freeform 320"/>
              <p:cNvSpPr>
                <a:spLocks/>
              </p:cNvSpPr>
              <p:nvPr/>
            </p:nvSpPr>
            <p:spPr bwMode="auto">
              <a:xfrm>
                <a:off x="857" y="1452"/>
                <a:ext cx="1450" cy="520"/>
              </a:xfrm>
              <a:custGeom>
                <a:avLst/>
                <a:gdLst>
                  <a:gd name="T0" fmla="*/ 53 w 4352"/>
                  <a:gd name="T1" fmla="*/ 6 h 1560"/>
                  <a:gd name="T2" fmla="*/ 53 w 4352"/>
                  <a:gd name="T3" fmla="*/ 7 h 1560"/>
                  <a:gd name="T4" fmla="*/ 53 w 4352"/>
                  <a:gd name="T5" fmla="*/ 8 h 1560"/>
                  <a:gd name="T6" fmla="*/ 52 w 4352"/>
                  <a:gd name="T7" fmla="*/ 9 h 1560"/>
                  <a:gd name="T8" fmla="*/ 52 w 4352"/>
                  <a:gd name="T9" fmla="*/ 10 h 1560"/>
                  <a:gd name="T10" fmla="*/ 52 w 4352"/>
                  <a:gd name="T11" fmla="*/ 13 h 1560"/>
                  <a:gd name="T12" fmla="*/ 52 w 4352"/>
                  <a:gd name="T13" fmla="*/ 15 h 1560"/>
                  <a:gd name="T14" fmla="*/ 52 w 4352"/>
                  <a:gd name="T15" fmla="*/ 18 h 1560"/>
                  <a:gd name="T16" fmla="*/ 52 w 4352"/>
                  <a:gd name="T17" fmla="*/ 19 h 1560"/>
                  <a:gd name="T18" fmla="*/ 51 w 4352"/>
                  <a:gd name="T19" fmla="*/ 19 h 1560"/>
                  <a:gd name="T20" fmla="*/ 50 w 4352"/>
                  <a:gd name="T21" fmla="*/ 19 h 1560"/>
                  <a:gd name="T22" fmla="*/ 50 w 4352"/>
                  <a:gd name="T23" fmla="*/ 18 h 1560"/>
                  <a:gd name="T24" fmla="*/ 49 w 4352"/>
                  <a:gd name="T25" fmla="*/ 18 h 1560"/>
                  <a:gd name="T26" fmla="*/ 48 w 4352"/>
                  <a:gd name="T27" fmla="*/ 18 h 1560"/>
                  <a:gd name="T28" fmla="*/ 48 w 4352"/>
                  <a:gd name="T29" fmla="*/ 17 h 1560"/>
                  <a:gd name="T30" fmla="*/ 47 w 4352"/>
                  <a:gd name="T31" fmla="*/ 17 h 1560"/>
                  <a:gd name="T32" fmla="*/ 46 w 4352"/>
                  <a:gd name="T33" fmla="*/ 17 h 1560"/>
                  <a:gd name="T34" fmla="*/ 44 w 4352"/>
                  <a:gd name="T35" fmla="*/ 16 h 1560"/>
                  <a:gd name="T36" fmla="*/ 41 w 4352"/>
                  <a:gd name="T37" fmla="*/ 16 h 1560"/>
                  <a:gd name="T38" fmla="*/ 39 w 4352"/>
                  <a:gd name="T39" fmla="*/ 16 h 1560"/>
                  <a:gd name="T40" fmla="*/ 37 w 4352"/>
                  <a:gd name="T41" fmla="*/ 15 h 1560"/>
                  <a:gd name="T42" fmla="*/ 35 w 4352"/>
                  <a:gd name="T43" fmla="*/ 15 h 1560"/>
                  <a:gd name="T44" fmla="*/ 33 w 4352"/>
                  <a:gd name="T45" fmla="*/ 15 h 1560"/>
                  <a:gd name="T46" fmla="*/ 31 w 4352"/>
                  <a:gd name="T47" fmla="*/ 15 h 1560"/>
                  <a:gd name="T48" fmla="*/ 28 w 4352"/>
                  <a:gd name="T49" fmla="*/ 14 h 1560"/>
                  <a:gd name="T50" fmla="*/ 26 w 4352"/>
                  <a:gd name="T51" fmla="*/ 14 h 1560"/>
                  <a:gd name="T52" fmla="*/ 24 w 4352"/>
                  <a:gd name="T53" fmla="*/ 14 h 1560"/>
                  <a:gd name="T54" fmla="*/ 22 w 4352"/>
                  <a:gd name="T55" fmla="*/ 13 h 1560"/>
                  <a:gd name="T56" fmla="*/ 20 w 4352"/>
                  <a:gd name="T57" fmla="*/ 13 h 1560"/>
                  <a:gd name="T58" fmla="*/ 17 w 4352"/>
                  <a:gd name="T59" fmla="*/ 13 h 1560"/>
                  <a:gd name="T60" fmla="*/ 15 w 4352"/>
                  <a:gd name="T61" fmla="*/ 12 h 1560"/>
                  <a:gd name="T62" fmla="*/ 13 w 4352"/>
                  <a:gd name="T63" fmla="*/ 12 h 1560"/>
                  <a:gd name="T64" fmla="*/ 12 w 4352"/>
                  <a:gd name="T65" fmla="*/ 12 h 1560"/>
                  <a:gd name="T66" fmla="*/ 11 w 4352"/>
                  <a:gd name="T67" fmla="*/ 12 h 1560"/>
                  <a:gd name="T68" fmla="*/ 10 w 4352"/>
                  <a:gd name="T69" fmla="*/ 12 h 1560"/>
                  <a:gd name="T70" fmla="*/ 10 w 4352"/>
                  <a:gd name="T71" fmla="*/ 13 h 1560"/>
                  <a:gd name="T72" fmla="*/ 9 w 4352"/>
                  <a:gd name="T73" fmla="*/ 13 h 1560"/>
                  <a:gd name="T74" fmla="*/ 8 w 4352"/>
                  <a:gd name="T75" fmla="*/ 13 h 1560"/>
                  <a:gd name="T76" fmla="*/ 8 w 4352"/>
                  <a:gd name="T77" fmla="*/ 13 h 1560"/>
                  <a:gd name="T78" fmla="*/ 7 w 4352"/>
                  <a:gd name="T79" fmla="*/ 13 h 1560"/>
                  <a:gd name="T80" fmla="*/ 6 w 4352"/>
                  <a:gd name="T81" fmla="*/ 12 h 1560"/>
                  <a:gd name="T82" fmla="*/ 5 w 4352"/>
                  <a:gd name="T83" fmla="*/ 11 h 1560"/>
                  <a:gd name="T84" fmla="*/ 5 w 4352"/>
                  <a:gd name="T85" fmla="*/ 9 h 1560"/>
                  <a:gd name="T86" fmla="*/ 4 w 4352"/>
                  <a:gd name="T87" fmla="*/ 7 h 1560"/>
                  <a:gd name="T88" fmla="*/ 4 w 4352"/>
                  <a:gd name="T89" fmla="*/ 5 h 1560"/>
                  <a:gd name="T90" fmla="*/ 3 w 4352"/>
                  <a:gd name="T91" fmla="*/ 4 h 1560"/>
                  <a:gd name="T92" fmla="*/ 2 w 4352"/>
                  <a:gd name="T93" fmla="*/ 2 h 1560"/>
                  <a:gd name="T94" fmla="*/ 1 w 4352"/>
                  <a:gd name="T95" fmla="*/ 1 h 1560"/>
                  <a:gd name="T96" fmla="*/ 8 w 4352"/>
                  <a:gd name="T97" fmla="*/ 1 h 1560"/>
                  <a:gd name="T98" fmla="*/ 54 w 4352"/>
                  <a:gd name="T99" fmla="*/ 6 h 1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52"/>
                  <a:gd name="T151" fmla="*/ 0 h 1560"/>
                  <a:gd name="T152" fmla="*/ 4352 w 4352"/>
                  <a:gd name="T153" fmla="*/ 1560 h 1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52" h="1560">
                    <a:moveTo>
                      <a:pt x="4352" y="474"/>
                    </a:moveTo>
                    <a:lnTo>
                      <a:pt x="4334" y="501"/>
                    </a:lnTo>
                    <a:lnTo>
                      <a:pt x="4318" y="531"/>
                    </a:lnTo>
                    <a:lnTo>
                      <a:pt x="4302" y="563"/>
                    </a:lnTo>
                    <a:lnTo>
                      <a:pt x="4287" y="596"/>
                    </a:lnTo>
                    <a:lnTo>
                      <a:pt x="4274" y="632"/>
                    </a:lnTo>
                    <a:lnTo>
                      <a:pt x="4261" y="670"/>
                    </a:lnTo>
                    <a:lnTo>
                      <a:pt x="4250" y="709"/>
                    </a:lnTo>
                    <a:lnTo>
                      <a:pt x="4241" y="751"/>
                    </a:lnTo>
                    <a:lnTo>
                      <a:pt x="4225" y="850"/>
                    </a:lnTo>
                    <a:lnTo>
                      <a:pt x="4215" y="949"/>
                    </a:lnTo>
                    <a:lnTo>
                      <a:pt x="4211" y="1050"/>
                    </a:lnTo>
                    <a:lnTo>
                      <a:pt x="4211" y="1152"/>
                    </a:lnTo>
                    <a:lnTo>
                      <a:pt x="4214" y="1254"/>
                    </a:lnTo>
                    <a:lnTo>
                      <a:pt x="4216" y="1356"/>
                    </a:lnTo>
                    <a:lnTo>
                      <a:pt x="4218" y="1458"/>
                    </a:lnTo>
                    <a:lnTo>
                      <a:pt x="4217" y="1560"/>
                    </a:lnTo>
                    <a:lnTo>
                      <a:pt x="4191" y="1547"/>
                    </a:lnTo>
                    <a:lnTo>
                      <a:pt x="4165" y="1536"/>
                    </a:lnTo>
                    <a:lnTo>
                      <a:pt x="4139" y="1523"/>
                    </a:lnTo>
                    <a:lnTo>
                      <a:pt x="4113" y="1511"/>
                    </a:lnTo>
                    <a:lnTo>
                      <a:pt x="4088" y="1499"/>
                    </a:lnTo>
                    <a:lnTo>
                      <a:pt x="4062" y="1487"/>
                    </a:lnTo>
                    <a:lnTo>
                      <a:pt x="4036" y="1475"/>
                    </a:lnTo>
                    <a:lnTo>
                      <a:pt x="4010" y="1462"/>
                    </a:lnTo>
                    <a:lnTo>
                      <a:pt x="3984" y="1450"/>
                    </a:lnTo>
                    <a:lnTo>
                      <a:pt x="3958" y="1437"/>
                    </a:lnTo>
                    <a:lnTo>
                      <a:pt x="3932" y="1425"/>
                    </a:lnTo>
                    <a:lnTo>
                      <a:pt x="3906" y="1412"/>
                    </a:lnTo>
                    <a:lnTo>
                      <a:pt x="3880" y="1401"/>
                    </a:lnTo>
                    <a:lnTo>
                      <a:pt x="3854" y="1389"/>
                    </a:lnTo>
                    <a:lnTo>
                      <a:pt x="3828" y="1376"/>
                    </a:lnTo>
                    <a:lnTo>
                      <a:pt x="3802" y="1364"/>
                    </a:lnTo>
                    <a:lnTo>
                      <a:pt x="3713" y="1351"/>
                    </a:lnTo>
                    <a:lnTo>
                      <a:pt x="3625" y="1339"/>
                    </a:lnTo>
                    <a:lnTo>
                      <a:pt x="3537" y="1328"/>
                    </a:lnTo>
                    <a:lnTo>
                      <a:pt x="3448" y="1315"/>
                    </a:lnTo>
                    <a:lnTo>
                      <a:pt x="3359" y="1303"/>
                    </a:lnTo>
                    <a:lnTo>
                      <a:pt x="3270" y="1290"/>
                    </a:lnTo>
                    <a:lnTo>
                      <a:pt x="3182" y="1279"/>
                    </a:lnTo>
                    <a:lnTo>
                      <a:pt x="3094" y="1266"/>
                    </a:lnTo>
                    <a:lnTo>
                      <a:pt x="3005" y="1254"/>
                    </a:lnTo>
                    <a:lnTo>
                      <a:pt x="2917" y="1241"/>
                    </a:lnTo>
                    <a:lnTo>
                      <a:pt x="2829" y="1229"/>
                    </a:lnTo>
                    <a:lnTo>
                      <a:pt x="2740" y="1218"/>
                    </a:lnTo>
                    <a:lnTo>
                      <a:pt x="2651" y="1205"/>
                    </a:lnTo>
                    <a:lnTo>
                      <a:pt x="2563" y="1193"/>
                    </a:lnTo>
                    <a:lnTo>
                      <a:pt x="2474" y="1180"/>
                    </a:lnTo>
                    <a:lnTo>
                      <a:pt x="2386" y="1168"/>
                    </a:lnTo>
                    <a:lnTo>
                      <a:pt x="2298" y="1157"/>
                    </a:lnTo>
                    <a:lnTo>
                      <a:pt x="2209" y="1144"/>
                    </a:lnTo>
                    <a:lnTo>
                      <a:pt x="2120" y="1132"/>
                    </a:lnTo>
                    <a:lnTo>
                      <a:pt x="2032" y="1119"/>
                    </a:lnTo>
                    <a:lnTo>
                      <a:pt x="1943" y="1107"/>
                    </a:lnTo>
                    <a:lnTo>
                      <a:pt x="1855" y="1094"/>
                    </a:lnTo>
                    <a:lnTo>
                      <a:pt x="1767" y="1083"/>
                    </a:lnTo>
                    <a:lnTo>
                      <a:pt x="1677" y="1070"/>
                    </a:lnTo>
                    <a:lnTo>
                      <a:pt x="1589" y="1058"/>
                    </a:lnTo>
                    <a:lnTo>
                      <a:pt x="1501" y="1046"/>
                    </a:lnTo>
                    <a:lnTo>
                      <a:pt x="1412" y="1033"/>
                    </a:lnTo>
                    <a:lnTo>
                      <a:pt x="1324" y="1021"/>
                    </a:lnTo>
                    <a:lnTo>
                      <a:pt x="1236" y="1009"/>
                    </a:lnTo>
                    <a:lnTo>
                      <a:pt x="1146" y="997"/>
                    </a:lnTo>
                    <a:lnTo>
                      <a:pt x="1058" y="984"/>
                    </a:lnTo>
                    <a:lnTo>
                      <a:pt x="969" y="972"/>
                    </a:lnTo>
                    <a:lnTo>
                      <a:pt x="942" y="978"/>
                    </a:lnTo>
                    <a:lnTo>
                      <a:pt x="915" y="984"/>
                    </a:lnTo>
                    <a:lnTo>
                      <a:pt x="887" y="990"/>
                    </a:lnTo>
                    <a:lnTo>
                      <a:pt x="860" y="997"/>
                    </a:lnTo>
                    <a:lnTo>
                      <a:pt x="832" y="1003"/>
                    </a:lnTo>
                    <a:lnTo>
                      <a:pt x="805" y="1009"/>
                    </a:lnTo>
                    <a:lnTo>
                      <a:pt x="778" y="1015"/>
                    </a:lnTo>
                    <a:lnTo>
                      <a:pt x="750" y="1021"/>
                    </a:lnTo>
                    <a:lnTo>
                      <a:pt x="723" y="1027"/>
                    </a:lnTo>
                    <a:lnTo>
                      <a:pt x="695" y="1033"/>
                    </a:lnTo>
                    <a:lnTo>
                      <a:pt x="668" y="1039"/>
                    </a:lnTo>
                    <a:lnTo>
                      <a:pt x="640" y="1046"/>
                    </a:lnTo>
                    <a:lnTo>
                      <a:pt x="613" y="1051"/>
                    </a:lnTo>
                    <a:lnTo>
                      <a:pt x="586" y="1057"/>
                    </a:lnTo>
                    <a:lnTo>
                      <a:pt x="557" y="1064"/>
                    </a:lnTo>
                    <a:lnTo>
                      <a:pt x="530" y="1069"/>
                    </a:lnTo>
                    <a:lnTo>
                      <a:pt x="498" y="1001"/>
                    </a:lnTo>
                    <a:lnTo>
                      <a:pt x="469" y="931"/>
                    </a:lnTo>
                    <a:lnTo>
                      <a:pt x="442" y="860"/>
                    </a:lnTo>
                    <a:lnTo>
                      <a:pt x="416" y="787"/>
                    </a:lnTo>
                    <a:lnTo>
                      <a:pt x="390" y="715"/>
                    </a:lnTo>
                    <a:lnTo>
                      <a:pt x="365" y="641"/>
                    </a:lnTo>
                    <a:lnTo>
                      <a:pt x="339" y="569"/>
                    </a:lnTo>
                    <a:lnTo>
                      <a:pt x="313" y="496"/>
                    </a:lnTo>
                    <a:lnTo>
                      <a:pt x="284" y="425"/>
                    </a:lnTo>
                    <a:lnTo>
                      <a:pt x="254" y="356"/>
                    </a:lnTo>
                    <a:lnTo>
                      <a:pt x="221" y="289"/>
                    </a:lnTo>
                    <a:lnTo>
                      <a:pt x="186" y="223"/>
                    </a:lnTo>
                    <a:lnTo>
                      <a:pt x="146" y="162"/>
                    </a:lnTo>
                    <a:lnTo>
                      <a:pt x="102" y="105"/>
                    </a:lnTo>
                    <a:lnTo>
                      <a:pt x="55" y="50"/>
                    </a:lnTo>
                    <a:lnTo>
                      <a:pt x="0" y="0"/>
                    </a:lnTo>
                    <a:lnTo>
                      <a:pt x="628" y="112"/>
                    </a:lnTo>
                    <a:lnTo>
                      <a:pt x="4046" y="456"/>
                    </a:lnTo>
                    <a:lnTo>
                      <a:pt x="4352" y="474"/>
                    </a:lnTo>
                    <a:close/>
                  </a:path>
                </a:pathLst>
              </a:custGeom>
              <a:solidFill>
                <a:srgbClr val="FF0000"/>
              </a:solidFill>
              <a:ln w="9525">
                <a:noFill/>
                <a:round/>
                <a:headEnd/>
                <a:tailEnd/>
              </a:ln>
            </p:spPr>
            <p:txBody>
              <a:bodyPr/>
              <a:lstStyle/>
              <a:p>
                <a:endParaRPr lang="fr-FR"/>
              </a:p>
            </p:txBody>
          </p:sp>
          <p:sp>
            <p:nvSpPr>
              <p:cNvPr id="423" name="Freeform 321"/>
              <p:cNvSpPr>
                <a:spLocks/>
              </p:cNvSpPr>
              <p:nvPr/>
            </p:nvSpPr>
            <p:spPr bwMode="auto">
              <a:xfrm>
                <a:off x="2316" y="1143"/>
                <a:ext cx="872" cy="336"/>
              </a:xfrm>
              <a:custGeom>
                <a:avLst/>
                <a:gdLst>
                  <a:gd name="T0" fmla="*/ 32 w 2617"/>
                  <a:gd name="T1" fmla="*/ 12 h 1009"/>
                  <a:gd name="T2" fmla="*/ 21 w 2617"/>
                  <a:gd name="T3" fmla="*/ 1 h 1009"/>
                  <a:gd name="T4" fmla="*/ 20 w 2617"/>
                  <a:gd name="T5" fmla="*/ 1 h 1009"/>
                  <a:gd name="T6" fmla="*/ 20 w 2617"/>
                  <a:gd name="T7" fmla="*/ 1 h 1009"/>
                  <a:gd name="T8" fmla="*/ 19 w 2617"/>
                  <a:gd name="T9" fmla="*/ 1 h 1009"/>
                  <a:gd name="T10" fmla="*/ 18 w 2617"/>
                  <a:gd name="T11" fmla="*/ 1 h 1009"/>
                  <a:gd name="T12" fmla="*/ 18 w 2617"/>
                  <a:gd name="T13" fmla="*/ 1 h 1009"/>
                  <a:gd name="T14" fmla="*/ 17 w 2617"/>
                  <a:gd name="T15" fmla="*/ 1 h 1009"/>
                  <a:gd name="T16" fmla="*/ 16 w 2617"/>
                  <a:gd name="T17" fmla="*/ 1 h 1009"/>
                  <a:gd name="T18" fmla="*/ 16 w 2617"/>
                  <a:gd name="T19" fmla="*/ 1 h 1009"/>
                  <a:gd name="T20" fmla="*/ 15 w 2617"/>
                  <a:gd name="T21" fmla="*/ 1 h 1009"/>
                  <a:gd name="T22" fmla="*/ 14 w 2617"/>
                  <a:gd name="T23" fmla="*/ 1 h 1009"/>
                  <a:gd name="T24" fmla="*/ 14 w 2617"/>
                  <a:gd name="T25" fmla="*/ 0 h 1009"/>
                  <a:gd name="T26" fmla="*/ 13 w 2617"/>
                  <a:gd name="T27" fmla="*/ 0 h 1009"/>
                  <a:gd name="T28" fmla="*/ 12 w 2617"/>
                  <a:gd name="T29" fmla="*/ 0 h 1009"/>
                  <a:gd name="T30" fmla="*/ 12 w 2617"/>
                  <a:gd name="T31" fmla="*/ 0 h 1009"/>
                  <a:gd name="T32" fmla="*/ 11 w 2617"/>
                  <a:gd name="T33" fmla="*/ 0 h 1009"/>
                  <a:gd name="T34" fmla="*/ 10 w 2617"/>
                  <a:gd name="T35" fmla="*/ 0 h 1009"/>
                  <a:gd name="T36" fmla="*/ 10 w 2617"/>
                  <a:gd name="T37" fmla="*/ 0 h 1009"/>
                  <a:gd name="T38" fmla="*/ 9 w 2617"/>
                  <a:gd name="T39" fmla="*/ 0 h 1009"/>
                  <a:gd name="T40" fmla="*/ 8 w 2617"/>
                  <a:gd name="T41" fmla="*/ 0 h 1009"/>
                  <a:gd name="T42" fmla="*/ 8 w 2617"/>
                  <a:gd name="T43" fmla="*/ 0 h 1009"/>
                  <a:gd name="T44" fmla="*/ 7 w 2617"/>
                  <a:gd name="T45" fmla="*/ 0 h 1009"/>
                  <a:gd name="T46" fmla="*/ 7 w 2617"/>
                  <a:gd name="T47" fmla="*/ 0 h 1009"/>
                  <a:gd name="T48" fmla="*/ 6 w 2617"/>
                  <a:gd name="T49" fmla="*/ 0 h 1009"/>
                  <a:gd name="T50" fmla="*/ 5 w 2617"/>
                  <a:gd name="T51" fmla="*/ 0 h 1009"/>
                  <a:gd name="T52" fmla="*/ 5 w 2617"/>
                  <a:gd name="T53" fmla="*/ 0 h 1009"/>
                  <a:gd name="T54" fmla="*/ 4 w 2617"/>
                  <a:gd name="T55" fmla="*/ 0 h 1009"/>
                  <a:gd name="T56" fmla="*/ 3 w 2617"/>
                  <a:gd name="T57" fmla="*/ 0 h 1009"/>
                  <a:gd name="T58" fmla="*/ 3 w 2617"/>
                  <a:gd name="T59" fmla="*/ 0 h 1009"/>
                  <a:gd name="T60" fmla="*/ 2 w 2617"/>
                  <a:gd name="T61" fmla="*/ 0 h 1009"/>
                  <a:gd name="T62" fmla="*/ 1 w 2617"/>
                  <a:gd name="T63" fmla="*/ 0 h 1009"/>
                  <a:gd name="T64" fmla="*/ 1 w 2617"/>
                  <a:gd name="T65" fmla="*/ 0 h 1009"/>
                  <a:gd name="T66" fmla="*/ 0 w 2617"/>
                  <a:gd name="T67" fmla="*/ 0 h 1009"/>
                  <a:gd name="T68" fmla="*/ 32 w 2617"/>
                  <a:gd name="T69" fmla="*/ 12 h 10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7"/>
                  <a:gd name="T106" fmla="*/ 0 h 1009"/>
                  <a:gd name="T107" fmla="*/ 2617 w 2617"/>
                  <a:gd name="T108" fmla="*/ 1009 h 10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7" h="1009">
                    <a:moveTo>
                      <a:pt x="2617" y="1009"/>
                    </a:moveTo>
                    <a:lnTo>
                      <a:pt x="1693" y="60"/>
                    </a:lnTo>
                    <a:lnTo>
                      <a:pt x="1640" y="58"/>
                    </a:lnTo>
                    <a:lnTo>
                      <a:pt x="1587" y="57"/>
                    </a:lnTo>
                    <a:lnTo>
                      <a:pt x="1534" y="54"/>
                    </a:lnTo>
                    <a:lnTo>
                      <a:pt x="1481" y="53"/>
                    </a:lnTo>
                    <a:lnTo>
                      <a:pt x="1429" y="51"/>
                    </a:lnTo>
                    <a:lnTo>
                      <a:pt x="1376" y="49"/>
                    </a:lnTo>
                    <a:lnTo>
                      <a:pt x="1322" y="48"/>
                    </a:lnTo>
                    <a:lnTo>
                      <a:pt x="1269" y="45"/>
                    </a:lnTo>
                    <a:lnTo>
                      <a:pt x="1217" y="43"/>
                    </a:lnTo>
                    <a:lnTo>
                      <a:pt x="1164" y="42"/>
                    </a:lnTo>
                    <a:lnTo>
                      <a:pt x="1111" y="40"/>
                    </a:lnTo>
                    <a:lnTo>
                      <a:pt x="1059" y="39"/>
                    </a:lnTo>
                    <a:lnTo>
                      <a:pt x="1005" y="36"/>
                    </a:lnTo>
                    <a:lnTo>
                      <a:pt x="952" y="34"/>
                    </a:lnTo>
                    <a:lnTo>
                      <a:pt x="900" y="33"/>
                    </a:lnTo>
                    <a:lnTo>
                      <a:pt x="847" y="31"/>
                    </a:lnTo>
                    <a:lnTo>
                      <a:pt x="794" y="28"/>
                    </a:lnTo>
                    <a:lnTo>
                      <a:pt x="740" y="27"/>
                    </a:lnTo>
                    <a:lnTo>
                      <a:pt x="688" y="25"/>
                    </a:lnTo>
                    <a:lnTo>
                      <a:pt x="635" y="23"/>
                    </a:lnTo>
                    <a:lnTo>
                      <a:pt x="582" y="22"/>
                    </a:lnTo>
                    <a:lnTo>
                      <a:pt x="530" y="19"/>
                    </a:lnTo>
                    <a:lnTo>
                      <a:pt x="477" y="17"/>
                    </a:lnTo>
                    <a:lnTo>
                      <a:pt x="423" y="15"/>
                    </a:lnTo>
                    <a:lnTo>
                      <a:pt x="370" y="14"/>
                    </a:lnTo>
                    <a:lnTo>
                      <a:pt x="318" y="11"/>
                    </a:lnTo>
                    <a:lnTo>
                      <a:pt x="265" y="9"/>
                    </a:lnTo>
                    <a:lnTo>
                      <a:pt x="212" y="8"/>
                    </a:lnTo>
                    <a:lnTo>
                      <a:pt x="158" y="6"/>
                    </a:lnTo>
                    <a:lnTo>
                      <a:pt x="106" y="3"/>
                    </a:lnTo>
                    <a:lnTo>
                      <a:pt x="53" y="2"/>
                    </a:lnTo>
                    <a:lnTo>
                      <a:pt x="0" y="0"/>
                    </a:lnTo>
                    <a:lnTo>
                      <a:pt x="2617" y="1009"/>
                    </a:lnTo>
                    <a:close/>
                  </a:path>
                </a:pathLst>
              </a:custGeom>
              <a:solidFill>
                <a:srgbClr val="003333"/>
              </a:solidFill>
              <a:ln w="9525">
                <a:noFill/>
                <a:round/>
                <a:headEnd/>
                <a:tailEnd/>
              </a:ln>
            </p:spPr>
            <p:txBody>
              <a:bodyPr/>
              <a:lstStyle/>
              <a:p>
                <a:endParaRPr lang="fr-FR"/>
              </a:p>
            </p:txBody>
          </p:sp>
          <p:sp>
            <p:nvSpPr>
              <p:cNvPr id="424" name="Freeform 322"/>
              <p:cNvSpPr>
                <a:spLocks/>
              </p:cNvSpPr>
              <p:nvPr/>
            </p:nvSpPr>
            <p:spPr bwMode="auto">
              <a:xfrm>
                <a:off x="2271" y="1141"/>
                <a:ext cx="927" cy="348"/>
              </a:xfrm>
              <a:custGeom>
                <a:avLst/>
                <a:gdLst>
                  <a:gd name="T0" fmla="*/ 34 w 2780"/>
                  <a:gd name="T1" fmla="*/ 13 h 1044"/>
                  <a:gd name="T2" fmla="*/ 34 w 2780"/>
                  <a:gd name="T3" fmla="*/ 13 h 1044"/>
                  <a:gd name="T4" fmla="*/ 34 w 2780"/>
                  <a:gd name="T5" fmla="*/ 13 h 1044"/>
                  <a:gd name="T6" fmla="*/ 34 w 2780"/>
                  <a:gd name="T7" fmla="*/ 13 h 1044"/>
                  <a:gd name="T8" fmla="*/ 34 w 2780"/>
                  <a:gd name="T9" fmla="*/ 13 h 1044"/>
                  <a:gd name="T10" fmla="*/ 34 w 2780"/>
                  <a:gd name="T11" fmla="*/ 13 h 1044"/>
                  <a:gd name="T12" fmla="*/ 33 w 2780"/>
                  <a:gd name="T13" fmla="*/ 13 h 1044"/>
                  <a:gd name="T14" fmla="*/ 33 w 2780"/>
                  <a:gd name="T15" fmla="*/ 13 h 1044"/>
                  <a:gd name="T16" fmla="*/ 33 w 2780"/>
                  <a:gd name="T17" fmla="*/ 13 h 1044"/>
                  <a:gd name="T18" fmla="*/ 33 w 2780"/>
                  <a:gd name="T19" fmla="*/ 13 h 1044"/>
                  <a:gd name="T20" fmla="*/ 0 w 2780"/>
                  <a:gd name="T21" fmla="*/ 0 h 1044"/>
                  <a:gd name="T22" fmla="*/ 0 w 2780"/>
                  <a:gd name="T23" fmla="*/ 0 h 1044"/>
                  <a:gd name="T24" fmla="*/ 0 w 2780"/>
                  <a:gd name="T25" fmla="*/ 0 h 1044"/>
                  <a:gd name="T26" fmla="*/ 1 w 2780"/>
                  <a:gd name="T27" fmla="*/ 0 h 1044"/>
                  <a:gd name="T28" fmla="*/ 1 w 2780"/>
                  <a:gd name="T29" fmla="*/ 0 h 1044"/>
                  <a:gd name="T30" fmla="*/ 1 w 2780"/>
                  <a:gd name="T31" fmla="*/ 0 h 1044"/>
                  <a:gd name="T32" fmla="*/ 1 w 2780"/>
                  <a:gd name="T33" fmla="*/ 0 h 1044"/>
                  <a:gd name="T34" fmla="*/ 1 w 2780"/>
                  <a:gd name="T35" fmla="*/ 0 h 1044"/>
                  <a:gd name="T36" fmla="*/ 2 w 2780"/>
                  <a:gd name="T37" fmla="*/ 0 h 1044"/>
                  <a:gd name="T38" fmla="*/ 34 w 2780"/>
                  <a:gd name="T39" fmla="*/ 13 h 10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80"/>
                  <a:gd name="T61" fmla="*/ 0 h 1044"/>
                  <a:gd name="T62" fmla="*/ 2780 w 2780"/>
                  <a:gd name="T63" fmla="*/ 1044 h 10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80" h="1044">
                    <a:moveTo>
                      <a:pt x="2752" y="1015"/>
                    </a:moveTo>
                    <a:lnTo>
                      <a:pt x="2780" y="1044"/>
                    </a:lnTo>
                    <a:lnTo>
                      <a:pt x="2766" y="1040"/>
                    </a:lnTo>
                    <a:lnTo>
                      <a:pt x="2751" y="1035"/>
                    </a:lnTo>
                    <a:lnTo>
                      <a:pt x="2735" y="1032"/>
                    </a:lnTo>
                    <a:lnTo>
                      <a:pt x="2718" y="1027"/>
                    </a:lnTo>
                    <a:lnTo>
                      <a:pt x="2699" y="1025"/>
                    </a:lnTo>
                    <a:lnTo>
                      <a:pt x="2679" y="1023"/>
                    </a:lnTo>
                    <a:lnTo>
                      <a:pt x="2659" y="1021"/>
                    </a:lnTo>
                    <a:lnTo>
                      <a:pt x="2637" y="1018"/>
                    </a:lnTo>
                    <a:lnTo>
                      <a:pt x="0" y="0"/>
                    </a:lnTo>
                    <a:lnTo>
                      <a:pt x="17" y="1"/>
                    </a:lnTo>
                    <a:lnTo>
                      <a:pt x="33" y="1"/>
                    </a:lnTo>
                    <a:lnTo>
                      <a:pt x="50" y="3"/>
                    </a:lnTo>
                    <a:lnTo>
                      <a:pt x="67" y="3"/>
                    </a:lnTo>
                    <a:lnTo>
                      <a:pt x="84" y="4"/>
                    </a:lnTo>
                    <a:lnTo>
                      <a:pt x="101" y="5"/>
                    </a:lnTo>
                    <a:lnTo>
                      <a:pt x="118" y="5"/>
                    </a:lnTo>
                    <a:lnTo>
                      <a:pt x="135" y="6"/>
                    </a:lnTo>
                    <a:lnTo>
                      <a:pt x="2752" y="1015"/>
                    </a:lnTo>
                    <a:close/>
                  </a:path>
                </a:pathLst>
              </a:custGeom>
              <a:solidFill>
                <a:srgbClr val="033636"/>
              </a:solidFill>
              <a:ln w="9525">
                <a:noFill/>
                <a:round/>
                <a:headEnd/>
                <a:tailEnd/>
              </a:ln>
            </p:spPr>
            <p:txBody>
              <a:bodyPr/>
              <a:lstStyle/>
              <a:p>
                <a:endParaRPr lang="fr-FR"/>
              </a:p>
            </p:txBody>
          </p:sp>
          <p:sp>
            <p:nvSpPr>
              <p:cNvPr id="425" name="Freeform 323"/>
              <p:cNvSpPr>
                <a:spLocks/>
              </p:cNvSpPr>
              <p:nvPr/>
            </p:nvSpPr>
            <p:spPr bwMode="auto">
              <a:xfrm>
                <a:off x="2226" y="1140"/>
                <a:ext cx="924" cy="340"/>
              </a:xfrm>
              <a:custGeom>
                <a:avLst/>
                <a:gdLst>
                  <a:gd name="T0" fmla="*/ 34 w 2773"/>
                  <a:gd name="T1" fmla="*/ 13 h 1022"/>
                  <a:gd name="T2" fmla="*/ 34 w 2773"/>
                  <a:gd name="T3" fmla="*/ 13 h 1022"/>
                  <a:gd name="T4" fmla="*/ 34 w 2773"/>
                  <a:gd name="T5" fmla="*/ 13 h 1022"/>
                  <a:gd name="T6" fmla="*/ 34 w 2773"/>
                  <a:gd name="T7" fmla="*/ 13 h 1022"/>
                  <a:gd name="T8" fmla="*/ 33 w 2773"/>
                  <a:gd name="T9" fmla="*/ 13 h 1022"/>
                  <a:gd name="T10" fmla="*/ 33 w 2773"/>
                  <a:gd name="T11" fmla="*/ 13 h 1022"/>
                  <a:gd name="T12" fmla="*/ 33 w 2773"/>
                  <a:gd name="T13" fmla="*/ 13 h 1022"/>
                  <a:gd name="T14" fmla="*/ 33 w 2773"/>
                  <a:gd name="T15" fmla="*/ 13 h 1022"/>
                  <a:gd name="T16" fmla="*/ 33 w 2773"/>
                  <a:gd name="T17" fmla="*/ 13 h 1022"/>
                  <a:gd name="T18" fmla="*/ 0 w 2773"/>
                  <a:gd name="T19" fmla="*/ 0 h 1022"/>
                  <a:gd name="T20" fmla="*/ 0 w 2773"/>
                  <a:gd name="T21" fmla="*/ 0 h 1022"/>
                  <a:gd name="T22" fmla="*/ 0 w 2773"/>
                  <a:gd name="T23" fmla="*/ 0 h 1022"/>
                  <a:gd name="T24" fmla="*/ 1 w 2773"/>
                  <a:gd name="T25" fmla="*/ 0 h 1022"/>
                  <a:gd name="T26" fmla="*/ 1 w 2773"/>
                  <a:gd name="T27" fmla="*/ 0 h 1022"/>
                  <a:gd name="T28" fmla="*/ 1 w 2773"/>
                  <a:gd name="T29" fmla="*/ 0 h 1022"/>
                  <a:gd name="T30" fmla="*/ 1 w 2773"/>
                  <a:gd name="T31" fmla="*/ 0 h 1022"/>
                  <a:gd name="T32" fmla="*/ 1 w 2773"/>
                  <a:gd name="T33" fmla="*/ 0 h 1022"/>
                  <a:gd name="T34" fmla="*/ 2 w 2773"/>
                  <a:gd name="T35" fmla="*/ 0 h 1022"/>
                  <a:gd name="T36" fmla="*/ 34 w 2773"/>
                  <a:gd name="T37" fmla="*/ 13 h 10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3"/>
                  <a:gd name="T58" fmla="*/ 0 h 1022"/>
                  <a:gd name="T59" fmla="*/ 2773 w 2773"/>
                  <a:gd name="T60" fmla="*/ 1022 h 10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3" h="1022">
                    <a:moveTo>
                      <a:pt x="2773" y="1022"/>
                    </a:moveTo>
                    <a:lnTo>
                      <a:pt x="2758" y="1021"/>
                    </a:lnTo>
                    <a:lnTo>
                      <a:pt x="2741" y="1020"/>
                    </a:lnTo>
                    <a:lnTo>
                      <a:pt x="2724" y="1019"/>
                    </a:lnTo>
                    <a:lnTo>
                      <a:pt x="2708" y="1019"/>
                    </a:lnTo>
                    <a:lnTo>
                      <a:pt x="2691" y="1018"/>
                    </a:lnTo>
                    <a:lnTo>
                      <a:pt x="2674" y="1018"/>
                    </a:lnTo>
                    <a:lnTo>
                      <a:pt x="2656" y="1018"/>
                    </a:lnTo>
                    <a:lnTo>
                      <a:pt x="2639" y="1018"/>
                    </a:lnTo>
                    <a:lnTo>
                      <a:pt x="0" y="0"/>
                    </a:lnTo>
                    <a:lnTo>
                      <a:pt x="17" y="0"/>
                    </a:lnTo>
                    <a:lnTo>
                      <a:pt x="34" y="1"/>
                    </a:lnTo>
                    <a:lnTo>
                      <a:pt x="51" y="1"/>
                    </a:lnTo>
                    <a:lnTo>
                      <a:pt x="68" y="2"/>
                    </a:lnTo>
                    <a:lnTo>
                      <a:pt x="85" y="3"/>
                    </a:lnTo>
                    <a:lnTo>
                      <a:pt x="102" y="3"/>
                    </a:lnTo>
                    <a:lnTo>
                      <a:pt x="119" y="4"/>
                    </a:lnTo>
                    <a:lnTo>
                      <a:pt x="136" y="4"/>
                    </a:lnTo>
                    <a:lnTo>
                      <a:pt x="2773" y="1022"/>
                    </a:lnTo>
                    <a:close/>
                  </a:path>
                </a:pathLst>
              </a:custGeom>
              <a:solidFill>
                <a:srgbClr val="063939"/>
              </a:solidFill>
              <a:ln w="9525">
                <a:noFill/>
                <a:round/>
                <a:headEnd/>
                <a:tailEnd/>
              </a:ln>
            </p:spPr>
            <p:txBody>
              <a:bodyPr/>
              <a:lstStyle/>
              <a:p>
                <a:endParaRPr lang="fr-FR"/>
              </a:p>
            </p:txBody>
          </p:sp>
          <p:sp>
            <p:nvSpPr>
              <p:cNvPr id="426" name="Freeform 324"/>
              <p:cNvSpPr>
                <a:spLocks/>
              </p:cNvSpPr>
              <p:nvPr/>
            </p:nvSpPr>
            <p:spPr bwMode="auto">
              <a:xfrm>
                <a:off x="2179" y="1137"/>
                <a:ext cx="926" cy="343"/>
              </a:xfrm>
              <a:custGeom>
                <a:avLst/>
                <a:gdLst>
                  <a:gd name="T0" fmla="*/ 34 w 2779"/>
                  <a:gd name="T1" fmla="*/ 13 h 1027"/>
                  <a:gd name="T2" fmla="*/ 34 w 2779"/>
                  <a:gd name="T3" fmla="*/ 13 h 1027"/>
                  <a:gd name="T4" fmla="*/ 34 w 2779"/>
                  <a:gd name="T5" fmla="*/ 13 h 1027"/>
                  <a:gd name="T6" fmla="*/ 34 w 2779"/>
                  <a:gd name="T7" fmla="*/ 13 h 1027"/>
                  <a:gd name="T8" fmla="*/ 34 w 2779"/>
                  <a:gd name="T9" fmla="*/ 13 h 1027"/>
                  <a:gd name="T10" fmla="*/ 33 w 2779"/>
                  <a:gd name="T11" fmla="*/ 13 h 1027"/>
                  <a:gd name="T12" fmla="*/ 33 w 2779"/>
                  <a:gd name="T13" fmla="*/ 13 h 1027"/>
                  <a:gd name="T14" fmla="*/ 33 w 2779"/>
                  <a:gd name="T15" fmla="*/ 13 h 1027"/>
                  <a:gd name="T16" fmla="*/ 33 w 2779"/>
                  <a:gd name="T17" fmla="*/ 13 h 1027"/>
                  <a:gd name="T18" fmla="*/ 0 w 2779"/>
                  <a:gd name="T19" fmla="*/ 0 h 1027"/>
                  <a:gd name="T20" fmla="*/ 0 w 2779"/>
                  <a:gd name="T21" fmla="*/ 0 h 1027"/>
                  <a:gd name="T22" fmla="*/ 0 w 2779"/>
                  <a:gd name="T23" fmla="*/ 0 h 1027"/>
                  <a:gd name="T24" fmla="*/ 0 w 2779"/>
                  <a:gd name="T25" fmla="*/ 0 h 1027"/>
                  <a:gd name="T26" fmla="*/ 0 w 2779"/>
                  <a:gd name="T27" fmla="*/ 0 h 1027"/>
                  <a:gd name="T28" fmla="*/ 0 w 2779"/>
                  <a:gd name="T29" fmla="*/ 0 h 1027"/>
                  <a:gd name="T30" fmla="*/ 0 w 2779"/>
                  <a:gd name="T31" fmla="*/ 0 h 1027"/>
                  <a:gd name="T32" fmla="*/ 1 w 2779"/>
                  <a:gd name="T33" fmla="*/ 0 h 1027"/>
                  <a:gd name="T34" fmla="*/ 1 w 2779"/>
                  <a:gd name="T35" fmla="*/ 0 h 1027"/>
                  <a:gd name="T36" fmla="*/ 1 w 2779"/>
                  <a:gd name="T37" fmla="*/ 0 h 1027"/>
                  <a:gd name="T38" fmla="*/ 1 w 2779"/>
                  <a:gd name="T39" fmla="*/ 0 h 1027"/>
                  <a:gd name="T40" fmla="*/ 1 w 2779"/>
                  <a:gd name="T41" fmla="*/ 0 h 1027"/>
                  <a:gd name="T42" fmla="*/ 1 w 2779"/>
                  <a:gd name="T43" fmla="*/ 0 h 1027"/>
                  <a:gd name="T44" fmla="*/ 1 w 2779"/>
                  <a:gd name="T45" fmla="*/ 0 h 1027"/>
                  <a:gd name="T46" fmla="*/ 1 w 2779"/>
                  <a:gd name="T47" fmla="*/ 0 h 1027"/>
                  <a:gd name="T48" fmla="*/ 2 w 2779"/>
                  <a:gd name="T49" fmla="*/ 0 h 1027"/>
                  <a:gd name="T50" fmla="*/ 2 w 2779"/>
                  <a:gd name="T51" fmla="*/ 0 h 1027"/>
                  <a:gd name="T52" fmla="*/ 34 w 2779"/>
                  <a:gd name="T53" fmla="*/ 13 h 10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79"/>
                  <a:gd name="T82" fmla="*/ 0 h 1027"/>
                  <a:gd name="T83" fmla="*/ 2779 w 2779"/>
                  <a:gd name="T84" fmla="*/ 1027 h 10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79" h="1027">
                    <a:moveTo>
                      <a:pt x="2779" y="1025"/>
                    </a:moveTo>
                    <a:lnTo>
                      <a:pt x="2764" y="1025"/>
                    </a:lnTo>
                    <a:lnTo>
                      <a:pt x="2749" y="1025"/>
                    </a:lnTo>
                    <a:lnTo>
                      <a:pt x="2733" y="1025"/>
                    </a:lnTo>
                    <a:lnTo>
                      <a:pt x="2719" y="1026"/>
                    </a:lnTo>
                    <a:lnTo>
                      <a:pt x="2704" y="1026"/>
                    </a:lnTo>
                    <a:lnTo>
                      <a:pt x="2689" y="1026"/>
                    </a:lnTo>
                    <a:lnTo>
                      <a:pt x="2676" y="1027"/>
                    </a:lnTo>
                    <a:lnTo>
                      <a:pt x="2661" y="1027"/>
                    </a:lnTo>
                    <a:lnTo>
                      <a:pt x="0" y="0"/>
                    </a:lnTo>
                    <a:lnTo>
                      <a:pt x="7" y="0"/>
                    </a:lnTo>
                    <a:lnTo>
                      <a:pt x="13" y="1"/>
                    </a:lnTo>
                    <a:lnTo>
                      <a:pt x="20" y="1"/>
                    </a:lnTo>
                    <a:lnTo>
                      <a:pt x="27" y="1"/>
                    </a:lnTo>
                    <a:lnTo>
                      <a:pt x="33" y="2"/>
                    </a:lnTo>
                    <a:lnTo>
                      <a:pt x="39" y="2"/>
                    </a:lnTo>
                    <a:lnTo>
                      <a:pt x="46" y="3"/>
                    </a:lnTo>
                    <a:lnTo>
                      <a:pt x="53" y="3"/>
                    </a:lnTo>
                    <a:lnTo>
                      <a:pt x="64" y="3"/>
                    </a:lnTo>
                    <a:lnTo>
                      <a:pt x="75" y="5"/>
                    </a:lnTo>
                    <a:lnTo>
                      <a:pt x="86" y="5"/>
                    </a:lnTo>
                    <a:lnTo>
                      <a:pt x="97" y="5"/>
                    </a:lnTo>
                    <a:lnTo>
                      <a:pt x="109" y="6"/>
                    </a:lnTo>
                    <a:lnTo>
                      <a:pt x="119" y="6"/>
                    </a:lnTo>
                    <a:lnTo>
                      <a:pt x="130" y="7"/>
                    </a:lnTo>
                    <a:lnTo>
                      <a:pt x="140" y="7"/>
                    </a:lnTo>
                    <a:lnTo>
                      <a:pt x="2779" y="1025"/>
                    </a:lnTo>
                    <a:close/>
                  </a:path>
                </a:pathLst>
              </a:custGeom>
              <a:solidFill>
                <a:srgbClr val="063E3C"/>
              </a:solidFill>
              <a:ln w="9525">
                <a:noFill/>
                <a:round/>
                <a:headEnd/>
                <a:tailEnd/>
              </a:ln>
            </p:spPr>
            <p:txBody>
              <a:bodyPr/>
              <a:lstStyle/>
              <a:p>
                <a:endParaRPr lang="fr-FR"/>
              </a:p>
            </p:txBody>
          </p:sp>
          <p:sp>
            <p:nvSpPr>
              <p:cNvPr id="427" name="Freeform 325"/>
              <p:cNvSpPr>
                <a:spLocks/>
              </p:cNvSpPr>
              <p:nvPr/>
            </p:nvSpPr>
            <p:spPr bwMode="auto">
              <a:xfrm>
                <a:off x="2128" y="1134"/>
                <a:ext cx="938" cy="347"/>
              </a:xfrm>
              <a:custGeom>
                <a:avLst/>
                <a:gdLst>
                  <a:gd name="T0" fmla="*/ 35 w 2815"/>
                  <a:gd name="T1" fmla="*/ 13 h 1042"/>
                  <a:gd name="T2" fmla="*/ 35 w 2815"/>
                  <a:gd name="T3" fmla="*/ 13 h 1042"/>
                  <a:gd name="T4" fmla="*/ 34 w 2815"/>
                  <a:gd name="T5" fmla="*/ 13 h 1042"/>
                  <a:gd name="T6" fmla="*/ 34 w 2815"/>
                  <a:gd name="T7" fmla="*/ 13 h 1042"/>
                  <a:gd name="T8" fmla="*/ 34 w 2815"/>
                  <a:gd name="T9" fmla="*/ 13 h 1042"/>
                  <a:gd name="T10" fmla="*/ 34 w 2815"/>
                  <a:gd name="T11" fmla="*/ 13 h 1042"/>
                  <a:gd name="T12" fmla="*/ 34 w 2815"/>
                  <a:gd name="T13" fmla="*/ 13 h 1042"/>
                  <a:gd name="T14" fmla="*/ 33 w 2815"/>
                  <a:gd name="T15" fmla="*/ 13 h 1042"/>
                  <a:gd name="T16" fmla="*/ 33 w 2815"/>
                  <a:gd name="T17" fmla="*/ 13 h 1042"/>
                  <a:gd name="T18" fmla="*/ 0 w 2815"/>
                  <a:gd name="T19" fmla="*/ 0 h 1042"/>
                  <a:gd name="T20" fmla="*/ 0 w 2815"/>
                  <a:gd name="T21" fmla="*/ 0 h 1042"/>
                  <a:gd name="T22" fmla="*/ 0 w 2815"/>
                  <a:gd name="T23" fmla="*/ 0 h 1042"/>
                  <a:gd name="T24" fmla="*/ 1 w 2815"/>
                  <a:gd name="T25" fmla="*/ 0 h 1042"/>
                  <a:gd name="T26" fmla="*/ 1 w 2815"/>
                  <a:gd name="T27" fmla="*/ 0 h 1042"/>
                  <a:gd name="T28" fmla="*/ 1 w 2815"/>
                  <a:gd name="T29" fmla="*/ 0 h 1042"/>
                  <a:gd name="T30" fmla="*/ 1 w 2815"/>
                  <a:gd name="T31" fmla="*/ 0 h 1042"/>
                  <a:gd name="T32" fmla="*/ 2 w 2815"/>
                  <a:gd name="T33" fmla="*/ 0 h 1042"/>
                  <a:gd name="T34" fmla="*/ 2 w 2815"/>
                  <a:gd name="T35" fmla="*/ 0 h 1042"/>
                  <a:gd name="T36" fmla="*/ 35 w 2815"/>
                  <a:gd name="T37" fmla="*/ 13 h 1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5"/>
                  <a:gd name="T58" fmla="*/ 0 h 1042"/>
                  <a:gd name="T59" fmla="*/ 2815 w 2815"/>
                  <a:gd name="T60" fmla="*/ 1042 h 10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5" h="1042">
                    <a:moveTo>
                      <a:pt x="2815" y="1038"/>
                    </a:moveTo>
                    <a:lnTo>
                      <a:pt x="2799" y="1038"/>
                    </a:lnTo>
                    <a:lnTo>
                      <a:pt x="2783" y="1039"/>
                    </a:lnTo>
                    <a:lnTo>
                      <a:pt x="2767" y="1039"/>
                    </a:lnTo>
                    <a:lnTo>
                      <a:pt x="2753" y="1039"/>
                    </a:lnTo>
                    <a:lnTo>
                      <a:pt x="2738" y="1040"/>
                    </a:lnTo>
                    <a:lnTo>
                      <a:pt x="2723" y="1040"/>
                    </a:lnTo>
                    <a:lnTo>
                      <a:pt x="2710" y="1042"/>
                    </a:lnTo>
                    <a:lnTo>
                      <a:pt x="2697" y="1042"/>
                    </a:lnTo>
                    <a:lnTo>
                      <a:pt x="0" y="0"/>
                    </a:lnTo>
                    <a:lnTo>
                      <a:pt x="19" y="1"/>
                    </a:lnTo>
                    <a:lnTo>
                      <a:pt x="38" y="2"/>
                    </a:lnTo>
                    <a:lnTo>
                      <a:pt x="58" y="4"/>
                    </a:lnTo>
                    <a:lnTo>
                      <a:pt x="77" y="5"/>
                    </a:lnTo>
                    <a:lnTo>
                      <a:pt x="96" y="7"/>
                    </a:lnTo>
                    <a:lnTo>
                      <a:pt x="115" y="9"/>
                    </a:lnTo>
                    <a:lnTo>
                      <a:pt x="135" y="10"/>
                    </a:lnTo>
                    <a:lnTo>
                      <a:pt x="154" y="11"/>
                    </a:lnTo>
                    <a:lnTo>
                      <a:pt x="2815" y="1038"/>
                    </a:lnTo>
                    <a:close/>
                  </a:path>
                </a:pathLst>
              </a:custGeom>
              <a:solidFill>
                <a:srgbClr val="093E3E"/>
              </a:solidFill>
              <a:ln w="9525">
                <a:noFill/>
                <a:round/>
                <a:headEnd/>
                <a:tailEnd/>
              </a:ln>
            </p:spPr>
            <p:txBody>
              <a:bodyPr/>
              <a:lstStyle/>
              <a:p>
                <a:endParaRPr lang="fr-FR"/>
              </a:p>
            </p:txBody>
          </p:sp>
          <p:sp>
            <p:nvSpPr>
              <p:cNvPr id="428" name="Freeform 326"/>
              <p:cNvSpPr>
                <a:spLocks/>
              </p:cNvSpPr>
              <p:nvPr/>
            </p:nvSpPr>
            <p:spPr bwMode="auto">
              <a:xfrm>
                <a:off x="2077" y="1130"/>
                <a:ext cx="950" cy="351"/>
              </a:xfrm>
              <a:custGeom>
                <a:avLst/>
                <a:gdLst>
                  <a:gd name="T0" fmla="*/ 35 w 2849"/>
                  <a:gd name="T1" fmla="*/ 13 h 1053"/>
                  <a:gd name="T2" fmla="*/ 35 w 2849"/>
                  <a:gd name="T3" fmla="*/ 13 h 1053"/>
                  <a:gd name="T4" fmla="*/ 35 w 2849"/>
                  <a:gd name="T5" fmla="*/ 13 h 1053"/>
                  <a:gd name="T6" fmla="*/ 35 w 2849"/>
                  <a:gd name="T7" fmla="*/ 13 h 1053"/>
                  <a:gd name="T8" fmla="*/ 35 w 2849"/>
                  <a:gd name="T9" fmla="*/ 13 h 1053"/>
                  <a:gd name="T10" fmla="*/ 35 w 2849"/>
                  <a:gd name="T11" fmla="*/ 13 h 1053"/>
                  <a:gd name="T12" fmla="*/ 35 w 2849"/>
                  <a:gd name="T13" fmla="*/ 13 h 1053"/>
                  <a:gd name="T14" fmla="*/ 35 w 2849"/>
                  <a:gd name="T15" fmla="*/ 13 h 1053"/>
                  <a:gd name="T16" fmla="*/ 35 w 2849"/>
                  <a:gd name="T17" fmla="*/ 13 h 1053"/>
                  <a:gd name="T18" fmla="*/ 34 w 2849"/>
                  <a:gd name="T19" fmla="*/ 13 h 1053"/>
                  <a:gd name="T20" fmla="*/ 34 w 2849"/>
                  <a:gd name="T21" fmla="*/ 13 h 1053"/>
                  <a:gd name="T22" fmla="*/ 34 w 2849"/>
                  <a:gd name="T23" fmla="*/ 13 h 1053"/>
                  <a:gd name="T24" fmla="*/ 33 w 2849"/>
                  <a:gd name="T25" fmla="*/ 12 h 1053"/>
                  <a:gd name="T26" fmla="*/ 33 w 2849"/>
                  <a:gd name="T27" fmla="*/ 12 h 1053"/>
                  <a:gd name="T28" fmla="*/ 33 w 2849"/>
                  <a:gd name="T29" fmla="*/ 12 h 1053"/>
                  <a:gd name="T30" fmla="*/ 32 w 2849"/>
                  <a:gd name="T31" fmla="*/ 12 h 1053"/>
                  <a:gd name="T32" fmla="*/ 32 w 2849"/>
                  <a:gd name="T33" fmla="*/ 12 h 1053"/>
                  <a:gd name="T34" fmla="*/ 32 w 2849"/>
                  <a:gd name="T35" fmla="*/ 12 h 1053"/>
                  <a:gd name="T36" fmla="*/ 31 w 2849"/>
                  <a:gd name="T37" fmla="*/ 12 h 1053"/>
                  <a:gd name="T38" fmla="*/ 31 w 2849"/>
                  <a:gd name="T39" fmla="*/ 12 h 1053"/>
                  <a:gd name="T40" fmla="*/ 31 w 2849"/>
                  <a:gd name="T41" fmla="*/ 12 h 1053"/>
                  <a:gd name="T42" fmla="*/ 30 w 2849"/>
                  <a:gd name="T43" fmla="*/ 11 h 1053"/>
                  <a:gd name="T44" fmla="*/ 30 w 2849"/>
                  <a:gd name="T45" fmla="*/ 11 h 1053"/>
                  <a:gd name="T46" fmla="*/ 30 w 2849"/>
                  <a:gd name="T47" fmla="*/ 11 h 1053"/>
                  <a:gd name="T48" fmla="*/ 29 w 2849"/>
                  <a:gd name="T49" fmla="*/ 11 h 1053"/>
                  <a:gd name="T50" fmla="*/ 0 w 2849"/>
                  <a:gd name="T51" fmla="*/ 0 h 1053"/>
                  <a:gd name="T52" fmla="*/ 0 w 2849"/>
                  <a:gd name="T53" fmla="*/ 0 h 1053"/>
                  <a:gd name="T54" fmla="*/ 0 w 2849"/>
                  <a:gd name="T55" fmla="*/ 0 h 1053"/>
                  <a:gd name="T56" fmla="*/ 1 w 2849"/>
                  <a:gd name="T57" fmla="*/ 0 h 1053"/>
                  <a:gd name="T58" fmla="*/ 1 w 2849"/>
                  <a:gd name="T59" fmla="*/ 0 h 1053"/>
                  <a:gd name="T60" fmla="*/ 1 w 2849"/>
                  <a:gd name="T61" fmla="*/ 0 h 1053"/>
                  <a:gd name="T62" fmla="*/ 1 w 2849"/>
                  <a:gd name="T63" fmla="*/ 0 h 1053"/>
                  <a:gd name="T64" fmla="*/ 2 w 2849"/>
                  <a:gd name="T65" fmla="*/ 0 h 1053"/>
                  <a:gd name="T66" fmla="*/ 2 w 2849"/>
                  <a:gd name="T67" fmla="*/ 0 h 1053"/>
                  <a:gd name="T68" fmla="*/ 35 w 2849"/>
                  <a:gd name="T69" fmla="*/ 13 h 10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9"/>
                  <a:gd name="T106" fmla="*/ 0 h 1053"/>
                  <a:gd name="T107" fmla="*/ 2849 w 2849"/>
                  <a:gd name="T108" fmla="*/ 1053 h 10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9" h="1053">
                    <a:moveTo>
                      <a:pt x="2849" y="1052"/>
                    </a:moveTo>
                    <a:lnTo>
                      <a:pt x="2842" y="1052"/>
                    </a:lnTo>
                    <a:lnTo>
                      <a:pt x="2836" y="1053"/>
                    </a:lnTo>
                    <a:lnTo>
                      <a:pt x="2830" y="1053"/>
                    </a:lnTo>
                    <a:lnTo>
                      <a:pt x="2824" y="1053"/>
                    </a:lnTo>
                    <a:lnTo>
                      <a:pt x="2817" y="1053"/>
                    </a:lnTo>
                    <a:lnTo>
                      <a:pt x="2812" y="1053"/>
                    </a:lnTo>
                    <a:lnTo>
                      <a:pt x="2807" y="1053"/>
                    </a:lnTo>
                    <a:lnTo>
                      <a:pt x="2802" y="1053"/>
                    </a:lnTo>
                    <a:lnTo>
                      <a:pt x="2777" y="1039"/>
                    </a:lnTo>
                    <a:lnTo>
                      <a:pt x="2752" y="1027"/>
                    </a:lnTo>
                    <a:lnTo>
                      <a:pt x="2727" y="1015"/>
                    </a:lnTo>
                    <a:lnTo>
                      <a:pt x="2701" y="1004"/>
                    </a:lnTo>
                    <a:lnTo>
                      <a:pt x="2674" y="993"/>
                    </a:lnTo>
                    <a:lnTo>
                      <a:pt x="2648" y="982"/>
                    </a:lnTo>
                    <a:lnTo>
                      <a:pt x="2620" y="973"/>
                    </a:lnTo>
                    <a:lnTo>
                      <a:pt x="2593" y="964"/>
                    </a:lnTo>
                    <a:lnTo>
                      <a:pt x="2565" y="955"/>
                    </a:lnTo>
                    <a:lnTo>
                      <a:pt x="2537" y="947"/>
                    </a:lnTo>
                    <a:lnTo>
                      <a:pt x="2508" y="941"/>
                    </a:lnTo>
                    <a:lnTo>
                      <a:pt x="2479" y="933"/>
                    </a:lnTo>
                    <a:lnTo>
                      <a:pt x="2449" y="927"/>
                    </a:lnTo>
                    <a:lnTo>
                      <a:pt x="2420" y="920"/>
                    </a:lnTo>
                    <a:lnTo>
                      <a:pt x="2391" y="916"/>
                    </a:lnTo>
                    <a:lnTo>
                      <a:pt x="2360" y="910"/>
                    </a:lnTo>
                    <a:lnTo>
                      <a:pt x="0" y="0"/>
                    </a:lnTo>
                    <a:lnTo>
                      <a:pt x="19" y="1"/>
                    </a:lnTo>
                    <a:lnTo>
                      <a:pt x="39" y="2"/>
                    </a:lnTo>
                    <a:lnTo>
                      <a:pt x="57" y="3"/>
                    </a:lnTo>
                    <a:lnTo>
                      <a:pt x="76" y="4"/>
                    </a:lnTo>
                    <a:lnTo>
                      <a:pt x="95" y="6"/>
                    </a:lnTo>
                    <a:lnTo>
                      <a:pt x="113" y="7"/>
                    </a:lnTo>
                    <a:lnTo>
                      <a:pt x="133" y="9"/>
                    </a:lnTo>
                    <a:lnTo>
                      <a:pt x="152" y="10"/>
                    </a:lnTo>
                    <a:lnTo>
                      <a:pt x="2849" y="1052"/>
                    </a:lnTo>
                    <a:close/>
                  </a:path>
                </a:pathLst>
              </a:custGeom>
              <a:solidFill>
                <a:srgbClr val="094341"/>
              </a:solidFill>
              <a:ln w="9525">
                <a:noFill/>
                <a:round/>
                <a:headEnd/>
                <a:tailEnd/>
              </a:ln>
            </p:spPr>
            <p:txBody>
              <a:bodyPr/>
              <a:lstStyle/>
              <a:p>
                <a:endParaRPr lang="fr-FR"/>
              </a:p>
            </p:txBody>
          </p:sp>
          <p:sp>
            <p:nvSpPr>
              <p:cNvPr id="429" name="Freeform 327"/>
              <p:cNvSpPr>
                <a:spLocks/>
              </p:cNvSpPr>
              <p:nvPr/>
            </p:nvSpPr>
            <p:spPr bwMode="auto">
              <a:xfrm>
                <a:off x="2027" y="1126"/>
                <a:ext cx="837" cy="308"/>
              </a:xfrm>
              <a:custGeom>
                <a:avLst/>
                <a:gdLst>
                  <a:gd name="T0" fmla="*/ 31 w 2509"/>
                  <a:gd name="T1" fmla="*/ 11 h 922"/>
                  <a:gd name="T2" fmla="*/ 31 w 2509"/>
                  <a:gd name="T3" fmla="*/ 11 h 922"/>
                  <a:gd name="T4" fmla="*/ 31 w 2509"/>
                  <a:gd name="T5" fmla="*/ 11 h 922"/>
                  <a:gd name="T6" fmla="*/ 31 w 2509"/>
                  <a:gd name="T7" fmla="*/ 11 h 922"/>
                  <a:gd name="T8" fmla="*/ 30 w 2509"/>
                  <a:gd name="T9" fmla="*/ 11 h 922"/>
                  <a:gd name="T10" fmla="*/ 30 w 2509"/>
                  <a:gd name="T11" fmla="*/ 11 h 922"/>
                  <a:gd name="T12" fmla="*/ 30 w 2509"/>
                  <a:gd name="T13" fmla="*/ 11 h 922"/>
                  <a:gd name="T14" fmla="*/ 30 w 2509"/>
                  <a:gd name="T15" fmla="*/ 11 h 922"/>
                  <a:gd name="T16" fmla="*/ 30 w 2509"/>
                  <a:gd name="T17" fmla="*/ 11 h 922"/>
                  <a:gd name="T18" fmla="*/ 30 w 2509"/>
                  <a:gd name="T19" fmla="*/ 11 h 922"/>
                  <a:gd name="T20" fmla="*/ 30 w 2509"/>
                  <a:gd name="T21" fmla="*/ 11 h 922"/>
                  <a:gd name="T22" fmla="*/ 29 w 2509"/>
                  <a:gd name="T23" fmla="*/ 11 h 922"/>
                  <a:gd name="T24" fmla="*/ 29 w 2509"/>
                  <a:gd name="T25" fmla="*/ 11 h 922"/>
                  <a:gd name="T26" fmla="*/ 29 w 2509"/>
                  <a:gd name="T27" fmla="*/ 11 h 922"/>
                  <a:gd name="T28" fmla="*/ 29 w 2509"/>
                  <a:gd name="T29" fmla="*/ 11 h 922"/>
                  <a:gd name="T30" fmla="*/ 29 w 2509"/>
                  <a:gd name="T31" fmla="*/ 11 h 922"/>
                  <a:gd name="T32" fmla="*/ 29 w 2509"/>
                  <a:gd name="T33" fmla="*/ 11 h 922"/>
                  <a:gd name="T34" fmla="*/ 0 w 2509"/>
                  <a:gd name="T35" fmla="*/ 0 h 922"/>
                  <a:gd name="T36" fmla="*/ 0 w 2509"/>
                  <a:gd name="T37" fmla="*/ 0 h 922"/>
                  <a:gd name="T38" fmla="*/ 0 w 2509"/>
                  <a:gd name="T39" fmla="*/ 0 h 922"/>
                  <a:gd name="T40" fmla="*/ 1 w 2509"/>
                  <a:gd name="T41" fmla="*/ 0 h 922"/>
                  <a:gd name="T42" fmla="*/ 1 w 2509"/>
                  <a:gd name="T43" fmla="*/ 0 h 922"/>
                  <a:gd name="T44" fmla="*/ 1 w 2509"/>
                  <a:gd name="T45" fmla="*/ 0 h 922"/>
                  <a:gd name="T46" fmla="*/ 1 w 2509"/>
                  <a:gd name="T47" fmla="*/ 0 h 922"/>
                  <a:gd name="T48" fmla="*/ 2 w 2509"/>
                  <a:gd name="T49" fmla="*/ 0 h 922"/>
                  <a:gd name="T50" fmla="*/ 2 w 2509"/>
                  <a:gd name="T51" fmla="*/ 0 h 922"/>
                  <a:gd name="T52" fmla="*/ 31 w 2509"/>
                  <a:gd name="T53" fmla="*/ 11 h 9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09"/>
                  <a:gd name="T82" fmla="*/ 0 h 922"/>
                  <a:gd name="T83" fmla="*/ 2509 w 2509"/>
                  <a:gd name="T84" fmla="*/ 922 h 9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09" h="922">
                    <a:moveTo>
                      <a:pt x="2509" y="922"/>
                    </a:moveTo>
                    <a:lnTo>
                      <a:pt x="2498" y="920"/>
                    </a:lnTo>
                    <a:lnTo>
                      <a:pt x="2486" y="919"/>
                    </a:lnTo>
                    <a:lnTo>
                      <a:pt x="2475" y="916"/>
                    </a:lnTo>
                    <a:lnTo>
                      <a:pt x="2464" y="915"/>
                    </a:lnTo>
                    <a:lnTo>
                      <a:pt x="2452" y="913"/>
                    </a:lnTo>
                    <a:lnTo>
                      <a:pt x="2441" y="912"/>
                    </a:lnTo>
                    <a:lnTo>
                      <a:pt x="2430" y="911"/>
                    </a:lnTo>
                    <a:lnTo>
                      <a:pt x="2418" y="908"/>
                    </a:lnTo>
                    <a:lnTo>
                      <a:pt x="2407" y="907"/>
                    </a:lnTo>
                    <a:lnTo>
                      <a:pt x="2395" y="906"/>
                    </a:lnTo>
                    <a:lnTo>
                      <a:pt x="2383" y="905"/>
                    </a:lnTo>
                    <a:lnTo>
                      <a:pt x="2372" y="904"/>
                    </a:lnTo>
                    <a:lnTo>
                      <a:pt x="2361" y="902"/>
                    </a:lnTo>
                    <a:lnTo>
                      <a:pt x="2349" y="900"/>
                    </a:lnTo>
                    <a:lnTo>
                      <a:pt x="2337" y="899"/>
                    </a:lnTo>
                    <a:lnTo>
                      <a:pt x="2325" y="898"/>
                    </a:lnTo>
                    <a:lnTo>
                      <a:pt x="0" y="0"/>
                    </a:lnTo>
                    <a:lnTo>
                      <a:pt x="19" y="1"/>
                    </a:lnTo>
                    <a:lnTo>
                      <a:pt x="37" y="4"/>
                    </a:lnTo>
                    <a:lnTo>
                      <a:pt x="56" y="5"/>
                    </a:lnTo>
                    <a:lnTo>
                      <a:pt x="74" y="6"/>
                    </a:lnTo>
                    <a:lnTo>
                      <a:pt x="94" y="8"/>
                    </a:lnTo>
                    <a:lnTo>
                      <a:pt x="112" y="9"/>
                    </a:lnTo>
                    <a:lnTo>
                      <a:pt x="131" y="10"/>
                    </a:lnTo>
                    <a:lnTo>
                      <a:pt x="149" y="12"/>
                    </a:lnTo>
                    <a:lnTo>
                      <a:pt x="2509" y="922"/>
                    </a:lnTo>
                    <a:close/>
                  </a:path>
                </a:pathLst>
              </a:custGeom>
              <a:solidFill>
                <a:srgbClr val="0B4543"/>
              </a:solidFill>
              <a:ln w="9525">
                <a:noFill/>
                <a:round/>
                <a:headEnd/>
                <a:tailEnd/>
              </a:ln>
            </p:spPr>
            <p:txBody>
              <a:bodyPr/>
              <a:lstStyle/>
              <a:p>
                <a:endParaRPr lang="fr-FR"/>
              </a:p>
            </p:txBody>
          </p:sp>
          <p:sp>
            <p:nvSpPr>
              <p:cNvPr id="430" name="Freeform 328"/>
              <p:cNvSpPr>
                <a:spLocks/>
              </p:cNvSpPr>
              <p:nvPr/>
            </p:nvSpPr>
            <p:spPr bwMode="auto">
              <a:xfrm>
                <a:off x="1975" y="1123"/>
                <a:ext cx="827" cy="303"/>
              </a:xfrm>
              <a:custGeom>
                <a:avLst/>
                <a:gdLst>
                  <a:gd name="T0" fmla="*/ 31 w 2481"/>
                  <a:gd name="T1" fmla="*/ 11 h 908"/>
                  <a:gd name="T2" fmla="*/ 30 w 2481"/>
                  <a:gd name="T3" fmla="*/ 11 h 908"/>
                  <a:gd name="T4" fmla="*/ 30 w 2481"/>
                  <a:gd name="T5" fmla="*/ 11 h 908"/>
                  <a:gd name="T6" fmla="*/ 30 w 2481"/>
                  <a:gd name="T7" fmla="*/ 11 h 908"/>
                  <a:gd name="T8" fmla="*/ 30 w 2481"/>
                  <a:gd name="T9" fmla="*/ 11 h 908"/>
                  <a:gd name="T10" fmla="*/ 29 w 2481"/>
                  <a:gd name="T11" fmla="*/ 11 h 908"/>
                  <a:gd name="T12" fmla="*/ 29 w 2481"/>
                  <a:gd name="T13" fmla="*/ 11 h 908"/>
                  <a:gd name="T14" fmla="*/ 29 w 2481"/>
                  <a:gd name="T15" fmla="*/ 11 h 908"/>
                  <a:gd name="T16" fmla="*/ 29 w 2481"/>
                  <a:gd name="T17" fmla="*/ 11 h 908"/>
                  <a:gd name="T18" fmla="*/ 0 w 2481"/>
                  <a:gd name="T19" fmla="*/ 0 h 908"/>
                  <a:gd name="T20" fmla="*/ 0 w 2481"/>
                  <a:gd name="T21" fmla="*/ 0 h 908"/>
                  <a:gd name="T22" fmla="*/ 0 w 2481"/>
                  <a:gd name="T23" fmla="*/ 0 h 908"/>
                  <a:gd name="T24" fmla="*/ 1 w 2481"/>
                  <a:gd name="T25" fmla="*/ 0 h 908"/>
                  <a:gd name="T26" fmla="*/ 1 w 2481"/>
                  <a:gd name="T27" fmla="*/ 0 h 908"/>
                  <a:gd name="T28" fmla="*/ 1 w 2481"/>
                  <a:gd name="T29" fmla="*/ 0 h 908"/>
                  <a:gd name="T30" fmla="*/ 1 w 2481"/>
                  <a:gd name="T31" fmla="*/ 0 h 908"/>
                  <a:gd name="T32" fmla="*/ 2 w 2481"/>
                  <a:gd name="T33" fmla="*/ 0 h 908"/>
                  <a:gd name="T34" fmla="*/ 2 w 2481"/>
                  <a:gd name="T35" fmla="*/ 0 h 908"/>
                  <a:gd name="T36" fmla="*/ 31 w 2481"/>
                  <a:gd name="T37" fmla="*/ 11 h 9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1"/>
                  <a:gd name="T58" fmla="*/ 0 h 908"/>
                  <a:gd name="T59" fmla="*/ 2481 w 2481"/>
                  <a:gd name="T60" fmla="*/ 908 h 9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1" h="908">
                    <a:moveTo>
                      <a:pt x="2481" y="908"/>
                    </a:moveTo>
                    <a:lnTo>
                      <a:pt x="2462" y="907"/>
                    </a:lnTo>
                    <a:lnTo>
                      <a:pt x="2444" y="905"/>
                    </a:lnTo>
                    <a:lnTo>
                      <a:pt x="2425" y="904"/>
                    </a:lnTo>
                    <a:lnTo>
                      <a:pt x="2406" y="903"/>
                    </a:lnTo>
                    <a:lnTo>
                      <a:pt x="2386" y="901"/>
                    </a:lnTo>
                    <a:lnTo>
                      <a:pt x="2367" y="900"/>
                    </a:lnTo>
                    <a:lnTo>
                      <a:pt x="2348" y="899"/>
                    </a:lnTo>
                    <a:lnTo>
                      <a:pt x="2329" y="898"/>
                    </a:lnTo>
                    <a:lnTo>
                      <a:pt x="0" y="0"/>
                    </a:lnTo>
                    <a:lnTo>
                      <a:pt x="20" y="1"/>
                    </a:lnTo>
                    <a:lnTo>
                      <a:pt x="39" y="2"/>
                    </a:lnTo>
                    <a:lnTo>
                      <a:pt x="58" y="3"/>
                    </a:lnTo>
                    <a:lnTo>
                      <a:pt x="79" y="5"/>
                    </a:lnTo>
                    <a:lnTo>
                      <a:pt x="98" y="7"/>
                    </a:lnTo>
                    <a:lnTo>
                      <a:pt x="117" y="8"/>
                    </a:lnTo>
                    <a:lnTo>
                      <a:pt x="136" y="9"/>
                    </a:lnTo>
                    <a:lnTo>
                      <a:pt x="156" y="10"/>
                    </a:lnTo>
                    <a:lnTo>
                      <a:pt x="2481" y="908"/>
                    </a:lnTo>
                    <a:close/>
                  </a:path>
                </a:pathLst>
              </a:custGeom>
              <a:solidFill>
                <a:srgbClr val="0B4843"/>
              </a:solidFill>
              <a:ln w="9525">
                <a:noFill/>
                <a:round/>
                <a:headEnd/>
                <a:tailEnd/>
              </a:ln>
            </p:spPr>
            <p:txBody>
              <a:bodyPr/>
              <a:lstStyle/>
              <a:p>
                <a:endParaRPr lang="fr-FR"/>
              </a:p>
            </p:txBody>
          </p:sp>
          <p:sp>
            <p:nvSpPr>
              <p:cNvPr id="431" name="Freeform 329"/>
              <p:cNvSpPr>
                <a:spLocks/>
              </p:cNvSpPr>
              <p:nvPr/>
            </p:nvSpPr>
            <p:spPr bwMode="auto">
              <a:xfrm>
                <a:off x="1926" y="1120"/>
                <a:ext cx="826" cy="302"/>
              </a:xfrm>
              <a:custGeom>
                <a:avLst/>
                <a:gdLst>
                  <a:gd name="T0" fmla="*/ 31 w 2477"/>
                  <a:gd name="T1" fmla="*/ 11 h 908"/>
                  <a:gd name="T2" fmla="*/ 30 w 2477"/>
                  <a:gd name="T3" fmla="*/ 11 h 908"/>
                  <a:gd name="T4" fmla="*/ 30 w 2477"/>
                  <a:gd name="T5" fmla="*/ 11 h 908"/>
                  <a:gd name="T6" fmla="*/ 30 w 2477"/>
                  <a:gd name="T7" fmla="*/ 11 h 908"/>
                  <a:gd name="T8" fmla="*/ 30 w 2477"/>
                  <a:gd name="T9" fmla="*/ 11 h 908"/>
                  <a:gd name="T10" fmla="*/ 30 w 2477"/>
                  <a:gd name="T11" fmla="*/ 11 h 908"/>
                  <a:gd name="T12" fmla="*/ 29 w 2477"/>
                  <a:gd name="T13" fmla="*/ 11 h 908"/>
                  <a:gd name="T14" fmla="*/ 29 w 2477"/>
                  <a:gd name="T15" fmla="*/ 11 h 908"/>
                  <a:gd name="T16" fmla="*/ 29 w 2477"/>
                  <a:gd name="T17" fmla="*/ 11 h 908"/>
                  <a:gd name="T18" fmla="*/ 0 w 2477"/>
                  <a:gd name="T19" fmla="*/ 0 h 908"/>
                  <a:gd name="T20" fmla="*/ 0 w 2477"/>
                  <a:gd name="T21" fmla="*/ 0 h 908"/>
                  <a:gd name="T22" fmla="*/ 0 w 2477"/>
                  <a:gd name="T23" fmla="*/ 0 h 908"/>
                  <a:gd name="T24" fmla="*/ 1 w 2477"/>
                  <a:gd name="T25" fmla="*/ 0 h 908"/>
                  <a:gd name="T26" fmla="*/ 1 w 2477"/>
                  <a:gd name="T27" fmla="*/ 0 h 908"/>
                  <a:gd name="T28" fmla="*/ 1 w 2477"/>
                  <a:gd name="T29" fmla="*/ 0 h 908"/>
                  <a:gd name="T30" fmla="*/ 1 w 2477"/>
                  <a:gd name="T31" fmla="*/ 0 h 908"/>
                  <a:gd name="T32" fmla="*/ 2 w 2477"/>
                  <a:gd name="T33" fmla="*/ 0 h 908"/>
                  <a:gd name="T34" fmla="*/ 2 w 2477"/>
                  <a:gd name="T35" fmla="*/ 0 h 908"/>
                  <a:gd name="T36" fmla="*/ 31 w 2477"/>
                  <a:gd name="T37" fmla="*/ 11 h 9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7"/>
                  <a:gd name="T58" fmla="*/ 0 h 908"/>
                  <a:gd name="T59" fmla="*/ 2477 w 2477"/>
                  <a:gd name="T60" fmla="*/ 908 h 9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7" h="908">
                    <a:moveTo>
                      <a:pt x="2477" y="908"/>
                    </a:moveTo>
                    <a:lnTo>
                      <a:pt x="2460" y="907"/>
                    </a:lnTo>
                    <a:lnTo>
                      <a:pt x="2443" y="907"/>
                    </a:lnTo>
                    <a:lnTo>
                      <a:pt x="2426" y="906"/>
                    </a:lnTo>
                    <a:lnTo>
                      <a:pt x="2408" y="905"/>
                    </a:lnTo>
                    <a:lnTo>
                      <a:pt x="2391" y="903"/>
                    </a:lnTo>
                    <a:lnTo>
                      <a:pt x="2374" y="903"/>
                    </a:lnTo>
                    <a:lnTo>
                      <a:pt x="2355" y="902"/>
                    </a:lnTo>
                    <a:lnTo>
                      <a:pt x="2338" y="902"/>
                    </a:lnTo>
                    <a:lnTo>
                      <a:pt x="0" y="0"/>
                    </a:lnTo>
                    <a:lnTo>
                      <a:pt x="18" y="1"/>
                    </a:lnTo>
                    <a:lnTo>
                      <a:pt x="38" y="2"/>
                    </a:lnTo>
                    <a:lnTo>
                      <a:pt x="56" y="3"/>
                    </a:lnTo>
                    <a:lnTo>
                      <a:pt x="75" y="4"/>
                    </a:lnTo>
                    <a:lnTo>
                      <a:pt x="93" y="7"/>
                    </a:lnTo>
                    <a:lnTo>
                      <a:pt x="112" y="8"/>
                    </a:lnTo>
                    <a:lnTo>
                      <a:pt x="130" y="9"/>
                    </a:lnTo>
                    <a:lnTo>
                      <a:pt x="148" y="10"/>
                    </a:lnTo>
                    <a:lnTo>
                      <a:pt x="2477" y="908"/>
                    </a:lnTo>
                    <a:close/>
                  </a:path>
                </a:pathLst>
              </a:custGeom>
              <a:solidFill>
                <a:srgbClr val="0D4A45"/>
              </a:solidFill>
              <a:ln w="9525">
                <a:noFill/>
                <a:round/>
                <a:headEnd/>
                <a:tailEnd/>
              </a:ln>
            </p:spPr>
            <p:txBody>
              <a:bodyPr/>
              <a:lstStyle/>
              <a:p>
                <a:endParaRPr lang="fr-FR"/>
              </a:p>
            </p:txBody>
          </p:sp>
          <p:sp>
            <p:nvSpPr>
              <p:cNvPr id="432" name="Freeform 330"/>
              <p:cNvSpPr>
                <a:spLocks/>
              </p:cNvSpPr>
              <p:nvPr/>
            </p:nvSpPr>
            <p:spPr bwMode="auto">
              <a:xfrm>
                <a:off x="1876" y="1116"/>
                <a:ext cx="829" cy="304"/>
              </a:xfrm>
              <a:custGeom>
                <a:avLst/>
                <a:gdLst>
                  <a:gd name="T0" fmla="*/ 31 w 2488"/>
                  <a:gd name="T1" fmla="*/ 11 h 914"/>
                  <a:gd name="T2" fmla="*/ 31 w 2488"/>
                  <a:gd name="T3" fmla="*/ 11 h 914"/>
                  <a:gd name="T4" fmla="*/ 30 w 2488"/>
                  <a:gd name="T5" fmla="*/ 11 h 914"/>
                  <a:gd name="T6" fmla="*/ 30 w 2488"/>
                  <a:gd name="T7" fmla="*/ 11 h 914"/>
                  <a:gd name="T8" fmla="*/ 30 w 2488"/>
                  <a:gd name="T9" fmla="*/ 11 h 914"/>
                  <a:gd name="T10" fmla="*/ 30 w 2488"/>
                  <a:gd name="T11" fmla="*/ 11 h 914"/>
                  <a:gd name="T12" fmla="*/ 29 w 2488"/>
                  <a:gd name="T13" fmla="*/ 11 h 914"/>
                  <a:gd name="T14" fmla="*/ 29 w 2488"/>
                  <a:gd name="T15" fmla="*/ 11 h 914"/>
                  <a:gd name="T16" fmla="*/ 29 w 2488"/>
                  <a:gd name="T17" fmla="*/ 11 h 914"/>
                  <a:gd name="T18" fmla="*/ 0 w 2488"/>
                  <a:gd name="T19" fmla="*/ 0 h 914"/>
                  <a:gd name="T20" fmla="*/ 0 w 2488"/>
                  <a:gd name="T21" fmla="*/ 0 h 914"/>
                  <a:gd name="T22" fmla="*/ 0 w 2488"/>
                  <a:gd name="T23" fmla="*/ 0 h 914"/>
                  <a:gd name="T24" fmla="*/ 1 w 2488"/>
                  <a:gd name="T25" fmla="*/ 0 h 914"/>
                  <a:gd name="T26" fmla="*/ 1 w 2488"/>
                  <a:gd name="T27" fmla="*/ 0 h 914"/>
                  <a:gd name="T28" fmla="*/ 1 w 2488"/>
                  <a:gd name="T29" fmla="*/ 0 h 914"/>
                  <a:gd name="T30" fmla="*/ 1 w 2488"/>
                  <a:gd name="T31" fmla="*/ 0 h 914"/>
                  <a:gd name="T32" fmla="*/ 2 w 2488"/>
                  <a:gd name="T33" fmla="*/ 0 h 914"/>
                  <a:gd name="T34" fmla="*/ 2 w 2488"/>
                  <a:gd name="T35" fmla="*/ 0 h 914"/>
                  <a:gd name="T36" fmla="*/ 31 w 2488"/>
                  <a:gd name="T37" fmla="*/ 11 h 9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8"/>
                  <a:gd name="T58" fmla="*/ 0 h 914"/>
                  <a:gd name="T59" fmla="*/ 2488 w 2488"/>
                  <a:gd name="T60" fmla="*/ 914 h 9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8" h="914">
                    <a:moveTo>
                      <a:pt x="2488" y="914"/>
                    </a:moveTo>
                    <a:lnTo>
                      <a:pt x="2473" y="914"/>
                    </a:lnTo>
                    <a:lnTo>
                      <a:pt x="2456" y="913"/>
                    </a:lnTo>
                    <a:lnTo>
                      <a:pt x="2440" y="913"/>
                    </a:lnTo>
                    <a:lnTo>
                      <a:pt x="2423" y="912"/>
                    </a:lnTo>
                    <a:lnTo>
                      <a:pt x="2407" y="912"/>
                    </a:lnTo>
                    <a:lnTo>
                      <a:pt x="2390" y="912"/>
                    </a:lnTo>
                    <a:lnTo>
                      <a:pt x="2374" y="911"/>
                    </a:lnTo>
                    <a:lnTo>
                      <a:pt x="2357" y="911"/>
                    </a:lnTo>
                    <a:lnTo>
                      <a:pt x="0" y="0"/>
                    </a:lnTo>
                    <a:lnTo>
                      <a:pt x="19" y="2"/>
                    </a:lnTo>
                    <a:lnTo>
                      <a:pt x="38" y="3"/>
                    </a:lnTo>
                    <a:lnTo>
                      <a:pt x="56" y="4"/>
                    </a:lnTo>
                    <a:lnTo>
                      <a:pt x="75" y="6"/>
                    </a:lnTo>
                    <a:lnTo>
                      <a:pt x="94" y="7"/>
                    </a:lnTo>
                    <a:lnTo>
                      <a:pt x="113" y="8"/>
                    </a:lnTo>
                    <a:lnTo>
                      <a:pt x="131" y="11"/>
                    </a:lnTo>
                    <a:lnTo>
                      <a:pt x="150" y="12"/>
                    </a:lnTo>
                    <a:lnTo>
                      <a:pt x="2488" y="914"/>
                    </a:lnTo>
                    <a:close/>
                  </a:path>
                </a:pathLst>
              </a:custGeom>
              <a:solidFill>
                <a:srgbClr val="104D48"/>
              </a:solidFill>
              <a:ln w="9525">
                <a:noFill/>
                <a:round/>
                <a:headEnd/>
                <a:tailEnd/>
              </a:ln>
            </p:spPr>
            <p:txBody>
              <a:bodyPr/>
              <a:lstStyle/>
              <a:p>
                <a:endParaRPr lang="fr-FR"/>
              </a:p>
            </p:txBody>
          </p:sp>
          <p:sp>
            <p:nvSpPr>
              <p:cNvPr id="433" name="Freeform 331"/>
              <p:cNvSpPr>
                <a:spLocks/>
              </p:cNvSpPr>
              <p:nvPr/>
            </p:nvSpPr>
            <p:spPr bwMode="auto">
              <a:xfrm>
                <a:off x="1826" y="1112"/>
                <a:ext cx="836" cy="307"/>
              </a:xfrm>
              <a:custGeom>
                <a:avLst/>
                <a:gdLst>
                  <a:gd name="T0" fmla="*/ 31 w 2508"/>
                  <a:gd name="T1" fmla="*/ 11 h 921"/>
                  <a:gd name="T2" fmla="*/ 31 w 2508"/>
                  <a:gd name="T3" fmla="*/ 11 h 921"/>
                  <a:gd name="T4" fmla="*/ 31 w 2508"/>
                  <a:gd name="T5" fmla="*/ 11 h 921"/>
                  <a:gd name="T6" fmla="*/ 30 w 2508"/>
                  <a:gd name="T7" fmla="*/ 11 h 921"/>
                  <a:gd name="T8" fmla="*/ 30 w 2508"/>
                  <a:gd name="T9" fmla="*/ 11 h 921"/>
                  <a:gd name="T10" fmla="*/ 30 w 2508"/>
                  <a:gd name="T11" fmla="*/ 11 h 921"/>
                  <a:gd name="T12" fmla="*/ 30 w 2508"/>
                  <a:gd name="T13" fmla="*/ 11 h 921"/>
                  <a:gd name="T14" fmla="*/ 30 w 2508"/>
                  <a:gd name="T15" fmla="*/ 11 h 921"/>
                  <a:gd name="T16" fmla="*/ 29 w 2508"/>
                  <a:gd name="T17" fmla="*/ 11 h 921"/>
                  <a:gd name="T18" fmla="*/ 0 w 2508"/>
                  <a:gd name="T19" fmla="*/ 0 h 921"/>
                  <a:gd name="T20" fmla="*/ 0 w 2508"/>
                  <a:gd name="T21" fmla="*/ 0 h 921"/>
                  <a:gd name="T22" fmla="*/ 0 w 2508"/>
                  <a:gd name="T23" fmla="*/ 0 h 921"/>
                  <a:gd name="T24" fmla="*/ 1 w 2508"/>
                  <a:gd name="T25" fmla="*/ 0 h 921"/>
                  <a:gd name="T26" fmla="*/ 1 w 2508"/>
                  <a:gd name="T27" fmla="*/ 0 h 921"/>
                  <a:gd name="T28" fmla="*/ 1 w 2508"/>
                  <a:gd name="T29" fmla="*/ 0 h 921"/>
                  <a:gd name="T30" fmla="*/ 1 w 2508"/>
                  <a:gd name="T31" fmla="*/ 0 h 921"/>
                  <a:gd name="T32" fmla="*/ 2 w 2508"/>
                  <a:gd name="T33" fmla="*/ 0 h 921"/>
                  <a:gd name="T34" fmla="*/ 2 w 2508"/>
                  <a:gd name="T35" fmla="*/ 0 h 921"/>
                  <a:gd name="T36" fmla="*/ 31 w 2508"/>
                  <a:gd name="T37" fmla="*/ 11 h 9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8"/>
                  <a:gd name="T58" fmla="*/ 0 h 921"/>
                  <a:gd name="T59" fmla="*/ 2508 w 2508"/>
                  <a:gd name="T60" fmla="*/ 921 h 9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8" h="921">
                    <a:moveTo>
                      <a:pt x="2508" y="921"/>
                    </a:moveTo>
                    <a:lnTo>
                      <a:pt x="2492" y="921"/>
                    </a:lnTo>
                    <a:lnTo>
                      <a:pt x="2476" y="920"/>
                    </a:lnTo>
                    <a:lnTo>
                      <a:pt x="2461" y="920"/>
                    </a:lnTo>
                    <a:lnTo>
                      <a:pt x="2445" y="920"/>
                    </a:lnTo>
                    <a:lnTo>
                      <a:pt x="2429" y="920"/>
                    </a:lnTo>
                    <a:lnTo>
                      <a:pt x="2412" y="920"/>
                    </a:lnTo>
                    <a:lnTo>
                      <a:pt x="2396" y="919"/>
                    </a:lnTo>
                    <a:lnTo>
                      <a:pt x="2380" y="919"/>
                    </a:lnTo>
                    <a:lnTo>
                      <a:pt x="0" y="0"/>
                    </a:lnTo>
                    <a:lnTo>
                      <a:pt x="19" y="1"/>
                    </a:lnTo>
                    <a:lnTo>
                      <a:pt x="37" y="3"/>
                    </a:lnTo>
                    <a:lnTo>
                      <a:pt x="57" y="4"/>
                    </a:lnTo>
                    <a:lnTo>
                      <a:pt x="76" y="5"/>
                    </a:lnTo>
                    <a:lnTo>
                      <a:pt x="94" y="7"/>
                    </a:lnTo>
                    <a:lnTo>
                      <a:pt x="113" y="8"/>
                    </a:lnTo>
                    <a:lnTo>
                      <a:pt x="131" y="9"/>
                    </a:lnTo>
                    <a:lnTo>
                      <a:pt x="151" y="10"/>
                    </a:lnTo>
                    <a:lnTo>
                      <a:pt x="2508" y="921"/>
                    </a:lnTo>
                    <a:close/>
                  </a:path>
                </a:pathLst>
              </a:custGeom>
              <a:solidFill>
                <a:srgbClr val="11504B"/>
              </a:solidFill>
              <a:ln w="9525">
                <a:noFill/>
                <a:round/>
                <a:headEnd/>
                <a:tailEnd/>
              </a:ln>
            </p:spPr>
            <p:txBody>
              <a:bodyPr/>
              <a:lstStyle/>
              <a:p>
                <a:endParaRPr lang="fr-FR"/>
              </a:p>
            </p:txBody>
          </p:sp>
          <p:sp>
            <p:nvSpPr>
              <p:cNvPr id="434" name="Freeform 332"/>
              <p:cNvSpPr>
                <a:spLocks/>
              </p:cNvSpPr>
              <p:nvPr/>
            </p:nvSpPr>
            <p:spPr bwMode="auto">
              <a:xfrm>
                <a:off x="1774" y="1109"/>
                <a:ext cx="845" cy="310"/>
              </a:xfrm>
              <a:custGeom>
                <a:avLst/>
                <a:gdLst>
                  <a:gd name="T0" fmla="*/ 31 w 2534"/>
                  <a:gd name="T1" fmla="*/ 11 h 930"/>
                  <a:gd name="T2" fmla="*/ 31 w 2534"/>
                  <a:gd name="T3" fmla="*/ 11 h 930"/>
                  <a:gd name="T4" fmla="*/ 31 w 2534"/>
                  <a:gd name="T5" fmla="*/ 11 h 930"/>
                  <a:gd name="T6" fmla="*/ 31 w 2534"/>
                  <a:gd name="T7" fmla="*/ 11 h 930"/>
                  <a:gd name="T8" fmla="*/ 30 w 2534"/>
                  <a:gd name="T9" fmla="*/ 11 h 930"/>
                  <a:gd name="T10" fmla="*/ 30 w 2534"/>
                  <a:gd name="T11" fmla="*/ 11 h 930"/>
                  <a:gd name="T12" fmla="*/ 30 w 2534"/>
                  <a:gd name="T13" fmla="*/ 11 h 930"/>
                  <a:gd name="T14" fmla="*/ 30 w 2534"/>
                  <a:gd name="T15" fmla="*/ 11 h 930"/>
                  <a:gd name="T16" fmla="*/ 30 w 2534"/>
                  <a:gd name="T17" fmla="*/ 11 h 930"/>
                  <a:gd name="T18" fmla="*/ 0 w 2534"/>
                  <a:gd name="T19" fmla="*/ 0 h 930"/>
                  <a:gd name="T20" fmla="*/ 0 w 2534"/>
                  <a:gd name="T21" fmla="*/ 0 h 930"/>
                  <a:gd name="T22" fmla="*/ 0 w 2534"/>
                  <a:gd name="T23" fmla="*/ 0 h 930"/>
                  <a:gd name="T24" fmla="*/ 1 w 2534"/>
                  <a:gd name="T25" fmla="*/ 0 h 930"/>
                  <a:gd name="T26" fmla="*/ 1 w 2534"/>
                  <a:gd name="T27" fmla="*/ 0 h 930"/>
                  <a:gd name="T28" fmla="*/ 1 w 2534"/>
                  <a:gd name="T29" fmla="*/ 0 h 930"/>
                  <a:gd name="T30" fmla="*/ 1 w 2534"/>
                  <a:gd name="T31" fmla="*/ 0 h 930"/>
                  <a:gd name="T32" fmla="*/ 2 w 2534"/>
                  <a:gd name="T33" fmla="*/ 0 h 930"/>
                  <a:gd name="T34" fmla="*/ 2 w 2534"/>
                  <a:gd name="T35" fmla="*/ 0 h 930"/>
                  <a:gd name="T36" fmla="*/ 31 w 2534"/>
                  <a:gd name="T37" fmla="*/ 11 h 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4"/>
                  <a:gd name="T58" fmla="*/ 0 h 930"/>
                  <a:gd name="T59" fmla="*/ 2534 w 2534"/>
                  <a:gd name="T60" fmla="*/ 930 h 9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4" h="930">
                    <a:moveTo>
                      <a:pt x="2534" y="930"/>
                    </a:moveTo>
                    <a:lnTo>
                      <a:pt x="2517" y="930"/>
                    </a:lnTo>
                    <a:lnTo>
                      <a:pt x="2501" y="930"/>
                    </a:lnTo>
                    <a:lnTo>
                      <a:pt x="2484" y="930"/>
                    </a:lnTo>
                    <a:lnTo>
                      <a:pt x="2468" y="929"/>
                    </a:lnTo>
                    <a:lnTo>
                      <a:pt x="2453" y="929"/>
                    </a:lnTo>
                    <a:lnTo>
                      <a:pt x="2436" y="929"/>
                    </a:lnTo>
                    <a:lnTo>
                      <a:pt x="2420" y="927"/>
                    </a:lnTo>
                    <a:lnTo>
                      <a:pt x="2403" y="927"/>
                    </a:lnTo>
                    <a:lnTo>
                      <a:pt x="0" y="0"/>
                    </a:lnTo>
                    <a:lnTo>
                      <a:pt x="19" y="1"/>
                    </a:lnTo>
                    <a:lnTo>
                      <a:pt x="38" y="2"/>
                    </a:lnTo>
                    <a:lnTo>
                      <a:pt x="58" y="4"/>
                    </a:lnTo>
                    <a:lnTo>
                      <a:pt x="77" y="6"/>
                    </a:lnTo>
                    <a:lnTo>
                      <a:pt x="96" y="7"/>
                    </a:lnTo>
                    <a:lnTo>
                      <a:pt x="115" y="9"/>
                    </a:lnTo>
                    <a:lnTo>
                      <a:pt x="135" y="10"/>
                    </a:lnTo>
                    <a:lnTo>
                      <a:pt x="154" y="11"/>
                    </a:lnTo>
                    <a:lnTo>
                      <a:pt x="2534" y="930"/>
                    </a:lnTo>
                    <a:close/>
                  </a:path>
                </a:pathLst>
              </a:custGeom>
              <a:solidFill>
                <a:srgbClr val="13524D"/>
              </a:solidFill>
              <a:ln w="9525">
                <a:noFill/>
                <a:round/>
                <a:headEnd/>
                <a:tailEnd/>
              </a:ln>
            </p:spPr>
            <p:txBody>
              <a:bodyPr/>
              <a:lstStyle/>
              <a:p>
                <a:endParaRPr lang="fr-FR"/>
              </a:p>
            </p:txBody>
          </p:sp>
          <p:sp>
            <p:nvSpPr>
              <p:cNvPr id="435" name="Freeform 333"/>
              <p:cNvSpPr>
                <a:spLocks/>
              </p:cNvSpPr>
              <p:nvPr/>
            </p:nvSpPr>
            <p:spPr bwMode="auto">
              <a:xfrm>
                <a:off x="1724" y="1105"/>
                <a:ext cx="851" cy="313"/>
              </a:xfrm>
              <a:custGeom>
                <a:avLst/>
                <a:gdLst>
                  <a:gd name="T0" fmla="*/ 31 w 2555"/>
                  <a:gd name="T1" fmla="*/ 12 h 937"/>
                  <a:gd name="T2" fmla="*/ 31 w 2555"/>
                  <a:gd name="T3" fmla="*/ 12 h 937"/>
                  <a:gd name="T4" fmla="*/ 31 w 2555"/>
                  <a:gd name="T5" fmla="*/ 12 h 937"/>
                  <a:gd name="T6" fmla="*/ 31 w 2555"/>
                  <a:gd name="T7" fmla="*/ 12 h 937"/>
                  <a:gd name="T8" fmla="*/ 31 w 2555"/>
                  <a:gd name="T9" fmla="*/ 12 h 937"/>
                  <a:gd name="T10" fmla="*/ 30 w 2555"/>
                  <a:gd name="T11" fmla="*/ 12 h 937"/>
                  <a:gd name="T12" fmla="*/ 30 w 2555"/>
                  <a:gd name="T13" fmla="*/ 12 h 937"/>
                  <a:gd name="T14" fmla="*/ 30 w 2555"/>
                  <a:gd name="T15" fmla="*/ 12 h 937"/>
                  <a:gd name="T16" fmla="*/ 30 w 2555"/>
                  <a:gd name="T17" fmla="*/ 12 h 937"/>
                  <a:gd name="T18" fmla="*/ 0 w 2555"/>
                  <a:gd name="T19" fmla="*/ 0 h 937"/>
                  <a:gd name="T20" fmla="*/ 0 w 2555"/>
                  <a:gd name="T21" fmla="*/ 0 h 937"/>
                  <a:gd name="T22" fmla="*/ 0 w 2555"/>
                  <a:gd name="T23" fmla="*/ 0 h 937"/>
                  <a:gd name="T24" fmla="*/ 1 w 2555"/>
                  <a:gd name="T25" fmla="*/ 0 h 937"/>
                  <a:gd name="T26" fmla="*/ 1 w 2555"/>
                  <a:gd name="T27" fmla="*/ 0 h 937"/>
                  <a:gd name="T28" fmla="*/ 1 w 2555"/>
                  <a:gd name="T29" fmla="*/ 0 h 937"/>
                  <a:gd name="T30" fmla="*/ 1 w 2555"/>
                  <a:gd name="T31" fmla="*/ 0 h 937"/>
                  <a:gd name="T32" fmla="*/ 2 w 2555"/>
                  <a:gd name="T33" fmla="*/ 0 h 937"/>
                  <a:gd name="T34" fmla="*/ 2 w 2555"/>
                  <a:gd name="T35" fmla="*/ 0 h 937"/>
                  <a:gd name="T36" fmla="*/ 31 w 2555"/>
                  <a:gd name="T37" fmla="*/ 12 h 9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55"/>
                  <a:gd name="T58" fmla="*/ 0 h 937"/>
                  <a:gd name="T59" fmla="*/ 2555 w 2555"/>
                  <a:gd name="T60" fmla="*/ 937 h 9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55" h="937">
                    <a:moveTo>
                      <a:pt x="2555" y="937"/>
                    </a:moveTo>
                    <a:lnTo>
                      <a:pt x="2539" y="937"/>
                    </a:lnTo>
                    <a:lnTo>
                      <a:pt x="2522" y="937"/>
                    </a:lnTo>
                    <a:lnTo>
                      <a:pt x="2506" y="937"/>
                    </a:lnTo>
                    <a:lnTo>
                      <a:pt x="2490" y="936"/>
                    </a:lnTo>
                    <a:lnTo>
                      <a:pt x="2473" y="936"/>
                    </a:lnTo>
                    <a:lnTo>
                      <a:pt x="2457" y="936"/>
                    </a:lnTo>
                    <a:lnTo>
                      <a:pt x="2440" y="935"/>
                    </a:lnTo>
                    <a:lnTo>
                      <a:pt x="2425" y="935"/>
                    </a:lnTo>
                    <a:lnTo>
                      <a:pt x="0" y="0"/>
                    </a:lnTo>
                    <a:lnTo>
                      <a:pt x="19" y="1"/>
                    </a:lnTo>
                    <a:lnTo>
                      <a:pt x="39" y="2"/>
                    </a:lnTo>
                    <a:lnTo>
                      <a:pt x="57" y="3"/>
                    </a:lnTo>
                    <a:lnTo>
                      <a:pt x="76" y="4"/>
                    </a:lnTo>
                    <a:lnTo>
                      <a:pt x="95" y="7"/>
                    </a:lnTo>
                    <a:lnTo>
                      <a:pt x="113" y="8"/>
                    </a:lnTo>
                    <a:lnTo>
                      <a:pt x="133" y="9"/>
                    </a:lnTo>
                    <a:lnTo>
                      <a:pt x="152" y="10"/>
                    </a:lnTo>
                    <a:lnTo>
                      <a:pt x="2555" y="937"/>
                    </a:lnTo>
                    <a:close/>
                  </a:path>
                </a:pathLst>
              </a:custGeom>
              <a:solidFill>
                <a:srgbClr val="165550"/>
              </a:solidFill>
              <a:ln w="9525">
                <a:noFill/>
                <a:round/>
                <a:headEnd/>
                <a:tailEnd/>
              </a:ln>
            </p:spPr>
            <p:txBody>
              <a:bodyPr/>
              <a:lstStyle/>
              <a:p>
                <a:endParaRPr lang="fr-FR"/>
              </a:p>
            </p:txBody>
          </p:sp>
          <p:sp>
            <p:nvSpPr>
              <p:cNvPr id="436" name="Freeform 334"/>
              <p:cNvSpPr>
                <a:spLocks/>
              </p:cNvSpPr>
              <p:nvPr/>
            </p:nvSpPr>
            <p:spPr bwMode="auto">
              <a:xfrm>
                <a:off x="1674" y="1101"/>
                <a:ext cx="858" cy="316"/>
              </a:xfrm>
              <a:custGeom>
                <a:avLst/>
                <a:gdLst>
                  <a:gd name="T0" fmla="*/ 32 w 2575"/>
                  <a:gd name="T1" fmla="*/ 12 h 947"/>
                  <a:gd name="T2" fmla="*/ 32 w 2575"/>
                  <a:gd name="T3" fmla="*/ 12 h 947"/>
                  <a:gd name="T4" fmla="*/ 31 w 2575"/>
                  <a:gd name="T5" fmla="*/ 12 h 947"/>
                  <a:gd name="T6" fmla="*/ 31 w 2575"/>
                  <a:gd name="T7" fmla="*/ 12 h 947"/>
                  <a:gd name="T8" fmla="*/ 31 w 2575"/>
                  <a:gd name="T9" fmla="*/ 12 h 947"/>
                  <a:gd name="T10" fmla="*/ 31 w 2575"/>
                  <a:gd name="T11" fmla="*/ 12 h 947"/>
                  <a:gd name="T12" fmla="*/ 31 w 2575"/>
                  <a:gd name="T13" fmla="*/ 12 h 947"/>
                  <a:gd name="T14" fmla="*/ 30 w 2575"/>
                  <a:gd name="T15" fmla="*/ 12 h 947"/>
                  <a:gd name="T16" fmla="*/ 30 w 2575"/>
                  <a:gd name="T17" fmla="*/ 12 h 947"/>
                  <a:gd name="T18" fmla="*/ 0 w 2575"/>
                  <a:gd name="T19" fmla="*/ 0 h 947"/>
                  <a:gd name="T20" fmla="*/ 0 w 2575"/>
                  <a:gd name="T21" fmla="*/ 0 h 947"/>
                  <a:gd name="T22" fmla="*/ 0 w 2575"/>
                  <a:gd name="T23" fmla="*/ 0 h 947"/>
                  <a:gd name="T24" fmla="*/ 1 w 2575"/>
                  <a:gd name="T25" fmla="*/ 0 h 947"/>
                  <a:gd name="T26" fmla="*/ 1 w 2575"/>
                  <a:gd name="T27" fmla="*/ 0 h 947"/>
                  <a:gd name="T28" fmla="*/ 1 w 2575"/>
                  <a:gd name="T29" fmla="*/ 0 h 947"/>
                  <a:gd name="T30" fmla="*/ 1 w 2575"/>
                  <a:gd name="T31" fmla="*/ 0 h 947"/>
                  <a:gd name="T32" fmla="*/ 2 w 2575"/>
                  <a:gd name="T33" fmla="*/ 0 h 947"/>
                  <a:gd name="T34" fmla="*/ 2 w 2575"/>
                  <a:gd name="T35" fmla="*/ 0 h 947"/>
                  <a:gd name="T36" fmla="*/ 32 w 2575"/>
                  <a:gd name="T37" fmla="*/ 12 h 9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5"/>
                  <a:gd name="T58" fmla="*/ 0 h 947"/>
                  <a:gd name="T59" fmla="*/ 2575 w 2575"/>
                  <a:gd name="T60" fmla="*/ 947 h 9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5" h="947">
                    <a:moveTo>
                      <a:pt x="2575" y="947"/>
                    </a:moveTo>
                    <a:lnTo>
                      <a:pt x="2558" y="947"/>
                    </a:lnTo>
                    <a:lnTo>
                      <a:pt x="2541" y="946"/>
                    </a:lnTo>
                    <a:lnTo>
                      <a:pt x="2524" y="946"/>
                    </a:lnTo>
                    <a:lnTo>
                      <a:pt x="2507" y="945"/>
                    </a:lnTo>
                    <a:lnTo>
                      <a:pt x="2490" y="944"/>
                    </a:lnTo>
                    <a:lnTo>
                      <a:pt x="2473" y="943"/>
                    </a:lnTo>
                    <a:lnTo>
                      <a:pt x="2457" y="943"/>
                    </a:lnTo>
                    <a:lnTo>
                      <a:pt x="2440" y="941"/>
                    </a:lnTo>
                    <a:lnTo>
                      <a:pt x="0" y="0"/>
                    </a:lnTo>
                    <a:lnTo>
                      <a:pt x="19" y="2"/>
                    </a:lnTo>
                    <a:lnTo>
                      <a:pt x="37" y="3"/>
                    </a:lnTo>
                    <a:lnTo>
                      <a:pt x="56" y="5"/>
                    </a:lnTo>
                    <a:lnTo>
                      <a:pt x="75" y="6"/>
                    </a:lnTo>
                    <a:lnTo>
                      <a:pt x="94" y="7"/>
                    </a:lnTo>
                    <a:lnTo>
                      <a:pt x="113" y="10"/>
                    </a:lnTo>
                    <a:lnTo>
                      <a:pt x="131" y="11"/>
                    </a:lnTo>
                    <a:lnTo>
                      <a:pt x="150" y="12"/>
                    </a:lnTo>
                    <a:lnTo>
                      <a:pt x="2575" y="947"/>
                    </a:lnTo>
                    <a:close/>
                  </a:path>
                </a:pathLst>
              </a:custGeom>
              <a:solidFill>
                <a:srgbClr val="155750"/>
              </a:solidFill>
              <a:ln w="9525">
                <a:noFill/>
                <a:round/>
                <a:headEnd/>
                <a:tailEnd/>
              </a:ln>
            </p:spPr>
            <p:txBody>
              <a:bodyPr/>
              <a:lstStyle/>
              <a:p>
                <a:endParaRPr lang="fr-FR"/>
              </a:p>
            </p:txBody>
          </p:sp>
          <p:sp>
            <p:nvSpPr>
              <p:cNvPr id="437" name="Freeform 335"/>
              <p:cNvSpPr>
                <a:spLocks/>
              </p:cNvSpPr>
              <p:nvPr/>
            </p:nvSpPr>
            <p:spPr bwMode="auto">
              <a:xfrm>
                <a:off x="1623" y="1098"/>
                <a:ext cx="864" cy="317"/>
              </a:xfrm>
              <a:custGeom>
                <a:avLst/>
                <a:gdLst>
                  <a:gd name="T0" fmla="*/ 32 w 2592"/>
                  <a:gd name="T1" fmla="*/ 12 h 951"/>
                  <a:gd name="T2" fmla="*/ 32 w 2592"/>
                  <a:gd name="T3" fmla="*/ 12 h 951"/>
                  <a:gd name="T4" fmla="*/ 32 w 2592"/>
                  <a:gd name="T5" fmla="*/ 12 h 951"/>
                  <a:gd name="T6" fmla="*/ 31 w 2592"/>
                  <a:gd name="T7" fmla="*/ 12 h 951"/>
                  <a:gd name="T8" fmla="*/ 31 w 2592"/>
                  <a:gd name="T9" fmla="*/ 12 h 951"/>
                  <a:gd name="T10" fmla="*/ 31 w 2592"/>
                  <a:gd name="T11" fmla="*/ 12 h 951"/>
                  <a:gd name="T12" fmla="*/ 31 w 2592"/>
                  <a:gd name="T13" fmla="*/ 12 h 951"/>
                  <a:gd name="T14" fmla="*/ 30 w 2592"/>
                  <a:gd name="T15" fmla="*/ 12 h 951"/>
                  <a:gd name="T16" fmla="*/ 30 w 2592"/>
                  <a:gd name="T17" fmla="*/ 12 h 951"/>
                  <a:gd name="T18" fmla="*/ 0 w 2592"/>
                  <a:gd name="T19" fmla="*/ 0 h 951"/>
                  <a:gd name="T20" fmla="*/ 0 w 2592"/>
                  <a:gd name="T21" fmla="*/ 0 h 951"/>
                  <a:gd name="T22" fmla="*/ 0 w 2592"/>
                  <a:gd name="T23" fmla="*/ 0 h 951"/>
                  <a:gd name="T24" fmla="*/ 1 w 2592"/>
                  <a:gd name="T25" fmla="*/ 0 h 951"/>
                  <a:gd name="T26" fmla="*/ 1 w 2592"/>
                  <a:gd name="T27" fmla="*/ 0 h 951"/>
                  <a:gd name="T28" fmla="*/ 1 w 2592"/>
                  <a:gd name="T29" fmla="*/ 0 h 951"/>
                  <a:gd name="T30" fmla="*/ 1 w 2592"/>
                  <a:gd name="T31" fmla="*/ 0 h 951"/>
                  <a:gd name="T32" fmla="*/ 2 w 2592"/>
                  <a:gd name="T33" fmla="*/ 0 h 951"/>
                  <a:gd name="T34" fmla="*/ 2 w 2592"/>
                  <a:gd name="T35" fmla="*/ 0 h 951"/>
                  <a:gd name="T36" fmla="*/ 32 w 2592"/>
                  <a:gd name="T37" fmla="*/ 12 h 9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2"/>
                  <a:gd name="T58" fmla="*/ 0 h 951"/>
                  <a:gd name="T59" fmla="*/ 2592 w 2592"/>
                  <a:gd name="T60" fmla="*/ 951 h 9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2" h="951">
                    <a:moveTo>
                      <a:pt x="2592" y="951"/>
                    </a:moveTo>
                    <a:lnTo>
                      <a:pt x="2573" y="950"/>
                    </a:lnTo>
                    <a:lnTo>
                      <a:pt x="2553" y="949"/>
                    </a:lnTo>
                    <a:lnTo>
                      <a:pt x="2534" y="948"/>
                    </a:lnTo>
                    <a:lnTo>
                      <a:pt x="2516" y="947"/>
                    </a:lnTo>
                    <a:lnTo>
                      <a:pt x="2497" y="946"/>
                    </a:lnTo>
                    <a:lnTo>
                      <a:pt x="2477" y="945"/>
                    </a:lnTo>
                    <a:lnTo>
                      <a:pt x="2458" y="942"/>
                    </a:lnTo>
                    <a:lnTo>
                      <a:pt x="2439" y="941"/>
                    </a:lnTo>
                    <a:lnTo>
                      <a:pt x="0" y="0"/>
                    </a:lnTo>
                    <a:lnTo>
                      <a:pt x="19" y="1"/>
                    </a:lnTo>
                    <a:lnTo>
                      <a:pt x="38" y="3"/>
                    </a:lnTo>
                    <a:lnTo>
                      <a:pt x="56" y="4"/>
                    </a:lnTo>
                    <a:lnTo>
                      <a:pt x="76" y="5"/>
                    </a:lnTo>
                    <a:lnTo>
                      <a:pt x="95" y="7"/>
                    </a:lnTo>
                    <a:lnTo>
                      <a:pt x="113" y="8"/>
                    </a:lnTo>
                    <a:lnTo>
                      <a:pt x="132" y="9"/>
                    </a:lnTo>
                    <a:lnTo>
                      <a:pt x="152" y="10"/>
                    </a:lnTo>
                    <a:lnTo>
                      <a:pt x="2592" y="951"/>
                    </a:lnTo>
                    <a:close/>
                  </a:path>
                </a:pathLst>
              </a:custGeom>
              <a:solidFill>
                <a:srgbClr val="185A53"/>
              </a:solidFill>
              <a:ln w="9525">
                <a:noFill/>
                <a:round/>
                <a:headEnd/>
                <a:tailEnd/>
              </a:ln>
            </p:spPr>
            <p:txBody>
              <a:bodyPr/>
              <a:lstStyle/>
              <a:p>
                <a:endParaRPr lang="fr-FR"/>
              </a:p>
            </p:txBody>
          </p:sp>
          <p:sp>
            <p:nvSpPr>
              <p:cNvPr id="438" name="Freeform 336"/>
              <p:cNvSpPr>
                <a:spLocks/>
              </p:cNvSpPr>
              <p:nvPr/>
            </p:nvSpPr>
            <p:spPr bwMode="auto">
              <a:xfrm>
                <a:off x="1572" y="1094"/>
                <a:ext cx="864" cy="318"/>
              </a:xfrm>
              <a:custGeom>
                <a:avLst/>
                <a:gdLst>
                  <a:gd name="T0" fmla="*/ 32 w 2591"/>
                  <a:gd name="T1" fmla="*/ 12 h 952"/>
                  <a:gd name="T2" fmla="*/ 32 w 2591"/>
                  <a:gd name="T3" fmla="*/ 12 h 952"/>
                  <a:gd name="T4" fmla="*/ 31 w 2591"/>
                  <a:gd name="T5" fmla="*/ 12 h 952"/>
                  <a:gd name="T6" fmla="*/ 31 w 2591"/>
                  <a:gd name="T7" fmla="*/ 12 h 952"/>
                  <a:gd name="T8" fmla="*/ 31 w 2591"/>
                  <a:gd name="T9" fmla="*/ 12 h 952"/>
                  <a:gd name="T10" fmla="*/ 31 w 2591"/>
                  <a:gd name="T11" fmla="*/ 12 h 952"/>
                  <a:gd name="T12" fmla="*/ 30 w 2591"/>
                  <a:gd name="T13" fmla="*/ 12 h 952"/>
                  <a:gd name="T14" fmla="*/ 30 w 2591"/>
                  <a:gd name="T15" fmla="*/ 12 h 952"/>
                  <a:gd name="T16" fmla="*/ 30 w 2591"/>
                  <a:gd name="T17" fmla="*/ 12 h 952"/>
                  <a:gd name="T18" fmla="*/ 0 w 2591"/>
                  <a:gd name="T19" fmla="*/ 0 h 952"/>
                  <a:gd name="T20" fmla="*/ 0 w 2591"/>
                  <a:gd name="T21" fmla="*/ 0 h 952"/>
                  <a:gd name="T22" fmla="*/ 0 w 2591"/>
                  <a:gd name="T23" fmla="*/ 0 h 952"/>
                  <a:gd name="T24" fmla="*/ 1 w 2591"/>
                  <a:gd name="T25" fmla="*/ 0 h 952"/>
                  <a:gd name="T26" fmla="*/ 1 w 2591"/>
                  <a:gd name="T27" fmla="*/ 0 h 952"/>
                  <a:gd name="T28" fmla="*/ 1 w 2591"/>
                  <a:gd name="T29" fmla="*/ 0 h 952"/>
                  <a:gd name="T30" fmla="*/ 1 w 2591"/>
                  <a:gd name="T31" fmla="*/ 0 h 952"/>
                  <a:gd name="T32" fmla="*/ 2 w 2591"/>
                  <a:gd name="T33" fmla="*/ 0 h 952"/>
                  <a:gd name="T34" fmla="*/ 2 w 2591"/>
                  <a:gd name="T35" fmla="*/ 0 h 952"/>
                  <a:gd name="T36" fmla="*/ 32 w 2591"/>
                  <a:gd name="T37" fmla="*/ 12 h 9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1"/>
                  <a:gd name="T58" fmla="*/ 0 h 952"/>
                  <a:gd name="T59" fmla="*/ 2591 w 2591"/>
                  <a:gd name="T60" fmla="*/ 952 h 9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1" h="952">
                    <a:moveTo>
                      <a:pt x="2591" y="952"/>
                    </a:moveTo>
                    <a:lnTo>
                      <a:pt x="2569" y="950"/>
                    </a:lnTo>
                    <a:lnTo>
                      <a:pt x="2547" y="949"/>
                    </a:lnTo>
                    <a:lnTo>
                      <a:pt x="2525" y="947"/>
                    </a:lnTo>
                    <a:lnTo>
                      <a:pt x="2504" y="944"/>
                    </a:lnTo>
                    <a:lnTo>
                      <a:pt x="2482" y="941"/>
                    </a:lnTo>
                    <a:lnTo>
                      <a:pt x="2461" y="939"/>
                    </a:lnTo>
                    <a:lnTo>
                      <a:pt x="2439" y="936"/>
                    </a:lnTo>
                    <a:lnTo>
                      <a:pt x="2418" y="933"/>
                    </a:lnTo>
                    <a:lnTo>
                      <a:pt x="0" y="0"/>
                    </a:lnTo>
                    <a:lnTo>
                      <a:pt x="19" y="1"/>
                    </a:lnTo>
                    <a:lnTo>
                      <a:pt x="39" y="2"/>
                    </a:lnTo>
                    <a:lnTo>
                      <a:pt x="57" y="4"/>
                    </a:lnTo>
                    <a:lnTo>
                      <a:pt x="76" y="6"/>
                    </a:lnTo>
                    <a:lnTo>
                      <a:pt x="95" y="7"/>
                    </a:lnTo>
                    <a:lnTo>
                      <a:pt x="113" y="9"/>
                    </a:lnTo>
                    <a:lnTo>
                      <a:pt x="133" y="10"/>
                    </a:lnTo>
                    <a:lnTo>
                      <a:pt x="152" y="11"/>
                    </a:lnTo>
                    <a:lnTo>
                      <a:pt x="2591" y="952"/>
                    </a:lnTo>
                    <a:close/>
                  </a:path>
                </a:pathLst>
              </a:custGeom>
              <a:solidFill>
                <a:srgbClr val="1B5F55"/>
              </a:solidFill>
              <a:ln w="9525">
                <a:noFill/>
                <a:round/>
                <a:headEnd/>
                <a:tailEnd/>
              </a:ln>
            </p:spPr>
            <p:txBody>
              <a:bodyPr/>
              <a:lstStyle/>
              <a:p>
                <a:endParaRPr lang="fr-FR"/>
              </a:p>
            </p:txBody>
          </p:sp>
          <p:sp>
            <p:nvSpPr>
              <p:cNvPr id="439" name="Freeform 337"/>
              <p:cNvSpPr>
                <a:spLocks/>
              </p:cNvSpPr>
              <p:nvPr/>
            </p:nvSpPr>
            <p:spPr bwMode="auto">
              <a:xfrm>
                <a:off x="1522" y="1091"/>
                <a:ext cx="856" cy="314"/>
              </a:xfrm>
              <a:custGeom>
                <a:avLst/>
                <a:gdLst>
                  <a:gd name="T0" fmla="*/ 32 w 2568"/>
                  <a:gd name="T1" fmla="*/ 12 h 943"/>
                  <a:gd name="T2" fmla="*/ 32 w 2568"/>
                  <a:gd name="T3" fmla="*/ 12 h 943"/>
                  <a:gd name="T4" fmla="*/ 31 w 2568"/>
                  <a:gd name="T5" fmla="*/ 12 h 943"/>
                  <a:gd name="T6" fmla="*/ 31 w 2568"/>
                  <a:gd name="T7" fmla="*/ 12 h 943"/>
                  <a:gd name="T8" fmla="*/ 31 w 2568"/>
                  <a:gd name="T9" fmla="*/ 12 h 943"/>
                  <a:gd name="T10" fmla="*/ 31 w 2568"/>
                  <a:gd name="T11" fmla="*/ 12 h 943"/>
                  <a:gd name="T12" fmla="*/ 31 w 2568"/>
                  <a:gd name="T13" fmla="*/ 11 h 943"/>
                  <a:gd name="T14" fmla="*/ 31 w 2568"/>
                  <a:gd name="T15" fmla="*/ 11 h 943"/>
                  <a:gd name="T16" fmla="*/ 30 w 2568"/>
                  <a:gd name="T17" fmla="*/ 11 h 943"/>
                  <a:gd name="T18" fmla="*/ 30 w 2568"/>
                  <a:gd name="T19" fmla="*/ 11 h 943"/>
                  <a:gd name="T20" fmla="*/ 30 w 2568"/>
                  <a:gd name="T21" fmla="*/ 11 h 943"/>
                  <a:gd name="T22" fmla="*/ 30 w 2568"/>
                  <a:gd name="T23" fmla="*/ 11 h 943"/>
                  <a:gd name="T24" fmla="*/ 30 w 2568"/>
                  <a:gd name="T25" fmla="*/ 11 h 943"/>
                  <a:gd name="T26" fmla="*/ 30 w 2568"/>
                  <a:gd name="T27" fmla="*/ 11 h 943"/>
                  <a:gd name="T28" fmla="*/ 29 w 2568"/>
                  <a:gd name="T29" fmla="*/ 11 h 943"/>
                  <a:gd name="T30" fmla="*/ 29 w 2568"/>
                  <a:gd name="T31" fmla="*/ 11 h 943"/>
                  <a:gd name="T32" fmla="*/ 29 w 2568"/>
                  <a:gd name="T33" fmla="*/ 11 h 943"/>
                  <a:gd name="T34" fmla="*/ 0 w 2568"/>
                  <a:gd name="T35" fmla="*/ 0 h 943"/>
                  <a:gd name="T36" fmla="*/ 0 w 2568"/>
                  <a:gd name="T37" fmla="*/ 0 h 943"/>
                  <a:gd name="T38" fmla="*/ 0 w 2568"/>
                  <a:gd name="T39" fmla="*/ 0 h 943"/>
                  <a:gd name="T40" fmla="*/ 1 w 2568"/>
                  <a:gd name="T41" fmla="*/ 0 h 943"/>
                  <a:gd name="T42" fmla="*/ 1 w 2568"/>
                  <a:gd name="T43" fmla="*/ 0 h 943"/>
                  <a:gd name="T44" fmla="*/ 1 w 2568"/>
                  <a:gd name="T45" fmla="*/ 0 h 943"/>
                  <a:gd name="T46" fmla="*/ 1 w 2568"/>
                  <a:gd name="T47" fmla="*/ 0 h 943"/>
                  <a:gd name="T48" fmla="*/ 2 w 2568"/>
                  <a:gd name="T49" fmla="*/ 0 h 943"/>
                  <a:gd name="T50" fmla="*/ 2 w 2568"/>
                  <a:gd name="T51" fmla="*/ 0 h 943"/>
                  <a:gd name="T52" fmla="*/ 32 w 2568"/>
                  <a:gd name="T53" fmla="*/ 12 h 9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8"/>
                  <a:gd name="T82" fmla="*/ 0 h 943"/>
                  <a:gd name="T83" fmla="*/ 2568 w 2568"/>
                  <a:gd name="T84" fmla="*/ 943 h 9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8" h="943">
                    <a:moveTo>
                      <a:pt x="2568" y="943"/>
                    </a:moveTo>
                    <a:lnTo>
                      <a:pt x="2554" y="941"/>
                    </a:lnTo>
                    <a:lnTo>
                      <a:pt x="2542" y="940"/>
                    </a:lnTo>
                    <a:lnTo>
                      <a:pt x="2528" y="937"/>
                    </a:lnTo>
                    <a:lnTo>
                      <a:pt x="2516" y="935"/>
                    </a:lnTo>
                    <a:lnTo>
                      <a:pt x="2502" y="933"/>
                    </a:lnTo>
                    <a:lnTo>
                      <a:pt x="2490" y="931"/>
                    </a:lnTo>
                    <a:lnTo>
                      <a:pt x="2476" y="928"/>
                    </a:lnTo>
                    <a:lnTo>
                      <a:pt x="2464" y="926"/>
                    </a:lnTo>
                    <a:lnTo>
                      <a:pt x="2449" y="923"/>
                    </a:lnTo>
                    <a:lnTo>
                      <a:pt x="2435" y="920"/>
                    </a:lnTo>
                    <a:lnTo>
                      <a:pt x="2421" y="918"/>
                    </a:lnTo>
                    <a:lnTo>
                      <a:pt x="2406" y="915"/>
                    </a:lnTo>
                    <a:lnTo>
                      <a:pt x="2391" y="912"/>
                    </a:lnTo>
                    <a:lnTo>
                      <a:pt x="2377" y="910"/>
                    </a:lnTo>
                    <a:lnTo>
                      <a:pt x="2363" y="908"/>
                    </a:lnTo>
                    <a:lnTo>
                      <a:pt x="2348" y="906"/>
                    </a:lnTo>
                    <a:lnTo>
                      <a:pt x="0" y="0"/>
                    </a:lnTo>
                    <a:lnTo>
                      <a:pt x="19" y="1"/>
                    </a:lnTo>
                    <a:lnTo>
                      <a:pt x="38" y="2"/>
                    </a:lnTo>
                    <a:lnTo>
                      <a:pt x="56" y="3"/>
                    </a:lnTo>
                    <a:lnTo>
                      <a:pt x="75" y="4"/>
                    </a:lnTo>
                    <a:lnTo>
                      <a:pt x="94" y="7"/>
                    </a:lnTo>
                    <a:lnTo>
                      <a:pt x="113" y="8"/>
                    </a:lnTo>
                    <a:lnTo>
                      <a:pt x="131" y="9"/>
                    </a:lnTo>
                    <a:lnTo>
                      <a:pt x="150" y="10"/>
                    </a:lnTo>
                    <a:lnTo>
                      <a:pt x="2568" y="943"/>
                    </a:lnTo>
                    <a:close/>
                  </a:path>
                </a:pathLst>
              </a:custGeom>
              <a:solidFill>
                <a:srgbClr val="1B5F58"/>
              </a:solidFill>
              <a:ln w="9525">
                <a:noFill/>
                <a:round/>
                <a:headEnd/>
                <a:tailEnd/>
              </a:ln>
            </p:spPr>
            <p:txBody>
              <a:bodyPr/>
              <a:lstStyle/>
              <a:p>
                <a:endParaRPr lang="fr-FR"/>
              </a:p>
            </p:txBody>
          </p:sp>
          <p:sp>
            <p:nvSpPr>
              <p:cNvPr id="440" name="Freeform 338"/>
              <p:cNvSpPr>
                <a:spLocks/>
              </p:cNvSpPr>
              <p:nvPr/>
            </p:nvSpPr>
            <p:spPr bwMode="auto">
              <a:xfrm>
                <a:off x="1472" y="1087"/>
                <a:ext cx="833" cy="306"/>
              </a:xfrm>
              <a:custGeom>
                <a:avLst/>
                <a:gdLst>
                  <a:gd name="T0" fmla="*/ 31 w 2499"/>
                  <a:gd name="T1" fmla="*/ 11 h 918"/>
                  <a:gd name="T2" fmla="*/ 31 w 2499"/>
                  <a:gd name="T3" fmla="*/ 11 h 918"/>
                  <a:gd name="T4" fmla="*/ 31 w 2499"/>
                  <a:gd name="T5" fmla="*/ 11 h 918"/>
                  <a:gd name="T6" fmla="*/ 30 w 2499"/>
                  <a:gd name="T7" fmla="*/ 11 h 918"/>
                  <a:gd name="T8" fmla="*/ 30 w 2499"/>
                  <a:gd name="T9" fmla="*/ 11 h 918"/>
                  <a:gd name="T10" fmla="*/ 30 w 2499"/>
                  <a:gd name="T11" fmla="*/ 11 h 918"/>
                  <a:gd name="T12" fmla="*/ 30 w 2499"/>
                  <a:gd name="T13" fmla="*/ 11 h 918"/>
                  <a:gd name="T14" fmla="*/ 30 w 2499"/>
                  <a:gd name="T15" fmla="*/ 11 h 918"/>
                  <a:gd name="T16" fmla="*/ 30 w 2499"/>
                  <a:gd name="T17" fmla="*/ 11 h 918"/>
                  <a:gd name="T18" fmla="*/ 29 w 2499"/>
                  <a:gd name="T19" fmla="*/ 11 h 918"/>
                  <a:gd name="T20" fmla="*/ 29 w 2499"/>
                  <a:gd name="T21" fmla="*/ 11 h 918"/>
                  <a:gd name="T22" fmla="*/ 29 w 2499"/>
                  <a:gd name="T23" fmla="*/ 11 h 918"/>
                  <a:gd name="T24" fmla="*/ 29 w 2499"/>
                  <a:gd name="T25" fmla="*/ 11 h 918"/>
                  <a:gd name="T26" fmla="*/ 29 w 2499"/>
                  <a:gd name="T27" fmla="*/ 11 h 918"/>
                  <a:gd name="T28" fmla="*/ 29 w 2499"/>
                  <a:gd name="T29" fmla="*/ 11 h 918"/>
                  <a:gd name="T30" fmla="*/ 29 w 2499"/>
                  <a:gd name="T31" fmla="*/ 11 h 918"/>
                  <a:gd name="T32" fmla="*/ 28 w 2499"/>
                  <a:gd name="T33" fmla="*/ 11 h 918"/>
                  <a:gd name="T34" fmla="*/ 0 w 2499"/>
                  <a:gd name="T35" fmla="*/ 0 h 918"/>
                  <a:gd name="T36" fmla="*/ 0 w 2499"/>
                  <a:gd name="T37" fmla="*/ 0 h 918"/>
                  <a:gd name="T38" fmla="*/ 0 w 2499"/>
                  <a:gd name="T39" fmla="*/ 0 h 918"/>
                  <a:gd name="T40" fmla="*/ 1 w 2499"/>
                  <a:gd name="T41" fmla="*/ 0 h 918"/>
                  <a:gd name="T42" fmla="*/ 1 w 2499"/>
                  <a:gd name="T43" fmla="*/ 0 h 918"/>
                  <a:gd name="T44" fmla="*/ 1 w 2499"/>
                  <a:gd name="T45" fmla="*/ 0 h 918"/>
                  <a:gd name="T46" fmla="*/ 1 w 2499"/>
                  <a:gd name="T47" fmla="*/ 0 h 918"/>
                  <a:gd name="T48" fmla="*/ 2 w 2499"/>
                  <a:gd name="T49" fmla="*/ 0 h 918"/>
                  <a:gd name="T50" fmla="*/ 2 w 2499"/>
                  <a:gd name="T51" fmla="*/ 0 h 918"/>
                  <a:gd name="T52" fmla="*/ 31 w 2499"/>
                  <a:gd name="T53" fmla="*/ 11 h 9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9"/>
                  <a:gd name="T82" fmla="*/ 0 h 918"/>
                  <a:gd name="T83" fmla="*/ 2499 w 2499"/>
                  <a:gd name="T84" fmla="*/ 918 h 9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9" h="918">
                    <a:moveTo>
                      <a:pt x="2499" y="918"/>
                    </a:moveTo>
                    <a:lnTo>
                      <a:pt x="2487" y="915"/>
                    </a:lnTo>
                    <a:lnTo>
                      <a:pt x="2474" y="913"/>
                    </a:lnTo>
                    <a:lnTo>
                      <a:pt x="2461" y="911"/>
                    </a:lnTo>
                    <a:lnTo>
                      <a:pt x="2448" y="910"/>
                    </a:lnTo>
                    <a:lnTo>
                      <a:pt x="2436" y="907"/>
                    </a:lnTo>
                    <a:lnTo>
                      <a:pt x="2423" y="905"/>
                    </a:lnTo>
                    <a:lnTo>
                      <a:pt x="2411" y="903"/>
                    </a:lnTo>
                    <a:lnTo>
                      <a:pt x="2398" y="902"/>
                    </a:lnTo>
                    <a:lnTo>
                      <a:pt x="2386" y="900"/>
                    </a:lnTo>
                    <a:lnTo>
                      <a:pt x="2372" y="897"/>
                    </a:lnTo>
                    <a:lnTo>
                      <a:pt x="2360" y="896"/>
                    </a:lnTo>
                    <a:lnTo>
                      <a:pt x="2347" y="894"/>
                    </a:lnTo>
                    <a:lnTo>
                      <a:pt x="2335" y="893"/>
                    </a:lnTo>
                    <a:lnTo>
                      <a:pt x="2322" y="891"/>
                    </a:lnTo>
                    <a:lnTo>
                      <a:pt x="2310" y="889"/>
                    </a:lnTo>
                    <a:lnTo>
                      <a:pt x="2297" y="887"/>
                    </a:lnTo>
                    <a:lnTo>
                      <a:pt x="0" y="0"/>
                    </a:lnTo>
                    <a:lnTo>
                      <a:pt x="19" y="2"/>
                    </a:lnTo>
                    <a:lnTo>
                      <a:pt x="38" y="3"/>
                    </a:lnTo>
                    <a:lnTo>
                      <a:pt x="57" y="5"/>
                    </a:lnTo>
                    <a:lnTo>
                      <a:pt x="76" y="6"/>
                    </a:lnTo>
                    <a:lnTo>
                      <a:pt x="94" y="7"/>
                    </a:lnTo>
                    <a:lnTo>
                      <a:pt x="113" y="9"/>
                    </a:lnTo>
                    <a:lnTo>
                      <a:pt x="131" y="11"/>
                    </a:lnTo>
                    <a:lnTo>
                      <a:pt x="151" y="12"/>
                    </a:lnTo>
                    <a:lnTo>
                      <a:pt x="2499" y="918"/>
                    </a:lnTo>
                    <a:close/>
                  </a:path>
                </a:pathLst>
              </a:custGeom>
              <a:solidFill>
                <a:srgbClr val="1D645A"/>
              </a:solidFill>
              <a:ln w="9525">
                <a:noFill/>
                <a:round/>
                <a:headEnd/>
                <a:tailEnd/>
              </a:ln>
            </p:spPr>
            <p:txBody>
              <a:bodyPr/>
              <a:lstStyle/>
              <a:p>
                <a:endParaRPr lang="fr-FR"/>
              </a:p>
            </p:txBody>
          </p:sp>
          <p:sp>
            <p:nvSpPr>
              <p:cNvPr id="441" name="Freeform 339"/>
              <p:cNvSpPr>
                <a:spLocks/>
              </p:cNvSpPr>
              <p:nvPr/>
            </p:nvSpPr>
            <p:spPr bwMode="auto">
              <a:xfrm>
                <a:off x="1420" y="1084"/>
                <a:ext cx="818" cy="299"/>
              </a:xfrm>
              <a:custGeom>
                <a:avLst/>
                <a:gdLst>
                  <a:gd name="T0" fmla="*/ 30 w 2452"/>
                  <a:gd name="T1" fmla="*/ 11 h 897"/>
                  <a:gd name="T2" fmla="*/ 30 w 2452"/>
                  <a:gd name="T3" fmla="*/ 11 h 897"/>
                  <a:gd name="T4" fmla="*/ 30 w 2452"/>
                  <a:gd name="T5" fmla="*/ 11 h 897"/>
                  <a:gd name="T6" fmla="*/ 30 w 2452"/>
                  <a:gd name="T7" fmla="*/ 11 h 897"/>
                  <a:gd name="T8" fmla="*/ 30 w 2452"/>
                  <a:gd name="T9" fmla="*/ 11 h 897"/>
                  <a:gd name="T10" fmla="*/ 30 w 2452"/>
                  <a:gd name="T11" fmla="*/ 11 h 897"/>
                  <a:gd name="T12" fmla="*/ 29 w 2452"/>
                  <a:gd name="T13" fmla="*/ 11 h 897"/>
                  <a:gd name="T14" fmla="*/ 29 w 2452"/>
                  <a:gd name="T15" fmla="*/ 11 h 897"/>
                  <a:gd name="T16" fmla="*/ 29 w 2452"/>
                  <a:gd name="T17" fmla="*/ 11 h 897"/>
                  <a:gd name="T18" fmla="*/ 29 w 2452"/>
                  <a:gd name="T19" fmla="*/ 11 h 897"/>
                  <a:gd name="T20" fmla="*/ 29 w 2452"/>
                  <a:gd name="T21" fmla="*/ 11 h 897"/>
                  <a:gd name="T22" fmla="*/ 29 w 2452"/>
                  <a:gd name="T23" fmla="*/ 11 h 897"/>
                  <a:gd name="T24" fmla="*/ 29 w 2452"/>
                  <a:gd name="T25" fmla="*/ 11 h 897"/>
                  <a:gd name="T26" fmla="*/ 29 w 2452"/>
                  <a:gd name="T27" fmla="*/ 11 h 897"/>
                  <a:gd name="T28" fmla="*/ 28 w 2452"/>
                  <a:gd name="T29" fmla="*/ 11 h 897"/>
                  <a:gd name="T30" fmla="*/ 28 w 2452"/>
                  <a:gd name="T31" fmla="*/ 11 h 897"/>
                  <a:gd name="T32" fmla="*/ 28 w 2452"/>
                  <a:gd name="T33" fmla="*/ 11 h 897"/>
                  <a:gd name="T34" fmla="*/ 0 w 2452"/>
                  <a:gd name="T35" fmla="*/ 0 h 897"/>
                  <a:gd name="T36" fmla="*/ 0 w 2452"/>
                  <a:gd name="T37" fmla="*/ 0 h 897"/>
                  <a:gd name="T38" fmla="*/ 0 w 2452"/>
                  <a:gd name="T39" fmla="*/ 0 h 897"/>
                  <a:gd name="T40" fmla="*/ 1 w 2452"/>
                  <a:gd name="T41" fmla="*/ 0 h 897"/>
                  <a:gd name="T42" fmla="*/ 1 w 2452"/>
                  <a:gd name="T43" fmla="*/ 0 h 897"/>
                  <a:gd name="T44" fmla="*/ 1 w 2452"/>
                  <a:gd name="T45" fmla="*/ 0 h 897"/>
                  <a:gd name="T46" fmla="*/ 1 w 2452"/>
                  <a:gd name="T47" fmla="*/ 0 h 897"/>
                  <a:gd name="T48" fmla="*/ 2 w 2452"/>
                  <a:gd name="T49" fmla="*/ 0 h 897"/>
                  <a:gd name="T50" fmla="*/ 2 w 2452"/>
                  <a:gd name="T51" fmla="*/ 0 h 897"/>
                  <a:gd name="T52" fmla="*/ 30 w 2452"/>
                  <a:gd name="T53" fmla="*/ 11 h 8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52"/>
                  <a:gd name="T82" fmla="*/ 0 h 897"/>
                  <a:gd name="T83" fmla="*/ 2452 w 2452"/>
                  <a:gd name="T84" fmla="*/ 897 h 8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52" h="897">
                    <a:moveTo>
                      <a:pt x="2452" y="897"/>
                    </a:moveTo>
                    <a:lnTo>
                      <a:pt x="2441" y="896"/>
                    </a:lnTo>
                    <a:lnTo>
                      <a:pt x="2430" y="894"/>
                    </a:lnTo>
                    <a:lnTo>
                      <a:pt x="2419" y="893"/>
                    </a:lnTo>
                    <a:lnTo>
                      <a:pt x="2407" y="891"/>
                    </a:lnTo>
                    <a:lnTo>
                      <a:pt x="2395" y="890"/>
                    </a:lnTo>
                    <a:lnTo>
                      <a:pt x="2383" y="888"/>
                    </a:lnTo>
                    <a:lnTo>
                      <a:pt x="2372" y="887"/>
                    </a:lnTo>
                    <a:lnTo>
                      <a:pt x="2361" y="886"/>
                    </a:lnTo>
                    <a:lnTo>
                      <a:pt x="2349" y="885"/>
                    </a:lnTo>
                    <a:lnTo>
                      <a:pt x="2338" y="884"/>
                    </a:lnTo>
                    <a:lnTo>
                      <a:pt x="2327" y="882"/>
                    </a:lnTo>
                    <a:lnTo>
                      <a:pt x="2315" y="881"/>
                    </a:lnTo>
                    <a:lnTo>
                      <a:pt x="2304" y="879"/>
                    </a:lnTo>
                    <a:lnTo>
                      <a:pt x="2293" y="878"/>
                    </a:lnTo>
                    <a:lnTo>
                      <a:pt x="2281" y="877"/>
                    </a:lnTo>
                    <a:lnTo>
                      <a:pt x="2270" y="876"/>
                    </a:lnTo>
                    <a:lnTo>
                      <a:pt x="0" y="0"/>
                    </a:lnTo>
                    <a:lnTo>
                      <a:pt x="19" y="1"/>
                    </a:lnTo>
                    <a:lnTo>
                      <a:pt x="38" y="2"/>
                    </a:lnTo>
                    <a:lnTo>
                      <a:pt x="59" y="4"/>
                    </a:lnTo>
                    <a:lnTo>
                      <a:pt x="78" y="5"/>
                    </a:lnTo>
                    <a:lnTo>
                      <a:pt x="97" y="7"/>
                    </a:lnTo>
                    <a:lnTo>
                      <a:pt x="116" y="8"/>
                    </a:lnTo>
                    <a:lnTo>
                      <a:pt x="136" y="9"/>
                    </a:lnTo>
                    <a:lnTo>
                      <a:pt x="155" y="10"/>
                    </a:lnTo>
                    <a:lnTo>
                      <a:pt x="2452" y="897"/>
                    </a:lnTo>
                    <a:close/>
                  </a:path>
                </a:pathLst>
              </a:custGeom>
              <a:solidFill>
                <a:srgbClr val="1D665C"/>
              </a:solidFill>
              <a:ln w="9525">
                <a:noFill/>
                <a:round/>
                <a:headEnd/>
                <a:tailEnd/>
              </a:ln>
            </p:spPr>
            <p:txBody>
              <a:bodyPr/>
              <a:lstStyle/>
              <a:p>
                <a:endParaRPr lang="fr-FR"/>
              </a:p>
            </p:txBody>
          </p:sp>
          <p:sp>
            <p:nvSpPr>
              <p:cNvPr id="442" name="Freeform 340"/>
              <p:cNvSpPr>
                <a:spLocks/>
              </p:cNvSpPr>
              <p:nvPr/>
            </p:nvSpPr>
            <p:spPr bwMode="auto">
              <a:xfrm>
                <a:off x="1370" y="1080"/>
                <a:ext cx="807" cy="296"/>
              </a:xfrm>
              <a:custGeom>
                <a:avLst/>
                <a:gdLst>
                  <a:gd name="T0" fmla="*/ 30 w 2421"/>
                  <a:gd name="T1" fmla="*/ 11 h 888"/>
                  <a:gd name="T2" fmla="*/ 30 w 2421"/>
                  <a:gd name="T3" fmla="*/ 11 h 888"/>
                  <a:gd name="T4" fmla="*/ 29 w 2421"/>
                  <a:gd name="T5" fmla="*/ 11 h 888"/>
                  <a:gd name="T6" fmla="*/ 29 w 2421"/>
                  <a:gd name="T7" fmla="*/ 11 h 888"/>
                  <a:gd name="T8" fmla="*/ 29 w 2421"/>
                  <a:gd name="T9" fmla="*/ 11 h 888"/>
                  <a:gd name="T10" fmla="*/ 29 w 2421"/>
                  <a:gd name="T11" fmla="*/ 11 h 888"/>
                  <a:gd name="T12" fmla="*/ 28 w 2421"/>
                  <a:gd name="T13" fmla="*/ 11 h 888"/>
                  <a:gd name="T14" fmla="*/ 28 w 2421"/>
                  <a:gd name="T15" fmla="*/ 11 h 888"/>
                  <a:gd name="T16" fmla="*/ 28 w 2421"/>
                  <a:gd name="T17" fmla="*/ 11 h 888"/>
                  <a:gd name="T18" fmla="*/ 0 w 2421"/>
                  <a:gd name="T19" fmla="*/ 0 h 888"/>
                  <a:gd name="T20" fmla="*/ 0 w 2421"/>
                  <a:gd name="T21" fmla="*/ 0 h 888"/>
                  <a:gd name="T22" fmla="*/ 0 w 2421"/>
                  <a:gd name="T23" fmla="*/ 0 h 888"/>
                  <a:gd name="T24" fmla="*/ 0 w 2421"/>
                  <a:gd name="T25" fmla="*/ 0 h 888"/>
                  <a:gd name="T26" fmla="*/ 0 w 2421"/>
                  <a:gd name="T27" fmla="*/ 0 h 888"/>
                  <a:gd name="T28" fmla="*/ 0 w 2421"/>
                  <a:gd name="T29" fmla="*/ 0 h 888"/>
                  <a:gd name="T30" fmla="*/ 1 w 2421"/>
                  <a:gd name="T31" fmla="*/ 0 h 888"/>
                  <a:gd name="T32" fmla="*/ 1 w 2421"/>
                  <a:gd name="T33" fmla="*/ 0 h 888"/>
                  <a:gd name="T34" fmla="*/ 1 w 2421"/>
                  <a:gd name="T35" fmla="*/ 0 h 888"/>
                  <a:gd name="T36" fmla="*/ 1 w 2421"/>
                  <a:gd name="T37" fmla="*/ 0 h 888"/>
                  <a:gd name="T38" fmla="*/ 1 w 2421"/>
                  <a:gd name="T39" fmla="*/ 0 h 888"/>
                  <a:gd name="T40" fmla="*/ 1 w 2421"/>
                  <a:gd name="T41" fmla="*/ 0 h 888"/>
                  <a:gd name="T42" fmla="*/ 1 w 2421"/>
                  <a:gd name="T43" fmla="*/ 0 h 888"/>
                  <a:gd name="T44" fmla="*/ 1 w 2421"/>
                  <a:gd name="T45" fmla="*/ 0 h 888"/>
                  <a:gd name="T46" fmla="*/ 2 w 2421"/>
                  <a:gd name="T47" fmla="*/ 0 h 888"/>
                  <a:gd name="T48" fmla="*/ 2 w 2421"/>
                  <a:gd name="T49" fmla="*/ 0 h 888"/>
                  <a:gd name="T50" fmla="*/ 2 w 2421"/>
                  <a:gd name="T51" fmla="*/ 0 h 888"/>
                  <a:gd name="T52" fmla="*/ 30 w 2421"/>
                  <a:gd name="T53" fmla="*/ 11 h 8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1"/>
                  <a:gd name="T82" fmla="*/ 0 h 888"/>
                  <a:gd name="T83" fmla="*/ 2421 w 2421"/>
                  <a:gd name="T84" fmla="*/ 888 h 8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1" h="888">
                    <a:moveTo>
                      <a:pt x="2421" y="888"/>
                    </a:moveTo>
                    <a:lnTo>
                      <a:pt x="2401" y="885"/>
                    </a:lnTo>
                    <a:lnTo>
                      <a:pt x="2382" y="883"/>
                    </a:lnTo>
                    <a:lnTo>
                      <a:pt x="2361" y="882"/>
                    </a:lnTo>
                    <a:lnTo>
                      <a:pt x="2341" y="880"/>
                    </a:lnTo>
                    <a:lnTo>
                      <a:pt x="2320" y="879"/>
                    </a:lnTo>
                    <a:lnTo>
                      <a:pt x="2300" y="876"/>
                    </a:lnTo>
                    <a:lnTo>
                      <a:pt x="2281" y="875"/>
                    </a:lnTo>
                    <a:lnTo>
                      <a:pt x="2260" y="873"/>
                    </a:lnTo>
                    <a:lnTo>
                      <a:pt x="0" y="0"/>
                    </a:lnTo>
                    <a:lnTo>
                      <a:pt x="8" y="1"/>
                    </a:lnTo>
                    <a:lnTo>
                      <a:pt x="16" y="1"/>
                    </a:lnTo>
                    <a:lnTo>
                      <a:pt x="24" y="2"/>
                    </a:lnTo>
                    <a:lnTo>
                      <a:pt x="32" y="2"/>
                    </a:lnTo>
                    <a:lnTo>
                      <a:pt x="40" y="3"/>
                    </a:lnTo>
                    <a:lnTo>
                      <a:pt x="48" y="4"/>
                    </a:lnTo>
                    <a:lnTo>
                      <a:pt x="56" y="4"/>
                    </a:lnTo>
                    <a:lnTo>
                      <a:pt x="64" y="5"/>
                    </a:lnTo>
                    <a:lnTo>
                      <a:pt x="75" y="7"/>
                    </a:lnTo>
                    <a:lnTo>
                      <a:pt x="85" y="7"/>
                    </a:lnTo>
                    <a:lnTo>
                      <a:pt x="96" y="8"/>
                    </a:lnTo>
                    <a:lnTo>
                      <a:pt x="108" y="9"/>
                    </a:lnTo>
                    <a:lnTo>
                      <a:pt x="119" y="10"/>
                    </a:lnTo>
                    <a:lnTo>
                      <a:pt x="129" y="10"/>
                    </a:lnTo>
                    <a:lnTo>
                      <a:pt x="141" y="11"/>
                    </a:lnTo>
                    <a:lnTo>
                      <a:pt x="151" y="12"/>
                    </a:lnTo>
                    <a:lnTo>
                      <a:pt x="2421" y="888"/>
                    </a:lnTo>
                    <a:close/>
                  </a:path>
                </a:pathLst>
              </a:custGeom>
              <a:solidFill>
                <a:srgbClr val="20695F"/>
              </a:solidFill>
              <a:ln w="9525">
                <a:noFill/>
                <a:round/>
                <a:headEnd/>
                <a:tailEnd/>
              </a:ln>
            </p:spPr>
            <p:txBody>
              <a:bodyPr/>
              <a:lstStyle/>
              <a:p>
                <a:endParaRPr lang="fr-FR"/>
              </a:p>
            </p:txBody>
          </p:sp>
          <p:sp>
            <p:nvSpPr>
              <p:cNvPr id="443" name="Freeform 341"/>
              <p:cNvSpPr>
                <a:spLocks/>
              </p:cNvSpPr>
              <p:nvPr/>
            </p:nvSpPr>
            <p:spPr bwMode="auto">
              <a:xfrm>
                <a:off x="1318" y="1076"/>
                <a:ext cx="805" cy="295"/>
              </a:xfrm>
              <a:custGeom>
                <a:avLst/>
                <a:gdLst>
                  <a:gd name="T0" fmla="*/ 30 w 2415"/>
                  <a:gd name="T1" fmla="*/ 11 h 885"/>
                  <a:gd name="T2" fmla="*/ 30 w 2415"/>
                  <a:gd name="T3" fmla="*/ 11 h 885"/>
                  <a:gd name="T4" fmla="*/ 29 w 2415"/>
                  <a:gd name="T5" fmla="*/ 11 h 885"/>
                  <a:gd name="T6" fmla="*/ 29 w 2415"/>
                  <a:gd name="T7" fmla="*/ 11 h 885"/>
                  <a:gd name="T8" fmla="*/ 29 w 2415"/>
                  <a:gd name="T9" fmla="*/ 11 h 885"/>
                  <a:gd name="T10" fmla="*/ 29 w 2415"/>
                  <a:gd name="T11" fmla="*/ 11 h 885"/>
                  <a:gd name="T12" fmla="*/ 28 w 2415"/>
                  <a:gd name="T13" fmla="*/ 11 h 885"/>
                  <a:gd name="T14" fmla="*/ 28 w 2415"/>
                  <a:gd name="T15" fmla="*/ 11 h 885"/>
                  <a:gd name="T16" fmla="*/ 28 w 2415"/>
                  <a:gd name="T17" fmla="*/ 11 h 885"/>
                  <a:gd name="T18" fmla="*/ 0 w 2415"/>
                  <a:gd name="T19" fmla="*/ 0 h 885"/>
                  <a:gd name="T20" fmla="*/ 0 w 2415"/>
                  <a:gd name="T21" fmla="*/ 0 h 885"/>
                  <a:gd name="T22" fmla="*/ 0 w 2415"/>
                  <a:gd name="T23" fmla="*/ 0 h 885"/>
                  <a:gd name="T24" fmla="*/ 1 w 2415"/>
                  <a:gd name="T25" fmla="*/ 0 h 885"/>
                  <a:gd name="T26" fmla="*/ 1 w 2415"/>
                  <a:gd name="T27" fmla="*/ 0 h 885"/>
                  <a:gd name="T28" fmla="*/ 1 w 2415"/>
                  <a:gd name="T29" fmla="*/ 0 h 885"/>
                  <a:gd name="T30" fmla="*/ 1 w 2415"/>
                  <a:gd name="T31" fmla="*/ 0 h 885"/>
                  <a:gd name="T32" fmla="*/ 2 w 2415"/>
                  <a:gd name="T33" fmla="*/ 0 h 885"/>
                  <a:gd name="T34" fmla="*/ 2 w 2415"/>
                  <a:gd name="T35" fmla="*/ 0 h 885"/>
                  <a:gd name="T36" fmla="*/ 30 w 2415"/>
                  <a:gd name="T37" fmla="*/ 11 h 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15"/>
                  <a:gd name="T58" fmla="*/ 0 h 885"/>
                  <a:gd name="T59" fmla="*/ 2415 w 2415"/>
                  <a:gd name="T60" fmla="*/ 885 h 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15" h="885">
                    <a:moveTo>
                      <a:pt x="2415" y="885"/>
                    </a:moveTo>
                    <a:lnTo>
                      <a:pt x="2396" y="884"/>
                    </a:lnTo>
                    <a:lnTo>
                      <a:pt x="2377" y="881"/>
                    </a:lnTo>
                    <a:lnTo>
                      <a:pt x="2358" y="880"/>
                    </a:lnTo>
                    <a:lnTo>
                      <a:pt x="2340" y="879"/>
                    </a:lnTo>
                    <a:lnTo>
                      <a:pt x="2320" y="877"/>
                    </a:lnTo>
                    <a:lnTo>
                      <a:pt x="2301" y="876"/>
                    </a:lnTo>
                    <a:lnTo>
                      <a:pt x="2282" y="875"/>
                    </a:lnTo>
                    <a:lnTo>
                      <a:pt x="2263" y="874"/>
                    </a:lnTo>
                    <a:lnTo>
                      <a:pt x="0" y="0"/>
                    </a:lnTo>
                    <a:lnTo>
                      <a:pt x="19" y="2"/>
                    </a:lnTo>
                    <a:lnTo>
                      <a:pt x="39" y="3"/>
                    </a:lnTo>
                    <a:lnTo>
                      <a:pt x="58" y="5"/>
                    </a:lnTo>
                    <a:lnTo>
                      <a:pt x="78" y="6"/>
                    </a:lnTo>
                    <a:lnTo>
                      <a:pt x="97" y="7"/>
                    </a:lnTo>
                    <a:lnTo>
                      <a:pt x="117" y="10"/>
                    </a:lnTo>
                    <a:lnTo>
                      <a:pt x="136" y="11"/>
                    </a:lnTo>
                    <a:lnTo>
                      <a:pt x="155" y="12"/>
                    </a:lnTo>
                    <a:lnTo>
                      <a:pt x="2415" y="885"/>
                    </a:lnTo>
                    <a:close/>
                  </a:path>
                </a:pathLst>
              </a:custGeom>
              <a:solidFill>
                <a:srgbClr val="236C62"/>
              </a:solidFill>
              <a:ln w="9525">
                <a:noFill/>
                <a:round/>
                <a:headEnd/>
                <a:tailEnd/>
              </a:ln>
            </p:spPr>
            <p:txBody>
              <a:bodyPr/>
              <a:lstStyle/>
              <a:p>
                <a:endParaRPr lang="fr-FR"/>
              </a:p>
            </p:txBody>
          </p:sp>
          <p:sp>
            <p:nvSpPr>
              <p:cNvPr id="444" name="Freeform 342"/>
              <p:cNvSpPr>
                <a:spLocks/>
              </p:cNvSpPr>
              <p:nvPr/>
            </p:nvSpPr>
            <p:spPr bwMode="auto">
              <a:xfrm>
                <a:off x="1266" y="1071"/>
                <a:ext cx="807" cy="296"/>
              </a:xfrm>
              <a:custGeom>
                <a:avLst/>
                <a:gdLst>
                  <a:gd name="T0" fmla="*/ 30 w 2421"/>
                  <a:gd name="T1" fmla="*/ 11 h 887"/>
                  <a:gd name="T2" fmla="*/ 30 w 2421"/>
                  <a:gd name="T3" fmla="*/ 11 h 887"/>
                  <a:gd name="T4" fmla="*/ 29 w 2421"/>
                  <a:gd name="T5" fmla="*/ 11 h 887"/>
                  <a:gd name="T6" fmla="*/ 29 w 2421"/>
                  <a:gd name="T7" fmla="*/ 11 h 887"/>
                  <a:gd name="T8" fmla="*/ 29 w 2421"/>
                  <a:gd name="T9" fmla="*/ 11 h 887"/>
                  <a:gd name="T10" fmla="*/ 29 w 2421"/>
                  <a:gd name="T11" fmla="*/ 11 h 887"/>
                  <a:gd name="T12" fmla="*/ 29 w 2421"/>
                  <a:gd name="T13" fmla="*/ 11 h 887"/>
                  <a:gd name="T14" fmla="*/ 28 w 2421"/>
                  <a:gd name="T15" fmla="*/ 11 h 887"/>
                  <a:gd name="T16" fmla="*/ 28 w 2421"/>
                  <a:gd name="T17" fmla="*/ 11 h 887"/>
                  <a:gd name="T18" fmla="*/ 0 w 2421"/>
                  <a:gd name="T19" fmla="*/ 0 h 887"/>
                  <a:gd name="T20" fmla="*/ 0 w 2421"/>
                  <a:gd name="T21" fmla="*/ 0 h 887"/>
                  <a:gd name="T22" fmla="*/ 0 w 2421"/>
                  <a:gd name="T23" fmla="*/ 0 h 887"/>
                  <a:gd name="T24" fmla="*/ 1 w 2421"/>
                  <a:gd name="T25" fmla="*/ 0 h 887"/>
                  <a:gd name="T26" fmla="*/ 1 w 2421"/>
                  <a:gd name="T27" fmla="*/ 0 h 887"/>
                  <a:gd name="T28" fmla="*/ 1 w 2421"/>
                  <a:gd name="T29" fmla="*/ 0 h 887"/>
                  <a:gd name="T30" fmla="*/ 1 w 2421"/>
                  <a:gd name="T31" fmla="*/ 0 h 887"/>
                  <a:gd name="T32" fmla="*/ 2 w 2421"/>
                  <a:gd name="T33" fmla="*/ 0 h 887"/>
                  <a:gd name="T34" fmla="*/ 2 w 2421"/>
                  <a:gd name="T35" fmla="*/ 0 h 887"/>
                  <a:gd name="T36" fmla="*/ 30 w 2421"/>
                  <a:gd name="T37" fmla="*/ 11 h 8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1"/>
                  <a:gd name="T58" fmla="*/ 0 h 887"/>
                  <a:gd name="T59" fmla="*/ 2421 w 2421"/>
                  <a:gd name="T60" fmla="*/ 887 h 8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1" h="887">
                    <a:moveTo>
                      <a:pt x="2421" y="887"/>
                    </a:moveTo>
                    <a:lnTo>
                      <a:pt x="2402" y="885"/>
                    </a:lnTo>
                    <a:lnTo>
                      <a:pt x="2384" y="884"/>
                    </a:lnTo>
                    <a:lnTo>
                      <a:pt x="2366" y="883"/>
                    </a:lnTo>
                    <a:lnTo>
                      <a:pt x="2348" y="882"/>
                    </a:lnTo>
                    <a:lnTo>
                      <a:pt x="2330" y="882"/>
                    </a:lnTo>
                    <a:lnTo>
                      <a:pt x="2312" y="881"/>
                    </a:lnTo>
                    <a:lnTo>
                      <a:pt x="2294" y="880"/>
                    </a:lnTo>
                    <a:lnTo>
                      <a:pt x="2276" y="879"/>
                    </a:lnTo>
                    <a:lnTo>
                      <a:pt x="0" y="0"/>
                    </a:lnTo>
                    <a:lnTo>
                      <a:pt x="19" y="1"/>
                    </a:lnTo>
                    <a:lnTo>
                      <a:pt x="39" y="3"/>
                    </a:lnTo>
                    <a:lnTo>
                      <a:pt x="58" y="4"/>
                    </a:lnTo>
                    <a:lnTo>
                      <a:pt x="79" y="7"/>
                    </a:lnTo>
                    <a:lnTo>
                      <a:pt x="98" y="8"/>
                    </a:lnTo>
                    <a:lnTo>
                      <a:pt x="118" y="10"/>
                    </a:lnTo>
                    <a:lnTo>
                      <a:pt x="138" y="11"/>
                    </a:lnTo>
                    <a:lnTo>
                      <a:pt x="158" y="13"/>
                    </a:lnTo>
                    <a:lnTo>
                      <a:pt x="2421" y="887"/>
                    </a:lnTo>
                    <a:close/>
                  </a:path>
                </a:pathLst>
              </a:custGeom>
              <a:solidFill>
                <a:srgbClr val="226E64"/>
              </a:solidFill>
              <a:ln w="9525">
                <a:noFill/>
                <a:round/>
                <a:headEnd/>
                <a:tailEnd/>
              </a:ln>
            </p:spPr>
            <p:txBody>
              <a:bodyPr/>
              <a:lstStyle/>
              <a:p>
                <a:endParaRPr lang="fr-FR"/>
              </a:p>
            </p:txBody>
          </p:sp>
          <p:sp>
            <p:nvSpPr>
              <p:cNvPr id="445" name="Freeform 343"/>
              <p:cNvSpPr>
                <a:spLocks/>
              </p:cNvSpPr>
              <p:nvPr/>
            </p:nvSpPr>
            <p:spPr bwMode="auto">
              <a:xfrm>
                <a:off x="1214" y="1067"/>
                <a:ext cx="810" cy="297"/>
              </a:xfrm>
              <a:custGeom>
                <a:avLst/>
                <a:gdLst>
                  <a:gd name="T0" fmla="*/ 30 w 2432"/>
                  <a:gd name="T1" fmla="*/ 11 h 892"/>
                  <a:gd name="T2" fmla="*/ 30 w 2432"/>
                  <a:gd name="T3" fmla="*/ 11 h 892"/>
                  <a:gd name="T4" fmla="*/ 30 w 2432"/>
                  <a:gd name="T5" fmla="*/ 11 h 892"/>
                  <a:gd name="T6" fmla="*/ 29 w 2432"/>
                  <a:gd name="T7" fmla="*/ 11 h 892"/>
                  <a:gd name="T8" fmla="*/ 29 w 2432"/>
                  <a:gd name="T9" fmla="*/ 11 h 892"/>
                  <a:gd name="T10" fmla="*/ 29 w 2432"/>
                  <a:gd name="T11" fmla="*/ 11 h 892"/>
                  <a:gd name="T12" fmla="*/ 29 w 2432"/>
                  <a:gd name="T13" fmla="*/ 11 h 892"/>
                  <a:gd name="T14" fmla="*/ 28 w 2432"/>
                  <a:gd name="T15" fmla="*/ 11 h 892"/>
                  <a:gd name="T16" fmla="*/ 28 w 2432"/>
                  <a:gd name="T17" fmla="*/ 11 h 892"/>
                  <a:gd name="T18" fmla="*/ 0 w 2432"/>
                  <a:gd name="T19" fmla="*/ 0 h 892"/>
                  <a:gd name="T20" fmla="*/ 0 w 2432"/>
                  <a:gd name="T21" fmla="*/ 0 h 892"/>
                  <a:gd name="T22" fmla="*/ 0 w 2432"/>
                  <a:gd name="T23" fmla="*/ 0 h 892"/>
                  <a:gd name="T24" fmla="*/ 1 w 2432"/>
                  <a:gd name="T25" fmla="*/ 0 h 892"/>
                  <a:gd name="T26" fmla="*/ 1 w 2432"/>
                  <a:gd name="T27" fmla="*/ 0 h 892"/>
                  <a:gd name="T28" fmla="*/ 1 w 2432"/>
                  <a:gd name="T29" fmla="*/ 0 h 892"/>
                  <a:gd name="T30" fmla="*/ 1 w 2432"/>
                  <a:gd name="T31" fmla="*/ 0 h 892"/>
                  <a:gd name="T32" fmla="*/ 2 w 2432"/>
                  <a:gd name="T33" fmla="*/ 0 h 892"/>
                  <a:gd name="T34" fmla="*/ 2 w 2432"/>
                  <a:gd name="T35" fmla="*/ 0 h 892"/>
                  <a:gd name="T36" fmla="*/ 30 w 2432"/>
                  <a:gd name="T37" fmla="*/ 11 h 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32"/>
                  <a:gd name="T58" fmla="*/ 0 h 892"/>
                  <a:gd name="T59" fmla="*/ 2432 w 2432"/>
                  <a:gd name="T60" fmla="*/ 892 h 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32" h="892">
                    <a:moveTo>
                      <a:pt x="2432" y="892"/>
                    </a:moveTo>
                    <a:lnTo>
                      <a:pt x="2413" y="890"/>
                    </a:lnTo>
                    <a:lnTo>
                      <a:pt x="2396" y="889"/>
                    </a:lnTo>
                    <a:lnTo>
                      <a:pt x="2378" y="889"/>
                    </a:lnTo>
                    <a:lnTo>
                      <a:pt x="2361" y="888"/>
                    </a:lnTo>
                    <a:lnTo>
                      <a:pt x="2343" y="887"/>
                    </a:lnTo>
                    <a:lnTo>
                      <a:pt x="2326" y="886"/>
                    </a:lnTo>
                    <a:lnTo>
                      <a:pt x="2308" y="886"/>
                    </a:lnTo>
                    <a:lnTo>
                      <a:pt x="2291" y="885"/>
                    </a:lnTo>
                    <a:lnTo>
                      <a:pt x="0" y="0"/>
                    </a:lnTo>
                    <a:lnTo>
                      <a:pt x="20" y="2"/>
                    </a:lnTo>
                    <a:lnTo>
                      <a:pt x="39" y="4"/>
                    </a:lnTo>
                    <a:lnTo>
                      <a:pt x="58" y="5"/>
                    </a:lnTo>
                    <a:lnTo>
                      <a:pt x="77" y="7"/>
                    </a:lnTo>
                    <a:lnTo>
                      <a:pt x="97" y="8"/>
                    </a:lnTo>
                    <a:lnTo>
                      <a:pt x="117" y="11"/>
                    </a:lnTo>
                    <a:lnTo>
                      <a:pt x="136" y="12"/>
                    </a:lnTo>
                    <a:lnTo>
                      <a:pt x="156" y="13"/>
                    </a:lnTo>
                    <a:lnTo>
                      <a:pt x="2432" y="892"/>
                    </a:lnTo>
                    <a:close/>
                  </a:path>
                </a:pathLst>
              </a:custGeom>
              <a:solidFill>
                <a:srgbClr val="257165"/>
              </a:solidFill>
              <a:ln w="9525">
                <a:noFill/>
                <a:round/>
                <a:headEnd/>
                <a:tailEnd/>
              </a:ln>
            </p:spPr>
            <p:txBody>
              <a:bodyPr/>
              <a:lstStyle/>
              <a:p>
                <a:endParaRPr lang="fr-FR"/>
              </a:p>
            </p:txBody>
          </p:sp>
          <p:sp>
            <p:nvSpPr>
              <p:cNvPr id="446" name="Freeform 344"/>
              <p:cNvSpPr>
                <a:spLocks/>
              </p:cNvSpPr>
              <p:nvPr/>
            </p:nvSpPr>
            <p:spPr bwMode="auto">
              <a:xfrm>
                <a:off x="1162" y="1063"/>
                <a:ext cx="815" cy="299"/>
              </a:xfrm>
              <a:custGeom>
                <a:avLst/>
                <a:gdLst>
                  <a:gd name="T0" fmla="*/ 30 w 2446"/>
                  <a:gd name="T1" fmla="*/ 11 h 897"/>
                  <a:gd name="T2" fmla="*/ 30 w 2446"/>
                  <a:gd name="T3" fmla="*/ 11 h 897"/>
                  <a:gd name="T4" fmla="*/ 30 w 2446"/>
                  <a:gd name="T5" fmla="*/ 11 h 897"/>
                  <a:gd name="T6" fmla="*/ 30 w 2446"/>
                  <a:gd name="T7" fmla="*/ 11 h 897"/>
                  <a:gd name="T8" fmla="*/ 29 w 2446"/>
                  <a:gd name="T9" fmla="*/ 11 h 897"/>
                  <a:gd name="T10" fmla="*/ 29 w 2446"/>
                  <a:gd name="T11" fmla="*/ 11 h 897"/>
                  <a:gd name="T12" fmla="*/ 29 w 2446"/>
                  <a:gd name="T13" fmla="*/ 11 h 897"/>
                  <a:gd name="T14" fmla="*/ 29 w 2446"/>
                  <a:gd name="T15" fmla="*/ 11 h 897"/>
                  <a:gd name="T16" fmla="*/ 28 w 2446"/>
                  <a:gd name="T17" fmla="*/ 11 h 897"/>
                  <a:gd name="T18" fmla="*/ 0 w 2446"/>
                  <a:gd name="T19" fmla="*/ 0 h 897"/>
                  <a:gd name="T20" fmla="*/ 0 w 2446"/>
                  <a:gd name="T21" fmla="*/ 0 h 897"/>
                  <a:gd name="T22" fmla="*/ 0 w 2446"/>
                  <a:gd name="T23" fmla="*/ 0 h 897"/>
                  <a:gd name="T24" fmla="*/ 1 w 2446"/>
                  <a:gd name="T25" fmla="*/ 0 h 897"/>
                  <a:gd name="T26" fmla="*/ 1 w 2446"/>
                  <a:gd name="T27" fmla="*/ 0 h 897"/>
                  <a:gd name="T28" fmla="*/ 1 w 2446"/>
                  <a:gd name="T29" fmla="*/ 0 h 897"/>
                  <a:gd name="T30" fmla="*/ 1 w 2446"/>
                  <a:gd name="T31" fmla="*/ 0 h 897"/>
                  <a:gd name="T32" fmla="*/ 2 w 2446"/>
                  <a:gd name="T33" fmla="*/ 0 h 897"/>
                  <a:gd name="T34" fmla="*/ 2 w 2446"/>
                  <a:gd name="T35" fmla="*/ 0 h 897"/>
                  <a:gd name="T36" fmla="*/ 30 w 2446"/>
                  <a:gd name="T37" fmla="*/ 11 h 8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6"/>
                  <a:gd name="T58" fmla="*/ 0 h 897"/>
                  <a:gd name="T59" fmla="*/ 2446 w 2446"/>
                  <a:gd name="T60" fmla="*/ 897 h 8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6" h="897">
                    <a:moveTo>
                      <a:pt x="2446" y="897"/>
                    </a:moveTo>
                    <a:lnTo>
                      <a:pt x="2429" y="896"/>
                    </a:lnTo>
                    <a:lnTo>
                      <a:pt x="2411" y="896"/>
                    </a:lnTo>
                    <a:lnTo>
                      <a:pt x="2394" y="895"/>
                    </a:lnTo>
                    <a:lnTo>
                      <a:pt x="2377" y="893"/>
                    </a:lnTo>
                    <a:lnTo>
                      <a:pt x="2360" y="893"/>
                    </a:lnTo>
                    <a:lnTo>
                      <a:pt x="2343" y="892"/>
                    </a:lnTo>
                    <a:lnTo>
                      <a:pt x="2326" y="892"/>
                    </a:lnTo>
                    <a:lnTo>
                      <a:pt x="2309" y="891"/>
                    </a:lnTo>
                    <a:lnTo>
                      <a:pt x="0" y="0"/>
                    </a:lnTo>
                    <a:lnTo>
                      <a:pt x="20" y="1"/>
                    </a:lnTo>
                    <a:lnTo>
                      <a:pt x="39" y="3"/>
                    </a:lnTo>
                    <a:lnTo>
                      <a:pt x="58" y="4"/>
                    </a:lnTo>
                    <a:lnTo>
                      <a:pt x="78" y="6"/>
                    </a:lnTo>
                    <a:lnTo>
                      <a:pt x="98" y="8"/>
                    </a:lnTo>
                    <a:lnTo>
                      <a:pt x="117" y="9"/>
                    </a:lnTo>
                    <a:lnTo>
                      <a:pt x="136" y="11"/>
                    </a:lnTo>
                    <a:lnTo>
                      <a:pt x="155" y="12"/>
                    </a:lnTo>
                    <a:lnTo>
                      <a:pt x="2446" y="897"/>
                    </a:lnTo>
                    <a:close/>
                  </a:path>
                </a:pathLst>
              </a:custGeom>
              <a:solidFill>
                <a:srgbClr val="247367"/>
              </a:solidFill>
              <a:ln w="9525">
                <a:noFill/>
                <a:round/>
                <a:headEnd/>
                <a:tailEnd/>
              </a:ln>
            </p:spPr>
            <p:txBody>
              <a:bodyPr/>
              <a:lstStyle/>
              <a:p>
                <a:endParaRPr lang="fr-FR"/>
              </a:p>
            </p:txBody>
          </p:sp>
          <p:sp>
            <p:nvSpPr>
              <p:cNvPr id="447" name="Freeform 345"/>
              <p:cNvSpPr>
                <a:spLocks/>
              </p:cNvSpPr>
              <p:nvPr/>
            </p:nvSpPr>
            <p:spPr bwMode="auto">
              <a:xfrm>
                <a:off x="1110" y="1059"/>
                <a:ext cx="822" cy="301"/>
              </a:xfrm>
              <a:custGeom>
                <a:avLst/>
                <a:gdLst>
                  <a:gd name="T0" fmla="*/ 30 w 2464"/>
                  <a:gd name="T1" fmla="*/ 11 h 904"/>
                  <a:gd name="T2" fmla="*/ 30 w 2464"/>
                  <a:gd name="T3" fmla="*/ 11 h 904"/>
                  <a:gd name="T4" fmla="*/ 30 w 2464"/>
                  <a:gd name="T5" fmla="*/ 11 h 904"/>
                  <a:gd name="T6" fmla="*/ 30 w 2464"/>
                  <a:gd name="T7" fmla="*/ 11 h 904"/>
                  <a:gd name="T8" fmla="*/ 30 w 2464"/>
                  <a:gd name="T9" fmla="*/ 11 h 904"/>
                  <a:gd name="T10" fmla="*/ 29 w 2464"/>
                  <a:gd name="T11" fmla="*/ 11 h 904"/>
                  <a:gd name="T12" fmla="*/ 29 w 2464"/>
                  <a:gd name="T13" fmla="*/ 11 h 904"/>
                  <a:gd name="T14" fmla="*/ 29 w 2464"/>
                  <a:gd name="T15" fmla="*/ 11 h 904"/>
                  <a:gd name="T16" fmla="*/ 29 w 2464"/>
                  <a:gd name="T17" fmla="*/ 11 h 904"/>
                  <a:gd name="T18" fmla="*/ 0 w 2464"/>
                  <a:gd name="T19" fmla="*/ 0 h 904"/>
                  <a:gd name="T20" fmla="*/ 0 w 2464"/>
                  <a:gd name="T21" fmla="*/ 0 h 904"/>
                  <a:gd name="T22" fmla="*/ 0 w 2464"/>
                  <a:gd name="T23" fmla="*/ 0 h 904"/>
                  <a:gd name="T24" fmla="*/ 1 w 2464"/>
                  <a:gd name="T25" fmla="*/ 0 h 904"/>
                  <a:gd name="T26" fmla="*/ 1 w 2464"/>
                  <a:gd name="T27" fmla="*/ 0 h 904"/>
                  <a:gd name="T28" fmla="*/ 1 w 2464"/>
                  <a:gd name="T29" fmla="*/ 0 h 904"/>
                  <a:gd name="T30" fmla="*/ 1 w 2464"/>
                  <a:gd name="T31" fmla="*/ 0 h 904"/>
                  <a:gd name="T32" fmla="*/ 2 w 2464"/>
                  <a:gd name="T33" fmla="*/ 0 h 904"/>
                  <a:gd name="T34" fmla="*/ 2 w 2464"/>
                  <a:gd name="T35" fmla="*/ 0 h 904"/>
                  <a:gd name="T36" fmla="*/ 30 w 2464"/>
                  <a:gd name="T37" fmla="*/ 11 h 9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4"/>
                  <a:gd name="T58" fmla="*/ 0 h 904"/>
                  <a:gd name="T59" fmla="*/ 2464 w 2464"/>
                  <a:gd name="T60" fmla="*/ 904 h 9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4" h="904">
                    <a:moveTo>
                      <a:pt x="2464" y="904"/>
                    </a:moveTo>
                    <a:lnTo>
                      <a:pt x="2447" y="904"/>
                    </a:lnTo>
                    <a:lnTo>
                      <a:pt x="2430" y="903"/>
                    </a:lnTo>
                    <a:lnTo>
                      <a:pt x="2413" y="903"/>
                    </a:lnTo>
                    <a:lnTo>
                      <a:pt x="2396" y="902"/>
                    </a:lnTo>
                    <a:lnTo>
                      <a:pt x="2379" y="902"/>
                    </a:lnTo>
                    <a:lnTo>
                      <a:pt x="2362" y="901"/>
                    </a:lnTo>
                    <a:lnTo>
                      <a:pt x="2346" y="901"/>
                    </a:lnTo>
                    <a:lnTo>
                      <a:pt x="2329" y="900"/>
                    </a:lnTo>
                    <a:lnTo>
                      <a:pt x="0" y="0"/>
                    </a:lnTo>
                    <a:lnTo>
                      <a:pt x="19" y="2"/>
                    </a:lnTo>
                    <a:lnTo>
                      <a:pt x="39" y="4"/>
                    </a:lnTo>
                    <a:lnTo>
                      <a:pt x="58" y="5"/>
                    </a:lnTo>
                    <a:lnTo>
                      <a:pt x="78" y="6"/>
                    </a:lnTo>
                    <a:lnTo>
                      <a:pt x="98" y="8"/>
                    </a:lnTo>
                    <a:lnTo>
                      <a:pt x="117" y="10"/>
                    </a:lnTo>
                    <a:lnTo>
                      <a:pt x="136" y="12"/>
                    </a:lnTo>
                    <a:lnTo>
                      <a:pt x="155" y="13"/>
                    </a:lnTo>
                    <a:lnTo>
                      <a:pt x="2464" y="904"/>
                    </a:lnTo>
                    <a:close/>
                  </a:path>
                </a:pathLst>
              </a:custGeom>
              <a:solidFill>
                <a:srgbClr val="27766A"/>
              </a:solidFill>
              <a:ln w="9525">
                <a:noFill/>
                <a:round/>
                <a:headEnd/>
                <a:tailEnd/>
              </a:ln>
            </p:spPr>
            <p:txBody>
              <a:bodyPr/>
              <a:lstStyle/>
              <a:p>
                <a:endParaRPr lang="fr-FR"/>
              </a:p>
            </p:txBody>
          </p:sp>
          <p:sp>
            <p:nvSpPr>
              <p:cNvPr id="448" name="Freeform 346"/>
              <p:cNvSpPr>
                <a:spLocks/>
              </p:cNvSpPr>
              <p:nvPr/>
            </p:nvSpPr>
            <p:spPr bwMode="auto">
              <a:xfrm>
                <a:off x="1058" y="1055"/>
                <a:ext cx="829" cy="304"/>
              </a:xfrm>
              <a:custGeom>
                <a:avLst/>
                <a:gdLst>
                  <a:gd name="T0" fmla="*/ 31 w 2487"/>
                  <a:gd name="T1" fmla="*/ 11 h 912"/>
                  <a:gd name="T2" fmla="*/ 30 w 2487"/>
                  <a:gd name="T3" fmla="*/ 11 h 912"/>
                  <a:gd name="T4" fmla="*/ 30 w 2487"/>
                  <a:gd name="T5" fmla="*/ 11 h 912"/>
                  <a:gd name="T6" fmla="*/ 30 w 2487"/>
                  <a:gd name="T7" fmla="*/ 11 h 912"/>
                  <a:gd name="T8" fmla="*/ 30 w 2487"/>
                  <a:gd name="T9" fmla="*/ 11 h 912"/>
                  <a:gd name="T10" fmla="*/ 30 w 2487"/>
                  <a:gd name="T11" fmla="*/ 11 h 912"/>
                  <a:gd name="T12" fmla="*/ 29 w 2487"/>
                  <a:gd name="T13" fmla="*/ 11 h 912"/>
                  <a:gd name="T14" fmla="*/ 29 w 2487"/>
                  <a:gd name="T15" fmla="*/ 11 h 912"/>
                  <a:gd name="T16" fmla="*/ 29 w 2487"/>
                  <a:gd name="T17" fmla="*/ 11 h 912"/>
                  <a:gd name="T18" fmla="*/ 0 w 2487"/>
                  <a:gd name="T19" fmla="*/ 0 h 912"/>
                  <a:gd name="T20" fmla="*/ 0 w 2487"/>
                  <a:gd name="T21" fmla="*/ 0 h 912"/>
                  <a:gd name="T22" fmla="*/ 0 w 2487"/>
                  <a:gd name="T23" fmla="*/ 0 h 912"/>
                  <a:gd name="T24" fmla="*/ 1 w 2487"/>
                  <a:gd name="T25" fmla="*/ 0 h 912"/>
                  <a:gd name="T26" fmla="*/ 1 w 2487"/>
                  <a:gd name="T27" fmla="*/ 0 h 912"/>
                  <a:gd name="T28" fmla="*/ 1 w 2487"/>
                  <a:gd name="T29" fmla="*/ 0 h 912"/>
                  <a:gd name="T30" fmla="*/ 1 w 2487"/>
                  <a:gd name="T31" fmla="*/ 0 h 912"/>
                  <a:gd name="T32" fmla="*/ 2 w 2487"/>
                  <a:gd name="T33" fmla="*/ 0 h 912"/>
                  <a:gd name="T34" fmla="*/ 2 w 2487"/>
                  <a:gd name="T35" fmla="*/ 0 h 912"/>
                  <a:gd name="T36" fmla="*/ 31 w 2487"/>
                  <a:gd name="T37" fmla="*/ 11 h 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7"/>
                  <a:gd name="T58" fmla="*/ 0 h 912"/>
                  <a:gd name="T59" fmla="*/ 2487 w 2487"/>
                  <a:gd name="T60" fmla="*/ 912 h 9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7" h="912">
                    <a:moveTo>
                      <a:pt x="2487" y="912"/>
                    </a:moveTo>
                    <a:lnTo>
                      <a:pt x="2469" y="912"/>
                    </a:lnTo>
                    <a:lnTo>
                      <a:pt x="2452" y="910"/>
                    </a:lnTo>
                    <a:lnTo>
                      <a:pt x="2434" y="910"/>
                    </a:lnTo>
                    <a:lnTo>
                      <a:pt x="2417" y="909"/>
                    </a:lnTo>
                    <a:lnTo>
                      <a:pt x="2399" y="908"/>
                    </a:lnTo>
                    <a:lnTo>
                      <a:pt x="2382" y="908"/>
                    </a:lnTo>
                    <a:lnTo>
                      <a:pt x="2364" y="907"/>
                    </a:lnTo>
                    <a:lnTo>
                      <a:pt x="2347" y="907"/>
                    </a:lnTo>
                    <a:lnTo>
                      <a:pt x="0" y="0"/>
                    </a:lnTo>
                    <a:lnTo>
                      <a:pt x="20" y="1"/>
                    </a:lnTo>
                    <a:lnTo>
                      <a:pt x="39" y="2"/>
                    </a:lnTo>
                    <a:lnTo>
                      <a:pt x="60" y="5"/>
                    </a:lnTo>
                    <a:lnTo>
                      <a:pt x="79" y="6"/>
                    </a:lnTo>
                    <a:lnTo>
                      <a:pt x="98" y="8"/>
                    </a:lnTo>
                    <a:lnTo>
                      <a:pt x="119" y="9"/>
                    </a:lnTo>
                    <a:lnTo>
                      <a:pt x="138" y="11"/>
                    </a:lnTo>
                    <a:lnTo>
                      <a:pt x="158" y="12"/>
                    </a:lnTo>
                    <a:lnTo>
                      <a:pt x="2487" y="912"/>
                    </a:lnTo>
                    <a:close/>
                  </a:path>
                </a:pathLst>
              </a:custGeom>
              <a:solidFill>
                <a:srgbClr val="29786C"/>
              </a:solidFill>
              <a:ln w="9525">
                <a:noFill/>
                <a:round/>
                <a:headEnd/>
                <a:tailEnd/>
              </a:ln>
            </p:spPr>
            <p:txBody>
              <a:bodyPr/>
              <a:lstStyle/>
              <a:p>
                <a:endParaRPr lang="fr-FR"/>
              </a:p>
            </p:txBody>
          </p:sp>
          <p:sp>
            <p:nvSpPr>
              <p:cNvPr id="449" name="Freeform 347"/>
              <p:cNvSpPr>
                <a:spLocks/>
              </p:cNvSpPr>
              <p:nvPr/>
            </p:nvSpPr>
            <p:spPr bwMode="auto">
              <a:xfrm>
                <a:off x="1006" y="1051"/>
                <a:ext cx="834" cy="306"/>
              </a:xfrm>
              <a:custGeom>
                <a:avLst/>
                <a:gdLst>
                  <a:gd name="T0" fmla="*/ 31 w 2503"/>
                  <a:gd name="T1" fmla="*/ 11 h 919"/>
                  <a:gd name="T2" fmla="*/ 31 w 2503"/>
                  <a:gd name="T3" fmla="*/ 11 h 919"/>
                  <a:gd name="T4" fmla="*/ 30 w 2503"/>
                  <a:gd name="T5" fmla="*/ 11 h 919"/>
                  <a:gd name="T6" fmla="*/ 30 w 2503"/>
                  <a:gd name="T7" fmla="*/ 11 h 919"/>
                  <a:gd name="T8" fmla="*/ 30 w 2503"/>
                  <a:gd name="T9" fmla="*/ 11 h 919"/>
                  <a:gd name="T10" fmla="*/ 30 w 2503"/>
                  <a:gd name="T11" fmla="*/ 11 h 919"/>
                  <a:gd name="T12" fmla="*/ 30 w 2503"/>
                  <a:gd name="T13" fmla="*/ 11 h 919"/>
                  <a:gd name="T14" fmla="*/ 29 w 2503"/>
                  <a:gd name="T15" fmla="*/ 11 h 919"/>
                  <a:gd name="T16" fmla="*/ 29 w 2503"/>
                  <a:gd name="T17" fmla="*/ 11 h 919"/>
                  <a:gd name="T18" fmla="*/ 0 w 2503"/>
                  <a:gd name="T19" fmla="*/ 0 h 919"/>
                  <a:gd name="T20" fmla="*/ 0 w 2503"/>
                  <a:gd name="T21" fmla="*/ 0 h 919"/>
                  <a:gd name="T22" fmla="*/ 0 w 2503"/>
                  <a:gd name="T23" fmla="*/ 0 h 919"/>
                  <a:gd name="T24" fmla="*/ 1 w 2503"/>
                  <a:gd name="T25" fmla="*/ 0 h 919"/>
                  <a:gd name="T26" fmla="*/ 1 w 2503"/>
                  <a:gd name="T27" fmla="*/ 0 h 919"/>
                  <a:gd name="T28" fmla="*/ 1 w 2503"/>
                  <a:gd name="T29" fmla="*/ 0 h 919"/>
                  <a:gd name="T30" fmla="*/ 1 w 2503"/>
                  <a:gd name="T31" fmla="*/ 0 h 919"/>
                  <a:gd name="T32" fmla="*/ 2 w 2503"/>
                  <a:gd name="T33" fmla="*/ 0 h 919"/>
                  <a:gd name="T34" fmla="*/ 2 w 2503"/>
                  <a:gd name="T35" fmla="*/ 0 h 919"/>
                  <a:gd name="T36" fmla="*/ 31 w 2503"/>
                  <a:gd name="T37" fmla="*/ 11 h 9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03"/>
                  <a:gd name="T58" fmla="*/ 0 h 919"/>
                  <a:gd name="T59" fmla="*/ 2503 w 2503"/>
                  <a:gd name="T60" fmla="*/ 919 h 9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03" h="919">
                    <a:moveTo>
                      <a:pt x="2503" y="919"/>
                    </a:moveTo>
                    <a:lnTo>
                      <a:pt x="2486" y="918"/>
                    </a:lnTo>
                    <a:lnTo>
                      <a:pt x="2469" y="918"/>
                    </a:lnTo>
                    <a:lnTo>
                      <a:pt x="2452" y="917"/>
                    </a:lnTo>
                    <a:lnTo>
                      <a:pt x="2435" y="916"/>
                    </a:lnTo>
                    <a:lnTo>
                      <a:pt x="2418" y="916"/>
                    </a:lnTo>
                    <a:lnTo>
                      <a:pt x="2401" y="915"/>
                    </a:lnTo>
                    <a:lnTo>
                      <a:pt x="2384" y="915"/>
                    </a:lnTo>
                    <a:lnTo>
                      <a:pt x="2367" y="913"/>
                    </a:lnTo>
                    <a:lnTo>
                      <a:pt x="0" y="0"/>
                    </a:lnTo>
                    <a:lnTo>
                      <a:pt x="20" y="1"/>
                    </a:lnTo>
                    <a:lnTo>
                      <a:pt x="39" y="2"/>
                    </a:lnTo>
                    <a:lnTo>
                      <a:pt x="58" y="4"/>
                    </a:lnTo>
                    <a:lnTo>
                      <a:pt x="79" y="5"/>
                    </a:lnTo>
                    <a:lnTo>
                      <a:pt x="98" y="8"/>
                    </a:lnTo>
                    <a:lnTo>
                      <a:pt x="117" y="9"/>
                    </a:lnTo>
                    <a:lnTo>
                      <a:pt x="136" y="11"/>
                    </a:lnTo>
                    <a:lnTo>
                      <a:pt x="156" y="12"/>
                    </a:lnTo>
                    <a:lnTo>
                      <a:pt x="2503" y="919"/>
                    </a:lnTo>
                    <a:close/>
                  </a:path>
                </a:pathLst>
              </a:custGeom>
              <a:solidFill>
                <a:srgbClr val="2A7B6F"/>
              </a:solidFill>
              <a:ln w="9525">
                <a:noFill/>
                <a:round/>
                <a:headEnd/>
                <a:tailEnd/>
              </a:ln>
            </p:spPr>
            <p:txBody>
              <a:bodyPr/>
              <a:lstStyle/>
              <a:p>
                <a:endParaRPr lang="fr-FR"/>
              </a:p>
            </p:txBody>
          </p:sp>
          <p:sp>
            <p:nvSpPr>
              <p:cNvPr id="450" name="Freeform 348"/>
              <p:cNvSpPr>
                <a:spLocks/>
              </p:cNvSpPr>
              <p:nvPr/>
            </p:nvSpPr>
            <p:spPr bwMode="auto">
              <a:xfrm>
                <a:off x="954" y="1046"/>
                <a:ext cx="841" cy="309"/>
              </a:xfrm>
              <a:custGeom>
                <a:avLst/>
                <a:gdLst>
                  <a:gd name="T0" fmla="*/ 31 w 2522"/>
                  <a:gd name="T1" fmla="*/ 11 h 927"/>
                  <a:gd name="T2" fmla="*/ 31 w 2522"/>
                  <a:gd name="T3" fmla="*/ 11 h 927"/>
                  <a:gd name="T4" fmla="*/ 31 w 2522"/>
                  <a:gd name="T5" fmla="*/ 11 h 927"/>
                  <a:gd name="T6" fmla="*/ 31 w 2522"/>
                  <a:gd name="T7" fmla="*/ 11 h 927"/>
                  <a:gd name="T8" fmla="*/ 30 w 2522"/>
                  <a:gd name="T9" fmla="*/ 11 h 927"/>
                  <a:gd name="T10" fmla="*/ 30 w 2522"/>
                  <a:gd name="T11" fmla="*/ 11 h 927"/>
                  <a:gd name="T12" fmla="*/ 30 w 2522"/>
                  <a:gd name="T13" fmla="*/ 11 h 927"/>
                  <a:gd name="T14" fmla="*/ 30 w 2522"/>
                  <a:gd name="T15" fmla="*/ 11 h 927"/>
                  <a:gd name="T16" fmla="*/ 29 w 2522"/>
                  <a:gd name="T17" fmla="*/ 11 h 927"/>
                  <a:gd name="T18" fmla="*/ 0 w 2522"/>
                  <a:gd name="T19" fmla="*/ 0 h 927"/>
                  <a:gd name="T20" fmla="*/ 0 w 2522"/>
                  <a:gd name="T21" fmla="*/ 0 h 927"/>
                  <a:gd name="T22" fmla="*/ 0 w 2522"/>
                  <a:gd name="T23" fmla="*/ 0 h 927"/>
                  <a:gd name="T24" fmla="*/ 1 w 2522"/>
                  <a:gd name="T25" fmla="*/ 0 h 927"/>
                  <a:gd name="T26" fmla="*/ 1 w 2522"/>
                  <a:gd name="T27" fmla="*/ 0 h 927"/>
                  <a:gd name="T28" fmla="*/ 1 w 2522"/>
                  <a:gd name="T29" fmla="*/ 0 h 927"/>
                  <a:gd name="T30" fmla="*/ 1 w 2522"/>
                  <a:gd name="T31" fmla="*/ 0 h 927"/>
                  <a:gd name="T32" fmla="*/ 2 w 2522"/>
                  <a:gd name="T33" fmla="*/ 0 h 927"/>
                  <a:gd name="T34" fmla="*/ 2 w 2522"/>
                  <a:gd name="T35" fmla="*/ 0 h 927"/>
                  <a:gd name="T36" fmla="*/ 31 w 2522"/>
                  <a:gd name="T37" fmla="*/ 11 h 9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2"/>
                  <a:gd name="T58" fmla="*/ 0 h 927"/>
                  <a:gd name="T59" fmla="*/ 2522 w 2522"/>
                  <a:gd name="T60" fmla="*/ 927 h 9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2" h="927">
                    <a:moveTo>
                      <a:pt x="2522" y="927"/>
                    </a:moveTo>
                    <a:lnTo>
                      <a:pt x="2505" y="926"/>
                    </a:lnTo>
                    <a:lnTo>
                      <a:pt x="2487" y="925"/>
                    </a:lnTo>
                    <a:lnTo>
                      <a:pt x="2470" y="925"/>
                    </a:lnTo>
                    <a:lnTo>
                      <a:pt x="2453" y="924"/>
                    </a:lnTo>
                    <a:lnTo>
                      <a:pt x="2435" y="923"/>
                    </a:lnTo>
                    <a:lnTo>
                      <a:pt x="2418" y="922"/>
                    </a:lnTo>
                    <a:lnTo>
                      <a:pt x="2400" y="922"/>
                    </a:lnTo>
                    <a:lnTo>
                      <a:pt x="2383" y="921"/>
                    </a:lnTo>
                    <a:lnTo>
                      <a:pt x="0" y="0"/>
                    </a:lnTo>
                    <a:lnTo>
                      <a:pt x="20" y="1"/>
                    </a:lnTo>
                    <a:lnTo>
                      <a:pt x="39" y="3"/>
                    </a:lnTo>
                    <a:lnTo>
                      <a:pt x="58" y="5"/>
                    </a:lnTo>
                    <a:lnTo>
                      <a:pt x="78" y="7"/>
                    </a:lnTo>
                    <a:lnTo>
                      <a:pt x="98" y="8"/>
                    </a:lnTo>
                    <a:lnTo>
                      <a:pt x="117" y="10"/>
                    </a:lnTo>
                    <a:lnTo>
                      <a:pt x="136" y="11"/>
                    </a:lnTo>
                    <a:lnTo>
                      <a:pt x="155" y="14"/>
                    </a:lnTo>
                    <a:lnTo>
                      <a:pt x="2522" y="927"/>
                    </a:lnTo>
                    <a:close/>
                  </a:path>
                </a:pathLst>
              </a:custGeom>
              <a:solidFill>
                <a:srgbClr val="2C8071"/>
              </a:solidFill>
              <a:ln w="9525">
                <a:noFill/>
                <a:round/>
                <a:headEnd/>
                <a:tailEnd/>
              </a:ln>
            </p:spPr>
            <p:txBody>
              <a:bodyPr/>
              <a:lstStyle/>
              <a:p>
                <a:endParaRPr lang="fr-FR"/>
              </a:p>
            </p:txBody>
          </p:sp>
          <p:sp>
            <p:nvSpPr>
              <p:cNvPr id="451" name="Freeform 349"/>
              <p:cNvSpPr>
                <a:spLocks/>
              </p:cNvSpPr>
              <p:nvPr/>
            </p:nvSpPr>
            <p:spPr bwMode="auto">
              <a:xfrm>
                <a:off x="901" y="1042"/>
                <a:ext cx="847" cy="311"/>
              </a:xfrm>
              <a:custGeom>
                <a:avLst/>
                <a:gdLst>
                  <a:gd name="T0" fmla="*/ 31 w 2541"/>
                  <a:gd name="T1" fmla="*/ 12 h 933"/>
                  <a:gd name="T2" fmla="*/ 31 w 2541"/>
                  <a:gd name="T3" fmla="*/ 12 h 933"/>
                  <a:gd name="T4" fmla="*/ 31 w 2541"/>
                  <a:gd name="T5" fmla="*/ 11 h 933"/>
                  <a:gd name="T6" fmla="*/ 31 w 2541"/>
                  <a:gd name="T7" fmla="*/ 11 h 933"/>
                  <a:gd name="T8" fmla="*/ 30 w 2541"/>
                  <a:gd name="T9" fmla="*/ 11 h 933"/>
                  <a:gd name="T10" fmla="*/ 30 w 2541"/>
                  <a:gd name="T11" fmla="*/ 11 h 933"/>
                  <a:gd name="T12" fmla="*/ 30 w 2541"/>
                  <a:gd name="T13" fmla="*/ 11 h 933"/>
                  <a:gd name="T14" fmla="*/ 30 w 2541"/>
                  <a:gd name="T15" fmla="*/ 11 h 933"/>
                  <a:gd name="T16" fmla="*/ 30 w 2541"/>
                  <a:gd name="T17" fmla="*/ 11 h 933"/>
                  <a:gd name="T18" fmla="*/ 0 w 2541"/>
                  <a:gd name="T19" fmla="*/ 0 h 933"/>
                  <a:gd name="T20" fmla="*/ 0 w 2541"/>
                  <a:gd name="T21" fmla="*/ 0 h 933"/>
                  <a:gd name="T22" fmla="*/ 0 w 2541"/>
                  <a:gd name="T23" fmla="*/ 0 h 933"/>
                  <a:gd name="T24" fmla="*/ 1 w 2541"/>
                  <a:gd name="T25" fmla="*/ 0 h 933"/>
                  <a:gd name="T26" fmla="*/ 1 w 2541"/>
                  <a:gd name="T27" fmla="*/ 0 h 933"/>
                  <a:gd name="T28" fmla="*/ 1 w 2541"/>
                  <a:gd name="T29" fmla="*/ 0 h 933"/>
                  <a:gd name="T30" fmla="*/ 1 w 2541"/>
                  <a:gd name="T31" fmla="*/ 0 h 933"/>
                  <a:gd name="T32" fmla="*/ 2 w 2541"/>
                  <a:gd name="T33" fmla="*/ 0 h 933"/>
                  <a:gd name="T34" fmla="*/ 2 w 2541"/>
                  <a:gd name="T35" fmla="*/ 0 h 933"/>
                  <a:gd name="T36" fmla="*/ 31 w 2541"/>
                  <a:gd name="T37" fmla="*/ 12 h 9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1"/>
                  <a:gd name="T58" fmla="*/ 0 h 933"/>
                  <a:gd name="T59" fmla="*/ 2541 w 2541"/>
                  <a:gd name="T60" fmla="*/ 933 h 9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1" h="933">
                    <a:moveTo>
                      <a:pt x="2541" y="933"/>
                    </a:moveTo>
                    <a:lnTo>
                      <a:pt x="2523" y="932"/>
                    </a:lnTo>
                    <a:lnTo>
                      <a:pt x="2503" y="930"/>
                    </a:lnTo>
                    <a:lnTo>
                      <a:pt x="2485" y="929"/>
                    </a:lnTo>
                    <a:lnTo>
                      <a:pt x="2466" y="928"/>
                    </a:lnTo>
                    <a:lnTo>
                      <a:pt x="2448" y="927"/>
                    </a:lnTo>
                    <a:lnTo>
                      <a:pt x="2429" y="926"/>
                    </a:lnTo>
                    <a:lnTo>
                      <a:pt x="2411" y="925"/>
                    </a:lnTo>
                    <a:lnTo>
                      <a:pt x="2392" y="924"/>
                    </a:lnTo>
                    <a:lnTo>
                      <a:pt x="0" y="0"/>
                    </a:lnTo>
                    <a:lnTo>
                      <a:pt x="20" y="1"/>
                    </a:lnTo>
                    <a:lnTo>
                      <a:pt x="39" y="3"/>
                    </a:lnTo>
                    <a:lnTo>
                      <a:pt x="60" y="4"/>
                    </a:lnTo>
                    <a:lnTo>
                      <a:pt x="79" y="6"/>
                    </a:lnTo>
                    <a:lnTo>
                      <a:pt x="98" y="7"/>
                    </a:lnTo>
                    <a:lnTo>
                      <a:pt x="119" y="10"/>
                    </a:lnTo>
                    <a:lnTo>
                      <a:pt x="138" y="11"/>
                    </a:lnTo>
                    <a:lnTo>
                      <a:pt x="158" y="12"/>
                    </a:lnTo>
                    <a:lnTo>
                      <a:pt x="2541" y="933"/>
                    </a:lnTo>
                    <a:close/>
                  </a:path>
                </a:pathLst>
              </a:custGeom>
              <a:solidFill>
                <a:srgbClr val="2C8071"/>
              </a:solidFill>
              <a:ln w="9525">
                <a:noFill/>
                <a:round/>
                <a:headEnd/>
                <a:tailEnd/>
              </a:ln>
            </p:spPr>
            <p:txBody>
              <a:bodyPr/>
              <a:lstStyle/>
              <a:p>
                <a:endParaRPr lang="fr-FR"/>
              </a:p>
            </p:txBody>
          </p:sp>
          <p:sp>
            <p:nvSpPr>
              <p:cNvPr id="452" name="Freeform 350"/>
              <p:cNvSpPr>
                <a:spLocks/>
              </p:cNvSpPr>
              <p:nvPr/>
            </p:nvSpPr>
            <p:spPr bwMode="auto">
              <a:xfrm>
                <a:off x="850" y="1038"/>
                <a:ext cx="849" cy="312"/>
              </a:xfrm>
              <a:custGeom>
                <a:avLst/>
                <a:gdLst>
                  <a:gd name="T0" fmla="*/ 31 w 2547"/>
                  <a:gd name="T1" fmla="*/ 12 h 937"/>
                  <a:gd name="T2" fmla="*/ 31 w 2547"/>
                  <a:gd name="T3" fmla="*/ 12 h 937"/>
                  <a:gd name="T4" fmla="*/ 31 w 2547"/>
                  <a:gd name="T5" fmla="*/ 12 h 937"/>
                  <a:gd name="T6" fmla="*/ 31 w 2547"/>
                  <a:gd name="T7" fmla="*/ 11 h 937"/>
                  <a:gd name="T8" fmla="*/ 30 w 2547"/>
                  <a:gd name="T9" fmla="*/ 11 h 937"/>
                  <a:gd name="T10" fmla="*/ 30 w 2547"/>
                  <a:gd name="T11" fmla="*/ 11 h 937"/>
                  <a:gd name="T12" fmla="*/ 30 w 2547"/>
                  <a:gd name="T13" fmla="*/ 11 h 937"/>
                  <a:gd name="T14" fmla="*/ 30 w 2547"/>
                  <a:gd name="T15" fmla="*/ 11 h 937"/>
                  <a:gd name="T16" fmla="*/ 30 w 2547"/>
                  <a:gd name="T17" fmla="*/ 11 h 937"/>
                  <a:gd name="T18" fmla="*/ 0 w 2547"/>
                  <a:gd name="T19" fmla="*/ 0 h 937"/>
                  <a:gd name="T20" fmla="*/ 0 w 2547"/>
                  <a:gd name="T21" fmla="*/ 0 h 937"/>
                  <a:gd name="T22" fmla="*/ 0 w 2547"/>
                  <a:gd name="T23" fmla="*/ 0 h 937"/>
                  <a:gd name="T24" fmla="*/ 1 w 2547"/>
                  <a:gd name="T25" fmla="*/ 0 h 937"/>
                  <a:gd name="T26" fmla="*/ 1 w 2547"/>
                  <a:gd name="T27" fmla="*/ 0 h 937"/>
                  <a:gd name="T28" fmla="*/ 1 w 2547"/>
                  <a:gd name="T29" fmla="*/ 0 h 937"/>
                  <a:gd name="T30" fmla="*/ 1 w 2547"/>
                  <a:gd name="T31" fmla="*/ 0 h 937"/>
                  <a:gd name="T32" fmla="*/ 2 w 2547"/>
                  <a:gd name="T33" fmla="*/ 0 h 937"/>
                  <a:gd name="T34" fmla="*/ 2 w 2547"/>
                  <a:gd name="T35" fmla="*/ 0 h 937"/>
                  <a:gd name="T36" fmla="*/ 31 w 2547"/>
                  <a:gd name="T37" fmla="*/ 12 h 9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7"/>
                  <a:gd name="T58" fmla="*/ 0 h 937"/>
                  <a:gd name="T59" fmla="*/ 2547 w 2547"/>
                  <a:gd name="T60" fmla="*/ 937 h 9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7" h="937">
                    <a:moveTo>
                      <a:pt x="2547" y="937"/>
                    </a:moveTo>
                    <a:lnTo>
                      <a:pt x="2528" y="935"/>
                    </a:lnTo>
                    <a:lnTo>
                      <a:pt x="2509" y="934"/>
                    </a:lnTo>
                    <a:lnTo>
                      <a:pt x="2489" y="932"/>
                    </a:lnTo>
                    <a:lnTo>
                      <a:pt x="2469" y="931"/>
                    </a:lnTo>
                    <a:lnTo>
                      <a:pt x="2450" y="929"/>
                    </a:lnTo>
                    <a:lnTo>
                      <a:pt x="2431" y="928"/>
                    </a:lnTo>
                    <a:lnTo>
                      <a:pt x="2410" y="925"/>
                    </a:lnTo>
                    <a:lnTo>
                      <a:pt x="2391" y="924"/>
                    </a:lnTo>
                    <a:lnTo>
                      <a:pt x="0" y="0"/>
                    </a:lnTo>
                    <a:lnTo>
                      <a:pt x="19" y="1"/>
                    </a:lnTo>
                    <a:lnTo>
                      <a:pt x="38" y="3"/>
                    </a:lnTo>
                    <a:lnTo>
                      <a:pt x="57" y="5"/>
                    </a:lnTo>
                    <a:lnTo>
                      <a:pt x="77" y="6"/>
                    </a:lnTo>
                    <a:lnTo>
                      <a:pt x="96" y="8"/>
                    </a:lnTo>
                    <a:lnTo>
                      <a:pt x="116" y="9"/>
                    </a:lnTo>
                    <a:lnTo>
                      <a:pt x="136" y="11"/>
                    </a:lnTo>
                    <a:lnTo>
                      <a:pt x="155" y="13"/>
                    </a:lnTo>
                    <a:lnTo>
                      <a:pt x="2547" y="937"/>
                    </a:lnTo>
                    <a:close/>
                  </a:path>
                </a:pathLst>
              </a:custGeom>
              <a:solidFill>
                <a:srgbClr val="2F8374"/>
              </a:solidFill>
              <a:ln w="9525">
                <a:noFill/>
                <a:round/>
                <a:headEnd/>
                <a:tailEnd/>
              </a:ln>
            </p:spPr>
            <p:txBody>
              <a:bodyPr/>
              <a:lstStyle/>
              <a:p>
                <a:endParaRPr lang="fr-FR"/>
              </a:p>
            </p:txBody>
          </p:sp>
          <p:sp>
            <p:nvSpPr>
              <p:cNvPr id="453" name="Freeform 351"/>
              <p:cNvSpPr>
                <a:spLocks/>
              </p:cNvSpPr>
              <p:nvPr/>
            </p:nvSpPr>
            <p:spPr bwMode="auto">
              <a:xfrm>
                <a:off x="797" y="1034"/>
                <a:ext cx="850" cy="312"/>
              </a:xfrm>
              <a:custGeom>
                <a:avLst/>
                <a:gdLst>
                  <a:gd name="T0" fmla="*/ 31 w 2549"/>
                  <a:gd name="T1" fmla="*/ 12 h 936"/>
                  <a:gd name="T2" fmla="*/ 31 w 2549"/>
                  <a:gd name="T3" fmla="*/ 12 h 936"/>
                  <a:gd name="T4" fmla="*/ 31 w 2549"/>
                  <a:gd name="T5" fmla="*/ 12 h 936"/>
                  <a:gd name="T6" fmla="*/ 31 w 2549"/>
                  <a:gd name="T7" fmla="*/ 11 h 936"/>
                  <a:gd name="T8" fmla="*/ 30 w 2549"/>
                  <a:gd name="T9" fmla="*/ 11 h 936"/>
                  <a:gd name="T10" fmla="*/ 30 w 2549"/>
                  <a:gd name="T11" fmla="*/ 11 h 936"/>
                  <a:gd name="T12" fmla="*/ 30 w 2549"/>
                  <a:gd name="T13" fmla="*/ 11 h 936"/>
                  <a:gd name="T14" fmla="*/ 30 w 2549"/>
                  <a:gd name="T15" fmla="*/ 11 h 936"/>
                  <a:gd name="T16" fmla="*/ 29 w 2549"/>
                  <a:gd name="T17" fmla="*/ 11 h 936"/>
                  <a:gd name="T18" fmla="*/ 0 w 2549"/>
                  <a:gd name="T19" fmla="*/ 0 h 936"/>
                  <a:gd name="T20" fmla="*/ 0 w 2549"/>
                  <a:gd name="T21" fmla="*/ 0 h 936"/>
                  <a:gd name="T22" fmla="*/ 0 w 2549"/>
                  <a:gd name="T23" fmla="*/ 0 h 936"/>
                  <a:gd name="T24" fmla="*/ 1 w 2549"/>
                  <a:gd name="T25" fmla="*/ 0 h 936"/>
                  <a:gd name="T26" fmla="*/ 1 w 2549"/>
                  <a:gd name="T27" fmla="*/ 0 h 936"/>
                  <a:gd name="T28" fmla="*/ 1 w 2549"/>
                  <a:gd name="T29" fmla="*/ 0 h 936"/>
                  <a:gd name="T30" fmla="*/ 1 w 2549"/>
                  <a:gd name="T31" fmla="*/ 0 h 936"/>
                  <a:gd name="T32" fmla="*/ 2 w 2549"/>
                  <a:gd name="T33" fmla="*/ 0 h 936"/>
                  <a:gd name="T34" fmla="*/ 2 w 2549"/>
                  <a:gd name="T35" fmla="*/ 0 h 936"/>
                  <a:gd name="T36" fmla="*/ 31 w 2549"/>
                  <a:gd name="T37" fmla="*/ 12 h 9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9"/>
                  <a:gd name="T58" fmla="*/ 0 h 936"/>
                  <a:gd name="T59" fmla="*/ 2549 w 2549"/>
                  <a:gd name="T60" fmla="*/ 936 h 9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9" h="936">
                    <a:moveTo>
                      <a:pt x="2549" y="936"/>
                    </a:moveTo>
                    <a:lnTo>
                      <a:pt x="2529" y="934"/>
                    </a:lnTo>
                    <a:lnTo>
                      <a:pt x="2510" y="933"/>
                    </a:lnTo>
                    <a:lnTo>
                      <a:pt x="2489" y="930"/>
                    </a:lnTo>
                    <a:lnTo>
                      <a:pt x="2469" y="928"/>
                    </a:lnTo>
                    <a:lnTo>
                      <a:pt x="2448" y="927"/>
                    </a:lnTo>
                    <a:lnTo>
                      <a:pt x="2428" y="925"/>
                    </a:lnTo>
                    <a:lnTo>
                      <a:pt x="2407" y="923"/>
                    </a:lnTo>
                    <a:lnTo>
                      <a:pt x="2386" y="920"/>
                    </a:lnTo>
                    <a:lnTo>
                      <a:pt x="0" y="0"/>
                    </a:lnTo>
                    <a:lnTo>
                      <a:pt x="20" y="1"/>
                    </a:lnTo>
                    <a:lnTo>
                      <a:pt x="40" y="2"/>
                    </a:lnTo>
                    <a:lnTo>
                      <a:pt x="59" y="4"/>
                    </a:lnTo>
                    <a:lnTo>
                      <a:pt x="78" y="5"/>
                    </a:lnTo>
                    <a:lnTo>
                      <a:pt x="98" y="8"/>
                    </a:lnTo>
                    <a:lnTo>
                      <a:pt x="118" y="9"/>
                    </a:lnTo>
                    <a:lnTo>
                      <a:pt x="137" y="11"/>
                    </a:lnTo>
                    <a:lnTo>
                      <a:pt x="158" y="12"/>
                    </a:lnTo>
                    <a:lnTo>
                      <a:pt x="2549" y="936"/>
                    </a:lnTo>
                    <a:close/>
                  </a:path>
                </a:pathLst>
              </a:custGeom>
              <a:solidFill>
                <a:srgbClr val="328877"/>
              </a:solidFill>
              <a:ln w="9525">
                <a:noFill/>
                <a:round/>
                <a:headEnd/>
                <a:tailEnd/>
              </a:ln>
            </p:spPr>
            <p:txBody>
              <a:bodyPr/>
              <a:lstStyle/>
              <a:p>
                <a:endParaRPr lang="fr-FR"/>
              </a:p>
            </p:txBody>
          </p:sp>
          <p:sp>
            <p:nvSpPr>
              <p:cNvPr id="454" name="Freeform 352"/>
              <p:cNvSpPr>
                <a:spLocks/>
              </p:cNvSpPr>
              <p:nvPr/>
            </p:nvSpPr>
            <p:spPr bwMode="auto">
              <a:xfrm>
                <a:off x="745" y="1029"/>
                <a:ext cx="847" cy="311"/>
              </a:xfrm>
              <a:custGeom>
                <a:avLst/>
                <a:gdLst>
                  <a:gd name="T0" fmla="*/ 31 w 2543"/>
                  <a:gd name="T1" fmla="*/ 12 h 934"/>
                  <a:gd name="T2" fmla="*/ 31 w 2543"/>
                  <a:gd name="T3" fmla="*/ 12 h 934"/>
                  <a:gd name="T4" fmla="*/ 31 w 2543"/>
                  <a:gd name="T5" fmla="*/ 11 h 934"/>
                  <a:gd name="T6" fmla="*/ 31 w 2543"/>
                  <a:gd name="T7" fmla="*/ 11 h 934"/>
                  <a:gd name="T8" fmla="*/ 31 w 2543"/>
                  <a:gd name="T9" fmla="*/ 11 h 934"/>
                  <a:gd name="T10" fmla="*/ 31 w 2543"/>
                  <a:gd name="T11" fmla="*/ 11 h 934"/>
                  <a:gd name="T12" fmla="*/ 30 w 2543"/>
                  <a:gd name="T13" fmla="*/ 11 h 934"/>
                  <a:gd name="T14" fmla="*/ 30 w 2543"/>
                  <a:gd name="T15" fmla="*/ 11 h 934"/>
                  <a:gd name="T16" fmla="*/ 30 w 2543"/>
                  <a:gd name="T17" fmla="*/ 11 h 934"/>
                  <a:gd name="T18" fmla="*/ 30 w 2543"/>
                  <a:gd name="T19" fmla="*/ 11 h 934"/>
                  <a:gd name="T20" fmla="*/ 30 w 2543"/>
                  <a:gd name="T21" fmla="*/ 11 h 934"/>
                  <a:gd name="T22" fmla="*/ 30 w 2543"/>
                  <a:gd name="T23" fmla="*/ 11 h 934"/>
                  <a:gd name="T24" fmla="*/ 30 w 2543"/>
                  <a:gd name="T25" fmla="*/ 11 h 934"/>
                  <a:gd name="T26" fmla="*/ 29 w 2543"/>
                  <a:gd name="T27" fmla="*/ 11 h 934"/>
                  <a:gd name="T28" fmla="*/ 29 w 2543"/>
                  <a:gd name="T29" fmla="*/ 11 h 934"/>
                  <a:gd name="T30" fmla="*/ 29 w 2543"/>
                  <a:gd name="T31" fmla="*/ 11 h 934"/>
                  <a:gd name="T32" fmla="*/ 29 w 2543"/>
                  <a:gd name="T33" fmla="*/ 11 h 934"/>
                  <a:gd name="T34" fmla="*/ 0 w 2543"/>
                  <a:gd name="T35" fmla="*/ 0 h 934"/>
                  <a:gd name="T36" fmla="*/ 0 w 2543"/>
                  <a:gd name="T37" fmla="*/ 0 h 934"/>
                  <a:gd name="T38" fmla="*/ 0 w 2543"/>
                  <a:gd name="T39" fmla="*/ 0 h 934"/>
                  <a:gd name="T40" fmla="*/ 1 w 2543"/>
                  <a:gd name="T41" fmla="*/ 0 h 934"/>
                  <a:gd name="T42" fmla="*/ 1 w 2543"/>
                  <a:gd name="T43" fmla="*/ 0 h 934"/>
                  <a:gd name="T44" fmla="*/ 1 w 2543"/>
                  <a:gd name="T45" fmla="*/ 0 h 934"/>
                  <a:gd name="T46" fmla="*/ 1 w 2543"/>
                  <a:gd name="T47" fmla="*/ 0 h 934"/>
                  <a:gd name="T48" fmla="*/ 2 w 2543"/>
                  <a:gd name="T49" fmla="*/ 0 h 934"/>
                  <a:gd name="T50" fmla="*/ 2 w 2543"/>
                  <a:gd name="T51" fmla="*/ 0 h 934"/>
                  <a:gd name="T52" fmla="*/ 31 w 2543"/>
                  <a:gd name="T53" fmla="*/ 12 h 9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43"/>
                  <a:gd name="T82" fmla="*/ 0 h 934"/>
                  <a:gd name="T83" fmla="*/ 2543 w 2543"/>
                  <a:gd name="T84" fmla="*/ 934 h 9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43" h="934">
                    <a:moveTo>
                      <a:pt x="2543" y="934"/>
                    </a:moveTo>
                    <a:lnTo>
                      <a:pt x="2532" y="933"/>
                    </a:lnTo>
                    <a:lnTo>
                      <a:pt x="2521" y="932"/>
                    </a:lnTo>
                    <a:lnTo>
                      <a:pt x="2509" y="931"/>
                    </a:lnTo>
                    <a:lnTo>
                      <a:pt x="2497" y="929"/>
                    </a:lnTo>
                    <a:lnTo>
                      <a:pt x="2485" y="927"/>
                    </a:lnTo>
                    <a:lnTo>
                      <a:pt x="2474" y="926"/>
                    </a:lnTo>
                    <a:lnTo>
                      <a:pt x="2463" y="925"/>
                    </a:lnTo>
                    <a:lnTo>
                      <a:pt x="2451" y="923"/>
                    </a:lnTo>
                    <a:lnTo>
                      <a:pt x="2439" y="922"/>
                    </a:lnTo>
                    <a:lnTo>
                      <a:pt x="2428" y="921"/>
                    </a:lnTo>
                    <a:lnTo>
                      <a:pt x="2416" y="918"/>
                    </a:lnTo>
                    <a:lnTo>
                      <a:pt x="2405" y="917"/>
                    </a:lnTo>
                    <a:lnTo>
                      <a:pt x="2393" y="915"/>
                    </a:lnTo>
                    <a:lnTo>
                      <a:pt x="2381" y="914"/>
                    </a:lnTo>
                    <a:lnTo>
                      <a:pt x="2370" y="912"/>
                    </a:lnTo>
                    <a:lnTo>
                      <a:pt x="2359" y="910"/>
                    </a:lnTo>
                    <a:lnTo>
                      <a:pt x="0" y="0"/>
                    </a:lnTo>
                    <a:lnTo>
                      <a:pt x="20" y="1"/>
                    </a:lnTo>
                    <a:lnTo>
                      <a:pt x="40" y="3"/>
                    </a:lnTo>
                    <a:lnTo>
                      <a:pt x="60" y="5"/>
                    </a:lnTo>
                    <a:lnTo>
                      <a:pt x="79" y="7"/>
                    </a:lnTo>
                    <a:lnTo>
                      <a:pt x="98" y="8"/>
                    </a:lnTo>
                    <a:lnTo>
                      <a:pt x="118" y="10"/>
                    </a:lnTo>
                    <a:lnTo>
                      <a:pt x="138" y="11"/>
                    </a:lnTo>
                    <a:lnTo>
                      <a:pt x="157" y="14"/>
                    </a:lnTo>
                    <a:lnTo>
                      <a:pt x="2543" y="934"/>
                    </a:lnTo>
                    <a:close/>
                  </a:path>
                </a:pathLst>
              </a:custGeom>
              <a:solidFill>
                <a:srgbClr val="318A79"/>
              </a:solidFill>
              <a:ln w="9525">
                <a:noFill/>
                <a:round/>
                <a:headEnd/>
                <a:tailEnd/>
              </a:ln>
            </p:spPr>
            <p:txBody>
              <a:bodyPr/>
              <a:lstStyle/>
              <a:p>
                <a:endParaRPr lang="fr-FR"/>
              </a:p>
            </p:txBody>
          </p:sp>
          <p:sp>
            <p:nvSpPr>
              <p:cNvPr id="455" name="Freeform 353"/>
              <p:cNvSpPr>
                <a:spLocks/>
              </p:cNvSpPr>
              <p:nvPr/>
            </p:nvSpPr>
            <p:spPr bwMode="auto">
              <a:xfrm>
                <a:off x="692" y="1025"/>
                <a:ext cx="839" cy="307"/>
              </a:xfrm>
              <a:custGeom>
                <a:avLst/>
                <a:gdLst>
                  <a:gd name="T0" fmla="*/ 31 w 2518"/>
                  <a:gd name="T1" fmla="*/ 11 h 922"/>
                  <a:gd name="T2" fmla="*/ 31 w 2518"/>
                  <a:gd name="T3" fmla="*/ 11 h 922"/>
                  <a:gd name="T4" fmla="*/ 31 w 2518"/>
                  <a:gd name="T5" fmla="*/ 11 h 922"/>
                  <a:gd name="T6" fmla="*/ 31 w 2518"/>
                  <a:gd name="T7" fmla="*/ 11 h 922"/>
                  <a:gd name="T8" fmla="*/ 30 w 2518"/>
                  <a:gd name="T9" fmla="*/ 11 h 922"/>
                  <a:gd name="T10" fmla="*/ 30 w 2518"/>
                  <a:gd name="T11" fmla="*/ 11 h 922"/>
                  <a:gd name="T12" fmla="*/ 30 w 2518"/>
                  <a:gd name="T13" fmla="*/ 11 h 922"/>
                  <a:gd name="T14" fmla="*/ 30 w 2518"/>
                  <a:gd name="T15" fmla="*/ 11 h 922"/>
                  <a:gd name="T16" fmla="*/ 30 w 2518"/>
                  <a:gd name="T17" fmla="*/ 11 h 922"/>
                  <a:gd name="T18" fmla="*/ 30 w 2518"/>
                  <a:gd name="T19" fmla="*/ 11 h 922"/>
                  <a:gd name="T20" fmla="*/ 29 w 2518"/>
                  <a:gd name="T21" fmla="*/ 11 h 922"/>
                  <a:gd name="T22" fmla="*/ 29 w 2518"/>
                  <a:gd name="T23" fmla="*/ 11 h 922"/>
                  <a:gd name="T24" fmla="*/ 29 w 2518"/>
                  <a:gd name="T25" fmla="*/ 11 h 922"/>
                  <a:gd name="T26" fmla="*/ 29 w 2518"/>
                  <a:gd name="T27" fmla="*/ 11 h 922"/>
                  <a:gd name="T28" fmla="*/ 29 w 2518"/>
                  <a:gd name="T29" fmla="*/ 11 h 922"/>
                  <a:gd name="T30" fmla="*/ 28 w 2518"/>
                  <a:gd name="T31" fmla="*/ 11 h 922"/>
                  <a:gd name="T32" fmla="*/ 28 w 2518"/>
                  <a:gd name="T33" fmla="*/ 11 h 922"/>
                  <a:gd name="T34" fmla="*/ 0 w 2518"/>
                  <a:gd name="T35" fmla="*/ 0 h 922"/>
                  <a:gd name="T36" fmla="*/ 0 w 2518"/>
                  <a:gd name="T37" fmla="*/ 0 h 922"/>
                  <a:gd name="T38" fmla="*/ 0 w 2518"/>
                  <a:gd name="T39" fmla="*/ 0 h 922"/>
                  <a:gd name="T40" fmla="*/ 1 w 2518"/>
                  <a:gd name="T41" fmla="*/ 0 h 922"/>
                  <a:gd name="T42" fmla="*/ 1 w 2518"/>
                  <a:gd name="T43" fmla="*/ 0 h 922"/>
                  <a:gd name="T44" fmla="*/ 1 w 2518"/>
                  <a:gd name="T45" fmla="*/ 0 h 922"/>
                  <a:gd name="T46" fmla="*/ 1 w 2518"/>
                  <a:gd name="T47" fmla="*/ 0 h 922"/>
                  <a:gd name="T48" fmla="*/ 2 w 2518"/>
                  <a:gd name="T49" fmla="*/ 0 h 922"/>
                  <a:gd name="T50" fmla="*/ 2 w 2518"/>
                  <a:gd name="T51" fmla="*/ 0 h 922"/>
                  <a:gd name="T52" fmla="*/ 31 w 2518"/>
                  <a:gd name="T53" fmla="*/ 11 h 9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8"/>
                  <a:gd name="T82" fmla="*/ 0 h 922"/>
                  <a:gd name="T83" fmla="*/ 2518 w 2518"/>
                  <a:gd name="T84" fmla="*/ 922 h 9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8" h="922">
                    <a:moveTo>
                      <a:pt x="2518" y="922"/>
                    </a:moveTo>
                    <a:lnTo>
                      <a:pt x="2504" y="920"/>
                    </a:lnTo>
                    <a:lnTo>
                      <a:pt x="2490" y="918"/>
                    </a:lnTo>
                    <a:lnTo>
                      <a:pt x="2476" y="916"/>
                    </a:lnTo>
                    <a:lnTo>
                      <a:pt x="2462" y="913"/>
                    </a:lnTo>
                    <a:lnTo>
                      <a:pt x="2449" y="911"/>
                    </a:lnTo>
                    <a:lnTo>
                      <a:pt x="2435" y="909"/>
                    </a:lnTo>
                    <a:lnTo>
                      <a:pt x="2420" y="907"/>
                    </a:lnTo>
                    <a:lnTo>
                      <a:pt x="2407" y="904"/>
                    </a:lnTo>
                    <a:lnTo>
                      <a:pt x="2393" y="902"/>
                    </a:lnTo>
                    <a:lnTo>
                      <a:pt x="2378" y="900"/>
                    </a:lnTo>
                    <a:lnTo>
                      <a:pt x="2365" y="898"/>
                    </a:lnTo>
                    <a:lnTo>
                      <a:pt x="2350" y="894"/>
                    </a:lnTo>
                    <a:lnTo>
                      <a:pt x="2336" y="892"/>
                    </a:lnTo>
                    <a:lnTo>
                      <a:pt x="2323" y="890"/>
                    </a:lnTo>
                    <a:lnTo>
                      <a:pt x="2308" y="886"/>
                    </a:lnTo>
                    <a:lnTo>
                      <a:pt x="2295" y="884"/>
                    </a:lnTo>
                    <a:lnTo>
                      <a:pt x="0" y="0"/>
                    </a:lnTo>
                    <a:lnTo>
                      <a:pt x="21" y="1"/>
                    </a:lnTo>
                    <a:lnTo>
                      <a:pt x="40" y="3"/>
                    </a:lnTo>
                    <a:lnTo>
                      <a:pt x="60" y="4"/>
                    </a:lnTo>
                    <a:lnTo>
                      <a:pt x="80" y="6"/>
                    </a:lnTo>
                    <a:lnTo>
                      <a:pt x="100" y="7"/>
                    </a:lnTo>
                    <a:lnTo>
                      <a:pt x="119" y="10"/>
                    </a:lnTo>
                    <a:lnTo>
                      <a:pt x="140" y="11"/>
                    </a:lnTo>
                    <a:lnTo>
                      <a:pt x="159" y="12"/>
                    </a:lnTo>
                    <a:lnTo>
                      <a:pt x="2518" y="922"/>
                    </a:lnTo>
                    <a:close/>
                  </a:path>
                </a:pathLst>
              </a:custGeom>
              <a:solidFill>
                <a:srgbClr val="348D7C"/>
              </a:solidFill>
              <a:ln w="9525">
                <a:noFill/>
                <a:round/>
                <a:headEnd/>
                <a:tailEnd/>
              </a:ln>
            </p:spPr>
            <p:txBody>
              <a:bodyPr/>
              <a:lstStyle/>
              <a:p>
                <a:endParaRPr lang="fr-FR"/>
              </a:p>
            </p:txBody>
          </p:sp>
          <p:sp>
            <p:nvSpPr>
              <p:cNvPr id="456" name="Freeform 354"/>
              <p:cNvSpPr>
                <a:spLocks/>
              </p:cNvSpPr>
              <p:nvPr/>
            </p:nvSpPr>
            <p:spPr bwMode="auto">
              <a:xfrm>
                <a:off x="640" y="1021"/>
                <a:ext cx="817" cy="299"/>
              </a:xfrm>
              <a:custGeom>
                <a:avLst/>
                <a:gdLst>
                  <a:gd name="T0" fmla="*/ 30 w 2450"/>
                  <a:gd name="T1" fmla="*/ 11 h 897"/>
                  <a:gd name="T2" fmla="*/ 30 w 2450"/>
                  <a:gd name="T3" fmla="*/ 11 h 897"/>
                  <a:gd name="T4" fmla="*/ 30 w 2450"/>
                  <a:gd name="T5" fmla="*/ 11 h 897"/>
                  <a:gd name="T6" fmla="*/ 30 w 2450"/>
                  <a:gd name="T7" fmla="*/ 11 h 897"/>
                  <a:gd name="T8" fmla="*/ 29 w 2450"/>
                  <a:gd name="T9" fmla="*/ 11 h 897"/>
                  <a:gd name="T10" fmla="*/ 29 w 2450"/>
                  <a:gd name="T11" fmla="*/ 11 h 897"/>
                  <a:gd name="T12" fmla="*/ 29 w 2450"/>
                  <a:gd name="T13" fmla="*/ 11 h 897"/>
                  <a:gd name="T14" fmla="*/ 29 w 2450"/>
                  <a:gd name="T15" fmla="*/ 11 h 897"/>
                  <a:gd name="T16" fmla="*/ 28 w 2450"/>
                  <a:gd name="T17" fmla="*/ 11 h 897"/>
                  <a:gd name="T18" fmla="*/ 28 w 2450"/>
                  <a:gd name="T19" fmla="*/ 11 h 897"/>
                  <a:gd name="T20" fmla="*/ 28 w 2450"/>
                  <a:gd name="T21" fmla="*/ 11 h 897"/>
                  <a:gd name="T22" fmla="*/ 28 w 2450"/>
                  <a:gd name="T23" fmla="*/ 11 h 897"/>
                  <a:gd name="T24" fmla="*/ 28 w 2450"/>
                  <a:gd name="T25" fmla="*/ 11 h 897"/>
                  <a:gd name="T26" fmla="*/ 27 w 2450"/>
                  <a:gd name="T27" fmla="*/ 10 h 897"/>
                  <a:gd name="T28" fmla="*/ 27 w 2450"/>
                  <a:gd name="T29" fmla="*/ 10 h 897"/>
                  <a:gd name="T30" fmla="*/ 27 w 2450"/>
                  <a:gd name="T31" fmla="*/ 10 h 897"/>
                  <a:gd name="T32" fmla="*/ 27 w 2450"/>
                  <a:gd name="T33" fmla="*/ 10 h 897"/>
                  <a:gd name="T34" fmla="*/ 0 w 2450"/>
                  <a:gd name="T35" fmla="*/ 0 h 897"/>
                  <a:gd name="T36" fmla="*/ 0 w 2450"/>
                  <a:gd name="T37" fmla="*/ 0 h 897"/>
                  <a:gd name="T38" fmla="*/ 0 w 2450"/>
                  <a:gd name="T39" fmla="*/ 0 h 897"/>
                  <a:gd name="T40" fmla="*/ 1 w 2450"/>
                  <a:gd name="T41" fmla="*/ 0 h 897"/>
                  <a:gd name="T42" fmla="*/ 1 w 2450"/>
                  <a:gd name="T43" fmla="*/ 0 h 897"/>
                  <a:gd name="T44" fmla="*/ 1 w 2450"/>
                  <a:gd name="T45" fmla="*/ 0 h 897"/>
                  <a:gd name="T46" fmla="*/ 1 w 2450"/>
                  <a:gd name="T47" fmla="*/ 0 h 897"/>
                  <a:gd name="T48" fmla="*/ 2 w 2450"/>
                  <a:gd name="T49" fmla="*/ 0 h 897"/>
                  <a:gd name="T50" fmla="*/ 2 w 2450"/>
                  <a:gd name="T51" fmla="*/ 0 h 897"/>
                  <a:gd name="T52" fmla="*/ 30 w 2450"/>
                  <a:gd name="T53" fmla="*/ 11 h 8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50"/>
                  <a:gd name="T82" fmla="*/ 0 h 897"/>
                  <a:gd name="T83" fmla="*/ 2450 w 2450"/>
                  <a:gd name="T84" fmla="*/ 897 h 8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50" h="897">
                    <a:moveTo>
                      <a:pt x="2450" y="897"/>
                    </a:moveTo>
                    <a:lnTo>
                      <a:pt x="2431" y="894"/>
                    </a:lnTo>
                    <a:lnTo>
                      <a:pt x="2413" y="890"/>
                    </a:lnTo>
                    <a:lnTo>
                      <a:pt x="2395" y="887"/>
                    </a:lnTo>
                    <a:lnTo>
                      <a:pt x="2377" y="882"/>
                    </a:lnTo>
                    <a:lnTo>
                      <a:pt x="2359" y="879"/>
                    </a:lnTo>
                    <a:lnTo>
                      <a:pt x="2340" y="874"/>
                    </a:lnTo>
                    <a:lnTo>
                      <a:pt x="2322" y="871"/>
                    </a:lnTo>
                    <a:lnTo>
                      <a:pt x="2303" y="866"/>
                    </a:lnTo>
                    <a:lnTo>
                      <a:pt x="2286" y="863"/>
                    </a:lnTo>
                    <a:lnTo>
                      <a:pt x="2269" y="858"/>
                    </a:lnTo>
                    <a:lnTo>
                      <a:pt x="2252" y="855"/>
                    </a:lnTo>
                    <a:lnTo>
                      <a:pt x="2237" y="851"/>
                    </a:lnTo>
                    <a:lnTo>
                      <a:pt x="2220" y="847"/>
                    </a:lnTo>
                    <a:lnTo>
                      <a:pt x="2203" y="844"/>
                    </a:lnTo>
                    <a:lnTo>
                      <a:pt x="2186" y="839"/>
                    </a:lnTo>
                    <a:lnTo>
                      <a:pt x="2169" y="836"/>
                    </a:lnTo>
                    <a:lnTo>
                      <a:pt x="0" y="0"/>
                    </a:lnTo>
                    <a:lnTo>
                      <a:pt x="19" y="1"/>
                    </a:lnTo>
                    <a:lnTo>
                      <a:pt x="39" y="2"/>
                    </a:lnTo>
                    <a:lnTo>
                      <a:pt x="58" y="5"/>
                    </a:lnTo>
                    <a:lnTo>
                      <a:pt x="78" y="6"/>
                    </a:lnTo>
                    <a:lnTo>
                      <a:pt x="98" y="8"/>
                    </a:lnTo>
                    <a:lnTo>
                      <a:pt x="117" y="9"/>
                    </a:lnTo>
                    <a:lnTo>
                      <a:pt x="136" y="11"/>
                    </a:lnTo>
                    <a:lnTo>
                      <a:pt x="155" y="13"/>
                    </a:lnTo>
                    <a:lnTo>
                      <a:pt x="2450" y="897"/>
                    </a:lnTo>
                    <a:close/>
                  </a:path>
                </a:pathLst>
              </a:custGeom>
              <a:solidFill>
                <a:srgbClr val="348F7E"/>
              </a:solidFill>
              <a:ln w="9525">
                <a:noFill/>
                <a:round/>
                <a:headEnd/>
                <a:tailEnd/>
              </a:ln>
            </p:spPr>
            <p:txBody>
              <a:bodyPr/>
              <a:lstStyle/>
              <a:p>
                <a:endParaRPr lang="fr-FR"/>
              </a:p>
            </p:txBody>
          </p:sp>
          <p:sp>
            <p:nvSpPr>
              <p:cNvPr id="457" name="Freeform 355"/>
              <p:cNvSpPr>
                <a:spLocks/>
              </p:cNvSpPr>
              <p:nvPr/>
            </p:nvSpPr>
            <p:spPr bwMode="auto">
              <a:xfrm>
                <a:off x="588" y="1017"/>
                <a:ext cx="775" cy="282"/>
              </a:xfrm>
              <a:custGeom>
                <a:avLst/>
                <a:gdLst>
                  <a:gd name="T0" fmla="*/ 29 w 2324"/>
                  <a:gd name="T1" fmla="*/ 10 h 848"/>
                  <a:gd name="T2" fmla="*/ 28 w 2324"/>
                  <a:gd name="T3" fmla="*/ 10 h 848"/>
                  <a:gd name="T4" fmla="*/ 28 w 2324"/>
                  <a:gd name="T5" fmla="*/ 10 h 848"/>
                  <a:gd name="T6" fmla="*/ 28 w 2324"/>
                  <a:gd name="T7" fmla="*/ 10 h 848"/>
                  <a:gd name="T8" fmla="*/ 28 w 2324"/>
                  <a:gd name="T9" fmla="*/ 10 h 848"/>
                  <a:gd name="T10" fmla="*/ 27 w 2324"/>
                  <a:gd name="T11" fmla="*/ 10 h 848"/>
                  <a:gd name="T12" fmla="*/ 27 w 2324"/>
                  <a:gd name="T13" fmla="*/ 10 h 848"/>
                  <a:gd name="T14" fmla="*/ 27 w 2324"/>
                  <a:gd name="T15" fmla="*/ 10 h 848"/>
                  <a:gd name="T16" fmla="*/ 27 w 2324"/>
                  <a:gd name="T17" fmla="*/ 10 h 848"/>
                  <a:gd name="T18" fmla="*/ 27 w 2324"/>
                  <a:gd name="T19" fmla="*/ 10 h 848"/>
                  <a:gd name="T20" fmla="*/ 26 w 2324"/>
                  <a:gd name="T21" fmla="*/ 10 h 848"/>
                  <a:gd name="T22" fmla="*/ 26 w 2324"/>
                  <a:gd name="T23" fmla="*/ 10 h 848"/>
                  <a:gd name="T24" fmla="*/ 26 w 2324"/>
                  <a:gd name="T25" fmla="*/ 10 h 848"/>
                  <a:gd name="T26" fmla="*/ 26 w 2324"/>
                  <a:gd name="T27" fmla="*/ 10 h 848"/>
                  <a:gd name="T28" fmla="*/ 25 w 2324"/>
                  <a:gd name="T29" fmla="*/ 10 h 848"/>
                  <a:gd name="T30" fmla="*/ 25 w 2324"/>
                  <a:gd name="T31" fmla="*/ 10 h 848"/>
                  <a:gd name="T32" fmla="*/ 25 w 2324"/>
                  <a:gd name="T33" fmla="*/ 10 h 848"/>
                  <a:gd name="T34" fmla="*/ 0 w 2324"/>
                  <a:gd name="T35" fmla="*/ 0 h 848"/>
                  <a:gd name="T36" fmla="*/ 0 w 2324"/>
                  <a:gd name="T37" fmla="*/ 0 h 848"/>
                  <a:gd name="T38" fmla="*/ 0 w 2324"/>
                  <a:gd name="T39" fmla="*/ 0 h 848"/>
                  <a:gd name="T40" fmla="*/ 1 w 2324"/>
                  <a:gd name="T41" fmla="*/ 0 h 848"/>
                  <a:gd name="T42" fmla="*/ 1 w 2324"/>
                  <a:gd name="T43" fmla="*/ 0 h 848"/>
                  <a:gd name="T44" fmla="*/ 1 w 2324"/>
                  <a:gd name="T45" fmla="*/ 0 h 848"/>
                  <a:gd name="T46" fmla="*/ 1 w 2324"/>
                  <a:gd name="T47" fmla="*/ 0 h 848"/>
                  <a:gd name="T48" fmla="*/ 2 w 2324"/>
                  <a:gd name="T49" fmla="*/ 0 h 848"/>
                  <a:gd name="T50" fmla="*/ 2 w 2324"/>
                  <a:gd name="T51" fmla="*/ 0 h 848"/>
                  <a:gd name="T52" fmla="*/ 29 w 2324"/>
                  <a:gd name="T53" fmla="*/ 10 h 8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4"/>
                  <a:gd name="T82" fmla="*/ 0 h 848"/>
                  <a:gd name="T83" fmla="*/ 2324 w 2324"/>
                  <a:gd name="T84" fmla="*/ 848 h 8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4" h="848">
                    <a:moveTo>
                      <a:pt x="2324" y="848"/>
                    </a:moveTo>
                    <a:lnTo>
                      <a:pt x="2304" y="843"/>
                    </a:lnTo>
                    <a:lnTo>
                      <a:pt x="2285" y="839"/>
                    </a:lnTo>
                    <a:lnTo>
                      <a:pt x="2266" y="834"/>
                    </a:lnTo>
                    <a:lnTo>
                      <a:pt x="2247" y="830"/>
                    </a:lnTo>
                    <a:lnTo>
                      <a:pt x="2226" y="825"/>
                    </a:lnTo>
                    <a:lnTo>
                      <a:pt x="2207" y="821"/>
                    </a:lnTo>
                    <a:lnTo>
                      <a:pt x="2188" y="816"/>
                    </a:lnTo>
                    <a:lnTo>
                      <a:pt x="2169" y="812"/>
                    </a:lnTo>
                    <a:lnTo>
                      <a:pt x="2149" y="808"/>
                    </a:lnTo>
                    <a:lnTo>
                      <a:pt x="2130" y="804"/>
                    </a:lnTo>
                    <a:lnTo>
                      <a:pt x="2111" y="799"/>
                    </a:lnTo>
                    <a:lnTo>
                      <a:pt x="2090" y="795"/>
                    </a:lnTo>
                    <a:lnTo>
                      <a:pt x="2071" y="790"/>
                    </a:lnTo>
                    <a:lnTo>
                      <a:pt x="2052" y="786"/>
                    </a:lnTo>
                    <a:lnTo>
                      <a:pt x="2033" y="781"/>
                    </a:lnTo>
                    <a:lnTo>
                      <a:pt x="2013" y="776"/>
                    </a:lnTo>
                    <a:lnTo>
                      <a:pt x="0" y="0"/>
                    </a:lnTo>
                    <a:lnTo>
                      <a:pt x="19" y="1"/>
                    </a:lnTo>
                    <a:lnTo>
                      <a:pt x="39" y="2"/>
                    </a:lnTo>
                    <a:lnTo>
                      <a:pt x="58" y="4"/>
                    </a:lnTo>
                    <a:lnTo>
                      <a:pt x="78" y="5"/>
                    </a:lnTo>
                    <a:lnTo>
                      <a:pt x="97" y="8"/>
                    </a:lnTo>
                    <a:lnTo>
                      <a:pt x="117" y="9"/>
                    </a:lnTo>
                    <a:lnTo>
                      <a:pt x="136" y="11"/>
                    </a:lnTo>
                    <a:lnTo>
                      <a:pt x="155" y="12"/>
                    </a:lnTo>
                    <a:lnTo>
                      <a:pt x="2324" y="848"/>
                    </a:lnTo>
                    <a:close/>
                  </a:path>
                </a:pathLst>
              </a:custGeom>
              <a:solidFill>
                <a:srgbClr val="379281"/>
              </a:solidFill>
              <a:ln w="9525">
                <a:noFill/>
                <a:round/>
                <a:headEnd/>
                <a:tailEnd/>
              </a:ln>
            </p:spPr>
            <p:txBody>
              <a:bodyPr/>
              <a:lstStyle/>
              <a:p>
                <a:endParaRPr lang="fr-FR"/>
              </a:p>
            </p:txBody>
          </p:sp>
          <p:sp>
            <p:nvSpPr>
              <p:cNvPr id="458" name="Freeform 356"/>
              <p:cNvSpPr>
                <a:spLocks/>
              </p:cNvSpPr>
              <p:nvPr/>
            </p:nvSpPr>
            <p:spPr bwMode="auto">
              <a:xfrm>
                <a:off x="496" y="997"/>
                <a:ext cx="763" cy="278"/>
              </a:xfrm>
              <a:custGeom>
                <a:avLst/>
                <a:gdLst>
                  <a:gd name="T0" fmla="*/ 28 w 2291"/>
                  <a:gd name="T1" fmla="*/ 10 h 835"/>
                  <a:gd name="T2" fmla="*/ 28 w 2291"/>
                  <a:gd name="T3" fmla="*/ 10 h 835"/>
                  <a:gd name="T4" fmla="*/ 28 w 2291"/>
                  <a:gd name="T5" fmla="*/ 10 h 835"/>
                  <a:gd name="T6" fmla="*/ 28 w 2291"/>
                  <a:gd name="T7" fmla="*/ 10 h 835"/>
                  <a:gd name="T8" fmla="*/ 28 w 2291"/>
                  <a:gd name="T9" fmla="*/ 10 h 835"/>
                  <a:gd name="T10" fmla="*/ 28 w 2291"/>
                  <a:gd name="T11" fmla="*/ 10 h 835"/>
                  <a:gd name="T12" fmla="*/ 27 w 2291"/>
                  <a:gd name="T13" fmla="*/ 10 h 835"/>
                  <a:gd name="T14" fmla="*/ 27 w 2291"/>
                  <a:gd name="T15" fmla="*/ 10 h 835"/>
                  <a:gd name="T16" fmla="*/ 27 w 2291"/>
                  <a:gd name="T17" fmla="*/ 10 h 835"/>
                  <a:gd name="T18" fmla="*/ 27 w 2291"/>
                  <a:gd name="T19" fmla="*/ 10 h 835"/>
                  <a:gd name="T20" fmla="*/ 27 w 2291"/>
                  <a:gd name="T21" fmla="*/ 10 h 835"/>
                  <a:gd name="T22" fmla="*/ 27 w 2291"/>
                  <a:gd name="T23" fmla="*/ 10 h 835"/>
                  <a:gd name="T24" fmla="*/ 26 w 2291"/>
                  <a:gd name="T25" fmla="*/ 10 h 835"/>
                  <a:gd name="T26" fmla="*/ 26 w 2291"/>
                  <a:gd name="T27" fmla="*/ 10 h 835"/>
                  <a:gd name="T28" fmla="*/ 26 w 2291"/>
                  <a:gd name="T29" fmla="*/ 10 h 835"/>
                  <a:gd name="T30" fmla="*/ 26 w 2291"/>
                  <a:gd name="T31" fmla="*/ 10 h 835"/>
                  <a:gd name="T32" fmla="*/ 26 w 2291"/>
                  <a:gd name="T33" fmla="*/ 10 h 835"/>
                  <a:gd name="T34" fmla="*/ 26 w 2291"/>
                  <a:gd name="T35" fmla="*/ 10 h 835"/>
                  <a:gd name="T36" fmla="*/ 26 w 2291"/>
                  <a:gd name="T37" fmla="*/ 10 h 835"/>
                  <a:gd name="T38" fmla="*/ 26 w 2291"/>
                  <a:gd name="T39" fmla="*/ 10 h 835"/>
                  <a:gd name="T40" fmla="*/ 26 w 2291"/>
                  <a:gd name="T41" fmla="*/ 10 h 835"/>
                  <a:gd name="T42" fmla="*/ 25 w 2291"/>
                  <a:gd name="T43" fmla="*/ 10 h 835"/>
                  <a:gd name="T44" fmla="*/ 25 w 2291"/>
                  <a:gd name="T45" fmla="*/ 10 h 835"/>
                  <a:gd name="T46" fmla="*/ 25 w 2291"/>
                  <a:gd name="T47" fmla="*/ 10 h 835"/>
                  <a:gd name="T48" fmla="*/ 25 w 2291"/>
                  <a:gd name="T49" fmla="*/ 10 h 835"/>
                  <a:gd name="T50" fmla="*/ 0 w 2291"/>
                  <a:gd name="T51" fmla="*/ 0 h 835"/>
                  <a:gd name="T52" fmla="*/ 0 w 2291"/>
                  <a:gd name="T53" fmla="*/ 0 h 835"/>
                  <a:gd name="T54" fmla="*/ 0 w 2291"/>
                  <a:gd name="T55" fmla="*/ 0 h 835"/>
                  <a:gd name="T56" fmla="*/ 1 w 2291"/>
                  <a:gd name="T57" fmla="*/ 0 h 835"/>
                  <a:gd name="T58" fmla="*/ 1 w 2291"/>
                  <a:gd name="T59" fmla="*/ 0 h 835"/>
                  <a:gd name="T60" fmla="*/ 1 w 2291"/>
                  <a:gd name="T61" fmla="*/ 0 h 835"/>
                  <a:gd name="T62" fmla="*/ 1 w 2291"/>
                  <a:gd name="T63" fmla="*/ 0 h 835"/>
                  <a:gd name="T64" fmla="*/ 1 w 2291"/>
                  <a:gd name="T65" fmla="*/ 0 h 835"/>
                  <a:gd name="T66" fmla="*/ 2 w 2291"/>
                  <a:gd name="T67" fmla="*/ 0 h 835"/>
                  <a:gd name="T68" fmla="*/ 2 w 2291"/>
                  <a:gd name="T69" fmla="*/ 0 h 835"/>
                  <a:gd name="T70" fmla="*/ 2 w 2291"/>
                  <a:gd name="T71" fmla="*/ 0 h 835"/>
                  <a:gd name="T72" fmla="*/ 2 w 2291"/>
                  <a:gd name="T73" fmla="*/ 0 h 835"/>
                  <a:gd name="T74" fmla="*/ 3 w 2291"/>
                  <a:gd name="T75" fmla="*/ 1 h 835"/>
                  <a:gd name="T76" fmla="*/ 3 w 2291"/>
                  <a:gd name="T77" fmla="*/ 1 h 835"/>
                  <a:gd name="T78" fmla="*/ 3 w 2291"/>
                  <a:gd name="T79" fmla="*/ 1 h 835"/>
                  <a:gd name="T80" fmla="*/ 3 w 2291"/>
                  <a:gd name="T81" fmla="*/ 1 h 835"/>
                  <a:gd name="T82" fmla="*/ 3 w 2291"/>
                  <a:gd name="T83" fmla="*/ 1 h 835"/>
                  <a:gd name="T84" fmla="*/ 3 w 2291"/>
                  <a:gd name="T85" fmla="*/ 1 h 835"/>
                  <a:gd name="T86" fmla="*/ 3 w 2291"/>
                  <a:gd name="T87" fmla="*/ 1 h 835"/>
                  <a:gd name="T88" fmla="*/ 3 w 2291"/>
                  <a:gd name="T89" fmla="*/ 1 h 835"/>
                  <a:gd name="T90" fmla="*/ 3 w 2291"/>
                  <a:gd name="T91" fmla="*/ 1 h 835"/>
                  <a:gd name="T92" fmla="*/ 28 w 2291"/>
                  <a:gd name="T93" fmla="*/ 10 h 8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1"/>
                  <a:gd name="T142" fmla="*/ 0 h 835"/>
                  <a:gd name="T143" fmla="*/ 2291 w 2291"/>
                  <a:gd name="T144" fmla="*/ 835 h 8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1" h="835">
                    <a:moveTo>
                      <a:pt x="2291" y="835"/>
                    </a:moveTo>
                    <a:lnTo>
                      <a:pt x="2280" y="833"/>
                    </a:lnTo>
                    <a:lnTo>
                      <a:pt x="2268" y="830"/>
                    </a:lnTo>
                    <a:lnTo>
                      <a:pt x="2256" y="828"/>
                    </a:lnTo>
                    <a:lnTo>
                      <a:pt x="2244" y="824"/>
                    </a:lnTo>
                    <a:lnTo>
                      <a:pt x="2233" y="822"/>
                    </a:lnTo>
                    <a:lnTo>
                      <a:pt x="2220" y="820"/>
                    </a:lnTo>
                    <a:lnTo>
                      <a:pt x="2209" y="816"/>
                    </a:lnTo>
                    <a:lnTo>
                      <a:pt x="2196" y="814"/>
                    </a:lnTo>
                    <a:lnTo>
                      <a:pt x="2185" y="812"/>
                    </a:lnTo>
                    <a:lnTo>
                      <a:pt x="2173" y="808"/>
                    </a:lnTo>
                    <a:lnTo>
                      <a:pt x="2161" y="806"/>
                    </a:lnTo>
                    <a:lnTo>
                      <a:pt x="2149" y="804"/>
                    </a:lnTo>
                    <a:lnTo>
                      <a:pt x="2137" y="800"/>
                    </a:lnTo>
                    <a:lnTo>
                      <a:pt x="2125" y="798"/>
                    </a:lnTo>
                    <a:lnTo>
                      <a:pt x="2114" y="795"/>
                    </a:lnTo>
                    <a:lnTo>
                      <a:pt x="2101" y="792"/>
                    </a:lnTo>
                    <a:lnTo>
                      <a:pt x="2094" y="792"/>
                    </a:lnTo>
                    <a:lnTo>
                      <a:pt x="2088" y="791"/>
                    </a:lnTo>
                    <a:lnTo>
                      <a:pt x="2081" y="791"/>
                    </a:lnTo>
                    <a:lnTo>
                      <a:pt x="2075" y="791"/>
                    </a:lnTo>
                    <a:lnTo>
                      <a:pt x="2068" y="791"/>
                    </a:lnTo>
                    <a:lnTo>
                      <a:pt x="2062" y="791"/>
                    </a:lnTo>
                    <a:lnTo>
                      <a:pt x="2055" y="790"/>
                    </a:lnTo>
                    <a:lnTo>
                      <a:pt x="2048" y="790"/>
                    </a:lnTo>
                    <a:lnTo>
                      <a:pt x="0" y="0"/>
                    </a:lnTo>
                    <a:lnTo>
                      <a:pt x="17" y="3"/>
                    </a:lnTo>
                    <a:lnTo>
                      <a:pt x="34" y="7"/>
                    </a:lnTo>
                    <a:lnTo>
                      <a:pt x="50" y="11"/>
                    </a:lnTo>
                    <a:lnTo>
                      <a:pt x="67" y="14"/>
                    </a:lnTo>
                    <a:lnTo>
                      <a:pt x="84" y="18"/>
                    </a:lnTo>
                    <a:lnTo>
                      <a:pt x="101" y="21"/>
                    </a:lnTo>
                    <a:lnTo>
                      <a:pt x="118" y="25"/>
                    </a:lnTo>
                    <a:lnTo>
                      <a:pt x="135" y="28"/>
                    </a:lnTo>
                    <a:lnTo>
                      <a:pt x="152" y="33"/>
                    </a:lnTo>
                    <a:lnTo>
                      <a:pt x="169" y="36"/>
                    </a:lnTo>
                    <a:lnTo>
                      <a:pt x="186" y="39"/>
                    </a:lnTo>
                    <a:lnTo>
                      <a:pt x="203" y="43"/>
                    </a:lnTo>
                    <a:lnTo>
                      <a:pt x="219" y="46"/>
                    </a:lnTo>
                    <a:lnTo>
                      <a:pt x="236" y="51"/>
                    </a:lnTo>
                    <a:lnTo>
                      <a:pt x="253" y="54"/>
                    </a:lnTo>
                    <a:lnTo>
                      <a:pt x="270" y="58"/>
                    </a:lnTo>
                    <a:lnTo>
                      <a:pt x="272" y="58"/>
                    </a:lnTo>
                    <a:lnTo>
                      <a:pt x="275" y="58"/>
                    </a:lnTo>
                    <a:lnTo>
                      <a:pt x="276" y="58"/>
                    </a:lnTo>
                    <a:lnTo>
                      <a:pt x="278" y="59"/>
                    </a:lnTo>
                    <a:lnTo>
                      <a:pt x="2291" y="835"/>
                    </a:lnTo>
                    <a:close/>
                  </a:path>
                </a:pathLst>
              </a:custGeom>
              <a:solidFill>
                <a:srgbClr val="399483"/>
              </a:solidFill>
              <a:ln w="9525">
                <a:noFill/>
                <a:round/>
                <a:headEnd/>
                <a:tailEnd/>
              </a:ln>
            </p:spPr>
            <p:txBody>
              <a:bodyPr/>
              <a:lstStyle/>
              <a:p>
                <a:endParaRPr lang="fr-FR"/>
              </a:p>
            </p:txBody>
          </p:sp>
          <p:sp>
            <p:nvSpPr>
              <p:cNvPr id="459" name="Freeform 357"/>
              <p:cNvSpPr>
                <a:spLocks/>
              </p:cNvSpPr>
              <p:nvPr/>
            </p:nvSpPr>
            <p:spPr bwMode="auto">
              <a:xfrm>
                <a:off x="451" y="992"/>
                <a:ext cx="727" cy="268"/>
              </a:xfrm>
              <a:custGeom>
                <a:avLst/>
                <a:gdLst>
                  <a:gd name="T0" fmla="*/ 27 w 2181"/>
                  <a:gd name="T1" fmla="*/ 10 h 806"/>
                  <a:gd name="T2" fmla="*/ 27 w 2181"/>
                  <a:gd name="T3" fmla="*/ 10 h 806"/>
                  <a:gd name="T4" fmla="*/ 26 w 2181"/>
                  <a:gd name="T5" fmla="*/ 10 h 806"/>
                  <a:gd name="T6" fmla="*/ 26 w 2181"/>
                  <a:gd name="T7" fmla="*/ 10 h 806"/>
                  <a:gd name="T8" fmla="*/ 26 w 2181"/>
                  <a:gd name="T9" fmla="*/ 10 h 806"/>
                  <a:gd name="T10" fmla="*/ 26 w 2181"/>
                  <a:gd name="T11" fmla="*/ 10 h 806"/>
                  <a:gd name="T12" fmla="*/ 26 w 2181"/>
                  <a:gd name="T13" fmla="*/ 10 h 806"/>
                  <a:gd name="T14" fmla="*/ 25 w 2181"/>
                  <a:gd name="T15" fmla="*/ 10 h 806"/>
                  <a:gd name="T16" fmla="*/ 25 w 2181"/>
                  <a:gd name="T17" fmla="*/ 10 h 806"/>
                  <a:gd name="T18" fmla="*/ 0 w 2181"/>
                  <a:gd name="T19" fmla="*/ 0 h 806"/>
                  <a:gd name="T20" fmla="*/ 0 w 2181"/>
                  <a:gd name="T21" fmla="*/ 0 h 806"/>
                  <a:gd name="T22" fmla="*/ 0 w 2181"/>
                  <a:gd name="T23" fmla="*/ 0 h 806"/>
                  <a:gd name="T24" fmla="*/ 0 w 2181"/>
                  <a:gd name="T25" fmla="*/ 0 h 806"/>
                  <a:gd name="T26" fmla="*/ 0 w 2181"/>
                  <a:gd name="T27" fmla="*/ 0 h 806"/>
                  <a:gd name="T28" fmla="*/ 0 w 2181"/>
                  <a:gd name="T29" fmla="*/ 0 h 806"/>
                  <a:gd name="T30" fmla="*/ 1 w 2181"/>
                  <a:gd name="T31" fmla="*/ 0 h 806"/>
                  <a:gd name="T32" fmla="*/ 1 w 2181"/>
                  <a:gd name="T33" fmla="*/ 0 h 806"/>
                  <a:gd name="T34" fmla="*/ 1 w 2181"/>
                  <a:gd name="T35" fmla="*/ 0 h 806"/>
                  <a:gd name="T36" fmla="*/ 1 w 2181"/>
                  <a:gd name="T37" fmla="*/ 0 h 806"/>
                  <a:gd name="T38" fmla="*/ 1 w 2181"/>
                  <a:gd name="T39" fmla="*/ 0 h 806"/>
                  <a:gd name="T40" fmla="*/ 1 w 2181"/>
                  <a:gd name="T41" fmla="*/ 0 h 806"/>
                  <a:gd name="T42" fmla="*/ 1 w 2181"/>
                  <a:gd name="T43" fmla="*/ 0 h 806"/>
                  <a:gd name="T44" fmla="*/ 1 w 2181"/>
                  <a:gd name="T45" fmla="*/ 0 h 806"/>
                  <a:gd name="T46" fmla="*/ 1 w 2181"/>
                  <a:gd name="T47" fmla="*/ 0 h 806"/>
                  <a:gd name="T48" fmla="*/ 2 w 2181"/>
                  <a:gd name="T49" fmla="*/ 0 h 806"/>
                  <a:gd name="T50" fmla="*/ 2 w 2181"/>
                  <a:gd name="T51" fmla="*/ 0 h 806"/>
                  <a:gd name="T52" fmla="*/ 27 w 2181"/>
                  <a:gd name="T53" fmla="*/ 10 h 8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1"/>
                  <a:gd name="T82" fmla="*/ 0 h 806"/>
                  <a:gd name="T83" fmla="*/ 2181 w 2181"/>
                  <a:gd name="T84" fmla="*/ 806 h 8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1" h="806">
                    <a:moveTo>
                      <a:pt x="2181" y="806"/>
                    </a:moveTo>
                    <a:lnTo>
                      <a:pt x="2164" y="805"/>
                    </a:lnTo>
                    <a:lnTo>
                      <a:pt x="2146" y="804"/>
                    </a:lnTo>
                    <a:lnTo>
                      <a:pt x="2129" y="804"/>
                    </a:lnTo>
                    <a:lnTo>
                      <a:pt x="2112" y="803"/>
                    </a:lnTo>
                    <a:lnTo>
                      <a:pt x="2094" y="802"/>
                    </a:lnTo>
                    <a:lnTo>
                      <a:pt x="2077" y="801"/>
                    </a:lnTo>
                    <a:lnTo>
                      <a:pt x="2059" y="801"/>
                    </a:lnTo>
                    <a:lnTo>
                      <a:pt x="2042" y="799"/>
                    </a:lnTo>
                    <a:lnTo>
                      <a:pt x="0" y="11"/>
                    </a:lnTo>
                    <a:lnTo>
                      <a:pt x="8" y="10"/>
                    </a:lnTo>
                    <a:lnTo>
                      <a:pt x="16" y="9"/>
                    </a:lnTo>
                    <a:lnTo>
                      <a:pt x="23" y="7"/>
                    </a:lnTo>
                    <a:lnTo>
                      <a:pt x="31" y="6"/>
                    </a:lnTo>
                    <a:lnTo>
                      <a:pt x="39" y="4"/>
                    </a:lnTo>
                    <a:lnTo>
                      <a:pt x="46" y="2"/>
                    </a:lnTo>
                    <a:lnTo>
                      <a:pt x="53" y="1"/>
                    </a:lnTo>
                    <a:lnTo>
                      <a:pt x="61" y="0"/>
                    </a:lnTo>
                    <a:lnTo>
                      <a:pt x="70" y="2"/>
                    </a:lnTo>
                    <a:lnTo>
                      <a:pt x="79" y="4"/>
                    </a:lnTo>
                    <a:lnTo>
                      <a:pt x="88" y="6"/>
                    </a:lnTo>
                    <a:lnTo>
                      <a:pt x="97" y="8"/>
                    </a:lnTo>
                    <a:lnTo>
                      <a:pt x="105" y="10"/>
                    </a:lnTo>
                    <a:lnTo>
                      <a:pt x="114" y="11"/>
                    </a:lnTo>
                    <a:lnTo>
                      <a:pt x="123" y="14"/>
                    </a:lnTo>
                    <a:lnTo>
                      <a:pt x="133" y="16"/>
                    </a:lnTo>
                    <a:lnTo>
                      <a:pt x="2181" y="806"/>
                    </a:lnTo>
                    <a:close/>
                  </a:path>
                </a:pathLst>
              </a:custGeom>
              <a:solidFill>
                <a:srgbClr val="399783"/>
              </a:solidFill>
              <a:ln w="9525">
                <a:noFill/>
                <a:round/>
                <a:headEnd/>
                <a:tailEnd/>
              </a:ln>
            </p:spPr>
            <p:txBody>
              <a:bodyPr/>
              <a:lstStyle/>
              <a:p>
                <a:endParaRPr lang="fr-FR"/>
              </a:p>
            </p:txBody>
          </p:sp>
          <p:sp>
            <p:nvSpPr>
              <p:cNvPr id="460" name="Freeform 358"/>
              <p:cNvSpPr>
                <a:spLocks/>
              </p:cNvSpPr>
              <p:nvPr/>
            </p:nvSpPr>
            <p:spPr bwMode="auto">
              <a:xfrm>
                <a:off x="429" y="995"/>
                <a:ext cx="703" cy="263"/>
              </a:xfrm>
              <a:custGeom>
                <a:avLst/>
                <a:gdLst>
                  <a:gd name="T0" fmla="*/ 26 w 2110"/>
                  <a:gd name="T1" fmla="*/ 10 h 788"/>
                  <a:gd name="T2" fmla="*/ 26 w 2110"/>
                  <a:gd name="T3" fmla="*/ 10 h 788"/>
                  <a:gd name="T4" fmla="*/ 26 w 2110"/>
                  <a:gd name="T5" fmla="*/ 10 h 788"/>
                  <a:gd name="T6" fmla="*/ 25 w 2110"/>
                  <a:gd name="T7" fmla="*/ 10 h 788"/>
                  <a:gd name="T8" fmla="*/ 25 w 2110"/>
                  <a:gd name="T9" fmla="*/ 10 h 788"/>
                  <a:gd name="T10" fmla="*/ 25 w 2110"/>
                  <a:gd name="T11" fmla="*/ 10 h 788"/>
                  <a:gd name="T12" fmla="*/ 25 w 2110"/>
                  <a:gd name="T13" fmla="*/ 10 h 788"/>
                  <a:gd name="T14" fmla="*/ 25 w 2110"/>
                  <a:gd name="T15" fmla="*/ 10 h 788"/>
                  <a:gd name="T16" fmla="*/ 24 w 2110"/>
                  <a:gd name="T17" fmla="*/ 10 h 788"/>
                  <a:gd name="T18" fmla="*/ 0 w 2110"/>
                  <a:gd name="T19" fmla="*/ 0 h 788"/>
                  <a:gd name="T20" fmla="*/ 0 w 2110"/>
                  <a:gd name="T21" fmla="*/ 0 h 788"/>
                  <a:gd name="T22" fmla="*/ 0 w 2110"/>
                  <a:gd name="T23" fmla="*/ 0 h 788"/>
                  <a:gd name="T24" fmla="*/ 0 w 2110"/>
                  <a:gd name="T25" fmla="*/ 0 h 788"/>
                  <a:gd name="T26" fmla="*/ 0 w 2110"/>
                  <a:gd name="T27" fmla="*/ 0 h 788"/>
                  <a:gd name="T28" fmla="*/ 0 w 2110"/>
                  <a:gd name="T29" fmla="*/ 0 h 788"/>
                  <a:gd name="T30" fmla="*/ 0 w 2110"/>
                  <a:gd name="T31" fmla="*/ 0 h 788"/>
                  <a:gd name="T32" fmla="*/ 0 w 2110"/>
                  <a:gd name="T33" fmla="*/ 0 h 788"/>
                  <a:gd name="T34" fmla="*/ 0 w 2110"/>
                  <a:gd name="T35" fmla="*/ 0 h 788"/>
                  <a:gd name="T36" fmla="*/ 1 w 2110"/>
                  <a:gd name="T37" fmla="*/ 0 h 788"/>
                  <a:gd name="T38" fmla="*/ 1 w 2110"/>
                  <a:gd name="T39" fmla="*/ 0 h 788"/>
                  <a:gd name="T40" fmla="*/ 1 w 2110"/>
                  <a:gd name="T41" fmla="*/ 0 h 788"/>
                  <a:gd name="T42" fmla="*/ 1 w 2110"/>
                  <a:gd name="T43" fmla="*/ 0 h 788"/>
                  <a:gd name="T44" fmla="*/ 26 w 2110"/>
                  <a:gd name="T45" fmla="*/ 10 h 7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10"/>
                  <a:gd name="T70" fmla="*/ 0 h 788"/>
                  <a:gd name="T71" fmla="*/ 2110 w 2110"/>
                  <a:gd name="T72" fmla="*/ 788 h 7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10" h="788">
                    <a:moveTo>
                      <a:pt x="2110" y="788"/>
                    </a:moveTo>
                    <a:lnTo>
                      <a:pt x="2093" y="787"/>
                    </a:lnTo>
                    <a:lnTo>
                      <a:pt x="2075" y="787"/>
                    </a:lnTo>
                    <a:lnTo>
                      <a:pt x="2058" y="786"/>
                    </a:lnTo>
                    <a:lnTo>
                      <a:pt x="2041" y="785"/>
                    </a:lnTo>
                    <a:lnTo>
                      <a:pt x="2022" y="784"/>
                    </a:lnTo>
                    <a:lnTo>
                      <a:pt x="2006" y="784"/>
                    </a:lnTo>
                    <a:lnTo>
                      <a:pt x="1987" y="783"/>
                    </a:lnTo>
                    <a:lnTo>
                      <a:pt x="1970" y="783"/>
                    </a:lnTo>
                    <a:lnTo>
                      <a:pt x="0" y="22"/>
                    </a:lnTo>
                    <a:lnTo>
                      <a:pt x="2" y="19"/>
                    </a:lnTo>
                    <a:lnTo>
                      <a:pt x="4" y="17"/>
                    </a:lnTo>
                    <a:lnTo>
                      <a:pt x="6" y="15"/>
                    </a:lnTo>
                    <a:lnTo>
                      <a:pt x="7" y="13"/>
                    </a:lnTo>
                    <a:lnTo>
                      <a:pt x="15" y="12"/>
                    </a:lnTo>
                    <a:lnTo>
                      <a:pt x="23" y="9"/>
                    </a:lnTo>
                    <a:lnTo>
                      <a:pt x="30" y="8"/>
                    </a:lnTo>
                    <a:lnTo>
                      <a:pt x="37" y="6"/>
                    </a:lnTo>
                    <a:lnTo>
                      <a:pt x="45" y="5"/>
                    </a:lnTo>
                    <a:lnTo>
                      <a:pt x="53" y="4"/>
                    </a:lnTo>
                    <a:lnTo>
                      <a:pt x="60" y="1"/>
                    </a:lnTo>
                    <a:lnTo>
                      <a:pt x="68" y="0"/>
                    </a:lnTo>
                    <a:lnTo>
                      <a:pt x="2110" y="788"/>
                    </a:lnTo>
                    <a:close/>
                  </a:path>
                </a:pathLst>
              </a:custGeom>
              <a:solidFill>
                <a:srgbClr val="3B9985"/>
              </a:solidFill>
              <a:ln w="9525">
                <a:noFill/>
                <a:round/>
                <a:headEnd/>
                <a:tailEnd/>
              </a:ln>
            </p:spPr>
            <p:txBody>
              <a:bodyPr/>
              <a:lstStyle/>
              <a:p>
                <a:endParaRPr lang="fr-FR"/>
              </a:p>
            </p:txBody>
          </p:sp>
          <p:sp>
            <p:nvSpPr>
              <p:cNvPr id="461" name="Freeform 359"/>
              <p:cNvSpPr>
                <a:spLocks/>
              </p:cNvSpPr>
              <p:nvPr/>
            </p:nvSpPr>
            <p:spPr bwMode="auto">
              <a:xfrm>
                <a:off x="419" y="1003"/>
                <a:ext cx="666" cy="253"/>
              </a:xfrm>
              <a:custGeom>
                <a:avLst/>
                <a:gdLst>
                  <a:gd name="T0" fmla="*/ 25 w 1999"/>
                  <a:gd name="T1" fmla="*/ 9 h 761"/>
                  <a:gd name="T2" fmla="*/ 24 w 1999"/>
                  <a:gd name="T3" fmla="*/ 9 h 761"/>
                  <a:gd name="T4" fmla="*/ 24 w 1999"/>
                  <a:gd name="T5" fmla="*/ 9 h 761"/>
                  <a:gd name="T6" fmla="*/ 24 w 1999"/>
                  <a:gd name="T7" fmla="*/ 9 h 761"/>
                  <a:gd name="T8" fmla="*/ 24 w 1999"/>
                  <a:gd name="T9" fmla="*/ 9 h 761"/>
                  <a:gd name="T10" fmla="*/ 24 w 1999"/>
                  <a:gd name="T11" fmla="*/ 9 h 761"/>
                  <a:gd name="T12" fmla="*/ 23 w 1999"/>
                  <a:gd name="T13" fmla="*/ 9 h 761"/>
                  <a:gd name="T14" fmla="*/ 23 w 1999"/>
                  <a:gd name="T15" fmla="*/ 9 h 761"/>
                  <a:gd name="T16" fmla="*/ 23 w 1999"/>
                  <a:gd name="T17" fmla="*/ 9 h 761"/>
                  <a:gd name="T18" fmla="*/ 0 w 1999"/>
                  <a:gd name="T19" fmla="*/ 0 h 761"/>
                  <a:gd name="T20" fmla="*/ 0 w 1999"/>
                  <a:gd name="T21" fmla="*/ 0 h 761"/>
                  <a:gd name="T22" fmla="*/ 0 w 1999"/>
                  <a:gd name="T23" fmla="*/ 0 h 761"/>
                  <a:gd name="T24" fmla="*/ 0 w 1999"/>
                  <a:gd name="T25" fmla="*/ 0 h 761"/>
                  <a:gd name="T26" fmla="*/ 0 w 1999"/>
                  <a:gd name="T27" fmla="*/ 0 h 761"/>
                  <a:gd name="T28" fmla="*/ 25 w 1999"/>
                  <a:gd name="T29" fmla="*/ 9 h 7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99"/>
                  <a:gd name="T46" fmla="*/ 0 h 761"/>
                  <a:gd name="T47" fmla="*/ 1999 w 1999"/>
                  <a:gd name="T48" fmla="*/ 761 h 7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99" h="761">
                    <a:moveTo>
                      <a:pt x="1999" y="761"/>
                    </a:moveTo>
                    <a:lnTo>
                      <a:pt x="1982" y="760"/>
                    </a:lnTo>
                    <a:lnTo>
                      <a:pt x="1964" y="758"/>
                    </a:lnTo>
                    <a:lnTo>
                      <a:pt x="1947" y="758"/>
                    </a:lnTo>
                    <a:lnTo>
                      <a:pt x="1929" y="757"/>
                    </a:lnTo>
                    <a:lnTo>
                      <a:pt x="1911" y="756"/>
                    </a:lnTo>
                    <a:lnTo>
                      <a:pt x="1894" y="755"/>
                    </a:lnTo>
                    <a:lnTo>
                      <a:pt x="1876" y="755"/>
                    </a:lnTo>
                    <a:lnTo>
                      <a:pt x="1859" y="754"/>
                    </a:lnTo>
                    <a:lnTo>
                      <a:pt x="0" y="37"/>
                    </a:lnTo>
                    <a:lnTo>
                      <a:pt x="8" y="28"/>
                    </a:lnTo>
                    <a:lnTo>
                      <a:pt x="14" y="18"/>
                    </a:lnTo>
                    <a:lnTo>
                      <a:pt x="21" y="9"/>
                    </a:lnTo>
                    <a:lnTo>
                      <a:pt x="29" y="0"/>
                    </a:lnTo>
                    <a:lnTo>
                      <a:pt x="1999" y="761"/>
                    </a:lnTo>
                    <a:close/>
                  </a:path>
                </a:pathLst>
              </a:custGeom>
              <a:solidFill>
                <a:srgbClr val="3E9C88"/>
              </a:solidFill>
              <a:ln w="9525">
                <a:noFill/>
                <a:round/>
                <a:headEnd/>
                <a:tailEnd/>
              </a:ln>
            </p:spPr>
            <p:txBody>
              <a:bodyPr/>
              <a:lstStyle/>
              <a:p>
                <a:endParaRPr lang="fr-FR"/>
              </a:p>
            </p:txBody>
          </p:sp>
          <p:sp>
            <p:nvSpPr>
              <p:cNvPr id="462" name="Freeform 360"/>
              <p:cNvSpPr>
                <a:spLocks/>
              </p:cNvSpPr>
              <p:nvPr/>
            </p:nvSpPr>
            <p:spPr bwMode="auto">
              <a:xfrm>
                <a:off x="374" y="1015"/>
                <a:ext cx="665" cy="246"/>
              </a:xfrm>
              <a:custGeom>
                <a:avLst/>
                <a:gdLst>
                  <a:gd name="T0" fmla="*/ 24 w 1994"/>
                  <a:gd name="T1" fmla="*/ 9 h 737"/>
                  <a:gd name="T2" fmla="*/ 24 w 1994"/>
                  <a:gd name="T3" fmla="*/ 9 h 737"/>
                  <a:gd name="T4" fmla="*/ 24 w 1994"/>
                  <a:gd name="T5" fmla="*/ 9 h 737"/>
                  <a:gd name="T6" fmla="*/ 23 w 1994"/>
                  <a:gd name="T7" fmla="*/ 9 h 737"/>
                  <a:gd name="T8" fmla="*/ 23 w 1994"/>
                  <a:gd name="T9" fmla="*/ 9 h 737"/>
                  <a:gd name="T10" fmla="*/ 22 w 1994"/>
                  <a:gd name="T11" fmla="*/ 9 h 737"/>
                  <a:gd name="T12" fmla="*/ 22 w 1994"/>
                  <a:gd name="T13" fmla="*/ 9 h 737"/>
                  <a:gd name="T14" fmla="*/ 21 w 1994"/>
                  <a:gd name="T15" fmla="*/ 9 h 737"/>
                  <a:gd name="T16" fmla="*/ 21 w 1994"/>
                  <a:gd name="T17" fmla="*/ 9 h 737"/>
                  <a:gd name="T18" fmla="*/ 20 w 1994"/>
                  <a:gd name="T19" fmla="*/ 9 h 737"/>
                  <a:gd name="T20" fmla="*/ 20 w 1994"/>
                  <a:gd name="T21" fmla="*/ 9 h 737"/>
                  <a:gd name="T22" fmla="*/ 19 w 1994"/>
                  <a:gd name="T23" fmla="*/ 9 h 737"/>
                  <a:gd name="T24" fmla="*/ 19 w 1994"/>
                  <a:gd name="T25" fmla="*/ 9 h 737"/>
                  <a:gd name="T26" fmla="*/ 18 w 1994"/>
                  <a:gd name="T27" fmla="*/ 9 h 737"/>
                  <a:gd name="T28" fmla="*/ 17 w 1994"/>
                  <a:gd name="T29" fmla="*/ 9 h 737"/>
                  <a:gd name="T30" fmla="*/ 16 w 1994"/>
                  <a:gd name="T31" fmla="*/ 9 h 737"/>
                  <a:gd name="T32" fmla="*/ 15 w 1994"/>
                  <a:gd name="T33" fmla="*/ 8 h 737"/>
                  <a:gd name="T34" fmla="*/ 14 w 1994"/>
                  <a:gd name="T35" fmla="*/ 8 h 737"/>
                  <a:gd name="T36" fmla="*/ 13 w 1994"/>
                  <a:gd name="T37" fmla="*/ 8 h 737"/>
                  <a:gd name="T38" fmla="*/ 12 w 1994"/>
                  <a:gd name="T39" fmla="*/ 8 h 737"/>
                  <a:gd name="T40" fmla="*/ 12 w 1994"/>
                  <a:gd name="T41" fmla="*/ 7 h 737"/>
                  <a:gd name="T42" fmla="*/ 11 w 1994"/>
                  <a:gd name="T43" fmla="*/ 7 h 737"/>
                  <a:gd name="T44" fmla="*/ 11 w 1994"/>
                  <a:gd name="T45" fmla="*/ 7 h 737"/>
                  <a:gd name="T46" fmla="*/ 10 w 1994"/>
                  <a:gd name="T47" fmla="*/ 7 h 737"/>
                  <a:gd name="T48" fmla="*/ 10 w 1994"/>
                  <a:gd name="T49" fmla="*/ 7 h 737"/>
                  <a:gd name="T50" fmla="*/ 10 w 1994"/>
                  <a:gd name="T51" fmla="*/ 6 h 737"/>
                  <a:gd name="T52" fmla="*/ 9 w 1994"/>
                  <a:gd name="T53" fmla="*/ 6 h 737"/>
                  <a:gd name="T54" fmla="*/ 9 w 1994"/>
                  <a:gd name="T55" fmla="*/ 6 h 737"/>
                  <a:gd name="T56" fmla="*/ 8 w 1994"/>
                  <a:gd name="T57" fmla="*/ 6 h 737"/>
                  <a:gd name="T58" fmla="*/ 8 w 1994"/>
                  <a:gd name="T59" fmla="*/ 6 h 737"/>
                  <a:gd name="T60" fmla="*/ 7 w 1994"/>
                  <a:gd name="T61" fmla="*/ 6 h 737"/>
                  <a:gd name="T62" fmla="*/ 6 w 1994"/>
                  <a:gd name="T63" fmla="*/ 6 h 737"/>
                  <a:gd name="T64" fmla="*/ 5 w 1994"/>
                  <a:gd name="T65" fmla="*/ 5 h 737"/>
                  <a:gd name="T66" fmla="*/ 4 w 1994"/>
                  <a:gd name="T67" fmla="*/ 5 h 737"/>
                  <a:gd name="T68" fmla="*/ 4 w 1994"/>
                  <a:gd name="T69" fmla="*/ 5 h 737"/>
                  <a:gd name="T70" fmla="*/ 3 w 1994"/>
                  <a:gd name="T71" fmla="*/ 5 h 737"/>
                  <a:gd name="T72" fmla="*/ 2 w 1994"/>
                  <a:gd name="T73" fmla="*/ 5 h 737"/>
                  <a:gd name="T74" fmla="*/ 1 w 1994"/>
                  <a:gd name="T75" fmla="*/ 6 h 737"/>
                  <a:gd name="T76" fmla="*/ 1 w 1994"/>
                  <a:gd name="T77" fmla="*/ 6 h 737"/>
                  <a:gd name="T78" fmla="*/ 0 w 1994"/>
                  <a:gd name="T79" fmla="*/ 7 h 737"/>
                  <a:gd name="T80" fmla="*/ 0 w 1994"/>
                  <a:gd name="T81" fmla="*/ 6 h 737"/>
                  <a:gd name="T82" fmla="*/ 0 w 1994"/>
                  <a:gd name="T83" fmla="*/ 3 h 737"/>
                  <a:gd name="T84" fmla="*/ 0 w 1994"/>
                  <a:gd name="T85" fmla="*/ 2 h 737"/>
                  <a:gd name="T86" fmla="*/ 1 w 1994"/>
                  <a:gd name="T87" fmla="*/ 1 h 737"/>
                  <a:gd name="T88" fmla="*/ 1 w 1994"/>
                  <a:gd name="T89" fmla="*/ 1 h 737"/>
                  <a:gd name="T90" fmla="*/ 1 w 1994"/>
                  <a:gd name="T91" fmla="*/ 0 h 737"/>
                  <a:gd name="T92" fmla="*/ 25 w 1994"/>
                  <a:gd name="T93" fmla="*/ 9 h 7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4"/>
                  <a:gd name="T142" fmla="*/ 0 h 737"/>
                  <a:gd name="T143" fmla="*/ 1994 w 1994"/>
                  <a:gd name="T144" fmla="*/ 737 h 7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4" h="737">
                    <a:moveTo>
                      <a:pt x="1994" y="717"/>
                    </a:moveTo>
                    <a:lnTo>
                      <a:pt x="1980" y="717"/>
                    </a:lnTo>
                    <a:lnTo>
                      <a:pt x="1966" y="716"/>
                    </a:lnTo>
                    <a:lnTo>
                      <a:pt x="1952" y="716"/>
                    </a:lnTo>
                    <a:lnTo>
                      <a:pt x="1937" y="715"/>
                    </a:lnTo>
                    <a:lnTo>
                      <a:pt x="1923" y="714"/>
                    </a:lnTo>
                    <a:lnTo>
                      <a:pt x="1909" y="714"/>
                    </a:lnTo>
                    <a:lnTo>
                      <a:pt x="1894" y="712"/>
                    </a:lnTo>
                    <a:lnTo>
                      <a:pt x="1881" y="712"/>
                    </a:lnTo>
                    <a:lnTo>
                      <a:pt x="1859" y="714"/>
                    </a:lnTo>
                    <a:lnTo>
                      <a:pt x="1838" y="716"/>
                    </a:lnTo>
                    <a:lnTo>
                      <a:pt x="1817" y="717"/>
                    </a:lnTo>
                    <a:lnTo>
                      <a:pt x="1796" y="718"/>
                    </a:lnTo>
                    <a:lnTo>
                      <a:pt x="1774" y="720"/>
                    </a:lnTo>
                    <a:lnTo>
                      <a:pt x="1753" y="721"/>
                    </a:lnTo>
                    <a:lnTo>
                      <a:pt x="1731" y="723"/>
                    </a:lnTo>
                    <a:lnTo>
                      <a:pt x="1710" y="725"/>
                    </a:lnTo>
                    <a:lnTo>
                      <a:pt x="1688" y="726"/>
                    </a:lnTo>
                    <a:lnTo>
                      <a:pt x="1668" y="727"/>
                    </a:lnTo>
                    <a:lnTo>
                      <a:pt x="1646" y="729"/>
                    </a:lnTo>
                    <a:lnTo>
                      <a:pt x="1625" y="731"/>
                    </a:lnTo>
                    <a:lnTo>
                      <a:pt x="1603" y="733"/>
                    </a:lnTo>
                    <a:lnTo>
                      <a:pt x="1582" y="734"/>
                    </a:lnTo>
                    <a:lnTo>
                      <a:pt x="1560" y="736"/>
                    </a:lnTo>
                    <a:lnTo>
                      <a:pt x="1539" y="737"/>
                    </a:lnTo>
                    <a:lnTo>
                      <a:pt x="1498" y="736"/>
                    </a:lnTo>
                    <a:lnTo>
                      <a:pt x="1458" y="732"/>
                    </a:lnTo>
                    <a:lnTo>
                      <a:pt x="1420" y="726"/>
                    </a:lnTo>
                    <a:lnTo>
                      <a:pt x="1383" y="718"/>
                    </a:lnTo>
                    <a:lnTo>
                      <a:pt x="1345" y="709"/>
                    </a:lnTo>
                    <a:lnTo>
                      <a:pt x="1308" y="699"/>
                    </a:lnTo>
                    <a:lnTo>
                      <a:pt x="1273" y="688"/>
                    </a:lnTo>
                    <a:lnTo>
                      <a:pt x="1236" y="675"/>
                    </a:lnTo>
                    <a:lnTo>
                      <a:pt x="1201" y="664"/>
                    </a:lnTo>
                    <a:lnTo>
                      <a:pt x="1166" y="652"/>
                    </a:lnTo>
                    <a:lnTo>
                      <a:pt x="1131" y="642"/>
                    </a:lnTo>
                    <a:lnTo>
                      <a:pt x="1096" y="633"/>
                    </a:lnTo>
                    <a:lnTo>
                      <a:pt x="1060" y="625"/>
                    </a:lnTo>
                    <a:lnTo>
                      <a:pt x="1025" y="620"/>
                    </a:lnTo>
                    <a:lnTo>
                      <a:pt x="988" y="615"/>
                    </a:lnTo>
                    <a:lnTo>
                      <a:pt x="952" y="614"/>
                    </a:lnTo>
                    <a:lnTo>
                      <a:pt x="934" y="605"/>
                    </a:lnTo>
                    <a:lnTo>
                      <a:pt x="917" y="597"/>
                    </a:lnTo>
                    <a:lnTo>
                      <a:pt x="900" y="589"/>
                    </a:lnTo>
                    <a:lnTo>
                      <a:pt x="883" y="581"/>
                    </a:lnTo>
                    <a:lnTo>
                      <a:pt x="867" y="573"/>
                    </a:lnTo>
                    <a:lnTo>
                      <a:pt x="851" y="565"/>
                    </a:lnTo>
                    <a:lnTo>
                      <a:pt x="837" y="558"/>
                    </a:lnTo>
                    <a:lnTo>
                      <a:pt x="821" y="550"/>
                    </a:lnTo>
                    <a:lnTo>
                      <a:pt x="806" y="543"/>
                    </a:lnTo>
                    <a:lnTo>
                      <a:pt x="791" y="533"/>
                    </a:lnTo>
                    <a:lnTo>
                      <a:pt x="778" y="524"/>
                    </a:lnTo>
                    <a:lnTo>
                      <a:pt x="764" y="515"/>
                    </a:lnTo>
                    <a:lnTo>
                      <a:pt x="750" y="504"/>
                    </a:lnTo>
                    <a:lnTo>
                      <a:pt x="736" y="493"/>
                    </a:lnTo>
                    <a:lnTo>
                      <a:pt x="722" y="481"/>
                    </a:lnTo>
                    <a:lnTo>
                      <a:pt x="709" y="468"/>
                    </a:lnTo>
                    <a:lnTo>
                      <a:pt x="677" y="468"/>
                    </a:lnTo>
                    <a:lnTo>
                      <a:pt x="644" y="466"/>
                    </a:lnTo>
                    <a:lnTo>
                      <a:pt x="613" y="463"/>
                    </a:lnTo>
                    <a:lnTo>
                      <a:pt x="581" y="460"/>
                    </a:lnTo>
                    <a:lnTo>
                      <a:pt x="548" y="456"/>
                    </a:lnTo>
                    <a:lnTo>
                      <a:pt x="516" y="452"/>
                    </a:lnTo>
                    <a:lnTo>
                      <a:pt x="485" y="449"/>
                    </a:lnTo>
                    <a:lnTo>
                      <a:pt x="453" y="443"/>
                    </a:lnTo>
                    <a:lnTo>
                      <a:pt x="420" y="438"/>
                    </a:lnTo>
                    <a:lnTo>
                      <a:pt x="388" y="435"/>
                    </a:lnTo>
                    <a:lnTo>
                      <a:pt x="357" y="430"/>
                    </a:lnTo>
                    <a:lnTo>
                      <a:pt x="324" y="427"/>
                    </a:lnTo>
                    <a:lnTo>
                      <a:pt x="292" y="424"/>
                    </a:lnTo>
                    <a:lnTo>
                      <a:pt x="260" y="421"/>
                    </a:lnTo>
                    <a:lnTo>
                      <a:pt x="228" y="419"/>
                    </a:lnTo>
                    <a:lnTo>
                      <a:pt x="196" y="419"/>
                    </a:lnTo>
                    <a:lnTo>
                      <a:pt x="169" y="437"/>
                    </a:lnTo>
                    <a:lnTo>
                      <a:pt x="141" y="455"/>
                    </a:lnTo>
                    <a:lnTo>
                      <a:pt x="115" y="472"/>
                    </a:lnTo>
                    <a:lnTo>
                      <a:pt x="92" y="489"/>
                    </a:lnTo>
                    <a:lnTo>
                      <a:pt x="70" y="504"/>
                    </a:lnTo>
                    <a:lnTo>
                      <a:pt x="51" y="519"/>
                    </a:lnTo>
                    <a:lnTo>
                      <a:pt x="36" y="531"/>
                    </a:lnTo>
                    <a:lnTo>
                      <a:pt x="25" y="541"/>
                    </a:lnTo>
                    <a:lnTo>
                      <a:pt x="19" y="450"/>
                    </a:lnTo>
                    <a:lnTo>
                      <a:pt x="12" y="358"/>
                    </a:lnTo>
                    <a:lnTo>
                      <a:pt x="7" y="266"/>
                    </a:lnTo>
                    <a:lnTo>
                      <a:pt x="0" y="175"/>
                    </a:lnTo>
                    <a:lnTo>
                      <a:pt x="17" y="153"/>
                    </a:lnTo>
                    <a:lnTo>
                      <a:pt x="34" y="131"/>
                    </a:lnTo>
                    <a:lnTo>
                      <a:pt x="51" y="109"/>
                    </a:lnTo>
                    <a:lnTo>
                      <a:pt x="68" y="87"/>
                    </a:lnTo>
                    <a:lnTo>
                      <a:pt x="85" y="66"/>
                    </a:lnTo>
                    <a:lnTo>
                      <a:pt x="102" y="43"/>
                    </a:lnTo>
                    <a:lnTo>
                      <a:pt x="118" y="22"/>
                    </a:lnTo>
                    <a:lnTo>
                      <a:pt x="135" y="0"/>
                    </a:lnTo>
                    <a:lnTo>
                      <a:pt x="1994" y="717"/>
                    </a:lnTo>
                    <a:close/>
                  </a:path>
                </a:pathLst>
              </a:custGeom>
              <a:solidFill>
                <a:srgbClr val="3F9F8B"/>
              </a:solidFill>
              <a:ln w="9525">
                <a:noFill/>
                <a:round/>
                <a:headEnd/>
                <a:tailEnd/>
              </a:ln>
            </p:spPr>
            <p:txBody>
              <a:bodyPr/>
              <a:lstStyle/>
              <a:p>
                <a:endParaRPr lang="fr-FR"/>
              </a:p>
            </p:txBody>
          </p:sp>
          <p:sp>
            <p:nvSpPr>
              <p:cNvPr id="463" name="Freeform 361"/>
              <p:cNvSpPr>
                <a:spLocks/>
              </p:cNvSpPr>
              <p:nvPr/>
            </p:nvSpPr>
            <p:spPr bwMode="auto">
              <a:xfrm>
                <a:off x="2805" y="1520"/>
                <a:ext cx="1329" cy="549"/>
              </a:xfrm>
              <a:custGeom>
                <a:avLst/>
                <a:gdLst>
                  <a:gd name="T0" fmla="*/ 4 w 3988"/>
                  <a:gd name="T1" fmla="*/ 17 h 1648"/>
                  <a:gd name="T2" fmla="*/ 3 w 3988"/>
                  <a:gd name="T3" fmla="*/ 12 h 1648"/>
                  <a:gd name="T4" fmla="*/ 1 w 3988"/>
                  <a:gd name="T5" fmla="*/ 8 h 1648"/>
                  <a:gd name="T6" fmla="*/ 0 w 3988"/>
                  <a:gd name="T7" fmla="*/ 6 h 1648"/>
                  <a:gd name="T8" fmla="*/ 1 w 3988"/>
                  <a:gd name="T9" fmla="*/ 5 h 1648"/>
                  <a:gd name="T10" fmla="*/ 2 w 3988"/>
                  <a:gd name="T11" fmla="*/ 5 h 1648"/>
                  <a:gd name="T12" fmla="*/ 4 w 3988"/>
                  <a:gd name="T13" fmla="*/ 6 h 1648"/>
                  <a:gd name="T14" fmla="*/ 6 w 3988"/>
                  <a:gd name="T15" fmla="*/ 6 h 1648"/>
                  <a:gd name="T16" fmla="*/ 8 w 3988"/>
                  <a:gd name="T17" fmla="*/ 6 h 1648"/>
                  <a:gd name="T18" fmla="*/ 9 w 3988"/>
                  <a:gd name="T19" fmla="*/ 6 h 1648"/>
                  <a:gd name="T20" fmla="*/ 11 w 3988"/>
                  <a:gd name="T21" fmla="*/ 6 h 1648"/>
                  <a:gd name="T22" fmla="*/ 14 w 3988"/>
                  <a:gd name="T23" fmla="*/ 6 h 1648"/>
                  <a:gd name="T24" fmla="*/ 17 w 3988"/>
                  <a:gd name="T25" fmla="*/ 6 h 1648"/>
                  <a:gd name="T26" fmla="*/ 19 w 3988"/>
                  <a:gd name="T27" fmla="*/ 7 h 1648"/>
                  <a:gd name="T28" fmla="*/ 22 w 3988"/>
                  <a:gd name="T29" fmla="*/ 7 h 1648"/>
                  <a:gd name="T30" fmla="*/ 25 w 3988"/>
                  <a:gd name="T31" fmla="*/ 6 h 1648"/>
                  <a:gd name="T32" fmla="*/ 28 w 3988"/>
                  <a:gd name="T33" fmla="*/ 6 h 1648"/>
                  <a:gd name="T34" fmla="*/ 31 w 3988"/>
                  <a:gd name="T35" fmla="*/ 6 h 1648"/>
                  <a:gd name="T36" fmla="*/ 33 w 3988"/>
                  <a:gd name="T37" fmla="*/ 5 h 1648"/>
                  <a:gd name="T38" fmla="*/ 35 w 3988"/>
                  <a:gd name="T39" fmla="*/ 5 h 1648"/>
                  <a:gd name="T40" fmla="*/ 36 w 3988"/>
                  <a:gd name="T41" fmla="*/ 5 h 1648"/>
                  <a:gd name="T42" fmla="*/ 38 w 3988"/>
                  <a:gd name="T43" fmla="*/ 4 h 1648"/>
                  <a:gd name="T44" fmla="*/ 40 w 3988"/>
                  <a:gd name="T45" fmla="*/ 4 h 1648"/>
                  <a:gd name="T46" fmla="*/ 42 w 3988"/>
                  <a:gd name="T47" fmla="*/ 4 h 1648"/>
                  <a:gd name="T48" fmla="*/ 44 w 3988"/>
                  <a:gd name="T49" fmla="*/ 3 h 1648"/>
                  <a:gd name="T50" fmla="*/ 46 w 3988"/>
                  <a:gd name="T51" fmla="*/ 3 h 1648"/>
                  <a:gd name="T52" fmla="*/ 47 w 3988"/>
                  <a:gd name="T53" fmla="*/ 2 h 1648"/>
                  <a:gd name="T54" fmla="*/ 48 w 3988"/>
                  <a:gd name="T55" fmla="*/ 0 h 1648"/>
                  <a:gd name="T56" fmla="*/ 48 w 3988"/>
                  <a:gd name="T57" fmla="*/ 0 h 1648"/>
                  <a:gd name="T58" fmla="*/ 49 w 3988"/>
                  <a:gd name="T59" fmla="*/ 1 h 1648"/>
                  <a:gd name="T60" fmla="*/ 49 w 3988"/>
                  <a:gd name="T61" fmla="*/ 3 h 1648"/>
                  <a:gd name="T62" fmla="*/ 49 w 3988"/>
                  <a:gd name="T63" fmla="*/ 5 h 1648"/>
                  <a:gd name="T64" fmla="*/ 49 w 3988"/>
                  <a:gd name="T65" fmla="*/ 8 h 1648"/>
                  <a:gd name="T66" fmla="*/ 47 w 3988"/>
                  <a:gd name="T67" fmla="*/ 9 h 1648"/>
                  <a:gd name="T68" fmla="*/ 46 w 3988"/>
                  <a:gd name="T69" fmla="*/ 10 h 1648"/>
                  <a:gd name="T70" fmla="*/ 46 w 3988"/>
                  <a:gd name="T71" fmla="*/ 12 h 1648"/>
                  <a:gd name="T72" fmla="*/ 45 w 3988"/>
                  <a:gd name="T73" fmla="*/ 14 h 1648"/>
                  <a:gd name="T74" fmla="*/ 43 w 3988"/>
                  <a:gd name="T75" fmla="*/ 15 h 1648"/>
                  <a:gd name="T76" fmla="*/ 41 w 3988"/>
                  <a:gd name="T77" fmla="*/ 16 h 1648"/>
                  <a:gd name="T78" fmla="*/ 39 w 3988"/>
                  <a:gd name="T79" fmla="*/ 17 h 1648"/>
                  <a:gd name="T80" fmla="*/ 37 w 3988"/>
                  <a:gd name="T81" fmla="*/ 17 h 1648"/>
                  <a:gd name="T82" fmla="*/ 35 w 3988"/>
                  <a:gd name="T83" fmla="*/ 18 h 1648"/>
                  <a:gd name="T84" fmla="*/ 33 w 3988"/>
                  <a:gd name="T85" fmla="*/ 19 h 1648"/>
                  <a:gd name="T86" fmla="*/ 31 w 3988"/>
                  <a:gd name="T87" fmla="*/ 19 h 1648"/>
                  <a:gd name="T88" fmla="*/ 29 w 3988"/>
                  <a:gd name="T89" fmla="*/ 19 h 1648"/>
                  <a:gd name="T90" fmla="*/ 27 w 3988"/>
                  <a:gd name="T91" fmla="*/ 20 h 1648"/>
                  <a:gd name="T92" fmla="*/ 26 w 3988"/>
                  <a:gd name="T93" fmla="*/ 20 h 1648"/>
                  <a:gd name="T94" fmla="*/ 24 w 3988"/>
                  <a:gd name="T95" fmla="*/ 20 h 1648"/>
                  <a:gd name="T96" fmla="*/ 22 w 3988"/>
                  <a:gd name="T97" fmla="*/ 20 h 1648"/>
                  <a:gd name="T98" fmla="*/ 21 w 3988"/>
                  <a:gd name="T99" fmla="*/ 20 h 1648"/>
                  <a:gd name="T100" fmla="*/ 19 w 3988"/>
                  <a:gd name="T101" fmla="*/ 20 h 1648"/>
                  <a:gd name="T102" fmla="*/ 16 w 3988"/>
                  <a:gd name="T103" fmla="*/ 20 h 1648"/>
                  <a:gd name="T104" fmla="*/ 14 w 3988"/>
                  <a:gd name="T105" fmla="*/ 20 h 1648"/>
                  <a:gd name="T106" fmla="*/ 12 w 3988"/>
                  <a:gd name="T107" fmla="*/ 20 h 1648"/>
                  <a:gd name="T108" fmla="*/ 10 w 3988"/>
                  <a:gd name="T109" fmla="*/ 20 h 1648"/>
                  <a:gd name="T110" fmla="*/ 7 w 3988"/>
                  <a:gd name="T111" fmla="*/ 20 h 1648"/>
                  <a:gd name="T112" fmla="*/ 5 w 3988"/>
                  <a:gd name="T113" fmla="*/ 20 h 16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88"/>
                  <a:gd name="T172" fmla="*/ 0 h 1648"/>
                  <a:gd name="T173" fmla="*/ 3988 w 3988"/>
                  <a:gd name="T174" fmla="*/ 1648 h 16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88" h="1648">
                    <a:moveTo>
                      <a:pt x="436" y="1631"/>
                    </a:moveTo>
                    <a:lnTo>
                      <a:pt x="414" y="1563"/>
                    </a:lnTo>
                    <a:lnTo>
                      <a:pt x="392" y="1494"/>
                    </a:lnTo>
                    <a:lnTo>
                      <a:pt x="369" y="1424"/>
                    </a:lnTo>
                    <a:lnTo>
                      <a:pt x="347" y="1354"/>
                    </a:lnTo>
                    <a:lnTo>
                      <a:pt x="323" y="1283"/>
                    </a:lnTo>
                    <a:lnTo>
                      <a:pt x="299" y="1212"/>
                    </a:lnTo>
                    <a:lnTo>
                      <a:pt x="275" y="1142"/>
                    </a:lnTo>
                    <a:lnTo>
                      <a:pt x="249" y="1069"/>
                    </a:lnTo>
                    <a:lnTo>
                      <a:pt x="223" y="998"/>
                    </a:lnTo>
                    <a:lnTo>
                      <a:pt x="196" y="927"/>
                    </a:lnTo>
                    <a:lnTo>
                      <a:pt x="167" y="854"/>
                    </a:lnTo>
                    <a:lnTo>
                      <a:pt x="137" y="782"/>
                    </a:lnTo>
                    <a:lnTo>
                      <a:pt x="106" y="710"/>
                    </a:lnTo>
                    <a:lnTo>
                      <a:pt x="73" y="638"/>
                    </a:lnTo>
                    <a:lnTo>
                      <a:pt x="39" y="565"/>
                    </a:lnTo>
                    <a:lnTo>
                      <a:pt x="3" y="494"/>
                    </a:lnTo>
                    <a:lnTo>
                      <a:pt x="0" y="483"/>
                    </a:lnTo>
                    <a:lnTo>
                      <a:pt x="4" y="471"/>
                    </a:lnTo>
                    <a:lnTo>
                      <a:pt x="10" y="459"/>
                    </a:lnTo>
                    <a:lnTo>
                      <a:pt x="20" y="446"/>
                    </a:lnTo>
                    <a:lnTo>
                      <a:pt x="32" y="435"/>
                    </a:lnTo>
                    <a:lnTo>
                      <a:pt x="44" y="427"/>
                    </a:lnTo>
                    <a:lnTo>
                      <a:pt x="57" y="422"/>
                    </a:lnTo>
                    <a:lnTo>
                      <a:pt x="69" y="420"/>
                    </a:lnTo>
                    <a:lnTo>
                      <a:pt x="94" y="424"/>
                    </a:lnTo>
                    <a:lnTo>
                      <a:pt x="119" y="427"/>
                    </a:lnTo>
                    <a:lnTo>
                      <a:pt x="144" y="431"/>
                    </a:lnTo>
                    <a:lnTo>
                      <a:pt x="170" y="434"/>
                    </a:lnTo>
                    <a:lnTo>
                      <a:pt x="195" y="437"/>
                    </a:lnTo>
                    <a:lnTo>
                      <a:pt x="221" y="441"/>
                    </a:lnTo>
                    <a:lnTo>
                      <a:pt x="247" y="444"/>
                    </a:lnTo>
                    <a:lnTo>
                      <a:pt x="274" y="448"/>
                    </a:lnTo>
                    <a:lnTo>
                      <a:pt x="301" y="451"/>
                    </a:lnTo>
                    <a:lnTo>
                      <a:pt x="328" y="454"/>
                    </a:lnTo>
                    <a:lnTo>
                      <a:pt x="356" y="458"/>
                    </a:lnTo>
                    <a:lnTo>
                      <a:pt x="383" y="461"/>
                    </a:lnTo>
                    <a:lnTo>
                      <a:pt x="410" y="463"/>
                    </a:lnTo>
                    <a:lnTo>
                      <a:pt x="439" y="467"/>
                    </a:lnTo>
                    <a:lnTo>
                      <a:pt x="467" y="470"/>
                    </a:lnTo>
                    <a:lnTo>
                      <a:pt x="495" y="473"/>
                    </a:lnTo>
                    <a:lnTo>
                      <a:pt x="525" y="476"/>
                    </a:lnTo>
                    <a:lnTo>
                      <a:pt x="553" y="479"/>
                    </a:lnTo>
                    <a:lnTo>
                      <a:pt x="582" y="482"/>
                    </a:lnTo>
                    <a:lnTo>
                      <a:pt x="612" y="484"/>
                    </a:lnTo>
                    <a:lnTo>
                      <a:pt x="641" y="487"/>
                    </a:lnTo>
                    <a:lnTo>
                      <a:pt x="671" y="490"/>
                    </a:lnTo>
                    <a:lnTo>
                      <a:pt x="701" y="492"/>
                    </a:lnTo>
                    <a:lnTo>
                      <a:pt x="732" y="494"/>
                    </a:lnTo>
                    <a:lnTo>
                      <a:pt x="762" y="496"/>
                    </a:lnTo>
                    <a:lnTo>
                      <a:pt x="793" y="499"/>
                    </a:lnTo>
                    <a:lnTo>
                      <a:pt x="824" y="501"/>
                    </a:lnTo>
                    <a:lnTo>
                      <a:pt x="854" y="503"/>
                    </a:lnTo>
                    <a:lnTo>
                      <a:pt x="886" y="504"/>
                    </a:lnTo>
                    <a:lnTo>
                      <a:pt x="917" y="505"/>
                    </a:lnTo>
                    <a:lnTo>
                      <a:pt x="949" y="508"/>
                    </a:lnTo>
                    <a:lnTo>
                      <a:pt x="981" y="509"/>
                    </a:lnTo>
                    <a:lnTo>
                      <a:pt x="1026" y="511"/>
                    </a:lnTo>
                    <a:lnTo>
                      <a:pt x="1071" y="512"/>
                    </a:lnTo>
                    <a:lnTo>
                      <a:pt x="1116" y="514"/>
                    </a:lnTo>
                    <a:lnTo>
                      <a:pt x="1162" y="517"/>
                    </a:lnTo>
                    <a:lnTo>
                      <a:pt x="1207" y="518"/>
                    </a:lnTo>
                    <a:lnTo>
                      <a:pt x="1253" y="520"/>
                    </a:lnTo>
                    <a:lnTo>
                      <a:pt x="1298" y="522"/>
                    </a:lnTo>
                    <a:lnTo>
                      <a:pt x="1344" y="523"/>
                    </a:lnTo>
                    <a:lnTo>
                      <a:pt x="1390" y="526"/>
                    </a:lnTo>
                    <a:lnTo>
                      <a:pt x="1436" y="527"/>
                    </a:lnTo>
                    <a:lnTo>
                      <a:pt x="1481" y="528"/>
                    </a:lnTo>
                    <a:lnTo>
                      <a:pt x="1528" y="529"/>
                    </a:lnTo>
                    <a:lnTo>
                      <a:pt x="1574" y="530"/>
                    </a:lnTo>
                    <a:lnTo>
                      <a:pt x="1621" y="530"/>
                    </a:lnTo>
                    <a:lnTo>
                      <a:pt x="1667" y="531"/>
                    </a:lnTo>
                    <a:lnTo>
                      <a:pt x="1714" y="531"/>
                    </a:lnTo>
                    <a:lnTo>
                      <a:pt x="1759" y="530"/>
                    </a:lnTo>
                    <a:lnTo>
                      <a:pt x="1806" y="530"/>
                    </a:lnTo>
                    <a:lnTo>
                      <a:pt x="1853" y="529"/>
                    </a:lnTo>
                    <a:lnTo>
                      <a:pt x="1899" y="528"/>
                    </a:lnTo>
                    <a:lnTo>
                      <a:pt x="1946" y="526"/>
                    </a:lnTo>
                    <a:lnTo>
                      <a:pt x="1992" y="523"/>
                    </a:lnTo>
                    <a:lnTo>
                      <a:pt x="2039" y="521"/>
                    </a:lnTo>
                    <a:lnTo>
                      <a:pt x="2085" y="518"/>
                    </a:lnTo>
                    <a:lnTo>
                      <a:pt x="2133" y="514"/>
                    </a:lnTo>
                    <a:lnTo>
                      <a:pt x="2179" y="510"/>
                    </a:lnTo>
                    <a:lnTo>
                      <a:pt x="2225" y="505"/>
                    </a:lnTo>
                    <a:lnTo>
                      <a:pt x="2272" y="500"/>
                    </a:lnTo>
                    <a:lnTo>
                      <a:pt x="2318" y="494"/>
                    </a:lnTo>
                    <a:lnTo>
                      <a:pt x="2366" y="487"/>
                    </a:lnTo>
                    <a:lnTo>
                      <a:pt x="2412" y="480"/>
                    </a:lnTo>
                    <a:lnTo>
                      <a:pt x="2459" y="473"/>
                    </a:lnTo>
                    <a:lnTo>
                      <a:pt x="2488" y="467"/>
                    </a:lnTo>
                    <a:lnTo>
                      <a:pt x="2519" y="462"/>
                    </a:lnTo>
                    <a:lnTo>
                      <a:pt x="2548" y="457"/>
                    </a:lnTo>
                    <a:lnTo>
                      <a:pt x="2579" y="452"/>
                    </a:lnTo>
                    <a:lnTo>
                      <a:pt x="2609" y="448"/>
                    </a:lnTo>
                    <a:lnTo>
                      <a:pt x="2640" y="442"/>
                    </a:lnTo>
                    <a:lnTo>
                      <a:pt x="2670" y="437"/>
                    </a:lnTo>
                    <a:lnTo>
                      <a:pt x="2702" y="432"/>
                    </a:lnTo>
                    <a:lnTo>
                      <a:pt x="2733" y="427"/>
                    </a:lnTo>
                    <a:lnTo>
                      <a:pt x="2764" y="422"/>
                    </a:lnTo>
                    <a:lnTo>
                      <a:pt x="2796" y="417"/>
                    </a:lnTo>
                    <a:lnTo>
                      <a:pt x="2828" y="411"/>
                    </a:lnTo>
                    <a:lnTo>
                      <a:pt x="2858" y="407"/>
                    </a:lnTo>
                    <a:lnTo>
                      <a:pt x="2890" y="401"/>
                    </a:lnTo>
                    <a:lnTo>
                      <a:pt x="2922" y="397"/>
                    </a:lnTo>
                    <a:lnTo>
                      <a:pt x="2953" y="391"/>
                    </a:lnTo>
                    <a:lnTo>
                      <a:pt x="2985" y="385"/>
                    </a:lnTo>
                    <a:lnTo>
                      <a:pt x="3017" y="380"/>
                    </a:lnTo>
                    <a:lnTo>
                      <a:pt x="3049" y="374"/>
                    </a:lnTo>
                    <a:lnTo>
                      <a:pt x="3079" y="368"/>
                    </a:lnTo>
                    <a:lnTo>
                      <a:pt x="3111" y="363"/>
                    </a:lnTo>
                    <a:lnTo>
                      <a:pt x="3143" y="357"/>
                    </a:lnTo>
                    <a:lnTo>
                      <a:pt x="3173" y="350"/>
                    </a:lnTo>
                    <a:lnTo>
                      <a:pt x="3204" y="345"/>
                    </a:lnTo>
                    <a:lnTo>
                      <a:pt x="3235" y="338"/>
                    </a:lnTo>
                    <a:lnTo>
                      <a:pt x="3266" y="331"/>
                    </a:lnTo>
                    <a:lnTo>
                      <a:pt x="3297" y="324"/>
                    </a:lnTo>
                    <a:lnTo>
                      <a:pt x="3326" y="317"/>
                    </a:lnTo>
                    <a:lnTo>
                      <a:pt x="3357" y="311"/>
                    </a:lnTo>
                    <a:lnTo>
                      <a:pt x="3386" y="303"/>
                    </a:lnTo>
                    <a:lnTo>
                      <a:pt x="3415" y="296"/>
                    </a:lnTo>
                    <a:lnTo>
                      <a:pt x="3445" y="288"/>
                    </a:lnTo>
                    <a:lnTo>
                      <a:pt x="3473" y="280"/>
                    </a:lnTo>
                    <a:lnTo>
                      <a:pt x="3502" y="272"/>
                    </a:lnTo>
                    <a:lnTo>
                      <a:pt x="3530" y="264"/>
                    </a:lnTo>
                    <a:lnTo>
                      <a:pt x="3557" y="255"/>
                    </a:lnTo>
                    <a:lnTo>
                      <a:pt x="3583" y="246"/>
                    </a:lnTo>
                    <a:lnTo>
                      <a:pt x="3609" y="236"/>
                    </a:lnTo>
                    <a:lnTo>
                      <a:pt x="3635" y="226"/>
                    </a:lnTo>
                    <a:lnTo>
                      <a:pt x="3661" y="214"/>
                    </a:lnTo>
                    <a:lnTo>
                      <a:pt x="3687" y="203"/>
                    </a:lnTo>
                    <a:lnTo>
                      <a:pt x="3712" y="189"/>
                    </a:lnTo>
                    <a:lnTo>
                      <a:pt x="3737" y="176"/>
                    </a:lnTo>
                    <a:lnTo>
                      <a:pt x="3762" y="161"/>
                    </a:lnTo>
                    <a:lnTo>
                      <a:pt x="3788" y="145"/>
                    </a:lnTo>
                    <a:lnTo>
                      <a:pt x="3813" y="127"/>
                    </a:lnTo>
                    <a:lnTo>
                      <a:pt x="3838" y="109"/>
                    </a:lnTo>
                    <a:lnTo>
                      <a:pt x="3864" y="89"/>
                    </a:lnTo>
                    <a:lnTo>
                      <a:pt x="3875" y="72"/>
                    </a:lnTo>
                    <a:lnTo>
                      <a:pt x="3880" y="49"/>
                    </a:lnTo>
                    <a:lnTo>
                      <a:pt x="3882" y="24"/>
                    </a:lnTo>
                    <a:lnTo>
                      <a:pt x="3885" y="0"/>
                    </a:lnTo>
                    <a:lnTo>
                      <a:pt x="3894" y="6"/>
                    </a:lnTo>
                    <a:lnTo>
                      <a:pt x="3904" y="12"/>
                    </a:lnTo>
                    <a:lnTo>
                      <a:pt x="3914" y="17"/>
                    </a:lnTo>
                    <a:lnTo>
                      <a:pt x="3924" y="23"/>
                    </a:lnTo>
                    <a:lnTo>
                      <a:pt x="3933" y="29"/>
                    </a:lnTo>
                    <a:lnTo>
                      <a:pt x="3941" y="35"/>
                    </a:lnTo>
                    <a:lnTo>
                      <a:pt x="3948" y="42"/>
                    </a:lnTo>
                    <a:lnTo>
                      <a:pt x="3952" y="51"/>
                    </a:lnTo>
                    <a:lnTo>
                      <a:pt x="3961" y="78"/>
                    </a:lnTo>
                    <a:lnTo>
                      <a:pt x="3969" y="107"/>
                    </a:lnTo>
                    <a:lnTo>
                      <a:pt x="3975" y="136"/>
                    </a:lnTo>
                    <a:lnTo>
                      <a:pt x="3981" y="165"/>
                    </a:lnTo>
                    <a:lnTo>
                      <a:pt x="3985" y="194"/>
                    </a:lnTo>
                    <a:lnTo>
                      <a:pt x="3987" y="223"/>
                    </a:lnTo>
                    <a:lnTo>
                      <a:pt x="3988" y="252"/>
                    </a:lnTo>
                    <a:lnTo>
                      <a:pt x="3988" y="280"/>
                    </a:lnTo>
                    <a:lnTo>
                      <a:pt x="3986" y="322"/>
                    </a:lnTo>
                    <a:lnTo>
                      <a:pt x="3984" y="365"/>
                    </a:lnTo>
                    <a:lnTo>
                      <a:pt x="3978" y="408"/>
                    </a:lnTo>
                    <a:lnTo>
                      <a:pt x="3973" y="450"/>
                    </a:lnTo>
                    <a:lnTo>
                      <a:pt x="3965" y="492"/>
                    </a:lnTo>
                    <a:lnTo>
                      <a:pt x="3954" y="534"/>
                    </a:lnTo>
                    <a:lnTo>
                      <a:pt x="3943" y="573"/>
                    </a:lnTo>
                    <a:lnTo>
                      <a:pt x="3930" y="613"/>
                    </a:lnTo>
                    <a:lnTo>
                      <a:pt x="3918" y="636"/>
                    </a:lnTo>
                    <a:lnTo>
                      <a:pt x="3904" y="657"/>
                    </a:lnTo>
                    <a:lnTo>
                      <a:pt x="3887" y="677"/>
                    </a:lnTo>
                    <a:lnTo>
                      <a:pt x="3867" y="696"/>
                    </a:lnTo>
                    <a:lnTo>
                      <a:pt x="3848" y="715"/>
                    </a:lnTo>
                    <a:lnTo>
                      <a:pt x="3829" y="734"/>
                    </a:lnTo>
                    <a:lnTo>
                      <a:pt x="3812" y="753"/>
                    </a:lnTo>
                    <a:lnTo>
                      <a:pt x="3797" y="775"/>
                    </a:lnTo>
                    <a:lnTo>
                      <a:pt x="3781" y="804"/>
                    </a:lnTo>
                    <a:lnTo>
                      <a:pt x="3766" y="836"/>
                    </a:lnTo>
                    <a:lnTo>
                      <a:pt x="3754" y="868"/>
                    </a:lnTo>
                    <a:lnTo>
                      <a:pt x="3743" y="901"/>
                    </a:lnTo>
                    <a:lnTo>
                      <a:pt x="3730" y="933"/>
                    </a:lnTo>
                    <a:lnTo>
                      <a:pt x="3718" y="966"/>
                    </a:lnTo>
                    <a:lnTo>
                      <a:pt x="3703" y="997"/>
                    </a:lnTo>
                    <a:lnTo>
                      <a:pt x="3687" y="1026"/>
                    </a:lnTo>
                    <a:lnTo>
                      <a:pt x="3671" y="1052"/>
                    </a:lnTo>
                    <a:lnTo>
                      <a:pt x="3657" y="1079"/>
                    </a:lnTo>
                    <a:lnTo>
                      <a:pt x="3640" y="1107"/>
                    </a:lnTo>
                    <a:lnTo>
                      <a:pt x="3623" y="1133"/>
                    </a:lnTo>
                    <a:lnTo>
                      <a:pt x="3603" y="1158"/>
                    </a:lnTo>
                    <a:lnTo>
                      <a:pt x="3582" y="1179"/>
                    </a:lnTo>
                    <a:lnTo>
                      <a:pt x="3559" y="1197"/>
                    </a:lnTo>
                    <a:lnTo>
                      <a:pt x="3533" y="1211"/>
                    </a:lnTo>
                    <a:lnTo>
                      <a:pt x="3502" y="1224"/>
                    </a:lnTo>
                    <a:lnTo>
                      <a:pt x="3469" y="1238"/>
                    </a:lnTo>
                    <a:lnTo>
                      <a:pt x="3437" y="1252"/>
                    </a:lnTo>
                    <a:lnTo>
                      <a:pt x="3404" y="1265"/>
                    </a:lnTo>
                    <a:lnTo>
                      <a:pt x="3372" y="1278"/>
                    </a:lnTo>
                    <a:lnTo>
                      <a:pt x="3340" y="1291"/>
                    </a:lnTo>
                    <a:lnTo>
                      <a:pt x="3307" y="1304"/>
                    </a:lnTo>
                    <a:lnTo>
                      <a:pt x="3274" y="1316"/>
                    </a:lnTo>
                    <a:lnTo>
                      <a:pt x="3241" y="1329"/>
                    </a:lnTo>
                    <a:lnTo>
                      <a:pt x="3208" y="1341"/>
                    </a:lnTo>
                    <a:lnTo>
                      <a:pt x="3175" y="1352"/>
                    </a:lnTo>
                    <a:lnTo>
                      <a:pt x="3143" y="1365"/>
                    </a:lnTo>
                    <a:lnTo>
                      <a:pt x="3109" y="1376"/>
                    </a:lnTo>
                    <a:lnTo>
                      <a:pt x="3076" y="1388"/>
                    </a:lnTo>
                    <a:lnTo>
                      <a:pt x="3042" y="1399"/>
                    </a:lnTo>
                    <a:lnTo>
                      <a:pt x="3009" y="1409"/>
                    </a:lnTo>
                    <a:lnTo>
                      <a:pt x="2975" y="1420"/>
                    </a:lnTo>
                    <a:lnTo>
                      <a:pt x="2942" y="1431"/>
                    </a:lnTo>
                    <a:lnTo>
                      <a:pt x="2908" y="1442"/>
                    </a:lnTo>
                    <a:lnTo>
                      <a:pt x="2874" y="1452"/>
                    </a:lnTo>
                    <a:lnTo>
                      <a:pt x="2840" y="1461"/>
                    </a:lnTo>
                    <a:lnTo>
                      <a:pt x="2807" y="1471"/>
                    </a:lnTo>
                    <a:lnTo>
                      <a:pt x="2773" y="1480"/>
                    </a:lnTo>
                    <a:lnTo>
                      <a:pt x="2739" y="1491"/>
                    </a:lnTo>
                    <a:lnTo>
                      <a:pt x="2705" y="1500"/>
                    </a:lnTo>
                    <a:lnTo>
                      <a:pt x="2672" y="1509"/>
                    </a:lnTo>
                    <a:lnTo>
                      <a:pt x="2638" y="1517"/>
                    </a:lnTo>
                    <a:lnTo>
                      <a:pt x="2604" y="1526"/>
                    </a:lnTo>
                    <a:lnTo>
                      <a:pt x="2568" y="1534"/>
                    </a:lnTo>
                    <a:lnTo>
                      <a:pt x="2534" y="1542"/>
                    </a:lnTo>
                    <a:lnTo>
                      <a:pt x="2501" y="1549"/>
                    </a:lnTo>
                    <a:lnTo>
                      <a:pt x="2467" y="1557"/>
                    </a:lnTo>
                    <a:lnTo>
                      <a:pt x="2439" y="1563"/>
                    </a:lnTo>
                    <a:lnTo>
                      <a:pt x="2413" y="1569"/>
                    </a:lnTo>
                    <a:lnTo>
                      <a:pt x="2386" y="1574"/>
                    </a:lnTo>
                    <a:lnTo>
                      <a:pt x="2359" y="1579"/>
                    </a:lnTo>
                    <a:lnTo>
                      <a:pt x="2332" y="1583"/>
                    </a:lnTo>
                    <a:lnTo>
                      <a:pt x="2305" y="1589"/>
                    </a:lnTo>
                    <a:lnTo>
                      <a:pt x="2277" y="1592"/>
                    </a:lnTo>
                    <a:lnTo>
                      <a:pt x="2250" y="1597"/>
                    </a:lnTo>
                    <a:lnTo>
                      <a:pt x="2223" y="1602"/>
                    </a:lnTo>
                    <a:lnTo>
                      <a:pt x="2196" y="1605"/>
                    </a:lnTo>
                    <a:lnTo>
                      <a:pt x="2169" y="1608"/>
                    </a:lnTo>
                    <a:lnTo>
                      <a:pt x="2140" y="1612"/>
                    </a:lnTo>
                    <a:lnTo>
                      <a:pt x="2113" y="1615"/>
                    </a:lnTo>
                    <a:lnTo>
                      <a:pt x="2086" y="1617"/>
                    </a:lnTo>
                    <a:lnTo>
                      <a:pt x="2059" y="1621"/>
                    </a:lnTo>
                    <a:lnTo>
                      <a:pt x="2031" y="1623"/>
                    </a:lnTo>
                    <a:lnTo>
                      <a:pt x="2003" y="1625"/>
                    </a:lnTo>
                    <a:lnTo>
                      <a:pt x="1976" y="1628"/>
                    </a:lnTo>
                    <a:lnTo>
                      <a:pt x="1948" y="1630"/>
                    </a:lnTo>
                    <a:lnTo>
                      <a:pt x="1921" y="1632"/>
                    </a:lnTo>
                    <a:lnTo>
                      <a:pt x="1894" y="1633"/>
                    </a:lnTo>
                    <a:lnTo>
                      <a:pt x="1865" y="1636"/>
                    </a:lnTo>
                    <a:lnTo>
                      <a:pt x="1838" y="1637"/>
                    </a:lnTo>
                    <a:lnTo>
                      <a:pt x="1811" y="1639"/>
                    </a:lnTo>
                    <a:lnTo>
                      <a:pt x="1783" y="1640"/>
                    </a:lnTo>
                    <a:lnTo>
                      <a:pt x="1755" y="1641"/>
                    </a:lnTo>
                    <a:lnTo>
                      <a:pt x="1728" y="1642"/>
                    </a:lnTo>
                    <a:lnTo>
                      <a:pt x="1701" y="1643"/>
                    </a:lnTo>
                    <a:lnTo>
                      <a:pt x="1673" y="1643"/>
                    </a:lnTo>
                    <a:lnTo>
                      <a:pt x="1646" y="1645"/>
                    </a:lnTo>
                    <a:lnTo>
                      <a:pt x="1618" y="1645"/>
                    </a:lnTo>
                    <a:lnTo>
                      <a:pt x="1591" y="1646"/>
                    </a:lnTo>
                    <a:lnTo>
                      <a:pt x="1555" y="1647"/>
                    </a:lnTo>
                    <a:lnTo>
                      <a:pt x="1520" y="1647"/>
                    </a:lnTo>
                    <a:lnTo>
                      <a:pt x="1483" y="1648"/>
                    </a:lnTo>
                    <a:lnTo>
                      <a:pt x="1446" y="1648"/>
                    </a:lnTo>
                    <a:lnTo>
                      <a:pt x="1410" y="1648"/>
                    </a:lnTo>
                    <a:lnTo>
                      <a:pt x="1373" y="1648"/>
                    </a:lnTo>
                    <a:lnTo>
                      <a:pt x="1335" y="1648"/>
                    </a:lnTo>
                    <a:lnTo>
                      <a:pt x="1298" y="1648"/>
                    </a:lnTo>
                    <a:lnTo>
                      <a:pt x="1261" y="1648"/>
                    </a:lnTo>
                    <a:lnTo>
                      <a:pt x="1223" y="1648"/>
                    </a:lnTo>
                    <a:lnTo>
                      <a:pt x="1185" y="1648"/>
                    </a:lnTo>
                    <a:lnTo>
                      <a:pt x="1147" y="1648"/>
                    </a:lnTo>
                    <a:lnTo>
                      <a:pt x="1110" y="1647"/>
                    </a:lnTo>
                    <a:lnTo>
                      <a:pt x="1073" y="1647"/>
                    </a:lnTo>
                    <a:lnTo>
                      <a:pt x="1034" y="1646"/>
                    </a:lnTo>
                    <a:lnTo>
                      <a:pt x="997" y="1646"/>
                    </a:lnTo>
                    <a:lnTo>
                      <a:pt x="959" y="1645"/>
                    </a:lnTo>
                    <a:lnTo>
                      <a:pt x="923" y="1645"/>
                    </a:lnTo>
                    <a:lnTo>
                      <a:pt x="886" y="1643"/>
                    </a:lnTo>
                    <a:lnTo>
                      <a:pt x="848" y="1642"/>
                    </a:lnTo>
                    <a:lnTo>
                      <a:pt x="812" y="1642"/>
                    </a:lnTo>
                    <a:lnTo>
                      <a:pt x="776" y="1641"/>
                    </a:lnTo>
                    <a:lnTo>
                      <a:pt x="741" y="1640"/>
                    </a:lnTo>
                    <a:lnTo>
                      <a:pt x="705" y="1639"/>
                    </a:lnTo>
                    <a:lnTo>
                      <a:pt x="670" y="1638"/>
                    </a:lnTo>
                    <a:lnTo>
                      <a:pt x="634" y="1638"/>
                    </a:lnTo>
                    <a:lnTo>
                      <a:pt x="600" y="1637"/>
                    </a:lnTo>
                    <a:lnTo>
                      <a:pt x="566" y="1636"/>
                    </a:lnTo>
                    <a:lnTo>
                      <a:pt x="534" y="1634"/>
                    </a:lnTo>
                    <a:lnTo>
                      <a:pt x="501" y="1633"/>
                    </a:lnTo>
                    <a:lnTo>
                      <a:pt x="468" y="1632"/>
                    </a:lnTo>
                    <a:lnTo>
                      <a:pt x="436" y="1631"/>
                    </a:lnTo>
                    <a:close/>
                  </a:path>
                </a:pathLst>
              </a:custGeom>
              <a:solidFill>
                <a:srgbClr val="B3B3B3"/>
              </a:solidFill>
              <a:ln w="9525">
                <a:noFill/>
                <a:round/>
                <a:headEnd/>
                <a:tailEnd/>
              </a:ln>
            </p:spPr>
            <p:txBody>
              <a:bodyPr/>
              <a:lstStyle/>
              <a:p>
                <a:endParaRPr lang="fr-FR"/>
              </a:p>
            </p:txBody>
          </p:sp>
          <p:sp>
            <p:nvSpPr>
              <p:cNvPr id="464" name="Freeform 362"/>
              <p:cNvSpPr>
                <a:spLocks/>
              </p:cNvSpPr>
              <p:nvPr/>
            </p:nvSpPr>
            <p:spPr bwMode="auto">
              <a:xfrm>
                <a:off x="2806" y="1537"/>
                <a:ext cx="1328" cy="532"/>
              </a:xfrm>
              <a:custGeom>
                <a:avLst/>
                <a:gdLst>
                  <a:gd name="T0" fmla="*/ 4 w 3985"/>
                  <a:gd name="T1" fmla="*/ 16 h 1597"/>
                  <a:gd name="T2" fmla="*/ 3 w 3985"/>
                  <a:gd name="T3" fmla="*/ 12 h 1597"/>
                  <a:gd name="T4" fmla="*/ 1 w 3985"/>
                  <a:gd name="T5" fmla="*/ 7 h 1597"/>
                  <a:gd name="T6" fmla="*/ 0 w 3985"/>
                  <a:gd name="T7" fmla="*/ 5 h 1597"/>
                  <a:gd name="T8" fmla="*/ 2 w 3985"/>
                  <a:gd name="T9" fmla="*/ 6 h 1597"/>
                  <a:gd name="T10" fmla="*/ 3 w 3985"/>
                  <a:gd name="T11" fmla="*/ 6 h 1597"/>
                  <a:gd name="T12" fmla="*/ 5 w 3985"/>
                  <a:gd name="T13" fmla="*/ 6 h 1597"/>
                  <a:gd name="T14" fmla="*/ 6 w 3985"/>
                  <a:gd name="T15" fmla="*/ 6 h 1597"/>
                  <a:gd name="T16" fmla="*/ 8 w 3985"/>
                  <a:gd name="T17" fmla="*/ 7 h 1597"/>
                  <a:gd name="T18" fmla="*/ 10 w 3985"/>
                  <a:gd name="T19" fmla="*/ 7 h 1597"/>
                  <a:gd name="T20" fmla="*/ 11 w 3985"/>
                  <a:gd name="T21" fmla="*/ 7 h 1597"/>
                  <a:gd name="T22" fmla="*/ 14 w 3985"/>
                  <a:gd name="T23" fmla="*/ 7 h 1597"/>
                  <a:gd name="T24" fmla="*/ 17 w 3985"/>
                  <a:gd name="T25" fmla="*/ 7 h 1597"/>
                  <a:gd name="T26" fmla="*/ 19 w 3985"/>
                  <a:gd name="T27" fmla="*/ 7 h 1597"/>
                  <a:gd name="T28" fmla="*/ 22 w 3985"/>
                  <a:gd name="T29" fmla="*/ 7 h 1597"/>
                  <a:gd name="T30" fmla="*/ 25 w 3985"/>
                  <a:gd name="T31" fmla="*/ 7 h 1597"/>
                  <a:gd name="T32" fmla="*/ 28 w 3985"/>
                  <a:gd name="T33" fmla="*/ 7 h 1597"/>
                  <a:gd name="T34" fmla="*/ 31 w 3985"/>
                  <a:gd name="T35" fmla="*/ 6 h 1597"/>
                  <a:gd name="T36" fmla="*/ 33 w 3985"/>
                  <a:gd name="T37" fmla="*/ 6 h 1597"/>
                  <a:gd name="T38" fmla="*/ 34 w 3985"/>
                  <a:gd name="T39" fmla="*/ 6 h 1597"/>
                  <a:gd name="T40" fmla="*/ 36 w 3985"/>
                  <a:gd name="T41" fmla="*/ 5 h 1597"/>
                  <a:gd name="T42" fmla="*/ 38 w 3985"/>
                  <a:gd name="T43" fmla="*/ 5 h 1597"/>
                  <a:gd name="T44" fmla="*/ 40 w 3985"/>
                  <a:gd name="T45" fmla="*/ 5 h 1597"/>
                  <a:gd name="T46" fmla="*/ 42 w 3985"/>
                  <a:gd name="T47" fmla="*/ 4 h 1597"/>
                  <a:gd name="T48" fmla="*/ 44 w 3985"/>
                  <a:gd name="T49" fmla="*/ 4 h 1597"/>
                  <a:gd name="T50" fmla="*/ 45 w 3985"/>
                  <a:gd name="T51" fmla="*/ 3 h 1597"/>
                  <a:gd name="T52" fmla="*/ 47 w 3985"/>
                  <a:gd name="T53" fmla="*/ 3 h 1597"/>
                  <a:gd name="T54" fmla="*/ 48 w 3985"/>
                  <a:gd name="T55" fmla="*/ 1 h 1597"/>
                  <a:gd name="T56" fmla="*/ 49 w 3985"/>
                  <a:gd name="T57" fmla="*/ 0 h 1597"/>
                  <a:gd name="T58" fmla="*/ 49 w 3985"/>
                  <a:gd name="T59" fmla="*/ 2 h 1597"/>
                  <a:gd name="T60" fmla="*/ 49 w 3985"/>
                  <a:gd name="T61" fmla="*/ 4 h 1597"/>
                  <a:gd name="T62" fmla="*/ 49 w 3985"/>
                  <a:gd name="T63" fmla="*/ 6 h 1597"/>
                  <a:gd name="T64" fmla="*/ 48 w 3985"/>
                  <a:gd name="T65" fmla="*/ 8 h 1597"/>
                  <a:gd name="T66" fmla="*/ 47 w 3985"/>
                  <a:gd name="T67" fmla="*/ 9 h 1597"/>
                  <a:gd name="T68" fmla="*/ 46 w 3985"/>
                  <a:gd name="T69" fmla="*/ 11 h 1597"/>
                  <a:gd name="T70" fmla="*/ 45 w 3985"/>
                  <a:gd name="T71" fmla="*/ 13 h 1597"/>
                  <a:gd name="T72" fmla="*/ 44 w 3985"/>
                  <a:gd name="T73" fmla="*/ 14 h 1597"/>
                  <a:gd name="T74" fmla="*/ 42 w 3985"/>
                  <a:gd name="T75" fmla="*/ 15 h 1597"/>
                  <a:gd name="T76" fmla="*/ 40 w 3985"/>
                  <a:gd name="T77" fmla="*/ 16 h 1597"/>
                  <a:gd name="T78" fmla="*/ 38 w 3985"/>
                  <a:gd name="T79" fmla="*/ 17 h 1597"/>
                  <a:gd name="T80" fmla="*/ 35 w 3985"/>
                  <a:gd name="T81" fmla="*/ 17 h 1597"/>
                  <a:gd name="T82" fmla="*/ 33 w 3985"/>
                  <a:gd name="T83" fmla="*/ 18 h 1597"/>
                  <a:gd name="T84" fmla="*/ 31 w 3985"/>
                  <a:gd name="T85" fmla="*/ 18 h 1597"/>
                  <a:gd name="T86" fmla="*/ 29 w 3985"/>
                  <a:gd name="T87" fmla="*/ 19 h 1597"/>
                  <a:gd name="T88" fmla="*/ 28 w 3985"/>
                  <a:gd name="T89" fmla="*/ 19 h 1597"/>
                  <a:gd name="T90" fmla="*/ 26 w 3985"/>
                  <a:gd name="T91" fmla="*/ 19 h 1597"/>
                  <a:gd name="T92" fmla="*/ 24 w 3985"/>
                  <a:gd name="T93" fmla="*/ 19 h 1597"/>
                  <a:gd name="T94" fmla="*/ 23 w 3985"/>
                  <a:gd name="T95" fmla="*/ 20 h 1597"/>
                  <a:gd name="T96" fmla="*/ 21 w 3985"/>
                  <a:gd name="T97" fmla="*/ 20 h 1597"/>
                  <a:gd name="T98" fmla="*/ 19 w 3985"/>
                  <a:gd name="T99" fmla="*/ 20 h 1597"/>
                  <a:gd name="T100" fmla="*/ 17 w 3985"/>
                  <a:gd name="T101" fmla="*/ 20 h 1597"/>
                  <a:gd name="T102" fmla="*/ 15 w 3985"/>
                  <a:gd name="T103" fmla="*/ 20 h 1597"/>
                  <a:gd name="T104" fmla="*/ 12 w 3985"/>
                  <a:gd name="T105" fmla="*/ 20 h 1597"/>
                  <a:gd name="T106" fmla="*/ 10 w 3985"/>
                  <a:gd name="T107" fmla="*/ 20 h 1597"/>
                  <a:gd name="T108" fmla="*/ 8 w 3985"/>
                  <a:gd name="T109" fmla="*/ 20 h 1597"/>
                  <a:gd name="T110" fmla="*/ 6 w 3985"/>
                  <a:gd name="T111" fmla="*/ 20 h 15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85"/>
                  <a:gd name="T169" fmla="*/ 0 h 1597"/>
                  <a:gd name="T170" fmla="*/ 3985 w 3985"/>
                  <a:gd name="T171" fmla="*/ 1597 h 15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85" h="1597">
                    <a:moveTo>
                      <a:pt x="433" y="1580"/>
                    </a:moveTo>
                    <a:lnTo>
                      <a:pt x="411" y="1512"/>
                    </a:lnTo>
                    <a:lnTo>
                      <a:pt x="389" y="1443"/>
                    </a:lnTo>
                    <a:lnTo>
                      <a:pt x="366" y="1373"/>
                    </a:lnTo>
                    <a:lnTo>
                      <a:pt x="344" y="1303"/>
                    </a:lnTo>
                    <a:lnTo>
                      <a:pt x="320" y="1232"/>
                    </a:lnTo>
                    <a:lnTo>
                      <a:pt x="296" y="1161"/>
                    </a:lnTo>
                    <a:lnTo>
                      <a:pt x="271" y="1091"/>
                    </a:lnTo>
                    <a:lnTo>
                      <a:pt x="245" y="1018"/>
                    </a:lnTo>
                    <a:lnTo>
                      <a:pt x="219" y="947"/>
                    </a:lnTo>
                    <a:lnTo>
                      <a:pt x="192" y="876"/>
                    </a:lnTo>
                    <a:lnTo>
                      <a:pt x="164" y="803"/>
                    </a:lnTo>
                    <a:lnTo>
                      <a:pt x="133" y="731"/>
                    </a:lnTo>
                    <a:lnTo>
                      <a:pt x="103" y="659"/>
                    </a:lnTo>
                    <a:lnTo>
                      <a:pt x="70" y="587"/>
                    </a:lnTo>
                    <a:lnTo>
                      <a:pt x="36" y="514"/>
                    </a:lnTo>
                    <a:lnTo>
                      <a:pt x="0" y="443"/>
                    </a:lnTo>
                    <a:lnTo>
                      <a:pt x="1" y="437"/>
                    </a:lnTo>
                    <a:lnTo>
                      <a:pt x="13" y="439"/>
                    </a:lnTo>
                    <a:lnTo>
                      <a:pt x="34" y="443"/>
                    </a:lnTo>
                    <a:lnTo>
                      <a:pt x="58" y="451"/>
                    </a:lnTo>
                    <a:lnTo>
                      <a:pt x="84" y="461"/>
                    </a:lnTo>
                    <a:lnTo>
                      <a:pt x="111" y="470"/>
                    </a:lnTo>
                    <a:lnTo>
                      <a:pt x="132" y="477"/>
                    </a:lnTo>
                    <a:lnTo>
                      <a:pt x="147" y="480"/>
                    </a:lnTo>
                    <a:lnTo>
                      <a:pt x="172" y="484"/>
                    </a:lnTo>
                    <a:lnTo>
                      <a:pt x="195" y="486"/>
                    </a:lnTo>
                    <a:lnTo>
                      <a:pt x="219" y="489"/>
                    </a:lnTo>
                    <a:lnTo>
                      <a:pt x="244" y="493"/>
                    </a:lnTo>
                    <a:lnTo>
                      <a:pt x="268" y="496"/>
                    </a:lnTo>
                    <a:lnTo>
                      <a:pt x="292" y="499"/>
                    </a:lnTo>
                    <a:lnTo>
                      <a:pt x="315" y="502"/>
                    </a:lnTo>
                    <a:lnTo>
                      <a:pt x="339" y="505"/>
                    </a:lnTo>
                    <a:lnTo>
                      <a:pt x="363" y="509"/>
                    </a:lnTo>
                    <a:lnTo>
                      <a:pt x="387" y="511"/>
                    </a:lnTo>
                    <a:lnTo>
                      <a:pt x="412" y="514"/>
                    </a:lnTo>
                    <a:lnTo>
                      <a:pt x="436" y="518"/>
                    </a:lnTo>
                    <a:lnTo>
                      <a:pt x="459" y="520"/>
                    </a:lnTo>
                    <a:lnTo>
                      <a:pt x="484" y="523"/>
                    </a:lnTo>
                    <a:lnTo>
                      <a:pt x="509" y="526"/>
                    </a:lnTo>
                    <a:lnTo>
                      <a:pt x="534" y="529"/>
                    </a:lnTo>
                    <a:lnTo>
                      <a:pt x="559" y="531"/>
                    </a:lnTo>
                    <a:lnTo>
                      <a:pt x="584" y="535"/>
                    </a:lnTo>
                    <a:lnTo>
                      <a:pt x="609" y="537"/>
                    </a:lnTo>
                    <a:lnTo>
                      <a:pt x="635" y="539"/>
                    </a:lnTo>
                    <a:lnTo>
                      <a:pt x="661" y="542"/>
                    </a:lnTo>
                    <a:lnTo>
                      <a:pt x="688" y="544"/>
                    </a:lnTo>
                    <a:lnTo>
                      <a:pt x="715" y="546"/>
                    </a:lnTo>
                    <a:lnTo>
                      <a:pt x="742" y="548"/>
                    </a:lnTo>
                    <a:lnTo>
                      <a:pt x="770" y="551"/>
                    </a:lnTo>
                    <a:lnTo>
                      <a:pt x="798" y="553"/>
                    </a:lnTo>
                    <a:lnTo>
                      <a:pt x="826" y="554"/>
                    </a:lnTo>
                    <a:lnTo>
                      <a:pt x="856" y="556"/>
                    </a:lnTo>
                    <a:lnTo>
                      <a:pt x="885" y="557"/>
                    </a:lnTo>
                    <a:lnTo>
                      <a:pt x="916" y="560"/>
                    </a:lnTo>
                    <a:lnTo>
                      <a:pt x="946" y="561"/>
                    </a:lnTo>
                    <a:lnTo>
                      <a:pt x="978" y="562"/>
                    </a:lnTo>
                    <a:lnTo>
                      <a:pt x="1023" y="563"/>
                    </a:lnTo>
                    <a:lnTo>
                      <a:pt x="1067" y="565"/>
                    </a:lnTo>
                    <a:lnTo>
                      <a:pt x="1113" y="566"/>
                    </a:lnTo>
                    <a:lnTo>
                      <a:pt x="1158" y="569"/>
                    </a:lnTo>
                    <a:lnTo>
                      <a:pt x="1203" y="571"/>
                    </a:lnTo>
                    <a:lnTo>
                      <a:pt x="1250" y="572"/>
                    </a:lnTo>
                    <a:lnTo>
                      <a:pt x="1295" y="574"/>
                    </a:lnTo>
                    <a:lnTo>
                      <a:pt x="1340" y="576"/>
                    </a:lnTo>
                    <a:lnTo>
                      <a:pt x="1387" y="577"/>
                    </a:lnTo>
                    <a:lnTo>
                      <a:pt x="1432" y="579"/>
                    </a:lnTo>
                    <a:lnTo>
                      <a:pt x="1478" y="580"/>
                    </a:lnTo>
                    <a:lnTo>
                      <a:pt x="1525" y="581"/>
                    </a:lnTo>
                    <a:lnTo>
                      <a:pt x="1571" y="581"/>
                    </a:lnTo>
                    <a:lnTo>
                      <a:pt x="1618" y="582"/>
                    </a:lnTo>
                    <a:lnTo>
                      <a:pt x="1664" y="582"/>
                    </a:lnTo>
                    <a:lnTo>
                      <a:pt x="1711" y="582"/>
                    </a:lnTo>
                    <a:lnTo>
                      <a:pt x="1757" y="582"/>
                    </a:lnTo>
                    <a:lnTo>
                      <a:pt x="1803" y="581"/>
                    </a:lnTo>
                    <a:lnTo>
                      <a:pt x="1850" y="581"/>
                    </a:lnTo>
                    <a:lnTo>
                      <a:pt x="1896" y="579"/>
                    </a:lnTo>
                    <a:lnTo>
                      <a:pt x="1943" y="578"/>
                    </a:lnTo>
                    <a:lnTo>
                      <a:pt x="1989" y="576"/>
                    </a:lnTo>
                    <a:lnTo>
                      <a:pt x="2036" y="573"/>
                    </a:lnTo>
                    <a:lnTo>
                      <a:pt x="2083" y="570"/>
                    </a:lnTo>
                    <a:lnTo>
                      <a:pt x="2130" y="566"/>
                    </a:lnTo>
                    <a:lnTo>
                      <a:pt x="2176" y="562"/>
                    </a:lnTo>
                    <a:lnTo>
                      <a:pt x="2222" y="557"/>
                    </a:lnTo>
                    <a:lnTo>
                      <a:pt x="2269" y="553"/>
                    </a:lnTo>
                    <a:lnTo>
                      <a:pt x="2316" y="547"/>
                    </a:lnTo>
                    <a:lnTo>
                      <a:pt x="2363" y="540"/>
                    </a:lnTo>
                    <a:lnTo>
                      <a:pt x="2409" y="534"/>
                    </a:lnTo>
                    <a:lnTo>
                      <a:pt x="2456" y="526"/>
                    </a:lnTo>
                    <a:lnTo>
                      <a:pt x="2485" y="521"/>
                    </a:lnTo>
                    <a:lnTo>
                      <a:pt x="2515" y="516"/>
                    </a:lnTo>
                    <a:lnTo>
                      <a:pt x="2545" y="511"/>
                    </a:lnTo>
                    <a:lnTo>
                      <a:pt x="2576" y="505"/>
                    </a:lnTo>
                    <a:lnTo>
                      <a:pt x="2605" y="500"/>
                    </a:lnTo>
                    <a:lnTo>
                      <a:pt x="2637" y="495"/>
                    </a:lnTo>
                    <a:lnTo>
                      <a:pt x="2667" y="489"/>
                    </a:lnTo>
                    <a:lnTo>
                      <a:pt x="2698" y="485"/>
                    </a:lnTo>
                    <a:lnTo>
                      <a:pt x="2730" y="479"/>
                    </a:lnTo>
                    <a:lnTo>
                      <a:pt x="2761" y="475"/>
                    </a:lnTo>
                    <a:lnTo>
                      <a:pt x="2792" y="469"/>
                    </a:lnTo>
                    <a:lnTo>
                      <a:pt x="2824" y="463"/>
                    </a:lnTo>
                    <a:lnTo>
                      <a:pt x="2855" y="458"/>
                    </a:lnTo>
                    <a:lnTo>
                      <a:pt x="2887" y="453"/>
                    </a:lnTo>
                    <a:lnTo>
                      <a:pt x="2919" y="448"/>
                    </a:lnTo>
                    <a:lnTo>
                      <a:pt x="2950" y="442"/>
                    </a:lnTo>
                    <a:lnTo>
                      <a:pt x="2982" y="436"/>
                    </a:lnTo>
                    <a:lnTo>
                      <a:pt x="3014" y="431"/>
                    </a:lnTo>
                    <a:lnTo>
                      <a:pt x="3046" y="425"/>
                    </a:lnTo>
                    <a:lnTo>
                      <a:pt x="3077" y="419"/>
                    </a:lnTo>
                    <a:lnTo>
                      <a:pt x="3108" y="412"/>
                    </a:lnTo>
                    <a:lnTo>
                      <a:pt x="3140" y="407"/>
                    </a:lnTo>
                    <a:lnTo>
                      <a:pt x="3171" y="401"/>
                    </a:lnTo>
                    <a:lnTo>
                      <a:pt x="3202" y="394"/>
                    </a:lnTo>
                    <a:lnTo>
                      <a:pt x="3232" y="388"/>
                    </a:lnTo>
                    <a:lnTo>
                      <a:pt x="3263" y="382"/>
                    </a:lnTo>
                    <a:lnTo>
                      <a:pt x="3294" y="375"/>
                    </a:lnTo>
                    <a:lnTo>
                      <a:pt x="3324" y="368"/>
                    </a:lnTo>
                    <a:lnTo>
                      <a:pt x="3354" y="362"/>
                    </a:lnTo>
                    <a:lnTo>
                      <a:pt x="3383" y="355"/>
                    </a:lnTo>
                    <a:lnTo>
                      <a:pt x="3412" y="347"/>
                    </a:lnTo>
                    <a:lnTo>
                      <a:pt x="3442" y="340"/>
                    </a:lnTo>
                    <a:lnTo>
                      <a:pt x="3470" y="333"/>
                    </a:lnTo>
                    <a:lnTo>
                      <a:pt x="3497" y="326"/>
                    </a:lnTo>
                    <a:lnTo>
                      <a:pt x="3525" y="320"/>
                    </a:lnTo>
                    <a:lnTo>
                      <a:pt x="3552" y="313"/>
                    </a:lnTo>
                    <a:lnTo>
                      <a:pt x="3578" y="305"/>
                    </a:lnTo>
                    <a:lnTo>
                      <a:pt x="3604" y="298"/>
                    </a:lnTo>
                    <a:lnTo>
                      <a:pt x="3630" y="290"/>
                    </a:lnTo>
                    <a:lnTo>
                      <a:pt x="3657" y="282"/>
                    </a:lnTo>
                    <a:lnTo>
                      <a:pt x="3682" y="273"/>
                    </a:lnTo>
                    <a:lnTo>
                      <a:pt x="3708" y="263"/>
                    </a:lnTo>
                    <a:lnTo>
                      <a:pt x="3734" y="253"/>
                    </a:lnTo>
                    <a:lnTo>
                      <a:pt x="3760" y="241"/>
                    </a:lnTo>
                    <a:lnTo>
                      <a:pt x="3786" y="229"/>
                    </a:lnTo>
                    <a:lnTo>
                      <a:pt x="3812" y="214"/>
                    </a:lnTo>
                    <a:lnTo>
                      <a:pt x="3838" y="200"/>
                    </a:lnTo>
                    <a:lnTo>
                      <a:pt x="3864" y="183"/>
                    </a:lnTo>
                    <a:lnTo>
                      <a:pt x="3888" y="163"/>
                    </a:lnTo>
                    <a:lnTo>
                      <a:pt x="3907" y="142"/>
                    </a:lnTo>
                    <a:lnTo>
                      <a:pt x="3923" y="119"/>
                    </a:lnTo>
                    <a:lnTo>
                      <a:pt x="3936" y="94"/>
                    </a:lnTo>
                    <a:lnTo>
                      <a:pt x="3944" y="69"/>
                    </a:lnTo>
                    <a:lnTo>
                      <a:pt x="3949" y="44"/>
                    </a:lnTo>
                    <a:lnTo>
                      <a:pt x="3950" y="21"/>
                    </a:lnTo>
                    <a:lnTo>
                      <a:pt x="3949" y="0"/>
                    </a:lnTo>
                    <a:lnTo>
                      <a:pt x="3958" y="27"/>
                    </a:lnTo>
                    <a:lnTo>
                      <a:pt x="3966" y="56"/>
                    </a:lnTo>
                    <a:lnTo>
                      <a:pt x="3973" y="85"/>
                    </a:lnTo>
                    <a:lnTo>
                      <a:pt x="3978" y="115"/>
                    </a:lnTo>
                    <a:lnTo>
                      <a:pt x="3982" y="143"/>
                    </a:lnTo>
                    <a:lnTo>
                      <a:pt x="3984" y="172"/>
                    </a:lnTo>
                    <a:lnTo>
                      <a:pt x="3985" y="201"/>
                    </a:lnTo>
                    <a:lnTo>
                      <a:pt x="3985" y="229"/>
                    </a:lnTo>
                    <a:lnTo>
                      <a:pt x="3984" y="271"/>
                    </a:lnTo>
                    <a:lnTo>
                      <a:pt x="3981" y="313"/>
                    </a:lnTo>
                    <a:lnTo>
                      <a:pt x="3976" y="356"/>
                    </a:lnTo>
                    <a:lnTo>
                      <a:pt x="3970" y="399"/>
                    </a:lnTo>
                    <a:lnTo>
                      <a:pt x="3962" y="441"/>
                    </a:lnTo>
                    <a:lnTo>
                      <a:pt x="3951" y="482"/>
                    </a:lnTo>
                    <a:lnTo>
                      <a:pt x="3940" y="522"/>
                    </a:lnTo>
                    <a:lnTo>
                      <a:pt x="3927" y="562"/>
                    </a:lnTo>
                    <a:lnTo>
                      <a:pt x="3915" y="585"/>
                    </a:lnTo>
                    <a:lnTo>
                      <a:pt x="3901" y="606"/>
                    </a:lnTo>
                    <a:lnTo>
                      <a:pt x="3884" y="625"/>
                    </a:lnTo>
                    <a:lnTo>
                      <a:pt x="3864" y="645"/>
                    </a:lnTo>
                    <a:lnTo>
                      <a:pt x="3845" y="664"/>
                    </a:lnTo>
                    <a:lnTo>
                      <a:pt x="3826" y="683"/>
                    </a:lnTo>
                    <a:lnTo>
                      <a:pt x="3809" y="703"/>
                    </a:lnTo>
                    <a:lnTo>
                      <a:pt x="3794" y="724"/>
                    </a:lnTo>
                    <a:lnTo>
                      <a:pt x="3778" y="753"/>
                    </a:lnTo>
                    <a:lnTo>
                      <a:pt x="3765" y="785"/>
                    </a:lnTo>
                    <a:lnTo>
                      <a:pt x="3751" y="817"/>
                    </a:lnTo>
                    <a:lnTo>
                      <a:pt x="3740" y="850"/>
                    </a:lnTo>
                    <a:lnTo>
                      <a:pt x="3727" y="882"/>
                    </a:lnTo>
                    <a:lnTo>
                      <a:pt x="3714" y="915"/>
                    </a:lnTo>
                    <a:lnTo>
                      <a:pt x="3700" y="946"/>
                    </a:lnTo>
                    <a:lnTo>
                      <a:pt x="3684" y="975"/>
                    </a:lnTo>
                    <a:lnTo>
                      <a:pt x="3668" y="1001"/>
                    </a:lnTo>
                    <a:lnTo>
                      <a:pt x="3653" y="1028"/>
                    </a:lnTo>
                    <a:lnTo>
                      <a:pt x="3637" y="1056"/>
                    </a:lnTo>
                    <a:lnTo>
                      <a:pt x="3619" y="1082"/>
                    </a:lnTo>
                    <a:lnTo>
                      <a:pt x="3599" y="1106"/>
                    </a:lnTo>
                    <a:lnTo>
                      <a:pt x="3579" y="1128"/>
                    </a:lnTo>
                    <a:lnTo>
                      <a:pt x="3555" y="1146"/>
                    </a:lnTo>
                    <a:lnTo>
                      <a:pt x="3530" y="1160"/>
                    </a:lnTo>
                    <a:lnTo>
                      <a:pt x="3499" y="1173"/>
                    </a:lnTo>
                    <a:lnTo>
                      <a:pt x="3466" y="1187"/>
                    </a:lnTo>
                    <a:lnTo>
                      <a:pt x="3434" y="1201"/>
                    </a:lnTo>
                    <a:lnTo>
                      <a:pt x="3401" y="1214"/>
                    </a:lnTo>
                    <a:lnTo>
                      <a:pt x="3369" y="1227"/>
                    </a:lnTo>
                    <a:lnTo>
                      <a:pt x="3337" y="1239"/>
                    </a:lnTo>
                    <a:lnTo>
                      <a:pt x="3304" y="1253"/>
                    </a:lnTo>
                    <a:lnTo>
                      <a:pt x="3271" y="1265"/>
                    </a:lnTo>
                    <a:lnTo>
                      <a:pt x="3238" y="1278"/>
                    </a:lnTo>
                    <a:lnTo>
                      <a:pt x="3205" y="1289"/>
                    </a:lnTo>
                    <a:lnTo>
                      <a:pt x="3172" y="1301"/>
                    </a:lnTo>
                    <a:lnTo>
                      <a:pt x="3138" y="1313"/>
                    </a:lnTo>
                    <a:lnTo>
                      <a:pt x="3106" y="1324"/>
                    </a:lnTo>
                    <a:lnTo>
                      <a:pt x="3073" y="1337"/>
                    </a:lnTo>
                    <a:lnTo>
                      <a:pt x="3039" y="1347"/>
                    </a:lnTo>
                    <a:lnTo>
                      <a:pt x="3006" y="1358"/>
                    </a:lnTo>
                    <a:lnTo>
                      <a:pt x="2972" y="1369"/>
                    </a:lnTo>
                    <a:lnTo>
                      <a:pt x="2938" y="1380"/>
                    </a:lnTo>
                    <a:lnTo>
                      <a:pt x="2905" y="1390"/>
                    </a:lnTo>
                    <a:lnTo>
                      <a:pt x="2871" y="1400"/>
                    </a:lnTo>
                    <a:lnTo>
                      <a:pt x="2837" y="1410"/>
                    </a:lnTo>
                    <a:lnTo>
                      <a:pt x="2803" y="1420"/>
                    </a:lnTo>
                    <a:lnTo>
                      <a:pt x="2769" y="1429"/>
                    </a:lnTo>
                    <a:lnTo>
                      <a:pt x="2735" y="1440"/>
                    </a:lnTo>
                    <a:lnTo>
                      <a:pt x="2701" y="1449"/>
                    </a:lnTo>
                    <a:lnTo>
                      <a:pt x="2667" y="1458"/>
                    </a:lnTo>
                    <a:lnTo>
                      <a:pt x="2633" y="1466"/>
                    </a:lnTo>
                    <a:lnTo>
                      <a:pt x="2599" y="1475"/>
                    </a:lnTo>
                    <a:lnTo>
                      <a:pt x="2565" y="1483"/>
                    </a:lnTo>
                    <a:lnTo>
                      <a:pt x="2531" y="1491"/>
                    </a:lnTo>
                    <a:lnTo>
                      <a:pt x="2498" y="1498"/>
                    </a:lnTo>
                    <a:lnTo>
                      <a:pt x="2464" y="1506"/>
                    </a:lnTo>
                    <a:lnTo>
                      <a:pt x="2436" y="1512"/>
                    </a:lnTo>
                    <a:lnTo>
                      <a:pt x="2410" y="1518"/>
                    </a:lnTo>
                    <a:lnTo>
                      <a:pt x="2383" y="1523"/>
                    </a:lnTo>
                    <a:lnTo>
                      <a:pt x="2356" y="1528"/>
                    </a:lnTo>
                    <a:lnTo>
                      <a:pt x="2329" y="1532"/>
                    </a:lnTo>
                    <a:lnTo>
                      <a:pt x="2302" y="1537"/>
                    </a:lnTo>
                    <a:lnTo>
                      <a:pt x="2274" y="1541"/>
                    </a:lnTo>
                    <a:lnTo>
                      <a:pt x="2247" y="1546"/>
                    </a:lnTo>
                    <a:lnTo>
                      <a:pt x="2220" y="1549"/>
                    </a:lnTo>
                    <a:lnTo>
                      <a:pt x="2193" y="1553"/>
                    </a:lnTo>
                    <a:lnTo>
                      <a:pt x="2165" y="1557"/>
                    </a:lnTo>
                    <a:lnTo>
                      <a:pt x="2137" y="1561"/>
                    </a:lnTo>
                    <a:lnTo>
                      <a:pt x="2110" y="1563"/>
                    </a:lnTo>
                    <a:lnTo>
                      <a:pt x="2083" y="1566"/>
                    </a:lnTo>
                    <a:lnTo>
                      <a:pt x="2055" y="1569"/>
                    </a:lnTo>
                    <a:lnTo>
                      <a:pt x="2028" y="1572"/>
                    </a:lnTo>
                    <a:lnTo>
                      <a:pt x="2000" y="1574"/>
                    </a:lnTo>
                    <a:lnTo>
                      <a:pt x="1972" y="1577"/>
                    </a:lnTo>
                    <a:lnTo>
                      <a:pt x="1945" y="1579"/>
                    </a:lnTo>
                    <a:lnTo>
                      <a:pt x="1918" y="1581"/>
                    </a:lnTo>
                    <a:lnTo>
                      <a:pt x="1889" y="1582"/>
                    </a:lnTo>
                    <a:lnTo>
                      <a:pt x="1862" y="1585"/>
                    </a:lnTo>
                    <a:lnTo>
                      <a:pt x="1835" y="1586"/>
                    </a:lnTo>
                    <a:lnTo>
                      <a:pt x="1807" y="1587"/>
                    </a:lnTo>
                    <a:lnTo>
                      <a:pt x="1780" y="1589"/>
                    </a:lnTo>
                    <a:lnTo>
                      <a:pt x="1752" y="1590"/>
                    </a:lnTo>
                    <a:lnTo>
                      <a:pt x="1725" y="1591"/>
                    </a:lnTo>
                    <a:lnTo>
                      <a:pt x="1697" y="1591"/>
                    </a:lnTo>
                    <a:lnTo>
                      <a:pt x="1670" y="1592"/>
                    </a:lnTo>
                    <a:lnTo>
                      <a:pt x="1643" y="1594"/>
                    </a:lnTo>
                    <a:lnTo>
                      <a:pt x="1615" y="1594"/>
                    </a:lnTo>
                    <a:lnTo>
                      <a:pt x="1588" y="1595"/>
                    </a:lnTo>
                    <a:lnTo>
                      <a:pt x="1552" y="1596"/>
                    </a:lnTo>
                    <a:lnTo>
                      <a:pt x="1517" y="1596"/>
                    </a:lnTo>
                    <a:lnTo>
                      <a:pt x="1480" y="1596"/>
                    </a:lnTo>
                    <a:lnTo>
                      <a:pt x="1443" y="1597"/>
                    </a:lnTo>
                    <a:lnTo>
                      <a:pt x="1407" y="1597"/>
                    </a:lnTo>
                    <a:lnTo>
                      <a:pt x="1370" y="1597"/>
                    </a:lnTo>
                    <a:lnTo>
                      <a:pt x="1332" y="1597"/>
                    </a:lnTo>
                    <a:lnTo>
                      <a:pt x="1295" y="1597"/>
                    </a:lnTo>
                    <a:lnTo>
                      <a:pt x="1258" y="1597"/>
                    </a:lnTo>
                    <a:lnTo>
                      <a:pt x="1220" y="1597"/>
                    </a:lnTo>
                    <a:lnTo>
                      <a:pt x="1182" y="1596"/>
                    </a:lnTo>
                    <a:lnTo>
                      <a:pt x="1144" y="1596"/>
                    </a:lnTo>
                    <a:lnTo>
                      <a:pt x="1107" y="1596"/>
                    </a:lnTo>
                    <a:lnTo>
                      <a:pt x="1070" y="1595"/>
                    </a:lnTo>
                    <a:lnTo>
                      <a:pt x="1031" y="1595"/>
                    </a:lnTo>
                    <a:lnTo>
                      <a:pt x="994" y="1594"/>
                    </a:lnTo>
                    <a:lnTo>
                      <a:pt x="956" y="1594"/>
                    </a:lnTo>
                    <a:lnTo>
                      <a:pt x="920" y="1592"/>
                    </a:lnTo>
                    <a:lnTo>
                      <a:pt x="883" y="1592"/>
                    </a:lnTo>
                    <a:lnTo>
                      <a:pt x="845" y="1591"/>
                    </a:lnTo>
                    <a:lnTo>
                      <a:pt x="809" y="1590"/>
                    </a:lnTo>
                    <a:lnTo>
                      <a:pt x="773" y="1590"/>
                    </a:lnTo>
                    <a:lnTo>
                      <a:pt x="738" y="1589"/>
                    </a:lnTo>
                    <a:lnTo>
                      <a:pt x="702" y="1588"/>
                    </a:lnTo>
                    <a:lnTo>
                      <a:pt x="667" y="1587"/>
                    </a:lnTo>
                    <a:lnTo>
                      <a:pt x="631" y="1586"/>
                    </a:lnTo>
                    <a:lnTo>
                      <a:pt x="597" y="1586"/>
                    </a:lnTo>
                    <a:lnTo>
                      <a:pt x="563" y="1585"/>
                    </a:lnTo>
                    <a:lnTo>
                      <a:pt x="531" y="1583"/>
                    </a:lnTo>
                    <a:lnTo>
                      <a:pt x="498" y="1582"/>
                    </a:lnTo>
                    <a:lnTo>
                      <a:pt x="465" y="1581"/>
                    </a:lnTo>
                    <a:lnTo>
                      <a:pt x="433" y="1580"/>
                    </a:lnTo>
                    <a:close/>
                  </a:path>
                </a:pathLst>
              </a:custGeom>
              <a:solidFill>
                <a:srgbClr val="FF0000"/>
              </a:solidFill>
              <a:ln w="9525">
                <a:noFill/>
                <a:round/>
                <a:headEnd/>
                <a:tailEnd/>
              </a:ln>
            </p:spPr>
            <p:txBody>
              <a:bodyPr/>
              <a:lstStyle/>
              <a:p>
                <a:endParaRPr lang="fr-FR"/>
              </a:p>
            </p:txBody>
          </p:sp>
          <p:sp>
            <p:nvSpPr>
              <p:cNvPr id="465" name="Freeform 363"/>
              <p:cNvSpPr>
                <a:spLocks/>
              </p:cNvSpPr>
              <p:nvPr/>
            </p:nvSpPr>
            <p:spPr bwMode="auto">
              <a:xfrm>
                <a:off x="3099" y="1356"/>
                <a:ext cx="1006" cy="346"/>
              </a:xfrm>
              <a:custGeom>
                <a:avLst/>
                <a:gdLst>
                  <a:gd name="T0" fmla="*/ 1 w 3017"/>
                  <a:gd name="T1" fmla="*/ 10 h 1038"/>
                  <a:gd name="T2" fmla="*/ 2 w 3017"/>
                  <a:gd name="T3" fmla="*/ 8 h 1038"/>
                  <a:gd name="T4" fmla="*/ 2 w 3017"/>
                  <a:gd name="T5" fmla="*/ 7 h 1038"/>
                  <a:gd name="T6" fmla="*/ 3 w 3017"/>
                  <a:gd name="T7" fmla="*/ 6 h 1038"/>
                  <a:gd name="T8" fmla="*/ 4 w 3017"/>
                  <a:gd name="T9" fmla="*/ 6 h 1038"/>
                  <a:gd name="T10" fmla="*/ 5 w 3017"/>
                  <a:gd name="T11" fmla="*/ 6 h 1038"/>
                  <a:gd name="T12" fmla="*/ 6 w 3017"/>
                  <a:gd name="T13" fmla="*/ 6 h 1038"/>
                  <a:gd name="T14" fmla="*/ 8 w 3017"/>
                  <a:gd name="T15" fmla="*/ 6 h 1038"/>
                  <a:gd name="T16" fmla="*/ 9 w 3017"/>
                  <a:gd name="T17" fmla="*/ 6 h 1038"/>
                  <a:gd name="T18" fmla="*/ 11 w 3017"/>
                  <a:gd name="T19" fmla="*/ 5 h 1038"/>
                  <a:gd name="T20" fmla="*/ 12 w 3017"/>
                  <a:gd name="T21" fmla="*/ 5 h 1038"/>
                  <a:gd name="T22" fmla="*/ 13 w 3017"/>
                  <a:gd name="T23" fmla="*/ 5 h 1038"/>
                  <a:gd name="T24" fmla="*/ 15 w 3017"/>
                  <a:gd name="T25" fmla="*/ 5 h 1038"/>
                  <a:gd name="T26" fmla="*/ 16 w 3017"/>
                  <a:gd name="T27" fmla="*/ 5 h 1038"/>
                  <a:gd name="T28" fmla="*/ 18 w 3017"/>
                  <a:gd name="T29" fmla="*/ 5 h 1038"/>
                  <a:gd name="T30" fmla="*/ 19 w 3017"/>
                  <a:gd name="T31" fmla="*/ 6 h 1038"/>
                  <a:gd name="T32" fmla="*/ 20 w 3017"/>
                  <a:gd name="T33" fmla="*/ 7 h 1038"/>
                  <a:gd name="T34" fmla="*/ 21 w 3017"/>
                  <a:gd name="T35" fmla="*/ 8 h 1038"/>
                  <a:gd name="T36" fmla="*/ 22 w 3017"/>
                  <a:gd name="T37" fmla="*/ 8 h 1038"/>
                  <a:gd name="T38" fmla="*/ 24 w 3017"/>
                  <a:gd name="T39" fmla="*/ 8 h 1038"/>
                  <a:gd name="T40" fmla="*/ 26 w 3017"/>
                  <a:gd name="T41" fmla="*/ 8 h 1038"/>
                  <a:gd name="T42" fmla="*/ 28 w 3017"/>
                  <a:gd name="T43" fmla="*/ 7 h 1038"/>
                  <a:gd name="T44" fmla="*/ 29 w 3017"/>
                  <a:gd name="T45" fmla="*/ 7 h 1038"/>
                  <a:gd name="T46" fmla="*/ 31 w 3017"/>
                  <a:gd name="T47" fmla="*/ 7 h 1038"/>
                  <a:gd name="T48" fmla="*/ 33 w 3017"/>
                  <a:gd name="T49" fmla="*/ 6 h 1038"/>
                  <a:gd name="T50" fmla="*/ 35 w 3017"/>
                  <a:gd name="T51" fmla="*/ 5 h 1038"/>
                  <a:gd name="T52" fmla="*/ 35 w 3017"/>
                  <a:gd name="T53" fmla="*/ 4 h 1038"/>
                  <a:gd name="T54" fmla="*/ 36 w 3017"/>
                  <a:gd name="T55" fmla="*/ 3 h 1038"/>
                  <a:gd name="T56" fmla="*/ 36 w 3017"/>
                  <a:gd name="T57" fmla="*/ 1 h 1038"/>
                  <a:gd name="T58" fmla="*/ 36 w 3017"/>
                  <a:gd name="T59" fmla="*/ 0 h 1038"/>
                  <a:gd name="T60" fmla="*/ 36 w 3017"/>
                  <a:gd name="T61" fmla="*/ 1 h 1038"/>
                  <a:gd name="T62" fmla="*/ 36 w 3017"/>
                  <a:gd name="T63" fmla="*/ 1 h 1038"/>
                  <a:gd name="T64" fmla="*/ 37 w 3017"/>
                  <a:gd name="T65" fmla="*/ 3 h 1038"/>
                  <a:gd name="T66" fmla="*/ 37 w 3017"/>
                  <a:gd name="T67" fmla="*/ 5 h 1038"/>
                  <a:gd name="T68" fmla="*/ 37 w 3017"/>
                  <a:gd name="T69" fmla="*/ 7 h 1038"/>
                  <a:gd name="T70" fmla="*/ 37 w 3017"/>
                  <a:gd name="T71" fmla="*/ 8 h 1038"/>
                  <a:gd name="T72" fmla="*/ 36 w 3017"/>
                  <a:gd name="T73" fmla="*/ 8 h 1038"/>
                  <a:gd name="T74" fmla="*/ 35 w 3017"/>
                  <a:gd name="T75" fmla="*/ 9 h 1038"/>
                  <a:gd name="T76" fmla="*/ 34 w 3017"/>
                  <a:gd name="T77" fmla="*/ 9 h 1038"/>
                  <a:gd name="T78" fmla="*/ 33 w 3017"/>
                  <a:gd name="T79" fmla="*/ 10 h 1038"/>
                  <a:gd name="T80" fmla="*/ 31 w 3017"/>
                  <a:gd name="T81" fmla="*/ 10 h 1038"/>
                  <a:gd name="T82" fmla="*/ 29 w 3017"/>
                  <a:gd name="T83" fmla="*/ 10 h 1038"/>
                  <a:gd name="T84" fmla="*/ 27 w 3017"/>
                  <a:gd name="T85" fmla="*/ 11 h 1038"/>
                  <a:gd name="T86" fmla="*/ 26 w 3017"/>
                  <a:gd name="T87" fmla="*/ 11 h 1038"/>
                  <a:gd name="T88" fmla="*/ 24 w 3017"/>
                  <a:gd name="T89" fmla="*/ 11 h 1038"/>
                  <a:gd name="T90" fmla="*/ 23 w 3017"/>
                  <a:gd name="T91" fmla="*/ 12 h 1038"/>
                  <a:gd name="T92" fmla="*/ 21 w 3017"/>
                  <a:gd name="T93" fmla="*/ 12 h 1038"/>
                  <a:gd name="T94" fmla="*/ 19 w 3017"/>
                  <a:gd name="T95" fmla="*/ 12 h 1038"/>
                  <a:gd name="T96" fmla="*/ 18 w 3017"/>
                  <a:gd name="T97" fmla="*/ 12 h 1038"/>
                  <a:gd name="T98" fmla="*/ 16 w 3017"/>
                  <a:gd name="T99" fmla="*/ 13 h 1038"/>
                  <a:gd name="T100" fmla="*/ 15 w 3017"/>
                  <a:gd name="T101" fmla="*/ 13 h 1038"/>
                  <a:gd name="T102" fmla="*/ 13 w 3017"/>
                  <a:gd name="T103" fmla="*/ 13 h 1038"/>
                  <a:gd name="T104" fmla="*/ 11 w 3017"/>
                  <a:gd name="T105" fmla="*/ 13 h 1038"/>
                  <a:gd name="T106" fmla="*/ 9 w 3017"/>
                  <a:gd name="T107" fmla="*/ 13 h 1038"/>
                  <a:gd name="T108" fmla="*/ 8 w 3017"/>
                  <a:gd name="T109" fmla="*/ 13 h 1038"/>
                  <a:gd name="T110" fmla="*/ 6 w 3017"/>
                  <a:gd name="T111" fmla="*/ 13 h 1038"/>
                  <a:gd name="T112" fmla="*/ 4 w 3017"/>
                  <a:gd name="T113" fmla="*/ 13 h 1038"/>
                  <a:gd name="T114" fmla="*/ 2 w 3017"/>
                  <a:gd name="T115" fmla="*/ 13 h 1038"/>
                  <a:gd name="T116" fmla="*/ 0 w 3017"/>
                  <a:gd name="T117" fmla="*/ 12 h 10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7"/>
                  <a:gd name="T178" fmla="*/ 0 h 1038"/>
                  <a:gd name="T179" fmla="*/ 3017 w 3017"/>
                  <a:gd name="T180" fmla="*/ 1038 h 10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7" h="1038">
                    <a:moveTo>
                      <a:pt x="0" y="1003"/>
                    </a:moveTo>
                    <a:lnTo>
                      <a:pt x="19" y="949"/>
                    </a:lnTo>
                    <a:lnTo>
                      <a:pt x="38" y="896"/>
                    </a:lnTo>
                    <a:lnTo>
                      <a:pt x="57" y="843"/>
                    </a:lnTo>
                    <a:lnTo>
                      <a:pt x="75" y="793"/>
                    </a:lnTo>
                    <a:lnTo>
                      <a:pt x="96" y="742"/>
                    </a:lnTo>
                    <a:lnTo>
                      <a:pt x="116" y="691"/>
                    </a:lnTo>
                    <a:lnTo>
                      <a:pt x="138" y="640"/>
                    </a:lnTo>
                    <a:lnTo>
                      <a:pt x="161" y="588"/>
                    </a:lnTo>
                    <a:lnTo>
                      <a:pt x="168" y="575"/>
                    </a:lnTo>
                    <a:lnTo>
                      <a:pt x="176" y="563"/>
                    </a:lnTo>
                    <a:lnTo>
                      <a:pt x="186" y="551"/>
                    </a:lnTo>
                    <a:lnTo>
                      <a:pt x="198" y="540"/>
                    </a:lnTo>
                    <a:lnTo>
                      <a:pt x="210" y="530"/>
                    </a:lnTo>
                    <a:lnTo>
                      <a:pt x="224" y="521"/>
                    </a:lnTo>
                    <a:lnTo>
                      <a:pt x="237" y="513"/>
                    </a:lnTo>
                    <a:lnTo>
                      <a:pt x="251" y="506"/>
                    </a:lnTo>
                    <a:lnTo>
                      <a:pt x="270" y="499"/>
                    </a:lnTo>
                    <a:lnTo>
                      <a:pt x="289" y="492"/>
                    </a:lnTo>
                    <a:lnTo>
                      <a:pt x="310" y="488"/>
                    </a:lnTo>
                    <a:lnTo>
                      <a:pt x="331" y="483"/>
                    </a:lnTo>
                    <a:lnTo>
                      <a:pt x="352" y="480"/>
                    </a:lnTo>
                    <a:lnTo>
                      <a:pt x="373" y="477"/>
                    </a:lnTo>
                    <a:lnTo>
                      <a:pt x="394" y="474"/>
                    </a:lnTo>
                    <a:lnTo>
                      <a:pt x="414" y="473"/>
                    </a:lnTo>
                    <a:lnTo>
                      <a:pt x="443" y="471"/>
                    </a:lnTo>
                    <a:lnTo>
                      <a:pt x="473" y="469"/>
                    </a:lnTo>
                    <a:lnTo>
                      <a:pt x="501" y="466"/>
                    </a:lnTo>
                    <a:lnTo>
                      <a:pt x="531" y="464"/>
                    </a:lnTo>
                    <a:lnTo>
                      <a:pt x="560" y="462"/>
                    </a:lnTo>
                    <a:lnTo>
                      <a:pt x="589" y="458"/>
                    </a:lnTo>
                    <a:lnTo>
                      <a:pt x="619" y="456"/>
                    </a:lnTo>
                    <a:lnTo>
                      <a:pt x="648" y="454"/>
                    </a:lnTo>
                    <a:lnTo>
                      <a:pt x="678" y="452"/>
                    </a:lnTo>
                    <a:lnTo>
                      <a:pt x="707" y="449"/>
                    </a:lnTo>
                    <a:lnTo>
                      <a:pt x="737" y="447"/>
                    </a:lnTo>
                    <a:lnTo>
                      <a:pt x="766" y="445"/>
                    </a:lnTo>
                    <a:lnTo>
                      <a:pt x="796" y="443"/>
                    </a:lnTo>
                    <a:lnTo>
                      <a:pt x="825" y="440"/>
                    </a:lnTo>
                    <a:lnTo>
                      <a:pt x="854" y="438"/>
                    </a:lnTo>
                    <a:lnTo>
                      <a:pt x="884" y="436"/>
                    </a:lnTo>
                    <a:lnTo>
                      <a:pt x="913" y="434"/>
                    </a:lnTo>
                    <a:lnTo>
                      <a:pt x="943" y="431"/>
                    </a:lnTo>
                    <a:lnTo>
                      <a:pt x="972" y="429"/>
                    </a:lnTo>
                    <a:lnTo>
                      <a:pt x="1002" y="428"/>
                    </a:lnTo>
                    <a:lnTo>
                      <a:pt x="1031" y="426"/>
                    </a:lnTo>
                    <a:lnTo>
                      <a:pt x="1061" y="424"/>
                    </a:lnTo>
                    <a:lnTo>
                      <a:pt x="1090" y="422"/>
                    </a:lnTo>
                    <a:lnTo>
                      <a:pt x="1119" y="421"/>
                    </a:lnTo>
                    <a:lnTo>
                      <a:pt x="1149" y="420"/>
                    </a:lnTo>
                    <a:lnTo>
                      <a:pt x="1179" y="419"/>
                    </a:lnTo>
                    <a:lnTo>
                      <a:pt x="1209" y="418"/>
                    </a:lnTo>
                    <a:lnTo>
                      <a:pt x="1238" y="417"/>
                    </a:lnTo>
                    <a:lnTo>
                      <a:pt x="1268" y="417"/>
                    </a:lnTo>
                    <a:lnTo>
                      <a:pt x="1297" y="415"/>
                    </a:lnTo>
                    <a:lnTo>
                      <a:pt x="1327" y="415"/>
                    </a:lnTo>
                    <a:lnTo>
                      <a:pt x="1356" y="415"/>
                    </a:lnTo>
                    <a:lnTo>
                      <a:pt x="1379" y="417"/>
                    </a:lnTo>
                    <a:lnTo>
                      <a:pt x="1403" y="419"/>
                    </a:lnTo>
                    <a:lnTo>
                      <a:pt x="1426" y="422"/>
                    </a:lnTo>
                    <a:lnTo>
                      <a:pt x="1450" y="428"/>
                    </a:lnTo>
                    <a:lnTo>
                      <a:pt x="1473" y="435"/>
                    </a:lnTo>
                    <a:lnTo>
                      <a:pt x="1495" y="443"/>
                    </a:lnTo>
                    <a:lnTo>
                      <a:pt x="1516" y="453"/>
                    </a:lnTo>
                    <a:lnTo>
                      <a:pt x="1535" y="465"/>
                    </a:lnTo>
                    <a:lnTo>
                      <a:pt x="1559" y="485"/>
                    </a:lnTo>
                    <a:lnTo>
                      <a:pt x="1581" y="507"/>
                    </a:lnTo>
                    <a:lnTo>
                      <a:pt x="1602" y="531"/>
                    </a:lnTo>
                    <a:lnTo>
                      <a:pt x="1622" y="556"/>
                    </a:lnTo>
                    <a:lnTo>
                      <a:pt x="1640" y="583"/>
                    </a:lnTo>
                    <a:lnTo>
                      <a:pt x="1660" y="609"/>
                    </a:lnTo>
                    <a:lnTo>
                      <a:pt x="1678" y="635"/>
                    </a:lnTo>
                    <a:lnTo>
                      <a:pt x="1698" y="660"/>
                    </a:lnTo>
                    <a:lnTo>
                      <a:pt x="1735" y="656"/>
                    </a:lnTo>
                    <a:lnTo>
                      <a:pt x="1772" y="652"/>
                    </a:lnTo>
                    <a:lnTo>
                      <a:pt x="1809" y="649"/>
                    </a:lnTo>
                    <a:lnTo>
                      <a:pt x="1846" y="645"/>
                    </a:lnTo>
                    <a:lnTo>
                      <a:pt x="1883" y="642"/>
                    </a:lnTo>
                    <a:lnTo>
                      <a:pt x="1920" y="637"/>
                    </a:lnTo>
                    <a:lnTo>
                      <a:pt x="1956" y="634"/>
                    </a:lnTo>
                    <a:lnTo>
                      <a:pt x="1992" y="631"/>
                    </a:lnTo>
                    <a:lnTo>
                      <a:pt x="2029" y="627"/>
                    </a:lnTo>
                    <a:lnTo>
                      <a:pt x="2066" y="623"/>
                    </a:lnTo>
                    <a:lnTo>
                      <a:pt x="2102" y="619"/>
                    </a:lnTo>
                    <a:lnTo>
                      <a:pt x="2137" y="615"/>
                    </a:lnTo>
                    <a:lnTo>
                      <a:pt x="2174" y="610"/>
                    </a:lnTo>
                    <a:lnTo>
                      <a:pt x="2210" y="606"/>
                    </a:lnTo>
                    <a:lnTo>
                      <a:pt x="2246" y="600"/>
                    </a:lnTo>
                    <a:lnTo>
                      <a:pt x="2281" y="594"/>
                    </a:lnTo>
                    <a:lnTo>
                      <a:pt x="2317" y="589"/>
                    </a:lnTo>
                    <a:lnTo>
                      <a:pt x="2353" y="582"/>
                    </a:lnTo>
                    <a:lnTo>
                      <a:pt x="2388" y="575"/>
                    </a:lnTo>
                    <a:lnTo>
                      <a:pt x="2423" y="567"/>
                    </a:lnTo>
                    <a:lnTo>
                      <a:pt x="2458" y="559"/>
                    </a:lnTo>
                    <a:lnTo>
                      <a:pt x="2493" y="550"/>
                    </a:lnTo>
                    <a:lnTo>
                      <a:pt x="2528" y="540"/>
                    </a:lnTo>
                    <a:lnTo>
                      <a:pt x="2563" y="530"/>
                    </a:lnTo>
                    <a:lnTo>
                      <a:pt x="2597" y="518"/>
                    </a:lnTo>
                    <a:lnTo>
                      <a:pt x="2632" y="507"/>
                    </a:lnTo>
                    <a:lnTo>
                      <a:pt x="2666" y="494"/>
                    </a:lnTo>
                    <a:lnTo>
                      <a:pt x="2700" y="480"/>
                    </a:lnTo>
                    <a:lnTo>
                      <a:pt x="2735" y="465"/>
                    </a:lnTo>
                    <a:lnTo>
                      <a:pt x="2768" y="451"/>
                    </a:lnTo>
                    <a:lnTo>
                      <a:pt x="2802" y="434"/>
                    </a:lnTo>
                    <a:lnTo>
                      <a:pt x="2836" y="415"/>
                    </a:lnTo>
                    <a:lnTo>
                      <a:pt x="2838" y="397"/>
                    </a:lnTo>
                    <a:lnTo>
                      <a:pt x="2843" y="370"/>
                    </a:lnTo>
                    <a:lnTo>
                      <a:pt x="2850" y="336"/>
                    </a:lnTo>
                    <a:lnTo>
                      <a:pt x="2858" y="301"/>
                    </a:lnTo>
                    <a:lnTo>
                      <a:pt x="2864" y="265"/>
                    </a:lnTo>
                    <a:lnTo>
                      <a:pt x="2871" y="232"/>
                    </a:lnTo>
                    <a:lnTo>
                      <a:pt x="2876" y="206"/>
                    </a:lnTo>
                    <a:lnTo>
                      <a:pt x="2877" y="188"/>
                    </a:lnTo>
                    <a:lnTo>
                      <a:pt x="2878" y="153"/>
                    </a:lnTo>
                    <a:lnTo>
                      <a:pt x="2879" y="115"/>
                    </a:lnTo>
                    <a:lnTo>
                      <a:pt x="2882" y="78"/>
                    </a:lnTo>
                    <a:lnTo>
                      <a:pt x="2885" y="41"/>
                    </a:lnTo>
                    <a:lnTo>
                      <a:pt x="2887" y="28"/>
                    </a:lnTo>
                    <a:lnTo>
                      <a:pt x="2890" y="13"/>
                    </a:lnTo>
                    <a:lnTo>
                      <a:pt x="2895" y="1"/>
                    </a:lnTo>
                    <a:lnTo>
                      <a:pt x="2901" y="0"/>
                    </a:lnTo>
                    <a:lnTo>
                      <a:pt x="2911" y="11"/>
                    </a:lnTo>
                    <a:lnTo>
                      <a:pt x="2920" y="26"/>
                    </a:lnTo>
                    <a:lnTo>
                      <a:pt x="2929" y="43"/>
                    </a:lnTo>
                    <a:lnTo>
                      <a:pt x="2936" y="61"/>
                    </a:lnTo>
                    <a:lnTo>
                      <a:pt x="2943" y="79"/>
                    </a:lnTo>
                    <a:lnTo>
                      <a:pt x="2949" y="98"/>
                    </a:lnTo>
                    <a:lnTo>
                      <a:pt x="2954" y="115"/>
                    </a:lnTo>
                    <a:lnTo>
                      <a:pt x="2957" y="130"/>
                    </a:lnTo>
                    <a:lnTo>
                      <a:pt x="2966" y="176"/>
                    </a:lnTo>
                    <a:lnTo>
                      <a:pt x="2975" y="221"/>
                    </a:lnTo>
                    <a:lnTo>
                      <a:pt x="2982" y="265"/>
                    </a:lnTo>
                    <a:lnTo>
                      <a:pt x="2989" y="309"/>
                    </a:lnTo>
                    <a:lnTo>
                      <a:pt x="2996" y="352"/>
                    </a:lnTo>
                    <a:lnTo>
                      <a:pt x="3001" y="397"/>
                    </a:lnTo>
                    <a:lnTo>
                      <a:pt x="3008" y="443"/>
                    </a:lnTo>
                    <a:lnTo>
                      <a:pt x="3015" y="489"/>
                    </a:lnTo>
                    <a:lnTo>
                      <a:pt x="3015" y="515"/>
                    </a:lnTo>
                    <a:lnTo>
                      <a:pt x="3017" y="542"/>
                    </a:lnTo>
                    <a:lnTo>
                      <a:pt x="3016" y="567"/>
                    </a:lnTo>
                    <a:lnTo>
                      <a:pt x="3006" y="588"/>
                    </a:lnTo>
                    <a:lnTo>
                      <a:pt x="2992" y="601"/>
                    </a:lnTo>
                    <a:lnTo>
                      <a:pt x="2978" y="614"/>
                    </a:lnTo>
                    <a:lnTo>
                      <a:pt x="2964" y="626"/>
                    </a:lnTo>
                    <a:lnTo>
                      <a:pt x="2948" y="639"/>
                    </a:lnTo>
                    <a:lnTo>
                      <a:pt x="2933" y="650"/>
                    </a:lnTo>
                    <a:lnTo>
                      <a:pt x="2918" y="661"/>
                    </a:lnTo>
                    <a:lnTo>
                      <a:pt x="2902" y="672"/>
                    </a:lnTo>
                    <a:lnTo>
                      <a:pt x="2885" y="684"/>
                    </a:lnTo>
                    <a:lnTo>
                      <a:pt x="2868" y="694"/>
                    </a:lnTo>
                    <a:lnTo>
                      <a:pt x="2851" y="703"/>
                    </a:lnTo>
                    <a:lnTo>
                      <a:pt x="2834" y="713"/>
                    </a:lnTo>
                    <a:lnTo>
                      <a:pt x="2817" y="721"/>
                    </a:lnTo>
                    <a:lnTo>
                      <a:pt x="2800" y="730"/>
                    </a:lnTo>
                    <a:lnTo>
                      <a:pt x="2782" y="737"/>
                    </a:lnTo>
                    <a:lnTo>
                      <a:pt x="2765" y="744"/>
                    </a:lnTo>
                    <a:lnTo>
                      <a:pt x="2747" y="751"/>
                    </a:lnTo>
                    <a:lnTo>
                      <a:pt x="2712" y="762"/>
                    </a:lnTo>
                    <a:lnTo>
                      <a:pt x="2676" y="773"/>
                    </a:lnTo>
                    <a:lnTo>
                      <a:pt x="2641" y="783"/>
                    </a:lnTo>
                    <a:lnTo>
                      <a:pt x="2605" y="794"/>
                    </a:lnTo>
                    <a:lnTo>
                      <a:pt x="2570" y="803"/>
                    </a:lnTo>
                    <a:lnTo>
                      <a:pt x="2534" y="812"/>
                    </a:lnTo>
                    <a:lnTo>
                      <a:pt x="2496" y="820"/>
                    </a:lnTo>
                    <a:lnTo>
                      <a:pt x="2460" y="828"/>
                    </a:lnTo>
                    <a:lnTo>
                      <a:pt x="2424" y="836"/>
                    </a:lnTo>
                    <a:lnTo>
                      <a:pt x="2388" y="842"/>
                    </a:lnTo>
                    <a:lnTo>
                      <a:pt x="2350" y="849"/>
                    </a:lnTo>
                    <a:lnTo>
                      <a:pt x="2314" y="856"/>
                    </a:lnTo>
                    <a:lnTo>
                      <a:pt x="2278" y="863"/>
                    </a:lnTo>
                    <a:lnTo>
                      <a:pt x="2242" y="868"/>
                    </a:lnTo>
                    <a:lnTo>
                      <a:pt x="2205" y="875"/>
                    </a:lnTo>
                    <a:lnTo>
                      <a:pt x="2169" y="881"/>
                    </a:lnTo>
                    <a:lnTo>
                      <a:pt x="2139" y="887"/>
                    </a:lnTo>
                    <a:lnTo>
                      <a:pt x="2107" y="891"/>
                    </a:lnTo>
                    <a:lnTo>
                      <a:pt x="2076" y="897"/>
                    </a:lnTo>
                    <a:lnTo>
                      <a:pt x="2045" y="902"/>
                    </a:lnTo>
                    <a:lnTo>
                      <a:pt x="2013" y="908"/>
                    </a:lnTo>
                    <a:lnTo>
                      <a:pt x="1982" y="914"/>
                    </a:lnTo>
                    <a:lnTo>
                      <a:pt x="1951" y="918"/>
                    </a:lnTo>
                    <a:lnTo>
                      <a:pt x="1920" y="924"/>
                    </a:lnTo>
                    <a:lnTo>
                      <a:pt x="1888" y="930"/>
                    </a:lnTo>
                    <a:lnTo>
                      <a:pt x="1858" y="935"/>
                    </a:lnTo>
                    <a:lnTo>
                      <a:pt x="1826" y="941"/>
                    </a:lnTo>
                    <a:lnTo>
                      <a:pt x="1794" y="947"/>
                    </a:lnTo>
                    <a:lnTo>
                      <a:pt x="1764" y="951"/>
                    </a:lnTo>
                    <a:lnTo>
                      <a:pt x="1732" y="957"/>
                    </a:lnTo>
                    <a:lnTo>
                      <a:pt x="1701" y="962"/>
                    </a:lnTo>
                    <a:lnTo>
                      <a:pt x="1670" y="967"/>
                    </a:lnTo>
                    <a:lnTo>
                      <a:pt x="1638" y="973"/>
                    </a:lnTo>
                    <a:lnTo>
                      <a:pt x="1607" y="977"/>
                    </a:lnTo>
                    <a:lnTo>
                      <a:pt x="1576" y="982"/>
                    </a:lnTo>
                    <a:lnTo>
                      <a:pt x="1544" y="986"/>
                    </a:lnTo>
                    <a:lnTo>
                      <a:pt x="1513" y="991"/>
                    </a:lnTo>
                    <a:lnTo>
                      <a:pt x="1482" y="995"/>
                    </a:lnTo>
                    <a:lnTo>
                      <a:pt x="1450" y="1000"/>
                    </a:lnTo>
                    <a:lnTo>
                      <a:pt x="1419" y="1003"/>
                    </a:lnTo>
                    <a:lnTo>
                      <a:pt x="1388" y="1007"/>
                    </a:lnTo>
                    <a:lnTo>
                      <a:pt x="1357" y="1011"/>
                    </a:lnTo>
                    <a:lnTo>
                      <a:pt x="1326" y="1014"/>
                    </a:lnTo>
                    <a:lnTo>
                      <a:pt x="1294" y="1017"/>
                    </a:lnTo>
                    <a:lnTo>
                      <a:pt x="1263" y="1020"/>
                    </a:lnTo>
                    <a:lnTo>
                      <a:pt x="1232" y="1022"/>
                    </a:lnTo>
                    <a:lnTo>
                      <a:pt x="1201" y="1025"/>
                    </a:lnTo>
                    <a:lnTo>
                      <a:pt x="1169" y="1027"/>
                    </a:lnTo>
                    <a:lnTo>
                      <a:pt x="1133" y="1029"/>
                    </a:lnTo>
                    <a:lnTo>
                      <a:pt x="1096" y="1031"/>
                    </a:lnTo>
                    <a:lnTo>
                      <a:pt x="1059" y="1033"/>
                    </a:lnTo>
                    <a:lnTo>
                      <a:pt x="1022" y="1034"/>
                    </a:lnTo>
                    <a:lnTo>
                      <a:pt x="986" y="1035"/>
                    </a:lnTo>
                    <a:lnTo>
                      <a:pt x="948" y="1036"/>
                    </a:lnTo>
                    <a:lnTo>
                      <a:pt x="911" y="1037"/>
                    </a:lnTo>
                    <a:lnTo>
                      <a:pt x="874" y="1038"/>
                    </a:lnTo>
                    <a:lnTo>
                      <a:pt x="836" y="1038"/>
                    </a:lnTo>
                    <a:lnTo>
                      <a:pt x="799" y="1038"/>
                    </a:lnTo>
                    <a:lnTo>
                      <a:pt x="762" y="1038"/>
                    </a:lnTo>
                    <a:lnTo>
                      <a:pt x="724" y="1038"/>
                    </a:lnTo>
                    <a:lnTo>
                      <a:pt x="687" y="1038"/>
                    </a:lnTo>
                    <a:lnTo>
                      <a:pt x="649" y="1038"/>
                    </a:lnTo>
                    <a:lnTo>
                      <a:pt x="612" y="1037"/>
                    </a:lnTo>
                    <a:lnTo>
                      <a:pt x="576" y="1036"/>
                    </a:lnTo>
                    <a:lnTo>
                      <a:pt x="539" y="1035"/>
                    </a:lnTo>
                    <a:lnTo>
                      <a:pt x="501" y="1034"/>
                    </a:lnTo>
                    <a:lnTo>
                      <a:pt x="464" y="1033"/>
                    </a:lnTo>
                    <a:lnTo>
                      <a:pt x="428" y="1031"/>
                    </a:lnTo>
                    <a:lnTo>
                      <a:pt x="390" y="1030"/>
                    </a:lnTo>
                    <a:lnTo>
                      <a:pt x="354" y="1028"/>
                    </a:lnTo>
                    <a:lnTo>
                      <a:pt x="318" y="1026"/>
                    </a:lnTo>
                    <a:lnTo>
                      <a:pt x="281" y="1024"/>
                    </a:lnTo>
                    <a:lnTo>
                      <a:pt x="245" y="1022"/>
                    </a:lnTo>
                    <a:lnTo>
                      <a:pt x="210" y="1020"/>
                    </a:lnTo>
                    <a:lnTo>
                      <a:pt x="174" y="1017"/>
                    </a:lnTo>
                    <a:lnTo>
                      <a:pt x="139" y="1014"/>
                    </a:lnTo>
                    <a:lnTo>
                      <a:pt x="104" y="1012"/>
                    </a:lnTo>
                    <a:lnTo>
                      <a:pt x="69" y="1009"/>
                    </a:lnTo>
                    <a:lnTo>
                      <a:pt x="33" y="1007"/>
                    </a:lnTo>
                    <a:lnTo>
                      <a:pt x="0" y="1003"/>
                    </a:lnTo>
                    <a:close/>
                  </a:path>
                </a:pathLst>
              </a:custGeom>
              <a:solidFill>
                <a:srgbClr val="000000"/>
              </a:solidFill>
              <a:ln w="9525">
                <a:noFill/>
                <a:round/>
                <a:headEnd/>
                <a:tailEnd/>
              </a:ln>
            </p:spPr>
            <p:txBody>
              <a:bodyPr/>
              <a:lstStyle/>
              <a:p>
                <a:endParaRPr lang="fr-FR"/>
              </a:p>
            </p:txBody>
          </p:sp>
          <p:sp>
            <p:nvSpPr>
              <p:cNvPr id="466" name="Freeform 364"/>
              <p:cNvSpPr>
                <a:spLocks/>
              </p:cNvSpPr>
              <p:nvPr/>
            </p:nvSpPr>
            <p:spPr bwMode="auto">
              <a:xfrm>
                <a:off x="3334" y="1511"/>
                <a:ext cx="334" cy="179"/>
              </a:xfrm>
              <a:custGeom>
                <a:avLst/>
                <a:gdLst>
                  <a:gd name="T0" fmla="*/ 2 w 1003"/>
                  <a:gd name="T1" fmla="*/ 6 h 538"/>
                  <a:gd name="T2" fmla="*/ 2 w 1003"/>
                  <a:gd name="T3" fmla="*/ 4 h 538"/>
                  <a:gd name="T4" fmla="*/ 1 w 1003"/>
                  <a:gd name="T5" fmla="*/ 3 h 538"/>
                  <a:gd name="T6" fmla="*/ 1 w 1003"/>
                  <a:gd name="T7" fmla="*/ 1 h 538"/>
                  <a:gd name="T8" fmla="*/ 8 w 1003"/>
                  <a:gd name="T9" fmla="*/ 0 h 538"/>
                  <a:gd name="T10" fmla="*/ 8 w 1003"/>
                  <a:gd name="T11" fmla="*/ 0 h 538"/>
                  <a:gd name="T12" fmla="*/ 8 w 1003"/>
                  <a:gd name="T13" fmla="*/ 0 h 538"/>
                  <a:gd name="T14" fmla="*/ 9 w 1003"/>
                  <a:gd name="T15" fmla="*/ 0 h 538"/>
                  <a:gd name="T16" fmla="*/ 9 w 1003"/>
                  <a:gd name="T17" fmla="*/ 0 h 538"/>
                  <a:gd name="T18" fmla="*/ 9 w 1003"/>
                  <a:gd name="T19" fmla="*/ 0 h 538"/>
                  <a:gd name="T20" fmla="*/ 10 w 1003"/>
                  <a:gd name="T21" fmla="*/ 0 h 538"/>
                  <a:gd name="T22" fmla="*/ 10 w 1003"/>
                  <a:gd name="T23" fmla="*/ 1 h 538"/>
                  <a:gd name="T24" fmla="*/ 10 w 1003"/>
                  <a:gd name="T25" fmla="*/ 1 h 538"/>
                  <a:gd name="T26" fmla="*/ 11 w 1003"/>
                  <a:gd name="T27" fmla="*/ 1 h 538"/>
                  <a:gd name="T28" fmla="*/ 11 w 1003"/>
                  <a:gd name="T29" fmla="*/ 2 h 538"/>
                  <a:gd name="T30" fmla="*/ 11 w 1003"/>
                  <a:gd name="T31" fmla="*/ 2 h 538"/>
                  <a:gd name="T32" fmla="*/ 12 w 1003"/>
                  <a:gd name="T33" fmla="*/ 3 h 538"/>
                  <a:gd name="T34" fmla="*/ 12 w 1003"/>
                  <a:gd name="T35" fmla="*/ 3 h 538"/>
                  <a:gd name="T36" fmla="*/ 12 w 1003"/>
                  <a:gd name="T37" fmla="*/ 4 h 538"/>
                  <a:gd name="T38" fmla="*/ 12 w 1003"/>
                  <a:gd name="T39" fmla="*/ 5 h 538"/>
                  <a:gd name="T40" fmla="*/ 12 w 1003"/>
                  <a:gd name="T41" fmla="*/ 5 h 538"/>
                  <a:gd name="T42" fmla="*/ 12 w 1003"/>
                  <a:gd name="T43" fmla="*/ 6 h 538"/>
                  <a:gd name="T44" fmla="*/ 11 w 1003"/>
                  <a:gd name="T45" fmla="*/ 6 h 538"/>
                  <a:gd name="T46" fmla="*/ 11 w 1003"/>
                  <a:gd name="T47" fmla="*/ 6 h 538"/>
                  <a:gd name="T48" fmla="*/ 10 w 1003"/>
                  <a:gd name="T49" fmla="*/ 6 h 538"/>
                  <a:gd name="T50" fmla="*/ 9 w 1003"/>
                  <a:gd name="T51" fmla="*/ 6 h 538"/>
                  <a:gd name="T52" fmla="*/ 9 w 1003"/>
                  <a:gd name="T53" fmla="*/ 6 h 538"/>
                  <a:gd name="T54" fmla="*/ 8 w 1003"/>
                  <a:gd name="T55" fmla="*/ 6 h 538"/>
                  <a:gd name="T56" fmla="*/ 7 w 1003"/>
                  <a:gd name="T57" fmla="*/ 6 h 538"/>
                  <a:gd name="T58" fmla="*/ 7 w 1003"/>
                  <a:gd name="T59" fmla="*/ 6 h 538"/>
                  <a:gd name="T60" fmla="*/ 6 w 1003"/>
                  <a:gd name="T61" fmla="*/ 6 h 538"/>
                  <a:gd name="T62" fmla="*/ 5 w 1003"/>
                  <a:gd name="T63" fmla="*/ 6 h 538"/>
                  <a:gd name="T64" fmla="*/ 5 w 1003"/>
                  <a:gd name="T65" fmla="*/ 7 h 538"/>
                  <a:gd name="T66" fmla="*/ 4 w 1003"/>
                  <a:gd name="T67" fmla="*/ 7 h 538"/>
                  <a:gd name="T68" fmla="*/ 3 w 1003"/>
                  <a:gd name="T69" fmla="*/ 7 h 538"/>
                  <a:gd name="T70" fmla="*/ 2 w 1003"/>
                  <a:gd name="T71" fmla="*/ 7 h 538"/>
                  <a:gd name="T72" fmla="*/ 2 w 1003"/>
                  <a:gd name="T73" fmla="*/ 7 h 5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3"/>
                  <a:gd name="T112" fmla="*/ 0 h 538"/>
                  <a:gd name="T113" fmla="*/ 1003 w 1003"/>
                  <a:gd name="T114" fmla="*/ 538 h 5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3" h="538">
                    <a:moveTo>
                      <a:pt x="130" y="538"/>
                    </a:moveTo>
                    <a:lnTo>
                      <a:pt x="134" y="477"/>
                    </a:lnTo>
                    <a:lnTo>
                      <a:pt x="134" y="413"/>
                    </a:lnTo>
                    <a:lnTo>
                      <a:pt x="129" y="349"/>
                    </a:lnTo>
                    <a:lnTo>
                      <a:pt x="119" y="283"/>
                    </a:lnTo>
                    <a:lnTo>
                      <a:pt x="100" y="218"/>
                    </a:lnTo>
                    <a:lnTo>
                      <a:pt x="76" y="154"/>
                    </a:lnTo>
                    <a:lnTo>
                      <a:pt x="42" y="93"/>
                    </a:lnTo>
                    <a:lnTo>
                      <a:pt x="0" y="34"/>
                    </a:lnTo>
                    <a:lnTo>
                      <a:pt x="629" y="0"/>
                    </a:lnTo>
                    <a:lnTo>
                      <a:pt x="642" y="0"/>
                    </a:lnTo>
                    <a:lnTo>
                      <a:pt x="654" y="0"/>
                    </a:lnTo>
                    <a:lnTo>
                      <a:pt x="667" y="1"/>
                    </a:lnTo>
                    <a:lnTo>
                      <a:pt x="680" y="4"/>
                    </a:lnTo>
                    <a:lnTo>
                      <a:pt x="693" y="6"/>
                    </a:lnTo>
                    <a:lnTo>
                      <a:pt x="705" y="8"/>
                    </a:lnTo>
                    <a:lnTo>
                      <a:pt x="719" y="11"/>
                    </a:lnTo>
                    <a:lnTo>
                      <a:pt x="731" y="16"/>
                    </a:lnTo>
                    <a:lnTo>
                      <a:pt x="744" y="21"/>
                    </a:lnTo>
                    <a:lnTo>
                      <a:pt x="756" y="25"/>
                    </a:lnTo>
                    <a:lnTo>
                      <a:pt x="769" y="31"/>
                    </a:lnTo>
                    <a:lnTo>
                      <a:pt x="780" y="36"/>
                    </a:lnTo>
                    <a:lnTo>
                      <a:pt x="791" y="43"/>
                    </a:lnTo>
                    <a:lnTo>
                      <a:pt x="803" y="50"/>
                    </a:lnTo>
                    <a:lnTo>
                      <a:pt x="814" y="57"/>
                    </a:lnTo>
                    <a:lnTo>
                      <a:pt x="824" y="65"/>
                    </a:lnTo>
                    <a:lnTo>
                      <a:pt x="843" y="81"/>
                    </a:lnTo>
                    <a:lnTo>
                      <a:pt x="860" y="98"/>
                    </a:lnTo>
                    <a:lnTo>
                      <a:pt x="876" y="117"/>
                    </a:lnTo>
                    <a:lnTo>
                      <a:pt x="890" y="138"/>
                    </a:lnTo>
                    <a:lnTo>
                      <a:pt x="903" y="160"/>
                    </a:lnTo>
                    <a:lnTo>
                      <a:pt x="916" y="182"/>
                    </a:lnTo>
                    <a:lnTo>
                      <a:pt x="927" y="205"/>
                    </a:lnTo>
                    <a:lnTo>
                      <a:pt x="938" y="228"/>
                    </a:lnTo>
                    <a:lnTo>
                      <a:pt x="950" y="253"/>
                    </a:lnTo>
                    <a:lnTo>
                      <a:pt x="959" y="279"/>
                    </a:lnTo>
                    <a:lnTo>
                      <a:pt x="967" y="305"/>
                    </a:lnTo>
                    <a:lnTo>
                      <a:pt x="975" y="332"/>
                    </a:lnTo>
                    <a:lnTo>
                      <a:pt x="981" y="358"/>
                    </a:lnTo>
                    <a:lnTo>
                      <a:pt x="988" y="385"/>
                    </a:lnTo>
                    <a:lnTo>
                      <a:pt x="995" y="412"/>
                    </a:lnTo>
                    <a:lnTo>
                      <a:pt x="1003" y="440"/>
                    </a:lnTo>
                    <a:lnTo>
                      <a:pt x="980" y="445"/>
                    </a:lnTo>
                    <a:lnTo>
                      <a:pt x="958" y="451"/>
                    </a:lnTo>
                    <a:lnTo>
                      <a:pt x="935" y="456"/>
                    </a:lnTo>
                    <a:lnTo>
                      <a:pt x="911" y="461"/>
                    </a:lnTo>
                    <a:lnTo>
                      <a:pt x="887" y="467"/>
                    </a:lnTo>
                    <a:lnTo>
                      <a:pt x="864" y="471"/>
                    </a:lnTo>
                    <a:lnTo>
                      <a:pt x="840" y="476"/>
                    </a:lnTo>
                    <a:lnTo>
                      <a:pt x="815" y="480"/>
                    </a:lnTo>
                    <a:lnTo>
                      <a:pt x="790" y="485"/>
                    </a:lnTo>
                    <a:lnTo>
                      <a:pt x="764" y="488"/>
                    </a:lnTo>
                    <a:lnTo>
                      <a:pt x="739" y="493"/>
                    </a:lnTo>
                    <a:lnTo>
                      <a:pt x="713" y="496"/>
                    </a:lnTo>
                    <a:lnTo>
                      <a:pt x="686" y="500"/>
                    </a:lnTo>
                    <a:lnTo>
                      <a:pt x="660" y="503"/>
                    </a:lnTo>
                    <a:lnTo>
                      <a:pt x="633" y="506"/>
                    </a:lnTo>
                    <a:lnTo>
                      <a:pt x="606" y="510"/>
                    </a:lnTo>
                    <a:lnTo>
                      <a:pt x="578" y="512"/>
                    </a:lnTo>
                    <a:lnTo>
                      <a:pt x="550" y="515"/>
                    </a:lnTo>
                    <a:lnTo>
                      <a:pt x="522" y="518"/>
                    </a:lnTo>
                    <a:lnTo>
                      <a:pt x="493" y="520"/>
                    </a:lnTo>
                    <a:lnTo>
                      <a:pt x="465" y="522"/>
                    </a:lnTo>
                    <a:lnTo>
                      <a:pt x="436" y="524"/>
                    </a:lnTo>
                    <a:lnTo>
                      <a:pt x="406" y="527"/>
                    </a:lnTo>
                    <a:lnTo>
                      <a:pt x="377" y="529"/>
                    </a:lnTo>
                    <a:lnTo>
                      <a:pt x="347" y="530"/>
                    </a:lnTo>
                    <a:lnTo>
                      <a:pt x="317" y="531"/>
                    </a:lnTo>
                    <a:lnTo>
                      <a:pt x="286" y="533"/>
                    </a:lnTo>
                    <a:lnTo>
                      <a:pt x="256" y="535"/>
                    </a:lnTo>
                    <a:lnTo>
                      <a:pt x="225" y="536"/>
                    </a:lnTo>
                    <a:lnTo>
                      <a:pt x="193" y="537"/>
                    </a:lnTo>
                    <a:lnTo>
                      <a:pt x="162" y="537"/>
                    </a:lnTo>
                    <a:lnTo>
                      <a:pt x="130" y="538"/>
                    </a:lnTo>
                    <a:close/>
                  </a:path>
                </a:pathLst>
              </a:custGeom>
              <a:solidFill>
                <a:srgbClr val="FFFFFF"/>
              </a:solidFill>
              <a:ln w="9525">
                <a:noFill/>
                <a:round/>
                <a:headEnd/>
                <a:tailEnd/>
              </a:ln>
            </p:spPr>
            <p:txBody>
              <a:bodyPr/>
              <a:lstStyle/>
              <a:p>
                <a:endParaRPr lang="fr-FR"/>
              </a:p>
            </p:txBody>
          </p:sp>
          <p:sp>
            <p:nvSpPr>
              <p:cNvPr id="467" name="Freeform 365"/>
              <p:cNvSpPr>
                <a:spLocks/>
              </p:cNvSpPr>
              <p:nvPr/>
            </p:nvSpPr>
            <p:spPr bwMode="auto">
              <a:xfrm>
                <a:off x="4057" y="1378"/>
                <a:ext cx="47" cy="185"/>
              </a:xfrm>
              <a:custGeom>
                <a:avLst/>
                <a:gdLst>
                  <a:gd name="T0" fmla="*/ 0 w 143"/>
                  <a:gd name="T1" fmla="*/ 7 h 553"/>
                  <a:gd name="T2" fmla="*/ 0 w 143"/>
                  <a:gd name="T3" fmla="*/ 7 h 553"/>
                  <a:gd name="T4" fmla="*/ 0 w 143"/>
                  <a:gd name="T5" fmla="*/ 7 h 553"/>
                  <a:gd name="T6" fmla="*/ 1 w 143"/>
                  <a:gd name="T7" fmla="*/ 7 h 553"/>
                  <a:gd name="T8" fmla="*/ 1 w 143"/>
                  <a:gd name="T9" fmla="*/ 6 h 553"/>
                  <a:gd name="T10" fmla="*/ 1 w 143"/>
                  <a:gd name="T11" fmla="*/ 6 h 553"/>
                  <a:gd name="T12" fmla="*/ 1 w 143"/>
                  <a:gd name="T13" fmla="*/ 6 h 553"/>
                  <a:gd name="T14" fmla="*/ 1 w 143"/>
                  <a:gd name="T15" fmla="*/ 6 h 553"/>
                  <a:gd name="T16" fmla="*/ 1 w 143"/>
                  <a:gd name="T17" fmla="*/ 6 h 553"/>
                  <a:gd name="T18" fmla="*/ 2 w 143"/>
                  <a:gd name="T19" fmla="*/ 5 h 553"/>
                  <a:gd name="T20" fmla="*/ 2 w 143"/>
                  <a:gd name="T21" fmla="*/ 4 h 553"/>
                  <a:gd name="T22" fmla="*/ 2 w 143"/>
                  <a:gd name="T23" fmla="*/ 4 h 553"/>
                  <a:gd name="T24" fmla="*/ 2 w 143"/>
                  <a:gd name="T25" fmla="*/ 3 h 553"/>
                  <a:gd name="T26" fmla="*/ 1 w 143"/>
                  <a:gd name="T27" fmla="*/ 3 h 553"/>
                  <a:gd name="T28" fmla="*/ 1 w 143"/>
                  <a:gd name="T29" fmla="*/ 2 h 553"/>
                  <a:gd name="T30" fmla="*/ 1 w 143"/>
                  <a:gd name="T31" fmla="*/ 2 h 553"/>
                  <a:gd name="T32" fmla="*/ 1 w 143"/>
                  <a:gd name="T33" fmla="*/ 1 h 553"/>
                  <a:gd name="T34" fmla="*/ 1 w 143"/>
                  <a:gd name="T35" fmla="*/ 1 h 553"/>
                  <a:gd name="T36" fmla="*/ 1 w 143"/>
                  <a:gd name="T37" fmla="*/ 0 h 553"/>
                  <a:gd name="T38" fmla="*/ 1 w 143"/>
                  <a:gd name="T39" fmla="*/ 0 h 553"/>
                  <a:gd name="T40" fmla="*/ 0 w 143"/>
                  <a:gd name="T41" fmla="*/ 1 h 553"/>
                  <a:gd name="T42" fmla="*/ 0 w 143"/>
                  <a:gd name="T43" fmla="*/ 2 h 553"/>
                  <a:gd name="T44" fmla="*/ 0 w 143"/>
                  <a:gd name="T45" fmla="*/ 2 h 553"/>
                  <a:gd name="T46" fmla="*/ 0 w 143"/>
                  <a:gd name="T47" fmla="*/ 3 h 553"/>
                  <a:gd name="T48" fmla="*/ 0 w 143"/>
                  <a:gd name="T49" fmla="*/ 3 h 553"/>
                  <a:gd name="T50" fmla="*/ 0 w 143"/>
                  <a:gd name="T51" fmla="*/ 4 h 553"/>
                  <a:gd name="T52" fmla="*/ 0 w 143"/>
                  <a:gd name="T53" fmla="*/ 4 h 553"/>
                  <a:gd name="T54" fmla="*/ 0 w 143"/>
                  <a:gd name="T55" fmla="*/ 7 h 5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
                  <a:gd name="T85" fmla="*/ 0 h 553"/>
                  <a:gd name="T86" fmla="*/ 143 w 143"/>
                  <a:gd name="T87" fmla="*/ 553 h 5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 h="553">
                    <a:moveTo>
                      <a:pt x="0" y="553"/>
                    </a:moveTo>
                    <a:lnTo>
                      <a:pt x="14" y="543"/>
                    </a:lnTo>
                    <a:lnTo>
                      <a:pt x="27" y="535"/>
                    </a:lnTo>
                    <a:lnTo>
                      <a:pt x="42" y="527"/>
                    </a:lnTo>
                    <a:lnTo>
                      <a:pt x="57" y="519"/>
                    </a:lnTo>
                    <a:lnTo>
                      <a:pt x="71" y="511"/>
                    </a:lnTo>
                    <a:lnTo>
                      <a:pt x="83" y="502"/>
                    </a:lnTo>
                    <a:lnTo>
                      <a:pt x="94" y="492"/>
                    </a:lnTo>
                    <a:lnTo>
                      <a:pt x="102" y="479"/>
                    </a:lnTo>
                    <a:lnTo>
                      <a:pt x="143" y="389"/>
                    </a:lnTo>
                    <a:lnTo>
                      <a:pt x="136" y="348"/>
                    </a:lnTo>
                    <a:lnTo>
                      <a:pt x="132" y="308"/>
                    </a:lnTo>
                    <a:lnTo>
                      <a:pt x="127" y="265"/>
                    </a:lnTo>
                    <a:lnTo>
                      <a:pt x="124" y="223"/>
                    </a:lnTo>
                    <a:lnTo>
                      <a:pt x="119" y="181"/>
                    </a:lnTo>
                    <a:lnTo>
                      <a:pt x="111" y="140"/>
                    </a:lnTo>
                    <a:lnTo>
                      <a:pt x="101" y="101"/>
                    </a:lnTo>
                    <a:lnTo>
                      <a:pt x="85" y="64"/>
                    </a:lnTo>
                    <a:lnTo>
                      <a:pt x="52" y="0"/>
                    </a:lnTo>
                    <a:lnTo>
                      <a:pt x="46" y="40"/>
                    </a:lnTo>
                    <a:lnTo>
                      <a:pt x="39" y="81"/>
                    </a:lnTo>
                    <a:lnTo>
                      <a:pt x="31" y="122"/>
                    </a:lnTo>
                    <a:lnTo>
                      <a:pt x="23" y="163"/>
                    </a:lnTo>
                    <a:lnTo>
                      <a:pt x="16" y="203"/>
                    </a:lnTo>
                    <a:lnTo>
                      <a:pt x="10" y="244"/>
                    </a:lnTo>
                    <a:lnTo>
                      <a:pt x="7" y="285"/>
                    </a:lnTo>
                    <a:lnTo>
                      <a:pt x="5" y="326"/>
                    </a:lnTo>
                    <a:lnTo>
                      <a:pt x="0" y="553"/>
                    </a:lnTo>
                    <a:close/>
                  </a:path>
                </a:pathLst>
              </a:custGeom>
              <a:solidFill>
                <a:srgbClr val="CCCCCC"/>
              </a:solidFill>
              <a:ln w="9525">
                <a:noFill/>
                <a:round/>
                <a:headEnd/>
                <a:tailEnd/>
              </a:ln>
            </p:spPr>
            <p:txBody>
              <a:bodyPr/>
              <a:lstStyle/>
              <a:p>
                <a:endParaRPr lang="fr-FR"/>
              </a:p>
            </p:txBody>
          </p:sp>
          <p:sp>
            <p:nvSpPr>
              <p:cNvPr id="468" name="Freeform 366"/>
              <p:cNvSpPr>
                <a:spLocks/>
              </p:cNvSpPr>
              <p:nvPr/>
            </p:nvSpPr>
            <p:spPr bwMode="auto">
              <a:xfrm>
                <a:off x="3807" y="1653"/>
                <a:ext cx="284" cy="203"/>
              </a:xfrm>
              <a:custGeom>
                <a:avLst/>
                <a:gdLst>
                  <a:gd name="T0" fmla="*/ 1 w 852"/>
                  <a:gd name="T1" fmla="*/ 3 h 610"/>
                  <a:gd name="T2" fmla="*/ 11 w 852"/>
                  <a:gd name="T3" fmla="*/ 0 h 610"/>
                  <a:gd name="T4" fmla="*/ 10 w 852"/>
                  <a:gd name="T5" fmla="*/ 5 h 610"/>
                  <a:gd name="T6" fmla="*/ 0 w 852"/>
                  <a:gd name="T7" fmla="*/ 8 h 610"/>
                  <a:gd name="T8" fmla="*/ 1 w 852"/>
                  <a:gd name="T9" fmla="*/ 3 h 610"/>
                  <a:gd name="T10" fmla="*/ 0 60000 65536"/>
                  <a:gd name="T11" fmla="*/ 0 60000 65536"/>
                  <a:gd name="T12" fmla="*/ 0 60000 65536"/>
                  <a:gd name="T13" fmla="*/ 0 60000 65536"/>
                  <a:gd name="T14" fmla="*/ 0 60000 65536"/>
                  <a:gd name="T15" fmla="*/ 0 w 852"/>
                  <a:gd name="T16" fmla="*/ 0 h 610"/>
                  <a:gd name="T17" fmla="*/ 852 w 852"/>
                  <a:gd name="T18" fmla="*/ 610 h 610"/>
                </a:gdLst>
                <a:ahLst/>
                <a:cxnLst>
                  <a:cxn ang="T10">
                    <a:pos x="T0" y="T1"/>
                  </a:cxn>
                  <a:cxn ang="T11">
                    <a:pos x="T2" y="T3"/>
                  </a:cxn>
                  <a:cxn ang="T12">
                    <a:pos x="T4" y="T5"/>
                  </a:cxn>
                  <a:cxn ang="T13">
                    <a:pos x="T6" y="T7"/>
                  </a:cxn>
                  <a:cxn ang="T14">
                    <a:pos x="T8" y="T9"/>
                  </a:cxn>
                </a:cxnLst>
                <a:rect l="T15" t="T16" r="T17" b="T18"/>
                <a:pathLst>
                  <a:path w="852" h="610">
                    <a:moveTo>
                      <a:pt x="47" y="219"/>
                    </a:moveTo>
                    <a:lnTo>
                      <a:pt x="852" y="0"/>
                    </a:lnTo>
                    <a:lnTo>
                      <a:pt x="771" y="373"/>
                    </a:lnTo>
                    <a:lnTo>
                      <a:pt x="0" y="610"/>
                    </a:lnTo>
                    <a:lnTo>
                      <a:pt x="47" y="219"/>
                    </a:lnTo>
                    <a:close/>
                  </a:path>
                </a:pathLst>
              </a:custGeom>
              <a:solidFill>
                <a:srgbClr val="CCCCCC"/>
              </a:solidFill>
              <a:ln w="9525">
                <a:noFill/>
                <a:round/>
                <a:headEnd/>
                <a:tailEnd/>
              </a:ln>
            </p:spPr>
            <p:txBody>
              <a:bodyPr/>
              <a:lstStyle/>
              <a:p>
                <a:endParaRPr lang="fr-FR"/>
              </a:p>
            </p:txBody>
          </p:sp>
          <p:sp>
            <p:nvSpPr>
              <p:cNvPr id="469" name="Freeform 367"/>
              <p:cNvSpPr>
                <a:spLocks/>
              </p:cNvSpPr>
              <p:nvPr/>
            </p:nvSpPr>
            <p:spPr bwMode="auto">
              <a:xfrm>
                <a:off x="2904" y="1800"/>
                <a:ext cx="826" cy="36"/>
              </a:xfrm>
              <a:custGeom>
                <a:avLst/>
                <a:gdLst>
                  <a:gd name="T0" fmla="*/ 30 w 2480"/>
                  <a:gd name="T1" fmla="*/ 0 h 106"/>
                  <a:gd name="T2" fmla="*/ 30 w 2480"/>
                  <a:gd name="T3" fmla="*/ 0 h 106"/>
                  <a:gd name="T4" fmla="*/ 29 w 2480"/>
                  <a:gd name="T5" fmla="*/ 0 h 106"/>
                  <a:gd name="T6" fmla="*/ 28 w 2480"/>
                  <a:gd name="T7" fmla="*/ 0 h 106"/>
                  <a:gd name="T8" fmla="*/ 28 w 2480"/>
                  <a:gd name="T9" fmla="*/ 1 h 106"/>
                  <a:gd name="T10" fmla="*/ 27 w 2480"/>
                  <a:gd name="T11" fmla="*/ 1 h 106"/>
                  <a:gd name="T12" fmla="*/ 26 w 2480"/>
                  <a:gd name="T13" fmla="*/ 1 h 106"/>
                  <a:gd name="T14" fmla="*/ 26 w 2480"/>
                  <a:gd name="T15" fmla="*/ 1 h 106"/>
                  <a:gd name="T16" fmla="*/ 25 w 2480"/>
                  <a:gd name="T17" fmla="*/ 1 h 106"/>
                  <a:gd name="T18" fmla="*/ 24 w 2480"/>
                  <a:gd name="T19" fmla="*/ 1 h 106"/>
                  <a:gd name="T20" fmla="*/ 23 w 2480"/>
                  <a:gd name="T21" fmla="*/ 1 h 106"/>
                  <a:gd name="T22" fmla="*/ 23 w 2480"/>
                  <a:gd name="T23" fmla="*/ 1 h 106"/>
                  <a:gd name="T24" fmla="*/ 22 w 2480"/>
                  <a:gd name="T25" fmla="*/ 1 h 106"/>
                  <a:gd name="T26" fmla="*/ 21 w 2480"/>
                  <a:gd name="T27" fmla="*/ 1 h 106"/>
                  <a:gd name="T28" fmla="*/ 21 w 2480"/>
                  <a:gd name="T29" fmla="*/ 1 h 106"/>
                  <a:gd name="T30" fmla="*/ 20 w 2480"/>
                  <a:gd name="T31" fmla="*/ 1 h 106"/>
                  <a:gd name="T32" fmla="*/ 19 w 2480"/>
                  <a:gd name="T33" fmla="*/ 1 h 106"/>
                  <a:gd name="T34" fmla="*/ 18 w 2480"/>
                  <a:gd name="T35" fmla="*/ 1 h 106"/>
                  <a:gd name="T36" fmla="*/ 17 w 2480"/>
                  <a:gd name="T37" fmla="*/ 1 h 106"/>
                  <a:gd name="T38" fmla="*/ 16 w 2480"/>
                  <a:gd name="T39" fmla="*/ 1 h 106"/>
                  <a:gd name="T40" fmla="*/ 15 w 2480"/>
                  <a:gd name="T41" fmla="*/ 1 h 106"/>
                  <a:gd name="T42" fmla="*/ 13 w 2480"/>
                  <a:gd name="T43" fmla="*/ 1 h 106"/>
                  <a:gd name="T44" fmla="*/ 12 w 2480"/>
                  <a:gd name="T45" fmla="*/ 1 h 106"/>
                  <a:gd name="T46" fmla="*/ 10 w 2480"/>
                  <a:gd name="T47" fmla="*/ 1 h 106"/>
                  <a:gd name="T48" fmla="*/ 9 w 2480"/>
                  <a:gd name="T49" fmla="*/ 1 h 106"/>
                  <a:gd name="T50" fmla="*/ 8 w 2480"/>
                  <a:gd name="T51" fmla="*/ 1 h 106"/>
                  <a:gd name="T52" fmla="*/ 6 w 2480"/>
                  <a:gd name="T53" fmla="*/ 1 h 106"/>
                  <a:gd name="T54" fmla="*/ 5 w 2480"/>
                  <a:gd name="T55" fmla="*/ 1 h 106"/>
                  <a:gd name="T56" fmla="*/ 4 w 2480"/>
                  <a:gd name="T57" fmla="*/ 1 h 106"/>
                  <a:gd name="T58" fmla="*/ 3 w 2480"/>
                  <a:gd name="T59" fmla="*/ 1 h 106"/>
                  <a:gd name="T60" fmla="*/ 2 w 2480"/>
                  <a:gd name="T61" fmla="*/ 1 h 106"/>
                  <a:gd name="T62" fmla="*/ 0 w 2480"/>
                  <a:gd name="T63" fmla="*/ 0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0"/>
                  <a:gd name="T97" fmla="*/ 0 h 106"/>
                  <a:gd name="T98" fmla="*/ 2480 w 2480"/>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0" h="106">
                    <a:moveTo>
                      <a:pt x="2480" y="0"/>
                    </a:moveTo>
                    <a:lnTo>
                      <a:pt x="2456" y="5"/>
                    </a:lnTo>
                    <a:lnTo>
                      <a:pt x="2432" y="11"/>
                    </a:lnTo>
                    <a:lnTo>
                      <a:pt x="2407" y="15"/>
                    </a:lnTo>
                    <a:lnTo>
                      <a:pt x="2382" y="21"/>
                    </a:lnTo>
                    <a:lnTo>
                      <a:pt x="2356" y="26"/>
                    </a:lnTo>
                    <a:lnTo>
                      <a:pt x="2329" y="31"/>
                    </a:lnTo>
                    <a:lnTo>
                      <a:pt x="2302" y="36"/>
                    </a:lnTo>
                    <a:lnTo>
                      <a:pt x="2275" y="41"/>
                    </a:lnTo>
                    <a:lnTo>
                      <a:pt x="2247" y="46"/>
                    </a:lnTo>
                    <a:lnTo>
                      <a:pt x="2218" y="51"/>
                    </a:lnTo>
                    <a:lnTo>
                      <a:pt x="2190" y="55"/>
                    </a:lnTo>
                    <a:lnTo>
                      <a:pt x="2160" y="60"/>
                    </a:lnTo>
                    <a:lnTo>
                      <a:pt x="2131" y="64"/>
                    </a:lnTo>
                    <a:lnTo>
                      <a:pt x="2102" y="69"/>
                    </a:lnTo>
                    <a:lnTo>
                      <a:pt x="2072" y="72"/>
                    </a:lnTo>
                    <a:lnTo>
                      <a:pt x="2043" y="77"/>
                    </a:lnTo>
                    <a:lnTo>
                      <a:pt x="2013" y="80"/>
                    </a:lnTo>
                    <a:lnTo>
                      <a:pt x="1984" y="83"/>
                    </a:lnTo>
                    <a:lnTo>
                      <a:pt x="1954" y="87"/>
                    </a:lnTo>
                    <a:lnTo>
                      <a:pt x="1925" y="89"/>
                    </a:lnTo>
                    <a:lnTo>
                      <a:pt x="1897" y="92"/>
                    </a:lnTo>
                    <a:lnTo>
                      <a:pt x="1867" y="95"/>
                    </a:lnTo>
                    <a:lnTo>
                      <a:pt x="1839" y="97"/>
                    </a:lnTo>
                    <a:lnTo>
                      <a:pt x="1811" y="99"/>
                    </a:lnTo>
                    <a:lnTo>
                      <a:pt x="1782" y="101"/>
                    </a:lnTo>
                    <a:lnTo>
                      <a:pt x="1755" y="103"/>
                    </a:lnTo>
                    <a:lnTo>
                      <a:pt x="1728" y="104"/>
                    </a:lnTo>
                    <a:lnTo>
                      <a:pt x="1702" y="105"/>
                    </a:lnTo>
                    <a:lnTo>
                      <a:pt x="1676" y="106"/>
                    </a:lnTo>
                    <a:lnTo>
                      <a:pt x="1651" y="106"/>
                    </a:lnTo>
                    <a:lnTo>
                      <a:pt x="1626" y="106"/>
                    </a:lnTo>
                    <a:lnTo>
                      <a:pt x="1602" y="106"/>
                    </a:lnTo>
                    <a:lnTo>
                      <a:pt x="1563" y="105"/>
                    </a:lnTo>
                    <a:lnTo>
                      <a:pt x="1521" y="105"/>
                    </a:lnTo>
                    <a:lnTo>
                      <a:pt x="1477" y="105"/>
                    </a:lnTo>
                    <a:lnTo>
                      <a:pt x="1431" y="105"/>
                    </a:lnTo>
                    <a:lnTo>
                      <a:pt x="1384" y="104"/>
                    </a:lnTo>
                    <a:lnTo>
                      <a:pt x="1335" y="104"/>
                    </a:lnTo>
                    <a:lnTo>
                      <a:pt x="1285" y="104"/>
                    </a:lnTo>
                    <a:lnTo>
                      <a:pt x="1234" y="104"/>
                    </a:lnTo>
                    <a:lnTo>
                      <a:pt x="1181" y="104"/>
                    </a:lnTo>
                    <a:lnTo>
                      <a:pt x="1128" y="104"/>
                    </a:lnTo>
                    <a:lnTo>
                      <a:pt x="1073" y="104"/>
                    </a:lnTo>
                    <a:lnTo>
                      <a:pt x="1019" y="103"/>
                    </a:lnTo>
                    <a:lnTo>
                      <a:pt x="964" y="103"/>
                    </a:lnTo>
                    <a:lnTo>
                      <a:pt x="908" y="101"/>
                    </a:lnTo>
                    <a:lnTo>
                      <a:pt x="851" y="100"/>
                    </a:lnTo>
                    <a:lnTo>
                      <a:pt x="796" y="99"/>
                    </a:lnTo>
                    <a:lnTo>
                      <a:pt x="741" y="98"/>
                    </a:lnTo>
                    <a:lnTo>
                      <a:pt x="684" y="97"/>
                    </a:lnTo>
                    <a:lnTo>
                      <a:pt x="628" y="95"/>
                    </a:lnTo>
                    <a:lnTo>
                      <a:pt x="574" y="92"/>
                    </a:lnTo>
                    <a:lnTo>
                      <a:pt x="520" y="89"/>
                    </a:lnTo>
                    <a:lnTo>
                      <a:pt x="465" y="86"/>
                    </a:lnTo>
                    <a:lnTo>
                      <a:pt x="412" y="82"/>
                    </a:lnTo>
                    <a:lnTo>
                      <a:pt x="361" y="78"/>
                    </a:lnTo>
                    <a:lnTo>
                      <a:pt x="310" y="73"/>
                    </a:lnTo>
                    <a:lnTo>
                      <a:pt x="260" y="69"/>
                    </a:lnTo>
                    <a:lnTo>
                      <a:pt x="213" y="63"/>
                    </a:lnTo>
                    <a:lnTo>
                      <a:pt x="166" y="56"/>
                    </a:lnTo>
                    <a:lnTo>
                      <a:pt x="122" y="49"/>
                    </a:lnTo>
                    <a:lnTo>
                      <a:pt x="79" y="41"/>
                    </a:lnTo>
                    <a:lnTo>
                      <a:pt x="38" y="34"/>
                    </a:lnTo>
                    <a:lnTo>
                      <a:pt x="0" y="24"/>
                    </a:lnTo>
                  </a:path>
                </a:pathLst>
              </a:custGeom>
              <a:noFill/>
              <a:ln w="23813">
                <a:solidFill>
                  <a:srgbClr val="000000"/>
                </a:solidFill>
                <a:round/>
                <a:headEnd/>
                <a:tailEnd/>
              </a:ln>
            </p:spPr>
            <p:txBody>
              <a:bodyPr/>
              <a:lstStyle/>
              <a:p>
                <a:endParaRPr lang="fr-FR"/>
              </a:p>
            </p:txBody>
          </p:sp>
          <p:sp>
            <p:nvSpPr>
              <p:cNvPr id="470" name="Freeform 368"/>
              <p:cNvSpPr>
                <a:spLocks/>
              </p:cNvSpPr>
              <p:nvPr/>
            </p:nvSpPr>
            <p:spPr bwMode="auto">
              <a:xfrm>
                <a:off x="3123" y="1522"/>
                <a:ext cx="240" cy="169"/>
              </a:xfrm>
              <a:custGeom>
                <a:avLst/>
                <a:gdLst>
                  <a:gd name="T0" fmla="*/ 0 w 720"/>
                  <a:gd name="T1" fmla="*/ 5 h 505"/>
                  <a:gd name="T2" fmla="*/ 0 w 720"/>
                  <a:gd name="T3" fmla="*/ 4 h 505"/>
                  <a:gd name="T4" fmla="*/ 1 w 720"/>
                  <a:gd name="T5" fmla="*/ 3 h 505"/>
                  <a:gd name="T6" fmla="*/ 1 w 720"/>
                  <a:gd name="T7" fmla="*/ 2 h 505"/>
                  <a:gd name="T8" fmla="*/ 1 w 720"/>
                  <a:gd name="T9" fmla="*/ 2 h 505"/>
                  <a:gd name="T10" fmla="*/ 2 w 720"/>
                  <a:gd name="T11" fmla="*/ 1 h 505"/>
                  <a:gd name="T12" fmla="*/ 2 w 720"/>
                  <a:gd name="T13" fmla="*/ 1 h 505"/>
                  <a:gd name="T14" fmla="*/ 2 w 720"/>
                  <a:gd name="T15" fmla="*/ 1 h 505"/>
                  <a:gd name="T16" fmla="*/ 2 w 720"/>
                  <a:gd name="T17" fmla="*/ 1 h 505"/>
                  <a:gd name="T18" fmla="*/ 3 w 720"/>
                  <a:gd name="T19" fmla="*/ 0 h 505"/>
                  <a:gd name="T20" fmla="*/ 3 w 720"/>
                  <a:gd name="T21" fmla="*/ 0 h 505"/>
                  <a:gd name="T22" fmla="*/ 4 w 720"/>
                  <a:gd name="T23" fmla="*/ 0 h 505"/>
                  <a:gd name="T24" fmla="*/ 4 w 720"/>
                  <a:gd name="T25" fmla="*/ 0 h 505"/>
                  <a:gd name="T26" fmla="*/ 5 w 720"/>
                  <a:gd name="T27" fmla="*/ 0 h 505"/>
                  <a:gd name="T28" fmla="*/ 5 w 720"/>
                  <a:gd name="T29" fmla="*/ 0 h 505"/>
                  <a:gd name="T30" fmla="*/ 6 w 720"/>
                  <a:gd name="T31" fmla="*/ 0 h 505"/>
                  <a:gd name="T32" fmla="*/ 6 w 720"/>
                  <a:gd name="T33" fmla="*/ 0 h 505"/>
                  <a:gd name="T34" fmla="*/ 6 w 720"/>
                  <a:gd name="T35" fmla="*/ 0 h 505"/>
                  <a:gd name="T36" fmla="*/ 7 w 720"/>
                  <a:gd name="T37" fmla="*/ 0 h 505"/>
                  <a:gd name="T38" fmla="*/ 7 w 720"/>
                  <a:gd name="T39" fmla="*/ 0 h 505"/>
                  <a:gd name="T40" fmla="*/ 8 w 720"/>
                  <a:gd name="T41" fmla="*/ 1 h 505"/>
                  <a:gd name="T42" fmla="*/ 8 w 720"/>
                  <a:gd name="T43" fmla="*/ 2 h 505"/>
                  <a:gd name="T44" fmla="*/ 9 w 720"/>
                  <a:gd name="T45" fmla="*/ 4 h 505"/>
                  <a:gd name="T46" fmla="*/ 9 w 720"/>
                  <a:gd name="T47" fmla="*/ 6 h 505"/>
                  <a:gd name="T48" fmla="*/ 9 w 720"/>
                  <a:gd name="T49" fmla="*/ 6 h 505"/>
                  <a:gd name="T50" fmla="*/ 8 w 720"/>
                  <a:gd name="T51" fmla="*/ 6 h 505"/>
                  <a:gd name="T52" fmla="*/ 8 w 720"/>
                  <a:gd name="T53" fmla="*/ 6 h 505"/>
                  <a:gd name="T54" fmla="*/ 8 w 720"/>
                  <a:gd name="T55" fmla="*/ 6 h 505"/>
                  <a:gd name="T56" fmla="*/ 7 w 720"/>
                  <a:gd name="T57" fmla="*/ 6 h 505"/>
                  <a:gd name="T58" fmla="*/ 7 w 720"/>
                  <a:gd name="T59" fmla="*/ 6 h 505"/>
                  <a:gd name="T60" fmla="*/ 7 w 720"/>
                  <a:gd name="T61" fmla="*/ 6 h 505"/>
                  <a:gd name="T62" fmla="*/ 7 w 720"/>
                  <a:gd name="T63" fmla="*/ 6 h 505"/>
                  <a:gd name="T64" fmla="*/ 6 w 720"/>
                  <a:gd name="T65" fmla="*/ 6 h 505"/>
                  <a:gd name="T66" fmla="*/ 5 w 720"/>
                  <a:gd name="T67" fmla="*/ 6 h 505"/>
                  <a:gd name="T68" fmla="*/ 4 w 720"/>
                  <a:gd name="T69" fmla="*/ 6 h 505"/>
                  <a:gd name="T70" fmla="*/ 4 w 720"/>
                  <a:gd name="T71" fmla="*/ 6 h 505"/>
                  <a:gd name="T72" fmla="*/ 3 w 720"/>
                  <a:gd name="T73" fmla="*/ 6 h 505"/>
                  <a:gd name="T74" fmla="*/ 2 w 720"/>
                  <a:gd name="T75" fmla="*/ 6 h 505"/>
                  <a:gd name="T76" fmla="*/ 1 w 720"/>
                  <a:gd name="T77" fmla="*/ 6 h 505"/>
                  <a:gd name="T78" fmla="*/ 0 w 720"/>
                  <a:gd name="T79" fmla="*/ 6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20"/>
                  <a:gd name="T121" fmla="*/ 0 h 505"/>
                  <a:gd name="T122" fmla="*/ 720 w 720"/>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20" h="505">
                    <a:moveTo>
                      <a:pt x="0" y="472"/>
                    </a:moveTo>
                    <a:lnTo>
                      <a:pt x="12" y="434"/>
                    </a:lnTo>
                    <a:lnTo>
                      <a:pt x="26" y="394"/>
                    </a:lnTo>
                    <a:lnTo>
                      <a:pt x="38" y="356"/>
                    </a:lnTo>
                    <a:lnTo>
                      <a:pt x="51" y="316"/>
                    </a:lnTo>
                    <a:lnTo>
                      <a:pt x="63" y="276"/>
                    </a:lnTo>
                    <a:lnTo>
                      <a:pt x="77" y="238"/>
                    </a:lnTo>
                    <a:lnTo>
                      <a:pt x="91" y="199"/>
                    </a:lnTo>
                    <a:lnTo>
                      <a:pt x="105" y="162"/>
                    </a:lnTo>
                    <a:lnTo>
                      <a:pt x="111" y="147"/>
                    </a:lnTo>
                    <a:lnTo>
                      <a:pt x="118" y="133"/>
                    </a:lnTo>
                    <a:lnTo>
                      <a:pt x="126" y="119"/>
                    </a:lnTo>
                    <a:lnTo>
                      <a:pt x="134" y="107"/>
                    </a:lnTo>
                    <a:lnTo>
                      <a:pt x="143" y="95"/>
                    </a:lnTo>
                    <a:lnTo>
                      <a:pt x="153" y="84"/>
                    </a:lnTo>
                    <a:lnTo>
                      <a:pt x="165" y="74"/>
                    </a:lnTo>
                    <a:lnTo>
                      <a:pt x="179" y="65"/>
                    </a:lnTo>
                    <a:lnTo>
                      <a:pt x="196" y="56"/>
                    </a:lnTo>
                    <a:lnTo>
                      <a:pt x="214" y="47"/>
                    </a:lnTo>
                    <a:lnTo>
                      <a:pt x="233" y="40"/>
                    </a:lnTo>
                    <a:lnTo>
                      <a:pt x="254" y="33"/>
                    </a:lnTo>
                    <a:lnTo>
                      <a:pt x="274" y="27"/>
                    </a:lnTo>
                    <a:lnTo>
                      <a:pt x="294" y="23"/>
                    </a:lnTo>
                    <a:lnTo>
                      <a:pt x="314" y="18"/>
                    </a:lnTo>
                    <a:lnTo>
                      <a:pt x="333" y="16"/>
                    </a:lnTo>
                    <a:lnTo>
                      <a:pt x="346" y="15"/>
                    </a:lnTo>
                    <a:lnTo>
                      <a:pt x="361" y="14"/>
                    </a:lnTo>
                    <a:lnTo>
                      <a:pt x="377" y="13"/>
                    </a:lnTo>
                    <a:lnTo>
                      <a:pt x="394" y="11"/>
                    </a:lnTo>
                    <a:lnTo>
                      <a:pt x="412" y="11"/>
                    </a:lnTo>
                    <a:lnTo>
                      <a:pt x="430" y="10"/>
                    </a:lnTo>
                    <a:lnTo>
                      <a:pt x="450" y="9"/>
                    </a:lnTo>
                    <a:lnTo>
                      <a:pt x="468" y="8"/>
                    </a:lnTo>
                    <a:lnTo>
                      <a:pt x="486" y="8"/>
                    </a:lnTo>
                    <a:lnTo>
                      <a:pt x="504" y="7"/>
                    </a:lnTo>
                    <a:lnTo>
                      <a:pt x="521" y="6"/>
                    </a:lnTo>
                    <a:lnTo>
                      <a:pt x="537" y="5"/>
                    </a:lnTo>
                    <a:lnTo>
                      <a:pt x="551" y="3"/>
                    </a:lnTo>
                    <a:lnTo>
                      <a:pt x="565" y="2"/>
                    </a:lnTo>
                    <a:lnTo>
                      <a:pt x="576" y="1"/>
                    </a:lnTo>
                    <a:lnTo>
                      <a:pt x="585" y="0"/>
                    </a:lnTo>
                    <a:lnTo>
                      <a:pt x="627" y="59"/>
                    </a:lnTo>
                    <a:lnTo>
                      <a:pt x="661" y="120"/>
                    </a:lnTo>
                    <a:lnTo>
                      <a:pt x="686" y="184"/>
                    </a:lnTo>
                    <a:lnTo>
                      <a:pt x="704" y="249"/>
                    </a:lnTo>
                    <a:lnTo>
                      <a:pt x="715" y="315"/>
                    </a:lnTo>
                    <a:lnTo>
                      <a:pt x="720" y="379"/>
                    </a:lnTo>
                    <a:lnTo>
                      <a:pt x="720" y="443"/>
                    </a:lnTo>
                    <a:lnTo>
                      <a:pt x="716" y="504"/>
                    </a:lnTo>
                    <a:lnTo>
                      <a:pt x="703" y="504"/>
                    </a:lnTo>
                    <a:lnTo>
                      <a:pt x="691" y="504"/>
                    </a:lnTo>
                    <a:lnTo>
                      <a:pt x="678" y="504"/>
                    </a:lnTo>
                    <a:lnTo>
                      <a:pt x="666" y="504"/>
                    </a:lnTo>
                    <a:lnTo>
                      <a:pt x="653" y="504"/>
                    </a:lnTo>
                    <a:lnTo>
                      <a:pt x="642" y="505"/>
                    </a:lnTo>
                    <a:lnTo>
                      <a:pt x="630" y="505"/>
                    </a:lnTo>
                    <a:lnTo>
                      <a:pt x="617" y="505"/>
                    </a:lnTo>
                    <a:lnTo>
                      <a:pt x="605" y="505"/>
                    </a:lnTo>
                    <a:lnTo>
                      <a:pt x="592" y="505"/>
                    </a:lnTo>
                    <a:lnTo>
                      <a:pt x="581" y="505"/>
                    </a:lnTo>
                    <a:lnTo>
                      <a:pt x="568" y="505"/>
                    </a:lnTo>
                    <a:lnTo>
                      <a:pt x="556" y="505"/>
                    </a:lnTo>
                    <a:lnTo>
                      <a:pt x="545" y="505"/>
                    </a:lnTo>
                    <a:lnTo>
                      <a:pt x="532" y="504"/>
                    </a:lnTo>
                    <a:lnTo>
                      <a:pt x="521" y="504"/>
                    </a:lnTo>
                    <a:lnTo>
                      <a:pt x="488" y="503"/>
                    </a:lnTo>
                    <a:lnTo>
                      <a:pt x="455" y="501"/>
                    </a:lnTo>
                    <a:lnTo>
                      <a:pt x="422" y="499"/>
                    </a:lnTo>
                    <a:lnTo>
                      <a:pt x="391" y="497"/>
                    </a:lnTo>
                    <a:lnTo>
                      <a:pt x="358" y="496"/>
                    </a:lnTo>
                    <a:lnTo>
                      <a:pt x="325" y="494"/>
                    </a:lnTo>
                    <a:lnTo>
                      <a:pt x="292" y="492"/>
                    </a:lnTo>
                    <a:lnTo>
                      <a:pt x="260" y="489"/>
                    </a:lnTo>
                    <a:lnTo>
                      <a:pt x="228" y="487"/>
                    </a:lnTo>
                    <a:lnTo>
                      <a:pt x="195" y="485"/>
                    </a:lnTo>
                    <a:lnTo>
                      <a:pt x="162" y="483"/>
                    </a:lnTo>
                    <a:lnTo>
                      <a:pt x="130" y="480"/>
                    </a:lnTo>
                    <a:lnTo>
                      <a:pt x="97" y="478"/>
                    </a:lnTo>
                    <a:lnTo>
                      <a:pt x="65" y="477"/>
                    </a:lnTo>
                    <a:lnTo>
                      <a:pt x="33" y="475"/>
                    </a:lnTo>
                    <a:lnTo>
                      <a:pt x="0" y="472"/>
                    </a:lnTo>
                    <a:close/>
                  </a:path>
                </a:pathLst>
              </a:custGeom>
              <a:solidFill>
                <a:srgbClr val="FF6600"/>
              </a:solidFill>
              <a:ln w="9525">
                <a:noFill/>
                <a:round/>
                <a:headEnd/>
                <a:tailEnd/>
              </a:ln>
            </p:spPr>
            <p:txBody>
              <a:bodyPr/>
              <a:lstStyle/>
              <a:p>
                <a:endParaRPr lang="fr-FR"/>
              </a:p>
            </p:txBody>
          </p:sp>
          <p:sp>
            <p:nvSpPr>
              <p:cNvPr id="471" name="Freeform 369"/>
              <p:cNvSpPr>
                <a:spLocks/>
              </p:cNvSpPr>
              <p:nvPr/>
            </p:nvSpPr>
            <p:spPr bwMode="auto">
              <a:xfrm>
                <a:off x="3348" y="1519"/>
                <a:ext cx="286" cy="131"/>
              </a:xfrm>
              <a:custGeom>
                <a:avLst/>
                <a:gdLst>
                  <a:gd name="T0" fmla="*/ 10 w 856"/>
                  <a:gd name="T1" fmla="*/ 2 h 392"/>
                  <a:gd name="T2" fmla="*/ 10 w 856"/>
                  <a:gd name="T3" fmla="*/ 1 h 392"/>
                  <a:gd name="T4" fmla="*/ 9 w 856"/>
                  <a:gd name="T5" fmla="*/ 1 h 392"/>
                  <a:gd name="T6" fmla="*/ 9 w 856"/>
                  <a:gd name="T7" fmla="*/ 0 h 392"/>
                  <a:gd name="T8" fmla="*/ 8 w 856"/>
                  <a:gd name="T9" fmla="*/ 0 h 392"/>
                  <a:gd name="T10" fmla="*/ 0 w 856"/>
                  <a:gd name="T11" fmla="*/ 0 h 392"/>
                  <a:gd name="T12" fmla="*/ 1 w 856"/>
                  <a:gd name="T13" fmla="*/ 1 h 392"/>
                  <a:gd name="T14" fmla="*/ 1 w 856"/>
                  <a:gd name="T15" fmla="*/ 2 h 392"/>
                  <a:gd name="T16" fmla="*/ 1 w 856"/>
                  <a:gd name="T17" fmla="*/ 3 h 392"/>
                  <a:gd name="T18" fmla="*/ 1 w 856"/>
                  <a:gd name="T19" fmla="*/ 2 h 392"/>
                  <a:gd name="T20" fmla="*/ 1 w 856"/>
                  <a:gd name="T21" fmla="*/ 2 h 392"/>
                  <a:gd name="T22" fmla="*/ 2 w 856"/>
                  <a:gd name="T23" fmla="*/ 1 h 392"/>
                  <a:gd name="T24" fmla="*/ 2 w 856"/>
                  <a:gd name="T25" fmla="*/ 1 h 392"/>
                  <a:gd name="T26" fmla="*/ 2 w 856"/>
                  <a:gd name="T27" fmla="*/ 1 h 392"/>
                  <a:gd name="T28" fmla="*/ 3 w 856"/>
                  <a:gd name="T29" fmla="*/ 1 h 392"/>
                  <a:gd name="T30" fmla="*/ 3 w 856"/>
                  <a:gd name="T31" fmla="*/ 2 h 392"/>
                  <a:gd name="T32" fmla="*/ 4 w 856"/>
                  <a:gd name="T33" fmla="*/ 2 h 392"/>
                  <a:gd name="T34" fmla="*/ 4 w 856"/>
                  <a:gd name="T35" fmla="*/ 2 h 392"/>
                  <a:gd name="T36" fmla="*/ 4 w 856"/>
                  <a:gd name="T37" fmla="*/ 2 h 392"/>
                  <a:gd name="T38" fmla="*/ 5 w 856"/>
                  <a:gd name="T39" fmla="*/ 2 h 392"/>
                  <a:gd name="T40" fmla="*/ 5 w 856"/>
                  <a:gd name="T41" fmla="*/ 2 h 392"/>
                  <a:gd name="T42" fmla="*/ 6 w 856"/>
                  <a:gd name="T43" fmla="*/ 2 h 392"/>
                  <a:gd name="T44" fmla="*/ 6 w 856"/>
                  <a:gd name="T45" fmla="*/ 2 h 392"/>
                  <a:gd name="T46" fmla="*/ 6 w 856"/>
                  <a:gd name="T47" fmla="*/ 2 h 392"/>
                  <a:gd name="T48" fmla="*/ 6 w 856"/>
                  <a:gd name="T49" fmla="*/ 1 h 392"/>
                  <a:gd name="T50" fmla="*/ 7 w 856"/>
                  <a:gd name="T51" fmla="*/ 1 h 392"/>
                  <a:gd name="T52" fmla="*/ 7 w 856"/>
                  <a:gd name="T53" fmla="*/ 1 h 392"/>
                  <a:gd name="T54" fmla="*/ 7 w 856"/>
                  <a:gd name="T55" fmla="*/ 1 h 392"/>
                  <a:gd name="T56" fmla="*/ 8 w 856"/>
                  <a:gd name="T57" fmla="*/ 2 h 392"/>
                  <a:gd name="T58" fmla="*/ 8 w 856"/>
                  <a:gd name="T59" fmla="*/ 2 h 392"/>
                  <a:gd name="T60" fmla="*/ 8 w 856"/>
                  <a:gd name="T61" fmla="*/ 2 h 392"/>
                  <a:gd name="T62" fmla="*/ 8 w 856"/>
                  <a:gd name="T63" fmla="*/ 4 h 392"/>
                  <a:gd name="T64" fmla="*/ 9 w 856"/>
                  <a:gd name="T65" fmla="*/ 4 h 392"/>
                  <a:gd name="T66" fmla="*/ 9 w 856"/>
                  <a:gd name="T67" fmla="*/ 4 h 392"/>
                  <a:gd name="T68" fmla="*/ 9 w 856"/>
                  <a:gd name="T69" fmla="*/ 5 h 392"/>
                  <a:gd name="T70" fmla="*/ 9 w 856"/>
                  <a:gd name="T71" fmla="*/ 5 h 392"/>
                  <a:gd name="T72" fmla="*/ 9 w 856"/>
                  <a:gd name="T73" fmla="*/ 3 h 392"/>
                  <a:gd name="T74" fmla="*/ 9 w 856"/>
                  <a:gd name="T75" fmla="*/ 2 h 392"/>
                  <a:gd name="T76" fmla="*/ 10 w 856"/>
                  <a:gd name="T77" fmla="*/ 2 h 392"/>
                  <a:gd name="T78" fmla="*/ 10 w 856"/>
                  <a:gd name="T79" fmla="*/ 3 h 392"/>
                  <a:gd name="T80" fmla="*/ 10 w 856"/>
                  <a:gd name="T81" fmla="*/ 3 h 392"/>
                  <a:gd name="T82" fmla="*/ 10 w 856"/>
                  <a:gd name="T83" fmla="*/ 3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6"/>
                  <a:gd name="T127" fmla="*/ 0 h 392"/>
                  <a:gd name="T128" fmla="*/ 856 w 856"/>
                  <a:gd name="T129" fmla="*/ 392 h 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6" h="392">
                    <a:moveTo>
                      <a:pt x="856" y="207"/>
                    </a:moveTo>
                    <a:lnTo>
                      <a:pt x="846" y="187"/>
                    </a:lnTo>
                    <a:lnTo>
                      <a:pt x="836" y="166"/>
                    </a:lnTo>
                    <a:lnTo>
                      <a:pt x="824" y="146"/>
                    </a:lnTo>
                    <a:lnTo>
                      <a:pt x="812" y="126"/>
                    </a:lnTo>
                    <a:lnTo>
                      <a:pt x="799" y="106"/>
                    </a:lnTo>
                    <a:lnTo>
                      <a:pt x="785" y="89"/>
                    </a:lnTo>
                    <a:lnTo>
                      <a:pt x="769" y="72"/>
                    </a:lnTo>
                    <a:lnTo>
                      <a:pt x="752" y="59"/>
                    </a:lnTo>
                    <a:lnTo>
                      <a:pt x="733" y="45"/>
                    </a:lnTo>
                    <a:lnTo>
                      <a:pt x="711" y="34"/>
                    </a:lnTo>
                    <a:lnTo>
                      <a:pt x="689" y="23"/>
                    </a:lnTo>
                    <a:lnTo>
                      <a:pt x="667" y="13"/>
                    </a:lnTo>
                    <a:lnTo>
                      <a:pt x="643" y="7"/>
                    </a:lnTo>
                    <a:lnTo>
                      <a:pt x="620" y="2"/>
                    </a:lnTo>
                    <a:lnTo>
                      <a:pt x="597" y="0"/>
                    </a:lnTo>
                    <a:lnTo>
                      <a:pt x="574" y="0"/>
                    </a:lnTo>
                    <a:lnTo>
                      <a:pt x="0" y="30"/>
                    </a:lnTo>
                    <a:lnTo>
                      <a:pt x="18" y="57"/>
                    </a:lnTo>
                    <a:lnTo>
                      <a:pt x="34" y="83"/>
                    </a:lnTo>
                    <a:lnTo>
                      <a:pt x="49" y="111"/>
                    </a:lnTo>
                    <a:lnTo>
                      <a:pt x="62" y="139"/>
                    </a:lnTo>
                    <a:lnTo>
                      <a:pt x="73" y="168"/>
                    </a:lnTo>
                    <a:lnTo>
                      <a:pt x="83" y="197"/>
                    </a:lnTo>
                    <a:lnTo>
                      <a:pt x="92" y="226"/>
                    </a:lnTo>
                    <a:lnTo>
                      <a:pt x="98" y="256"/>
                    </a:lnTo>
                    <a:lnTo>
                      <a:pt x="100" y="231"/>
                    </a:lnTo>
                    <a:lnTo>
                      <a:pt x="102" y="208"/>
                    </a:lnTo>
                    <a:lnTo>
                      <a:pt x="104" y="187"/>
                    </a:lnTo>
                    <a:lnTo>
                      <a:pt x="105" y="163"/>
                    </a:lnTo>
                    <a:lnTo>
                      <a:pt x="106" y="161"/>
                    </a:lnTo>
                    <a:lnTo>
                      <a:pt x="110" y="154"/>
                    </a:lnTo>
                    <a:lnTo>
                      <a:pt x="112" y="146"/>
                    </a:lnTo>
                    <a:lnTo>
                      <a:pt x="113" y="139"/>
                    </a:lnTo>
                    <a:lnTo>
                      <a:pt x="130" y="122"/>
                    </a:lnTo>
                    <a:lnTo>
                      <a:pt x="135" y="120"/>
                    </a:lnTo>
                    <a:lnTo>
                      <a:pt x="143" y="118"/>
                    </a:lnTo>
                    <a:lnTo>
                      <a:pt x="153" y="117"/>
                    </a:lnTo>
                    <a:lnTo>
                      <a:pt x="163" y="115"/>
                    </a:lnTo>
                    <a:lnTo>
                      <a:pt x="174" y="114"/>
                    </a:lnTo>
                    <a:lnTo>
                      <a:pt x="186" y="114"/>
                    </a:lnTo>
                    <a:lnTo>
                      <a:pt x="196" y="114"/>
                    </a:lnTo>
                    <a:lnTo>
                      <a:pt x="203" y="114"/>
                    </a:lnTo>
                    <a:lnTo>
                      <a:pt x="213" y="115"/>
                    </a:lnTo>
                    <a:lnTo>
                      <a:pt x="223" y="117"/>
                    </a:lnTo>
                    <a:lnTo>
                      <a:pt x="233" y="119"/>
                    </a:lnTo>
                    <a:lnTo>
                      <a:pt x="243" y="122"/>
                    </a:lnTo>
                    <a:lnTo>
                      <a:pt x="255" y="126"/>
                    </a:lnTo>
                    <a:lnTo>
                      <a:pt x="265" y="128"/>
                    </a:lnTo>
                    <a:lnTo>
                      <a:pt x="275" y="129"/>
                    </a:lnTo>
                    <a:lnTo>
                      <a:pt x="284" y="130"/>
                    </a:lnTo>
                    <a:lnTo>
                      <a:pt x="287" y="134"/>
                    </a:lnTo>
                    <a:lnTo>
                      <a:pt x="292" y="138"/>
                    </a:lnTo>
                    <a:lnTo>
                      <a:pt x="297" y="141"/>
                    </a:lnTo>
                    <a:lnTo>
                      <a:pt x="301" y="146"/>
                    </a:lnTo>
                    <a:lnTo>
                      <a:pt x="307" y="149"/>
                    </a:lnTo>
                    <a:lnTo>
                      <a:pt x="312" y="153"/>
                    </a:lnTo>
                    <a:lnTo>
                      <a:pt x="319" y="154"/>
                    </a:lnTo>
                    <a:lnTo>
                      <a:pt x="325" y="155"/>
                    </a:lnTo>
                    <a:lnTo>
                      <a:pt x="398" y="155"/>
                    </a:lnTo>
                    <a:lnTo>
                      <a:pt x="401" y="153"/>
                    </a:lnTo>
                    <a:lnTo>
                      <a:pt x="408" y="147"/>
                    </a:lnTo>
                    <a:lnTo>
                      <a:pt x="415" y="141"/>
                    </a:lnTo>
                    <a:lnTo>
                      <a:pt x="422" y="139"/>
                    </a:lnTo>
                    <a:lnTo>
                      <a:pt x="435" y="139"/>
                    </a:lnTo>
                    <a:lnTo>
                      <a:pt x="445" y="139"/>
                    </a:lnTo>
                    <a:lnTo>
                      <a:pt x="456" y="138"/>
                    </a:lnTo>
                    <a:lnTo>
                      <a:pt x="466" y="137"/>
                    </a:lnTo>
                    <a:lnTo>
                      <a:pt x="475" y="135"/>
                    </a:lnTo>
                    <a:lnTo>
                      <a:pt x="486" y="132"/>
                    </a:lnTo>
                    <a:lnTo>
                      <a:pt x="495" y="128"/>
                    </a:lnTo>
                    <a:lnTo>
                      <a:pt x="504" y="122"/>
                    </a:lnTo>
                    <a:lnTo>
                      <a:pt x="509" y="122"/>
                    </a:lnTo>
                    <a:lnTo>
                      <a:pt x="515" y="121"/>
                    </a:lnTo>
                    <a:lnTo>
                      <a:pt x="520" y="120"/>
                    </a:lnTo>
                    <a:lnTo>
                      <a:pt x="524" y="118"/>
                    </a:lnTo>
                    <a:lnTo>
                      <a:pt x="529" y="117"/>
                    </a:lnTo>
                    <a:lnTo>
                      <a:pt x="533" y="115"/>
                    </a:lnTo>
                    <a:lnTo>
                      <a:pt x="539" y="114"/>
                    </a:lnTo>
                    <a:lnTo>
                      <a:pt x="545" y="114"/>
                    </a:lnTo>
                    <a:lnTo>
                      <a:pt x="554" y="114"/>
                    </a:lnTo>
                    <a:lnTo>
                      <a:pt x="563" y="115"/>
                    </a:lnTo>
                    <a:lnTo>
                      <a:pt x="572" y="118"/>
                    </a:lnTo>
                    <a:lnTo>
                      <a:pt x="581" y="119"/>
                    </a:lnTo>
                    <a:lnTo>
                      <a:pt x="590" y="121"/>
                    </a:lnTo>
                    <a:lnTo>
                      <a:pt x="599" y="124"/>
                    </a:lnTo>
                    <a:lnTo>
                      <a:pt x="608" y="127"/>
                    </a:lnTo>
                    <a:lnTo>
                      <a:pt x="617" y="130"/>
                    </a:lnTo>
                    <a:lnTo>
                      <a:pt x="619" y="141"/>
                    </a:lnTo>
                    <a:lnTo>
                      <a:pt x="626" y="151"/>
                    </a:lnTo>
                    <a:lnTo>
                      <a:pt x="635" y="161"/>
                    </a:lnTo>
                    <a:lnTo>
                      <a:pt x="642" y="171"/>
                    </a:lnTo>
                    <a:lnTo>
                      <a:pt x="648" y="201"/>
                    </a:lnTo>
                    <a:lnTo>
                      <a:pt x="659" y="233"/>
                    </a:lnTo>
                    <a:lnTo>
                      <a:pt x="669" y="266"/>
                    </a:lnTo>
                    <a:lnTo>
                      <a:pt x="675" y="302"/>
                    </a:lnTo>
                    <a:lnTo>
                      <a:pt x="688" y="311"/>
                    </a:lnTo>
                    <a:lnTo>
                      <a:pt x="695" y="319"/>
                    </a:lnTo>
                    <a:lnTo>
                      <a:pt x="699" y="328"/>
                    </a:lnTo>
                    <a:lnTo>
                      <a:pt x="699" y="343"/>
                    </a:lnTo>
                    <a:lnTo>
                      <a:pt x="702" y="346"/>
                    </a:lnTo>
                    <a:lnTo>
                      <a:pt x="708" y="352"/>
                    </a:lnTo>
                    <a:lnTo>
                      <a:pt x="713" y="358"/>
                    </a:lnTo>
                    <a:lnTo>
                      <a:pt x="719" y="363"/>
                    </a:lnTo>
                    <a:lnTo>
                      <a:pt x="725" y="371"/>
                    </a:lnTo>
                    <a:lnTo>
                      <a:pt x="730" y="378"/>
                    </a:lnTo>
                    <a:lnTo>
                      <a:pt x="736" y="385"/>
                    </a:lnTo>
                    <a:lnTo>
                      <a:pt x="739" y="392"/>
                    </a:lnTo>
                    <a:lnTo>
                      <a:pt x="742" y="386"/>
                    </a:lnTo>
                    <a:lnTo>
                      <a:pt x="747" y="324"/>
                    </a:lnTo>
                    <a:lnTo>
                      <a:pt x="749" y="243"/>
                    </a:lnTo>
                    <a:lnTo>
                      <a:pt x="747" y="188"/>
                    </a:lnTo>
                    <a:lnTo>
                      <a:pt x="739" y="171"/>
                    </a:lnTo>
                    <a:lnTo>
                      <a:pt x="739" y="147"/>
                    </a:lnTo>
                    <a:lnTo>
                      <a:pt x="788" y="171"/>
                    </a:lnTo>
                    <a:lnTo>
                      <a:pt x="789" y="183"/>
                    </a:lnTo>
                    <a:lnTo>
                      <a:pt x="793" y="196"/>
                    </a:lnTo>
                    <a:lnTo>
                      <a:pt x="795" y="208"/>
                    </a:lnTo>
                    <a:lnTo>
                      <a:pt x="796" y="221"/>
                    </a:lnTo>
                    <a:lnTo>
                      <a:pt x="806" y="226"/>
                    </a:lnTo>
                    <a:lnTo>
                      <a:pt x="813" y="230"/>
                    </a:lnTo>
                    <a:lnTo>
                      <a:pt x="817" y="233"/>
                    </a:lnTo>
                    <a:lnTo>
                      <a:pt x="820" y="235"/>
                    </a:lnTo>
                    <a:lnTo>
                      <a:pt x="822" y="238"/>
                    </a:lnTo>
                    <a:lnTo>
                      <a:pt x="825" y="240"/>
                    </a:lnTo>
                    <a:lnTo>
                      <a:pt x="830" y="242"/>
                    </a:lnTo>
                    <a:lnTo>
                      <a:pt x="837" y="245"/>
                    </a:lnTo>
                    <a:lnTo>
                      <a:pt x="856" y="207"/>
                    </a:lnTo>
                    <a:close/>
                  </a:path>
                </a:pathLst>
              </a:custGeom>
              <a:solidFill>
                <a:srgbClr val="4D4D4D"/>
              </a:solidFill>
              <a:ln w="9525">
                <a:noFill/>
                <a:round/>
                <a:headEnd/>
                <a:tailEnd/>
              </a:ln>
            </p:spPr>
            <p:txBody>
              <a:bodyPr/>
              <a:lstStyle/>
              <a:p>
                <a:endParaRPr lang="fr-FR"/>
              </a:p>
            </p:txBody>
          </p:sp>
          <p:sp>
            <p:nvSpPr>
              <p:cNvPr id="472" name="Freeform 370"/>
              <p:cNvSpPr>
                <a:spLocks/>
              </p:cNvSpPr>
              <p:nvPr/>
            </p:nvSpPr>
            <p:spPr bwMode="auto">
              <a:xfrm>
                <a:off x="2904" y="1791"/>
                <a:ext cx="826" cy="36"/>
              </a:xfrm>
              <a:custGeom>
                <a:avLst/>
                <a:gdLst>
                  <a:gd name="T0" fmla="*/ 30 w 2480"/>
                  <a:gd name="T1" fmla="*/ 0 h 107"/>
                  <a:gd name="T2" fmla="*/ 30 w 2480"/>
                  <a:gd name="T3" fmla="*/ 0 h 107"/>
                  <a:gd name="T4" fmla="*/ 29 w 2480"/>
                  <a:gd name="T5" fmla="*/ 0 h 107"/>
                  <a:gd name="T6" fmla="*/ 28 w 2480"/>
                  <a:gd name="T7" fmla="*/ 0 h 107"/>
                  <a:gd name="T8" fmla="*/ 28 w 2480"/>
                  <a:gd name="T9" fmla="*/ 1 h 107"/>
                  <a:gd name="T10" fmla="*/ 27 w 2480"/>
                  <a:gd name="T11" fmla="*/ 1 h 107"/>
                  <a:gd name="T12" fmla="*/ 26 w 2480"/>
                  <a:gd name="T13" fmla="*/ 1 h 107"/>
                  <a:gd name="T14" fmla="*/ 26 w 2480"/>
                  <a:gd name="T15" fmla="*/ 1 h 107"/>
                  <a:gd name="T16" fmla="*/ 25 w 2480"/>
                  <a:gd name="T17" fmla="*/ 1 h 107"/>
                  <a:gd name="T18" fmla="*/ 24 w 2480"/>
                  <a:gd name="T19" fmla="*/ 1 h 107"/>
                  <a:gd name="T20" fmla="*/ 23 w 2480"/>
                  <a:gd name="T21" fmla="*/ 1 h 107"/>
                  <a:gd name="T22" fmla="*/ 23 w 2480"/>
                  <a:gd name="T23" fmla="*/ 1 h 107"/>
                  <a:gd name="T24" fmla="*/ 22 w 2480"/>
                  <a:gd name="T25" fmla="*/ 1 h 107"/>
                  <a:gd name="T26" fmla="*/ 21 w 2480"/>
                  <a:gd name="T27" fmla="*/ 1 h 107"/>
                  <a:gd name="T28" fmla="*/ 21 w 2480"/>
                  <a:gd name="T29" fmla="*/ 1 h 107"/>
                  <a:gd name="T30" fmla="*/ 20 w 2480"/>
                  <a:gd name="T31" fmla="*/ 1 h 107"/>
                  <a:gd name="T32" fmla="*/ 19 w 2480"/>
                  <a:gd name="T33" fmla="*/ 1 h 107"/>
                  <a:gd name="T34" fmla="*/ 18 w 2480"/>
                  <a:gd name="T35" fmla="*/ 1 h 107"/>
                  <a:gd name="T36" fmla="*/ 17 w 2480"/>
                  <a:gd name="T37" fmla="*/ 1 h 107"/>
                  <a:gd name="T38" fmla="*/ 16 w 2480"/>
                  <a:gd name="T39" fmla="*/ 1 h 107"/>
                  <a:gd name="T40" fmla="*/ 15 w 2480"/>
                  <a:gd name="T41" fmla="*/ 1 h 107"/>
                  <a:gd name="T42" fmla="*/ 13 w 2480"/>
                  <a:gd name="T43" fmla="*/ 1 h 107"/>
                  <a:gd name="T44" fmla="*/ 12 w 2480"/>
                  <a:gd name="T45" fmla="*/ 1 h 107"/>
                  <a:gd name="T46" fmla="*/ 10 w 2480"/>
                  <a:gd name="T47" fmla="*/ 1 h 107"/>
                  <a:gd name="T48" fmla="*/ 9 w 2480"/>
                  <a:gd name="T49" fmla="*/ 1 h 107"/>
                  <a:gd name="T50" fmla="*/ 8 w 2480"/>
                  <a:gd name="T51" fmla="*/ 1 h 107"/>
                  <a:gd name="T52" fmla="*/ 6 w 2480"/>
                  <a:gd name="T53" fmla="*/ 1 h 107"/>
                  <a:gd name="T54" fmla="*/ 5 w 2480"/>
                  <a:gd name="T55" fmla="*/ 1 h 107"/>
                  <a:gd name="T56" fmla="*/ 4 w 2480"/>
                  <a:gd name="T57" fmla="*/ 1 h 107"/>
                  <a:gd name="T58" fmla="*/ 3 w 2480"/>
                  <a:gd name="T59" fmla="*/ 1 h 107"/>
                  <a:gd name="T60" fmla="*/ 2 w 2480"/>
                  <a:gd name="T61" fmla="*/ 1 h 107"/>
                  <a:gd name="T62" fmla="*/ 0 w 2480"/>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0"/>
                  <a:gd name="T97" fmla="*/ 0 h 107"/>
                  <a:gd name="T98" fmla="*/ 2480 w 2480"/>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0" h="107">
                    <a:moveTo>
                      <a:pt x="2480" y="0"/>
                    </a:moveTo>
                    <a:lnTo>
                      <a:pt x="2456" y="6"/>
                    </a:lnTo>
                    <a:lnTo>
                      <a:pt x="2432" y="12"/>
                    </a:lnTo>
                    <a:lnTo>
                      <a:pt x="2407" y="16"/>
                    </a:lnTo>
                    <a:lnTo>
                      <a:pt x="2382" y="22"/>
                    </a:lnTo>
                    <a:lnTo>
                      <a:pt x="2356" y="26"/>
                    </a:lnTo>
                    <a:lnTo>
                      <a:pt x="2329" y="32"/>
                    </a:lnTo>
                    <a:lnTo>
                      <a:pt x="2302" y="37"/>
                    </a:lnTo>
                    <a:lnTo>
                      <a:pt x="2275" y="42"/>
                    </a:lnTo>
                    <a:lnTo>
                      <a:pt x="2247" y="47"/>
                    </a:lnTo>
                    <a:lnTo>
                      <a:pt x="2218" y="51"/>
                    </a:lnTo>
                    <a:lnTo>
                      <a:pt x="2190" y="56"/>
                    </a:lnTo>
                    <a:lnTo>
                      <a:pt x="2160" y="60"/>
                    </a:lnTo>
                    <a:lnTo>
                      <a:pt x="2131" y="65"/>
                    </a:lnTo>
                    <a:lnTo>
                      <a:pt x="2102" y="69"/>
                    </a:lnTo>
                    <a:lnTo>
                      <a:pt x="2072" y="73"/>
                    </a:lnTo>
                    <a:lnTo>
                      <a:pt x="2043" y="77"/>
                    </a:lnTo>
                    <a:lnTo>
                      <a:pt x="2013" y="81"/>
                    </a:lnTo>
                    <a:lnTo>
                      <a:pt x="1984" y="84"/>
                    </a:lnTo>
                    <a:lnTo>
                      <a:pt x="1954" y="88"/>
                    </a:lnTo>
                    <a:lnTo>
                      <a:pt x="1925" y="90"/>
                    </a:lnTo>
                    <a:lnTo>
                      <a:pt x="1897" y="93"/>
                    </a:lnTo>
                    <a:lnTo>
                      <a:pt x="1867" y="96"/>
                    </a:lnTo>
                    <a:lnTo>
                      <a:pt x="1839" y="98"/>
                    </a:lnTo>
                    <a:lnTo>
                      <a:pt x="1811" y="100"/>
                    </a:lnTo>
                    <a:lnTo>
                      <a:pt x="1782" y="102"/>
                    </a:lnTo>
                    <a:lnTo>
                      <a:pt x="1755" y="103"/>
                    </a:lnTo>
                    <a:lnTo>
                      <a:pt x="1728" y="105"/>
                    </a:lnTo>
                    <a:lnTo>
                      <a:pt x="1702" y="106"/>
                    </a:lnTo>
                    <a:lnTo>
                      <a:pt x="1676" y="107"/>
                    </a:lnTo>
                    <a:lnTo>
                      <a:pt x="1651" y="107"/>
                    </a:lnTo>
                    <a:lnTo>
                      <a:pt x="1626" y="107"/>
                    </a:lnTo>
                    <a:lnTo>
                      <a:pt x="1602" y="107"/>
                    </a:lnTo>
                    <a:lnTo>
                      <a:pt x="1563" y="106"/>
                    </a:lnTo>
                    <a:lnTo>
                      <a:pt x="1521" y="106"/>
                    </a:lnTo>
                    <a:lnTo>
                      <a:pt x="1477" y="106"/>
                    </a:lnTo>
                    <a:lnTo>
                      <a:pt x="1431" y="106"/>
                    </a:lnTo>
                    <a:lnTo>
                      <a:pt x="1384" y="105"/>
                    </a:lnTo>
                    <a:lnTo>
                      <a:pt x="1335" y="105"/>
                    </a:lnTo>
                    <a:lnTo>
                      <a:pt x="1285" y="105"/>
                    </a:lnTo>
                    <a:lnTo>
                      <a:pt x="1234" y="105"/>
                    </a:lnTo>
                    <a:lnTo>
                      <a:pt x="1181" y="105"/>
                    </a:lnTo>
                    <a:lnTo>
                      <a:pt x="1128" y="105"/>
                    </a:lnTo>
                    <a:lnTo>
                      <a:pt x="1073" y="105"/>
                    </a:lnTo>
                    <a:lnTo>
                      <a:pt x="1019" y="103"/>
                    </a:lnTo>
                    <a:lnTo>
                      <a:pt x="964" y="103"/>
                    </a:lnTo>
                    <a:lnTo>
                      <a:pt x="908" y="102"/>
                    </a:lnTo>
                    <a:lnTo>
                      <a:pt x="851" y="101"/>
                    </a:lnTo>
                    <a:lnTo>
                      <a:pt x="796" y="100"/>
                    </a:lnTo>
                    <a:lnTo>
                      <a:pt x="741" y="99"/>
                    </a:lnTo>
                    <a:lnTo>
                      <a:pt x="684" y="98"/>
                    </a:lnTo>
                    <a:lnTo>
                      <a:pt x="628" y="96"/>
                    </a:lnTo>
                    <a:lnTo>
                      <a:pt x="574" y="93"/>
                    </a:lnTo>
                    <a:lnTo>
                      <a:pt x="520" y="90"/>
                    </a:lnTo>
                    <a:lnTo>
                      <a:pt x="465" y="86"/>
                    </a:lnTo>
                    <a:lnTo>
                      <a:pt x="412" y="83"/>
                    </a:lnTo>
                    <a:lnTo>
                      <a:pt x="361" y="79"/>
                    </a:lnTo>
                    <a:lnTo>
                      <a:pt x="310" y="74"/>
                    </a:lnTo>
                    <a:lnTo>
                      <a:pt x="260" y="69"/>
                    </a:lnTo>
                    <a:lnTo>
                      <a:pt x="213" y="64"/>
                    </a:lnTo>
                    <a:lnTo>
                      <a:pt x="166" y="57"/>
                    </a:lnTo>
                    <a:lnTo>
                      <a:pt x="122" y="50"/>
                    </a:lnTo>
                    <a:lnTo>
                      <a:pt x="79" y="42"/>
                    </a:lnTo>
                    <a:lnTo>
                      <a:pt x="38" y="34"/>
                    </a:lnTo>
                    <a:lnTo>
                      <a:pt x="0" y="25"/>
                    </a:lnTo>
                  </a:path>
                </a:pathLst>
              </a:custGeom>
              <a:noFill/>
              <a:ln w="23813">
                <a:solidFill>
                  <a:srgbClr val="CC3300"/>
                </a:solidFill>
                <a:round/>
                <a:headEnd/>
                <a:tailEnd/>
              </a:ln>
            </p:spPr>
            <p:txBody>
              <a:bodyPr/>
              <a:lstStyle/>
              <a:p>
                <a:endParaRPr lang="fr-FR"/>
              </a:p>
            </p:txBody>
          </p:sp>
          <p:sp>
            <p:nvSpPr>
              <p:cNvPr id="473" name="Freeform 371"/>
              <p:cNvSpPr>
                <a:spLocks/>
              </p:cNvSpPr>
              <p:nvPr/>
            </p:nvSpPr>
            <p:spPr bwMode="auto">
              <a:xfrm>
                <a:off x="2988" y="1197"/>
                <a:ext cx="529" cy="293"/>
              </a:xfrm>
              <a:custGeom>
                <a:avLst/>
                <a:gdLst>
                  <a:gd name="T0" fmla="*/ 0 w 1589"/>
                  <a:gd name="T1" fmla="*/ 0 h 877"/>
                  <a:gd name="T2" fmla="*/ 0 w 1589"/>
                  <a:gd name="T3" fmla="*/ 0 h 877"/>
                  <a:gd name="T4" fmla="*/ 1 w 1589"/>
                  <a:gd name="T5" fmla="*/ 1 h 877"/>
                  <a:gd name="T6" fmla="*/ 1 w 1589"/>
                  <a:gd name="T7" fmla="*/ 1 h 877"/>
                  <a:gd name="T8" fmla="*/ 1 w 1589"/>
                  <a:gd name="T9" fmla="*/ 1 h 877"/>
                  <a:gd name="T10" fmla="*/ 2 w 1589"/>
                  <a:gd name="T11" fmla="*/ 2 h 877"/>
                  <a:gd name="T12" fmla="*/ 2 w 1589"/>
                  <a:gd name="T13" fmla="*/ 2 h 877"/>
                  <a:gd name="T14" fmla="*/ 2 w 1589"/>
                  <a:gd name="T15" fmla="*/ 2 h 877"/>
                  <a:gd name="T16" fmla="*/ 3 w 1589"/>
                  <a:gd name="T17" fmla="*/ 3 h 877"/>
                  <a:gd name="T18" fmla="*/ 3 w 1589"/>
                  <a:gd name="T19" fmla="*/ 3 h 877"/>
                  <a:gd name="T20" fmla="*/ 3 w 1589"/>
                  <a:gd name="T21" fmla="*/ 3 h 877"/>
                  <a:gd name="T22" fmla="*/ 4 w 1589"/>
                  <a:gd name="T23" fmla="*/ 4 h 877"/>
                  <a:gd name="T24" fmla="*/ 4 w 1589"/>
                  <a:gd name="T25" fmla="*/ 4 h 877"/>
                  <a:gd name="T26" fmla="*/ 4 w 1589"/>
                  <a:gd name="T27" fmla="*/ 4 h 877"/>
                  <a:gd name="T28" fmla="*/ 5 w 1589"/>
                  <a:gd name="T29" fmla="*/ 5 h 877"/>
                  <a:gd name="T30" fmla="*/ 5 w 1589"/>
                  <a:gd name="T31" fmla="*/ 5 h 877"/>
                  <a:gd name="T32" fmla="*/ 5 w 1589"/>
                  <a:gd name="T33" fmla="*/ 5 h 877"/>
                  <a:gd name="T34" fmla="*/ 6 w 1589"/>
                  <a:gd name="T35" fmla="*/ 6 h 877"/>
                  <a:gd name="T36" fmla="*/ 6 w 1589"/>
                  <a:gd name="T37" fmla="*/ 6 h 877"/>
                  <a:gd name="T38" fmla="*/ 6 w 1589"/>
                  <a:gd name="T39" fmla="*/ 6 h 877"/>
                  <a:gd name="T40" fmla="*/ 7 w 1589"/>
                  <a:gd name="T41" fmla="*/ 7 h 877"/>
                  <a:gd name="T42" fmla="*/ 7 w 1589"/>
                  <a:gd name="T43" fmla="*/ 7 h 877"/>
                  <a:gd name="T44" fmla="*/ 7 w 1589"/>
                  <a:gd name="T45" fmla="*/ 7 h 877"/>
                  <a:gd name="T46" fmla="*/ 8 w 1589"/>
                  <a:gd name="T47" fmla="*/ 8 h 877"/>
                  <a:gd name="T48" fmla="*/ 8 w 1589"/>
                  <a:gd name="T49" fmla="*/ 8 h 877"/>
                  <a:gd name="T50" fmla="*/ 8 w 1589"/>
                  <a:gd name="T51" fmla="*/ 9 h 877"/>
                  <a:gd name="T52" fmla="*/ 9 w 1589"/>
                  <a:gd name="T53" fmla="*/ 9 h 877"/>
                  <a:gd name="T54" fmla="*/ 9 w 1589"/>
                  <a:gd name="T55" fmla="*/ 9 h 877"/>
                  <a:gd name="T56" fmla="*/ 9 w 1589"/>
                  <a:gd name="T57" fmla="*/ 10 h 877"/>
                  <a:gd name="T58" fmla="*/ 10 w 1589"/>
                  <a:gd name="T59" fmla="*/ 10 h 877"/>
                  <a:gd name="T60" fmla="*/ 10 w 1589"/>
                  <a:gd name="T61" fmla="*/ 10 h 877"/>
                  <a:gd name="T62" fmla="*/ 10 w 1589"/>
                  <a:gd name="T63" fmla="*/ 11 h 877"/>
                  <a:gd name="T64" fmla="*/ 11 w 1589"/>
                  <a:gd name="T65" fmla="*/ 11 h 877"/>
                  <a:gd name="T66" fmla="*/ 11 w 1589"/>
                  <a:gd name="T67" fmla="*/ 11 h 877"/>
                  <a:gd name="T68" fmla="*/ 12 w 1589"/>
                  <a:gd name="T69" fmla="*/ 11 h 877"/>
                  <a:gd name="T70" fmla="*/ 12 w 1589"/>
                  <a:gd name="T71" fmla="*/ 11 h 877"/>
                  <a:gd name="T72" fmla="*/ 13 w 1589"/>
                  <a:gd name="T73" fmla="*/ 11 h 877"/>
                  <a:gd name="T74" fmla="*/ 14 w 1589"/>
                  <a:gd name="T75" fmla="*/ 11 h 877"/>
                  <a:gd name="T76" fmla="*/ 14 w 1589"/>
                  <a:gd name="T77" fmla="*/ 11 h 877"/>
                  <a:gd name="T78" fmla="*/ 15 w 1589"/>
                  <a:gd name="T79" fmla="*/ 11 h 877"/>
                  <a:gd name="T80" fmla="*/ 15 w 1589"/>
                  <a:gd name="T81" fmla="*/ 11 h 877"/>
                  <a:gd name="T82" fmla="*/ 16 w 1589"/>
                  <a:gd name="T83" fmla="*/ 11 h 877"/>
                  <a:gd name="T84" fmla="*/ 16 w 1589"/>
                  <a:gd name="T85" fmla="*/ 11 h 877"/>
                  <a:gd name="T86" fmla="*/ 17 w 1589"/>
                  <a:gd name="T87" fmla="*/ 11 h 877"/>
                  <a:gd name="T88" fmla="*/ 17 w 1589"/>
                  <a:gd name="T89" fmla="*/ 11 h 877"/>
                  <a:gd name="T90" fmla="*/ 18 w 1589"/>
                  <a:gd name="T91" fmla="*/ 11 h 877"/>
                  <a:gd name="T92" fmla="*/ 18 w 1589"/>
                  <a:gd name="T93" fmla="*/ 11 h 877"/>
                  <a:gd name="T94" fmla="*/ 19 w 1589"/>
                  <a:gd name="T95" fmla="*/ 11 h 877"/>
                  <a:gd name="T96" fmla="*/ 20 w 1589"/>
                  <a:gd name="T97" fmla="*/ 11 h 877"/>
                  <a:gd name="T98" fmla="*/ 0 w 1589"/>
                  <a:gd name="T99" fmla="*/ 0 h 8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9"/>
                  <a:gd name="T151" fmla="*/ 0 h 877"/>
                  <a:gd name="T152" fmla="*/ 1589 w 1589"/>
                  <a:gd name="T153" fmla="*/ 877 h 8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9" h="877">
                    <a:moveTo>
                      <a:pt x="0" y="0"/>
                    </a:moveTo>
                    <a:lnTo>
                      <a:pt x="28" y="27"/>
                    </a:lnTo>
                    <a:lnTo>
                      <a:pt x="55" y="54"/>
                    </a:lnTo>
                    <a:lnTo>
                      <a:pt x="83" y="83"/>
                    </a:lnTo>
                    <a:lnTo>
                      <a:pt x="110" y="110"/>
                    </a:lnTo>
                    <a:lnTo>
                      <a:pt x="137" y="137"/>
                    </a:lnTo>
                    <a:lnTo>
                      <a:pt x="165" y="164"/>
                    </a:lnTo>
                    <a:lnTo>
                      <a:pt x="192" y="191"/>
                    </a:lnTo>
                    <a:lnTo>
                      <a:pt x="219" y="219"/>
                    </a:lnTo>
                    <a:lnTo>
                      <a:pt x="246" y="247"/>
                    </a:lnTo>
                    <a:lnTo>
                      <a:pt x="275" y="274"/>
                    </a:lnTo>
                    <a:lnTo>
                      <a:pt x="302" y="301"/>
                    </a:lnTo>
                    <a:lnTo>
                      <a:pt x="329" y="328"/>
                    </a:lnTo>
                    <a:lnTo>
                      <a:pt x="356" y="356"/>
                    </a:lnTo>
                    <a:lnTo>
                      <a:pt x="383" y="384"/>
                    </a:lnTo>
                    <a:lnTo>
                      <a:pt x="410" y="411"/>
                    </a:lnTo>
                    <a:lnTo>
                      <a:pt x="438" y="438"/>
                    </a:lnTo>
                    <a:lnTo>
                      <a:pt x="465" y="466"/>
                    </a:lnTo>
                    <a:lnTo>
                      <a:pt x="493" y="493"/>
                    </a:lnTo>
                    <a:lnTo>
                      <a:pt x="520" y="521"/>
                    </a:lnTo>
                    <a:lnTo>
                      <a:pt x="547" y="548"/>
                    </a:lnTo>
                    <a:lnTo>
                      <a:pt x="575" y="575"/>
                    </a:lnTo>
                    <a:lnTo>
                      <a:pt x="602" y="603"/>
                    </a:lnTo>
                    <a:lnTo>
                      <a:pt x="629" y="630"/>
                    </a:lnTo>
                    <a:lnTo>
                      <a:pt x="656" y="657"/>
                    </a:lnTo>
                    <a:lnTo>
                      <a:pt x="683" y="685"/>
                    </a:lnTo>
                    <a:lnTo>
                      <a:pt x="710" y="712"/>
                    </a:lnTo>
                    <a:lnTo>
                      <a:pt x="739" y="740"/>
                    </a:lnTo>
                    <a:lnTo>
                      <a:pt x="766" y="767"/>
                    </a:lnTo>
                    <a:lnTo>
                      <a:pt x="793" y="794"/>
                    </a:lnTo>
                    <a:lnTo>
                      <a:pt x="820" y="822"/>
                    </a:lnTo>
                    <a:lnTo>
                      <a:pt x="847" y="849"/>
                    </a:lnTo>
                    <a:lnTo>
                      <a:pt x="875" y="877"/>
                    </a:lnTo>
                    <a:lnTo>
                      <a:pt x="919" y="875"/>
                    </a:lnTo>
                    <a:lnTo>
                      <a:pt x="964" y="873"/>
                    </a:lnTo>
                    <a:lnTo>
                      <a:pt x="1008" y="872"/>
                    </a:lnTo>
                    <a:lnTo>
                      <a:pt x="1054" y="871"/>
                    </a:lnTo>
                    <a:lnTo>
                      <a:pt x="1098" y="870"/>
                    </a:lnTo>
                    <a:lnTo>
                      <a:pt x="1143" y="870"/>
                    </a:lnTo>
                    <a:lnTo>
                      <a:pt x="1187" y="869"/>
                    </a:lnTo>
                    <a:lnTo>
                      <a:pt x="1232" y="868"/>
                    </a:lnTo>
                    <a:lnTo>
                      <a:pt x="1277" y="868"/>
                    </a:lnTo>
                    <a:lnTo>
                      <a:pt x="1321" y="866"/>
                    </a:lnTo>
                    <a:lnTo>
                      <a:pt x="1366" y="866"/>
                    </a:lnTo>
                    <a:lnTo>
                      <a:pt x="1410" y="865"/>
                    </a:lnTo>
                    <a:lnTo>
                      <a:pt x="1456" y="864"/>
                    </a:lnTo>
                    <a:lnTo>
                      <a:pt x="1500" y="864"/>
                    </a:lnTo>
                    <a:lnTo>
                      <a:pt x="1545" y="863"/>
                    </a:lnTo>
                    <a:lnTo>
                      <a:pt x="1589" y="862"/>
                    </a:lnTo>
                    <a:lnTo>
                      <a:pt x="0" y="0"/>
                    </a:lnTo>
                    <a:close/>
                  </a:path>
                </a:pathLst>
              </a:custGeom>
              <a:solidFill>
                <a:srgbClr val="01735D"/>
              </a:solidFill>
              <a:ln w="9525">
                <a:noFill/>
                <a:round/>
                <a:headEnd/>
                <a:tailEnd/>
              </a:ln>
            </p:spPr>
            <p:txBody>
              <a:bodyPr/>
              <a:lstStyle/>
              <a:p>
                <a:endParaRPr lang="fr-FR"/>
              </a:p>
            </p:txBody>
          </p:sp>
          <p:sp>
            <p:nvSpPr>
              <p:cNvPr id="474" name="Freeform 372"/>
              <p:cNvSpPr>
                <a:spLocks/>
              </p:cNvSpPr>
              <p:nvPr/>
            </p:nvSpPr>
            <p:spPr bwMode="auto">
              <a:xfrm>
                <a:off x="2963" y="1173"/>
                <a:ext cx="574" cy="312"/>
              </a:xfrm>
              <a:custGeom>
                <a:avLst/>
                <a:gdLst>
                  <a:gd name="T0" fmla="*/ 1 w 1720"/>
                  <a:gd name="T1" fmla="*/ 1 h 936"/>
                  <a:gd name="T2" fmla="*/ 1 w 1720"/>
                  <a:gd name="T3" fmla="*/ 1 h 936"/>
                  <a:gd name="T4" fmla="*/ 1 w 1720"/>
                  <a:gd name="T5" fmla="*/ 1 h 936"/>
                  <a:gd name="T6" fmla="*/ 1 w 1720"/>
                  <a:gd name="T7" fmla="*/ 1 h 936"/>
                  <a:gd name="T8" fmla="*/ 0 w 1720"/>
                  <a:gd name="T9" fmla="*/ 0 h 936"/>
                  <a:gd name="T10" fmla="*/ 0 w 1720"/>
                  <a:gd name="T11" fmla="*/ 0 h 936"/>
                  <a:gd name="T12" fmla="*/ 0 w 1720"/>
                  <a:gd name="T13" fmla="*/ 0 h 936"/>
                  <a:gd name="T14" fmla="*/ 0 w 1720"/>
                  <a:gd name="T15" fmla="*/ 0 h 936"/>
                  <a:gd name="T16" fmla="*/ 0 w 1720"/>
                  <a:gd name="T17" fmla="*/ 0 h 936"/>
                  <a:gd name="T18" fmla="*/ 21 w 1720"/>
                  <a:gd name="T19" fmla="*/ 12 h 936"/>
                  <a:gd name="T20" fmla="*/ 21 w 1720"/>
                  <a:gd name="T21" fmla="*/ 12 h 936"/>
                  <a:gd name="T22" fmla="*/ 21 w 1720"/>
                  <a:gd name="T23" fmla="*/ 12 h 936"/>
                  <a:gd name="T24" fmla="*/ 21 w 1720"/>
                  <a:gd name="T25" fmla="*/ 12 h 936"/>
                  <a:gd name="T26" fmla="*/ 21 w 1720"/>
                  <a:gd name="T27" fmla="*/ 12 h 936"/>
                  <a:gd name="T28" fmla="*/ 21 w 1720"/>
                  <a:gd name="T29" fmla="*/ 12 h 936"/>
                  <a:gd name="T30" fmla="*/ 21 w 1720"/>
                  <a:gd name="T31" fmla="*/ 12 h 936"/>
                  <a:gd name="T32" fmla="*/ 21 w 1720"/>
                  <a:gd name="T33" fmla="*/ 12 h 936"/>
                  <a:gd name="T34" fmla="*/ 21 w 1720"/>
                  <a:gd name="T35" fmla="*/ 12 h 936"/>
                  <a:gd name="T36" fmla="*/ 1 w 1720"/>
                  <a:gd name="T37" fmla="*/ 1 h 9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0"/>
                  <a:gd name="T58" fmla="*/ 0 h 936"/>
                  <a:gd name="T59" fmla="*/ 1720 w 1720"/>
                  <a:gd name="T60" fmla="*/ 936 h 9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0" h="936">
                    <a:moveTo>
                      <a:pt x="73" y="74"/>
                    </a:moveTo>
                    <a:lnTo>
                      <a:pt x="64" y="65"/>
                    </a:lnTo>
                    <a:lnTo>
                      <a:pt x="55" y="56"/>
                    </a:lnTo>
                    <a:lnTo>
                      <a:pt x="46" y="46"/>
                    </a:lnTo>
                    <a:lnTo>
                      <a:pt x="37" y="37"/>
                    </a:lnTo>
                    <a:lnTo>
                      <a:pt x="27" y="28"/>
                    </a:lnTo>
                    <a:lnTo>
                      <a:pt x="18" y="19"/>
                    </a:lnTo>
                    <a:lnTo>
                      <a:pt x="9" y="10"/>
                    </a:lnTo>
                    <a:lnTo>
                      <a:pt x="0" y="0"/>
                    </a:lnTo>
                    <a:lnTo>
                      <a:pt x="1720" y="935"/>
                    </a:lnTo>
                    <a:lnTo>
                      <a:pt x="1713" y="935"/>
                    </a:lnTo>
                    <a:lnTo>
                      <a:pt x="1705" y="935"/>
                    </a:lnTo>
                    <a:lnTo>
                      <a:pt x="1698" y="935"/>
                    </a:lnTo>
                    <a:lnTo>
                      <a:pt x="1692" y="935"/>
                    </a:lnTo>
                    <a:lnTo>
                      <a:pt x="1684" y="936"/>
                    </a:lnTo>
                    <a:lnTo>
                      <a:pt x="1677" y="936"/>
                    </a:lnTo>
                    <a:lnTo>
                      <a:pt x="1669" y="936"/>
                    </a:lnTo>
                    <a:lnTo>
                      <a:pt x="1662" y="936"/>
                    </a:lnTo>
                    <a:lnTo>
                      <a:pt x="73" y="74"/>
                    </a:lnTo>
                    <a:close/>
                  </a:path>
                </a:pathLst>
              </a:custGeom>
              <a:solidFill>
                <a:srgbClr val="047660"/>
              </a:solidFill>
              <a:ln w="9525">
                <a:noFill/>
                <a:round/>
                <a:headEnd/>
                <a:tailEnd/>
              </a:ln>
            </p:spPr>
            <p:txBody>
              <a:bodyPr/>
              <a:lstStyle/>
              <a:p>
                <a:endParaRPr lang="fr-FR"/>
              </a:p>
            </p:txBody>
          </p:sp>
          <p:sp>
            <p:nvSpPr>
              <p:cNvPr id="475" name="Freeform 373"/>
              <p:cNvSpPr>
                <a:spLocks/>
              </p:cNvSpPr>
              <p:nvPr/>
            </p:nvSpPr>
            <p:spPr bwMode="auto">
              <a:xfrm>
                <a:off x="2938" y="1147"/>
                <a:ext cx="619" cy="337"/>
              </a:xfrm>
              <a:custGeom>
                <a:avLst/>
                <a:gdLst>
                  <a:gd name="T0" fmla="*/ 1 w 1858"/>
                  <a:gd name="T1" fmla="*/ 1 h 1012"/>
                  <a:gd name="T2" fmla="*/ 1 w 1858"/>
                  <a:gd name="T3" fmla="*/ 1 h 1012"/>
                  <a:gd name="T4" fmla="*/ 1 w 1858"/>
                  <a:gd name="T5" fmla="*/ 1 h 1012"/>
                  <a:gd name="T6" fmla="*/ 1 w 1858"/>
                  <a:gd name="T7" fmla="*/ 1 h 1012"/>
                  <a:gd name="T8" fmla="*/ 0 w 1858"/>
                  <a:gd name="T9" fmla="*/ 0 h 1012"/>
                  <a:gd name="T10" fmla="*/ 0 w 1858"/>
                  <a:gd name="T11" fmla="*/ 0 h 1012"/>
                  <a:gd name="T12" fmla="*/ 0 w 1858"/>
                  <a:gd name="T13" fmla="*/ 0 h 1012"/>
                  <a:gd name="T14" fmla="*/ 0 w 1858"/>
                  <a:gd name="T15" fmla="*/ 0 h 1012"/>
                  <a:gd name="T16" fmla="*/ 0 w 1858"/>
                  <a:gd name="T17" fmla="*/ 0 h 1012"/>
                  <a:gd name="T18" fmla="*/ 23 w 1858"/>
                  <a:gd name="T19" fmla="*/ 12 h 1012"/>
                  <a:gd name="T20" fmla="*/ 23 w 1858"/>
                  <a:gd name="T21" fmla="*/ 12 h 1012"/>
                  <a:gd name="T22" fmla="*/ 23 w 1858"/>
                  <a:gd name="T23" fmla="*/ 12 h 1012"/>
                  <a:gd name="T24" fmla="*/ 23 w 1858"/>
                  <a:gd name="T25" fmla="*/ 12 h 1012"/>
                  <a:gd name="T26" fmla="*/ 23 w 1858"/>
                  <a:gd name="T27" fmla="*/ 12 h 1012"/>
                  <a:gd name="T28" fmla="*/ 22 w 1858"/>
                  <a:gd name="T29" fmla="*/ 12 h 1012"/>
                  <a:gd name="T30" fmla="*/ 22 w 1858"/>
                  <a:gd name="T31" fmla="*/ 12 h 1012"/>
                  <a:gd name="T32" fmla="*/ 22 w 1858"/>
                  <a:gd name="T33" fmla="*/ 12 h 1012"/>
                  <a:gd name="T34" fmla="*/ 22 w 1858"/>
                  <a:gd name="T35" fmla="*/ 12 h 1012"/>
                  <a:gd name="T36" fmla="*/ 1 w 1858"/>
                  <a:gd name="T37" fmla="*/ 1 h 10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8"/>
                  <a:gd name="T58" fmla="*/ 0 h 1012"/>
                  <a:gd name="T59" fmla="*/ 1858 w 1858"/>
                  <a:gd name="T60" fmla="*/ 1012 h 10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8" h="1012">
                    <a:moveTo>
                      <a:pt x="77" y="77"/>
                    </a:moveTo>
                    <a:lnTo>
                      <a:pt x="67" y="67"/>
                    </a:lnTo>
                    <a:lnTo>
                      <a:pt x="58" y="58"/>
                    </a:lnTo>
                    <a:lnTo>
                      <a:pt x="47" y="48"/>
                    </a:lnTo>
                    <a:lnTo>
                      <a:pt x="38" y="39"/>
                    </a:lnTo>
                    <a:lnTo>
                      <a:pt x="29" y="30"/>
                    </a:lnTo>
                    <a:lnTo>
                      <a:pt x="19" y="20"/>
                    </a:lnTo>
                    <a:lnTo>
                      <a:pt x="10" y="11"/>
                    </a:lnTo>
                    <a:lnTo>
                      <a:pt x="0" y="0"/>
                    </a:lnTo>
                    <a:lnTo>
                      <a:pt x="1858" y="1009"/>
                    </a:lnTo>
                    <a:lnTo>
                      <a:pt x="1850" y="1009"/>
                    </a:lnTo>
                    <a:lnTo>
                      <a:pt x="1843" y="1009"/>
                    </a:lnTo>
                    <a:lnTo>
                      <a:pt x="1835" y="1009"/>
                    </a:lnTo>
                    <a:lnTo>
                      <a:pt x="1827" y="1011"/>
                    </a:lnTo>
                    <a:lnTo>
                      <a:pt x="1820" y="1011"/>
                    </a:lnTo>
                    <a:lnTo>
                      <a:pt x="1813" y="1011"/>
                    </a:lnTo>
                    <a:lnTo>
                      <a:pt x="1805" y="1012"/>
                    </a:lnTo>
                    <a:lnTo>
                      <a:pt x="1797" y="1012"/>
                    </a:lnTo>
                    <a:lnTo>
                      <a:pt x="77" y="77"/>
                    </a:lnTo>
                    <a:close/>
                  </a:path>
                </a:pathLst>
              </a:custGeom>
              <a:solidFill>
                <a:srgbClr val="067660"/>
              </a:solidFill>
              <a:ln w="9525">
                <a:noFill/>
                <a:round/>
                <a:headEnd/>
                <a:tailEnd/>
              </a:ln>
            </p:spPr>
            <p:txBody>
              <a:bodyPr/>
              <a:lstStyle/>
              <a:p>
                <a:endParaRPr lang="fr-FR"/>
              </a:p>
            </p:txBody>
          </p:sp>
          <p:sp>
            <p:nvSpPr>
              <p:cNvPr id="476" name="Freeform 374"/>
              <p:cNvSpPr>
                <a:spLocks/>
              </p:cNvSpPr>
              <p:nvPr/>
            </p:nvSpPr>
            <p:spPr bwMode="auto">
              <a:xfrm>
                <a:off x="2912" y="1122"/>
                <a:ext cx="665" cy="361"/>
              </a:xfrm>
              <a:custGeom>
                <a:avLst/>
                <a:gdLst>
                  <a:gd name="T0" fmla="*/ 1 w 1994"/>
                  <a:gd name="T1" fmla="*/ 1 h 1084"/>
                  <a:gd name="T2" fmla="*/ 1 w 1994"/>
                  <a:gd name="T3" fmla="*/ 1 h 1084"/>
                  <a:gd name="T4" fmla="*/ 1 w 1994"/>
                  <a:gd name="T5" fmla="*/ 1 h 1084"/>
                  <a:gd name="T6" fmla="*/ 1 w 1994"/>
                  <a:gd name="T7" fmla="*/ 1 h 1084"/>
                  <a:gd name="T8" fmla="*/ 0 w 1994"/>
                  <a:gd name="T9" fmla="*/ 0 h 1084"/>
                  <a:gd name="T10" fmla="*/ 0 w 1994"/>
                  <a:gd name="T11" fmla="*/ 0 h 1084"/>
                  <a:gd name="T12" fmla="*/ 0 w 1994"/>
                  <a:gd name="T13" fmla="*/ 0 h 1084"/>
                  <a:gd name="T14" fmla="*/ 0 w 1994"/>
                  <a:gd name="T15" fmla="*/ 0 h 1084"/>
                  <a:gd name="T16" fmla="*/ 0 w 1994"/>
                  <a:gd name="T17" fmla="*/ 0 h 1084"/>
                  <a:gd name="T18" fmla="*/ 25 w 1994"/>
                  <a:gd name="T19" fmla="*/ 13 h 1084"/>
                  <a:gd name="T20" fmla="*/ 25 w 1994"/>
                  <a:gd name="T21" fmla="*/ 13 h 1084"/>
                  <a:gd name="T22" fmla="*/ 24 w 1994"/>
                  <a:gd name="T23" fmla="*/ 13 h 1084"/>
                  <a:gd name="T24" fmla="*/ 24 w 1994"/>
                  <a:gd name="T25" fmla="*/ 13 h 1084"/>
                  <a:gd name="T26" fmla="*/ 24 w 1994"/>
                  <a:gd name="T27" fmla="*/ 13 h 1084"/>
                  <a:gd name="T28" fmla="*/ 24 w 1994"/>
                  <a:gd name="T29" fmla="*/ 13 h 1084"/>
                  <a:gd name="T30" fmla="*/ 24 w 1994"/>
                  <a:gd name="T31" fmla="*/ 13 h 1084"/>
                  <a:gd name="T32" fmla="*/ 24 w 1994"/>
                  <a:gd name="T33" fmla="*/ 13 h 1084"/>
                  <a:gd name="T34" fmla="*/ 24 w 1994"/>
                  <a:gd name="T35" fmla="*/ 13 h 1084"/>
                  <a:gd name="T36" fmla="*/ 1 w 1994"/>
                  <a:gd name="T37" fmla="*/ 1 h 10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94"/>
                  <a:gd name="T58" fmla="*/ 0 h 1084"/>
                  <a:gd name="T59" fmla="*/ 1994 w 1994"/>
                  <a:gd name="T60" fmla="*/ 1084 h 10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94" h="1084">
                    <a:moveTo>
                      <a:pt x="76" y="75"/>
                    </a:moveTo>
                    <a:lnTo>
                      <a:pt x="67" y="66"/>
                    </a:lnTo>
                    <a:lnTo>
                      <a:pt x="57" y="56"/>
                    </a:lnTo>
                    <a:lnTo>
                      <a:pt x="48" y="47"/>
                    </a:lnTo>
                    <a:lnTo>
                      <a:pt x="39" y="37"/>
                    </a:lnTo>
                    <a:lnTo>
                      <a:pt x="29" y="28"/>
                    </a:lnTo>
                    <a:lnTo>
                      <a:pt x="19" y="19"/>
                    </a:lnTo>
                    <a:lnTo>
                      <a:pt x="10" y="9"/>
                    </a:lnTo>
                    <a:lnTo>
                      <a:pt x="0" y="0"/>
                    </a:lnTo>
                    <a:lnTo>
                      <a:pt x="1994" y="1082"/>
                    </a:lnTo>
                    <a:lnTo>
                      <a:pt x="1986" y="1082"/>
                    </a:lnTo>
                    <a:lnTo>
                      <a:pt x="1979" y="1082"/>
                    </a:lnTo>
                    <a:lnTo>
                      <a:pt x="1971" y="1082"/>
                    </a:lnTo>
                    <a:lnTo>
                      <a:pt x="1965" y="1083"/>
                    </a:lnTo>
                    <a:lnTo>
                      <a:pt x="1957" y="1083"/>
                    </a:lnTo>
                    <a:lnTo>
                      <a:pt x="1949" y="1083"/>
                    </a:lnTo>
                    <a:lnTo>
                      <a:pt x="1942" y="1084"/>
                    </a:lnTo>
                    <a:lnTo>
                      <a:pt x="1934" y="1084"/>
                    </a:lnTo>
                    <a:lnTo>
                      <a:pt x="76" y="75"/>
                    </a:lnTo>
                    <a:close/>
                  </a:path>
                </a:pathLst>
              </a:custGeom>
              <a:solidFill>
                <a:srgbClr val="067660"/>
              </a:solidFill>
              <a:ln w="9525">
                <a:noFill/>
                <a:round/>
                <a:headEnd/>
                <a:tailEnd/>
              </a:ln>
            </p:spPr>
            <p:txBody>
              <a:bodyPr/>
              <a:lstStyle/>
              <a:p>
                <a:endParaRPr lang="fr-FR"/>
              </a:p>
            </p:txBody>
          </p:sp>
          <p:sp>
            <p:nvSpPr>
              <p:cNvPr id="477" name="Freeform 375"/>
              <p:cNvSpPr>
                <a:spLocks/>
              </p:cNvSpPr>
              <p:nvPr/>
            </p:nvSpPr>
            <p:spPr bwMode="auto">
              <a:xfrm>
                <a:off x="2888" y="1097"/>
                <a:ext cx="708" cy="386"/>
              </a:xfrm>
              <a:custGeom>
                <a:avLst/>
                <a:gdLst>
                  <a:gd name="T0" fmla="*/ 1 w 2123"/>
                  <a:gd name="T1" fmla="*/ 1 h 1156"/>
                  <a:gd name="T2" fmla="*/ 1 w 2123"/>
                  <a:gd name="T3" fmla="*/ 1 h 1156"/>
                  <a:gd name="T4" fmla="*/ 1 w 2123"/>
                  <a:gd name="T5" fmla="*/ 1 h 1156"/>
                  <a:gd name="T6" fmla="*/ 1 w 2123"/>
                  <a:gd name="T7" fmla="*/ 1 h 1156"/>
                  <a:gd name="T8" fmla="*/ 0 w 2123"/>
                  <a:gd name="T9" fmla="*/ 0 h 1156"/>
                  <a:gd name="T10" fmla="*/ 0 w 2123"/>
                  <a:gd name="T11" fmla="*/ 0 h 1156"/>
                  <a:gd name="T12" fmla="*/ 0 w 2123"/>
                  <a:gd name="T13" fmla="*/ 0 h 1156"/>
                  <a:gd name="T14" fmla="*/ 0 w 2123"/>
                  <a:gd name="T15" fmla="*/ 0 h 1156"/>
                  <a:gd name="T16" fmla="*/ 0 w 2123"/>
                  <a:gd name="T17" fmla="*/ 0 h 1156"/>
                  <a:gd name="T18" fmla="*/ 26 w 2123"/>
                  <a:gd name="T19" fmla="*/ 14 h 1156"/>
                  <a:gd name="T20" fmla="*/ 26 w 2123"/>
                  <a:gd name="T21" fmla="*/ 14 h 1156"/>
                  <a:gd name="T22" fmla="*/ 26 w 2123"/>
                  <a:gd name="T23" fmla="*/ 14 h 1156"/>
                  <a:gd name="T24" fmla="*/ 26 w 2123"/>
                  <a:gd name="T25" fmla="*/ 14 h 1156"/>
                  <a:gd name="T26" fmla="*/ 26 w 2123"/>
                  <a:gd name="T27" fmla="*/ 14 h 1156"/>
                  <a:gd name="T28" fmla="*/ 26 w 2123"/>
                  <a:gd name="T29" fmla="*/ 14 h 1156"/>
                  <a:gd name="T30" fmla="*/ 26 w 2123"/>
                  <a:gd name="T31" fmla="*/ 14 h 1156"/>
                  <a:gd name="T32" fmla="*/ 26 w 2123"/>
                  <a:gd name="T33" fmla="*/ 14 h 1156"/>
                  <a:gd name="T34" fmla="*/ 26 w 2123"/>
                  <a:gd name="T35" fmla="*/ 14 h 1156"/>
                  <a:gd name="T36" fmla="*/ 1 w 2123"/>
                  <a:gd name="T37" fmla="*/ 1 h 1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3"/>
                  <a:gd name="T58" fmla="*/ 0 h 1156"/>
                  <a:gd name="T59" fmla="*/ 2123 w 2123"/>
                  <a:gd name="T60" fmla="*/ 1156 h 1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3" h="1156">
                    <a:moveTo>
                      <a:pt x="72" y="74"/>
                    </a:moveTo>
                    <a:lnTo>
                      <a:pt x="63" y="65"/>
                    </a:lnTo>
                    <a:lnTo>
                      <a:pt x="54" y="55"/>
                    </a:lnTo>
                    <a:lnTo>
                      <a:pt x="45" y="45"/>
                    </a:lnTo>
                    <a:lnTo>
                      <a:pt x="36" y="36"/>
                    </a:lnTo>
                    <a:lnTo>
                      <a:pt x="27" y="27"/>
                    </a:lnTo>
                    <a:lnTo>
                      <a:pt x="18" y="18"/>
                    </a:lnTo>
                    <a:lnTo>
                      <a:pt x="9" y="9"/>
                    </a:lnTo>
                    <a:lnTo>
                      <a:pt x="0" y="0"/>
                    </a:lnTo>
                    <a:lnTo>
                      <a:pt x="2123" y="1153"/>
                    </a:lnTo>
                    <a:lnTo>
                      <a:pt x="2116" y="1153"/>
                    </a:lnTo>
                    <a:lnTo>
                      <a:pt x="2109" y="1154"/>
                    </a:lnTo>
                    <a:lnTo>
                      <a:pt x="2102" y="1154"/>
                    </a:lnTo>
                    <a:lnTo>
                      <a:pt x="2094" y="1154"/>
                    </a:lnTo>
                    <a:lnTo>
                      <a:pt x="2088" y="1155"/>
                    </a:lnTo>
                    <a:lnTo>
                      <a:pt x="2081" y="1155"/>
                    </a:lnTo>
                    <a:lnTo>
                      <a:pt x="2073" y="1156"/>
                    </a:lnTo>
                    <a:lnTo>
                      <a:pt x="2066" y="1156"/>
                    </a:lnTo>
                    <a:lnTo>
                      <a:pt x="72" y="74"/>
                    </a:lnTo>
                    <a:close/>
                  </a:path>
                </a:pathLst>
              </a:custGeom>
              <a:solidFill>
                <a:srgbClr val="087862"/>
              </a:solidFill>
              <a:ln w="9525">
                <a:noFill/>
                <a:round/>
                <a:headEnd/>
                <a:tailEnd/>
              </a:ln>
            </p:spPr>
            <p:txBody>
              <a:bodyPr/>
              <a:lstStyle/>
              <a:p>
                <a:endParaRPr lang="fr-FR"/>
              </a:p>
            </p:txBody>
          </p:sp>
          <p:sp>
            <p:nvSpPr>
              <p:cNvPr id="478" name="Freeform 376"/>
              <p:cNvSpPr>
                <a:spLocks/>
              </p:cNvSpPr>
              <p:nvPr/>
            </p:nvSpPr>
            <p:spPr bwMode="auto">
              <a:xfrm>
                <a:off x="2872" y="1081"/>
                <a:ext cx="743" cy="401"/>
              </a:xfrm>
              <a:custGeom>
                <a:avLst/>
                <a:gdLst>
                  <a:gd name="T0" fmla="*/ 1 w 2228"/>
                  <a:gd name="T1" fmla="*/ 1 h 1201"/>
                  <a:gd name="T2" fmla="*/ 1 w 2228"/>
                  <a:gd name="T3" fmla="*/ 1 h 1201"/>
                  <a:gd name="T4" fmla="*/ 0 w 2228"/>
                  <a:gd name="T5" fmla="*/ 0 h 1201"/>
                  <a:gd name="T6" fmla="*/ 0 w 2228"/>
                  <a:gd name="T7" fmla="*/ 0 h 1201"/>
                  <a:gd name="T8" fmla="*/ 0 w 2228"/>
                  <a:gd name="T9" fmla="*/ 0 h 1201"/>
                  <a:gd name="T10" fmla="*/ 0 w 2228"/>
                  <a:gd name="T11" fmla="*/ 0 h 1201"/>
                  <a:gd name="T12" fmla="*/ 0 w 2228"/>
                  <a:gd name="T13" fmla="*/ 0 h 1201"/>
                  <a:gd name="T14" fmla="*/ 0 w 2228"/>
                  <a:gd name="T15" fmla="*/ 0 h 1201"/>
                  <a:gd name="T16" fmla="*/ 0 w 2228"/>
                  <a:gd name="T17" fmla="*/ 0 h 1201"/>
                  <a:gd name="T18" fmla="*/ 0 w 2228"/>
                  <a:gd name="T19" fmla="*/ 0 h 1201"/>
                  <a:gd name="T20" fmla="*/ 0 w 2228"/>
                  <a:gd name="T21" fmla="*/ 0 h 1201"/>
                  <a:gd name="T22" fmla="*/ 0 w 2228"/>
                  <a:gd name="T23" fmla="*/ 0 h 1201"/>
                  <a:gd name="T24" fmla="*/ 0 w 2228"/>
                  <a:gd name="T25" fmla="*/ 0 h 1201"/>
                  <a:gd name="T26" fmla="*/ 28 w 2228"/>
                  <a:gd name="T27" fmla="*/ 15 h 1201"/>
                  <a:gd name="T28" fmla="*/ 27 w 2228"/>
                  <a:gd name="T29" fmla="*/ 15 h 1201"/>
                  <a:gd name="T30" fmla="*/ 27 w 2228"/>
                  <a:gd name="T31" fmla="*/ 15 h 1201"/>
                  <a:gd name="T32" fmla="*/ 27 w 2228"/>
                  <a:gd name="T33" fmla="*/ 15 h 1201"/>
                  <a:gd name="T34" fmla="*/ 27 w 2228"/>
                  <a:gd name="T35" fmla="*/ 15 h 1201"/>
                  <a:gd name="T36" fmla="*/ 27 w 2228"/>
                  <a:gd name="T37" fmla="*/ 15 h 1201"/>
                  <a:gd name="T38" fmla="*/ 27 w 2228"/>
                  <a:gd name="T39" fmla="*/ 15 h 1201"/>
                  <a:gd name="T40" fmla="*/ 27 w 2228"/>
                  <a:gd name="T41" fmla="*/ 15 h 1201"/>
                  <a:gd name="T42" fmla="*/ 27 w 2228"/>
                  <a:gd name="T43" fmla="*/ 15 h 1201"/>
                  <a:gd name="T44" fmla="*/ 1 w 2228"/>
                  <a:gd name="T45" fmla="*/ 1 h 12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8"/>
                  <a:gd name="T70" fmla="*/ 0 h 1201"/>
                  <a:gd name="T71" fmla="*/ 2228 w 2228"/>
                  <a:gd name="T72" fmla="*/ 1201 h 12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8" h="1201">
                    <a:moveTo>
                      <a:pt x="48" y="48"/>
                    </a:moveTo>
                    <a:lnTo>
                      <a:pt x="42" y="42"/>
                    </a:lnTo>
                    <a:lnTo>
                      <a:pt x="36" y="36"/>
                    </a:lnTo>
                    <a:lnTo>
                      <a:pt x="29" y="30"/>
                    </a:lnTo>
                    <a:lnTo>
                      <a:pt x="24" y="24"/>
                    </a:lnTo>
                    <a:lnTo>
                      <a:pt x="18" y="19"/>
                    </a:lnTo>
                    <a:lnTo>
                      <a:pt x="12" y="12"/>
                    </a:lnTo>
                    <a:lnTo>
                      <a:pt x="6" y="6"/>
                    </a:lnTo>
                    <a:lnTo>
                      <a:pt x="0" y="0"/>
                    </a:lnTo>
                    <a:lnTo>
                      <a:pt x="6" y="0"/>
                    </a:lnTo>
                    <a:lnTo>
                      <a:pt x="11" y="0"/>
                    </a:lnTo>
                    <a:lnTo>
                      <a:pt x="17" y="0"/>
                    </a:lnTo>
                    <a:lnTo>
                      <a:pt x="23" y="0"/>
                    </a:lnTo>
                    <a:lnTo>
                      <a:pt x="2228" y="1197"/>
                    </a:lnTo>
                    <a:lnTo>
                      <a:pt x="2222" y="1197"/>
                    </a:lnTo>
                    <a:lnTo>
                      <a:pt x="2214" y="1199"/>
                    </a:lnTo>
                    <a:lnTo>
                      <a:pt x="2207" y="1199"/>
                    </a:lnTo>
                    <a:lnTo>
                      <a:pt x="2200" y="1199"/>
                    </a:lnTo>
                    <a:lnTo>
                      <a:pt x="2192" y="1200"/>
                    </a:lnTo>
                    <a:lnTo>
                      <a:pt x="2185" y="1200"/>
                    </a:lnTo>
                    <a:lnTo>
                      <a:pt x="2177" y="1201"/>
                    </a:lnTo>
                    <a:lnTo>
                      <a:pt x="2171" y="1201"/>
                    </a:lnTo>
                    <a:lnTo>
                      <a:pt x="48" y="48"/>
                    </a:lnTo>
                    <a:close/>
                  </a:path>
                </a:pathLst>
              </a:custGeom>
              <a:solidFill>
                <a:srgbClr val="087862"/>
              </a:solidFill>
              <a:ln w="9525">
                <a:noFill/>
                <a:round/>
                <a:headEnd/>
                <a:tailEnd/>
              </a:ln>
            </p:spPr>
            <p:txBody>
              <a:bodyPr/>
              <a:lstStyle/>
              <a:p>
                <a:endParaRPr lang="fr-FR"/>
              </a:p>
            </p:txBody>
          </p:sp>
          <p:sp>
            <p:nvSpPr>
              <p:cNvPr id="479" name="Freeform 377"/>
              <p:cNvSpPr>
                <a:spLocks/>
              </p:cNvSpPr>
              <p:nvPr/>
            </p:nvSpPr>
            <p:spPr bwMode="auto">
              <a:xfrm>
                <a:off x="2880" y="1081"/>
                <a:ext cx="754" cy="399"/>
              </a:xfrm>
              <a:custGeom>
                <a:avLst/>
                <a:gdLst>
                  <a:gd name="T0" fmla="*/ 0 w 2263"/>
                  <a:gd name="T1" fmla="*/ 0 h 1198"/>
                  <a:gd name="T2" fmla="*/ 0 w 2263"/>
                  <a:gd name="T3" fmla="*/ 0 h 1198"/>
                  <a:gd name="T4" fmla="*/ 0 w 2263"/>
                  <a:gd name="T5" fmla="*/ 0 h 1198"/>
                  <a:gd name="T6" fmla="*/ 0 w 2263"/>
                  <a:gd name="T7" fmla="*/ 0 h 1198"/>
                  <a:gd name="T8" fmla="*/ 0 w 2263"/>
                  <a:gd name="T9" fmla="*/ 0 h 1198"/>
                  <a:gd name="T10" fmla="*/ 0 w 2263"/>
                  <a:gd name="T11" fmla="*/ 0 h 1198"/>
                  <a:gd name="T12" fmla="*/ 1 w 2263"/>
                  <a:gd name="T13" fmla="*/ 0 h 1198"/>
                  <a:gd name="T14" fmla="*/ 1 w 2263"/>
                  <a:gd name="T15" fmla="*/ 0 h 1198"/>
                  <a:gd name="T16" fmla="*/ 1 w 2263"/>
                  <a:gd name="T17" fmla="*/ 0 h 1198"/>
                  <a:gd name="T18" fmla="*/ 28 w 2263"/>
                  <a:gd name="T19" fmla="*/ 15 h 1198"/>
                  <a:gd name="T20" fmla="*/ 28 w 2263"/>
                  <a:gd name="T21" fmla="*/ 15 h 1198"/>
                  <a:gd name="T22" fmla="*/ 28 w 2263"/>
                  <a:gd name="T23" fmla="*/ 15 h 1198"/>
                  <a:gd name="T24" fmla="*/ 28 w 2263"/>
                  <a:gd name="T25" fmla="*/ 15 h 1198"/>
                  <a:gd name="T26" fmla="*/ 28 w 2263"/>
                  <a:gd name="T27" fmla="*/ 15 h 1198"/>
                  <a:gd name="T28" fmla="*/ 27 w 2263"/>
                  <a:gd name="T29" fmla="*/ 15 h 1198"/>
                  <a:gd name="T30" fmla="*/ 27 w 2263"/>
                  <a:gd name="T31" fmla="*/ 15 h 1198"/>
                  <a:gd name="T32" fmla="*/ 27 w 2263"/>
                  <a:gd name="T33" fmla="*/ 15 h 1198"/>
                  <a:gd name="T34" fmla="*/ 27 w 2263"/>
                  <a:gd name="T35" fmla="*/ 15 h 1198"/>
                  <a:gd name="T36" fmla="*/ 0 w 2263"/>
                  <a:gd name="T37" fmla="*/ 0 h 11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3"/>
                  <a:gd name="T58" fmla="*/ 0 h 1198"/>
                  <a:gd name="T59" fmla="*/ 2263 w 2263"/>
                  <a:gd name="T60" fmla="*/ 1198 h 11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3" h="1198">
                    <a:moveTo>
                      <a:pt x="0" y="1"/>
                    </a:moveTo>
                    <a:lnTo>
                      <a:pt x="8" y="1"/>
                    </a:lnTo>
                    <a:lnTo>
                      <a:pt x="15" y="0"/>
                    </a:lnTo>
                    <a:lnTo>
                      <a:pt x="23" y="0"/>
                    </a:lnTo>
                    <a:lnTo>
                      <a:pt x="31" y="0"/>
                    </a:lnTo>
                    <a:lnTo>
                      <a:pt x="39" y="0"/>
                    </a:lnTo>
                    <a:lnTo>
                      <a:pt x="46" y="0"/>
                    </a:lnTo>
                    <a:lnTo>
                      <a:pt x="54" y="0"/>
                    </a:lnTo>
                    <a:lnTo>
                      <a:pt x="62" y="0"/>
                    </a:lnTo>
                    <a:lnTo>
                      <a:pt x="2263" y="1195"/>
                    </a:lnTo>
                    <a:lnTo>
                      <a:pt x="2256" y="1195"/>
                    </a:lnTo>
                    <a:lnTo>
                      <a:pt x="2248" y="1196"/>
                    </a:lnTo>
                    <a:lnTo>
                      <a:pt x="2242" y="1196"/>
                    </a:lnTo>
                    <a:lnTo>
                      <a:pt x="2235" y="1196"/>
                    </a:lnTo>
                    <a:lnTo>
                      <a:pt x="2227" y="1197"/>
                    </a:lnTo>
                    <a:lnTo>
                      <a:pt x="2220" y="1197"/>
                    </a:lnTo>
                    <a:lnTo>
                      <a:pt x="2212" y="1198"/>
                    </a:lnTo>
                    <a:lnTo>
                      <a:pt x="2205" y="1198"/>
                    </a:lnTo>
                    <a:lnTo>
                      <a:pt x="0" y="1"/>
                    </a:lnTo>
                    <a:close/>
                  </a:path>
                </a:pathLst>
              </a:custGeom>
              <a:solidFill>
                <a:srgbClr val="0B7B65"/>
              </a:solidFill>
              <a:ln w="9525">
                <a:noFill/>
                <a:round/>
                <a:headEnd/>
                <a:tailEnd/>
              </a:ln>
            </p:spPr>
            <p:txBody>
              <a:bodyPr/>
              <a:lstStyle/>
              <a:p>
                <a:endParaRPr lang="fr-FR"/>
              </a:p>
            </p:txBody>
          </p:sp>
          <p:sp>
            <p:nvSpPr>
              <p:cNvPr id="480" name="Freeform 378"/>
              <p:cNvSpPr>
                <a:spLocks/>
              </p:cNvSpPr>
              <p:nvPr/>
            </p:nvSpPr>
            <p:spPr bwMode="auto">
              <a:xfrm>
                <a:off x="2901" y="1081"/>
                <a:ext cx="752" cy="398"/>
              </a:xfrm>
              <a:custGeom>
                <a:avLst/>
                <a:gdLst>
                  <a:gd name="T0" fmla="*/ 0 w 2258"/>
                  <a:gd name="T1" fmla="*/ 0 h 1196"/>
                  <a:gd name="T2" fmla="*/ 0 w 2258"/>
                  <a:gd name="T3" fmla="*/ 0 h 1196"/>
                  <a:gd name="T4" fmla="*/ 0 w 2258"/>
                  <a:gd name="T5" fmla="*/ 0 h 1196"/>
                  <a:gd name="T6" fmla="*/ 0 w 2258"/>
                  <a:gd name="T7" fmla="*/ 0 h 1196"/>
                  <a:gd name="T8" fmla="*/ 0 w 2258"/>
                  <a:gd name="T9" fmla="*/ 0 h 1196"/>
                  <a:gd name="T10" fmla="*/ 0 w 2258"/>
                  <a:gd name="T11" fmla="*/ 0 h 1196"/>
                  <a:gd name="T12" fmla="*/ 1 w 2258"/>
                  <a:gd name="T13" fmla="*/ 0 h 1196"/>
                  <a:gd name="T14" fmla="*/ 1 w 2258"/>
                  <a:gd name="T15" fmla="*/ 0 h 1196"/>
                  <a:gd name="T16" fmla="*/ 1 w 2258"/>
                  <a:gd name="T17" fmla="*/ 0 h 1196"/>
                  <a:gd name="T18" fmla="*/ 28 w 2258"/>
                  <a:gd name="T19" fmla="*/ 15 h 1196"/>
                  <a:gd name="T20" fmla="*/ 28 w 2258"/>
                  <a:gd name="T21" fmla="*/ 15 h 1196"/>
                  <a:gd name="T22" fmla="*/ 28 w 2258"/>
                  <a:gd name="T23" fmla="*/ 15 h 1196"/>
                  <a:gd name="T24" fmla="*/ 28 w 2258"/>
                  <a:gd name="T25" fmla="*/ 15 h 1196"/>
                  <a:gd name="T26" fmla="*/ 27 w 2258"/>
                  <a:gd name="T27" fmla="*/ 15 h 1196"/>
                  <a:gd name="T28" fmla="*/ 27 w 2258"/>
                  <a:gd name="T29" fmla="*/ 15 h 1196"/>
                  <a:gd name="T30" fmla="*/ 27 w 2258"/>
                  <a:gd name="T31" fmla="*/ 15 h 1196"/>
                  <a:gd name="T32" fmla="*/ 27 w 2258"/>
                  <a:gd name="T33" fmla="*/ 15 h 1196"/>
                  <a:gd name="T34" fmla="*/ 27 w 2258"/>
                  <a:gd name="T35" fmla="*/ 15 h 1196"/>
                  <a:gd name="T36" fmla="*/ 0 w 2258"/>
                  <a:gd name="T37" fmla="*/ 0 h 1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8"/>
                  <a:gd name="T58" fmla="*/ 0 h 1196"/>
                  <a:gd name="T59" fmla="*/ 2258 w 2258"/>
                  <a:gd name="T60" fmla="*/ 1196 h 1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8" h="1196">
                    <a:moveTo>
                      <a:pt x="0" y="1"/>
                    </a:moveTo>
                    <a:lnTo>
                      <a:pt x="8" y="1"/>
                    </a:lnTo>
                    <a:lnTo>
                      <a:pt x="16" y="0"/>
                    </a:lnTo>
                    <a:lnTo>
                      <a:pt x="23" y="0"/>
                    </a:lnTo>
                    <a:lnTo>
                      <a:pt x="30" y="0"/>
                    </a:lnTo>
                    <a:lnTo>
                      <a:pt x="38" y="0"/>
                    </a:lnTo>
                    <a:lnTo>
                      <a:pt x="46" y="0"/>
                    </a:lnTo>
                    <a:lnTo>
                      <a:pt x="53" y="0"/>
                    </a:lnTo>
                    <a:lnTo>
                      <a:pt x="61" y="0"/>
                    </a:lnTo>
                    <a:lnTo>
                      <a:pt x="2258" y="1191"/>
                    </a:lnTo>
                    <a:lnTo>
                      <a:pt x="2251" y="1193"/>
                    </a:lnTo>
                    <a:lnTo>
                      <a:pt x="2243" y="1193"/>
                    </a:lnTo>
                    <a:lnTo>
                      <a:pt x="2236" y="1194"/>
                    </a:lnTo>
                    <a:lnTo>
                      <a:pt x="2230" y="1194"/>
                    </a:lnTo>
                    <a:lnTo>
                      <a:pt x="2222" y="1195"/>
                    </a:lnTo>
                    <a:lnTo>
                      <a:pt x="2215" y="1195"/>
                    </a:lnTo>
                    <a:lnTo>
                      <a:pt x="2208" y="1196"/>
                    </a:lnTo>
                    <a:lnTo>
                      <a:pt x="2201" y="1196"/>
                    </a:lnTo>
                    <a:lnTo>
                      <a:pt x="0" y="1"/>
                    </a:lnTo>
                    <a:close/>
                  </a:path>
                </a:pathLst>
              </a:custGeom>
              <a:solidFill>
                <a:srgbClr val="0B7B65"/>
              </a:solidFill>
              <a:ln w="9525">
                <a:noFill/>
                <a:round/>
                <a:headEnd/>
                <a:tailEnd/>
              </a:ln>
            </p:spPr>
            <p:txBody>
              <a:bodyPr/>
              <a:lstStyle/>
              <a:p>
                <a:endParaRPr lang="fr-FR"/>
              </a:p>
            </p:txBody>
          </p:sp>
          <p:sp>
            <p:nvSpPr>
              <p:cNvPr id="481" name="Freeform 379"/>
              <p:cNvSpPr>
                <a:spLocks/>
              </p:cNvSpPr>
              <p:nvPr/>
            </p:nvSpPr>
            <p:spPr bwMode="auto">
              <a:xfrm>
                <a:off x="2921" y="1080"/>
                <a:ext cx="750" cy="398"/>
              </a:xfrm>
              <a:custGeom>
                <a:avLst/>
                <a:gdLst>
                  <a:gd name="T0" fmla="*/ 0 w 2249"/>
                  <a:gd name="T1" fmla="*/ 0 h 1193"/>
                  <a:gd name="T2" fmla="*/ 0 w 2249"/>
                  <a:gd name="T3" fmla="*/ 0 h 1193"/>
                  <a:gd name="T4" fmla="*/ 0 w 2249"/>
                  <a:gd name="T5" fmla="*/ 0 h 1193"/>
                  <a:gd name="T6" fmla="*/ 0 w 2249"/>
                  <a:gd name="T7" fmla="*/ 0 h 1193"/>
                  <a:gd name="T8" fmla="*/ 0 w 2249"/>
                  <a:gd name="T9" fmla="*/ 0 h 1193"/>
                  <a:gd name="T10" fmla="*/ 0 w 2249"/>
                  <a:gd name="T11" fmla="*/ 0 h 1193"/>
                  <a:gd name="T12" fmla="*/ 1 w 2249"/>
                  <a:gd name="T13" fmla="*/ 0 h 1193"/>
                  <a:gd name="T14" fmla="*/ 1 w 2249"/>
                  <a:gd name="T15" fmla="*/ 0 h 1193"/>
                  <a:gd name="T16" fmla="*/ 1 w 2249"/>
                  <a:gd name="T17" fmla="*/ 0 h 1193"/>
                  <a:gd name="T18" fmla="*/ 28 w 2249"/>
                  <a:gd name="T19" fmla="*/ 15 h 1193"/>
                  <a:gd name="T20" fmla="*/ 28 w 2249"/>
                  <a:gd name="T21" fmla="*/ 15 h 1193"/>
                  <a:gd name="T22" fmla="*/ 28 w 2249"/>
                  <a:gd name="T23" fmla="*/ 15 h 1193"/>
                  <a:gd name="T24" fmla="*/ 28 w 2249"/>
                  <a:gd name="T25" fmla="*/ 15 h 1193"/>
                  <a:gd name="T26" fmla="*/ 27 w 2249"/>
                  <a:gd name="T27" fmla="*/ 15 h 1193"/>
                  <a:gd name="T28" fmla="*/ 27 w 2249"/>
                  <a:gd name="T29" fmla="*/ 15 h 1193"/>
                  <a:gd name="T30" fmla="*/ 27 w 2249"/>
                  <a:gd name="T31" fmla="*/ 15 h 1193"/>
                  <a:gd name="T32" fmla="*/ 27 w 2249"/>
                  <a:gd name="T33" fmla="*/ 15 h 1193"/>
                  <a:gd name="T34" fmla="*/ 27 w 2249"/>
                  <a:gd name="T35" fmla="*/ 15 h 1193"/>
                  <a:gd name="T36" fmla="*/ 0 w 2249"/>
                  <a:gd name="T37" fmla="*/ 0 h 1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9"/>
                  <a:gd name="T58" fmla="*/ 0 h 1193"/>
                  <a:gd name="T59" fmla="*/ 2249 w 2249"/>
                  <a:gd name="T60" fmla="*/ 1193 h 1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9" h="1193">
                    <a:moveTo>
                      <a:pt x="0" y="2"/>
                    </a:moveTo>
                    <a:lnTo>
                      <a:pt x="7" y="2"/>
                    </a:lnTo>
                    <a:lnTo>
                      <a:pt x="15" y="1"/>
                    </a:lnTo>
                    <a:lnTo>
                      <a:pt x="22" y="1"/>
                    </a:lnTo>
                    <a:lnTo>
                      <a:pt x="29" y="1"/>
                    </a:lnTo>
                    <a:lnTo>
                      <a:pt x="36" y="1"/>
                    </a:lnTo>
                    <a:lnTo>
                      <a:pt x="44" y="1"/>
                    </a:lnTo>
                    <a:lnTo>
                      <a:pt x="51" y="0"/>
                    </a:lnTo>
                    <a:lnTo>
                      <a:pt x="59" y="0"/>
                    </a:lnTo>
                    <a:lnTo>
                      <a:pt x="2249" y="1189"/>
                    </a:lnTo>
                    <a:lnTo>
                      <a:pt x="2242" y="1190"/>
                    </a:lnTo>
                    <a:lnTo>
                      <a:pt x="2236" y="1190"/>
                    </a:lnTo>
                    <a:lnTo>
                      <a:pt x="2230" y="1191"/>
                    </a:lnTo>
                    <a:lnTo>
                      <a:pt x="2223" y="1191"/>
                    </a:lnTo>
                    <a:lnTo>
                      <a:pt x="2216" y="1192"/>
                    </a:lnTo>
                    <a:lnTo>
                      <a:pt x="2209" y="1192"/>
                    </a:lnTo>
                    <a:lnTo>
                      <a:pt x="2204" y="1193"/>
                    </a:lnTo>
                    <a:lnTo>
                      <a:pt x="2197" y="1193"/>
                    </a:lnTo>
                    <a:lnTo>
                      <a:pt x="0" y="2"/>
                    </a:lnTo>
                    <a:close/>
                  </a:path>
                </a:pathLst>
              </a:custGeom>
              <a:solidFill>
                <a:srgbClr val="0D7D67"/>
              </a:solidFill>
              <a:ln w="9525">
                <a:noFill/>
                <a:round/>
                <a:headEnd/>
                <a:tailEnd/>
              </a:ln>
            </p:spPr>
            <p:txBody>
              <a:bodyPr/>
              <a:lstStyle/>
              <a:p>
                <a:endParaRPr lang="fr-FR"/>
              </a:p>
            </p:txBody>
          </p:sp>
          <p:sp>
            <p:nvSpPr>
              <p:cNvPr id="482" name="Freeform 380"/>
              <p:cNvSpPr>
                <a:spLocks/>
              </p:cNvSpPr>
              <p:nvPr/>
            </p:nvSpPr>
            <p:spPr bwMode="auto">
              <a:xfrm>
                <a:off x="2941" y="1080"/>
                <a:ext cx="748" cy="396"/>
              </a:xfrm>
              <a:custGeom>
                <a:avLst/>
                <a:gdLst>
                  <a:gd name="T0" fmla="*/ 0 w 2245"/>
                  <a:gd name="T1" fmla="*/ 0 h 1190"/>
                  <a:gd name="T2" fmla="*/ 0 w 2245"/>
                  <a:gd name="T3" fmla="*/ 0 h 1190"/>
                  <a:gd name="T4" fmla="*/ 0 w 2245"/>
                  <a:gd name="T5" fmla="*/ 0 h 1190"/>
                  <a:gd name="T6" fmla="*/ 0 w 2245"/>
                  <a:gd name="T7" fmla="*/ 0 h 1190"/>
                  <a:gd name="T8" fmla="*/ 0 w 2245"/>
                  <a:gd name="T9" fmla="*/ 0 h 1190"/>
                  <a:gd name="T10" fmla="*/ 0 w 2245"/>
                  <a:gd name="T11" fmla="*/ 0 h 1190"/>
                  <a:gd name="T12" fmla="*/ 1 w 2245"/>
                  <a:gd name="T13" fmla="*/ 0 h 1190"/>
                  <a:gd name="T14" fmla="*/ 1 w 2245"/>
                  <a:gd name="T15" fmla="*/ 0 h 1190"/>
                  <a:gd name="T16" fmla="*/ 1 w 2245"/>
                  <a:gd name="T17" fmla="*/ 0 h 1190"/>
                  <a:gd name="T18" fmla="*/ 28 w 2245"/>
                  <a:gd name="T19" fmla="*/ 15 h 1190"/>
                  <a:gd name="T20" fmla="*/ 28 w 2245"/>
                  <a:gd name="T21" fmla="*/ 15 h 1190"/>
                  <a:gd name="T22" fmla="*/ 28 w 2245"/>
                  <a:gd name="T23" fmla="*/ 15 h 1190"/>
                  <a:gd name="T24" fmla="*/ 27 w 2245"/>
                  <a:gd name="T25" fmla="*/ 15 h 1190"/>
                  <a:gd name="T26" fmla="*/ 27 w 2245"/>
                  <a:gd name="T27" fmla="*/ 15 h 1190"/>
                  <a:gd name="T28" fmla="*/ 27 w 2245"/>
                  <a:gd name="T29" fmla="*/ 15 h 1190"/>
                  <a:gd name="T30" fmla="*/ 27 w 2245"/>
                  <a:gd name="T31" fmla="*/ 15 h 1190"/>
                  <a:gd name="T32" fmla="*/ 27 w 2245"/>
                  <a:gd name="T33" fmla="*/ 15 h 1190"/>
                  <a:gd name="T34" fmla="*/ 27 w 2245"/>
                  <a:gd name="T35" fmla="*/ 15 h 1190"/>
                  <a:gd name="T36" fmla="*/ 0 w 2245"/>
                  <a:gd name="T37" fmla="*/ 0 h 1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5"/>
                  <a:gd name="T58" fmla="*/ 0 h 1190"/>
                  <a:gd name="T59" fmla="*/ 2245 w 2245"/>
                  <a:gd name="T60" fmla="*/ 1190 h 1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5" h="1190">
                    <a:moveTo>
                      <a:pt x="0" y="1"/>
                    </a:moveTo>
                    <a:lnTo>
                      <a:pt x="8" y="1"/>
                    </a:lnTo>
                    <a:lnTo>
                      <a:pt x="16" y="1"/>
                    </a:lnTo>
                    <a:lnTo>
                      <a:pt x="23" y="1"/>
                    </a:lnTo>
                    <a:lnTo>
                      <a:pt x="31" y="0"/>
                    </a:lnTo>
                    <a:lnTo>
                      <a:pt x="38" y="0"/>
                    </a:lnTo>
                    <a:lnTo>
                      <a:pt x="46" y="0"/>
                    </a:lnTo>
                    <a:lnTo>
                      <a:pt x="53" y="0"/>
                    </a:lnTo>
                    <a:lnTo>
                      <a:pt x="61" y="0"/>
                    </a:lnTo>
                    <a:lnTo>
                      <a:pt x="2245" y="1185"/>
                    </a:lnTo>
                    <a:lnTo>
                      <a:pt x="2239" y="1185"/>
                    </a:lnTo>
                    <a:lnTo>
                      <a:pt x="2232" y="1187"/>
                    </a:lnTo>
                    <a:lnTo>
                      <a:pt x="2225" y="1187"/>
                    </a:lnTo>
                    <a:lnTo>
                      <a:pt x="2218" y="1188"/>
                    </a:lnTo>
                    <a:lnTo>
                      <a:pt x="2211" y="1189"/>
                    </a:lnTo>
                    <a:lnTo>
                      <a:pt x="2205" y="1189"/>
                    </a:lnTo>
                    <a:lnTo>
                      <a:pt x="2197" y="1190"/>
                    </a:lnTo>
                    <a:lnTo>
                      <a:pt x="2190" y="1190"/>
                    </a:lnTo>
                    <a:lnTo>
                      <a:pt x="0" y="1"/>
                    </a:lnTo>
                    <a:close/>
                  </a:path>
                </a:pathLst>
              </a:custGeom>
              <a:solidFill>
                <a:srgbClr val="107D67"/>
              </a:solidFill>
              <a:ln w="9525">
                <a:noFill/>
                <a:round/>
                <a:headEnd/>
                <a:tailEnd/>
              </a:ln>
            </p:spPr>
            <p:txBody>
              <a:bodyPr/>
              <a:lstStyle/>
              <a:p>
                <a:endParaRPr lang="fr-FR"/>
              </a:p>
            </p:txBody>
          </p:sp>
          <p:sp>
            <p:nvSpPr>
              <p:cNvPr id="483" name="Freeform 381"/>
              <p:cNvSpPr>
                <a:spLocks/>
              </p:cNvSpPr>
              <p:nvPr/>
            </p:nvSpPr>
            <p:spPr bwMode="auto">
              <a:xfrm>
                <a:off x="2961" y="1079"/>
                <a:ext cx="746" cy="396"/>
              </a:xfrm>
              <a:custGeom>
                <a:avLst/>
                <a:gdLst>
                  <a:gd name="T0" fmla="*/ 0 w 2238"/>
                  <a:gd name="T1" fmla="*/ 0 h 1187"/>
                  <a:gd name="T2" fmla="*/ 0 w 2238"/>
                  <a:gd name="T3" fmla="*/ 0 h 1187"/>
                  <a:gd name="T4" fmla="*/ 0 w 2238"/>
                  <a:gd name="T5" fmla="*/ 0 h 1187"/>
                  <a:gd name="T6" fmla="*/ 0 w 2238"/>
                  <a:gd name="T7" fmla="*/ 0 h 1187"/>
                  <a:gd name="T8" fmla="*/ 0 w 2238"/>
                  <a:gd name="T9" fmla="*/ 0 h 1187"/>
                  <a:gd name="T10" fmla="*/ 0 w 2238"/>
                  <a:gd name="T11" fmla="*/ 0 h 1187"/>
                  <a:gd name="T12" fmla="*/ 1 w 2238"/>
                  <a:gd name="T13" fmla="*/ 0 h 1187"/>
                  <a:gd name="T14" fmla="*/ 1 w 2238"/>
                  <a:gd name="T15" fmla="*/ 0 h 1187"/>
                  <a:gd name="T16" fmla="*/ 1 w 2238"/>
                  <a:gd name="T17" fmla="*/ 0 h 1187"/>
                  <a:gd name="T18" fmla="*/ 28 w 2238"/>
                  <a:gd name="T19" fmla="*/ 15 h 1187"/>
                  <a:gd name="T20" fmla="*/ 28 w 2238"/>
                  <a:gd name="T21" fmla="*/ 15 h 1187"/>
                  <a:gd name="T22" fmla="*/ 28 w 2238"/>
                  <a:gd name="T23" fmla="*/ 15 h 1187"/>
                  <a:gd name="T24" fmla="*/ 27 w 2238"/>
                  <a:gd name="T25" fmla="*/ 15 h 1187"/>
                  <a:gd name="T26" fmla="*/ 27 w 2238"/>
                  <a:gd name="T27" fmla="*/ 15 h 1187"/>
                  <a:gd name="T28" fmla="*/ 27 w 2238"/>
                  <a:gd name="T29" fmla="*/ 15 h 1187"/>
                  <a:gd name="T30" fmla="*/ 27 w 2238"/>
                  <a:gd name="T31" fmla="*/ 15 h 1187"/>
                  <a:gd name="T32" fmla="*/ 27 w 2238"/>
                  <a:gd name="T33" fmla="*/ 15 h 1187"/>
                  <a:gd name="T34" fmla="*/ 27 w 2238"/>
                  <a:gd name="T35" fmla="*/ 15 h 1187"/>
                  <a:gd name="T36" fmla="*/ 27 w 2238"/>
                  <a:gd name="T37" fmla="*/ 15 h 1187"/>
                  <a:gd name="T38" fmla="*/ 27 w 2238"/>
                  <a:gd name="T39" fmla="*/ 15 h 1187"/>
                  <a:gd name="T40" fmla="*/ 27 w 2238"/>
                  <a:gd name="T41" fmla="*/ 15 h 1187"/>
                  <a:gd name="T42" fmla="*/ 27 w 2238"/>
                  <a:gd name="T43" fmla="*/ 15 h 1187"/>
                  <a:gd name="T44" fmla="*/ 0 w 2238"/>
                  <a:gd name="T45" fmla="*/ 0 h 1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8"/>
                  <a:gd name="T70" fmla="*/ 0 h 1187"/>
                  <a:gd name="T71" fmla="*/ 2238 w 2238"/>
                  <a:gd name="T72" fmla="*/ 1187 h 1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8" h="1187">
                    <a:moveTo>
                      <a:pt x="0" y="2"/>
                    </a:moveTo>
                    <a:lnTo>
                      <a:pt x="8" y="2"/>
                    </a:lnTo>
                    <a:lnTo>
                      <a:pt x="15" y="1"/>
                    </a:lnTo>
                    <a:lnTo>
                      <a:pt x="23" y="1"/>
                    </a:lnTo>
                    <a:lnTo>
                      <a:pt x="31" y="1"/>
                    </a:lnTo>
                    <a:lnTo>
                      <a:pt x="39" y="1"/>
                    </a:lnTo>
                    <a:lnTo>
                      <a:pt x="45" y="1"/>
                    </a:lnTo>
                    <a:lnTo>
                      <a:pt x="53" y="0"/>
                    </a:lnTo>
                    <a:lnTo>
                      <a:pt x="60" y="0"/>
                    </a:lnTo>
                    <a:lnTo>
                      <a:pt x="2238" y="1182"/>
                    </a:lnTo>
                    <a:lnTo>
                      <a:pt x="2234" y="1182"/>
                    </a:lnTo>
                    <a:lnTo>
                      <a:pt x="2231" y="1182"/>
                    </a:lnTo>
                    <a:lnTo>
                      <a:pt x="2227" y="1183"/>
                    </a:lnTo>
                    <a:lnTo>
                      <a:pt x="2224" y="1183"/>
                    </a:lnTo>
                    <a:lnTo>
                      <a:pt x="2219" y="1183"/>
                    </a:lnTo>
                    <a:lnTo>
                      <a:pt x="2214" y="1184"/>
                    </a:lnTo>
                    <a:lnTo>
                      <a:pt x="2209" y="1184"/>
                    </a:lnTo>
                    <a:lnTo>
                      <a:pt x="2205" y="1185"/>
                    </a:lnTo>
                    <a:lnTo>
                      <a:pt x="2199" y="1186"/>
                    </a:lnTo>
                    <a:lnTo>
                      <a:pt x="2195" y="1186"/>
                    </a:lnTo>
                    <a:lnTo>
                      <a:pt x="2189" y="1187"/>
                    </a:lnTo>
                    <a:lnTo>
                      <a:pt x="2184" y="1187"/>
                    </a:lnTo>
                    <a:lnTo>
                      <a:pt x="0" y="2"/>
                    </a:lnTo>
                    <a:close/>
                  </a:path>
                </a:pathLst>
              </a:custGeom>
              <a:solidFill>
                <a:srgbClr val="108067"/>
              </a:solidFill>
              <a:ln w="9525">
                <a:noFill/>
                <a:round/>
                <a:headEnd/>
                <a:tailEnd/>
              </a:ln>
            </p:spPr>
            <p:txBody>
              <a:bodyPr/>
              <a:lstStyle/>
              <a:p>
                <a:endParaRPr lang="fr-FR"/>
              </a:p>
            </p:txBody>
          </p:sp>
          <p:sp>
            <p:nvSpPr>
              <p:cNvPr id="484" name="Freeform 382"/>
              <p:cNvSpPr>
                <a:spLocks/>
              </p:cNvSpPr>
              <p:nvPr/>
            </p:nvSpPr>
            <p:spPr bwMode="auto">
              <a:xfrm>
                <a:off x="2981" y="1078"/>
                <a:ext cx="744" cy="395"/>
              </a:xfrm>
              <a:custGeom>
                <a:avLst/>
                <a:gdLst>
                  <a:gd name="T0" fmla="*/ 0 w 2231"/>
                  <a:gd name="T1" fmla="*/ 0 h 1185"/>
                  <a:gd name="T2" fmla="*/ 0 w 2231"/>
                  <a:gd name="T3" fmla="*/ 0 h 1185"/>
                  <a:gd name="T4" fmla="*/ 0 w 2231"/>
                  <a:gd name="T5" fmla="*/ 0 h 1185"/>
                  <a:gd name="T6" fmla="*/ 0 w 2231"/>
                  <a:gd name="T7" fmla="*/ 0 h 1185"/>
                  <a:gd name="T8" fmla="*/ 0 w 2231"/>
                  <a:gd name="T9" fmla="*/ 0 h 1185"/>
                  <a:gd name="T10" fmla="*/ 0 w 2231"/>
                  <a:gd name="T11" fmla="*/ 0 h 1185"/>
                  <a:gd name="T12" fmla="*/ 1 w 2231"/>
                  <a:gd name="T13" fmla="*/ 0 h 1185"/>
                  <a:gd name="T14" fmla="*/ 1 w 2231"/>
                  <a:gd name="T15" fmla="*/ 0 h 1185"/>
                  <a:gd name="T16" fmla="*/ 1 w 2231"/>
                  <a:gd name="T17" fmla="*/ 0 h 1185"/>
                  <a:gd name="T18" fmla="*/ 28 w 2231"/>
                  <a:gd name="T19" fmla="*/ 15 h 1185"/>
                  <a:gd name="T20" fmla="*/ 27 w 2231"/>
                  <a:gd name="T21" fmla="*/ 15 h 1185"/>
                  <a:gd name="T22" fmla="*/ 27 w 2231"/>
                  <a:gd name="T23" fmla="*/ 15 h 1185"/>
                  <a:gd name="T24" fmla="*/ 27 w 2231"/>
                  <a:gd name="T25" fmla="*/ 15 h 1185"/>
                  <a:gd name="T26" fmla="*/ 27 w 2231"/>
                  <a:gd name="T27" fmla="*/ 15 h 1185"/>
                  <a:gd name="T28" fmla="*/ 27 w 2231"/>
                  <a:gd name="T29" fmla="*/ 15 h 1185"/>
                  <a:gd name="T30" fmla="*/ 27 w 2231"/>
                  <a:gd name="T31" fmla="*/ 15 h 1185"/>
                  <a:gd name="T32" fmla="*/ 27 w 2231"/>
                  <a:gd name="T33" fmla="*/ 15 h 1185"/>
                  <a:gd name="T34" fmla="*/ 27 w 2231"/>
                  <a:gd name="T35" fmla="*/ 15 h 1185"/>
                  <a:gd name="T36" fmla="*/ 0 w 2231"/>
                  <a:gd name="T37" fmla="*/ 0 h 1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1"/>
                  <a:gd name="T58" fmla="*/ 0 h 1185"/>
                  <a:gd name="T59" fmla="*/ 2231 w 2231"/>
                  <a:gd name="T60" fmla="*/ 1185 h 1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1" h="1185">
                    <a:moveTo>
                      <a:pt x="0" y="3"/>
                    </a:moveTo>
                    <a:lnTo>
                      <a:pt x="8" y="3"/>
                    </a:lnTo>
                    <a:lnTo>
                      <a:pt x="15" y="1"/>
                    </a:lnTo>
                    <a:lnTo>
                      <a:pt x="23" y="1"/>
                    </a:lnTo>
                    <a:lnTo>
                      <a:pt x="31" y="1"/>
                    </a:lnTo>
                    <a:lnTo>
                      <a:pt x="37" y="1"/>
                    </a:lnTo>
                    <a:lnTo>
                      <a:pt x="45" y="1"/>
                    </a:lnTo>
                    <a:lnTo>
                      <a:pt x="52" y="0"/>
                    </a:lnTo>
                    <a:lnTo>
                      <a:pt x="60" y="0"/>
                    </a:lnTo>
                    <a:lnTo>
                      <a:pt x="2231" y="1178"/>
                    </a:lnTo>
                    <a:lnTo>
                      <a:pt x="2224" y="1179"/>
                    </a:lnTo>
                    <a:lnTo>
                      <a:pt x="2217" y="1179"/>
                    </a:lnTo>
                    <a:lnTo>
                      <a:pt x="2210" y="1180"/>
                    </a:lnTo>
                    <a:lnTo>
                      <a:pt x="2205" y="1181"/>
                    </a:lnTo>
                    <a:lnTo>
                      <a:pt x="2198" y="1182"/>
                    </a:lnTo>
                    <a:lnTo>
                      <a:pt x="2191" y="1182"/>
                    </a:lnTo>
                    <a:lnTo>
                      <a:pt x="2184" y="1184"/>
                    </a:lnTo>
                    <a:lnTo>
                      <a:pt x="2178" y="1185"/>
                    </a:lnTo>
                    <a:lnTo>
                      <a:pt x="0" y="3"/>
                    </a:lnTo>
                    <a:close/>
                  </a:path>
                </a:pathLst>
              </a:custGeom>
              <a:solidFill>
                <a:srgbClr val="13806A"/>
              </a:solidFill>
              <a:ln w="9525">
                <a:noFill/>
                <a:round/>
                <a:headEnd/>
                <a:tailEnd/>
              </a:ln>
            </p:spPr>
            <p:txBody>
              <a:bodyPr/>
              <a:lstStyle/>
              <a:p>
                <a:endParaRPr lang="fr-FR"/>
              </a:p>
            </p:txBody>
          </p:sp>
          <p:sp>
            <p:nvSpPr>
              <p:cNvPr id="485" name="Freeform 383"/>
              <p:cNvSpPr>
                <a:spLocks/>
              </p:cNvSpPr>
              <p:nvPr/>
            </p:nvSpPr>
            <p:spPr bwMode="auto">
              <a:xfrm>
                <a:off x="3001" y="1077"/>
                <a:ext cx="741" cy="394"/>
              </a:xfrm>
              <a:custGeom>
                <a:avLst/>
                <a:gdLst>
                  <a:gd name="T0" fmla="*/ 0 w 2222"/>
                  <a:gd name="T1" fmla="*/ 0 h 1180"/>
                  <a:gd name="T2" fmla="*/ 0 w 2222"/>
                  <a:gd name="T3" fmla="*/ 0 h 1180"/>
                  <a:gd name="T4" fmla="*/ 0 w 2222"/>
                  <a:gd name="T5" fmla="*/ 0 h 1180"/>
                  <a:gd name="T6" fmla="*/ 0 w 2222"/>
                  <a:gd name="T7" fmla="*/ 0 h 1180"/>
                  <a:gd name="T8" fmla="*/ 0 w 2222"/>
                  <a:gd name="T9" fmla="*/ 0 h 1180"/>
                  <a:gd name="T10" fmla="*/ 0 w 2222"/>
                  <a:gd name="T11" fmla="*/ 0 h 1180"/>
                  <a:gd name="T12" fmla="*/ 1 w 2222"/>
                  <a:gd name="T13" fmla="*/ 0 h 1180"/>
                  <a:gd name="T14" fmla="*/ 1 w 2222"/>
                  <a:gd name="T15" fmla="*/ 0 h 1180"/>
                  <a:gd name="T16" fmla="*/ 1 w 2222"/>
                  <a:gd name="T17" fmla="*/ 0 h 1180"/>
                  <a:gd name="T18" fmla="*/ 27 w 2222"/>
                  <a:gd name="T19" fmla="*/ 15 h 1180"/>
                  <a:gd name="T20" fmla="*/ 27 w 2222"/>
                  <a:gd name="T21" fmla="*/ 15 h 1180"/>
                  <a:gd name="T22" fmla="*/ 27 w 2222"/>
                  <a:gd name="T23" fmla="*/ 15 h 1180"/>
                  <a:gd name="T24" fmla="*/ 27 w 2222"/>
                  <a:gd name="T25" fmla="*/ 15 h 1180"/>
                  <a:gd name="T26" fmla="*/ 27 w 2222"/>
                  <a:gd name="T27" fmla="*/ 15 h 1180"/>
                  <a:gd name="T28" fmla="*/ 27 w 2222"/>
                  <a:gd name="T29" fmla="*/ 15 h 1180"/>
                  <a:gd name="T30" fmla="*/ 27 w 2222"/>
                  <a:gd name="T31" fmla="*/ 15 h 1180"/>
                  <a:gd name="T32" fmla="*/ 27 w 2222"/>
                  <a:gd name="T33" fmla="*/ 15 h 1180"/>
                  <a:gd name="T34" fmla="*/ 27 w 2222"/>
                  <a:gd name="T35" fmla="*/ 15 h 1180"/>
                  <a:gd name="T36" fmla="*/ 0 w 2222"/>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2"/>
                  <a:gd name="T58" fmla="*/ 0 h 1180"/>
                  <a:gd name="T59" fmla="*/ 2222 w 2222"/>
                  <a:gd name="T60" fmla="*/ 1180 h 1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2" h="1180">
                    <a:moveTo>
                      <a:pt x="0" y="2"/>
                    </a:moveTo>
                    <a:lnTo>
                      <a:pt x="7" y="2"/>
                    </a:lnTo>
                    <a:lnTo>
                      <a:pt x="15" y="1"/>
                    </a:lnTo>
                    <a:lnTo>
                      <a:pt x="22" y="1"/>
                    </a:lnTo>
                    <a:lnTo>
                      <a:pt x="30" y="1"/>
                    </a:lnTo>
                    <a:lnTo>
                      <a:pt x="36" y="1"/>
                    </a:lnTo>
                    <a:lnTo>
                      <a:pt x="43" y="1"/>
                    </a:lnTo>
                    <a:lnTo>
                      <a:pt x="51" y="0"/>
                    </a:lnTo>
                    <a:lnTo>
                      <a:pt x="58" y="0"/>
                    </a:lnTo>
                    <a:lnTo>
                      <a:pt x="2222" y="1174"/>
                    </a:lnTo>
                    <a:lnTo>
                      <a:pt x="2215" y="1175"/>
                    </a:lnTo>
                    <a:lnTo>
                      <a:pt x="2209" y="1175"/>
                    </a:lnTo>
                    <a:lnTo>
                      <a:pt x="2203" y="1177"/>
                    </a:lnTo>
                    <a:lnTo>
                      <a:pt x="2197" y="1178"/>
                    </a:lnTo>
                    <a:lnTo>
                      <a:pt x="2190" y="1179"/>
                    </a:lnTo>
                    <a:lnTo>
                      <a:pt x="2183" y="1179"/>
                    </a:lnTo>
                    <a:lnTo>
                      <a:pt x="2178" y="1180"/>
                    </a:lnTo>
                    <a:lnTo>
                      <a:pt x="2171" y="1180"/>
                    </a:lnTo>
                    <a:lnTo>
                      <a:pt x="0" y="2"/>
                    </a:lnTo>
                    <a:close/>
                  </a:path>
                </a:pathLst>
              </a:custGeom>
              <a:solidFill>
                <a:srgbClr val="15806C"/>
              </a:solidFill>
              <a:ln w="9525">
                <a:noFill/>
                <a:round/>
                <a:headEnd/>
                <a:tailEnd/>
              </a:ln>
            </p:spPr>
            <p:txBody>
              <a:bodyPr/>
              <a:lstStyle/>
              <a:p>
                <a:endParaRPr lang="fr-FR"/>
              </a:p>
            </p:txBody>
          </p:sp>
          <p:sp>
            <p:nvSpPr>
              <p:cNvPr id="486" name="Freeform 384"/>
              <p:cNvSpPr>
                <a:spLocks/>
              </p:cNvSpPr>
              <p:nvPr/>
            </p:nvSpPr>
            <p:spPr bwMode="auto">
              <a:xfrm>
                <a:off x="3020" y="1077"/>
                <a:ext cx="739" cy="392"/>
              </a:xfrm>
              <a:custGeom>
                <a:avLst/>
                <a:gdLst>
                  <a:gd name="T0" fmla="*/ 0 w 2216"/>
                  <a:gd name="T1" fmla="*/ 0 h 1176"/>
                  <a:gd name="T2" fmla="*/ 0 w 2216"/>
                  <a:gd name="T3" fmla="*/ 0 h 1176"/>
                  <a:gd name="T4" fmla="*/ 0 w 2216"/>
                  <a:gd name="T5" fmla="*/ 0 h 1176"/>
                  <a:gd name="T6" fmla="*/ 0 w 2216"/>
                  <a:gd name="T7" fmla="*/ 0 h 1176"/>
                  <a:gd name="T8" fmla="*/ 0 w 2216"/>
                  <a:gd name="T9" fmla="*/ 0 h 1176"/>
                  <a:gd name="T10" fmla="*/ 0 w 2216"/>
                  <a:gd name="T11" fmla="*/ 0 h 1176"/>
                  <a:gd name="T12" fmla="*/ 1 w 2216"/>
                  <a:gd name="T13" fmla="*/ 0 h 1176"/>
                  <a:gd name="T14" fmla="*/ 1 w 2216"/>
                  <a:gd name="T15" fmla="*/ 0 h 1176"/>
                  <a:gd name="T16" fmla="*/ 1 w 2216"/>
                  <a:gd name="T17" fmla="*/ 0 h 1176"/>
                  <a:gd name="T18" fmla="*/ 27 w 2216"/>
                  <a:gd name="T19" fmla="*/ 14 h 1176"/>
                  <a:gd name="T20" fmla="*/ 27 w 2216"/>
                  <a:gd name="T21" fmla="*/ 14 h 1176"/>
                  <a:gd name="T22" fmla="*/ 27 w 2216"/>
                  <a:gd name="T23" fmla="*/ 14 h 1176"/>
                  <a:gd name="T24" fmla="*/ 27 w 2216"/>
                  <a:gd name="T25" fmla="*/ 14 h 1176"/>
                  <a:gd name="T26" fmla="*/ 27 w 2216"/>
                  <a:gd name="T27" fmla="*/ 14 h 1176"/>
                  <a:gd name="T28" fmla="*/ 27 w 2216"/>
                  <a:gd name="T29" fmla="*/ 14 h 1176"/>
                  <a:gd name="T30" fmla="*/ 27 w 2216"/>
                  <a:gd name="T31" fmla="*/ 15 h 1176"/>
                  <a:gd name="T32" fmla="*/ 27 w 2216"/>
                  <a:gd name="T33" fmla="*/ 15 h 1176"/>
                  <a:gd name="T34" fmla="*/ 27 w 2216"/>
                  <a:gd name="T35" fmla="*/ 15 h 1176"/>
                  <a:gd name="T36" fmla="*/ 0 w 2216"/>
                  <a:gd name="T37" fmla="*/ 0 h 1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6"/>
                  <a:gd name="T58" fmla="*/ 0 h 1176"/>
                  <a:gd name="T59" fmla="*/ 2216 w 2216"/>
                  <a:gd name="T60" fmla="*/ 1176 h 1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6" h="1176">
                    <a:moveTo>
                      <a:pt x="0" y="2"/>
                    </a:moveTo>
                    <a:lnTo>
                      <a:pt x="8" y="2"/>
                    </a:lnTo>
                    <a:lnTo>
                      <a:pt x="15" y="1"/>
                    </a:lnTo>
                    <a:lnTo>
                      <a:pt x="23" y="1"/>
                    </a:lnTo>
                    <a:lnTo>
                      <a:pt x="30" y="1"/>
                    </a:lnTo>
                    <a:lnTo>
                      <a:pt x="37" y="0"/>
                    </a:lnTo>
                    <a:lnTo>
                      <a:pt x="45" y="0"/>
                    </a:lnTo>
                    <a:lnTo>
                      <a:pt x="52" y="0"/>
                    </a:lnTo>
                    <a:lnTo>
                      <a:pt x="60" y="0"/>
                    </a:lnTo>
                    <a:lnTo>
                      <a:pt x="2216" y="1171"/>
                    </a:lnTo>
                    <a:lnTo>
                      <a:pt x="2209" y="1172"/>
                    </a:lnTo>
                    <a:lnTo>
                      <a:pt x="2202" y="1172"/>
                    </a:lnTo>
                    <a:lnTo>
                      <a:pt x="2195" y="1173"/>
                    </a:lnTo>
                    <a:lnTo>
                      <a:pt x="2190" y="1173"/>
                    </a:lnTo>
                    <a:lnTo>
                      <a:pt x="2183" y="1174"/>
                    </a:lnTo>
                    <a:lnTo>
                      <a:pt x="2176" y="1175"/>
                    </a:lnTo>
                    <a:lnTo>
                      <a:pt x="2171" y="1175"/>
                    </a:lnTo>
                    <a:lnTo>
                      <a:pt x="2164" y="1176"/>
                    </a:lnTo>
                    <a:lnTo>
                      <a:pt x="0" y="2"/>
                    </a:lnTo>
                    <a:close/>
                  </a:path>
                </a:pathLst>
              </a:custGeom>
              <a:solidFill>
                <a:srgbClr val="16836D"/>
              </a:solidFill>
              <a:ln w="9525">
                <a:noFill/>
                <a:round/>
                <a:headEnd/>
                <a:tailEnd/>
              </a:ln>
            </p:spPr>
            <p:txBody>
              <a:bodyPr/>
              <a:lstStyle/>
              <a:p>
                <a:endParaRPr lang="fr-FR"/>
              </a:p>
            </p:txBody>
          </p:sp>
          <p:sp>
            <p:nvSpPr>
              <p:cNvPr id="487" name="Freeform 385"/>
              <p:cNvSpPr>
                <a:spLocks/>
              </p:cNvSpPr>
              <p:nvPr/>
            </p:nvSpPr>
            <p:spPr bwMode="auto">
              <a:xfrm>
                <a:off x="3040" y="1075"/>
                <a:ext cx="736" cy="392"/>
              </a:xfrm>
              <a:custGeom>
                <a:avLst/>
                <a:gdLst>
                  <a:gd name="T0" fmla="*/ 0 w 2207"/>
                  <a:gd name="T1" fmla="*/ 0 h 1175"/>
                  <a:gd name="T2" fmla="*/ 0 w 2207"/>
                  <a:gd name="T3" fmla="*/ 0 h 1175"/>
                  <a:gd name="T4" fmla="*/ 0 w 2207"/>
                  <a:gd name="T5" fmla="*/ 0 h 1175"/>
                  <a:gd name="T6" fmla="*/ 0 w 2207"/>
                  <a:gd name="T7" fmla="*/ 0 h 1175"/>
                  <a:gd name="T8" fmla="*/ 0 w 2207"/>
                  <a:gd name="T9" fmla="*/ 0 h 1175"/>
                  <a:gd name="T10" fmla="*/ 0 w 2207"/>
                  <a:gd name="T11" fmla="*/ 0 h 1175"/>
                  <a:gd name="T12" fmla="*/ 1 w 2207"/>
                  <a:gd name="T13" fmla="*/ 0 h 1175"/>
                  <a:gd name="T14" fmla="*/ 1 w 2207"/>
                  <a:gd name="T15" fmla="*/ 0 h 1175"/>
                  <a:gd name="T16" fmla="*/ 1 w 2207"/>
                  <a:gd name="T17" fmla="*/ 0 h 1175"/>
                  <a:gd name="T18" fmla="*/ 27 w 2207"/>
                  <a:gd name="T19" fmla="*/ 14 h 1175"/>
                  <a:gd name="T20" fmla="*/ 27 w 2207"/>
                  <a:gd name="T21" fmla="*/ 14 h 1175"/>
                  <a:gd name="T22" fmla="*/ 27 w 2207"/>
                  <a:gd name="T23" fmla="*/ 14 h 1175"/>
                  <a:gd name="T24" fmla="*/ 27 w 2207"/>
                  <a:gd name="T25" fmla="*/ 14 h 1175"/>
                  <a:gd name="T26" fmla="*/ 27 w 2207"/>
                  <a:gd name="T27" fmla="*/ 14 h 1175"/>
                  <a:gd name="T28" fmla="*/ 27 w 2207"/>
                  <a:gd name="T29" fmla="*/ 14 h 1175"/>
                  <a:gd name="T30" fmla="*/ 27 w 2207"/>
                  <a:gd name="T31" fmla="*/ 14 h 1175"/>
                  <a:gd name="T32" fmla="*/ 27 w 2207"/>
                  <a:gd name="T33" fmla="*/ 15 h 1175"/>
                  <a:gd name="T34" fmla="*/ 27 w 2207"/>
                  <a:gd name="T35" fmla="*/ 15 h 1175"/>
                  <a:gd name="T36" fmla="*/ 0 w 2207"/>
                  <a:gd name="T37" fmla="*/ 0 h 1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
                  <a:gd name="T58" fmla="*/ 0 h 1175"/>
                  <a:gd name="T59" fmla="*/ 2207 w 2207"/>
                  <a:gd name="T60" fmla="*/ 1175 h 1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 h="1175">
                    <a:moveTo>
                      <a:pt x="0" y="4"/>
                    </a:moveTo>
                    <a:lnTo>
                      <a:pt x="7" y="4"/>
                    </a:lnTo>
                    <a:lnTo>
                      <a:pt x="15" y="3"/>
                    </a:lnTo>
                    <a:lnTo>
                      <a:pt x="21" y="3"/>
                    </a:lnTo>
                    <a:lnTo>
                      <a:pt x="29" y="1"/>
                    </a:lnTo>
                    <a:lnTo>
                      <a:pt x="36" y="1"/>
                    </a:lnTo>
                    <a:lnTo>
                      <a:pt x="43" y="1"/>
                    </a:lnTo>
                    <a:lnTo>
                      <a:pt x="51" y="0"/>
                    </a:lnTo>
                    <a:lnTo>
                      <a:pt x="58" y="0"/>
                    </a:lnTo>
                    <a:lnTo>
                      <a:pt x="2207" y="1168"/>
                    </a:lnTo>
                    <a:lnTo>
                      <a:pt x="2200" y="1169"/>
                    </a:lnTo>
                    <a:lnTo>
                      <a:pt x="2194" y="1169"/>
                    </a:lnTo>
                    <a:lnTo>
                      <a:pt x="2188" y="1170"/>
                    </a:lnTo>
                    <a:lnTo>
                      <a:pt x="2182" y="1171"/>
                    </a:lnTo>
                    <a:lnTo>
                      <a:pt x="2175" y="1172"/>
                    </a:lnTo>
                    <a:lnTo>
                      <a:pt x="2168" y="1172"/>
                    </a:lnTo>
                    <a:lnTo>
                      <a:pt x="2163" y="1174"/>
                    </a:lnTo>
                    <a:lnTo>
                      <a:pt x="2156" y="1175"/>
                    </a:lnTo>
                    <a:lnTo>
                      <a:pt x="0" y="4"/>
                    </a:lnTo>
                    <a:close/>
                  </a:path>
                </a:pathLst>
              </a:custGeom>
              <a:solidFill>
                <a:srgbClr val="18836D"/>
              </a:solidFill>
              <a:ln w="9525">
                <a:noFill/>
                <a:round/>
                <a:headEnd/>
                <a:tailEnd/>
              </a:ln>
            </p:spPr>
            <p:txBody>
              <a:bodyPr/>
              <a:lstStyle/>
              <a:p>
                <a:endParaRPr lang="fr-FR"/>
              </a:p>
            </p:txBody>
          </p:sp>
          <p:sp>
            <p:nvSpPr>
              <p:cNvPr id="488" name="Freeform 386"/>
              <p:cNvSpPr>
                <a:spLocks/>
              </p:cNvSpPr>
              <p:nvPr/>
            </p:nvSpPr>
            <p:spPr bwMode="auto">
              <a:xfrm>
                <a:off x="3060" y="1074"/>
                <a:ext cx="733" cy="391"/>
              </a:xfrm>
              <a:custGeom>
                <a:avLst/>
                <a:gdLst>
                  <a:gd name="T0" fmla="*/ 0 w 2200"/>
                  <a:gd name="T1" fmla="*/ 0 h 1171"/>
                  <a:gd name="T2" fmla="*/ 0 w 2200"/>
                  <a:gd name="T3" fmla="*/ 0 h 1171"/>
                  <a:gd name="T4" fmla="*/ 0 w 2200"/>
                  <a:gd name="T5" fmla="*/ 0 h 1171"/>
                  <a:gd name="T6" fmla="*/ 0 w 2200"/>
                  <a:gd name="T7" fmla="*/ 0 h 1171"/>
                  <a:gd name="T8" fmla="*/ 0 w 2200"/>
                  <a:gd name="T9" fmla="*/ 0 h 1171"/>
                  <a:gd name="T10" fmla="*/ 0 w 2200"/>
                  <a:gd name="T11" fmla="*/ 0 h 1171"/>
                  <a:gd name="T12" fmla="*/ 1 w 2200"/>
                  <a:gd name="T13" fmla="*/ 0 h 1171"/>
                  <a:gd name="T14" fmla="*/ 1 w 2200"/>
                  <a:gd name="T15" fmla="*/ 0 h 1171"/>
                  <a:gd name="T16" fmla="*/ 1 w 2200"/>
                  <a:gd name="T17" fmla="*/ 0 h 1171"/>
                  <a:gd name="T18" fmla="*/ 27 w 2200"/>
                  <a:gd name="T19" fmla="*/ 14 h 1171"/>
                  <a:gd name="T20" fmla="*/ 27 w 2200"/>
                  <a:gd name="T21" fmla="*/ 14 h 1171"/>
                  <a:gd name="T22" fmla="*/ 27 w 2200"/>
                  <a:gd name="T23" fmla="*/ 14 h 1171"/>
                  <a:gd name="T24" fmla="*/ 27 w 2200"/>
                  <a:gd name="T25" fmla="*/ 14 h 1171"/>
                  <a:gd name="T26" fmla="*/ 27 w 2200"/>
                  <a:gd name="T27" fmla="*/ 14 h 1171"/>
                  <a:gd name="T28" fmla="*/ 27 w 2200"/>
                  <a:gd name="T29" fmla="*/ 14 h 1171"/>
                  <a:gd name="T30" fmla="*/ 27 w 2200"/>
                  <a:gd name="T31" fmla="*/ 14 h 1171"/>
                  <a:gd name="T32" fmla="*/ 27 w 2200"/>
                  <a:gd name="T33" fmla="*/ 15 h 1171"/>
                  <a:gd name="T34" fmla="*/ 27 w 2200"/>
                  <a:gd name="T35" fmla="*/ 15 h 1171"/>
                  <a:gd name="T36" fmla="*/ 0 w 2200"/>
                  <a:gd name="T37" fmla="*/ 0 h 1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0"/>
                  <a:gd name="T58" fmla="*/ 0 h 1171"/>
                  <a:gd name="T59" fmla="*/ 2200 w 2200"/>
                  <a:gd name="T60" fmla="*/ 1171 h 1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0" h="1171">
                    <a:moveTo>
                      <a:pt x="0" y="3"/>
                    </a:moveTo>
                    <a:lnTo>
                      <a:pt x="6" y="3"/>
                    </a:lnTo>
                    <a:lnTo>
                      <a:pt x="14" y="2"/>
                    </a:lnTo>
                    <a:lnTo>
                      <a:pt x="21" y="2"/>
                    </a:lnTo>
                    <a:lnTo>
                      <a:pt x="29" y="1"/>
                    </a:lnTo>
                    <a:lnTo>
                      <a:pt x="37" y="1"/>
                    </a:lnTo>
                    <a:lnTo>
                      <a:pt x="44" y="1"/>
                    </a:lnTo>
                    <a:lnTo>
                      <a:pt x="52" y="0"/>
                    </a:lnTo>
                    <a:lnTo>
                      <a:pt x="59" y="0"/>
                    </a:lnTo>
                    <a:lnTo>
                      <a:pt x="2200" y="1163"/>
                    </a:lnTo>
                    <a:lnTo>
                      <a:pt x="2193" y="1164"/>
                    </a:lnTo>
                    <a:lnTo>
                      <a:pt x="2187" y="1165"/>
                    </a:lnTo>
                    <a:lnTo>
                      <a:pt x="2181" y="1166"/>
                    </a:lnTo>
                    <a:lnTo>
                      <a:pt x="2175" y="1166"/>
                    </a:lnTo>
                    <a:lnTo>
                      <a:pt x="2168" y="1167"/>
                    </a:lnTo>
                    <a:lnTo>
                      <a:pt x="2161" y="1169"/>
                    </a:lnTo>
                    <a:lnTo>
                      <a:pt x="2156" y="1170"/>
                    </a:lnTo>
                    <a:lnTo>
                      <a:pt x="2149" y="1171"/>
                    </a:lnTo>
                    <a:lnTo>
                      <a:pt x="0" y="3"/>
                    </a:lnTo>
                    <a:close/>
                  </a:path>
                </a:pathLst>
              </a:custGeom>
              <a:solidFill>
                <a:srgbClr val="1B836F"/>
              </a:solidFill>
              <a:ln w="9525">
                <a:noFill/>
                <a:round/>
                <a:headEnd/>
                <a:tailEnd/>
              </a:ln>
            </p:spPr>
            <p:txBody>
              <a:bodyPr/>
              <a:lstStyle/>
              <a:p>
                <a:endParaRPr lang="fr-FR"/>
              </a:p>
            </p:txBody>
          </p:sp>
          <p:sp>
            <p:nvSpPr>
              <p:cNvPr id="489" name="Freeform 387"/>
              <p:cNvSpPr>
                <a:spLocks/>
              </p:cNvSpPr>
              <p:nvPr/>
            </p:nvSpPr>
            <p:spPr bwMode="auto">
              <a:xfrm>
                <a:off x="3079" y="1074"/>
                <a:ext cx="730" cy="388"/>
              </a:xfrm>
              <a:custGeom>
                <a:avLst/>
                <a:gdLst>
                  <a:gd name="T0" fmla="*/ 0 w 2189"/>
                  <a:gd name="T1" fmla="*/ 0 h 1165"/>
                  <a:gd name="T2" fmla="*/ 0 w 2189"/>
                  <a:gd name="T3" fmla="*/ 0 h 1165"/>
                  <a:gd name="T4" fmla="*/ 0 w 2189"/>
                  <a:gd name="T5" fmla="*/ 0 h 1165"/>
                  <a:gd name="T6" fmla="*/ 0 w 2189"/>
                  <a:gd name="T7" fmla="*/ 0 h 1165"/>
                  <a:gd name="T8" fmla="*/ 0 w 2189"/>
                  <a:gd name="T9" fmla="*/ 0 h 1165"/>
                  <a:gd name="T10" fmla="*/ 0 w 2189"/>
                  <a:gd name="T11" fmla="*/ 0 h 1165"/>
                  <a:gd name="T12" fmla="*/ 1 w 2189"/>
                  <a:gd name="T13" fmla="*/ 0 h 1165"/>
                  <a:gd name="T14" fmla="*/ 1 w 2189"/>
                  <a:gd name="T15" fmla="*/ 0 h 1165"/>
                  <a:gd name="T16" fmla="*/ 1 w 2189"/>
                  <a:gd name="T17" fmla="*/ 0 h 1165"/>
                  <a:gd name="T18" fmla="*/ 27 w 2189"/>
                  <a:gd name="T19" fmla="*/ 14 h 1165"/>
                  <a:gd name="T20" fmla="*/ 27 w 2189"/>
                  <a:gd name="T21" fmla="*/ 14 h 1165"/>
                  <a:gd name="T22" fmla="*/ 27 w 2189"/>
                  <a:gd name="T23" fmla="*/ 14 h 1165"/>
                  <a:gd name="T24" fmla="*/ 27 w 2189"/>
                  <a:gd name="T25" fmla="*/ 14 h 1165"/>
                  <a:gd name="T26" fmla="*/ 27 w 2189"/>
                  <a:gd name="T27" fmla="*/ 14 h 1165"/>
                  <a:gd name="T28" fmla="*/ 27 w 2189"/>
                  <a:gd name="T29" fmla="*/ 14 h 1165"/>
                  <a:gd name="T30" fmla="*/ 27 w 2189"/>
                  <a:gd name="T31" fmla="*/ 14 h 1165"/>
                  <a:gd name="T32" fmla="*/ 27 w 2189"/>
                  <a:gd name="T33" fmla="*/ 14 h 1165"/>
                  <a:gd name="T34" fmla="*/ 26 w 2189"/>
                  <a:gd name="T35" fmla="*/ 14 h 1165"/>
                  <a:gd name="T36" fmla="*/ 0 w 2189"/>
                  <a:gd name="T37" fmla="*/ 0 h 1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9"/>
                  <a:gd name="T58" fmla="*/ 0 h 1165"/>
                  <a:gd name="T59" fmla="*/ 2189 w 2189"/>
                  <a:gd name="T60" fmla="*/ 1165 h 1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9" h="1165">
                    <a:moveTo>
                      <a:pt x="0" y="2"/>
                    </a:moveTo>
                    <a:lnTo>
                      <a:pt x="6" y="2"/>
                    </a:lnTo>
                    <a:lnTo>
                      <a:pt x="14" y="1"/>
                    </a:lnTo>
                    <a:lnTo>
                      <a:pt x="21" y="1"/>
                    </a:lnTo>
                    <a:lnTo>
                      <a:pt x="28" y="1"/>
                    </a:lnTo>
                    <a:lnTo>
                      <a:pt x="35" y="0"/>
                    </a:lnTo>
                    <a:lnTo>
                      <a:pt x="41" y="0"/>
                    </a:lnTo>
                    <a:lnTo>
                      <a:pt x="49" y="0"/>
                    </a:lnTo>
                    <a:lnTo>
                      <a:pt x="56" y="0"/>
                    </a:lnTo>
                    <a:lnTo>
                      <a:pt x="2189" y="1158"/>
                    </a:lnTo>
                    <a:lnTo>
                      <a:pt x="2184" y="1159"/>
                    </a:lnTo>
                    <a:lnTo>
                      <a:pt x="2177" y="1159"/>
                    </a:lnTo>
                    <a:lnTo>
                      <a:pt x="2171" y="1160"/>
                    </a:lnTo>
                    <a:lnTo>
                      <a:pt x="2166" y="1162"/>
                    </a:lnTo>
                    <a:lnTo>
                      <a:pt x="2160" y="1163"/>
                    </a:lnTo>
                    <a:lnTo>
                      <a:pt x="2153" y="1163"/>
                    </a:lnTo>
                    <a:lnTo>
                      <a:pt x="2148" y="1164"/>
                    </a:lnTo>
                    <a:lnTo>
                      <a:pt x="2141" y="1165"/>
                    </a:lnTo>
                    <a:lnTo>
                      <a:pt x="0" y="2"/>
                    </a:lnTo>
                    <a:close/>
                  </a:path>
                </a:pathLst>
              </a:custGeom>
              <a:solidFill>
                <a:srgbClr val="1A856F"/>
              </a:solidFill>
              <a:ln w="9525">
                <a:noFill/>
                <a:round/>
                <a:headEnd/>
                <a:tailEnd/>
              </a:ln>
            </p:spPr>
            <p:txBody>
              <a:bodyPr/>
              <a:lstStyle/>
              <a:p>
                <a:endParaRPr lang="fr-FR"/>
              </a:p>
            </p:txBody>
          </p:sp>
          <p:sp>
            <p:nvSpPr>
              <p:cNvPr id="490" name="Freeform 388"/>
              <p:cNvSpPr>
                <a:spLocks/>
              </p:cNvSpPr>
              <p:nvPr/>
            </p:nvSpPr>
            <p:spPr bwMode="auto">
              <a:xfrm>
                <a:off x="3098" y="1072"/>
                <a:ext cx="728" cy="388"/>
              </a:xfrm>
              <a:custGeom>
                <a:avLst/>
                <a:gdLst>
                  <a:gd name="T0" fmla="*/ 0 w 2183"/>
                  <a:gd name="T1" fmla="*/ 0 h 1163"/>
                  <a:gd name="T2" fmla="*/ 0 w 2183"/>
                  <a:gd name="T3" fmla="*/ 0 h 1163"/>
                  <a:gd name="T4" fmla="*/ 0 w 2183"/>
                  <a:gd name="T5" fmla="*/ 0 h 1163"/>
                  <a:gd name="T6" fmla="*/ 0 w 2183"/>
                  <a:gd name="T7" fmla="*/ 0 h 1163"/>
                  <a:gd name="T8" fmla="*/ 0 w 2183"/>
                  <a:gd name="T9" fmla="*/ 0 h 1163"/>
                  <a:gd name="T10" fmla="*/ 0 w 2183"/>
                  <a:gd name="T11" fmla="*/ 0 h 1163"/>
                  <a:gd name="T12" fmla="*/ 1 w 2183"/>
                  <a:gd name="T13" fmla="*/ 0 h 1163"/>
                  <a:gd name="T14" fmla="*/ 1 w 2183"/>
                  <a:gd name="T15" fmla="*/ 0 h 1163"/>
                  <a:gd name="T16" fmla="*/ 1 w 2183"/>
                  <a:gd name="T17" fmla="*/ 0 h 1163"/>
                  <a:gd name="T18" fmla="*/ 27 w 2183"/>
                  <a:gd name="T19" fmla="*/ 14 h 1163"/>
                  <a:gd name="T20" fmla="*/ 27 w 2183"/>
                  <a:gd name="T21" fmla="*/ 14 h 1163"/>
                  <a:gd name="T22" fmla="*/ 27 w 2183"/>
                  <a:gd name="T23" fmla="*/ 14 h 1163"/>
                  <a:gd name="T24" fmla="*/ 27 w 2183"/>
                  <a:gd name="T25" fmla="*/ 14 h 1163"/>
                  <a:gd name="T26" fmla="*/ 27 w 2183"/>
                  <a:gd name="T27" fmla="*/ 14 h 1163"/>
                  <a:gd name="T28" fmla="*/ 27 w 2183"/>
                  <a:gd name="T29" fmla="*/ 14 h 1163"/>
                  <a:gd name="T30" fmla="*/ 27 w 2183"/>
                  <a:gd name="T31" fmla="*/ 14 h 1163"/>
                  <a:gd name="T32" fmla="*/ 26 w 2183"/>
                  <a:gd name="T33" fmla="*/ 14 h 1163"/>
                  <a:gd name="T34" fmla="*/ 26 w 2183"/>
                  <a:gd name="T35" fmla="*/ 14 h 1163"/>
                  <a:gd name="T36" fmla="*/ 0 w 2183"/>
                  <a:gd name="T37" fmla="*/ 0 h 1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3"/>
                  <a:gd name="T58" fmla="*/ 0 h 1163"/>
                  <a:gd name="T59" fmla="*/ 2183 w 2183"/>
                  <a:gd name="T60" fmla="*/ 1163 h 1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3" h="1163">
                    <a:moveTo>
                      <a:pt x="0" y="5"/>
                    </a:moveTo>
                    <a:lnTo>
                      <a:pt x="7" y="4"/>
                    </a:lnTo>
                    <a:lnTo>
                      <a:pt x="15" y="4"/>
                    </a:lnTo>
                    <a:lnTo>
                      <a:pt x="22" y="2"/>
                    </a:lnTo>
                    <a:lnTo>
                      <a:pt x="30" y="2"/>
                    </a:lnTo>
                    <a:lnTo>
                      <a:pt x="36" y="1"/>
                    </a:lnTo>
                    <a:lnTo>
                      <a:pt x="43" y="1"/>
                    </a:lnTo>
                    <a:lnTo>
                      <a:pt x="51" y="0"/>
                    </a:lnTo>
                    <a:lnTo>
                      <a:pt x="58" y="0"/>
                    </a:lnTo>
                    <a:lnTo>
                      <a:pt x="2183" y="1155"/>
                    </a:lnTo>
                    <a:lnTo>
                      <a:pt x="2177" y="1156"/>
                    </a:lnTo>
                    <a:lnTo>
                      <a:pt x="2171" y="1157"/>
                    </a:lnTo>
                    <a:lnTo>
                      <a:pt x="2164" y="1159"/>
                    </a:lnTo>
                    <a:lnTo>
                      <a:pt x="2158" y="1159"/>
                    </a:lnTo>
                    <a:lnTo>
                      <a:pt x="2153" y="1160"/>
                    </a:lnTo>
                    <a:lnTo>
                      <a:pt x="2146" y="1161"/>
                    </a:lnTo>
                    <a:lnTo>
                      <a:pt x="2140" y="1162"/>
                    </a:lnTo>
                    <a:lnTo>
                      <a:pt x="2133" y="1163"/>
                    </a:lnTo>
                    <a:lnTo>
                      <a:pt x="0" y="5"/>
                    </a:lnTo>
                    <a:close/>
                  </a:path>
                </a:pathLst>
              </a:custGeom>
              <a:solidFill>
                <a:srgbClr val="1D8872"/>
              </a:solidFill>
              <a:ln w="9525">
                <a:noFill/>
                <a:round/>
                <a:headEnd/>
                <a:tailEnd/>
              </a:ln>
            </p:spPr>
            <p:txBody>
              <a:bodyPr/>
              <a:lstStyle/>
              <a:p>
                <a:endParaRPr lang="fr-FR"/>
              </a:p>
            </p:txBody>
          </p:sp>
          <p:sp>
            <p:nvSpPr>
              <p:cNvPr id="491" name="Freeform 389"/>
              <p:cNvSpPr>
                <a:spLocks/>
              </p:cNvSpPr>
              <p:nvPr/>
            </p:nvSpPr>
            <p:spPr bwMode="auto">
              <a:xfrm>
                <a:off x="3117" y="1071"/>
                <a:ext cx="725" cy="386"/>
              </a:xfrm>
              <a:custGeom>
                <a:avLst/>
                <a:gdLst>
                  <a:gd name="T0" fmla="*/ 0 w 2173"/>
                  <a:gd name="T1" fmla="*/ 0 h 1158"/>
                  <a:gd name="T2" fmla="*/ 0 w 2173"/>
                  <a:gd name="T3" fmla="*/ 0 h 1158"/>
                  <a:gd name="T4" fmla="*/ 0 w 2173"/>
                  <a:gd name="T5" fmla="*/ 0 h 1158"/>
                  <a:gd name="T6" fmla="*/ 0 w 2173"/>
                  <a:gd name="T7" fmla="*/ 0 h 1158"/>
                  <a:gd name="T8" fmla="*/ 0 w 2173"/>
                  <a:gd name="T9" fmla="*/ 0 h 1158"/>
                  <a:gd name="T10" fmla="*/ 0 w 2173"/>
                  <a:gd name="T11" fmla="*/ 0 h 1158"/>
                  <a:gd name="T12" fmla="*/ 1 w 2173"/>
                  <a:gd name="T13" fmla="*/ 0 h 1158"/>
                  <a:gd name="T14" fmla="*/ 1 w 2173"/>
                  <a:gd name="T15" fmla="*/ 0 h 1158"/>
                  <a:gd name="T16" fmla="*/ 1 w 2173"/>
                  <a:gd name="T17" fmla="*/ 0 h 1158"/>
                  <a:gd name="T18" fmla="*/ 27 w 2173"/>
                  <a:gd name="T19" fmla="*/ 14 h 1158"/>
                  <a:gd name="T20" fmla="*/ 27 w 2173"/>
                  <a:gd name="T21" fmla="*/ 14 h 1158"/>
                  <a:gd name="T22" fmla="*/ 27 w 2173"/>
                  <a:gd name="T23" fmla="*/ 14 h 1158"/>
                  <a:gd name="T24" fmla="*/ 27 w 2173"/>
                  <a:gd name="T25" fmla="*/ 14 h 1158"/>
                  <a:gd name="T26" fmla="*/ 27 w 2173"/>
                  <a:gd name="T27" fmla="*/ 14 h 1158"/>
                  <a:gd name="T28" fmla="*/ 27 w 2173"/>
                  <a:gd name="T29" fmla="*/ 14 h 1158"/>
                  <a:gd name="T30" fmla="*/ 26 w 2173"/>
                  <a:gd name="T31" fmla="*/ 14 h 1158"/>
                  <a:gd name="T32" fmla="*/ 26 w 2173"/>
                  <a:gd name="T33" fmla="*/ 14 h 1158"/>
                  <a:gd name="T34" fmla="*/ 26 w 2173"/>
                  <a:gd name="T35" fmla="*/ 14 h 1158"/>
                  <a:gd name="T36" fmla="*/ 0 w 2173"/>
                  <a:gd name="T37" fmla="*/ 0 h 11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3"/>
                  <a:gd name="T58" fmla="*/ 0 h 1158"/>
                  <a:gd name="T59" fmla="*/ 2173 w 2173"/>
                  <a:gd name="T60" fmla="*/ 1158 h 11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3" h="1158">
                    <a:moveTo>
                      <a:pt x="0" y="3"/>
                    </a:moveTo>
                    <a:lnTo>
                      <a:pt x="7" y="3"/>
                    </a:lnTo>
                    <a:lnTo>
                      <a:pt x="15" y="2"/>
                    </a:lnTo>
                    <a:lnTo>
                      <a:pt x="21" y="2"/>
                    </a:lnTo>
                    <a:lnTo>
                      <a:pt x="28" y="1"/>
                    </a:lnTo>
                    <a:lnTo>
                      <a:pt x="35" y="1"/>
                    </a:lnTo>
                    <a:lnTo>
                      <a:pt x="42" y="1"/>
                    </a:lnTo>
                    <a:lnTo>
                      <a:pt x="50" y="0"/>
                    </a:lnTo>
                    <a:lnTo>
                      <a:pt x="56" y="0"/>
                    </a:lnTo>
                    <a:lnTo>
                      <a:pt x="2173" y="1150"/>
                    </a:lnTo>
                    <a:lnTo>
                      <a:pt x="2167" y="1151"/>
                    </a:lnTo>
                    <a:lnTo>
                      <a:pt x="2162" y="1153"/>
                    </a:lnTo>
                    <a:lnTo>
                      <a:pt x="2155" y="1154"/>
                    </a:lnTo>
                    <a:lnTo>
                      <a:pt x="2149" y="1154"/>
                    </a:lnTo>
                    <a:lnTo>
                      <a:pt x="2143" y="1155"/>
                    </a:lnTo>
                    <a:lnTo>
                      <a:pt x="2138" y="1156"/>
                    </a:lnTo>
                    <a:lnTo>
                      <a:pt x="2131" y="1157"/>
                    </a:lnTo>
                    <a:lnTo>
                      <a:pt x="2125" y="1158"/>
                    </a:lnTo>
                    <a:lnTo>
                      <a:pt x="0" y="3"/>
                    </a:lnTo>
                    <a:close/>
                  </a:path>
                </a:pathLst>
              </a:custGeom>
              <a:solidFill>
                <a:srgbClr val="1D8872"/>
              </a:solidFill>
              <a:ln w="9525">
                <a:noFill/>
                <a:round/>
                <a:headEnd/>
                <a:tailEnd/>
              </a:ln>
            </p:spPr>
            <p:txBody>
              <a:bodyPr/>
              <a:lstStyle/>
              <a:p>
                <a:endParaRPr lang="fr-FR"/>
              </a:p>
            </p:txBody>
          </p:sp>
          <p:sp>
            <p:nvSpPr>
              <p:cNvPr id="492" name="Freeform 390"/>
              <p:cNvSpPr>
                <a:spLocks/>
              </p:cNvSpPr>
              <p:nvPr/>
            </p:nvSpPr>
            <p:spPr bwMode="auto">
              <a:xfrm>
                <a:off x="3136" y="1070"/>
                <a:ext cx="722" cy="384"/>
              </a:xfrm>
              <a:custGeom>
                <a:avLst/>
                <a:gdLst>
                  <a:gd name="T0" fmla="*/ 0 w 2166"/>
                  <a:gd name="T1" fmla="*/ 0 h 1154"/>
                  <a:gd name="T2" fmla="*/ 0 w 2166"/>
                  <a:gd name="T3" fmla="*/ 0 h 1154"/>
                  <a:gd name="T4" fmla="*/ 0 w 2166"/>
                  <a:gd name="T5" fmla="*/ 0 h 1154"/>
                  <a:gd name="T6" fmla="*/ 0 w 2166"/>
                  <a:gd name="T7" fmla="*/ 0 h 1154"/>
                  <a:gd name="T8" fmla="*/ 0 w 2166"/>
                  <a:gd name="T9" fmla="*/ 0 h 1154"/>
                  <a:gd name="T10" fmla="*/ 0 w 2166"/>
                  <a:gd name="T11" fmla="*/ 0 h 1154"/>
                  <a:gd name="T12" fmla="*/ 1 w 2166"/>
                  <a:gd name="T13" fmla="*/ 0 h 1154"/>
                  <a:gd name="T14" fmla="*/ 1 w 2166"/>
                  <a:gd name="T15" fmla="*/ 0 h 1154"/>
                  <a:gd name="T16" fmla="*/ 1 w 2166"/>
                  <a:gd name="T17" fmla="*/ 0 h 1154"/>
                  <a:gd name="T18" fmla="*/ 27 w 2166"/>
                  <a:gd name="T19" fmla="*/ 14 h 1154"/>
                  <a:gd name="T20" fmla="*/ 27 w 2166"/>
                  <a:gd name="T21" fmla="*/ 14 h 1154"/>
                  <a:gd name="T22" fmla="*/ 27 w 2166"/>
                  <a:gd name="T23" fmla="*/ 14 h 1154"/>
                  <a:gd name="T24" fmla="*/ 26 w 2166"/>
                  <a:gd name="T25" fmla="*/ 14 h 1154"/>
                  <a:gd name="T26" fmla="*/ 26 w 2166"/>
                  <a:gd name="T27" fmla="*/ 14 h 1154"/>
                  <a:gd name="T28" fmla="*/ 26 w 2166"/>
                  <a:gd name="T29" fmla="*/ 14 h 1154"/>
                  <a:gd name="T30" fmla="*/ 26 w 2166"/>
                  <a:gd name="T31" fmla="*/ 14 h 1154"/>
                  <a:gd name="T32" fmla="*/ 26 w 2166"/>
                  <a:gd name="T33" fmla="*/ 14 h 1154"/>
                  <a:gd name="T34" fmla="*/ 26 w 2166"/>
                  <a:gd name="T35" fmla="*/ 14 h 1154"/>
                  <a:gd name="T36" fmla="*/ 0 w 2166"/>
                  <a:gd name="T37" fmla="*/ 0 h 1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6"/>
                  <a:gd name="T58" fmla="*/ 0 h 1154"/>
                  <a:gd name="T59" fmla="*/ 2166 w 2166"/>
                  <a:gd name="T60" fmla="*/ 1154 h 1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6" h="1154">
                    <a:moveTo>
                      <a:pt x="0" y="4"/>
                    </a:moveTo>
                    <a:lnTo>
                      <a:pt x="7" y="4"/>
                    </a:lnTo>
                    <a:lnTo>
                      <a:pt x="15" y="3"/>
                    </a:lnTo>
                    <a:lnTo>
                      <a:pt x="22" y="3"/>
                    </a:lnTo>
                    <a:lnTo>
                      <a:pt x="29" y="1"/>
                    </a:lnTo>
                    <a:lnTo>
                      <a:pt x="37" y="1"/>
                    </a:lnTo>
                    <a:lnTo>
                      <a:pt x="44" y="1"/>
                    </a:lnTo>
                    <a:lnTo>
                      <a:pt x="50" y="0"/>
                    </a:lnTo>
                    <a:lnTo>
                      <a:pt x="57" y="0"/>
                    </a:lnTo>
                    <a:lnTo>
                      <a:pt x="2166" y="1145"/>
                    </a:lnTo>
                    <a:lnTo>
                      <a:pt x="2159" y="1146"/>
                    </a:lnTo>
                    <a:lnTo>
                      <a:pt x="2153" y="1147"/>
                    </a:lnTo>
                    <a:lnTo>
                      <a:pt x="2146" y="1149"/>
                    </a:lnTo>
                    <a:lnTo>
                      <a:pt x="2141" y="1150"/>
                    </a:lnTo>
                    <a:lnTo>
                      <a:pt x="2135" y="1151"/>
                    </a:lnTo>
                    <a:lnTo>
                      <a:pt x="2129" y="1152"/>
                    </a:lnTo>
                    <a:lnTo>
                      <a:pt x="2123" y="1153"/>
                    </a:lnTo>
                    <a:lnTo>
                      <a:pt x="2117" y="1154"/>
                    </a:lnTo>
                    <a:lnTo>
                      <a:pt x="0" y="4"/>
                    </a:lnTo>
                    <a:close/>
                  </a:path>
                </a:pathLst>
              </a:custGeom>
              <a:solidFill>
                <a:srgbClr val="208874"/>
              </a:solidFill>
              <a:ln w="9525">
                <a:noFill/>
                <a:round/>
                <a:headEnd/>
                <a:tailEnd/>
              </a:ln>
            </p:spPr>
            <p:txBody>
              <a:bodyPr/>
              <a:lstStyle/>
              <a:p>
                <a:endParaRPr lang="fr-FR"/>
              </a:p>
            </p:txBody>
          </p:sp>
          <p:sp>
            <p:nvSpPr>
              <p:cNvPr id="493" name="Freeform 391"/>
              <p:cNvSpPr>
                <a:spLocks/>
              </p:cNvSpPr>
              <p:nvPr/>
            </p:nvSpPr>
            <p:spPr bwMode="auto">
              <a:xfrm>
                <a:off x="3155" y="1068"/>
                <a:ext cx="718" cy="383"/>
              </a:xfrm>
              <a:custGeom>
                <a:avLst/>
                <a:gdLst>
                  <a:gd name="T0" fmla="*/ 0 w 2153"/>
                  <a:gd name="T1" fmla="*/ 0 h 1149"/>
                  <a:gd name="T2" fmla="*/ 0 w 2153"/>
                  <a:gd name="T3" fmla="*/ 0 h 1149"/>
                  <a:gd name="T4" fmla="*/ 0 w 2153"/>
                  <a:gd name="T5" fmla="*/ 0 h 1149"/>
                  <a:gd name="T6" fmla="*/ 0 w 2153"/>
                  <a:gd name="T7" fmla="*/ 0 h 1149"/>
                  <a:gd name="T8" fmla="*/ 0 w 2153"/>
                  <a:gd name="T9" fmla="*/ 0 h 1149"/>
                  <a:gd name="T10" fmla="*/ 0 w 2153"/>
                  <a:gd name="T11" fmla="*/ 0 h 1149"/>
                  <a:gd name="T12" fmla="*/ 1 w 2153"/>
                  <a:gd name="T13" fmla="*/ 0 h 1149"/>
                  <a:gd name="T14" fmla="*/ 1 w 2153"/>
                  <a:gd name="T15" fmla="*/ 0 h 1149"/>
                  <a:gd name="T16" fmla="*/ 1 w 2153"/>
                  <a:gd name="T17" fmla="*/ 0 h 1149"/>
                  <a:gd name="T18" fmla="*/ 27 w 2153"/>
                  <a:gd name="T19" fmla="*/ 14 h 1149"/>
                  <a:gd name="T20" fmla="*/ 27 w 2153"/>
                  <a:gd name="T21" fmla="*/ 14 h 1149"/>
                  <a:gd name="T22" fmla="*/ 26 w 2153"/>
                  <a:gd name="T23" fmla="*/ 14 h 1149"/>
                  <a:gd name="T24" fmla="*/ 26 w 2153"/>
                  <a:gd name="T25" fmla="*/ 14 h 1149"/>
                  <a:gd name="T26" fmla="*/ 26 w 2153"/>
                  <a:gd name="T27" fmla="*/ 14 h 1149"/>
                  <a:gd name="T28" fmla="*/ 26 w 2153"/>
                  <a:gd name="T29" fmla="*/ 14 h 1149"/>
                  <a:gd name="T30" fmla="*/ 26 w 2153"/>
                  <a:gd name="T31" fmla="*/ 14 h 1149"/>
                  <a:gd name="T32" fmla="*/ 26 w 2153"/>
                  <a:gd name="T33" fmla="*/ 14 h 1149"/>
                  <a:gd name="T34" fmla="*/ 26 w 2153"/>
                  <a:gd name="T35" fmla="*/ 14 h 1149"/>
                  <a:gd name="T36" fmla="*/ 0 w 2153"/>
                  <a:gd name="T37" fmla="*/ 0 h 1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3"/>
                  <a:gd name="T58" fmla="*/ 0 h 1149"/>
                  <a:gd name="T59" fmla="*/ 2153 w 2153"/>
                  <a:gd name="T60" fmla="*/ 1149 h 1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3" h="1149">
                    <a:moveTo>
                      <a:pt x="0" y="4"/>
                    </a:moveTo>
                    <a:lnTo>
                      <a:pt x="7" y="3"/>
                    </a:lnTo>
                    <a:lnTo>
                      <a:pt x="14" y="3"/>
                    </a:lnTo>
                    <a:lnTo>
                      <a:pt x="20" y="2"/>
                    </a:lnTo>
                    <a:lnTo>
                      <a:pt x="27" y="2"/>
                    </a:lnTo>
                    <a:lnTo>
                      <a:pt x="34" y="1"/>
                    </a:lnTo>
                    <a:lnTo>
                      <a:pt x="41" y="1"/>
                    </a:lnTo>
                    <a:lnTo>
                      <a:pt x="48" y="0"/>
                    </a:lnTo>
                    <a:lnTo>
                      <a:pt x="54" y="0"/>
                    </a:lnTo>
                    <a:lnTo>
                      <a:pt x="2153" y="1140"/>
                    </a:lnTo>
                    <a:lnTo>
                      <a:pt x="2147" y="1141"/>
                    </a:lnTo>
                    <a:lnTo>
                      <a:pt x="2141" y="1142"/>
                    </a:lnTo>
                    <a:lnTo>
                      <a:pt x="2136" y="1144"/>
                    </a:lnTo>
                    <a:lnTo>
                      <a:pt x="2131" y="1145"/>
                    </a:lnTo>
                    <a:lnTo>
                      <a:pt x="2126" y="1146"/>
                    </a:lnTo>
                    <a:lnTo>
                      <a:pt x="2120" y="1147"/>
                    </a:lnTo>
                    <a:lnTo>
                      <a:pt x="2114" y="1148"/>
                    </a:lnTo>
                    <a:lnTo>
                      <a:pt x="2109" y="1149"/>
                    </a:lnTo>
                    <a:lnTo>
                      <a:pt x="0" y="4"/>
                    </a:lnTo>
                    <a:close/>
                  </a:path>
                </a:pathLst>
              </a:custGeom>
              <a:solidFill>
                <a:srgbClr val="228A74"/>
              </a:solidFill>
              <a:ln w="9525">
                <a:noFill/>
                <a:round/>
                <a:headEnd/>
                <a:tailEnd/>
              </a:ln>
            </p:spPr>
            <p:txBody>
              <a:bodyPr/>
              <a:lstStyle/>
              <a:p>
                <a:endParaRPr lang="fr-FR"/>
              </a:p>
            </p:txBody>
          </p:sp>
          <p:sp>
            <p:nvSpPr>
              <p:cNvPr id="494" name="Freeform 392"/>
              <p:cNvSpPr>
                <a:spLocks/>
              </p:cNvSpPr>
              <p:nvPr/>
            </p:nvSpPr>
            <p:spPr bwMode="auto">
              <a:xfrm>
                <a:off x="3173" y="1067"/>
                <a:ext cx="715" cy="381"/>
              </a:xfrm>
              <a:custGeom>
                <a:avLst/>
                <a:gdLst>
                  <a:gd name="T0" fmla="*/ 0 w 2145"/>
                  <a:gd name="T1" fmla="*/ 0 h 1145"/>
                  <a:gd name="T2" fmla="*/ 0 w 2145"/>
                  <a:gd name="T3" fmla="*/ 0 h 1145"/>
                  <a:gd name="T4" fmla="*/ 0 w 2145"/>
                  <a:gd name="T5" fmla="*/ 0 h 1145"/>
                  <a:gd name="T6" fmla="*/ 0 w 2145"/>
                  <a:gd name="T7" fmla="*/ 0 h 1145"/>
                  <a:gd name="T8" fmla="*/ 0 w 2145"/>
                  <a:gd name="T9" fmla="*/ 0 h 1145"/>
                  <a:gd name="T10" fmla="*/ 0 w 2145"/>
                  <a:gd name="T11" fmla="*/ 0 h 1145"/>
                  <a:gd name="T12" fmla="*/ 1 w 2145"/>
                  <a:gd name="T13" fmla="*/ 0 h 1145"/>
                  <a:gd name="T14" fmla="*/ 1 w 2145"/>
                  <a:gd name="T15" fmla="*/ 0 h 1145"/>
                  <a:gd name="T16" fmla="*/ 1 w 2145"/>
                  <a:gd name="T17" fmla="*/ 0 h 1145"/>
                  <a:gd name="T18" fmla="*/ 26 w 2145"/>
                  <a:gd name="T19" fmla="*/ 14 h 1145"/>
                  <a:gd name="T20" fmla="*/ 26 w 2145"/>
                  <a:gd name="T21" fmla="*/ 14 h 1145"/>
                  <a:gd name="T22" fmla="*/ 26 w 2145"/>
                  <a:gd name="T23" fmla="*/ 14 h 1145"/>
                  <a:gd name="T24" fmla="*/ 26 w 2145"/>
                  <a:gd name="T25" fmla="*/ 14 h 1145"/>
                  <a:gd name="T26" fmla="*/ 26 w 2145"/>
                  <a:gd name="T27" fmla="*/ 14 h 1145"/>
                  <a:gd name="T28" fmla="*/ 26 w 2145"/>
                  <a:gd name="T29" fmla="*/ 14 h 1145"/>
                  <a:gd name="T30" fmla="*/ 26 w 2145"/>
                  <a:gd name="T31" fmla="*/ 14 h 1145"/>
                  <a:gd name="T32" fmla="*/ 26 w 2145"/>
                  <a:gd name="T33" fmla="*/ 14 h 1145"/>
                  <a:gd name="T34" fmla="*/ 26 w 2145"/>
                  <a:gd name="T35" fmla="*/ 14 h 1145"/>
                  <a:gd name="T36" fmla="*/ 0 w 2145"/>
                  <a:gd name="T37" fmla="*/ 0 h 1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5"/>
                  <a:gd name="T58" fmla="*/ 0 h 1145"/>
                  <a:gd name="T59" fmla="*/ 2145 w 2145"/>
                  <a:gd name="T60" fmla="*/ 1145 h 1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5" h="1145">
                    <a:moveTo>
                      <a:pt x="0" y="5"/>
                    </a:moveTo>
                    <a:lnTo>
                      <a:pt x="7" y="5"/>
                    </a:lnTo>
                    <a:lnTo>
                      <a:pt x="14" y="4"/>
                    </a:lnTo>
                    <a:lnTo>
                      <a:pt x="21" y="4"/>
                    </a:lnTo>
                    <a:lnTo>
                      <a:pt x="28" y="3"/>
                    </a:lnTo>
                    <a:lnTo>
                      <a:pt x="34" y="1"/>
                    </a:lnTo>
                    <a:lnTo>
                      <a:pt x="41" y="1"/>
                    </a:lnTo>
                    <a:lnTo>
                      <a:pt x="49" y="0"/>
                    </a:lnTo>
                    <a:lnTo>
                      <a:pt x="56" y="0"/>
                    </a:lnTo>
                    <a:lnTo>
                      <a:pt x="2145" y="1135"/>
                    </a:lnTo>
                    <a:lnTo>
                      <a:pt x="2139" y="1136"/>
                    </a:lnTo>
                    <a:lnTo>
                      <a:pt x="2134" y="1137"/>
                    </a:lnTo>
                    <a:lnTo>
                      <a:pt x="2128" y="1138"/>
                    </a:lnTo>
                    <a:lnTo>
                      <a:pt x="2122" y="1139"/>
                    </a:lnTo>
                    <a:lnTo>
                      <a:pt x="2116" y="1142"/>
                    </a:lnTo>
                    <a:lnTo>
                      <a:pt x="2110" y="1143"/>
                    </a:lnTo>
                    <a:lnTo>
                      <a:pt x="2104" y="1144"/>
                    </a:lnTo>
                    <a:lnTo>
                      <a:pt x="2099" y="1145"/>
                    </a:lnTo>
                    <a:lnTo>
                      <a:pt x="0" y="5"/>
                    </a:lnTo>
                    <a:close/>
                  </a:path>
                </a:pathLst>
              </a:custGeom>
              <a:solidFill>
                <a:srgbClr val="228A76"/>
              </a:solidFill>
              <a:ln w="9525">
                <a:noFill/>
                <a:round/>
                <a:headEnd/>
                <a:tailEnd/>
              </a:ln>
            </p:spPr>
            <p:txBody>
              <a:bodyPr/>
              <a:lstStyle/>
              <a:p>
                <a:endParaRPr lang="fr-FR"/>
              </a:p>
            </p:txBody>
          </p:sp>
          <p:sp>
            <p:nvSpPr>
              <p:cNvPr id="495" name="Freeform 393"/>
              <p:cNvSpPr>
                <a:spLocks/>
              </p:cNvSpPr>
              <p:nvPr/>
            </p:nvSpPr>
            <p:spPr bwMode="auto">
              <a:xfrm>
                <a:off x="3192" y="1065"/>
                <a:ext cx="711" cy="380"/>
              </a:xfrm>
              <a:custGeom>
                <a:avLst/>
                <a:gdLst>
                  <a:gd name="T0" fmla="*/ 0 w 2134"/>
                  <a:gd name="T1" fmla="*/ 0 h 1139"/>
                  <a:gd name="T2" fmla="*/ 0 w 2134"/>
                  <a:gd name="T3" fmla="*/ 0 h 1139"/>
                  <a:gd name="T4" fmla="*/ 0 w 2134"/>
                  <a:gd name="T5" fmla="*/ 0 h 1139"/>
                  <a:gd name="T6" fmla="*/ 0 w 2134"/>
                  <a:gd name="T7" fmla="*/ 0 h 1139"/>
                  <a:gd name="T8" fmla="*/ 0 w 2134"/>
                  <a:gd name="T9" fmla="*/ 0 h 1139"/>
                  <a:gd name="T10" fmla="*/ 0 w 2134"/>
                  <a:gd name="T11" fmla="*/ 0 h 1139"/>
                  <a:gd name="T12" fmla="*/ 1 w 2134"/>
                  <a:gd name="T13" fmla="*/ 0 h 1139"/>
                  <a:gd name="T14" fmla="*/ 1 w 2134"/>
                  <a:gd name="T15" fmla="*/ 0 h 1139"/>
                  <a:gd name="T16" fmla="*/ 1 w 2134"/>
                  <a:gd name="T17" fmla="*/ 0 h 1139"/>
                  <a:gd name="T18" fmla="*/ 26 w 2134"/>
                  <a:gd name="T19" fmla="*/ 14 h 1139"/>
                  <a:gd name="T20" fmla="*/ 26 w 2134"/>
                  <a:gd name="T21" fmla="*/ 14 h 1139"/>
                  <a:gd name="T22" fmla="*/ 26 w 2134"/>
                  <a:gd name="T23" fmla="*/ 14 h 1139"/>
                  <a:gd name="T24" fmla="*/ 26 w 2134"/>
                  <a:gd name="T25" fmla="*/ 14 h 1139"/>
                  <a:gd name="T26" fmla="*/ 26 w 2134"/>
                  <a:gd name="T27" fmla="*/ 14 h 1139"/>
                  <a:gd name="T28" fmla="*/ 26 w 2134"/>
                  <a:gd name="T29" fmla="*/ 14 h 1139"/>
                  <a:gd name="T30" fmla="*/ 26 w 2134"/>
                  <a:gd name="T31" fmla="*/ 14 h 1139"/>
                  <a:gd name="T32" fmla="*/ 26 w 2134"/>
                  <a:gd name="T33" fmla="*/ 14 h 1139"/>
                  <a:gd name="T34" fmla="*/ 26 w 2134"/>
                  <a:gd name="T35" fmla="*/ 14 h 1139"/>
                  <a:gd name="T36" fmla="*/ 0 w 2134"/>
                  <a:gd name="T37" fmla="*/ 0 h 1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4"/>
                  <a:gd name="T58" fmla="*/ 0 h 1139"/>
                  <a:gd name="T59" fmla="*/ 2134 w 2134"/>
                  <a:gd name="T60" fmla="*/ 1139 h 1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4" h="1139">
                    <a:moveTo>
                      <a:pt x="0" y="4"/>
                    </a:moveTo>
                    <a:lnTo>
                      <a:pt x="7" y="4"/>
                    </a:lnTo>
                    <a:lnTo>
                      <a:pt x="14" y="3"/>
                    </a:lnTo>
                    <a:lnTo>
                      <a:pt x="20" y="3"/>
                    </a:lnTo>
                    <a:lnTo>
                      <a:pt x="28" y="2"/>
                    </a:lnTo>
                    <a:lnTo>
                      <a:pt x="35" y="1"/>
                    </a:lnTo>
                    <a:lnTo>
                      <a:pt x="42" y="1"/>
                    </a:lnTo>
                    <a:lnTo>
                      <a:pt x="49" y="0"/>
                    </a:lnTo>
                    <a:lnTo>
                      <a:pt x="55" y="0"/>
                    </a:lnTo>
                    <a:lnTo>
                      <a:pt x="2134" y="1129"/>
                    </a:lnTo>
                    <a:lnTo>
                      <a:pt x="2129" y="1130"/>
                    </a:lnTo>
                    <a:lnTo>
                      <a:pt x="2123" y="1131"/>
                    </a:lnTo>
                    <a:lnTo>
                      <a:pt x="2117" y="1132"/>
                    </a:lnTo>
                    <a:lnTo>
                      <a:pt x="2112" y="1133"/>
                    </a:lnTo>
                    <a:lnTo>
                      <a:pt x="2106" y="1136"/>
                    </a:lnTo>
                    <a:lnTo>
                      <a:pt x="2100" y="1137"/>
                    </a:lnTo>
                    <a:lnTo>
                      <a:pt x="2095" y="1138"/>
                    </a:lnTo>
                    <a:lnTo>
                      <a:pt x="2089" y="1139"/>
                    </a:lnTo>
                    <a:lnTo>
                      <a:pt x="0" y="4"/>
                    </a:lnTo>
                    <a:close/>
                  </a:path>
                </a:pathLst>
              </a:custGeom>
              <a:solidFill>
                <a:srgbClr val="258D77"/>
              </a:solidFill>
              <a:ln w="9525">
                <a:noFill/>
                <a:round/>
                <a:headEnd/>
                <a:tailEnd/>
              </a:ln>
            </p:spPr>
            <p:txBody>
              <a:bodyPr/>
              <a:lstStyle/>
              <a:p>
                <a:endParaRPr lang="fr-FR"/>
              </a:p>
            </p:txBody>
          </p:sp>
          <p:sp>
            <p:nvSpPr>
              <p:cNvPr id="496" name="Freeform 394"/>
              <p:cNvSpPr>
                <a:spLocks/>
              </p:cNvSpPr>
              <p:nvPr/>
            </p:nvSpPr>
            <p:spPr bwMode="auto">
              <a:xfrm>
                <a:off x="3210" y="1064"/>
                <a:ext cx="707" cy="378"/>
              </a:xfrm>
              <a:custGeom>
                <a:avLst/>
                <a:gdLst>
                  <a:gd name="T0" fmla="*/ 0 w 2122"/>
                  <a:gd name="T1" fmla="*/ 0 h 1134"/>
                  <a:gd name="T2" fmla="*/ 0 w 2122"/>
                  <a:gd name="T3" fmla="*/ 0 h 1134"/>
                  <a:gd name="T4" fmla="*/ 0 w 2122"/>
                  <a:gd name="T5" fmla="*/ 0 h 1134"/>
                  <a:gd name="T6" fmla="*/ 0 w 2122"/>
                  <a:gd name="T7" fmla="*/ 0 h 1134"/>
                  <a:gd name="T8" fmla="*/ 0 w 2122"/>
                  <a:gd name="T9" fmla="*/ 0 h 1134"/>
                  <a:gd name="T10" fmla="*/ 0 w 2122"/>
                  <a:gd name="T11" fmla="*/ 0 h 1134"/>
                  <a:gd name="T12" fmla="*/ 0 w 2122"/>
                  <a:gd name="T13" fmla="*/ 0 h 1134"/>
                  <a:gd name="T14" fmla="*/ 1 w 2122"/>
                  <a:gd name="T15" fmla="*/ 0 h 1134"/>
                  <a:gd name="T16" fmla="*/ 1 w 2122"/>
                  <a:gd name="T17" fmla="*/ 0 h 1134"/>
                  <a:gd name="T18" fmla="*/ 26 w 2122"/>
                  <a:gd name="T19" fmla="*/ 14 h 1134"/>
                  <a:gd name="T20" fmla="*/ 26 w 2122"/>
                  <a:gd name="T21" fmla="*/ 14 h 1134"/>
                  <a:gd name="T22" fmla="*/ 26 w 2122"/>
                  <a:gd name="T23" fmla="*/ 14 h 1134"/>
                  <a:gd name="T24" fmla="*/ 26 w 2122"/>
                  <a:gd name="T25" fmla="*/ 14 h 1134"/>
                  <a:gd name="T26" fmla="*/ 26 w 2122"/>
                  <a:gd name="T27" fmla="*/ 14 h 1134"/>
                  <a:gd name="T28" fmla="*/ 26 w 2122"/>
                  <a:gd name="T29" fmla="*/ 14 h 1134"/>
                  <a:gd name="T30" fmla="*/ 26 w 2122"/>
                  <a:gd name="T31" fmla="*/ 14 h 1134"/>
                  <a:gd name="T32" fmla="*/ 26 w 2122"/>
                  <a:gd name="T33" fmla="*/ 14 h 1134"/>
                  <a:gd name="T34" fmla="*/ 26 w 2122"/>
                  <a:gd name="T35" fmla="*/ 14 h 1134"/>
                  <a:gd name="T36" fmla="*/ 0 w 2122"/>
                  <a:gd name="T37" fmla="*/ 0 h 1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2"/>
                  <a:gd name="T58" fmla="*/ 0 h 1134"/>
                  <a:gd name="T59" fmla="*/ 2122 w 2122"/>
                  <a:gd name="T60" fmla="*/ 1134 h 1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2" h="1134">
                    <a:moveTo>
                      <a:pt x="0" y="5"/>
                    </a:moveTo>
                    <a:lnTo>
                      <a:pt x="7" y="5"/>
                    </a:lnTo>
                    <a:lnTo>
                      <a:pt x="13" y="4"/>
                    </a:lnTo>
                    <a:lnTo>
                      <a:pt x="20" y="4"/>
                    </a:lnTo>
                    <a:lnTo>
                      <a:pt x="26" y="2"/>
                    </a:lnTo>
                    <a:lnTo>
                      <a:pt x="33" y="1"/>
                    </a:lnTo>
                    <a:lnTo>
                      <a:pt x="40" y="1"/>
                    </a:lnTo>
                    <a:lnTo>
                      <a:pt x="46" y="0"/>
                    </a:lnTo>
                    <a:lnTo>
                      <a:pt x="53" y="0"/>
                    </a:lnTo>
                    <a:lnTo>
                      <a:pt x="2122" y="1124"/>
                    </a:lnTo>
                    <a:lnTo>
                      <a:pt x="2117" y="1125"/>
                    </a:lnTo>
                    <a:lnTo>
                      <a:pt x="2111" y="1126"/>
                    </a:lnTo>
                    <a:lnTo>
                      <a:pt x="2107" y="1127"/>
                    </a:lnTo>
                    <a:lnTo>
                      <a:pt x="2101" y="1128"/>
                    </a:lnTo>
                    <a:lnTo>
                      <a:pt x="2095" y="1130"/>
                    </a:lnTo>
                    <a:lnTo>
                      <a:pt x="2091" y="1131"/>
                    </a:lnTo>
                    <a:lnTo>
                      <a:pt x="2085" y="1133"/>
                    </a:lnTo>
                    <a:lnTo>
                      <a:pt x="2079" y="1134"/>
                    </a:lnTo>
                    <a:lnTo>
                      <a:pt x="0" y="5"/>
                    </a:lnTo>
                    <a:close/>
                  </a:path>
                </a:pathLst>
              </a:custGeom>
              <a:solidFill>
                <a:srgbClr val="258D79"/>
              </a:solidFill>
              <a:ln w="9525">
                <a:noFill/>
                <a:round/>
                <a:headEnd/>
                <a:tailEnd/>
              </a:ln>
            </p:spPr>
            <p:txBody>
              <a:bodyPr/>
              <a:lstStyle/>
              <a:p>
                <a:endParaRPr lang="fr-FR"/>
              </a:p>
            </p:txBody>
          </p:sp>
          <p:sp>
            <p:nvSpPr>
              <p:cNvPr id="497" name="Freeform 395"/>
              <p:cNvSpPr>
                <a:spLocks/>
              </p:cNvSpPr>
              <p:nvPr/>
            </p:nvSpPr>
            <p:spPr bwMode="auto">
              <a:xfrm>
                <a:off x="3228" y="1062"/>
                <a:ext cx="704" cy="376"/>
              </a:xfrm>
              <a:custGeom>
                <a:avLst/>
                <a:gdLst>
                  <a:gd name="T0" fmla="*/ 0 w 2112"/>
                  <a:gd name="T1" fmla="*/ 0 h 1129"/>
                  <a:gd name="T2" fmla="*/ 0 w 2112"/>
                  <a:gd name="T3" fmla="*/ 0 h 1129"/>
                  <a:gd name="T4" fmla="*/ 0 w 2112"/>
                  <a:gd name="T5" fmla="*/ 0 h 1129"/>
                  <a:gd name="T6" fmla="*/ 0 w 2112"/>
                  <a:gd name="T7" fmla="*/ 0 h 1129"/>
                  <a:gd name="T8" fmla="*/ 0 w 2112"/>
                  <a:gd name="T9" fmla="*/ 0 h 1129"/>
                  <a:gd name="T10" fmla="*/ 0 w 2112"/>
                  <a:gd name="T11" fmla="*/ 0 h 1129"/>
                  <a:gd name="T12" fmla="*/ 0 w 2112"/>
                  <a:gd name="T13" fmla="*/ 0 h 1129"/>
                  <a:gd name="T14" fmla="*/ 1 w 2112"/>
                  <a:gd name="T15" fmla="*/ 0 h 1129"/>
                  <a:gd name="T16" fmla="*/ 1 w 2112"/>
                  <a:gd name="T17" fmla="*/ 0 h 1129"/>
                  <a:gd name="T18" fmla="*/ 26 w 2112"/>
                  <a:gd name="T19" fmla="*/ 14 h 1129"/>
                  <a:gd name="T20" fmla="*/ 26 w 2112"/>
                  <a:gd name="T21" fmla="*/ 14 h 1129"/>
                  <a:gd name="T22" fmla="*/ 26 w 2112"/>
                  <a:gd name="T23" fmla="*/ 14 h 1129"/>
                  <a:gd name="T24" fmla="*/ 26 w 2112"/>
                  <a:gd name="T25" fmla="*/ 14 h 1129"/>
                  <a:gd name="T26" fmla="*/ 26 w 2112"/>
                  <a:gd name="T27" fmla="*/ 14 h 1129"/>
                  <a:gd name="T28" fmla="*/ 26 w 2112"/>
                  <a:gd name="T29" fmla="*/ 14 h 1129"/>
                  <a:gd name="T30" fmla="*/ 26 w 2112"/>
                  <a:gd name="T31" fmla="*/ 14 h 1129"/>
                  <a:gd name="T32" fmla="*/ 26 w 2112"/>
                  <a:gd name="T33" fmla="*/ 14 h 1129"/>
                  <a:gd name="T34" fmla="*/ 26 w 2112"/>
                  <a:gd name="T35" fmla="*/ 14 h 1129"/>
                  <a:gd name="T36" fmla="*/ 0 w 2112"/>
                  <a:gd name="T37" fmla="*/ 0 h 1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2"/>
                  <a:gd name="T58" fmla="*/ 0 h 1129"/>
                  <a:gd name="T59" fmla="*/ 2112 w 2112"/>
                  <a:gd name="T60" fmla="*/ 1129 h 1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2" h="1129">
                    <a:moveTo>
                      <a:pt x="0" y="5"/>
                    </a:moveTo>
                    <a:lnTo>
                      <a:pt x="6" y="4"/>
                    </a:lnTo>
                    <a:lnTo>
                      <a:pt x="13" y="4"/>
                    </a:lnTo>
                    <a:lnTo>
                      <a:pt x="20" y="3"/>
                    </a:lnTo>
                    <a:lnTo>
                      <a:pt x="27" y="2"/>
                    </a:lnTo>
                    <a:lnTo>
                      <a:pt x="33" y="2"/>
                    </a:lnTo>
                    <a:lnTo>
                      <a:pt x="40" y="1"/>
                    </a:lnTo>
                    <a:lnTo>
                      <a:pt x="47" y="1"/>
                    </a:lnTo>
                    <a:lnTo>
                      <a:pt x="54" y="0"/>
                    </a:lnTo>
                    <a:lnTo>
                      <a:pt x="2112" y="1117"/>
                    </a:lnTo>
                    <a:lnTo>
                      <a:pt x="2107" y="1118"/>
                    </a:lnTo>
                    <a:lnTo>
                      <a:pt x="2101" y="1120"/>
                    </a:lnTo>
                    <a:lnTo>
                      <a:pt x="2097" y="1121"/>
                    </a:lnTo>
                    <a:lnTo>
                      <a:pt x="2091" y="1123"/>
                    </a:lnTo>
                    <a:lnTo>
                      <a:pt x="2085" y="1124"/>
                    </a:lnTo>
                    <a:lnTo>
                      <a:pt x="2081" y="1125"/>
                    </a:lnTo>
                    <a:lnTo>
                      <a:pt x="2075" y="1127"/>
                    </a:lnTo>
                    <a:lnTo>
                      <a:pt x="2069" y="1129"/>
                    </a:lnTo>
                    <a:lnTo>
                      <a:pt x="0" y="5"/>
                    </a:lnTo>
                    <a:close/>
                  </a:path>
                </a:pathLst>
              </a:custGeom>
              <a:solidFill>
                <a:srgbClr val="278F79"/>
              </a:solidFill>
              <a:ln w="9525">
                <a:noFill/>
                <a:round/>
                <a:headEnd/>
                <a:tailEnd/>
              </a:ln>
            </p:spPr>
            <p:txBody>
              <a:bodyPr/>
              <a:lstStyle/>
              <a:p>
                <a:endParaRPr lang="fr-FR"/>
              </a:p>
            </p:txBody>
          </p:sp>
          <p:sp>
            <p:nvSpPr>
              <p:cNvPr id="498" name="Freeform 396"/>
              <p:cNvSpPr>
                <a:spLocks/>
              </p:cNvSpPr>
              <p:nvPr/>
            </p:nvSpPr>
            <p:spPr bwMode="auto">
              <a:xfrm>
                <a:off x="3246" y="1060"/>
                <a:ext cx="700" cy="374"/>
              </a:xfrm>
              <a:custGeom>
                <a:avLst/>
                <a:gdLst>
                  <a:gd name="T0" fmla="*/ 0 w 2100"/>
                  <a:gd name="T1" fmla="*/ 0 h 1123"/>
                  <a:gd name="T2" fmla="*/ 0 w 2100"/>
                  <a:gd name="T3" fmla="*/ 0 h 1123"/>
                  <a:gd name="T4" fmla="*/ 0 w 2100"/>
                  <a:gd name="T5" fmla="*/ 0 h 1123"/>
                  <a:gd name="T6" fmla="*/ 0 w 2100"/>
                  <a:gd name="T7" fmla="*/ 0 h 1123"/>
                  <a:gd name="T8" fmla="*/ 0 w 2100"/>
                  <a:gd name="T9" fmla="*/ 0 h 1123"/>
                  <a:gd name="T10" fmla="*/ 0 w 2100"/>
                  <a:gd name="T11" fmla="*/ 0 h 1123"/>
                  <a:gd name="T12" fmla="*/ 1 w 2100"/>
                  <a:gd name="T13" fmla="*/ 0 h 1123"/>
                  <a:gd name="T14" fmla="*/ 1 w 2100"/>
                  <a:gd name="T15" fmla="*/ 0 h 1123"/>
                  <a:gd name="T16" fmla="*/ 1 w 2100"/>
                  <a:gd name="T17" fmla="*/ 0 h 1123"/>
                  <a:gd name="T18" fmla="*/ 26 w 2100"/>
                  <a:gd name="T19" fmla="*/ 14 h 1123"/>
                  <a:gd name="T20" fmla="*/ 26 w 2100"/>
                  <a:gd name="T21" fmla="*/ 14 h 1123"/>
                  <a:gd name="T22" fmla="*/ 26 w 2100"/>
                  <a:gd name="T23" fmla="*/ 14 h 1123"/>
                  <a:gd name="T24" fmla="*/ 26 w 2100"/>
                  <a:gd name="T25" fmla="*/ 14 h 1123"/>
                  <a:gd name="T26" fmla="*/ 26 w 2100"/>
                  <a:gd name="T27" fmla="*/ 14 h 1123"/>
                  <a:gd name="T28" fmla="*/ 26 w 2100"/>
                  <a:gd name="T29" fmla="*/ 14 h 1123"/>
                  <a:gd name="T30" fmla="*/ 26 w 2100"/>
                  <a:gd name="T31" fmla="*/ 14 h 1123"/>
                  <a:gd name="T32" fmla="*/ 25 w 2100"/>
                  <a:gd name="T33" fmla="*/ 14 h 1123"/>
                  <a:gd name="T34" fmla="*/ 25 w 2100"/>
                  <a:gd name="T35" fmla="*/ 14 h 1123"/>
                  <a:gd name="T36" fmla="*/ 0 w 2100"/>
                  <a:gd name="T37" fmla="*/ 0 h 1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0"/>
                  <a:gd name="T58" fmla="*/ 0 h 1123"/>
                  <a:gd name="T59" fmla="*/ 2100 w 2100"/>
                  <a:gd name="T60" fmla="*/ 1123 h 1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0" h="1123">
                    <a:moveTo>
                      <a:pt x="0" y="6"/>
                    </a:moveTo>
                    <a:lnTo>
                      <a:pt x="7" y="6"/>
                    </a:lnTo>
                    <a:lnTo>
                      <a:pt x="13" y="4"/>
                    </a:lnTo>
                    <a:lnTo>
                      <a:pt x="20" y="4"/>
                    </a:lnTo>
                    <a:lnTo>
                      <a:pt x="27" y="3"/>
                    </a:lnTo>
                    <a:lnTo>
                      <a:pt x="34" y="2"/>
                    </a:lnTo>
                    <a:lnTo>
                      <a:pt x="41" y="1"/>
                    </a:lnTo>
                    <a:lnTo>
                      <a:pt x="47" y="1"/>
                    </a:lnTo>
                    <a:lnTo>
                      <a:pt x="54" y="0"/>
                    </a:lnTo>
                    <a:lnTo>
                      <a:pt x="2100" y="1111"/>
                    </a:lnTo>
                    <a:lnTo>
                      <a:pt x="2095" y="1112"/>
                    </a:lnTo>
                    <a:lnTo>
                      <a:pt x="2090" y="1114"/>
                    </a:lnTo>
                    <a:lnTo>
                      <a:pt x="2085" y="1115"/>
                    </a:lnTo>
                    <a:lnTo>
                      <a:pt x="2080" y="1116"/>
                    </a:lnTo>
                    <a:lnTo>
                      <a:pt x="2074" y="1119"/>
                    </a:lnTo>
                    <a:lnTo>
                      <a:pt x="2070" y="1120"/>
                    </a:lnTo>
                    <a:lnTo>
                      <a:pt x="2064" y="1122"/>
                    </a:lnTo>
                    <a:lnTo>
                      <a:pt x="2058" y="1123"/>
                    </a:lnTo>
                    <a:lnTo>
                      <a:pt x="0" y="6"/>
                    </a:lnTo>
                    <a:close/>
                  </a:path>
                </a:pathLst>
              </a:custGeom>
              <a:solidFill>
                <a:srgbClr val="298F7B"/>
              </a:solidFill>
              <a:ln w="9525">
                <a:noFill/>
                <a:round/>
                <a:headEnd/>
                <a:tailEnd/>
              </a:ln>
            </p:spPr>
            <p:txBody>
              <a:bodyPr/>
              <a:lstStyle/>
              <a:p>
                <a:endParaRPr lang="fr-FR"/>
              </a:p>
            </p:txBody>
          </p:sp>
          <p:sp>
            <p:nvSpPr>
              <p:cNvPr id="499" name="Freeform 397"/>
              <p:cNvSpPr>
                <a:spLocks/>
              </p:cNvSpPr>
              <p:nvPr/>
            </p:nvSpPr>
            <p:spPr bwMode="auto">
              <a:xfrm>
                <a:off x="3264" y="1058"/>
                <a:ext cx="696" cy="372"/>
              </a:xfrm>
              <a:custGeom>
                <a:avLst/>
                <a:gdLst>
                  <a:gd name="T0" fmla="*/ 0 w 2088"/>
                  <a:gd name="T1" fmla="*/ 0 h 1117"/>
                  <a:gd name="T2" fmla="*/ 0 w 2088"/>
                  <a:gd name="T3" fmla="*/ 0 h 1117"/>
                  <a:gd name="T4" fmla="*/ 0 w 2088"/>
                  <a:gd name="T5" fmla="*/ 0 h 1117"/>
                  <a:gd name="T6" fmla="*/ 0 w 2088"/>
                  <a:gd name="T7" fmla="*/ 0 h 1117"/>
                  <a:gd name="T8" fmla="*/ 0 w 2088"/>
                  <a:gd name="T9" fmla="*/ 0 h 1117"/>
                  <a:gd name="T10" fmla="*/ 0 w 2088"/>
                  <a:gd name="T11" fmla="*/ 0 h 1117"/>
                  <a:gd name="T12" fmla="*/ 1 w 2088"/>
                  <a:gd name="T13" fmla="*/ 0 h 1117"/>
                  <a:gd name="T14" fmla="*/ 1 w 2088"/>
                  <a:gd name="T15" fmla="*/ 0 h 1117"/>
                  <a:gd name="T16" fmla="*/ 1 w 2088"/>
                  <a:gd name="T17" fmla="*/ 0 h 1117"/>
                  <a:gd name="T18" fmla="*/ 26 w 2088"/>
                  <a:gd name="T19" fmla="*/ 14 h 1117"/>
                  <a:gd name="T20" fmla="*/ 26 w 2088"/>
                  <a:gd name="T21" fmla="*/ 14 h 1117"/>
                  <a:gd name="T22" fmla="*/ 26 w 2088"/>
                  <a:gd name="T23" fmla="*/ 14 h 1117"/>
                  <a:gd name="T24" fmla="*/ 26 w 2088"/>
                  <a:gd name="T25" fmla="*/ 14 h 1117"/>
                  <a:gd name="T26" fmla="*/ 26 w 2088"/>
                  <a:gd name="T27" fmla="*/ 14 h 1117"/>
                  <a:gd name="T28" fmla="*/ 25 w 2088"/>
                  <a:gd name="T29" fmla="*/ 14 h 1117"/>
                  <a:gd name="T30" fmla="*/ 25 w 2088"/>
                  <a:gd name="T31" fmla="*/ 14 h 1117"/>
                  <a:gd name="T32" fmla="*/ 25 w 2088"/>
                  <a:gd name="T33" fmla="*/ 14 h 1117"/>
                  <a:gd name="T34" fmla="*/ 25 w 2088"/>
                  <a:gd name="T35" fmla="*/ 14 h 1117"/>
                  <a:gd name="T36" fmla="*/ 0 w 2088"/>
                  <a:gd name="T37" fmla="*/ 0 h 1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8"/>
                  <a:gd name="T58" fmla="*/ 0 h 1117"/>
                  <a:gd name="T59" fmla="*/ 2088 w 2088"/>
                  <a:gd name="T60" fmla="*/ 1117 h 1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8" h="1117">
                    <a:moveTo>
                      <a:pt x="0" y="6"/>
                    </a:moveTo>
                    <a:lnTo>
                      <a:pt x="7" y="6"/>
                    </a:lnTo>
                    <a:lnTo>
                      <a:pt x="14" y="5"/>
                    </a:lnTo>
                    <a:lnTo>
                      <a:pt x="21" y="5"/>
                    </a:lnTo>
                    <a:lnTo>
                      <a:pt x="27" y="4"/>
                    </a:lnTo>
                    <a:lnTo>
                      <a:pt x="34" y="2"/>
                    </a:lnTo>
                    <a:lnTo>
                      <a:pt x="41" y="1"/>
                    </a:lnTo>
                    <a:lnTo>
                      <a:pt x="48" y="1"/>
                    </a:lnTo>
                    <a:lnTo>
                      <a:pt x="55" y="0"/>
                    </a:lnTo>
                    <a:lnTo>
                      <a:pt x="2088" y="1104"/>
                    </a:lnTo>
                    <a:lnTo>
                      <a:pt x="2083" y="1105"/>
                    </a:lnTo>
                    <a:lnTo>
                      <a:pt x="2077" y="1108"/>
                    </a:lnTo>
                    <a:lnTo>
                      <a:pt x="2072" y="1109"/>
                    </a:lnTo>
                    <a:lnTo>
                      <a:pt x="2067" y="1111"/>
                    </a:lnTo>
                    <a:lnTo>
                      <a:pt x="2062" y="1112"/>
                    </a:lnTo>
                    <a:lnTo>
                      <a:pt x="2057" y="1115"/>
                    </a:lnTo>
                    <a:lnTo>
                      <a:pt x="2052" y="1116"/>
                    </a:lnTo>
                    <a:lnTo>
                      <a:pt x="2046" y="1117"/>
                    </a:lnTo>
                    <a:lnTo>
                      <a:pt x="0" y="6"/>
                    </a:lnTo>
                    <a:close/>
                  </a:path>
                </a:pathLst>
              </a:custGeom>
              <a:solidFill>
                <a:srgbClr val="2A927C"/>
              </a:solidFill>
              <a:ln w="9525">
                <a:noFill/>
                <a:round/>
                <a:headEnd/>
                <a:tailEnd/>
              </a:ln>
            </p:spPr>
            <p:txBody>
              <a:bodyPr/>
              <a:lstStyle/>
              <a:p>
                <a:endParaRPr lang="fr-FR"/>
              </a:p>
            </p:txBody>
          </p:sp>
          <p:sp>
            <p:nvSpPr>
              <p:cNvPr id="500" name="Freeform 398"/>
              <p:cNvSpPr>
                <a:spLocks/>
              </p:cNvSpPr>
              <p:nvPr/>
            </p:nvSpPr>
            <p:spPr bwMode="auto">
              <a:xfrm>
                <a:off x="3282" y="1056"/>
                <a:ext cx="691" cy="370"/>
              </a:xfrm>
              <a:custGeom>
                <a:avLst/>
                <a:gdLst>
                  <a:gd name="T0" fmla="*/ 0 w 2072"/>
                  <a:gd name="T1" fmla="*/ 0 h 1109"/>
                  <a:gd name="T2" fmla="*/ 0 w 2072"/>
                  <a:gd name="T3" fmla="*/ 0 h 1109"/>
                  <a:gd name="T4" fmla="*/ 0 w 2072"/>
                  <a:gd name="T5" fmla="*/ 0 h 1109"/>
                  <a:gd name="T6" fmla="*/ 0 w 2072"/>
                  <a:gd name="T7" fmla="*/ 0 h 1109"/>
                  <a:gd name="T8" fmla="*/ 0 w 2072"/>
                  <a:gd name="T9" fmla="*/ 0 h 1109"/>
                  <a:gd name="T10" fmla="*/ 0 w 2072"/>
                  <a:gd name="T11" fmla="*/ 0 h 1109"/>
                  <a:gd name="T12" fmla="*/ 0 w 2072"/>
                  <a:gd name="T13" fmla="*/ 0 h 1109"/>
                  <a:gd name="T14" fmla="*/ 1 w 2072"/>
                  <a:gd name="T15" fmla="*/ 0 h 1109"/>
                  <a:gd name="T16" fmla="*/ 1 w 2072"/>
                  <a:gd name="T17" fmla="*/ 0 h 1109"/>
                  <a:gd name="T18" fmla="*/ 26 w 2072"/>
                  <a:gd name="T19" fmla="*/ 14 h 1109"/>
                  <a:gd name="T20" fmla="*/ 26 w 2072"/>
                  <a:gd name="T21" fmla="*/ 14 h 1109"/>
                  <a:gd name="T22" fmla="*/ 25 w 2072"/>
                  <a:gd name="T23" fmla="*/ 14 h 1109"/>
                  <a:gd name="T24" fmla="*/ 25 w 2072"/>
                  <a:gd name="T25" fmla="*/ 14 h 1109"/>
                  <a:gd name="T26" fmla="*/ 25 w 2072"/>
                  <a:gd name="T27" fmla="*/ 14 h 1109"/>
                  <a:gd name="T28" fmla="*/ 25 w 2072"/>
                  <a:gd name="T29" fmla="*/ 14 h 1109"/>
                  <a:gd name="T30" fmla="*/ 25 w 2072"/>
                  <a:gd name="T31" fmla="*/ 14 h 1109"/>
                  <a:gd name="T32" fmla="*/ 25 w 2072"/>
                  <a:gd name="T33" fmla="*/ 14 h 1109"/>
                  <a:gd name="T34" fmla="*/ 25 w 2072"/>
                  <a:gd name="T35" fmla="*/ 14 h 1109"/>
                  <a:gd name="T36" fmla="*/ 0 w 2072"/>
                  <a:gd name="T37" fmla="*/ 0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2"/>
                  <a:gd name="T58" fmla="*/ 0 h 1109"/>
                  <a:gd name="T59" fmla="*/ 2072 w 2072"/>
                  <a:gd name="T60" fmla="*/ 1109 h 1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2" h="1109">
                    <a:moveTo>
                      <a:pt x="0" y="5"/>
                    </a:moveTo>
                    <a:lnTo>
                      <a:pt x="6" y="5"/>
                    </a:lnTo>
                    <a:lnTo>
                      <a:pt x="12" y="4"/>
                    </a:lnTo>
                    <a:lnTo>
                      <a:pt x="19" y="4"/>
                    </a:lnTo>
                    <a:lnTo>
                      <a:pt x="26" y="3"/>
                    </a:lnTo>
                    <a:lnTo>
                      <a:pt x="31" y="2"/>
                    </a:lnTo>
                    <a:lnTo>
                      <a:pt x="38" y="1"/>
                    </a:lnTo>
                    <a:lnTo>
                      <a:pt x="44" y="1"/>
                    </a:lnTo>
                    <a:lnTo>
                      <a:pt x="51" y="0"/>
                    </a:lnTo>
                    <a:lnTo>
                      <a:pt x="2072" y="1098"/>
                    </a:lnTo>
                    <a:lnTo>
                      <a:pt x="2067" y="1099"/>
                    </a:lnTo>
                    <a:lnTo>
                      <a:pt x="2062" y="1100"/>
                    </a:lnTo>
                    <a:lnTo>
                      <a:pt x="2057" y="1103"/>
                    </a:lnTo>
                    <a:lnTo>
                      <a:pt x="2053" y="1104"/>
                    </a:lnTo>
                    <a:lnTo>
                      <a:pt x="2047" y="1105"/>
                    </a:lnTo>
                    <a:lnTo>
                      <a:pt x="2042" y="1107"/>
                    </a:lnTo>
                    <a:lnTo>
                      <a:pt x="2038" y="1108"/>
                    </a:lnTo>
                    <a:lnTo>
                      <a:pt x="2033" y="1109"/>
                    </a:lnTo>
                    <a:lnTo>
                      <a:pt x="0" y="5"/>
                    </a:lnTo>
                    <a:close/>
                  </a:path>
                </a:pathLst>
              </a:custGeom>
              <a:solidFill>
                <a:srgbClr val="2C927C"/>
              </a:solidFill>
              <a:ln w="9525">
                <a:noFill/>
                <a:round/>
                <a:headEnd/>
                <a:tailEnd/>
              </a:ln>
            </p:spPr>
            <p:txBody>
              <a:bodyPr/>
              <a:lstStyle/>
              <a:p>
                <a:endParaRPr lang="fr-FR"/>
              </a:p>
            </p:txBody>
          </p:sp>
          <p:sp>
            <p:nvSpPr>
              <p:cNvPr id="501" name="Freeform 399"/>
              <p:cNvSpPr>
                <a:spLocks/>
              </p:cNvSpPr>
              <p:nvPr/>
            </p:nvSpPr>
            <p:spPr bwMode="auto">
              <a:xfrm>
                <a:off x="3299" y="1054"/>
                <a:ext cx="687" cy="368"/>
              </a:xfrm>
              <a:custGeom>
                <a:avLst/>
                <a:gdLst>
                  <a:gd name="T0" fmla="*/ 0 w 2060"/>
                  <a:gd name="T1" fmla="*/ 0 h 1104"/>
                  <a:gd name="T2" fmla="*/ 0 w 2060"/>
                  <a:gd name="T3" fmla="*/ 0 h 1104"/>
                  <a:gd name="T4" fmla="*/ 0 w 2060"/>
                  <a:gd name="T5" fmla="*/ 0 h 1104"/>
                  <a:gd name="T6" fmla="*/ 0 w 2060"/>
                  <a:gd name="T7" fmla="*/ 0 h 1104"/>
                  <a:gd name="T8" fmla="*/ 0 w 2060"/>
                  <a:gd name="T9" fmla="*/ 0 h 1104"/>
                  <a:gd name="T10" fmla="*/ 0 w 2060"/>
                  <a:gd name="T11" fmla="*/ 0 h 1104"/>
                  <a:gd name="T12" fmla="*/ 0 w 2060"/>
                  <a:gd name="T13" fmla="*/ 0 h 1104"/>
                  <a:gd name="T14" fmla="*/ 1 w 2060"/>
                  <a:gd name="T15" fmla="*/ 0 h 1104"/>
                  <a:gd name="T16" fmla="*/ 1 w 2060"/>
                  <a:gd name="T17" fmla="*/ 0 h 1104"/>
                  <a:gd name="T18" fmla="*/ 25 w 2060"/>
                  <a:gd name="T19" fmla="*/ 13 h 1104"/>
                  <a:gd name="T20" fmla="*/ 25 w 2060"/>
                  <a:gd name="T21" fmla="*/ 13 h 1104"/>
                  <a:gd name="T22" fmla="*/ 25 w 2060"/>
                  <a:gd name="T23" fmla="*/ 14 h 1104"/>
                  <a:gd name="T24" fmla="*/ 25 w 2060"/>
                  <a:gd name="T25" fmla="*/ 14 h 1104"/>
                  <a:gd name="T26" fmla="*/ 25 w 2060"/>
                  <a:gd name="T27" fmla="*/ 14 h 1104"/>
                  <a:gd name="T28" fmla="*/ 25 w 2060"/>
                  <a:gd name="T29" fmla="*/ 14 h 1104"/>
                  <a:gd name="T30" fmla="*/ 25 w 2060"/>
                  <a:gd name="T31" fmla="*/ 14 h 1104"/>
                  <a:gd name="T32" fmla="*/ 25 w 2060"/>
                  <a:gd name="T33" fmla="*/ 14 h 1104"/>
                  <a:gd name="T34" fmla="*/ 25 w 2060"/>
                  <a:gd name="T35" fmla="*/ 14 h 1104"/>
                  <a:gd name="T36" fmla="*/ 0 w 2060"/>
                  <a:gd name="T37" fmla="*/ 0 h 1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0"/>
                  <a:gd name="T58" fmla="*/ 0 h 1104"/>
                  <a:gd name="T59" fmla="*/ 2060 w 2060"/>
                  <a:gd name="T60" fmla="*/ 1104 h 1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0" h="1104">
                    <a:moveTo>
                      <a:pt x="0" y="6"/>
                    </a:moveTo>
                    <a:lnTo>
                      <a:pt x="6" y="4"/>
                    </a:lnTo>
                    <a:lnTo>
                      <a:pt x="13" y="4"/>
                    </a:lnTo>
                    <a:lnTo>
                      <a:pt x="20" y="3"/>
                    </a:lnTo>
                    <a:lnTo>
                      <a:pt x="26" y="2"/>
                    </a:lnTo>
                    <a:lnTo>
                      <a:pt x="32" y="2"/>
                    </a:lnTo>
                    <a:lnTo>
                      <a:pt x="39" y="1"/>
                    </a:lnTo>
                    <a:lnTo>
                      <a:pt x="45" y="1"/>
                    </a:lnTo>
                    <a:lnTo>
                      <a:pt x="52" y="0"/>
                    </a:lnTo>
                    <a:lnTo>
                      <a:pt x="2060" y="1090"/>
                    </a:lnTo>
                    <a:lnTo>
                      <a:pt x="2056" y="1092"/>
                    </a:lnTo>
                    <a:lnTo>
                      <a:pt x="2050" y="1094"/>
                    </a:lnTo>
                    <a:lnTo>
                      <a:pt x="2046" y="1095"/>
                    </a:lnTo>
                    <a:lnTo>
                      <a:pt x="2040" y="1097"/>
                    </a:lnTo>
                    <a:lnTo>
                      <a:pt x="2036" y="1098"/>
                    </a:lnTo>
                    <a:lnTo>
                      <a:pt x="2030" y="1101"/>
                    </a:lnTo>
                    <a:lnTo>
                      <a:pt x="2025" y="1102"/>
                    </a:lnTo>
                    <a:lnTo>
                      <a:pt x="2021" y="1104"/>
                    </a:lnTo>
                    <a:lnTo>
                      <a:pt x="0" y="6"/>
                    </a:lnTo>
                    <a:close/>
                  </a:path>
                </a:pathLst>
              </a:custGeom>
              <a:solidFill>
                <a:srgbClr val="2C927E"/>
              </a:solidFill>
              <a:ln w="9525">
                <a:noFill/>
                <a:round/>
                <a:headEnd/>
                <a:tailEnd/>
              </a:ln>
            </p:spPr>
            <p:txBody>
              <a:bodyPr/>
              <a:lstStyle/>
              <a:p>
                <a:endParaRPr lang="fr-FR"/>
              </a:p>
            </p:txBody>
          </p:sp>
          <p:sp>
            <p:nvSpPr>
              <p:cNvPr id="502" name="Freeform 400"/>
              <p:cNvSpPr>
                <a:spLocks/>
              </p:cNvSpPr>
              <p:nvPr/>
            </p:nvSpPr>
            <p:spPr bwMode="auto">
              <a:xfrm>
                <a:off x="3316" y="1052"/>
                <a:ext cx="683" cy="366"/>
              </a:xfrm>
              <a:custGeom>
                <a:avLst/>
                <a:gdLst>
                  <a:gd name="T0" fmla="*/ 0 w 2047"/>
                  <a:gd name="T1" fmla="*/ 0 h 1097"/>
                  <a:gd name="T2" fmla="*/ 0 w 2047"/>
                  <a:gd name="T3" fmla="*/ 0 h 1097"/>
                  <a:gd name="T4" fmla="*/ 0 w 2047"/>
                  <a:gd name="T5" fmla="*/ 0 h 1097"/>
                  <a:gd name="T6" fmla="*/ 0 w 2047"/>
                  <a:gd name="T7" fmla="*/ 0 h 1097"/>
                  <a:gd name="T8" fmla="*/ 0 w 2047"/>
                  <a:gd name="T9" fmla="*/ 0 h 1097"/>
                  <a:gd name="T10" fmla="*/ 0 w 2047"/>
                  <a:gd name="T11" fmla="*/ 0 h 1097"/>
                  <a:gd name="T12" fmla="*/ 0 w 2047"/>
                  <a:gd name="T13" fmla="*/ 0 h 1097"/>
                  <a:gd name="T14" fmla="*/ 1 w 2047"/>
                  <a:gd name="T15" fmla="*/ 0 h 1097"/>
                  <a:gd name="T16" fmla="*/ 1 w 2047"/>
                  <a:gd name="T17" fmla="*/ 0 h 1097"/>
                  <a:gd name="T18" fmla="*/ 25 w 2047"/>
                  <a:gd name="T19" fmla="*/ 13 h 1097"/>
                  <a:gd name="T20" fmla="*/ 25 w 2047"/>
                  <a:gd name="T21" fmla="*/ 13 h 1097"/>
                  <a:gd name="T22" fmla="*/ 25 w 2047"/>
                  <a:gd name="T23" fmla="*/ 13 h 1097"/>
                  <a:gd name="T24" fmla="*/ 25 w 2047"/>
                  <a:gd name="T25" fmla="*/ 13 h 1097"/>
                  <a:gd name="T26" fmla="*/ 25 w 2047"/>
                  <a:gd name="T27" fmla="*/ 13 h 1097"/>
                  <a:gd name="T28" fmla="*/ 25 w 2047"/>
                  <a:gd name="T29" fmla="*/ 13 h 1097"/>
                  <a:gd name="T30" fmla="*/ 25 w 2047"/>
                  <a:gd name="T31" fmla="*/ 14 h 1097"/>
                  <a:gd name="T32" fmla="*/ 25 w 2047"/>
                  <a:gd name="T33" fmla="*/ 14 h 1097"/>
                  <a:gd name="T34" fmla="*/ 25 w 2047"/>
                  <a:gd name="T35" fmla="*/ 14 h 1097"/>
                  <a:gd name="T36" fmla="*/ 0 w 2047"/>
                  <a:gd name="T37" fmla="*/ 0 h 10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7"/>
                  <a:gd name="T58" fmla="*/ 0 h 1097"/>
                  <a:gd name="T59" fmla="*/ 2047 w 2047"/>
                  <a:gd name="T60" fmla="*/ 1097 h 10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7" h="1097">
                    <a:moveTo>
                      <a:pt x="0" y="7"/>
                    </a:moveTo>
                    <a:lnTo>
                      <a:pt x="6" y="6"/>
                    </a:lnTo>
                    <a:lnTo>
                      <a:pt x="13" y="5"/>
                    </a:lnTo>
                    <a:lnTo>
                      <a:pt x="20" y="5"/>
                    </a:lnTo>
                    <a:lnTo>
                      <a:pt x="26" y="4"/>
                    </a:lnTo>
                    <a:lnTo>
                      <a:pt x="32" y="2"/>
                    </a:lnTo>
                    <a:lnTo>
                      <a:pt x="39" y="1"/>
                    </a:lnTo>
                    <a:lnTo>
                      <a:pt x="45" y="1"/>
                    </a:lnTo>
                    <a:lnTo>
                      <a:pt x="52" y="0"/>
                    </a:lnTo>
                    <a:lnTo>
                      <a:pt x="2047" y="1083"/>
                    </a:lnTo>
                    <a:lnTo>
                      <a:pt x="2042" y="1085"/>
                    </a:lnTo>
                    <a:lnTo>
                      <a:pt x="2038" y="1086"/>
                    </a:lnTo>
                    <a:lnTo>
                      <a:pt x="2032" y="1088"/>
                    </a:lnTo>
                    <a:lnTo>
                      <a:pt x="2028" y="1089"/>
                    </a:lnTo>
                    <a:lnTo>
                      <a:pt x="2023" y="1092"/>
                    </a:lnTo>
                    <a:lnTo>
                      <a:pt x="2017" y="1094"/>
                    </a:lnTo>
                    <a:lnTo>
                      <a:pt x="2013" y="1095"/>
                    </a:lnTo>
                    <a:lnTo>
                      <a:pt x="2008" y="1097"/>
                    </a:lnTo>
                    <a:lnTo>
                      <a:pt x="0" y="7"/>
                    </a:lnTo>
                    <a:close/>
                  </a:path>
                </a:pathLst>
              </a:custGeom>
              <a:solidFill>
                <a:srgbClr val="2E9480"/>
              </a:solidFill>
              <a:ln w="9525">
                <a:noFill/>
                <a:round/>
                <a:headEnd/>
                <a:tailEnd/>
              </a:ln>
            </p:spPr>
            <p:txBody>
              <a:bodyPr/>
              <a:lstStyle/>
              <a:p>
                <a:endParaRPr lang="fr-FR"/>
              </a:p>
            </p:txBody>
          </p:sp>
          <p:sp>
            <p:nvSpPr>
              <p:cNvPr id="503" name="Freeform 401"/>
              <p:cNvSpPr>
                <a:spLocks/>
              </p:cNvSpPr>
              <p:nvPr/>
            </p:nvSpPr>
            <p:spPr bwMode="auto">
              <a:xfrm>
                <a:off x="3334" y="1050"/>
                <a:ext cx="677" cy="363"/>
              </a:xfrm>
              <a:custGeom>
                <a:avLst/>
                <a:gdLst>
                  <a:gd name="T0" fmla="*/ 0 w 2032"/>
                  <a:gd name="T1" fmla="*/ 0 h 1090"/>
                  <a:gd name="T2" fmla="*/ 0 w 2032"/>
                  <a:gd name="T3" fmla="*/ 0 h 1090"/>
                  <a:gd name="T4" fmla="*/ 0 w 2032"/>
                  <a:gd name="T5" fmla="*/ 0 h 1090"/>
                  <a:gd name="T6" fmla="*/ 0 w 2032"/>
                  <a:gd name="T7" fmla="*/ 0 h 1090"/>
                  <a:gd name="T8" fmla="*/ 0 w 2032"/>
                  <a:gd name="T9" fmla="*/ 0 h 1090"/>
                  <a:gd name="T10" fmla="*/ 0 w 2032"/>
                  <a:gd name="T11" fmla="*/ 0 h 1090"/>
                  <a:gd name="T12" fmla="*/ 0 w 2032"/>
                  <a:gd name="T13" fmla="*/ 0 h 1090"/>
                  <a:gd name="T14" fmla="*/ 1 w 2032"/>
                  <a:gd name="T15" fmla="*/ 0 h 1090"/>
                  <a:gd name="T16" fmla="*/ 1 w 2032"/>
                  <a:gd name="T17" fmla="*/ 0 h 1090"/>
                  <a:gd name="T18" fmla="*/ 25 w 2032"/>
                  <a:gd name="T19" fmla="*/ 13 h 1090"/>
                  <a:gd name="T20" fmla="*/ 25 w 2032"/>
                  <a:gd name="T21" fmla="*/ 13 h 1090"/>
                  <a:gd name="T22" fmla="*/ 25 w 2032"/>
                  <a:gd name="T23" fmla="*/ 13 h 1090"/>
                  <a:gd name="T24" fmla="*/ 25 w 2032"/>
                  <a:gd name="T25" fmla="*/ 13 h 1090"/>
                  <a:gd name="T26" fmla="*/ 25 w 2032"/>
                  <a:gd name="T27" fmla="*/ 13 h 1090"/>
                  <a:gd name="T28" fmla="*/ 25 w 2032"/>
                  <a:gd name="T29" fmla="*/ 13 h 1090"/>
                  <a:gd name="T30" fmla="*/ 25 w 2032"/>
                  <a:gd name="T31" fmla="*/ 13 h 1090"/>
                  <a:gd name="T32" fmla="*/ 25 w 2032"/>
                  <a:gd name="T33" fmla="*/ 13 h 1090"/>
                  <a:gd name="T34" fmla="*/ 25 w 2032"/>
                  <a:gd name="T35" fmla="*/ 13 h 1090"/>
                  <a:gd name="T36" fmla="*/ 0 w 2032"/>
                  <a:gd name="T37" fmla="*/ 0 h 10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2"/>
                  <a:gd name="T58" fmla="*/ 0 h 1090"/>
                  <a:gd name="T59" fmla="*/ 2032 w 2032"/>
                  <a:gd name="T60" fmla="*/ 1090 h 10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2" h="1090">
                    <a:moveTo>
                      <a:pt x="0" y="7"/>
                    </a:moveTo>
                    <a:lnTo>
                      <a:pt x="7" y="6"/>
                    </a:lnTo>
                    <a:lnTo>
                      <a:pt x="12" y="5"/>
                    </a:lnTo>
                    <a:lnTo>
                      <a:pt x="19" y="5"/>
                    </a:lnTo>
                    <a:lnTo>
                      <a:pt x="26" y="4"/>
                    </a:lnTo>
                    <a:lnTo>
                      <a:pt x="31" y="3"/>
                    </a:lnTo>
                    <a:lnTo>
                      <a:pt x="38" y="1"/>
                    </a:lnTo>
                    <a:lnTo>
                      <a:pt x="44" y="1"/>
                    </a:lnTo>
                    <a:lnTo>
                      <a:pt x="51" y="0"/>
                    </a:lnTo>
                    <a:lnTo>
                      <a:pt x="2032" y="1075"/>
                    </a:lnTo>
                    <a:lnTo>
                      <a:pt x="2028" y="1077"/>
                    </a:lnTo>
                    <a:lnTo>
                      <a:pt x="2023" y="1080"/>
                    </a:lnTo>
                    <a:lnTo>
                      <a:pt x="2019" y="1081"/>
                    </a:lnTo>
                    <a:lnTo>
                      <a:pt x="2014" y="1083"/>
                    </a:lnTo>
                    <a:lnTo>
                      <a:pt x="2009" y="1084"/>
                    </a:lnTo>
                    <a:lnTo>
                      <a:pt x="2004" y="1086"/>
                    </a:lnTo>
                    <a:lnTo>
                      <a:pt x="1999" y="1087"/>
                    </a:lnTo>
                    <a:lnTo>
                      <a:pt x="1995" y="1090"/>
                    </a:lnTo>
                    <a:lnTo>
                      <a:pt x="0" y="7"/>
                    </a:lnTo>
                    <a:close/>
                  </a:path>
                </a:pathLst>
              </a:custGeom>
              <a:solidFill>
                <a:srgbClr val="319480"/>
              </a:solidFill>
              <a:ln w="9525">
                <a:noFill/>
                <a:round/>
                <a:headEnd/>
                <a:tailEnd/>
              </a:ln>
            </p:spPr>
            <p:txBody>
              <a:bodyPr/>
              <a:lstStyle/>
              <a:p>
                <a:endParaRPr lang="fr-FR"/>
              </a:p>
            </p:txBody>
          </p:sp>
          <p:sp>
            <p:nvSpPr>
              <p:cNvPr id="504" name="Freeform 402"/>
              <p:cNvSpPr>
                <a:spLocks/>
              </p:cNvSpPr>
              <p:nvPr/>
            </p:nvSpPr>
            <p:spPr bwMode="auto">
              <a:xfrm>
                <a:off x="3351" y="1047"/>
                <a:ext cx="670" cy="361"/>
              </a:xfrm>
              <a:custGeom>
                <a:avLst/>
                <a:gdLst>
                  <a:gd name="T0" fmla="*/ 0 w 2011"/>
                  <a:gd name="T1" fmla="*/ 0 h 1083"/>
                  <a:gd name="T2" fmla="*/ 0 w 2011"/>
                  <a:gd name="T3" fmla="*/ 0 h 1083"/>
                  <a:gd name="T4" fmla="*/ 0 w 2011"/>
                  <a:gd name="T5" fmla="*/ 0 h 1083"/>
                  <a:gd name="T6" fmla="*/ 0 w 2011"/>
                  <a:gd name="T7" fmla="*/ 0 h 1083"/>
                  <a:gd name="T8" fmla="*/ 0 w 2011"/>
                  <a:gd name="T9" fmla="*/ 0 h 1083"/>
                  <a:gd name="T10" fmla="*/ 0 w 2011"/>
                  <a:gd name="T11" fmla="*/ 0 h 1083"/>
                  <a:gd name="T12" fmla="*/ 0 w 2011"/>
                  <a:gd name="T13" fmla="*/ 0 h 1083"/>
                  <a:gd name="T14" fmla="*/ 1 w 2011"/>
                  <a:gd name="T15" fmla="*/ 0 h 1083"/>
                  <a:gd name="T16" fmla="*/ 1 w 2011"/>
                  <a:gd name="T17" fmla="*/ 0 h 1083"/>
                  <a:gd name="T18" fmla="*/ 25 w 2011"/>
                  <a:gd name="T19" fmla="*/ 13 h 1083"/>
                  <a:gd name="T20" fmla="*/ 25 w 2011"/>
                  <a:gd name="T21" fmla="*/ 13 h 1083"/>
                  <a:gd name="T22" fmla="*/ 25 w 2011"/>
                  <a:gd name="T23" fmla="*/ 13 h 1083"/>
                  <a:gd name="T24" fmla="*/ 25 w 2011"/>
                  <a:gd name="T25" fmla="*/ 13 h 1083"/>
                  <a:gd name="T26" fmla="*/ 24 w 2011"/>
                  <a:gd name="T27" fmla="*/ 13 h 1083"/>
                  <a:gd name="T28" fmla="*/ 24 w 2011"/>
                  <a:gd name="T29" fmla="*/ 13 h 1083"/>
                  <a:gd name="T30" fmla="*/ 24 w 2011"/>
                  <a:gd name="T31" fmla="*/ 13 h 1083"/>
                  <a:gd name="T32" fmla="*/ 24 w 2011"/>
                  <a:gd name="T33" fmla="*/ 13 h 1083"/>
                  <a:gd name="T34" fmla="*/ 24 w 2011"/>
                  <a:gd name="T35" fmla="*/ 13 h 1083"/>
                  <a:gd name="T36" fmla="*/ 0 w 2011"/>
                  <a:gd name="T37" fmla="*/ 0 h 10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1"/>
                  <a:gd name="T58" fmla="*/ 0 h 1083"/>
                  <a:gd name="T59" fmla="*/ 2011 w 2011"/>
                  <a:gd name="T60" fmla="*/ 1083 h 10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1" h="1083">
                    <a:moveTo>
                      <a:pt x="0" y="8"/>
                    </a:moveTo>
                    <a:lnTo>
                      <a:pt x="6" y="7"/>
                    </a:lnTo>
                    <a:lnTo>
                      <a:pt x="12" y="6"/>
                    </a:lnTo>
                    <a:lnTo>
                      <a:pt x="19" y="6"/>
                    </a:lnTo>
                    <a:lnTo>
                      <a:pt x="25" y="5"/>
                    </a:lnTo>
                    <a:lnTo>
                      <a:pt x="30" y="4"/>
                    </a:lnTo>
                    <a:lnTo>
                      <a:pt x="37" y="3"/>
                    </a:lnTo>
                    <a:lnTo>
                      <a:pt x="43" y="2"/>
                    </a:lnTo>
                    <a:lnTo>
                      <a:pt x="49" y="0"/>
                    </a:lnTo>
                    <a:lnTo>
                      <a:pt x="2011" y="1066"/>
                    </a:lnTo>
                    <a:lnTo>
                      <a:pt x="2004" y="1071"/>
                    </a:lnTo>
                    <a:lnTo>
                      <a:pt x="1997" y="1075"/>
                    </a:lnTo>
                    <a:lnTo>
                      <a:pt x="1990" y="1080"/>
                    </a:lnTo>
                    <a:lnTo>
                      <a:pt x="1982" y="1083"/>
                    </a:lnTo>
                    <a:lnTo>
                      <a:pt x="1981" y="1083"/>
                    </a:lnTo>
                    <a:lnTo>
                      <a:pt x="0" y="8"/>
                    </a:lnTo>
                    <a:close/>
                  </a:path>
                </a:pathLst>
              </a:custGeom>
              <a:solidFill>
                <a:srgbClr val="319781"/>
              </a:solidFill>
              <a:ln w="9525">
                <a:noFill/>
                <a:round/>
                <a:headEnd/>
                <a:tailEnd/>
              </a:ln>
            </p:spPr>
            <p:txBody>
              <a:bodyPr/>
              <a:lstStyle/>
              <a:p>
                <a:endParaRPr lang="fr-FR"/>
              </a:p>
            </p:txBody>
          </p:sp>
          <p:sp>
            <p:nvSpPr>
              <p:cNvPr id="505" name="Freeform 403"/>
              <p:cNvSpPr>
                <a:spLocks/>
              </p:cNvSpPr>
              <p:nvPr/>
            </p:nvSpPr>
            <p:spPr bwMode="auto">
              <a:xfrm>
                <a:off x="3367" y="1045"/>
                <a:ext cx="661" cy="357"/>
              </a:xfrm>
              <a:custGeom>
                <a:avLst/>
                <a:gdLst>
                  <a:gd name="T0" fmla="*/ 0 w 1982"/>
                  <a:gd name="T1" fmla="*/ 0 h 1072"/>
                  <a:gd name="T2" fmla="*/ 0 w 1982"/>
                  <a:gd name="T3" fmla="*/ 0 h 1072"/>
                  <a:gd name="T4" fmla="*/ 0 w 1982"/>
                  <a:gd name="T5" fmla="*/ 0 h 1072"/>
                  <a:gd name="T6" fmla="*/ 0 w 1982"/>
                  <a:gd name="T7" fmla="*/ 0 h 1072"/>
                  <a:gd name="T8" fmla="*/ 0 w 1982"/>
                  <a:gd name="T9" fmla="*/ 0 h 1072"/>
                  <a:gd name="T10" fmla="*/ 0 w 1982"/>
                  <a:gd name="T11" fmla="*/ 0 h 1072"/>
                  <a:gd name="T12" fmla="*/ 0 w 1982"/>
                  <a:gd name="T13" fmla="*/ 0 h 1072"/>
                  <a:gd name="T14" fmla="*/ 1 w 1982"/>
                  <a:gd name="T15" fmla="*/ 0 h 1072"/>
                  <a:gd name="T16" fmla="*/ 1 w 1982"/>
                  <a:gd name="T17" fmla="*/ 0 h 1072"/>
                  <a:gd name="T18" fmla="*/ 24 w 1982"/>
                  <a:gd name="T19" fmla="*/ 13 h 1072"/>
                  <a:gd name="T20" fmla="*/ 24 w 1982"/>
                  <a:gd name="T21" fmla="*/ 13 h 1072"/>
                  <a:gd name="T22" fmla="*/ 24 w 1982"/>
                  <a:gd name="T23" fmla="*/ 13 h 1072"/>
                  <a:gd name="T24" fmla="*/ 24 w 1982"/>
                  <a:gd name="T25" fmla="*/ 13 h 1072"/>
                  <a:gd name="T26" fmla="*/ 24 w 1982"/>
                  <a:gd name="T27" fmla="*/ 13 h 1072"/>
                  <a:gd name="T28" fmla="*/ 0 w 1982"/>
                  <a:gd name="T29" fmla="*/ 0 h 10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2"/>
                  <a:gd name="T46" fmla="*/ 0 h 1072"/>
                  <a:gd name="T47" fmla="*/ 1982 w 1982"/>
                  <a:gd name="T48" fmla="*/ 1072 h 10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2" h="1072">
                    <a:moveTo>
                      <a:pt x="0" y="6"/>
                    </a:moveTo>
                    <a:lnTo>
                      <a:pt x="7" y="5"/>
                    </a:lnTo>
                    <a:lnTo>
                      <a:pt x="13" y="4"/>
                    </a:lnTo>
                    <a:lnTo>
                      <a:pt x="20" y="4"/>
                    </a:lnTo>
                    <a:lnTo>
                      <a:pt x="25" y="3"/>
                    </a:lnTo>
                    <a:lnTo>
                      <a:pt x="31" y="2"/>
                    </a:lnTo>
                    <a:lnTo>
                      <a:pt x="38" y="1"/>
                    </a:lnTo>
                    <a:lnTo>
                      <a:pt x="44" y="1"/>
                    </a:lnTo>
                    <a:lnTo>
                      <a:pt x="50" y="0"/>
                    </a:lnTo>
                    <a:lnTo>
                      <a:pt x="1982" y="1048"/>
                    </a:lnTo>
                    <a:lnTo>
                      <a:pt x="1978" y="1055"/>
                    </a:lnTo>
                    <a:lnTo>
                      <a:pt x="1973" y="1061"/>
                    </a:lnTo>
                    <a:lnTo>
                      <a:pt x="1967" y="1066"/>
                    </a:lnTo>
                    <a:lnTo>
                      <a:pt x="1962" y="1072"/>
                    </a:lnTo>
                    <a:lnTo>
                      <a:pt x="0" y="6"/>
                    </a:lnTo>
                    <a:close/>
                  </a:path>
                </a:pathLst>
              </a:custGeom>
              <a:solidFill>
                <a:srgbClr val="349783"/>
              </a:solidFill>
              <a:ln w="9525">
                <a:noFill/>
                <a:round/>
                <a:headEnd/>
                <a:tailEnd/>
              </a:ln>
            </p:spPr>
            <p:txBody>
              <a:bodyPr/>
              <a:lstStyle/>
              <a:p>
                <a:endParaRPr lang="fr-FR"/>
              </a:p>
            </p:txBody>
          </p:sp>
          <p:sp>
            <p:nvSpPr>
              <p:cNvPr id="506" name="Freeform 404"/>
              <p:cNvSpPr>
                <a:spLocks/>
              </p:cNvSpPr>
              <p:nvPr/>
            </p:nvSpPr>
            <p:spPr bwMode="auto">
              <a:xfrm>
                <a:off x="3384" y="1042"/>
                <a:ext cx="649" cy="352"/>
              </a:xfrm>
              <a:custGeom>
                <a:avLst/>
                <a:gdLst>
                  <a:gd name="T0" fmla="*/ 0 w 1947"/>
                  <a:gd name="T1" fmla="*/ 0 h 1056"/>
                  <a:gd name="T2" fmla="*/ 0 w 1947"/>
                  <a:gd name="T3" fmla="*/ 0 h 1056"/>
                  <a:gd name="T4" fmla="*/ 0 w 1947"/>
                  <a:gd name="T5" fmla="*/ 0 h 1056"/>
                  <a:gd name="T6" fmla="*/ 0 w 1947"/>
                  <a:gd name="T7" fmla="*/ 0 h 1056"/>
                  <a:gd name="T8" fmla="*/ 0 w 1947"/>
                  <a:gd name="T9" fmla="*/ 0 h 1056"/>
                  <a:gd name="T10" fmla="*/ 0 w 1947"/>
                  <a:gd name="T11" fmla="*/ 0 h 1056"/>
                  <a:gd name="T12" fmla="*/ 0 w 1947"/>
                  <a:gd name="T13" fmla="*/ 0 h 1056"/>
                  <a:gd name="T14" fmla="*/ 1 w 1947"/>
                  <a:gd name="T15" fmla="*/ 0 h 1056"/>
                  <a:gd name="T16" fmla="*/ 1 w 1947"/>
                  <a:gd name="T17" fmla="*/ 0 h 1056"/>
                  <a:gd name="T18" fmla="*/ 24 w 1947"/>
                  <a:gd name="T19" fmla="*/ 13 h 1056"/>
                  <a:gd name="T20" fmla="*/ 24 w 1947"/>
                  <a:gd name="T21" fmla="*/ 13 h 1056"/>
                  <a:gd name="T22" fmla="*/ 24 w 1947"/>
                  <a:gd name="T23" fmla="*/ 13 h 1056"/>
                  <a:gd name="T24" fmla="*/ 24 w 1947"/>
                  <a:gd name="T25" fmla="*/ 13 h 1056"/>
                  <a:gd name="T26" fmla="*/ 24 w 1947"/>
                  <a:gd name="T27" fmla="*/ 13 h 1056"/>
                  <a:gd name="T28" fmla="*/ 0 w 1947"/>
                  <a:gd name="T29" fmla="*/ 0 h 10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7"/>
                  <a:gd name="T46" fmla="*/ 0 h 1056"/>
                  <a:gd name="T47" fmla="*/ 1947 w 1947"/>
                  <a:gd name="T48" fmla="*/ 1056 h 10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7" h="1056">
                    <a:moveTo>
                      <a:pt x="0" y="8"/>
                    </a:moveTo>
                    <a:lnTo>
                      <a:pt x="7" y="6"/>
                    </a:lnTo>
                    <a:lnTo>
                      <a:pt x="13" y="5"/>
                    </a:lnTo>
                    <a:lnTo>
                      <a:pt x="20" y="4"/>
                    </a:lnTo>
                    <a:lnTo>
                      <a:pt x="25" y="3"/>
                    </a:lnTo>
                    <a:lnTo>
                      <a:pt x="31" y="2"/>
                    </a:lnTo>
                    <a:lnTo>
                      <a:pt x="38" y="2"/>
                    </a:lnTo>
                    <a:lnTo>
                      <a:pt x="43" y="1"/>
                    </a:lnTo>
                    <a:lnTo>
                      <a:pt x="50" y="0"/>
                    </a:lnTo>
                    <a:lnTo>
                      <a:pt x="1947" y="1030"/>
                    </a:lnTo>
                    <a:lnTo>
                      <a:pt x="1943" y="1037"/>
                    </a:lnTo>
                    <a:lnTo>
                      <a:pt x="1940" y="1044"/>
                    </a:lnTo>
                    <a:lnTo>
                      <a:pt x="1937" y="1051"/>
                    </a:lnTo>
                    <a:lnTo>
                      <a:pt x="1932" y="1056"/>
                    </a:lnTo>
                    <a:lnTo>
                      <a:pt x="0" y="8"/>
                    </a:lnTo>
                    <a:close/>
                  </a:path>
                </a:pathLst>
              </a:custGeom>
              <a:solidFill>
                <a:srgbClr val="339983"/>
              </a:solidFill>
              <a:ln w="9525">
                <a:noFill/>
                <a:round/>
                <a:headEnd/>
                <a:tailEnd/>
              </a:ln>
            </p:spPr>
            <p:txBody>
              <a:bodyPr/>
              <a:lstStyle/>
              <a:p>
                <a:endParaRPr lang="fr-FR"/>
              </a:p>
            </p:txBody>
          </p:sp>
          <p:sp>
            <p:nvSpPr>
              <p:cNvPr id="507" name="Freeform 405"/>
              <p:cNvSpPr>
                <a:spLocks/>
              </p:cNvSpPr>
              <p:nvPr/>
            </p:nvSpPr>
            <p:spPr bwMode="auto">
              <a:xfrm>
                <a:off x="3400" y="1039"/>
                <a:ext cx="637" cy="347"/>
              </a:xfrm>
              <a:custGeom>
                <a:avLst/>
                <a:gdLst>
                  <a:gd name="T0" fmla="*/ 0 w 1909"/>
                  <a:gd name="T1" fmla="*/ 0 h 1039"/>
                  <a:gd name="T2" fmla="*/ 0 w 1909"/>
                  <a:gd name="T3" fmla="*/ 0 h 1039"/>
                  <a:gd name="T4" fmla="*/ 0 w 1909"/>
                  <a:gd name="T5" fmla="*/ 0 h 1039"/>
                  <a:gd name="T6" fmla="*/ 0 w 1909"/>
                  <a:gd name="T7" fmla="*/ 0 h 1039"/>
                  <a:gd name="T8" fmla="*/ 0 w 1909"/>
                  <a:gd name="T9" fmla="*/ 0 h 1039"/>
                  <a:gd name="T10" fmla="*/ 0 w 1909"/>
                  <a:gd name="T11" fmla="*/ 0 h 1039"/>
                  <a:gd name="T12" fmla="*/ 0 w 1909"/>
                  <a:gd name="T13" fmla="*/ 0 h 1039"/>
                  <a:gd name="T14" fmla="*/ 1 w 1909"/>
                  <a:gd name="T15" fmla="*/ 0 h 1039"/>
                  <a:gd name="T16" fmla="*/ 1 w 1909"/>
                  <a:gd name="T17" fmla="*/ 0 h 1039"/>
                  <a:gd name="T18" fmla="*/ 24 w 1909"/>
                  <a:gd name="T19" fmla="*/ 13 h 1039"/>
                  <a:gd name="T20" fmla="*/ 24 w 1909"/>
                  <a:gd name="T21" fmla="*/ 13 h 1039"/>
                  <a:gd name="T22" fmla="*/ 24 w 1909"/>
                  <a:gd name="T23" fmla="*/ 13 h 1039"/>
                  <a:gd name="T24" fmla="*/ 24 w 1909"/>
                  <a:gd name="T25" fmla="*/ 13 h 1039"/>
                  <a:gd name="T26" fmla="*/ 23 w 1909"/>
                  <a:gd name="T27" fmla="*/ 13 h 1039"/>
                  <a:gd name="T28" fmla="*/ 0 w 1909"/>
                  <a:gd name="T29" fmla="*/ 0 h 10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9"/>
                  <a:gd name="T46" fmla="*/ 0 h 1039"/>
                  <a:gd name="T47" fmla="*/ 1909 w 1909"/>
                  <a:gd name="T48" fmla="*/ 1039 h 10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9" h="1039">
                    <a:moveTo>
                      <a:pt x="0" y="9"/>
                    </a:moveTo>
                    <a:lnTo>
                      <a:pt x="6" y="8"/>
                    </a:lnTo>
                    <a:lnTo>
                      <a:pt x="13" y="6"/>
                    </a:lnTo>
                    <a:lnTo>
                      <a:pt x="18" y="5"/>
                    </a:lnTo>
                    <a:lnTo>
                      <a:pt x="24" y="4"/>
                    </a:lnTo>
                    <a:lnTo>
                      <a:pt x="30" y="3"/>
                    </a:lnTo>
                    <a:lnTo>
                      <a:pt x="36" y="2"/>
                    </a:lnTo>
                    <a:lnTo>
                      <a:pt x="42" y="1"/>
                    </a:lnTo>
                    <a:lnTo>
                      <a:pt x="48" y="0"/>
                    </a:lnTo>
                    <a:lnTo>
                      <a:pt x="1909" y="1011"/>
                    </a:lnTo>
                    <a:lnTo>
                      <a:pt x="1907" y="1018"/>
                    </a:lnTo>
                    <a:lnTo>
                      <a:pt x="1904" y="1024"/>
                    </a:lnTo>
                    <a:lnTo>
                      <a:pt x="1900" y="1032"/>
                    </a:lnTo>
                    <a:lnTo>
                      <a:pt x="1897" y="1039"/>
                    </a:lnTo>
                    <a:lnTo>
                      <a:pt x="0" y="9"/>
                    </a:lnTo>
                    <a:close/>
                  </a:path>
                </a:pathLst>
              </a:custGeom>
              <a:solidFill>
                <a:srgbClr val="369985"/>
              </a:solidFill>
              <a:ln w="9525">
                <a:noFill/>
                <a:round/>
                <a:headEnd/>
                <a:tailEnd/>
              </a:ln>
            </p:spPr>
            <p:txBody>
              <a:bodyPr/>
              <a:lstStyle/>
              <a:p>
                <a:endParaRPr lang="fr-FR"/>
              </a:p>
            </p:txBody>
          </p:sp>
          <p:sp>
            <p:nvSpPr>
              <p:cNvPr id="508" name="Freeform 406"/>
              <p:cNvSpPr>
                <a:spLocks/>
              </p:cNvSpPr>
              <p:nvPr/>
            </p:nvSpPr>
            <p:spPr bwMode="auto">
              <a:xfrm>
                <a:off x="3416" y="1037"/>
                <a:ext cx="624" cy="339"/>
              </a:xfrm>
              <a:custGeom>
                <a:avLst/>
                <a:gdLst>
                  <a:gd name="T0" fmla="*/ 0 w 1870"/>
                  <a:gd name="T1" fmla="*/ 0 h 1019"/>
                  <a:gd name="T2" fmla="*/ 0 w 1870"/>
                  <a:gd name="T3" fmla="*/ 0 h 1019"/>
                  <a:gd name="T4" fmla="*/ 0 w 1870"/>
                  <a:gd name="T5" fmla="*/ 0 h 1019"/>
                  <a:gd name="T6" fmla="*/ 0 w 1870"/>
                  <a:gd name="T7" fmla="*/ 0 h 1019"/>
                  <a:gd name="T8" fmla="*/ 0 w 1870"/>
                  <a:gd name="T9" fmla="*/ 0 h 1019"/>
                  <a:gd name="T10" fmla="*/ 0 w 1870"/>
                  <a:gd name="T11" fmla="*/ 0 h 1019"/>
                  <a:gd name="T12" fmla="*/ 0 w 1870"/>
                  <a:gd name="T13" fmla="*/ 0 h 1019"/>
                  <a:gd name="T14" fmla="*/ 0 w 1870"/>
                  <a:gd name="T15" fmla="*/ 0 h 1019"/>
                  <a:gd name="T16" fmla="*/ 1 w 1870"/>
                  <a:gd name="T17" fmla="*/ 0 h 1019"/>
                  <a:gd name="T18" fmla="*/ 23 w 1870"/>
                  <a:gd name="T19" fmla="*/ 12 h 1019"/>
                  <a:gd name="T20" fmla="*/ 23 w 1870"/>
                  <a:gd name="T21" fmla="*/ 12 h 1019"/>
                  <a:gd name="T22" fmla="*/ 23 w 1870"/>
                  <a:gd name="T23" fmla="*/ 12 h 1019"/>
                  <a:gd name="T24" fmla="*/ 23 w 1870"/>
                  <a:gd name="T25" fmla="*/ 12 h 1019"/>
                  <a:gd name="T26" fmla="*/ 23 w 1870"/>
                  <a:gd name="T27" fmla="*/ 13 h 1019"/>
                  <a:gd name="T28" fmla="*/ 0 w 1870"/>
                  <a:gd name="T29" fmla="*/ 0 h 10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0"/>
                  <a:gd name="T46" fmla="*/ 0 h 1019"/>
                  <a:gd name="T47" fmla="*/ 1870 w 1870"/>
                  <a:gd name="T48" fmla="*/ 1019 h 10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0" h="1019">
                    <a:moveTo>
                      <a:pt x="0" y="8"/>
                    </a:moveTo>
                    <a:lnTo>
                      <a:pt x="5" y="6"/>
                    </a:lnTo>
                    <a:lnTo>
                      <a:pt x="11" y="5"/>
                    </a:lnTo>
                    <a:lnTo>
                      <a:pt x="17" y="4"/>
                    </a:lnTo>
                    <a:lnTo>
                      <a:pt x="22" y="3"/>
                    </a:lnTo>
                    <a:lnTo>
                      <a:pt x="27" y="3"/>
                    </a:lnTo>
                    <a:lnTo>
                      <a:pt x="33" y="2"/>
                    </a:lnTo>
                    <a:lnTo>
                      <a:pt x="38" y="1"/>
                    </a:lnTo>
                    <a:lnTo>
                      <a:pt x="44" y="0"/>
                    </a:lnTo>
                    <a:lnTo>
                      <a:pt x="1870" y="991"/>
                    </a:lnTo>
                    <a:lnTo>
                      <a:pt x="1868" y="997"/>
                    </a:lnTo>
                    <a:lnTo>
                      <a:pt x="1866" y="1004"/>
                    </a:lnTo>
                    <a:lnTo>
                      <a:pt x="1864" y="1012"/>
                    </a:lnTo>
                    <a:lnTo>
                      <a:pt x="1861" y="1019"/>
                    </a:lnTo>
                    <a:lnTo>
                      <a:pt x="0" y="8"/>
                    </a:lnTo>
                    <a:close/>
                  </a:path>
                </a:pathLst>
              </a:custGeom>
              <a:solidFill>
                <a:srgbClr val="399985"/>
              </a:solidFill>
              <a:ln w="9525">
                <a:noFill/>
                <a:round/>
                <a:headEnd/>
                <a:tailEnd/>
              </a:ln>
            </p:spPr>
            <p:txBody>
              <a:bodyPr/>
              <a:lstStyle/>
              <a:p>
                <a:endParaRPr lang="fr-FR"/>
              </a:p>
            </p:txBody>
          </p:sp>
          <p:sp>
            <p:nvSpPr>
              <p:cNvPr id="509" name="Freeform 407"/>
              <p:cNvSpPr>
                <a:spLocks/>
              </p:cNvSpPr>
              <p:nvPr/>
            </p:nvSpPr>
            <p:spPr bwMode="auto">
              <a:xfrm>
                <a:off x="3431" y="1033"/>
                <a:ext cx="612" cy="334"/>
              </a:xfrm>
              <a:custGeom>
                <a:avLst/>
                <a:gdLst>
                  <a:gd name="T0" fmla="*/ 0 w 1837"/>
                  <a:gd name="T1" fmla="*/ 0 h 1002"/>
                  <a:gd name="T2" fmla="*/ 0 w 1837"/>
                  <a:gd name="T3" fmla="*/ 0 h 1002"/>
                  <a:gd name="T4" fmla="*/ 0 w 1837"/>
                  <a:gd name="T5" fmla="*/ 0 h 1002"/>
                  <a:gd name="T6" fmla="*/ 0 w 1837"/>
                  <a:gd name="T7" fmla="*/ 0 h 1002"/>
                  <a:gd name="T8" fmla="*/ 0 w 1837"/>
                  <a:gd name="T9" fmla="*/ 0 h 1002"/>
                  <a:gd name="T10" fmla="*/ 0 w 1837"/>
                  <a:gd name="T11" fmla="*/ 0 h 1002"/>
                  <a:gd name="T12" fmla="*/ 0 w 1837"/>
                  <a:gd name="T13" fmla="*/ 0 h 1002"/>
                  <a:gd name="T14" fmla="*/ 1 w 1837"/>
                  <a:gd name="T15" fmla="*/ 0 h 1002"/>
                  <a:gd name="T16" fmla="*/ 1 w 1837"/>
                  <a:gd name="T17" fmla="*/ 0 h 1002"/>
                  <a:gd name="T18" fmla="*/ 23 w 1837"/>
                  <a:gd name="T19" fmla="*/ 12 h 1002"/>
                  <a:gd name="T20" fmla="*/ 23 w 1837"/>
                  <a:gd name="T21" fmla="*/ 12 h 1002"/>
                  <a:gd name="T22" fmla="*/ 23 w 1837"/>
                  <a:gd name="T23" fmla="*/ 12 h 1002"/>
                  <a:gd name="T24" fmla="*/ 23 w 1837"/>
                  <a:gd name="T25" fmla="*/ 12 h 1002"/>
                  <a:gd name="T26" fmla="*/ 23 w 1837"/>
                  <a:gd name="T27" fmla="*/ 12 h 1002"/>
                  <a:gd name="T28" fmla="*/ 0 w 1837"/>
                  <a:gd name="T29" fmla="*/ 0 h 10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7"/>
                  <a:gd name="T46" fmla="*/ 0 h 1002"/>
                  <a:gd name="T47" fmla="*/ 1837 w 1837"/>
                  <a:gd name="T48" fmla="*/ 1002 h 10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7" h="1002">
                    <a:moveTo>
                      <a:pt x="0" y="11"/>
                    </a:moveTo>
                    <a:lnTo>
                      <a:pt x="6" y="10"/>
                    </a:lnTo>
                    <a:lnTo>
                      <a:pt x="11" y="8"/>
                    </a:lnTo>
                    <a:lnTo>
                      <a:pt x="18" y="7"/>
                    </a:lnTo>
                    <a:lnTo>
                      <a:pt x="24" y="5"/>
                    </a:lnTo>
                    <a:lnTo>
                      <a:pt x="29" y="4"/>
                    </a:lnTo>
                    <a:lnTo>
                      <a:pt x="35" y="3"/>
                    </a:lnTo>
                    <a:lnTo>
                      <a:pt x="41" y="2"/>
                    </a:lnTo>
                    <a:lnTo>
                      <a:pt x="46" y="0"/>
                    </a:lnTo>
                    <a:lnTo>
                      <a:pt x="1837" y="972"/>
                    </a:lnTo>
                    <a:lnTo>
                      <a:pt x="1834" y="980"/>
                    </a:lnTo>
                    <a:lnTo>
                      <a:pt x="1832" y="987"/>
                    </a:lnTo>
                    <a:lnTo>
                      <a:pt x="1829" y="994"/>
                    </a:lnTo>
                    <a:lnTo>
                      <a:pt x="1826" y="1002"/>
                    </a:lnTo>
                    <a:lnTo>
                      <a:pt x="0" y="11"/>
                    </a:lnTo>
                    <a:close/>
                  </a:path>
                </a:pathLst>
              </a:custGeom>
              <a:solidFill>
                <a:srgbClr val="399C88"/>
              </a:solidFill>
              <a:ln w="9525">
                <a:noFill/>
                <a:round/>
                <a:headEnd/>
                <a:tailEnd/>
              </a:ln>
            </p:spPr>
            <p:txBody>
              <a:bodyPr/>
              <a:lstStyle/>
              <a:p>
                <a:endParaRPr lang="fr-FR"/>
              </a:p>
            </p:txBody>
          </p:sp>
          <p:sp>
            <p:nvSpPr>
              <p:cNvPr id="510" name="Freeform 408"/>
              <p:cNvSpPr>
                <a:spLocks/>
              </p:cNvSpPr>
              <p:nvPr/>
            </p:nvSpPr>
            <p:spPr bwMode="auto">
              <a:xfrm>
                <a:off x="3446" y="1030"/>
                <a:ext cx="601" cy="327"/>
              </a:xfrm>
              <a:custGeom>
                <a:avLst/>
                <a:gdLst>
                  <a:gd name="T0" fmla="*/ 0 w 1801"/>
                  <a:gd name="T1" fmla="*/ 0 h 982"/>
                  <a:gd name="T2" fmla="*/ 0 w 1801"/>
                  <a:gd name="T3" fmla="*/ 0 h 982"/>
                  <a:gd name="T4" fmla="*/ 0 w 1801"/>
                  <a:gd name="T5" fmla="*/ 0 h 982"/>
                  <a:gd name="T6" fmla="*/ 0 w 1801"/>
                  <a:gd name="T7" fmla="*/ 0 h 982"/>
                  <a:gd name="T8" fmla="*/ 0 w 1801"/>
                  <a:gd name="T9" fmla="*/ 0 h 982"/>
                  <a:gd name="T10" fmla="*/ 0 w 1801"/>
                  <a:gd name="T11" fmla="*/ 0 h 982"/>
                  <a:gd name="T12" fmla="*/ 0 w 1801"/>
                  <a:gd name="T13" fmla="*/ 0 h 982"/>
                  <a:gd name="T14" fmla="*/ 1 w 1801"/>
                  <a:gd name="T15" fmla="*/ 0 h 982"/>
                  <a:gd name="T16" fmla="*/ 1 w 1801"/>
                  <a:gd name="T17" fmla="*/ 0 h 982"/>
                  <a:gd name="T18" fmla="*/ 22 w 1801"/>
                  <a:gd name="T19" fmla="*/ 12 h 982"/>
                  <a:gd name="T20" fmla="*/ 22 w 1801"/>
                  <a:gd name="T21" fmla="*/ 12 h 982"/>
                  <a:gd name="T22" fmla="*/ 22 w 1801"/>
                  <a:gd name="T23" fmla="*/ 12 h 982"/>
                  <a:gd name="T24" fmla="*/ 22 w 1801"/>
                  <a:gd name="T25" fmla="*/ 12 h 982"/>
                  <a:gd name="T26" fmla="*/ 22 w 1801"/>
                  <a:gd name="T27" fmla="*/ 12 h 982"/>
                  <a:gd name="T28" fmla="*/ 0 w 1801"/>
                  <a:gd name="T29" fmla="*/ 0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1"/>
                  <a:gd name="T46" fmla="*/ 0 h 982"/>
                  <a:gd name="T47" fmla="*/ 1801 w 1801"/>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1" h="982">
                    <a:moveTo>
                      <a:pt x="0" y="10"/>
                    </a:moveTo>
                    <a:lnTo>
                      <a:pt x="7" y="9"/>
                    </a:lnTo>
                    <a:lnTo>
                      <a:pt x="13" y="8"/>
                    </a:lnTo>
                    <a:lnTo>
                      <a:pt x="18" y="7"/>
                    </a:lnTo>
                    <a:lnTo>
                      <a:pt x="24" y="5"/>
                    </a:lnTo>
                    <a:lnTo>
                      <a:pt x="31" y="4"/>
                    </a:lnTo>
                    <a:lnTo>
                      <a:pt x="37" y="3"/>
                    </a:lnTo>
                    <a:lnTo>
                      <a:pt x="42" y="1"/>
                    </a:lnTo>
                    <a:lnTo>
                      <a:pt x="48" y="0"/>
                    </a:lnTo>
                    <a:lnTo>
                      <a:pt x="1801" y="953"/>
                    </a:lnTo>
                    <a:lnTo>
                      <a:pt x="1798" y="961"/>
                    </a:lnTo>
                    <a:lnTo>
                      <a:pt x="1796" y="967"/>
                    </a:lnTo>
                    <a:lnTo>
                      <a:pt x="1793" y="974"/>
                    </a:lnTo>
                    <a:lnTo>
                      <a:pt x="1791" y="982"/>
                    </a:lnTo>
                    <a:lnTo>
                      <a:pt x="0" y="10"/>
                    </a:lnTo>
                    <a:close/>
                  </a:path>
                </a:pathLst>
              </a:custGeom>
              <a:solidFill>
                <a:srgbClr val="3C9C88"/>
              </a:solidFill>
              <a:ln w="9525">
                <a:noFill/>
                <a:round/>
                <a:headEnd/>
                <a:tailEnd/>
              </a:ln>
            </p:spPr>
            <p:txBody>
              <a:bodyPr/>
              <a:lstStyle/>
              <a:p>
                <a:endParaRPr lang="fr-FR"/>
              </a:p>
            </p:txBody>
          </p:sp>
          <p:sp>
            <p:nvSpPr>
              <p:cNvPr id="511" name="Freeform 409"/>
              <p:cNvSpPr>
                <a:spLocks/>
              </p:cNvSpPr>
              <p:nvPr/>
            </p:nvSpPr>
            <p:spPr bwMode="auto">
              <a:xfrm>
                <a:off x="3462" y="1026"/>
                <a:ext cx="588" cy="321"/>
              </a:xfrm>
              <a:custGeom>
                <a:avLst/>
                <a:gdLst>
                  <a:gd name="T0" fmla="*/ 0 w 1764"/>
                  <a:gd name="T1" fmla="*/ 0 h 963"/>
                  <a:gd name="T2" fmla="*/ 0 w 1764"/>
                  <a:gd name="T3" fmla="*/ 0 h 963"/>
                  <a:gd name="T4" fmla="*/ 0 w 1764"/>
                  <a:gd name="T5" fmla="*/ 0 h 963"/>
                  <a:gd name="T6" fmla="*/ 0 w 1764"/>
                  <a:gd name="T7" fmla="*/ 0 h 963"/>
                  <a:gd name="T8" fmla="*/ 0 w 1764"/>
                  <a:gd name="T9" fmla="*/ 0 h 963"/>
                  <a:gd name="T10" fmla="*/ 0 w 1764"/>
                  <a:gd name="T11" fmla="*/ 0 h 963"/>
                  <a:gd name="T12" fmla="*/ 0 w 1764"/>
                  <a:gd name="T13" fmla="*/ 0 h 963"/>
                  <a:gd name="T14" fmla="*/ 0 w 1764"/>
                  <a:gd name="T15" fmla="*/ 0 h 963"/>
                  <a:gd name="T16" fmla="*/ 1 w 1764"/>
                  <a:gd name="T17" fmla="*/ 0 h 963"/>
                  <a:gd name="T18" fmla="*/ 22 w 1764"/>
                  <a:gd name="T19" fmla="*/ 12 h 963"/>
                  <a:gd name="T20" fmla="*/ 22 w 1764"/>
                  <a:gd name="T21" fmla="*/ 12 h 963"/>
                  <a:gd name="T22" fmla="*/ 22 w 1764"/>
                  <a:gd name="T23" fmla="*/ 12 h 963"/>
                  <a:gd name="T24" fmla="*/ 22 w 1764"/>
                  <a:gd name="T25" fmla="*/ 12 h 963"/>
                  <a:gd name="T26" fmla="*/ 22 w 1764"/>
                  <a:gd name="T27" fmla="*/ 12 h 963"/>
                  <a:gd name="T28" fmla="*/ 0 w 1764"/>
                  <a:gd name="T29" fmla="*/ 0 h 9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4"/>
                  <a:gd name="T46" fmla="*/ 0 h 963"/>
                  <a:gd name="T47" fmla="*/ 1764 w 1764"/>
                  <a:gd name="T48" fmla="*/ 963 h 9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4" h="963">
                    <a:moveTo>
                      <a:pt x="0" y="10"/>
                    </a:moveTo>
                    <a:lnTo>
                      <a:pt x="6" y="9"/>
                    </a:lnTo>
                    <a:lnTo>
                      <a:pt x="11" y="8"/>
                    </a:lnTo>
                    <a:lnTo>
                      <a:pt x="17" y="7"/>
                    </a:lnTo>
                    <a:lnTo>
                      <a:pt x="21" y="5"/>
                    </a:lnTo>
                    <a:lnTo>
                      <a:pt x="27" y="3"/>
                    </a:lnTo>
                    <a:lnTo>
                      <a:pt x="33" y="2"/>
                    </a:lnTo>
                    <a:lnTo>
                      <a:pt x="37" y="1"/>
                    </a:lnTo>
                    <a:lnTo>
                      <a:pt x="43" y="0"/>
                    </a:lnTo>
                    <a:lnTo>
                      <a:pt x="1764" y="934"/>
                    </a:lnTo>
                    <a:lnTo>
                      <a:pt x="1761" y="941"/>
                    </a:lnTo>
                    <a:lnTo>
                      <a:pt x="1758" y="948"/>
                    </a:lnTo>
                    <a:lnTo>
                      <a:pt x="1755" y="955"/>
                    </a:lnTo>
                    <a:lnTo>
                      <a:pt x="1753" y="963"/>
                    </a:lnTo>
                    <a:lnTo>
                      <a:pt x="0" y="10"/>
                    </a:lnTo>
                    <a:close/>
                  </a:path>
                </a:pathLst>
              </a:custGeom>
              <a:solidFill>
                <a:srgbClr val="3F9F89"/>
              </a:solidFill>
              <a:ln w="9525">
                <a:noFill/>
                <a:round/>
                <a:headEnd/>
                <a:tailEnd/>
              </a:ln>
            </p:spPr>
            <p:txBody>
              <a:bodyPr/>
              <a:lstStyle/>
              <a:p>
                <a:endParaRPr lang="fr-FR"/>
              </a:p>
            </p:txBody>
          </p:sp>
          <p:sp>
            <p:nvSpPr>
              <p:cNvPr id="512" name="Freeform 410"/>
              <p:cNvSpPr>
                <a:spLocks/>
              </p:cNvSpPr>
              <p:nvPr/>
            </p:nvSpPr>
            <p:spPr bwMode="auto">
              <a:xfrm>
                <a:off x="3477" y="983"/>
                <a:ext cx="575" cy="355"/>
              </a:xfrm>
              <a:custGeom>
                <a:avLst/>
                <a:gdLst>
                  <a:gd name="T0" fmla="*/ 0 w 1727"/>
                  <a:gd name="T1" fmla="*/ 2 h 1063"/>
                  <a:gd name="T2" fmla="*/ 0 w 1727"/>
                  <a:gd name="T3" fmla="*/ 2 h 1063"/>
                  <a:gd name="T4" fmla="*/ 1 w 1727"/>
                  <a:gd name="T5" fmla="*/ 1 h 1063"/>
                  <a:gd name="T6" fmla="*/ 1 w 1727"/>
                  <a:gd name="T7" fmla="*/ 1 h 1063"/>
                  <a:gd name="T8" fmla="*/ 1 w 1727"/>
                  <a:gd name="T9" fmla="*/ 1 h 1063"/>
                  <a:gd name="T10" fmla="*/ 2 w 1727"/>
                  <a:gd name="T11" fmla="*/ 1 h 1063"/>
                  <a:gd name="T12" fmla="*/ 2 w 1727"/>
                  <a:gd name="T13" fmla="*/ 1 h 1063"/>
                  <a:gd name="T14" fmla="*/ 2 w 1727"/>
                  <a:gd name="T15" fmla="*/ 1 h 1063"/>
                  <a:gd name="T16" fmla="*/ 2 w 1727"/>
                  <a:gd name="T17" fmla="*/ 1 h 1063"/>
                  <a:gd name="T18" fmla="*/ 2 w 1727"/>
                  <a:gd name="T19" fmla="*/ 1 h 1063"/>
                  <a:gd name="T20" fmla="*/ 3 w 1727"/>
                  <a:gd name="T21" fmla="*/ 1 h 1063"/>
                  <a:gd name="T22" fmla="*/ 3 w 1727"/>
                  <a:gd name="T23" fmla="*/ 1 h 1063"/>
                  <a:gd name="T24" fmla="*/ 3 w 1727"/>
                  <a:gd name="T25" fmla="*/ 0 h 1063"/>
                  <a:gd name="T26" fmla="*/ 3 w 1727"/>
                  <a:gd name="T27" fmla="*/ 0 h 1063"/>
                  <a:gd name="T28" fmla="*/ 3 w 1727"/>
                  <a:gd name="T29" fmla="*/ 0 h 1063"/>
                  <a:gd name="T30" fmla="*/ 3 w 1727"/>
                  <a:gd name="T31" fmla="*/ 0 h 1063"/>
                  <a:gd name="T32" fmla="*/ 3 w 1727"/>
                  <a:gd name="T33" fmla="*/ 0 h 1063"/>
                  <a:gd name="T34" fmla="*/ 4 w 1727"/>
                  <a:gd name="T35" fmla="*/ 0 h 1063"/>
                  <a:gd name="T36" fmla="*/ 4 w 1727"/>
                  <a:gd name="T37" fmla="*/ 0 h 1063"/>
                  <a:gd name="T38" fmla="*/ 4 w 1727"/>
                  <a:gd name="T39" fmla="*/ 0 h 1063"/>
                  <a:gd name="T40" fmla="*/ 5 w 1727"/>
                  <a:gd name="T41" fmla="*/ 0 h 1063"/>
                  <a:gd name="T42" fmla="*/ 5 w 1727"/>
                  <a:gd name="T43" fmla="*/ 1 h 1063"/>
                  <a:gd name="T44" fmla="*/ 6 w 1727"/>
                  <a:gd name="T45" fmla="*/ 1 h 1063"/>
                  <a:gd name="T46" fmla="*/ 6 w 1727"/>
                  <a:gd name="T47" fmla="*/ 1 h 1063"/>
                  <a:gd name="T48" fmla="*/ 7 w 1727"/>
                  <a:gd name="T49" fmla="*/ 1 h 1063"/>
                  <a:gd name="T50" fmla="*/ 7 w 1727"/>
                  <a:gd name="T51" fmla="*/ 2 h 1063"/>
                  <a:gd name="T52" fmla="*/ 8 w 1727"/>
                  <a:gd name="T53" fmla="*/ 2 h 1063"/>
                  <a:gd name="T54" fmla="*/ 8 w 1727"/>
                  <a:gd name="T55" fmla="*/ 2 h 1063"/>
                  <a:gd name="T56" fmla="*/ 9 w 1727"/>
                  <a:gd name="T57" fmla="*/ 3 h 1063"/>
                  <a:gd name="T58" fmla="*/ 9 w 1727"/>
                  <a:gd name="T59" fmla="*/ 3 h 1063"/>
                  <a:gd name="T60" fmla="*/ 10 w 1727"/>
                  <a:gd name="T61" fmla="*/ 4 h 1063"/>
                  <a:gd name="T62" fmla="*/ 10 w 1727"/>
                  <a:gd name="T63" fmla="*/ 4 h 1063"/>
                  <a:gd name="T64" fmla="*/ 11 w 1727"/>
                  <a:gd name="T65" fmla="*/ 4 h 1063"/>
                  <a:gd name="T66" fmla="*/ 12 w 1727"/>
                  <a:gd name="T67" fmla="*/ 5 h 1063"/>
                  <a:gd name="T68" fmla="*/ 12 w 1727"/>
                  <a:gd name="T69" fmla="*/ 5 h 1063"/>
                  <a:gd name="T70" fmla="*/ 13 w 1727"/>
                  <a:gd name="T71" fmla="*/ 6 h 1063"/>
                  <a:gd name="T72" fmla="*/ 13 w 1727"/>
                  <a:gd name="T73" fmla="*/ 6 h 1063"/>
                  <a:gd name="T74" fmla="*/ 14 w 1727"/>
                  <a:gd name="T75" fmla="*/ 7 h 1063"/>
                  <a:gd name="T76" fmla="*/ 15 w 1727"/>
                  <a:gd name="T77" fmla="*/ 7 h 1063"/>
                  <a:gd name="T78" fmla="*/ 15 w 1727"/>
                  <a:gd name="T79" fmla="*/ 8 h 1063"/>
                  <a:gd name="T80" fmla="*/ 16 w 1727"/>
                  <a:gd name="T81" fmla="*/ 8 h 1063"/>
                  <a:gd name="T82" fmla="*/ 17 w 1727"/>
                  <a:gd name="T83" fmla="*/ 9 h 1063"/>
                  <a:gd name="T84" fmla="*/ 17 w 1727"/>
                  <a:gd name="T85" fmla="*/ 10 h 1063"/>
                  <a:gd name="T86" fmla="*/ 18 w 1727"/>
                  <a:gd name="T87" fmla="*/ 10 h 1063"/>
                  <a:gd name="T88" fmla="*/ 19 w 1727"/>
                  <a:gd name="T89" fmla="*/ 11 h 1063"/>
                  <a:gd name="T90" fmla="*/ 19 w 1727"/>
                  <a:gd name="T91" fmla="*/ 11 h 1063"/>
                  <a:gd name="T92" fmla="*/ 20 w 1727"/>
                  <a:gd name="T93" fmla="*/ 12 h 1063"/>
                  <a:gd name="T94" fmla="*/ 21 w 1727"/>
                  <a:gd name="T95" fmla="*/ 12 h 1063"/>
                  <a:gd name="T96" fmla="*/ 21 w 1727"/>
                  <a:gd name="T97" fmla="*/ 13 h 1063"/>
                  <a:gd name="T98" fmla="*/ 21 w 1727"/>
                  <a:gd name="T99" fmla="*/ 13 h 1063"/>
                  <a:gd name="T100" fmla="*/ 21 w 1727"/>
                  <a:gd name="T101" fmla="*/ 13 h 1063"/>
                  <a:gd name="T102" fmla="*/ 21 w 1727"/>
                  <a:gd name="T103" fmla="*/ 13 h 1063"/>
                  <a:gd name="T104" fmla="*/ 21 w 1727"/>
                  <a:gd name="T105" fmla="*/ 13 h 1063"/>
                  <a:gd name="T106" fmla="*/ 0 w 1727"/>
                  <a:gd name="T107" fmla="*/ 2 h 10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7"/>
                  <a:gd name="T163" fmla="*/ 0 h 1063"/>
                  <a:gd name="T164" fmla="*/ 1727 w 1727"/>
                  <a:gd name="T165" fmla="*/ 1063 h 10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7" h="1063">
                    <a:moveTo>
                      <a:pt x="0" y="129"/>
                    </a:moveTo>
                    <a:lnTo>
                      <a:pt x="27" y="122"/>
                    </a:lnTo>
                    <a:lnTo>
                      <a:pt x="53" y="114"/>
                    </a:lnTo>
                    <a:lnTo>
                      <a:pt x="78" y="106"/>
                    </a:lnTo>
                    <a:lnTo>
                      <a:pt x="101" y="100"/>
                    </a:lnTo>
                    <a:lnTo>
                      <a:pt x="122" y="92"/>
                    </a:lnTo>
                    <a:lnTo>
                      <a:pt x="143" y="84"/>
                    </a:lnTo>
                    <a:lnTo>
                      <a:pt x="162" y="76"/>
                    </a:lnTo>
                    <a:lnTo>
                      <a:pt x="179" y="68"/>
                    </a:lnTo>
                    <a:lnTo>
                      <a:pt x="195" y="60"/>
                    </a:lnTo>
                    <a:lnTo>
                      <a:pt x="209" y="52"/>
                    </a:lnTo>
                    <a:lnTo>
                      <a:pt x="222" y="43"/>
                    </a:lnTo>
                    <a:lnTo>
                      <a:pt x="233" y="35"/>
                    </a:lnTo>
                    <a:lnTo>
                      <a:pt x="243" y="26"/>
                    </a:lnTo>
                    <a:lnTo>
                      <a:pt x="251" y="18"/>
                    </a:lnTo>
                    <a:lnTo>
                      <a:pt x="257" y="9"/>
                    </a:lnTo>
                    <a:lnTo>
                      <a:pt x="261" y="0"/>
                    </a:lnTo>
                    <a:lnTo>
                      <a:pt x="292" y="7"/>
                    </a:lnTo>
                    <a:lnTo>
                      <a:pt x="324" y="16"/>
                    </a:lnTo>
                    <a:lnTo>
                      <a:pt x="357" y="27"/>
                    </a:lnTo>
                    <a:lnTo>
                      <a:pt x="391" y="40"/>
                    </a:lnTo>
                    <a:lnTo>
                      <a:pt x="427" y="55"/>
                    </a:lnTo>
                    <a:lnTo>
                      <a:pt x="464" y="74"/>
                    </a:lnTo>
                    <a:lnTo>
                      <a:pt x="502" y="94"/>
                    </a:lnTo>
                    <a:lnTo>
                      <a:pt x="541" y="116"/>
                    </a:lnTo>
                    <a:lnTo>
                      <a:pt x="582" y="140"/>
                    </a:lnTo>
                    <a:lnTo>
                      <a:pt x="624" y="165"/>
                    </a:lnTo>
                    <a:lnTo>
                      <a:pt x="667" y="194"/>
                    </a:lnTo>
                    <a:lnTo>
                      <a:pt x="710" y="223"/>
                    </a:lnTo>
                    <a:lnTo>
                      <a:pt x="755" y="254"/>
                    </a:lnTo>
                    <a:lnTo>
                      <a:pt x="800" y="287"/>
                    </a:lnTo>
                    <a:lnTo>
                      <a:pt x="847" y="320"/>
                    </a:lnTo>
                    <a:lnTo>
                      <a:pt x="894" y="356"/>
                    </a:lnTo>
                    <a:lnTo>
                      <a:pt x="942" y="392"/>
                    </a:lnTo>
                    <a:lnTo>
                      <a:pt x="991" y="430"/>
                    </a:lnTo>
                    <a:lnTo>
                      <a:pt x="1041" y="469"/>
                    </a:lnTo>
                    <a:lnTo>
                      <a:pt x="1090" y="510"/>
                    </a:lnTo>
                    <a:lnTo>
                      <a:pt x="1141" y="551"/>
                    </a:lnTo>
                    <a:lnTo>
                      <a:pt x="1193" y="593"/>
                    </a:lnTo>
                    <a:lnTo>
                      <a:pt x="1244" y="636"/>
                    </a:lnTo>
                    <a:lnTo>
                      <a:pt x="1296" y="681"/>
                    </a:lnTo>
                    <a:lnTo>
                      <a:pt x="1350" y="725"/>
                    </a:lnTo>
                    <a:lnTo>
                      <a:pt x="1403" y="771"/>
                    </a:lnTo>
                    <a:lnTo>
                      <a:pt x="1456" y="816"/>
                    </a:lnTo>
                    <a:lnTo>
                      <a:pt x="1510" y="863"/>
                    </a:lnTo>
                    <a:lnTo>
                      <a:pt x="1564" y="910"/>
                    </a:lnTo>
                    <a:lnTo>
                      <a:pt x="1618" y="958"/>
                    </a:lnTo>
                    <a:lnTo>
                      <a:pt x="1672" y="1006"/>
                    </a:lnTo>
                    <a:lnTo>
                      <a:pt x="1727" y="1053"/>
                    </a:lnTo>
                    <a:lnTo>
                      <a:pt x="1726" y="1055"/>
                    </a:lnTo>
                    <a:lnTo>
                      <a:pt x="1724" y="1058"/>
                    </a:lnTo>
                    <a:lnTo>
                      <a:pt x="1722" y="1061"/>
                    </a:lnTo>
                    <a:lnTo>
                      <a:pt x="1721" y="1063"/>
                    </a:lnTo>
                    <a:lnTo>
                      <a:pt x="0" y="129"/>
                    </a:lnTo>
                    <a:close/>
                  </a:path>
                </a:pathLst>
              </a:custGeom>
              <a:solidFill>
                <a:srgbClr val="3F9F8B"/>
              </a:solidFill>
              <a:ln w="9525">
                <a:noFill/>
                <a:round/>
                <a:headEnd/>
                <a:tailEnd/>
              </a:ln>
            </p:spPr>
            <p:txBody>
              <a:bodyPr/>
              <a:lstStyle/>
              <a:p>
                <a:endParaRPr lang="fr-FR"/>
              </a:p>
            </p:txBody>
          </p:sp>
          <p:sp>
            <p:nvSpPr>
              <p:cNvPr id="513" name="Freeform 411"/>
              <p:cNvSpPr>
                <a:spLocks/>
              </p:cNvSpPr>
              <p:nvPr/>
            </p:nvSpPr>
            <p:spPr bwMode="auto">
              <a:xfrm>
                <a:off x="382" y="502"/>
                <a:ext cx="3273" cy="641"/>
              </a:xfrm>
              <a:custGeom>
                <a:avLst/>
                <a:gdLst>
                  <a:gd name="T0" fmla="*/ 10 w 9817"/>
                  <a:gd name="T1" fmla="*/ 2 h 1923"/>
                  <a:gd name="T2" fmla="*/ 12 w 9817"/>
                  <a:gd name="T3" fmla="*/ 1 h 1923"/>
                  <a:gd name="T4" fmla="*/ 15 w 9817"/>
                  <a:gd name="T5" fmla="*/ 1 h 1923"/>
                  <a:gd name="T6" fmla="*/ 17 w 9817"/>
                  <a:gd name="T7" fmla="*/ 1 h 1923"/>
                  <a:gd name="T8" fmla="*/ 20 w 9817"/>
                  <a:gd name="T9" fmla="*/ 1 h 1923"/>
                  <a:gd name="T10" fmla="*/ 23 w 9817"/>
                  <a:gd name="T11" fmla="*/ 1 h 1923"/>
                  <a:gd name="T12" fmla="*/ 25 w 9817"/>
                  <a:gd name="T13" fmla="*/ 1 h 1923"/>
                  <a:gd name="T14" fmla="*/ 28 w 9817"/>
                  <a:gd name="T15" fmla="*/ 1 h 1923"/>
                  <a:gd name="T16" fmla="*/ 32 w 9817"/>
                  <a:gd name="T17" fmla="*/ 1 h 1923"/>
                  <a:gd name="T18" fmla="*/ 35 w 9817"/>
                  <a:gd name="T19" fmla="*/ 1 h 1923"/>
                  <a:gd name="T20" fmla="*/ 39 w 9817"/>
                  <a:gd name="T21" fmla="*/ 1 h 1923"/>
                  <a:gd name="T22" fmla="*/ 43 w 9817"/>
                  <a:gd name="T23" fmla="*/ 0 h 1923"/>
                  <a:gd name="T24" fmla="*/ 47 w 9817"/>
                  <a:gd name="T25" fmla="*/ 0 h 1923"/>
                  <a:gd name="T26" fmla="*/ 50 w 9817"/>
                  <a:gd name="T27" fmla="*/ 0 h 1923"/>
                  <a:gd name="T28" fmla="*/ 54 w 9817"/>
                  <a:gd name="T29" fmla="*/ 0 h 1923"/>
                  <a:gd name="T30" fmla="*/ 58 w 9817"/>
                  <a:gd name="T31" fmla="*/ 0 h 1923"/>
                  <a:gd name="T32" fmla="*/ 60 w 9817"/>
                  <a:gd name="T33" fmla="*/ 0 h 1923"/>
                  <a:gd name="T34" fmla="*/ 62 w 9817"/>
                  <a:gd name="T35" fmla="*/ 1 h 1923"/>
                  <a:gd name="T36" fmla="*/ 64 w 9817"/>
                  <a:gd name="T37" fmla="*/ 1 h 1923"/>
                  <a:gd name="T38" fmla="*/ 66 w 9817"/>
                  <a:gd name="T39" fmla="*/ 1 h 1923"/>
                  <a:gd name="T40" fmla="*/ 69 w 9817"/>
                  <a:gd name="T41" fmla="*/ 1 h 1923"/>
                  <a:gd name="T42" fmla="*/ 72 w 9817"/>
                  <a:gd name="T43" fmla="*/ 1 h 1923"/>
                  <a:gd name="T44" fmla="*/ 76 w 9817"/>
                  <a:gd name="T45" fmla="*/ 1 h 1923"/>
                  <a:gd name="T46" fmla="*/ 79 w 9817"/>
                  <a:gd name="T47" fmla="*/ 1 h 1923"/>
                  <a:gd name="T48" fmla="*/ 82 w 9817"/>
                  <a:gd name="T49" fmla="*/ 1 h 1923"/>
                  <a:gd name="T50" fmla="*/ 86 w 9817"/>
                  <a:gd name="T51" fmla="*/ 0 h 1923"/>
                  <a:gd name="T52" fmla="*/ 88 w 9817"/>
                  <a:gd name="T53" fmla="*/ 0 h 1923"/>
                  <a:gd name="T54" fmla="*/ 91 w 9817"/>
                  <a:gd name="T55" fmla="*/ 0 h 1923"/>
                  <a:gd name="T56" fmla="*/ 94 w 9817"/>
                  <a:gd name="T57" fmla="*/ 2 h 1923"/>
                  <a:gd name="T58" fmla="*/ 97 w 9817"/>
                  <a:gd name="T59" fmla="*/ 4 h 1923"/>
                  <a:gd name="T60" fmla="*/ 100 w 9817"/>
                  <a:gd name="T61" fmla="*/ 6 h 1923"/>
                  <a:gd name="T62" fmla="*/ 104 w 9817"/>
                  <a:gd name="T63" fmla="*/ 8 h 1923"/>
                  <a:gd name="T64" fmla="*/ 107 w 9817"/>
                  <a:gd name="T65" fmla="*/ 10 h 1923"/>
                  <a:gd name="T66" fmla="*/ 111 w 9817"/>
                  <a:gd name="T67" fmla="*/ 12 h 1923"/>
                  <a:gd name="T68" fmla="*/ 114 w 9817"/>
                  <a:gd name="T69" fmla="*/ 15 h 1923"/>
                  <a:gd name="T70" fmla="*/ 118 w 9817"/>
                  <a:gd name="T71" fmla="*/ 17 h 1923"/>
                  <a:gd name="T72" fmla="*/ 120 w 9817"/>
                  <a:gd name="T73" fmla="*/ 19 h 1923"/>
                  <a:gd name="T74" fmla="*/ 121 w 9817"/>
                  <a:gd name="T75" fmla="*/ 21 h 1923"/>
                  <a:gd name="T76" fmla="*/ 120 w 9817"/>
                  <a:gd name="T77" fmla="*/ 22 h 1923"/>
                  <a:gd name="T78" fmla="*/ 117 w 9817"/>
                  <a:gd name="T79" fmla="*/ 23 h 1923"/>
                  <a:gd name="T80" fmla="*/ 113 w 9817"/>
                  <a:gd name="T81" fmla="*/ 23 h 1923"/>
                  <a:gd name="T82" fmla="*/ 107 w 9817"/>
                  <a:gd name="T83" fmla="*/ 24 h 1923"/>
                  <a:gd name="T84" fmla="*/ 101 w 9817"/>
                  <a:gd name="T85" fmla="*/ 24 h 1923"/>
                  <a:gd name="T86" fmla="*/ 94 w 9817"/>
                  <a:gd name="T87" fmla="*/ 24 h 1923"/>
                  <a:gd name="T88" fmla="*/ 83 w 9817"/>
                  <a:gd name="T89" fmla="*/ 23 h 1923"/>
                  <a:gd name="T90" fmla="*/ 71 w 9817"/>
                  <a:gd name="T91" fmla="*/ 23 h 1923"/>
                  <a:gd name="T92" fmla="*/ 60 w 9817"/>
                  <a:gd name="T93" fmla="*/ 22 h 1923"/>
                  <a:gd name="T94" fmla="*/ 48 w 9817"/>
                  <a:gd name="T95" fmla="*/ 21 h 1923"/>
                  <a:gd name="T96" fmla="*/ 37 w 9817"/>
                  <a:gd name="T97" fmla="*/ 21 h 1923"/>
                  <a:gd name="T98" fmla="*/ 25 w 9817"/>
                  <a:gd name="T99" fmla="*/ 20 h 1923"/>
                  <a:gd name="T100" fmla="*/ 14 w 9817"/>
                  <a:gd name="T101" fmla="*/ 19 h 1923"/>
                  <a:gd name="T102" fmla="*/ 3 w 9817"/>
                  <a:gd name="T103" fmla="*/ 18 h 1923"/>
                  <a:gd name="T104" fmla="*/ 1 w 9817"/>
                  <a:gd name="T105" fmla="*/ 15 h 1923"/>
                  <a:gd name="T106" fmla="*/ 2 w 9817"/>
                  <a:gd name="T107" fmla="*/ 11 h 1923"/>
                  <a:gd name="T108" fmla="*/ 4 w 9817"/>
                  <a:gd name="T109" fmla="*/ 7 h 1923"/>
                  <a:gd name="T110" fmla="*/ 7 w 9817"/>
                  <a:gd name="T111" fmla="*/ 3 h 19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17"/>
                  <a:gd name="T169" fmla="*/ 0 h 1923"/>
                  <a:gd name="T170" fmla="*/ 9817 w 9817"/>
                  <a:gd name="T171" fmla="*/ 1923 h 192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17" h="1923">
                    <a:moveTo>
                      <a:pt x="633" y="147"/>
                    </a:moveTo>
                    <a:lnTo>
                      <a:pt x="684" y="142"/>
                    </a:lnTo>
                    <a:lnTo>
                      <a:pt x="736" y="137"/>
                    </a:lnTo>
                    <a:lnTo>
                      <a:pt x="787" y="134"/>
                    </a:lnTo>
                    <a:lnTo>
                      <a:pt x="839" y="129"/>
                    </a:lnTo>
                    <a:lnTo>
                      <a:pt x="890" y="126"/>
                    </a:lnTo>
                    <a:lnTo>
                      <a:pt x="942" y="122"/>
                    </a:lnTo>
                    <a:lnTo>
                      <a:pt x="994" y="119"/>
                    </a:lnTo>
                    <a:lnTo>
                      <a:pt x="1046" y="117"/>
                    </a:lnTo>
                    <a:lnTo>
                      <a:pt x="1098" y="113"/>
                    </a:lnTo>
                    <a:lnTo>
                      <a:pt x="1150" y="111"/>
                    </a:lnTo>
                    <a:lnTo>
                      <a:pt x="1204" y="109"/>
                    </a:lnTo>
                    <a:lnTo>
                      <a:pt x="1256" y="106"/>
                    </a:lnTo>
                    <a:lnTo>
                      <a:pt x="1308" y="104"/>
                    </a:lnTo>
                    <a:lnTo>
                      <a:pt x="1361" y="103"/>
                    </a:lnTo>
                    <a:lnTo>
                      <a:pt x="1413" y="101"/>
                    </a:lnTo>
                    <a:lnTo>
                      <a:pt x="1466" y="99"/>
                    </a:lnTo>
                    <a:lnTo>
                      <a:pt x="1519" y="97"/>
                    </a:lnTo>
                    <a:lnTo>
                      <a:pt x="1573" y="95"/>
                    </a:lnTo>
                    <a:lnTo>
                      <a:pt x="1625" y="93"/>
                    </a:lnTo>
                    <a:lnTo>
                      <a:pt x="1678" y="91"/>
                    </a:lnTo>
                    <a:lnTo>
                      <a:pt x="1731" y="90"/>
                    </a:lnTo>
                    <a:lnTo>
                      <a:pt x="1784" y="86"/>
                    </a:lnTo>
                    <a:lnTo>
                      <a:pt x="1838" y="84"/>
                    </a:lnTo>
                    <a:lnTo>
                      <a:pt x="1891" y="82"/>
                    </a:lnTo>
                    <a:lnTo>
                      <a:pt x="1944" y="78"/>
                    </a:lnTo>
                    <a:lnTo>
                      <a:pt x="1997" y="76"/>
                    </a:lnTo>
                    <a:lnTo>
                      <a:pt x="2051" y="73"/>
                    </a:lnTo>
                    <a:lnTo>
                      <a:pt x="2104" y="68"/>
                    </a:lnTo>
                    <a:lnTo>
                      <a:pt x="2158" y="65"/>
                    </a:lnTo>
                    <a:lnTo>
                      <a:pt x="2211" y="60"/>
                    </a:lnTo>
                    <a:lnTo>
                      <a:pt x="2265" y="56"/>
                    </a:lnTo>
                    <a:lnTo>
                      <a:pt x="2318" y="50"/>
                    </a:lnTo>
                    <a:lnTo>
                      <a:pt x="2396" y="49"/>
                    </a:lnTo>
                    <a:lnTo>
                      <a:pt x="2473" y="49"/>
                    </a:lnTo>
                    <a:lnTo>
                      <a:pt x="2551" y="48"/>
                    </a:lnTo>
                    <a:lnTo>
                      <a:pt x="2628" y="46"/>
                    </a:lnTo>
                    <a:lnTo>
                      <a:pt x="2705" y="46"/>
                    </a:lnTo>
                    <a:lnTo>
                      <a:pt x="2782" y="45"/>
                    </a:lnTo>
                    <a:lnTo>
                      <a:pt x="2859" y="44"/>
                    </a:lnTo>
                    <a:lnTo>
                      <a:pt x="2936" y="44"/>
                    </a:lnTo>
                    <a:lnTo>
                      <a:pt x="3013" y="43"/>
                    </a:lnTo>
                    <a:lnTo>
                      <a:pt x="3090" y="42"/>
                    </a:lnTo>
                    <a:lnTo>
                      <a:pt x="3167" y="41"/>
                    </a:lnTo>
                    <a:lnTo>
                      <a:pt x="3244" y="41"/>
                    </a:lnTo>
                    <a:lnTo>
                      <a:pt x="3320" y="40"/>
                    </a:lnTo>
                    <a:lnTo>
                      <a:pt x="3397" y="39"/>
                    </a:lnTo>
                    <a:lnTo>
                      <a:pt x="3474" y="39"/>
                    </a:lnTo>
                    <a:lnTo>
                      <a:pt x="3551" y="37"/>
                    </a:lnTo>
                    <a:lnTo>
                      <a:pt x="3627" y="36"/>
                    </a:lnTo>
                    <a:lnTo>
                      <a:pt x="3704" y="35"/>
                    </a:lnTo>
                    <a:lnTo>
                      <a:pt x="3781" y="35"/>
                    </a:lnTo>
                    <a:lnTo>
                      <a:pt x="3857" y="34"/>
                    </a:lnTo>
                    <a:lnTo>
                      <a:pt x="3934" y="33"/>
                    </a:lnTo>
                    <a:lnTo>
                      <a:pt x="4011" y="32"/>
                    </a:lnTo>
                    <a:lnTo>
                      <a:pt x="4088" y="32"/>
                    </a:lnTo>
                    <a:lnTo>
                      <a:pt x="4165" y="31"/>
                    </a:lnTo>
                    <a:lnTo>
                      <a:pt x="4242" y="29"/>
                    </a:lnTo>
                    <a:lnTo>
                      <a:pt x="4319" y="28"/>
                    </a:lnTo>
                    <a:lnTo>
                      <a:pt x="4396" y="28"/>
                    </a:lnTo>
                    <a:lnTo>
                      <a:pt x="4473" y="27"/>
                    </a:lnTo>
                    <a:lnTo>
                      <a:pt x="4550" y="26"/>
                    </a:lnTo>
                    <a:lnTo>
                      <a:pt x="4628" y="25"/>
                    </a:lnTo>
                    <a:lnTo>
                      <a:pt x="4705" y="25"/>
                    </a:lnTo>
                    <a:lnTo>
                      <a:pt x="4783" y="24"/>
                    </a:lnTo>
                    <a:lnTo>
                      <a:pt x="4811" y="24"/>
                    </a:lnTo>
                    <a:lnTo>
                      <a:pt x="4843" y="26"/>
                    </a:lnTo>
                    <a:lnTo>
                      <a:pt x="4877" y="28"/>
                    </a:lnTo>
                    <a:lnTo>
                      <a:pt x="4912" y="32"/>
                    </a:lnTo>
                    <a:lnTo>
                      <a:pt x="4948" y="35"/>
                    </a:lnTo>
                    <a:lnTo>
                      <a:pt x="4987" y="40"/>
                    </a:lnTo>
                    <a:lnTo>
                      <a:pt x="5025" y="44"/>
                    </a:lnTo>
                    <a:lnTo>
                      <a:pt x="5064" y="49"/>
                    </a:lnTo>
                    <a:lnTo>
                      <a:pt x="5103" y="53"/>
                    </a:lnTo>
                    <a:lnTo>
                      <a:pt x="5142" y="58"/>
                    </a:lnTo>
                    <a:lnTo>
                      <a:pt x="5179" y="62"/>
                    </a:lnTo>
                    <a:lnTo>
                      <a:pt x="5217" y="66"/>
                    </a:lnTo>
                    <a:lnTo>
                      <a:pt x="5252" y="69"/>
                    </a:lnTo>
                    <a:lnTo>
                      <a:pt x="5286" y="71"/>
                    </a:lnTo>
                    <a:lnTo>
                      <a:pt x="5316" y="74"/>
                    </a:lnTo>
                    <a:lnTo>
                      <a:pt x="5346" y="74"/>
                    </a:lnTo>
                    <a:lnTo>
                      <a:pt x="5412" y="75"/>
                    </a:lnTo>
                    <a:lnTo>
                      <a:pt x="5480" y="75"/>
                    </a:lnTo>
                    <a:lnTo>
                      <a:pt x="5549" y="75"/>
                    </a:lnTo>
                    <a:lnTo>
                      <a:pt x="5620" y="75"/>
                    </a:lnTo>
                    <a:lnTo>
                      <a:pt x="5691" y="75"/>
                    </a:lnTo>
                    <a:lnTo>
                      <a:pt x="5762" y="74"/>
                    </a:lnTo>
                    <a:lnTo>
                      <a:pt x="5834" y="73"/>
                    </a:lnTo>
                    <a:lnTo>
                      <a:pt x="5906" y="71"/>
                    </a:lnTo>
                    <a:lnTo>
                      <a:pt x="5979" y="70"/>
                    </a:lnTo>
                    <a:lnTo>
                      <a:pt x="6050" y="69"/>
                    </a:lnTo>
                    <a:lnTo>
                      <a:pt x="6122" y="67"/>
                    </a:lnTo>
                    <a:lnTo>
                      <a:pt x="6195" y="65"/>
                    </a:lnTo>
                    <a:lnTo>
                      <a:pt x="6266" y="63"/>
                    </a:lnTo>
                    <a:lnTo>
                      <a:pt x="6338" y="61"/>
                    </a:lnTo>
                    <a:lnTo>
                      <a:pt x="6408" y="58"/>
                    </a:lnTo>
                    <a:lnTo>
                      <a:pt x="6478" y="56"/>
                    </a:lnTo>
                    <a:lnTo>
                      <a:pt x="6546" y="53"/>
                    </a:lnTo>
                    <a:lnTo>
                      <a:pt x="6614" y="50"/>
                    </a:lnTo>
                    <a:lnTo>
                      <a:pt x="6681" y="46"/>
                    </a:lnTo>
                    <a:lnTo>
                      <a:pt x="6745" y="43"/>
                    </a:lnTo>
                    <a:lnTo>
                      <a:pt x="6809" y="41"/>
                    </a:lnTo>
                    <a:lnTo>
                      <a:pt x="6871" y="37"/>
                    </a:lnTo>
                    <a:lnTo>
                      <a:pt x="6931" y="34"/>
                    </a:lnTo>
                    <a:lnTo>
                      <a:pt x="6990" y="29"/>
                    </a:lnTo>
                    <a:lnTo>
                      <a:pt x="7046" y="26"/>
                    </a:lnTo>
                    <a:lnTo>
                      <a:pt x="7100" y="23"/>
                    </a:lnTo>
                    <a:lnTo>
                      <a:pt x="7152" y="19"/>
                    </a:lnTo>
                    <a:lnTo>
                      <a:pt x="7202" y="15"/>
                    </a:lnTo>
                    <a:lnTo>
                      <a:pt x="7248" y="11"/>
                    </a:lnTo>
                    <a:lnTo>
                      <a:pt x="7292" y="8"/>
                    </a:lnTo>
                    <a:lnTo>
                      <a:pt x="7333" y="3"/>
                    </a:lnTo>
                    <a:lnTo>
                      <a:pt x="7371" y="0"/>
                    </a:lnTo>
                    <a:lnTo>
                      <a:pt x="7441" y="43"/>
                    </a:lnTo>
                    <a:lnTo>
                      <a:pt x="7511" y="87"/>
                    </a:lnTo>
                    <a:lnTo>
                      <a:pt x="7580" y="130"/>
                    </a:lnTo>
                    <a:lnTo>
                      <a:pt x="7649" y="174"/>
                    </a:lnTo>
                    <a:lnTo>
                      <a:pt x="7719" y="217"/>
                    </a:lnTo>
                    <a:lnTo>
                      <a:pt x="7788" y="262"/>
                    </a:lnTo>
                    <a:lnTo>
                      <a:pt x="7857" y="305"/>
                    </a:lnTo>
                    <a:lnTo>
                      <a:pt x="7927" y="349"/>
                    </a:lnTo>
                    <a:lnTo>
                      <a:pt x="7997" y="392"/>
                    </a:lnTo>
                    <a:lnTo>
                      <a:pt x="8066" y="436"/>
                    </a:lnTo>
                    <a:lnTo>
                      <a:pt x="8135" y="479"/>
                    </a:lnTo>
                    <a:lnTo>
                      <a:pt x="8205" y="523"/>
                    </a:lnTo>
                    <a:lnTo>
                      <a:pt x="8274" y="566"/>
                    </a:lnTo>
                    <a:lnTo>
                      <a:pt x="8343" y="610"/>
                    </a:lnTo>
                    <a:lnTo>
                      <a:pt x="8413" y="653"/>
                    </a:lnTo>
                    <a:lnTo>
                      <a:pt x="8482" y="698"/>
                    </a:lnTo>
                    <a:lnTo>
                      <a:pt x="8551" y="741"/>
                    </a:lnTo>
                    <a:lnTo>
                      <a:pt x="8622" y="785"/>
                    </a:lnTo>
                    <a:lnTo>
                      <a:pt x="8691" y="828"/>
                    </a:lnTo>
                    <a:lnTo>
                      <a:pt x="8760" y="872"/>
                    </a:lnTo>
                    <a:lnTo>
                      <a:pt x="8830" y="915"/>
                    </a:lnTo>
                    <a:lnTo>
                      <a:pt x="8899" y="959"/>
                    </a:lnTo>
                    <a:lnTo>
                      <a:pt x="8969" y="1002"/>
                    </a:lnTo>
                    <a:lnTo>
                      <a:pt x="9038" y="1046"/>
                    </a:lnTo>
                    <a:lnTo>
                      <a:pt x="9107" y="1089"/>
                    </a:lnTo>
                    <a:lnTo>
                      <a:pt x="9178" y="1134"/>
                    </a:lnTo>
                    <a:lnTo>
                      <a:pt x="9247" y="1177"/>
                    </a:lnTo>
                    <a:lnTo>
                      <a:pt x="9316" y="1221"/>
                    </a:lnTo>
                    <a:lnTo>
                      <a:pt x="9386" y="1264"/>
                    </a:lnTo>
                    <a:lnTo>
                      <a:pt x="9455" y="1308"/>
                    </a:lnTo>
                    <a:lnTo>
                      <a:pt x="9525" y="1351"/>
                    </a:lnTo>
                    <a:lnTo>
                      <a:pt x="9594" y="1395"/>
                    </a:lnTo>
                    <a:lnTo>
                      <a:pt x="9660" y="1440"/>
                    </a:lnTo>
                    <a:lnTo>
                      <a:pt x="9713" y="1484"/>
                    </a:lnTo>
                    <a:lnTo>
                      <a:pt x="9755" y="1524"/>
                    </a:lnTo>
                    <a:lnTo>
                      <a:pt x="9787" y="1562"/>
                    </a:lnTo>
                    <a:lnTo>
                      <a:pt x="9807" y="1598"/>
                    </a:lnTo>
                    <a:lnTo>
                      <a:pt x="9817" y="1632"/>
                    </a:lnTo>
                    <a:lnTo>
                      <a:pt x="9816" y="1662"/>
                    </a:lnTo>
                    <a:lnTo>
                      <a:pt x="9807" y="1692"/>
                    </a:lnTo>
                    <a:lnTo>
                      <a:pt x="9787" y="1719"/>
                    </a:lnTo>
                    <a:lnTo>
                      <a:pt x="9758" y="1745"/>
                    </a:lnTo>
                    <a:lnTo>
                      <a:pt x="9721" y="1768"/>
                    </a:lnTo>
                    <a:lnTo>
                      <a:pt x="9675" y="1789"/>
                    </a:lnTo>
                    <a:lnTo>
                      <a:pt x="9621" y="1809"/>
                    </a:lnTo>
                    <a:lnTo>
                      <a:pt x="9559" y="1827"/>
                    </a:lnTo>
                    <a:lnTo>
                      <a:pt x="9489" y="1842"/>
                    </a:lnTo>
                    <a:lnTo>
                      <a:pt x="9413" y="1857"/>
                    </a:lnTo>
                    <a:lnTo>
                      <a:pt x="9329" y="1870"/>
                    </a:lnTo>
                    <a:lnTo>
                      <a:pt x="9239" y="1881"/>
                    </a:lnTo>
                    <a:lnTo>
                      <a:pt x="9142" y="1891"/>
                    </a:lnTo>
                    <a:lnTo>
                      <a:pt x="9041" y="1899"/>
                    </a:lnTo>
                    <a:lnTo>
                      <a:pt x="8933" y="1907"/>
                    </a:lnTo>
                    <a:lnTo>
                      <a:pt x="8820" y="1913"/>
                    </a:lnTo>
                    <a:lnTo>
                      <a:pt x="8701" y="1917"/>
                    </a:lnTo>
                    <a:lnTo>
                      <a:pt x="8579" y="1919"/>
                    </a:lnTo>
                    <a:lnTo>
                      <a:pt x="8452" y="1922"/>
                    </a:lnTo>
                    <a:lnTo>
                      <a:pt x="8320" y="1923"/>
                    </a:lnTo>
                    <a:lnTo>
                      <a:pt x="8186" y="1923"/>
                    </a:lnTo>
                    <a:lnTo>
                      <a:pt x="8049" y="1922"/>
                    </a:lnTo>
                    <a:lnTo>
                      <a:pt x="7907" y="1919"/>
                    </a:lnTo>
                    <a:lnTo>
                      <a:pt x="7763" y="1917"/>
                    </a:lnTo>
                    <a:lnTo>
                      <a:pt x="7618" y="1914"/>
                    </a:lnTo>
                    <a:lnTo>
                      <a:pt x="7470" y="1909"/>
                    </a:lnTo>
                    <a:lnTo>
                      <a:pt x="7227" y="1901"/>
                    </a:lnTo>
                    <a:lnTo>
                      <a:pt x="6984" y="1892"/>
                    </a:lnTo>
                    <a:lnTo>
                      <a:pt x="6742" y="1883"/>
                    </a:lnTo>
                    <a:lnTo>
                      <a:pt x="6501" y="1874"/>
                    </a:lnTo>
                    <a:lnTo>
                      <a:pt x="6261" y="1864"/>
                    </a:lnTo>
                    <a:lnTo>
                      <a:pt x="6022" y="1853"/>
                    </a:lnTo>
                    <a:lnTo>
                      <a:pt x="5783" y="1841"/>
                    </a:lnTo>
                    <a:lnTo>
                      <a:pt x="5544" y="1830"/>
                    </a:lnTo>
                    <a:lnTo>
                      <a:pt x="5306" y="1818"/>
                    </a:lnTo>
                    <a:lnTo>
                      <a:pt x="5069" y="1805"/>
                    </a:lnTo>
                    <a:lnTo>
                      <a:pt x="4834" y="1793"/>
                    </a:lnTo>
                    <a:lnTo>
                      <a:pt x="4597" y="1779"/>
                    </a:lnTo>
                    <a:lnTo>
                      <a:pt x="4363" y="1765"/>
                    </a:lnTo>
                    <a:lnTo>
                      <a:pt x="4128" y="1752"/>
                    </a:lnTo>
                    <a:lnTo>
                      <a:pt x="3895" y="1738"/>
                    </a:lnTo>
                    <a:lnTo>
                      <a:pt x="3662" y="1724"/>
                    </a:lnTo>
                    <a:lnTo>
                      <a:pt x="3429" y="1709"/>
                    </a:lnTo>
                    <a:lnTo>
                      <a:pt x="3196" y="1694"/>
                    </a:lnTo>
                    <a:lnTo>
                      <a:pt x="2965" y="1678"/>
                    </a:lnTo>
                    <a:lnTo>
                      <a:pt x="2734" y="1664"/>
                    </a:lnTo>
                    <a:lnTo>
                      <a:pt x="2503" y="1648"/>
                    </a:lnTo>
                    <a:lnTo>
                      <a:pt x="2274" y="1632"/>
                    </a:lnTo>
                    <a:lnTo>
                      <a:pt x="2045" y="1616"/>
                    </a:lnTo>
                    <a:lnTo>
                      <a:pt x="1816" y="1599"/>
                    </a:lnTo>
                    <a:lnTo>
                      <a:pt x="1587" y="1583"/>
                    </a:lnTo>
                    <a:lnTo>
                      <a:pt x="1359" y="1567"/>
                    </a:lnTo>
                    <a:lnTo>
                      <a:pt x="1131" y="1550"/>
                    </a:lnTo>
                    <a:lnTo>
                      <a:pt x="905" y="1534"/>
                    </a:lnTo>
                    <a:lnTo>
                      <a:pt x="678" y="1517"/>
                    </a:lnTo>
                    <a:lnTo>
                      <a:pt x="452" y="1502"/>
                    </a:lnTo>
                    <a:lnTo>
                      <a:pt x="225" y="1485"/>
                    </a:lnTo>
                    <a:lnTo>
                      <a:pt x="0" y="1469"/>
                    </a:lnTo>
                    <a:lnTo>
                      <a:pt x="10" y="1382"/>
                    </a:lnTo>
                    <a:lnTo>
                      <a:pt x="24" y="1294"/>
                    </a:lnTo>
                    <a:lnTo>
                      <a:pt x="43" y="1208"/>
                    </a:lnTo>
                    <a:lnTo>
                      <a:pt x="66" y="1122"/>
                    </a:lnTo>
                    <a:lnTo>
                      <a:pt x="92" y="1036"/>
                    </a:lnTo>
                    <a:lnTo>
                      <a:pt x="122" y="951"/>
                    </a:lnTo>
                    <a:lnTo>
                      <a:pt x="157" y="866"/>
                    </a:lnTo>
                    <a:lnTo>
                      <a:pt x="196" y="783"/>
                    </a:lnTo>
                    <a:lnTo>
                      <a:pt x="238" y="700"/>
                    </a:lnTo>
                    <a:lnTo>
                      <a:pt x="283" y="618"/>
                    </a:lnTo>
                    <a:lnTo>
                      <a:pt x="333" y="537"/>
                    </a:lnTo>
                    <a:lnTo>
                      <a:pt x="386" y="456"/>
                    </a:lnTo>
                    <a:lnTo>
                      <a:pt x="443" y="377"/>
                    </a:lnTo>
                    <a:lnTo>
                      <a:pt x="503" y="299"/>
                    </a:lnTo>
                    <a:lnTo>
                      <a:pt x="566" y="223"/>
                    </a:lnTo>
                    <a:lnTo>
                      <a:pt x="633" y="147"/>
                    </a:lnTo>
                    <a:close/>
                  </a:path>
                </a:pathLst>
              </a:custGeom>
              <a:solidFill>
                <a:srgbClr val="000000"/>
              </a:solidFill>
              <a:ln w="9525">
                <a:noFill/>
                <a:round/>
                <a:headEnd/>
                <a:tailEnd/>
              </a:ln>
            </p:spPr>
            <p:txBody>
              <a:bodyPr/>
              <a:lstStyle/>
              <a:p>
                <a:endParaRPr lang="fr-FR"/>
              </a:p>
            </p:txBody>
          </p:sp>
          <p:sp>
            <p:nvSpPr>
              <p:cNvPr id="514" name="Freeform 412"/>
              <p:cNvSpPr>
                <a:spLocks/>
              </p:cNvSpPr>
              <p:nvPr/>
            </p:nvSpPr>
            <p:spPr bwMode="auto">
              <a:xfrm>
                <a:off x="2750" y="537"/>
                <a:ext cx="151" cy="37"/>
              </a:xfrm>
              <a:custGeom>
                <a:avLst/>
                <a:gdLst>
                  <a:gd name="T0" fmla="*/ 6 w 453"/>
                  <a:gd name="T1" fmla="*/ 1 h 111"/>
                  <a:gd name="T2" fmla="*/ 5 w 453"/>
                  <a:gd name="T3" fmla="*/ 1 h 111"/>
                  <a:gd name="T4" fmla="*/ 5 w 453"/>
                  <a:gd name="T5" fmla="*/ 1 h 111"/>
                  <a:gd name="T6" fmla="*/ 5 w 453"/>
                  <a:gd name="T7" fmla="*/ 1 h 111"/>
                  <a:gd name="T8" fmla="*/ 5 w 453"/>
                  <a:gd name="T9" fmla="*/ 1 h 111"/>
                  <a:gd name="T10" fmla="*/ 5 w 453"/>
                  <a:gd name="T11" fmla="*/ 1 h 111"/>
                  <a:gd name="T12" fmla="*/ 5 w 453"/>
                  <a:gd name="T13" fmla="*/ 1 h 111"/>
                  <a:gd name="T14" fmla="*/ 5 w 453"/>
                  <a:gd name="T15" fmla="*/ 1 h 111"/>
                  <a:gd name="T16" fmla="*/ 4 w 453"/>
                  <a:gd name="T17" fmla="*/ 1 h 111"/>
                  <a:gd name="T18" fmla="*/ 4 w 453"/>
                  <a:gd name="T19" fmla="*/ 1 h 111"/>
                  <a:gd name="T20" fmla="*/ 4 w 453"/>
                  <a:gd name="T21" fmla="*/ 1 h 111"/>
                  <a:gd name="T22" fmla="*/ 4 w 453"/>
                  <a:gd name="T23" fmla="*/ 0 h 111"/>
                  <a:gd name="T24" fmla="*/ 4 w 453"/>
                  <a:gd name="T25" fmla="*/ 0 h 111"/>
                  <a:gd name="T26" fmla="*/ 4 w 453"/>
                  <a:gd name="T27" fmla="*/ 0 h 111"/>
                  <a:gd name="T28" fmla="*/ 4 w 453"/>
                  <a:gd name="T29" fmla="*/ 0 h 111"/>
                  <a:gd name="T30" fmla="*/ 3 w 453"/>
                  <a:gd name="T31" fmla="*/ 0 h 111"/>
                  <a:gd name="T32" fmla="*/ 3 w 453"/>
                  <a:gd name="T33" fmla="*/ 0 h 111"/>
                  <a:gd name="T34" fmla="*/ 3 w 453"/>
                  <a:gd name="T35" fmla="*/ 0 h 111"/>
                  <a:gd name="T36" fmla="*/ 3 w 453"/>
                  <a:gd name="T37" fmla="*/ 0 h 111"/>
                  <a:gd name="T38" fmla="*/ 3 w 453"/>
                  <a:gd name="T39" fmla="*/ 0 h 111"/>
                  <a:gd name="T40" fmla="*/ 2 w 453"/>
                  <a:gd name="T41" fmla="*/ 0 h 111"/>
                  <a:gd name="T42" fmla="*/ 2 w 453"/>
                  <a:gd name="T43" fmla="*/ 0 h 111"/>
                  <a:gd name="T44" fmla="*/ 2 w 453"/>
                  <a:gd name="T45" fmla="*/ 0 h 111"/>
                  <a:gd name="T46" fmla="*/ 2 w 453"/>
                  <a:gd name="T47" fmla="*/ 0 h 111"/>
                  <a:gd name="T48" fmla="*/ 2 w 453"/>
                  <a:gd name="T49" fmla="*/ 0 h 111"/>
                  <a:gd name="T50" fmla="*/ 1 w 453"/>
                  <a:gd name="T51" fmla="*/ 0 h 111"/>
                  <a:gd name="T52" fmla="*/ 1 w 453"/>
                  <a:gd name="T53" fmla="*/ 0 h 111"/>
                  <a:gd name="T54" fmla="*/ 1 w 453"/>
                  <a:gd name="T55" fmla="*/ 0 h 111"/>
                  <a:gd name="T56" fmla="*/ 1 w 453"/>
                  <a:gd name="T57" fmla="*/ 0 h 111"/>
                  <a:gd name="T58" fmla="*/ 1 w 453"/>
                  <a:gd name="T59" fmla="*/ 0 h 111"/>
                  <a:gd name="T60" fmla="*/ 0 w 453"/>
                  <a:gd name="T61" fmla="*/ 0 h 111"/>
                  <a:gd name="T62" fmla="*/ 0 w 453"/>
                  <a:gd name="T63" fmla="*/ 0 h 111"/>
                  <a:gd name="T64" fmla="*/ 0 w 453"/>
                  <a:gd name="T65" fmla="*/ 0 h 111"/>
                  <a:gd name="T66" fmla="*/ 6 w 453"/>
                  <a:gd name="T67" fmla="*/ 1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3"/>
                  <a:gd name="T103" fmla="*/ 0 h 111"/>
                  <a:gd name="T104" fmla="*/ 453 w 453"/>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3" h="111">
                    <a:moveTo>
                      <a:pt x="453" y="111"/>
                    </a:moveTo>
                    <a:lnTo>
                      <a:pt x="441" y="105"/>
                    </a:lnTo>
                    <a:lnTo>
                      <a:pt x="429" y="97"/>
                    </a:lnTo>
                    <a:lnTo>
                      <a:pt x="417" y="90"/>
                    </a:lnTo>
                    <a:lnTo>
                      <a:pt x="404" y="83"/>
                    </a:lnTo>
                    <a:lnTo>
                      <a:pt x="393" y="76"/>
                    </a:lnTo>
                    <a:lnTo>
                      <a:pt x="381" y="68"/>
                    </a:lnTo>
                    <a:lnTo>
                      <a:pt x="369" y="62"/>
                    </a:lnTo>
                    <a:lnTo>
                      <a:pt x="357" y="55"/>
                    </a:lnTo>
                    <a:lnTo>
                      <a:pt x="346" y="48"/>
                    </a:lnTo>
                    <a:lnTo>
                      <a:pt x="333" y="41"/>
                    </a:lnTo>
                    <a:lnTo>
                      <a:pt x="322" y="34"/>
                    </a:lnTo>
                    <a:lnTo>
                      <a:pt x="309" y="28"/>
                    </a:lnTo>
                    <a:lnTo>
                      <a:pt x="298" y="21"/>
                    </a:lnTo>
                    <a:lnTo>
                      <a:pt x="286" y="14"/>
                    </a:lnTo>
                    <a:lnTo>
                      <a:pt x="274" y="7"/>
                    </a:lnTo>
                    <a:lnTo>
                      <a:pt x="262" y="0"/>
                    </a:lnTo>
                    <a:lnTo>
                      <a:pt x="246" y="1"/>
                    </a:lnTo>
                    <a:lnTo>
                      <a:pt x="230" y="1"/>
                    </a:lnTo>
                    <a:lnTo>
                      <a:pt x="214" y="3"/>
                    </a:lnTo>
                    <a:lnTo>
                      <a:pt x="198" y="3"/>
                    </a:lnTo>
                    <a:lnTo>
                      <a:pt x="183" y="4"/>
                    </a:lnTo>
                    <a:lnTo>
                      <a:pt x="166" y="4"/>
                    </a:lnTo>
                    <a:lnTo>
                      <a:pt x="150" y="5"/>
                    </a:lnTo>
                    <a:lnTo>
                      <a:pt x="134" y="5"/>
                    </a:lnTo>
                    <a:lnTo>
                      <a:pt x="117" y="6"/>
                    </a:lnTo>
                    <a:lnTo>
                      <a:pt x="101" y="7"/>
                    </a:lnTo>
                    <a:lnTo>
                      <a:pt x="84" y="7"/>
                    </a:lnTo>
                    <a:lnTo>
                      <a:pt x="67" y="8"/>
                    </a:lnTo>
                    <a:lnTo>
                      <a:pt x="51" y="8"/>
                    </a:lnTo>
                    <a:lnTo>
                      <a:pt x="34" y="9"/>
                    </a:lnTo>
                    <a:lnTo>
                      <a:pt x="17" y="9"/>
                    </a:lnTo>
                    <a:lnTo>
                      <a:pt x="0" y="11"/>
                    </a:lnTo>
                    <a:lnTo>
                      <a:pt x="453" y="111"/>
                    </a:lnTo>
                    <a:close/>
                  </a:path>
                </a:pathLst>
              </a:custGeom>
              <a:solidFill>
                <a:srgbClr val="333333"/>
              </a:solidFill>
              <a:ln w="9525">
                <a:noFill/>
                <a:round/>
                <a:headEnd/>
                <a:tailEnd/>
              </a:ln>
            </p:spPr>
            <p:txBody>
              <a:bodyPr/>
              <a:lstStyle/>
              <a:p>
                <a:endParaRPr lang="fr-FR"/>
              </a:p>
            </p:txBody>
          </p:sp>
          <p:sp>
            <p:nvSpPr>
              <p:cNvPr id="515" name="Freeform 413"/>
              <p:cNvSpPr>
                <a:spLocks/>
              </p:cNvSpPr>
              <p:nvPr/>
            </p:nvSpPr>
            <p:spPr bwMode="auto">
              <a:xfrm>
                <a:off x="2701" y="540"/>
                <a:ext cx="234" cy="53"/>
              </a:xfrm>
              <a:custGeom>
                <a:avLst/>
                <a:gdLst>
                  <a:gd name="T0" fmla="*/ 7 w 700"/>
                  <a:gd name="T1" fmla="*/ 1 h 159"/>
                  <a:gd name="T2" fmla="*/ 8 w 700"/>
                  <a:gd name="T3" fmla="*/ 1 h 159"/>
                  <a:gd name="T4" fmla="*/ 8 w 700"/>
                  <a:gd name="T5" fmla="*/ 1 h 159"/>
                  <a:gd name="T6" fmla="*/ 8 w 700"/>
                  <a:gd name="T7" fmla="*/ 2 h 159"/>
                  <a:gd name="T8" fmla="*/ 8 w 700"/>
                  <a:gd name="T9" fmla="*/ 2 h 159"/>
                  <a:gd name="T10" fmla="*/ 8 w 700"/>
                  <a:gd name="T11" fmla="*/ 2 h 159"/>
                  <a:gd name="T12" fmla="*/ 8 w 700"/>
                  <a:gd name="T13" fmla="*/ 2 h 159"/>
                  <a:gd name="T14" fmla="*/ 9 w 700"/>
                  <a:gd name="T15" fmla="*/ 2 h 159"/>
                  <a:gd name="T16" fmla="*/ 9 w 700"/>
                  <a:gd name="T17" fmla="*/ 2 h 159"/>
                  <a:gd name="T18" fmla="*/ 0 w 700"/>
                  <a:gd name="T19" fmla="*/ 0 h 159"/>
                  <a:gd name="T20" fmla="*/ 0 w 700"/>
                  <a:gd name="T21" fmla="*/ 0 h 159"/>
                  <a:gd name="T22" fmla="*/ 0 w 700"/>
                  <a:gd name="T23" fmla="*/ 0 h 159"/>
                  <a:gd name="T24" fmla="*/ 1 w 700"/>
                  <a:gd name="T25" fmla="*/ 0 h 159"/>
                  <a:gd name="T26" fmla="*/ 1 w 700"/>
                  <a:gd name="T27" fmla="*/ 0 h 159"/>
                  <a:gd name="T28" fmla="*/ 1 w 700"/>
                  <a:gd name="T29" fmla="*/ 0 h 159"/>
                  <a:gd name="T30" fmla="*/ 1 w 700"/>
                  <a:gd name="T31" fmla="*/ 0 h 159"/>
                  <a:gd name="T32" fmla="*/ 2 w 700"/>
                  <a:gd name="T33" fmla="*/ 0 h 159"/>
                  <a:gd name="T34" fmla="*/ 2 w 700"/>
                  <a:gd name="T35" fmla="*/ 0 h 159"/>
                  <a:gd name="T36" fmla="*/ 7 w 700"/>
                  <a:gd name="T37" fmla="*/ 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0"/>
                  <a:gd name="T58" fmla="*/ 0 h 159"/>
                  <a:gd name="T59" fmla="*/ 700 w 700"/>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0" h="159">
                    <a:moveTo>
                      <a:pt x="600" y="100"/>
                    </a:moveTo>
                    <a:lnTo>
                      <a:pt x="613" y="107"/>
                    </a:lnTo>
                    <a:lnTo>
                      <a:pt x="625" y="115"/>
                    </a:lnTo>
                    <a:lnTo>
                      <a:pt x="638" y="122"/>
                    </a:lnTo>
                    <a:lnTo>
                      <a:pt x="650" y="130"/>
                    </a:lnTo>
                    <a:lnTo>
                      <a:pt x="662" y="137"/>
                    </a:lnTo>
                    <a:lnTo>
                      <a:pt x="675" y="144"/>
                    </a:lnTo>
                    <a:lnTo>
                      <a:pt x="687" y="151"/>
                    </a:lnTo>
                    <a:lnTo>
                      <a:pt x="700" y="159"/>
                    </a:lnTo>
                    <a:lnTo>
                      <a:pt x="0" y="5"/>
                    </a:lnTo>
                    <a:lnTo>
                      <a:pt x="18" y="4"/>
                    </a:lnTo>
                    <a:lnTo>
                      <a:pt x="37" y="4"/>
                    </a:lnTo>
                    <a:lnTo>
                      <a:pt x="56" y="3"/>
                    </a:lnTo>
                    <a:lnTo>
                      <a:pt x="74" y="2"/>
                    </a:lnTo>
                    <a:lnTo>
                      <a:pt x="93" y="2"/>
                    </a:lnTo>
                    <a:lnTo>
                      <a:pt x="111" y="1"/>
                    </a:lnTo>
                    <a:lnTo>
                      <a:pt x="129" y="1"/>
                    </a:lnTo>
                    <a:lnTo>
                      <a:pt x="147" y="0"/>
                    </a:lnTo>
                    <a:lnTo>
                      <a:pt x="600" y="100"/>
                    </a:lnTo>
                    <a:close/>
                  </a:path>
                </a:pathLst>
              </a:custGeom>
              <a:solidFill>
                <a:srgbClr val="363636"/>
              </a:solidFill>
              <a:ln w="9525">
                <a:noFill/>
                <a:round/>
                <a:headEnd/>
                <a:tailEnd/>
              </a:ln>
            </p:spPr>
            <p:txBody>
              <a:bodyPr/>
              <a:lstStyle/>
              <a:p>
                <a:endParaRPr lang="fr-FR"/>
              </a:p>
            </p:txBody>
          </p:sp>
          <p:sp>
            <p:nvSpPr>
              <p:cNvPr id="516" name="Freeform 414"/>
              <p:cNvSpPr>
                <a:spLocks/>
              </p:cNvSpPr>
              <p:nvPr/>
            </p:nvSpPr>
            <p:spPr bwMode="auto">
              <a:xfrm>
                <a:off x="2652" y="542"/>
                <a:ext cx="315" cy="71"/>
              </a:xfrm>
              <a:custGeom>
                <a:avLst/>
                <a:gdLst>
                  <a:gd name="T0" fmla="*/ 11 w 943"/>
                  <a:gd name="T1" fmla="*/ 2 h 213"/>
                  <a:gd name="T2" fmla="*/ 11 w 943"/>
                  <a:gd name="T3" fmla="*/ 2 h 213"/>
                  <a:gd name="T4" fmla="*/ 11 w 943"/>
                  <a:gd name="T5" fmla="*/ 2 h 213"/>
                  <a:gd name="T6" fmla="*/ 11 w 943"/>
                  <a:gd name="T7" fmla="*/ 2 h 213"/>
                  <a:gd name="T8" fmla="*/ 11 w 943"/>
                  <a:gd name="T9" fmla="*/ 2 h 213"/>
                  <a:gd name="T10" fmla="*/ 11 w 943"/>
                  <a:gd name="T11" fmla="*/ 2 h 213"/>
                  <a:gd name="T12" fmla="*/ 11 w 943"/>
                  <a:gd name="T13" fmla="*/ 2 h 213"/>
                  <a:gd name="T14" fmla="*/ 12 w 943"/>
                  <a:gd name="T15" fmla="*/ 3 h 213"/>
                  <a:gd name="T16" fmla="*/ 12 w 943"/>
                  <a:gd name="T17" fmla="*/ 3 h 213"/>
                  <a:gd name="T18" fmla="*/ 0 w 943"/>
                  <a:gd name="T19" fmla="*/ 0 h 213"/>
                  <a:gd name="T20" fmla="*/ 0 w 943"/>
                  <a:gd name="T21" fmla="*/ 0 h 213"/>
                  <a:gd name="T22" fmla="*/ 0 w 943"/>
                  <a:gd name="T23" fmla="*/ 0 h 213"/>
                  <a:gd name="T24" fmla="*/ 1 w 943"/>
                  <a:gd name="T25" fmla="*/ 0 h 213"/>
                  <a:gd name="T26" fmla="*/ 1 w 943"/>
                  <a:gd name="T27" fmla="*/ 0 h 213"/>
                  <a:gd name="T28" fmla="*/ 1 w 943"/>
                  <a:gd name="T29" fmla="*/ 0 h 213"/>
                  <a:gd name="T30" fmla="*/ 1 w 943"/>
                  <a:gd name="T31" fmla="*/ 0 h 213"/>
                  <a:gd name="T32" fmla="*/ 2 w 943"/>
                  <a:gd name="T33" fmla="*/ 0 h 213"/>
                  <a:gd name="T34" fmla="*/ 2 w 943"/>
                  <a:gd name="T35" fmla="*/ 0 h 213"/>
                  <a:gd name="T36" fmla="*/ 11 w 943"/>
                  <a:gd name="T37" fmla="*/ 2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3"/>
                  <a:gd name="T58" fmla="*/ 0 h 213"/>
                  <a:gd name="T59" fmla="*/ 943 w 943"/>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3" h="213">
                    <a:moveTo>
                      <a:pt x="847" y="154"/>
                    </a:moveTo>
                    <a:lnTo>
                      <a:pt x="859" y="161"/>
                    </a:lnTo>
                    <a:lnTo>
                      <a:pt x="871" y="169"/>
                    </a:lnTo>
                    <a:lnTo>
                      <a:pt x="883" y="176"/>
                    </a:lnTo>
                    <a:lnTo>
                      <a:pt x="896" y="184"/>
                    </a:lnTo>
                    <a:lnTo>
                      <a:pt x="907" y="190"/>
                    </a:lnTo>
                    <a:lnTo>
                      <a:pt x="919" y="198"/>
                    </a:lnTo>
                    <a:lnTo>
                      <a:pt x="931" y="205"/>
                    </a:lnTo>
                    <a:lnTo>
                      <a:pt x="943" y="213"/>
                    </a:lnTo>
                    <a:lnTo>
                      <a:pt x="0" y="5"/>
                    </a:lnTo>
                    <a:lnTo>
                      <a:pt x="18" y="4"/>
                    </a:lnTo>
                    <a:lnTo>
                      <a:pt x="37" y="4"/>
                    </a:lnTo>
                    <a:lnTo>
                      <a:pt x="55" y="2"/>
                    </a:lnTo>
                    <a:lnTo>
                      <a:pt x="73" y="2"/>
                    </a:lnTo>
                    <a:lnTo>
                      <a:pt x="93" y="1"/>
                    </a:lnTo>
                    <a:lnTo>
                      <a:pt x="111" y="1"/>
                    </a:lnTo>
                    <a:lnTo>
                      <a:pt x="129" y="0"/>
                    </a:lnTo>
                    <a:lnTo>
                      <a:pt x="147" y="0"/>
                    </a:lnTo>
                    <a:lnTo>
                      <a:pt x="847" y="154"/>
                    </a:lnTo>
                    <a:close/>
                  </a:path>
                </a:pathLst>
              </a:custGeom>
              <a:solidFill>
                <a:srgbClr val="393939"/>
              </a:solidFill>
              <a:ln w="9525">
                <a:noFill/>
                <a:round/>
                <a:headEnd/>
                <a:tailEnd/>
              </a:ln>
            </p:spPr>
            <p:txBody>
              <a:bodyPr/>
              <a:lstStyle/>
              <a:p>
                <a:endParaRPr lang="fr-FR"/>
              </a:p>
            </p:txBody>
          </p:sp>
          <p:sp>
            <p:nvSpPr>
              <p:cNvPr id="517" name="Freeform 415"/>
              <p:cNvSpPr>
                <a:spLocks/>
              </p:cNvSpPr>
              <p:nvPr/>
            </p:nvSpPr>
            <p:spPr bwMode="auto">
              <a:xfrm>
                <a:off x="2604" y="544"/>
                <a:ext cx="395" cy="89"/>
              </a:xfrm>
              <a:custGeom>
                <a:avLst/>
                <a:gdLst>
                  <a:gd name="T0" fmla="*/ 13 w 1186"/>
                  <a:gd name="T1" fmla="*/ 3 h 267"/>
                  <a:gd name="T2" fmla="*/ 14 w 1186"/>
                  <a:gd name="T3" fmla="*/ 3 h 267"/>
                  <a:gd name="T4" fmla="*/ 14 w 1186"/>
                  <a:gd name="T5" fmla="*/ 3 h 267"/>
                  <a:gd name="T6" fmla="*/ 14 w 1186"/>
                  <a:gd name="T7" fmla="*/ 3 h 267"/>
                  <a:gd name="T8" fmla="*/ 14 w 1186"/>
                  <a:gd name="T9" fmla="*/ 3 h 267"/>
                  <a:gd name="T10" fmla="*/ 14 w 1186"/>
                  <a:gd name="T11" fmla="*/ 3 h 267"/>
                  <a:gd name="T12" fmla="*/ 14 w 1186"/>
                  <a:gd name="T13" fmla="*/ 3 h 267"/>
                  <a:gd name="T14" fmla="*/ 14 w 1186"/>
                  <a:gd name="T15" fmla="*/ 3 h 267"/>
                  <a:gd name="T16" fmla="*/ 15 w 1186"/>
                  <a:gd name="T17" fmla="*/ 3 h 267"/>
                  <a:gd name="T18" fmla="*/ 0 w 1186"/>
                  <a:gd name="T19" fmla="*/ 0 h 267"/>
                  <a:gd name="T20" fmla="*/ 0 w 1186"/>
                  <a:gd name="T21" fmla="*/ 0 h 267"/>
                  <a:gd name="T22" fmla="*/ 0 w 1186"/>
                  <a:gd name="T23" fmla="*/ 0 h 267"/>
                  <a:gd name="T24" fmla="*/ 1 w 1186"/>
                  <a:gd name="T25" fmla="*/ 0 h 267"/>
                  <a:gd name="T26" fmla="*/ 1 w 1186"/>
                  <a:gd name="T27" fmla="*/ 0 h 267"/>
                  <a:gd name="T28" fmla="*/ 1 w 1186"/>
                  <a:gd name="T29" fmla="*/ 0 h 267"/>
                  <a:gd name="T30" fmla="*/ 1 w 1186"/>
                  <a:gd name="T31" fmla="*/ 0 h 267"/>
                  <a:gd name="T32" fmla="*/ 2 w 1186"/>
                  <a:gd name="T33" fmla="*/ 0 h 267"/>
                  <a:gd name="T34" fmla="*/ 2 w 1186"/>
                  <a:gd name="T35" fmla="*/ 0 h 267"/>
                  <a:gd name="T36" fmla="*/ 13 w 1186"/>
                  <a:gd name="T37" fmla="*/ 3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6"/>
                  <a:gd name="T58" fmla="*/ 0 h 267"/>
                  <a:gd name="T59" fmla="*/ 1186 w 1186"/>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6" h="267">
                    <a:moveTo>
                      <a:pt x="1089" y="208"/>
                    </a:moveTo>
                    <a:lnTo>
                      <a:pt x="1102" y="215"/>
                    </a:lnTo>
                    <a:lnTo>
                      <a:pt x="1114" y="223"/>
                    </a:lnTo>
                    <a:lnTo>
                      <a:pt x="1126" y="230"/>
                    </a:lnTo>
                    <a:lnTo>
                      <a:pt x="1138" y="238"/>
                    </a:lnTo>
                    <a:lnTo>
                      <a:pt x="1150" y="244"/>
                    </a:lnTo>
                    <a:lnTo>
                      <a:pt x="1163" y="252"/>
                    </a:lnTo>
                    <a:lnTo>
                      <a:pt x="1174" y="259"/>
                    </a:lnTo>
                    <a:lnTo>
                      <a:pt x="1186" y="267"/>
                    </a:lnTo>
                    <a:lnTo>
                      <a:pt x="0" y="3"/>
                    </a:lnTo>
                    <a:lnTo>
                      <a:pt x="18" y="3"/>
                    </a:lnTo>
                    <a:lnTo>
                      <a:pt x="37" y="2"/>
                    </a:lnTo>
                    <a:lnTo>
                      <a:pt x="55" y="2"/>
                    </a:lnTo>
                    <a:lnTo>
                      <a:pt x="73" y="1"/>
                    </a:lnTo>
                    <a:lnTo>
                      <a:pt x="91" y="1"/>
                    </a:lnTo>
                    <a:lnTo>
                      <a:pt x="110" y="1"/>
                    </a:lnTo>
                    <a:lnTo>
                      <a:pt x="128" y="0"/>
                    </a:lnTo>
                    <a:lnTo>
                      <a:pt x="146" y="0"/>
                    </a:lnTo>
                    <a:lnTo>
                      <a:pt x="1089" y="208"/>
                    </a:lnTo>
                    <a:close/>
                  </a:path>
                </a:pathLst>
              </a:custGeom>
              <a:solidFill>
                <a:srgbClr val="393939"/>
              </a:solidFill>
              <a:ln w="9525">
                <a:noFill/>
                <a:round/>
                <a:headEnd/>
                <a:tailEnd/>
              </a:ln>
            </p:spPr>
            <p:txBody>
              <a:bodyPr/>
              <a:lstStyle/>
              <a:p>
                <a:endParaRPr lang="fr-FR"/>
              </a:p>
            </p:txBody>
          </p:sp>
          <p:sp>
            <p:nvSpPr>
              <p:cNvPr id="518" name="Freeform 416"/>
              <p:cNvSpPr>
                <a:spLocks/>
              </p:cNvSpPr>
              <p:nvPr/>
            </p:nvSpPr>
            <p:spPr bwMode="auto">
              <a:xfrm>
                <a:off x="2550" y="545"/>
                <a:ext cx="482" cy="108"/>
              </a:xfrm>
              <a:custGeom>
                <a:avLst/>
                <a:gdLst>
                  <a:gd name="T0" fmla="*/ 17 w 1444"/>
                  <a:gd name="T1" fmla="*/ 3 h 324"/>
                  <a:gd name="T2" fmla="*/ 17 w 1444"/>
                  <a:gd name="T3" fmla="*/ 3 h 324"/>
                  <a:gd name="T4" fmla="*/ 17 w 1444"/>
                  <a:gd name="T5" fmla="*/ 3 h 324"/>
                  <a:gd name="T6" fmla="*/ 17 w 1444"/>
                  <a:gd name="T7" fmla="*/ 4 h 324"/>
                  <a:gd name="T8" fmla="*/ 17 w 1444"/>
                  <a:gd name="T9" fmla="*/ 4 h 324"/>
                  <a:gd name="T10" fmla="*/ 17 w 1444"/>
                  <a:gd name="T11" fmla="*/ 4 h 324"/>
                  <a:gd name="T12" fmla="*/ 18 w 1444"/>
                  <a:gd name="T13" fmla="*/ 4 h 324"/>
                  <a:gd name="T14" fmla="*/ 18 w 1444"/>
                  <a:gd name="T15" fmla="*/ 4 h 324"/>
                  <a:gd name="T16" fmla="*/ 18 w 1444"/>
                  <a:gd name="T17" fmla="*/ 4 h 324"/>
                  <a:gd name="T18" fmla="*/ 0 w 1444"/>
                  <a:gd name="T19" fmla="*/ 0 h 324"/>
                  <a:gd name="T20" fmla="*/ 0 w 1444"/>
                  <a:gd name="T21" fmla="*/ 0 h 324"/>
                  <a:gd name="T22" fmla="*/ 1 w 1444"/>
                  <a:gd name="T23" fmla="*/ 0 h 324"/>
                  <a:gd name="T24" fmla="*/ 1 w 1444"/>
                  <a:gd name="T25" fmla="*/ 0 h 324"/>
                  <a:gd name="T26" fmla="*/ 1 w 1444"/>
                  <a:gd name="T27" fmla="*/ 0 h 324"/>
                  <a:gd name="T28" fmla="*/ 1 w 1444"/>
                  <a:gd name="T29" fmla="*/ 0 h 324"/>
                  <a:gd name="T30" fmla="*/ 1 w 1444"/>
                  <a:gd name="T31" fmla="*/ 0 h 324"/>
                  <a:gd name="T32" fmla="*/ 2 w 1444"/>
                  <a:gd name="T33" fmla="*/ 0 h 324"/>
                  <a:gd name="T34" fmla="*/ 2 w 1444"/>
                  <a:gd name="T35" fmla="*/ 0 h 324"/>
                  <a:gd name="T36" fmla="*/ 17 w 1444"/>
                  <a:gd name="T37" fmla="*/ 3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4"/>
                  <a:gd name="T58" fmla="*/ 0 h 324"/>
                  <a:gd name="T59" fmla="*/ 1444 w 1444"/>
                  <a:gd name="T60" fmla="*/ 324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4" h="324">
                    <a:moveTo>
                      <a:pt x="1346" y="264"/>
                    </a:moveTo>
                    <a:lnTo>
                      <a:pt x="1359" y="272"/>
                    </a:lnTo>
                    <a:lnTo>
                      <a:pt x="1371" y="279"/>
                    </a:lnTo>
                    <a:lnTo>
                      <a:pt x="1384" y="287"/>
                    </a:lnTo>
                    <a:lnTo>
                      <a:pt x="1395" y="293"/>
                    </a:lnTo>
                    <a:lnTo>
                      <a:pt x="1408" y="301"/>
                    </a:lnTo>
                    <a:lnTo>
                      <a:pt x="1420" y="309"/>
                    </a:lnTo>
                    <a:lnTo>
                      <a:pt x="1431" y="316"/>
                    </a:lnTo>
                    <a:lnTo>
                      <a:pt x="1444" y="324"/>
                    </a:lnTo>
                    <a:lnTo>
                      <a:pt x="0" y="4"/>
                    </a:lnTo>
                    <a:lnTo>
                      <a:pt x="20" y="4"/>
                    </a:lnTo>
                    <a:lnTo>
                      <a:pt x="41" y="2"/>
                    </a:lnTo>
                    <a:lnTo>
                      <a:pt x="61" y="2"/>
                    </a:lnTo>
                    <a:lnTo>
                      <a:pt x="80" y="1"/>
                    </a:lnTo>
                    <a:lnTo>
                      <a:pt x="101" y="1"/>
                    </a:lnTo>
                    <a:lnTo>
                      <a:pt x="120" y="1"/>
                    </a:lnTo>
                    <a:lnTo>
                      <a:pt x="140" y="0"/>
                    </a:lnTo>
                    <a:lnTo>
                      <a:pt x="160" y="0"/>
                    </a:lnTo>
                    <a:lnTo>
                      <a:pt x="1346" y="264"/>
                    </a:lnTo>
                    <a:close/>
                  </a:path>
                </a:pathLst>
              </a:custGeom>
              <a:solidFill>
                <a:srgbClr val="3B3B3B"/>
              </a:solidFill>
              <a:ln w="9525">
                <a:noFill/>
                <a:round/>
                <a:headEnd/>
                <a:tailEnd/>
              </a:ln>
            </p:spPr>
            <p:txBody>
              <a:bodyPr/>
              <a:lstStyle/>
              <a:p>
                <a:endParaRPr lang="fr-FR"/>
              </a:p>
            </p:txBody>
          </p:sp>
          <p:sp>
            <p:nvSpPr>
              <p:cNvPr id="519" name="Freeform 417"/>
              <p:cNvSpPr>
                <a:spLocks/>
              </p:cNvSpPr>
              <p:nvPr/>
            </p:nvSpPr>
            <p:spPr bwMode="auto">
              <a:xfrm>
                <a:off x="2499" y="546"/>
                <a:ext cx="564" cy="126"/>
              </a:xfrm>
              <a:custGeom>
                <a:avLst/>
                <a:gdLst>
                  <a:gd name="T0" fmla="*/ 20 w 1690"/>
                  <a:gd name="T1" fmla="*/ 4 h 378"/>
                  <a:gd name="T2" fmla="*/ 20 w 1690"/>
                  <a:gd name="T3" fmla="*/ 4 h 378"/>
                  <a:gd name="T4" fmla="*/ 20 w 1690"/>
                  <a:gd name="T5" fmla="*/ 4 h 378"/>
                  <a:gd name="T6" fmla="*/ 20 w 1690"/>
                  <a:gd name="T7" fmla="*/ 4 h 378"/>
                  <a:gd name="T8" fmla="*/ 20 w 1690"/>
                  <a:gd name="T9" fmla="*/ 4 h 378"/>
                  <a:gd name="T10" fmla="*/ 21 w 1690"/>
                  <a:gd name="T11" fmla="*/ 4 h 378"/>
                  <a:gd name="T12" fmla="*/ 21 w 1690"/>
                  <a:gd name="T13" fmla="*/ 4 h 378"/>
                  <a:gd name="T14" fmla="*/ 21 w 1690"/>
                  <a:gd name="T15" fmla="*/ 5 h 378"/>
                  <a:gd name="T16" fmla="*/ 21 w 1690"/>
                  <a:gd name="T17" fmla="*/ 5 h 378"/>
                  <a:gd name="T18" fmla="*/ 0 w 1690"/>
                  <a:gd name="T19" fmla="*/ 0 h 378"/>
                  <a:gd name="T20" fmla="*/ 0 w 1690"/>
                  <a:gd name="T21" fmla="*/ 0 h 378"/>
                  <a:gd name="T22" fmla="*/ 0 w 1690"/>
                  <a:gd name="T23" fmla="*/ 0 h 378"/>
                  <a:gd name="T24" fmla="*/ 1 w 1690"/>
                  <a:gd name="T25" fmla="*/ 0 h 378"/>
                  <a:gd name="T26" fmla="*/ 1 w 1690"/>
                  <a:gd name="T27" fmla="*/ 0 h 378"/>
                  <a:gd name="T28" fmla="*/ 1 w 1690"/>
                  <a:gd name="T29" fmla="*/ 0 h 378"/>
                  <a:gd name="T30" fmla="*/ 1 w 1690"/>
                  <a:gd name="T31" fmla="*/ 0 h 378"/>
                  <a:gd name="T32" fmla="*/ 2 w 1690"/>
                  <a:gd name="T33" fmla="*/ 0 h 378"/>
                  <a:gd name="T34" fmla="*/ 2 w 1690"/>
                  <a:gd name="T35" fmla="*/ 0 h 378"/>
                  <a:gd name="T36" fmla="*/ 20 w 1690"/>
                  <a:gd name="T37" fmla="*/ 4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0"/>
                  <a:gd name="T58" fmla="*/ 0 h 378"/>
                  <a:gd name="T59" fmla="*/ 1690 w 1690"/>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0" h="378">
                    <a:moveTo>
                      <a:pt x="1597" y="320"/>
                    </a:moveTo>
                    <a:lnTo>
                      <a:pt x="1608" y="327"/>
                    </a:lnTo>
                    <a:lnTo>
                      <a:pt x="1621" y="335"/>
                    </a:lnTo>
                    <a:lnTo>
                      <a:pt x="1632" y="342"/>
                    </a:lnTo>
                    <a:lnTo>
                      <a:pt x="1643" y="348"/>
                    </a:lnTo>
                    <a:lnTo>
                      <a:pt x="1656" y="356"/>
                    </a:lnTo>
                    <a:lnTo>
                      <a:pt x="1667" y="363"/>
                    </a:lnTo>
                    <a:lnTo>
                      <a:pt x="1678" y="371"/>
                    </a:lnTo>
                    <a:lnTo>
                      <a:pt x="1690" y="378"/>
                    </a:lnTo>
                    <a:lnTo>
                      <a:pt x="0" y="3"/>
                    </a:lnTo>
                    <a:lnTo>
                      <a:pt x="19" y="3"/>
                    </a:lnTo>
                    <a:lnTo>
                      <a:pt x="39" y="2"/>
                    </a:lnTo>
                    <a:lnTo>
                      <a:pt x="58" y="2"/>
                    </a:lnTo>
                    <a:lnTo>
                      <a:pt x="77" y="1"/>
                    </a:lnTo>
                    <a:lnTo>
                      <a:pt x="96" y="1"/>
                    </a:lnTo>
                    <a:lnTo>
                      <a:pt x="116" y="1"/>
                    </a:lnTo>
                    <a:lnTo>
                      <a:pt x="134" y="0"/>
                    </a:lnTo>
                    <a:lnTo>
                      <a:pt x="153" y="0"/>
                    </a:lnTo>
                    <a:lnTo>
                      <a:pt x="1597" y="320"/>
                    </a:lnTo>
                    <a:close/>
                  </a:path>
                </a:pathLst>
              </a:custGeom>
              <a:solidFill>
                <a:srgbClr val="3E3E3E"/>
              </a:solidFill>
              <a:ln w="9525">
                <a:noFill/>
                <a:round/>
                <a:headEnd/>
                <a:tailEnd/>
              </a:ln>
            </p:spPr>
            <p:txBody>
              <a:bodyPr/>
              <a:lstStyle/>
              <a:p>
                <a:endParaRPr lang="fr-FR"/>
              </a:p>
            </p:txBody>
          </p:sp>
          <p:sp>
            <p:nvSpPr>
              <p:cNvPr id="520" name="Freeform 418"/>
              <p:cNvSpPr>
                <a:spLocks/>
              </p:cNvSpPr>
              <p:nvPr/>
            </p:nvSpPr>
            <p:spPr bwMode="auto">
              <a:xfrm>
                <a:off x="2448" y="547"/>
                <a:ext cx="645" cy="144"/>
              </a:xfrm>
              <a:custGeom>
                <a:avLst/>
                <a:gdLst>
                  <a:gd name="T0" fmla="*/ 23 w 1935"/>
                  <a:gd name="T1" fmla="*/ 5 h 433"/>
                  <a:gd name="T2" fmla="*/ 23 w 1935"/>
                  <a:gd name="T3" fmla="*/ 5 h 433"/>
                  <a:gd name="T4" fmla="*/ 23 w 1935"/>
                  <a:gd name="T5" fmla="*/ 5 h 433"/>
                  <a:gd name="T6" fmla="*/ 23 w 1935"/>
                  <a:gd name="T7" fmla="*/ 5 h 433"/>
                  <a:gd name="T8" fmla="*/ 23 w 1935"/>
                  <a:gd name="T9" fmla="*/ 5 h 433"/>
                  <a:gd name="T10" fmla="*/ 23 w 1935"/>
                  <a:gd name="T11" fmla="*/ 5 h 433"/>
                  <a:gd name="T12" fmla="*/ 24 w 1935"/>
                  <a:gd name="T13" fmla="*/ 5 h 433"/>
                  <a:gd name="T14" fmla="*/ 24 w 1935"/>
                  <a:gd name="T15" fmla="*/ 5 h 433"/>
                  <a:gd name="T16" fmla="*/ 24 w 1935"/>
                  <a:gd name="T17" fmla="*/ 5 h 433"/>
                  <a:gd name="T18" fmla="*/ 0 w 1935"/>
                  <a:gd name="T19" fmla="*/ 0 h 433"/>
                  <a:gd name="T20" fmla="*/ 0 w 1935"/>
                  <a:gd name="T21" fmla="*/ 0 h 433"/>
                  <a:gd name="T22" fmla="*/ 0 w 1935"/>
                  <a:gd name="T23" fmla="*/ 0 h 433"/>
                  <a:gd name="T24" fmla="*/ 1 w 1935"/>
                  <a:gd name="T25" fmla="*/ 0 h 433"/>
                  <a:gd name="T26" fmla="*/ 1 w 1935"/>
                  <a:gd name="T27" fmla="*/ 0 h 433"/>
                  <a:gd name="T28" fmla="*/ 1 w 1935"/>
                  <a:gd name="T29" fmla="*/ 0 h 433"/>
                  <a:gd name="T30" fmla="*/ 1 w 1935"/>
                  <a:gd name="T31" fmla="*/ 0 h 433"/>
                  <a:gd name="T32" fmla="*/ 2 w 1935"/>
                  <a:gd name="T33" fmla="*/ 0 h 433"/>
                  <a:gd name="T34" fmla="*/ 2 w 1935"/>
                  <a:gd name="T35" fmla="*/ 0 h 433"/>
                  <a:gd name="T36" fmla="*/ 23 w 1935"/>
                  <a:gd name="T37" fmla="*/ 5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35"/>
                  <a:gd name="T58" fmla="*/ 0 h 433"/>
                  <a:gd name="T59" fmla="*/ 1935 w 1935"/>
                  <a:gd name="T60" fmla="*/ 433 h 4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35" h="433">
                    <a:moveTo>
                      <a:pt x="1844" y="375"/>
                    </a:moveTo>
                    <a:lnTo>
                      <a:pt x="1855" y="382"/>
                    </a:lnTo>
                    <a:lnTo>
                      <a:pt x="1866" y="389"/>
                    </a:lnTo>
                    <a:lnTo>
                      <a:pt x="1878" y="396"/>
                    </a:lnTo>
                    <a:lnTo>
                      <a:pt x="1890" y="403"/>
                    </a:lnTo>
                    <a:lnTo>
                      <a:pt x="1901" y="411"/>
                    </a:lnTo>
                    <a:lnTo>
                      <a:pt x="1913" y="418"/>
                    </a:lnTo>
                    <a:lnTo>
                      <a:pt x="1924" y="426"/>
                    </a:lnTo>
                    <a:lnTo>
                      <a:pt x="1935" y="433"/>
                    </a:lnTo>
                    <a:lnTo>
                      <a:pt x="0" y="3"/>
                    </a:lnTo>
                    <a:lnTo>
                      <a:pt x="19" y="3"/>
                    </a:lnTo>
                    <a:lnTo>
                      <a:pt x="39" y="2"/>
                    </a:lnTo>
                    <a:lnTo>
                      <a:pt x="59" y="2"/>
                    </a:lnTo>
                    <a:lnTo>
                      <a:pt x="78" y="1"/>
                    </a:lnTo>
                    <a:lnTo>
                      <a:pt x="98" y="1"/>
                    </a:lnTo>
                    <a:lnTo>
                      <a:pt x="117" y="1"/>
                    </a:lnTo>
                    <a:lnTo>
                      <a:pt x="135" y="0"/>
                    </a:lnTo>
                    <a:lnTo>
                      <a:pt x="154" y="0"/>
                    </a:lnTo>
                    <a:lnTo>
                      <a:pt x="1844" y="375"/>
                    </a:lnTo>
                    <a:close/>
                  </a:path>
                </a:pathLst>
              </a:custGeom>
              <a:solidFill>
                <a:srgbClr val="404040"/>
              </a:solidFill>
              <a:ln w="9525">
                <a:noFill/>
                <a:round/>
                <a:headEnd/>
                <a:tailEnd/>
              </a:ln>
            </p:spPr>
            <p:txBody>
              <a:bodyPr/>
              <a:lstStyle/>
              <a:p>
                <a:endParaRPr lang="fr-FR"/>
              </a:p>
            </p:txBody>
          </p:sp>
          <p:sp>
            <p:nvSpPr>
              <p:cNvPr id="521" name="Freeform 419"/>
              <p:cNvSpPr>
                <a:spLocks/>
              </p:cNvSpPr>
              <p:nvPr/>
            </p:nvSpPr>
            <p:spPr bwMode="auto">
              <a:xfrm>
                <a:off x="2394" y="548"/>
                <a:ext cx="730" cy="162"/>
              </a:xfrm>
              <a:custGeom>
                <a:avLst/>
                <a:gdLst>
                  <a:gd name="T0" fmla="*/ 26 w 2189"/>
                  <a:gd name="T1" fmla="*/ 5 h 487"/>
                  <a:gd name="T2" fmla="*/ 26 w 2189"/>
                  <a:gd name="T3" fmla="*/ 5 h 487"/>
                  <a:gd name="T4" fmla="*/ 26 w 2189"/>
                  <a:gd name="T5" fmla="*/ 5 h 487"/>
                  <a:gd name="T6" fmla="*/ 26 w 2189"/>
                  <a:gd name="T7" fmla="*/ 6 h 487"/>
                  <a:gd name="T8" fmla="*/ 26 w 2189"/>
                  <a:gd name="T9" fmla="*/ 6 h 487"/>
                  <a:gd name="T10" fmla="*/ 27 w 2189"/>
                  <a:gd name="T11" fmla="*/ 6 h 487"/>
                  <a:gd name="T12" fmla="*/ 27 w 2189"/>
                  <a:gd name="T13" fmla="*/ 6 h 487"/>
                  <a:gd name="T14" fmla="*/ 27 w 2189"/>
                  <a:gd name="T15" fmla="*/ 6 h 487"/>
                  <a:gd name="T16" fmla="*/ 27 w 2189"/>
                  <a:gd name="T17" fmla="*/ 6 h 487"/>
                  <a:gd name="T18" fmla="*/ 0 w 2189"/>
                  <a:gd name="T19" fmla="*/ 0 h 487"/>
                  <a:gd name="T20" fmla="*/ 0 w 2189"/>
                  <a:gd name="T21" fmla="*/ 0 h 487"/>
                  <a:gd name="T22" fmla="*/ 1 w 2189"/>
                  <a:gd name="T23" fmla="*/ 0 h 487"/>
                  <a:gd name="T24" fmla="*/ 1 w 2189"/>
                  <a:gd name="T25" fmla="*/ 0 h 487"/>
                  <a:gd name="T26" fmla="*/ 1 w 2189"/>
                  <a:gd name="T27" fmla="*/ 0 h 487"/>
                  <a:gd name="T28" fmla="*/ 1 w 2189"/>
                  <a:gd name="T29" fmla="*/ 0 h 487"/>
                  <a:gd name="T30" fmla="*/ 2 w 2189"/>
                  <a:gd name="T31" fmla="*/ 0 h 487"/>
                  <a:gd name="T32" fmla="*/ 2 w 2189"/>
                  <a:gd name="T33" fmla="*/ 0 h 487"/>
                  <a:gd name="T34" fmla="*/ 2 w 2189"/>
                  <a:gd name="T35" fmla="*/ 0 h 487"/>
                  <a:gd name="T36" fmla="*/ 26 w 2189"/>
                  <a:gd name="T37" fmla="*/ 5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9"/>
                  <a:gd name="T58" fmla="*/ 0 h 487"/>
                  <a:gd name="T59" fmla="*/ 2189 w 218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9" h="487">
                    <a:moveTo>
                      <a:pt x="2096" y="430"/>
                    </a:moveTo>
                    <a:lnTo>
                      <a:pt x="2108" y="436"/>
                    </a:lnTo>
                    <a:lnTo>
                      <a:pt x="2120" y="444"/>
                    </a:lnTo>
                    <a:lnTo>
                      <a:pt x="2132" y="451"/>
                    </a:lnTo>
                    <a:lnTo>
                      <a:pt x="2143" y="458"/>
                    </a:lnTo>
                    <a:lnTo>
                      <a:pt x="2155" y="466"/>
                    </a:lnTo>
                    <a:lnTo>
                      <a:pt x="2167" y="473"/>
                    </a:lnTo>
                    <a:lnTo>
                      <a:pt x="2178" y="480"/>
                    </a:lnTo>
                    <a:lnTo>
                      <a:pt x="2189" y="487"/>
                    </a:lnTo>
                    <a:lnTo>
                      <a:pt x="0" y="3"/>
                    </a:lnTo>
                    <a:lnTo>
                      <a:pt x="21" y="3"/>
                    </a:lnTo>
                    <a:lnTo>
                      <a:pt x="41" y="1"/>
                    </a:lnTo>
                    <a:lnTo>
                      <a:pt x="62" y="1"/>
                    </a:lnTo>
                    <a:lnTo>
                      <a:pt x="81" y="1"/>
                    </a:lnTo>
                    <a:lnTo>
                      <a:pt x="101" y="0"/>
                    </a:lnTo>
                    <a:lnTo>
                      <a:pt x="122" y="0"/>
                    </a:lnTo>
                    <a:lnTo>
                      <a:pt x="141" y="0"/>
                    </a:lnTo>
                    <a:lnTo>
                      <a:pt x="161" y="0"/>
                    </a:lnTo>
                    <a:lnTo>
                      <a:pt x="2096" y="430"/>
                    </a:lnTo>
                    <a:close/>
                  </a:path>
                </a:pathLst>
              </a:custGeom>
              <a:solidFill>
                <a:srgbClr val="434343"/>
              </a:solidFill>
              <a:ln w="9525">
                <a:noFill/>
                <a:round/>
                <a:headEnd/>
                <a:tailEnd/>
              </a:ln>
            </p:spPr>
            <p:txBody>
              <a:bodyPr/>
              <a:lstStyle/>
              <a:p>
                <a:endParaRPr lang="fr-FR"/>
              </a:p>
            </p:txBody>
          </p:sp>
          <p:sp>
            <p:nvSpPr>
              <p:cNvPr id="522" name="Freeform 420"/>
              <p:cNvSpPr>
                <a:spLocks/>
              </p:cNvSpPr>
              <p:nvPr/>
            </p:nvSpPr>
            <p:spPr bwMode="auto">
              <a:xfrm>
                <a:off x="2341" y="549"/>
                <a:ext cx="814" cy="181"/>
              </a:xfrm>
              <a:custGeom>
                <a:avLst/>
                <a:gdLst>
                  <a:gd name="T0" fmla="*/ 29 w 2440"/>
                  <a:gd name="T1" fmla="*/ 6 h 542"/>
                  <a:gd name="T2" fmla="*/ 29 w 2440"/>
                  <a:gd name="T3" fmla="*/ 6 h 542"/>
                  <a:gd name="T4" fmla="*/ 29 w 2440"/>
                  <a:gd name="T5" fmla="*/ 6 h 542"/>
                  <a:gd name="T6" fmla="*/ 29 w 2440"/>
                  <a:gd name="T7" fmla="*/ 6 h 542"/>
                  <a:gd name="T8" fmla="*/ 30 w 2440"/>
                  <a:gd name="T9" fmla="*/ 6 h 542"/>
                  <a:gd name="T10" fmla="*/ 30 w 2440"/>
                  <a:gd name="T11" fmla="*/ 6 h 542"/>
                  <a:gd name="T12" fmla="*/ 30 w 2440"/>
                  <a:gd name="T13" fmla="*/ 7 h 542"/>
                  <a:gd name="T14" fmla="*/ 30 w 2440"/>
                  <a:gd name="T15" fmla="*/ 7 h 542"/>
                  <a:gd name="T16" fmla="*/ 30 w 2440"/>
                  <a:gd name="T17" fmla="*/ 7 h 542"/>
                  <a:gd name="T18" fmla="*/ 0 w 2440"/>
                  <a:gd name="T19" fmla="*/ 0 h 542"/>
                  <a:gd name="T20" fmla="*/ 0 w 2440"/>
                  <a:gd name="T21" fmla="*/ 0 h 542"/>
                  <a:gd name="T22" fmla="*/ 0 w 2440"/>
                  <a:gd name="T23" fmla="*/ 0 h 542"/>
                  <a:gd name="T24" fmla="*/ 1 w 2440"/>
                  <a:gd name="T25" fmla="*/ 0 h 542"/>
                  <a:gd name="T26" fmla="*/ 1 w 2440"/>
                  <a:gd name="T27" fmla="*/ 0 h 542"/>
                  <a:gd name="T28" fmla="*/ 1 w 2440"/>
                  <a:gd name="T29" fmla="*/ 0 h 542"/>
                  <a:gd name="T30" fmla="*/ 1 w 2440"/>
                  <a:gd name="T31" fmla="*/ 0 h 542"/>
                  <a:gd name="T32" fmla="*/ 2 w 2440"/>
                  <a:gd name="T33" fmla="*/ 0 h 542"/>
                  <a:gd name="T34" fmla="*/ 2 w 2440"/>
                  <a:gd name="T35" fmla="*/ 0 h 542"/>
                  <a:gd name="T36" fmla="*/ 29 w 2440"/>
                  <a:gd name="T37" fmla="*/ 6 h 5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0"/>
                  <a:gd name="T58" fmla="*/ 0 h 542"/>
                  <a:gd name="T59" fmla="*/ 2440 w 2440"/>
                  <a:gd name="T60" fmla="*/ 542 h 5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0" h="542">
                    <a:moveTo>
                      <a:pt x="2348" y="484"/>
                    </a:moveTo>
                    <a:lnTo>
                      <a:pt x="2360" y="491"/>
                    </a:lnTo>
                    <a:lnTo>
                      <a:pt x="2371" y="499"/>
                    </a:lnTo>
                    <a:lnTo>
                      <a:pt x="2382" y="506"/>
                    </a:lnTo>
                    <a:lnTo>
                      <a:pt x="2395" y="513"/>
                    </a:lnTo>
                    <a:lnTo>
                      <a:pt x="2406" y="521"/>
                    </a:lnTo>
                    <a:lnTo>
                      <a:pt x="2417" y="527"/>
                    </a:lnTo>
                    <a:lnTo>
                      <a:pt x="2429" y="535"/>
                    </a:lnTo>
                    <a:lnTo>
                      <a:pt x="2440" y="542"/>
                    </a:lnTo>
                    <a:lnTo>
                      <a:pt x="0" y="2"/>
                    </a:lnTo>
                    <a:lnTo>
                      <a:pt x="20" y="2"/>
                    </a:lnTo>
                    <a:lnTo>
                      <a:pt x="39" y="1"/>
                    </a:lnTo>
                    <a:lnTo>
                      <a:pt x="60" y="1"/>
                    </a:lnTo>
                    <a:lnTo>
                      <a:pt x="80" y="1"/>
                    </a:lnTo>
                    <a:lnTo>
                      <a:pt x="99" y="0"/>
                    </a:lnTo>
                    <a:lnTo>
                      <a:pt x="120" y="0"/>
                    </a:lnTo>
                    <a:lnTo>
                      <a:pt x="139" y="0"/>
                    </a:lnTo>
                    <a:lnTo>
                      <a:pt x="159" y="0"/>
                    </a:lnTo>
                    <a:lnTo>
                      <a:pt x="2348" y="484"/>
                    </a:lnTo>
                    <a:close/>
                  </a:path>
                </a:pathLst>
              </a:custGeom>
              <a:solidFill>
                <a:srgbClr val="434343"/>
              </a:solidFill>
              <a:ln w="9525">
                <a:noFill/>
                <a:round/>
                <a:headEnd/>
                <a:tailEnd/>
              </a:ln>
            </p:spPr>
            <p:txBody>
              <a:bodyPr/>
              <a:lstStyle/>
              <a:p>
                <a:endParaRPr lang="fr-FR"/>
              </a:p>
            </p:txBody>
          </p:sp>
          <p:sp>
            <p:nvSpPr>
              <p:cNvPr id="523" name="Freeform 421"/>
              <p:cNvSpPr>
                <a:spLocks/>
              </p:cNvSpPr>
              <p:nvPr/>
            </p:nvSpPr>
            <p:spPr bwMode="auto">
              <a:xfrm>
                <a:off x="2288" y="550"/>
                <a:ext cx="896" cy="199"/>
              </a:xfrm>
              <a:custGeom>
                <a:avLst/>
                <a:gdLst>
                  <a:gd name="T0" fmla="*/ 32 w 2687"/>
                  <a:gd name="T1" fmla="*/ 7 h 597"/>
                  <a:gd name="T2" fmla="*/ 32 w 2687"/>
                  <a:gd name="T3" fmla="*/ 7 h 597"/>
                  <a:gd name="T4" fmla="*/ 32 w 2687"/>
                  <a:gd name="T5" fmla="*/ 7 h 597"/>
                  <a:gd name="T6" fmla="*/ 33 w 2687"/>
                  <a:gd name="T7" fmla="*/ 7 h 597"/>
                  <a:gd name="T8" fmla="*/ 33 w 2687"/>
                  <a:gd name="T9" fmla="*/ 7 h 597"/>
                  <a:gd name="T10" fmla="*/ 33 w 2687"/>
                  <a:gd name="T11" fmla="*/ 7 h 597"/>
                  <a:gd name="T12" fmla="*/ 33 w 2687"/>
                  <a:gd name="T13" fmla="*/ 7 h 597"/>
                  <a:gd name="T14" fmla="*/ 33 w 2687"/>
                  <a:gd name="T15" fmla="*/ 7 h 597"/>
                  <a:gd name="T16" fmla="*/ 33 w 2687"/>
                  <a:gd name="T17" fmla="*/ 7 h 597"/>
                  <a:gd name="T18" fmla="*/ 0 w 2687"/>
                  <a:gd name="T19" fmla="*/ 0 h 597"/>
                  <a:gd name="T20" fmla="*/ 0 w 2687"/>
                  <a:gd name="T21" fmla="*/ 0 h 597"/>
                  <a:gd name="T22" fmla="*/ 0 w 2687"/>
                  <a:gd name="T23" fmla="*/ 0 h 597"/>
                  <a:gd name="T24" fmla="*/ 1 w 2687"/>
                  <a:gd name="T25" fmla="*/ 0 h 597"/>
                  <a:gd name="T26" fmla="*/ 1 w 2687"/>
                  <a:gd name="T27" fmla="*/ 0 h 597"/>
                  <a:gd name="T28" fmla="*/ 1 w 2687"/>
                  <a:gd name="T29" fmla="*/ 0 h 597"/>
                  <a:gd name="T30" fmla="*/ 1 w 2687"/>
                  <a:gd name="T31" fmla="*/ 0 h 597"/>
                  <a:gd name="T32" fmla="*/ 2 w 2687"/>
                  <a:gd name="T33" fmla="*/ 0 h 597"/>
                  <a:gd name="T34" fmla="*/ 2 w 2687"/>
                  <a:gd name="T35" fmla="*/ 0 h 597"/>
                  <a:gd name="T36" fmla="*/ 32 w 2687"/>
                  <a:gd name="T37" fmla="*/ 7 h 5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7"/>
                  <a:gd name="T58" fmla="*/ 0 h 597"/>
                  <a:gd name="T59" fmla="*/ 2687 w 2687"/>
                  <a:gd name="T60" fmla="*/ 597 h 5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7" h="597">
                    <a:moveTo>
                      <a:pt x="2599" y="540"/>
                    </a:moveTo>
                    <a:lnTo>
                      <a:pt x="2610" y="547"/>
                    </a:lnTo>
                    <a:lnTo>
                      <a:pt x="2622" y="555"/>
                    </a:lnTo>
                    <a:lnTo>
                      <a:pt x="2632" y="562"/>
                    </a:lnTo>
                    <a:lnTo>
                      <a:pt x="2643" y="568"/>
                    </a:lnTo>
                    <a:lnTo>
                      <a:pt x="2654" y="575"/>
                    </a:lnTo>
                    <a:lnTo>
                      <a:pt x="2666" y="582"/>
                    </a:lnTo>
                    <a:lnTo>
                      <a:pt x="2676" y="590"/>
                    </a:lnTo>
                    <a:lnTo>
                      <a:pt x="2687" y="597"/>
                    </a:lnTo>
                    <a:lnTo>
                      <a:pt x="0" y="1"/>
                    </a:lnTo>
                    <a:lnTo>
                      <a:pt x="21" y="1"/>
                    </a:lnTo>
                    <a:lnTo>
                      <a:pt x="40" y="1"/>
                    </a:lnTo>
                    <a:lnTo>
                      <a:pt x="60" y="1"/>
                    </a:lnTo>
                    <a:lnTo>
                      <a:pt x="79" y="0"/>
                    </a:lnTo>
                    <a:lnTo>
                      <a:pt x="100" y="0"/>
                    </a:lnTo>
                    <a:lnTo>
                      <a:pt x="119" y="0"/>
                    </a:lnTo>
                    <a:lnTo>
                      <a:pt x="140" y="0"/>
                    </a:lnTo>
                    <a:lnTo>
                      <a:pt x="159" y="0"/>
                    </a:lnTo>
                    <a:lnTo>
                      <a:pt x="2599" y="540"/>
                    </a:lnTo>
                    <a:close/>
                  </a:path>
                </a:pathLst>
              </a:custGeom>
              <a:solidFill>
                <a:srgbClr val="454545"/>
              </a:solidFill>
              <a:ln w="9525">
                <a:noFill/>
                <a:round/>
                <a:headEnd/>
                <a:tailEnd/>
              </a:ln>
            </p:spPr>
            <p:txBody>
              <a:bodyPr/>
              <a:lstStyle/>
              <a:p>
                <a:endParaRPr lang="fr-FR"/>
              </a:p>
            </p:txBody>
          </p:sp>
          <p:sp>
            <p:nvSpPr>
              <p:cNvPr id="524" name="Freeform 422"/>
              <p:cNvSpPr>
                <a:spLocks/>
              </p:cNvSpPr>
              <p:nvPr/>
            </p:nvSpPr>
            <p:spPr bwMode="auto">
              <a:xfrm>
                <a:off x="2234" y="550"/>
                <a:ext cx="981" cy="218"/>
              </a:xfrm>
              <a:custGeom>
                <a:avLst/>
                <a:gdLst>
                  <a:gd name="T0" fmla="*/ 35 w 2941"/>
                  <a:gd name="T1" fmla="*/ 7 h 653"/>
                  <a:gd name="T2" fmla="*/ 35 w 2941"/>
                  <a:gd name="T3" fmla="*/ 7 h 653"/>
                  <a:gd name="T4" fmla="*/ 36 w 2941"/>
                  <a:gd name="T5" fmla="*/ 8 h 653"/>
                  <a:gd name="T6" fmla="*/ 36 w 2941"/>
                  <a:gd name="T7" fmla="*/ 8 h 653"/>
                  <a:gd name="T8" fmla="*/ 36 w 2941"/>
                  <a:gd name="T9" fmla="*/ 8 h 653"/>
                  <a:gd name="T10" fmla="*/ 36 w 2941"/>
                  <a:gd name="T11" fmla="*/ 8 h 653"/>
                  <a:gd name="T12" fmla="*/ 36 w 2941"/>
                  <a:gd name="T13" fmla="*/ 8 h 653"/>
                  <a:gd name="T14" fmla="*/ 36 w 2941"/>
                  <a:gd name="T15" fmla="*/ 8 h 653"/>
                  <a:gd name="T16" fmla="*/ 36 w 2941"/>
                  <a:gd name="T17" fmla="*/ 8 h 653"/>
                  <a:gd name="T18" fmla="*/ 0 w 2941"/>
                  <a:gd name="T19" fmla="*/ 0 h 653"/>
                  <a:gd name="T20" fmla="*/ 0 w 2941"/>
                  <a:gd name="T21" fmla="*/ 0 h 653"/>
                  <a:gd name="T22" fmla="*/ 0 w 2941"/>
                  <a:gd name="T23" fmla="*/ 0 h 653"/>
                  <a:gd name="T24" fmla="*/ 1 w 2941"/>
                  <a:gd name="T25" fmla="*/ 0 h 653"/>
                  <a:gd name="T26" fmla="*/ 1 w 2941"/>
                  <a:gd name="T27" fmla="*/ 0 h 653"/>
                  <a:gd name="T28" fmla="*/ 1 w 2941"/>
                  <a:gd name="T29" fmla="*/ 0 h 653"/>
                  <a:gd name="T30" fmla="*/ 1 w 2941"/>
                  <a:gd name="T31" fmla="*/ 0 h 653"/>
                  <a:gd name="T32" fmla="*/ 2 w 2941"/>
                  <a:gd name="T33" fmla="*/ 0 h 653"/>
                  <a:gd name="T34" fmla="*/ 2 w 2941"/>
                  <a:gd name="T35" fmla="*/ 0 h 653"/>
                  <a:gd name="T36" fmla="*/ 35 w 2941"/>
                  <a:gd name="T37" fmla="*/ 7 h 6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1"/>
                  <a:gd name="T58" fmla="*/ 0 h 653"/>
                  <a:gd name="T59" fmla="*/ 2941 w 2941"/>
                  <a:gd name="T60" fmla="*/ 653 h 6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1" h="653">
                    <a:moveTo>
                      <a:pt x="2849" y="596"/>
                    </a:moveTo>
                    <a:lnTo>
                      <a:pt x="2861" y="602"/>
                    </a:lnTo>
                    <a:lnTo>
                      <a:pt x="2872" y="610"/>
                    </a:lnTo>
                    <a:lnTo>
                      <a:pt x="2883" y="617"/>
                    </a:lnTo>
                    <a:lnTo>
                      <a:pt x="2896" y="624"/>
                    </a:lnTo>
                    <a:lnTo>
                      <a:pt x="2907" y="632"/>
                    </a:lnTo>
                    <a:lnTo>
                      <a:pt x="2918" y="639"/>
                    </a:lnTo>
                    <a:lnTo>
                      <a:pt x="2930" y="647"/>
                    </a:lnTo>
                    <a:lnTo>
                      <a:pt x="2941" y="653"/>
                    </a:lnTo>
                    <a:lnTo>
                      <a:pt x="0" y="1"/>
                    </a:lnTo>
                    <a:lnTo>
                      <a:pt x="21" y="1"/>
                    </a:lnTo>
                    <a:lnTo>
                      <a:pt x="40" y="1"/>
                    </a:lnTo>
                    <a:lnTo>
                      <a:pt x="60" y="1"/>
                    </a:lnTo>
                    <a:lnTo>
                      <a:pt x="81" y="0"/>
                    </a:lnTo>
                    <a:lnTo>
                      <a:pt x="101" y="0"/>
                    </a:lnTo>
                    <a:lnTo>
                      <a:pt x="121" y="0"/>
                    </a:lnTo>
                    <a:lnTo>
                      <a:pt x="142" y="0"/>
                    </a:lnTo>
                    <a:lnTo>
                      <a:pt x="162" y="0"/>
                    </a:lnTo>
                    <a:lnTo>
                      <a:pt x="2849" y="596"/>
                    </a:lnTo>
                    <a:close/>
                  </a:path>
                </a:pathLst>
              </a:custGeom>
              <a:solidFill>
                <a:srgbClr val="484848"/>
              </a:solidFill>
              <a:ln w="9525">
                <a:noFill/>
                <a:round/>
                <a:headEnd/>
                <a:tailEnd/>
              </a:ln>
            </p:spPr>
            <p:txBody>
              <a:bodyPr/>
              <a:lstStyle/>
              <a:p>
                <a:endParaRPr lang="fr-FR"/>
              </a:p>
            </p:txBody>
          </p:sp>
          <p:sp>
            <p:nvSpPr>
              <p:cNvPr id="525" name="Freeform 423"/>
              <p:cNvSpPr>
                <a:spLocks/>
              </p:cNvSpPr>
              <p:nvPr/>
            </p:nvSpPr>
            <p:spPr bwMode="auto">
              <a:xfrm>
                <a:off x="2178" y="550"/>
                <a:ext cx="1067" cy="237"/>
              </a:xfrm>
              <a:custGeom>
                <a:avLst/>
                <a:gdLst>
                  <a:gd name="T0" fmla="*/ 38 w 3202"/>
                  <a:gd name="T1" fmla="*/ 8 h 710"/>
                  <a:gd name="T2" fmla="*/ 39 w 3202"/>
                  <a:gd name="T3" fmla="*/ 8 h 710"/>
                  <a:gd name="T4" fmla="*/ 39 w 3202"/>
                  <a:gd name="T5" fmla="*/ 8 h 710"/>
                  <a:gd name="T6" fmla="*/ 39 w 3202"/>
                  <a:gd name="T7" fmla="*/ 8 h 710"/>
                  <a:gd name="T8" fmla="*/ 39 w 3202"/>
                  <a:gd name="T9" fmla="*/ 8 h 710"/>
                  <a:gd name="T10" fmla="*/ 39 w 3202"/>
                  <a:gd name="T11" fmla="*/ 9 h 710"/>
                  <a:gd name="T12" fmla="*/ 39 w 3202"/>
                  <a:gd name="T13" fmla="*/ 9 h 710"/>
                  <a:gd name="T14" fmla="*/ 39 w 3202"/>
                  <a:gd name="T15" fmla="*/ 9 h 710"/>
                  <a:gd name="T16" fmla="*/ 40 w 3202"/>
                  <a:gd name="T17" fmla="*/ 9 h 710"/>
                  <a:gd name="T18" fmla="*/ 0 w 3202"/>
                  <a:gd name="T19" fmla="*/ 0 h 710"/>
                  <a:gd name="T20" fmla="*/ 0 w 3202"/>
                  <a:gd name="T21" fmla="*/ 0 h 710"/>
                  <a:gd name="T22" fmla="*/ 1 w 3202"/>
                  <a:gd name="T23" fmla="*/ 0 h 710"/>
                  <a:gd name="T24" fmla="*/ 1 w 3202"/>
                  <a:gd name="T25" fmla="*/ 0 h 710"/>
                  <a:gd name="T26" fmla="*/ 1 w 3202"/>
                  <a:gd name="T27" fmla="*/ 0 h 710"/>
                  <a:gd name="T28" fmla="*/ 1 w 3202"/>
                  <a:gd name="T29" fmla="*/ 0 h 710"/>
                  <a:gd name="T30" fmla="*/ 2 w 3202"/>
                  <a:gd name="T31" fmla="*/ 0 h 710"/>
                  <a:gd name="T32" fmla="*/ 2 w 3202"/>
                  <a:gd name="T33" fmla="*/ 0 h 710"/>
                  <a:gd name="T34" fmla="*/ 2 w 3202"/>
                  <a:gd name="T35" fmla="*/ 0 h 710"/>
                  <a:gd name="T36" fmla="*/ 38 w 3202"/>
                  <a:gd name="T37" fmla="*/ 8 h 7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2"/>
                  <a:gd name="T58" fmla="*/ 0 h 710"/>
                  <a:gd name="T59" fmla="*/ 3202 w 3202"/>
                  <a:gd name="T60" fmla="*/ 710 h 7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2" h="710">
                    <a:moveTo>
                      <a:pt x="3111" y="652"/>
                    </a:moveTo>
                    <a:lnTo>
                      <a:pt x="3122" y="659"/>
                    </a:lnTo>
                    <a:lnTo>
                      <a:pt x="3134" y="667"/>
                    </a:lnTo>
                    <a:lnTo>
                      <a:pt x="3145" y="674"/>
                    </a:lnTo>
                    <a:lnTo>
                      <a:pt x="3156" y="681"/>
                    </a:lnTo>
                    <a:lnTo>
                      <a:pt x="3168" y="689"/>
                    </a:lnTo>
                    <a:lnTo>
                      <a:pt x="3179" y="695"/>
                    </a:lnTo>
                    <a:lnTo>
                      <a:pt x="3190" y="703"/>
                    </a:lnTo>
                    <a:lnTo>
                      <a:pt x="3202" y="710"/>
                    </a:lnTo>
                    <a:lnTo>
                      <a:pt x="0" y="1"/>
                    </a:lnTo>
                    <a:lnTo>
                      <a:pt x="22" y="1"/>
                    </a:lnTo>
                    <a:lnTo>
                      <a:pt x="43" y="1"/>
                    </a:lnTo>
                    <a:lnTo>
                      <a:pt x="64" y="1"/>
                    </a:lnTo>
                    <a:lnTo>
                      <a:pt x="85" y="0"/>
                    </a:lnTo>
                    <a:lnTo>
                      <a:pt x="107" y="0"/>
                    </a:lnTo>
                    <a:lnTo>
                      <a:pt x="128" y="0"/>
                    </a:lnTo>
                    <a:lnTo>
                      <a:pt x="149" y="0"/>
                    </a:lnTo>
                    <a:lnTo>
                      <a:pt x="170" y="0"/>
                    </a:lnTo>
                    <a:lnTo>
                      <a:pt x="3111" y="652"/>
                    </a:lnTo>
                    <a:close/>
                  </a:path>
                </a:pathLst>
              </a:custGeom>
              <a:solidFill>
                <a:srgbClr val="4A4A4A"/>
              </a:solidFill>
              <a:ln w="9525">
                <a:noFill/>
                <a:round/>
                <a:headEnd/>
                <a:tailEnd/>
              </a:ln>
            </p:spPr>
            <p:txBody>
              <a:bodyPr/>
              <a:lstStyle/>
              <a:p>
                <a:endParaRPr lang="fr-FR"/>
              </a:p>
            </p:txBody>
          </p:sp>
          <p:sp>
            <p:nvSpPr>
              <p:cNvPr id="526" name="Freeform 424"/>
              <p:cNvSpPr>
                <a:spLocks/>
              </p:cNvSpPr>
              <p:nvPr/>
            </p:nvSpPr>
            <p:spPr bwMode="auto">
              <a:xfrm>
                <a:off x="2163" y="551"/>
                <a:ext cx="1112" cy="256"/>
              </a:xfrm>
              <a:custGeom>
                <a:avLst/>
                <a:gdLst>
                  <a:gd name="T0" fmla="*/ 40 w 3336"/>
                  <a:gd name="T1" fmla="*/ 9 h 768"/>
                  <a:gd name="T2" fmla="*/ 40 w 3336"/>
                  <a:gd name="T3" fmla="*/ 9 h 768"/>
                  <a:gd name="T4" fmla="*/ 40 w 3336"/>
                  <a:gd name="T5" fmla="*/ 9 h 768"/>
                  <a:gd name="T6" fmla="*/ 40 w 3336"/>
                  <a:gd name="T7" fmla="*/ 9 h 768"/>
                  <a:gd name="T8" fmla="*/ 41 w 3336"/>
                  <a:gd name="T9" fmla="*/ 9 h 768"/>
                  <a:gd name="T10" fmla="*/ 41 w 3336"/>
                  <a:gd name="T11" fmla="*/ 9 h 768"/>
                  <a:gd name="T12" fmla="*/ 41 w 3336"/>
                  <a:gd name="T13" fmla="*/ 9 h 768"/>
                  <a:gd name="T14" fmla="*/ 41 w 3336"/>
                  <a:gd name="T15" fmla="*/ 9 h 768"/>
                  <a:gd name="T16" fmla="*/ 41 w 3336"/>
                  <a:gd name="T17" fmla="*/ 9 h 768"/>
                  <a:gd name="T18" fmla="*/ 1 w 3336"/>
                  <a:gd name="T19" fmla="*/ 0 h 768"/>
                  <a:gd name="T20" fmla="*/ 1 w 3336"/>
                  <a:gd name="T21" fmla="*/ 0 h 768"/>
                  <a:gd name="T22" fmla="*/ 0 w 3336"/>
                  <a:gd name="T23" fmla="*/ 0 h 768"/>
                  <a:gd name="T24" fmla="*/ 0 w 3336"/>
                  <a:gd name="T25" fmla="*/ 0 h 768"/>
                  <a:gd name="T26" fmla="*/ 0 w 3336"/>
                  <a:gd name="T27" fmla="*/ 0 h 768"/>
                  <a:gd name="T28" fmla="*/ 0 w 3336"/>
                  <a:gd name="T29" fmla="*/ 0 h 768"/>
                  <a:gd name="T30" fmla="*/ 0 w 3336"/>
                  <a:gd name="T31" fmla="*/ 0 h 768"/>
                  <a:gd name="T32" fmla="*/ 0 w 3336"/>
                  <a:gd name="T33" fmla="*/ 0 h 768"/>
                  <a:gd name="T34" fmla="*/ 0 w 3336"/>
                  <a:gd name="T35" fmla="*/ 0 h 768"/>
                  <a:gd name="T36" fmla="*/ 0 w 3336"/>
                  <a:gd name="T37" fmla="*/ 0 h 768"/>
                  <a:gd name="T38" fmla="*/ 0 w 3336"/>
                  <a:gd name="T39" fmla="*/ 0 h 768"/>
                  <a:gd name="T40" fmla="*/ 0 w 3336"/>
                  <a:gd name="T41" fmla="*/ 0 h 768"/>
                  <a:gd name="T42" fmla="*/ 0 w 3336"/>
                  <a:gd name="T43" fmla="*/ 0 h 768"/>
                  <a:gd name="T44" fmla="*/ 0 w 3336"/>
                  <a:gd name="T45" fmla="*/ 0 h 768"/>
                  <a:gd name="T46" fmla="*/ 0 w 3336"/>
                  <a:gd name="T47" fmla="*/ 0 h 768"/>
                  <a:gd name="T48" fmla="*/ 0 w 3336"/>
                  <a:gd name="T49" fmla="*/ 0 h 768"/>
                  <a:gd name="T50" fmla="*/ 1 w 3336"/>
                  <a:gd name="T51" fmla="*/ 0 h 768"/>
                  <a:gd name="T52" fmla="*/ 40 w 3336"/>
                  <a:gd name="T53" fmla="*/ 9 h 7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36"/>
                  <a:gd name="T82" fmla="*/ 0 h 768"/>
                  <a:gd name="T83" fmla="*/ 3336 w 3336"/>
                  <a:gd name="T84" fmla="*/ 768 h 7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36" h="768">
                    <a:moveTo>
                      <a:pt x="3245" y="709"/>
                    </a:moveTo>
                    <a:lnTo>
                      <a:pt x="3256" y="716"/>
                    </a:lnTo>
                    <a:lnTo>
                      <a:pt x="3267" y="724"/>
                    </a:lnTo>
                    <a:lnTo>
                      <a:pt x="3279" y="731"/>
                    </a:lnTo>
                    <a:lnTo>
                      <a:pt x="3291" y="739"/>
                    </a:lnTo>
                    <a:lnTo>
                      <a:pt x="3302" y="747"/>
                    </a:lnTo>
                    <a:lnTo>
                      <a:pt x="3314" y="753"/>
                    </a:lnTo>
                    <a:lnTo>
                      <a:pt x="3325" y="761"/>
                    </a:lnTo>
                    <a:lnTo>
                      <a:pt x="3336" y="768"/>
                    </a:lnTo>
                    <a:lnTo>
                      <a:pt x="49" y="39"/>
                    </a:lnTo>
                    <a:lnTo>
                      <a:pt x="43" y="34"/>
                    </a:lnTo>
                    <a:lnTo>
                      <a:pt x="37" y="30"/>
                    </a:lnTo>
                    <a:lnTo>
                      <a:pt x="31" y="24"/>
                    </a:lnTo>
                    <a:lnTo>
                      <a:pt x="25" y="20"/>
                    </a:lnTo>
                    <a:lnTo>
                      <a:pt x="19" y="15"/>
                    </a:lnTo>
                    <a:lnTo>
                      <a:pt x="13" y="9"/>
                    </a:lnTo>
                    <a:lnTo>
                      <a:pt x="6" y="5"/>
                    </a:lnTo>
                    <a:lnTo>
                      <a:pt x="0" y="0"/>
                    </a:lnTo>
                    <a:lnTo>
                      <a:pt x="6" y="0"/>
                    </a:lnTo>
                    <a:lnTo>
                      <a:pt x="12" y="0"/>
                    </a:lnTo>
                    <a:lnTo>
                      <a:pt x="16" y="0"/>
                    </a:lnTo>
                    <a:lnTo>
                      <a:pt x="22" y="0"/>
                    </a:lnTo>
                    <a:lnTo>
                      <a:pt x="28" y="0"/>
                    </a:lnTo>
                    <a:lnTo>
                      <a:pt x="32" y="0"/>
                    </a:lnTo>
                    <a:lnTo>
                      <a:pt x="38" y="0"/>
                    </a:lnTo>
                    <a:lnTo>
                      <a:pt x="43" y="0"/>
                    </a:lnTo>
                    <a:lnTo>
                      <a:pt x="3245" y="709"/>
                    </a:lnTo>
                    <a:close/>
                  </a:path>
                </a:pathLst>
              </a:custGeom>
              <a:solidFill>
                <a:srgbClr val="4D4D4D"/>
              </a:solidFill>
              <a:ln w="9525">
                <a:noFill/>
                <a:round/>
                <a:headEnd/>
                <a:tailEnd/>
              </a:ln>
            </p:spPr>
            <p:txBody>
              <a:bodyPr/>
              <a:lstStyle/>
              <a:p>
                <a:endParaRPr lang="fr-FR"/>
              </a:p>
            </p:txBody>
          </p:sp>
          <p:sp>
            <p:nvSpPr>
              <p:cNvPr id="527" name="Freeform 425"/>
              <p:cNvSpPr>
                <a:spLocks/>
              </p:cNvSpPr>
              <p:nvPr/>
            </p:nvSpPr>
            <p:spPr bwMode="auto">
              <a:xfrm>
                <a:off x="2180" y="564"/>
                <a:ext cx="1125" cy="261"/>
              </a:xfrm>
              <a:custGeom>
                <a:avLst/>
                <a:gdLst>
                  <a:gd name="T0" fmla="*/ 41 w 3376"/>
                  <a:gd name="T1" fmla="*/ 9 h 785"/>
                  <a:gd name="T2" fmla="*/ 41 w 3376"/>
                  <a:gd name="T3" fmla="*/ 9 h 785"/>
                  <a:gd name="T4" fmla="*/ 41 w 3376"/>
                  <a:gd name="T5" fmla="*/ 9 h 785"/>
                  <a:gd name="T6" fmla="*/ 41 w 3376"/>
                  <a:gd name="T7" fmla="*/ 9 h 785"/>
                  <a:gd name="T8" fmla="*/ 41 w 3376"/>
                  <a:gd name="T9" fmla="*/ 9 h 785"/>
                  <a:gd name="T10" fmla="*/ 41 w 3376"/>
                  <a:gd name="T11" fmla="*/ 9 h 785"/>
                  <a:gd name="T12" fmla="*/ 41 w 3376"/>
                  <a:gd name="T13" fmla="*/ 9 h 785"/>
                  <a:gd name="T14" fmla="*/ 42 w 3376"/>
                  <a:gd name="T15" fmla="*/ 10 h 785"/>
                  <a:gd name="T16" fmla="*/ 42 w 3376"/>
                  <a:gd name="T17" fmla="*/ 10 h 785"/>
                  <a:gd name="T18" fmla="*/ 1 w 3376"/>
                  <a:gd name="T19" fmla="*/ 1 h 785"/>
                  <a:gd name="T20" fmla="*/ 1 w 3376"/>
                  <a:gd name="T21" fmla="*/ 1 h 785"/>
                  <a:gd name="T22" fmla="*/ 1 w 3376"/>
                  <a:gd name="T23" fmla="*/ 0 h 785"/>
                  <a:gd name="T24" fmla="*/ 1 w 3376"/>
                  <a:gd name="T25" fmla="*/ 0 h 785"/>
                  <a:gd name="T26" fmla="*/ 0 w 3376"/>
                  <a:gd name="T27" fmla="*/ 0 h 785"/>
                  <a:gd name="T28" fmla="*/ 0 w 3376"/>
                  <a:gd name="T29" fmla="*/ 0 h 785"/>
                  <a:gd name="T30" fmla="*/ 0 w 3376"/>
                  <a:gd name="T31" fmla="*/ 0 h 785"/>
                  <a:gd name="T32" fmla="*/ 0 w 3376"/>
                  <a:gd name="T33" fmla="*/ 0 h 785"/>
                  <a:gd name="T34" fmla="*/ 0 w 3376"/>
                  <a:gd name="T35" fmla="*/ 0 h 785"/>
                  <a:gd name="T36" fmla="*/ 41 w 3376"/>
                  <a:gd name="T37" fmla="*/ 9 h 7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76"/>
                  <a:gd name="T58" fmla="*/ 0 h 785"/>
                  <a:gd name="T59" fmla="*/ 3376 w 3376"/>
                  <a:gd name="T60" fmla="*/ 785 h 7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76" h="785">
                    <a:moveTo>
                      <a:pt x="3287" y="729"/>
                    </a:moveTo>
                    <a:lnTo>
                      <a:pt x="3299" y="736"/>
                    </a:lnTo>
                    <a:lnTo>
                      <a:pt x="3310" y="743"/>
                    </a:lnTo>
                    <a:lnTo>
                      <a:pt x="3320" y="749"/>
                    </a:lnTo>
                    <a:lnTo>
                      <a:pt x="3331" y="756"/>
                    </a:lnTo>
                    <a:lnTo>
                      <a:pt x="3343" y="764"/>
                    </a:lnTo>
                    <a:lnTo>
                      <a:pt x="3354" y="771"/>
                    </a:lnTo>
                    <a:lnTo>
                      <a:pt x="3364" y="778"/>
                    </a:lnTo>
                    <a:lnTo>
                      <a:pt x="3376" y="785"/>
                    </a:lnTo>
                    <a:lnTo>
                      <a:pt x="66" y="52"/>
                    </a:lnTo>
                    <a:lnTo>
                      <a:pt x="58" y="45"/>
                    </a:lnTo>
                    <a:lnTo>
                      <a:pt x="50" y="39"/>
                    </a:lnTo>
                    <a:lnTo>
                      <a:pt x="42" y="33"/>
                    </a:lnTo>
                    <a:lnTo>
                      <a:pt x="33" y="26"/>
                    </a:lnTo>
                    <a:lnTo>
                      <a:pt x="25" y="19"/>
                    </a:lnTo>
                    <a:lnTo>
                      <a:pt x="17" y="12"/>
                    </a:lnTo>
                    <a:lnTo>
                      <a:pt x="8" y="7"/>
                    </a:lnTo>
                    <a:lnTo>
                      <a:pt x="0" y="0"/>
                    </a:lnTo>
                    <a:lnTo>
                      <a:pt x="3287" y="729"/>
                    </a:lnTo>
                    <a:close/>
                  </a:path>
                </a:pathLst>
              </a:custGeom>
              <a:solidFill>
                <a:srgbClr val="4D4D4D"/>
              </a:solidFill>
              <a:ln w="9525">
                <a:noFill/>
                <a:round/>
                <a:headEnd/>
                <a:tailEnd/>
              </a:ln>
            </p:spPr>
            <p:txBody>
              <a:bodyPr/>
              <a:lstStyle/>
              <a:p>
                <a:endParaRPr lang="fr-FR"/>
              </a:p>
            </p:txBody>
          </p:sp>
          <p:sp>
            <p:nvSpPr>
              <p:cNvPr id="528" name="Freeform 426"/>
              <p:cNvSpPr>
                <a:spLocks/>
              </p:cNvSpPr>
              <p:nvPr/>
            </p:nvSpPr>
            <p:spPr bwMode="auto">
              <a:xfrm>
                <a:off x="2202" y="581"/>
                <a:ext cx="1134" cy="264"/>
              </a:xfrm>
              <a:custGeom>
                <a:avLst/>
                <a:gdLst>
                  <a:gd name="T0" fmla="*/ 41 w 3403"/>
                  <a:gd name="T1" fmla="*/ 9 h 791"/>
                  <a:gd name="T2" fmla="*/ 41 w 3403"/>
                  <a:gd name="T3" fmla="*/ 9 h 791"/>
                  <a:gd name="T4" fmla="*/ 41 w 3403"/>
                  <a:gd name="T5" fmla="*/ 9 h 791"/>
                  <a:gd name="T6" fmla="*/ 41 w 3403"/>
                  <a:gd name="T7" fmla="*/ 9 h 791"/>
                  <a:gd name="T8" fmla="*/ 41 w 3403"/>
                  <a:gd name="T9" fmla="*/ 9 h 791"/>
                  <a:gd name="T10" fmla="*/ 42 w 3403"/>
                  <a:gd name="T11" fmla="*/ 10 h 791"/>
                  <a:gd name="T12" fmla="*/ 42 w 3403"/>
                  <a:gd name="T13" fmla="*/ 10 h 791"/>
                  <a:gd name="T14" fmla="*/ 42 w 3403"/>
                  <a:gd name="T15" fmla="*/ 10 h 791"/>
                  <a:gd name="T16" fmla="*/ 42 w 3403"/>
                  <a:gd name="T17" fmla="*/ 10 h 791"/>
                  <a:gd name="T18" fmla="*/ 1 w 3403"/>
                  <a:gd name="T19" fmla="*/ 1 h 791"/>
                  <a:gd name="T20" fmla="*/ 1 w 3403"/>
                  <a:gd name="T21" fmla="*/ 1 h 791"/>
                  <a:gd name="T22" fmla="*/ 1 w 3403"/>
                  <a:gd name="T23" fmla="*/ 0 h 791"/>
                  <a:gd name="T24" fmla="*/ 1 w 3403"/>
                  <a:gd name="T25" fmla="*/ 0 h 791"/>
                  <a:gd name="T26" fmla="*/ 0 w 3403"/>
                  <a:gd name="T27" fmla="*/ 0 h 791"/>
                  <a:gd name="T28" fmla="*/ 0 w 3403"/>
                  <a:gd name="T29" fmla="*/ 0 h 791"/>
                  <a:gd name="T30" fmla="*/ 0 w 3403"/>
                  <a:gd name="T31" fmla="*/ 0 h 791"/>
                  <a:gd name="T32" fmla="*/ 0 w 3403"/>
                  <a:gd name="T33" fmla="*/ 0 h 791"/>
                  <a:gd name="T34" fmla="*/ 0 w 3403"/>
                  <a:gd name="T35" fmla="*/ 0 h 791"/>
                  <a:gd name="T36" fmla="*/ 41 w 3403"/>
                  <a:gd name="T37" fmla="*/ 9 h 7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03"/>
                  <a:gd name="T58" fmla="*/ 0 h 791"/>
                  <a:gd name="T59" fmla="*/ 3403 w 3403"/>
                  <a:gd name="T60" fmla="*/ 791 h 7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03" h="791">
                    <a:moveTo>
                      <a:pt x="3310" y="733"/>
                    </a:moveTo>
                    <a:lnTo>
                      <a:pt x="3321" y="740"/>
                    </a:lnTo>
                    <a:lnTo>
                      <a:pt x="3333" y="747"/>
                    </a:lnTo>
                    <a:lnTo>
                      <a:pt x="3345" y="755"/>
                    </a:lnTo>
                    <a:lnTo>
                      <a:pt x="3356" y="762"/>
                    </a:lnTo>
                    <a:lnTo>
                      <a:pt x="3369" y="770"/>
                    </a:lnTo>
                    <a:lnTo>
                      <a:pt x="3380" y="777"/>
                    </a:lnTo>
                    <a:lnTo>
                      <a:pt x="3391" y="785"/>
                    </a:lnTo>
                    <a:lnTo>
                      <a:pt x="3403" y="791"/>
                    </a:lnTo>
                    <a:lnTo>
                      <a:pt x="65" y="52"/>
                    </a:lnTo>
                    <a:lnTo>
                      <a:pt x="58" y="45"/>
                    </a:lnTo>
                    <a:lnTo>
                      <a:pt x="50" y="39"/>
                    </a:lnTo>
                    <a:lnTo>
                      <a:pt x="42" y="33"/>
                    </a:lnTo>
                    <a:lnTo>
                      <a:pt x="33" y="26"/>
                    </a:lnTo>
                    <a:lnTo>
                      <a:pt x="25" y="19"/>
                    </a:lnTo>
                    <a:lnTo>
                      <a:pt x="17" y="12"/>
                    </a:lnTo>
                    <a:lnTo>
                      <a:pt x="8" y="7"/>
                    </a:lnTo>
                    <a:lnTo>
                      <a:pt x="0" y="0"/>
                    </a:lnTo>
                    <a:lnTo>
                      <a:pt x="3310" y="733"/>
                    </a:lnTo>
                    <a:close/>
                  </a:path>
                </a:pathLst>
              </a:custGeom>
              <a:solidFill>
                <a:srgbClr val="505050"/>
              </a:solidFill>
              <a:ln w="9525">
                <a:noFill/>
                <a:round/>
                <a:headEnd/>
                <a:tailEnd/>
              </a:ln>
            </p:spPr>
            <p:txBody>
              <a:bodyPr/>
              <a:lstStyle/>
              <a:p>
                <a:endParaRPr lang="fr-FR"/>
              </a:p>
            </p:txBody>
          </p:sp>
          <p:sp>
            <p:nvSpPr>
              <p:cNvPr id="529" name="Freeform 427"/>
              <p:cNvSpPr>
                <a:spLocks/>
              </p:cNvSpPr>
              <p:nvPr/>
            </p:nvSpPr>
            <p:spPr bwMode="auto">
              <a:xfrm>
                <a:off x="2223" y="598"/>
                <a:ext cx="1144" cy="266"/>
              </a:xfrm>
              <a:custGeom>
                <a:avLst/>
                <a:gdLst>
                  <a:gd name="T0" fmla="*/ 41 w 3430"/>
                  <a:gd name="T1" fmla="*/ 9 h 797"/>
                  <a:gd name="T2" fmla="*/ 41 w 3430"/>
                  <a:gd name="T3" fmla="*/ 9 h 797"/>
                  <a:gd name="T4" fmla="*/ 42 w 3430"/>
                  <a:gd name="T5" fmla="*/ 9 h 797"/>
                  <a:gd name="T6" fmla="*/ 42 w 3430"/>
                  <a:gd name="T7" fmla="*/ 9 h 797"/>
                  <a:gd name="T8" fmla="*/ 42 w 3430"/>
                  <a:gd name="T9" fmla="*/ 9 h 797"/>
                  <a:gd name="T10" fmla="*/ 42 w 3430"/>
                  <a:gd name="T11" fmla="*/ 10 h 797"/>
                  <a:gd name="T12" fmla="*/ 42 w 3430"/>
                  <a:gd name="T13" fmla="*/ 10 h 797"/>
                  <a:gd name="T14" fmla="*/ 42 w 3430"/>
                  <a:gd name="T15" fmla="*/ 10 h 797"/>
                  <a:gd name="T16" fmla="*/ 42 w 3430"/>
                  <a:gd name="T17" fmla="*/ 10 h 797"/>
                  <a:gd name="T18" fmla="*/ 1 w 3430"/>
                  <a:gd name="T19" fmla="*/ 1 h 797"/>
                  <a:gd name="T20" fmla="*/ 1 w 3430"/>
                  <a:gd name="T21" fmla="*/ 1 h 797"/>
                  <a:gd name="T22" fmla="*/ 1 w 3430"/>
                  <a:gd name="T23" fmla="*/ 0 h 797"/>
                  <a:gd name="T24" fmla="*/ 1 w 3430"/>
                  <a:gd name="T25" fmla="*/ 0 h 797"/>
                  <a:gd name="T26" fmla="*/ 0 w 3430"/>
                  <a:gd name="T27" fmla="*/ 0 h 797"/>
                  <a:gd name="T28" fmla="*/ 0 w 3430"/>
                  <a:gd name="T29" fmla="*/ 0 h 797"/>
                  <a:gd name="T30" fmla="*/ 0 w 3430"/>
                  <a:gd name="T31" fmla="*/ 0 h 797"/>
                  <a:gd name="T32" fmla="*/ 0 w 3430"/>
                  <a:gd name="T33" fmla="*/ 0 h 797"/>
                  <a:gd name="T34" fmla="*/ 0 w 3430"/>
                  <a:gd name="T35" fmla="*/ 0 h 797"/>
                  <a:gd name="T36" fmla="*/ 41 w 3430"/>
                  <a:gd name="T37" fmla="*/ 9 h 7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0"/>
                  <a:gd name="T58" fmla="*/ 0 h 797"/>
                  <a:gd name="T59" fmla="*/ 3430 w 3430"/>
                  <a:gd name="T60" fmla="*/ 797 h 7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0" h="797">
                    <a:moveTo>
                      <a:pt x="3338" y="739"/>
                    </a:moveTo>
                    <a:lnTo>
                      <a:pt x="3349" y="746"/>
                    </a:lnTo>
                    <a:lnTo>
                      <a:pt x="3360" y="754"/>
                    </a:lnTo>
                    <a:lnTo>
                      <a:pt x="3373" y="761"/>
                    </a:lnTo>
                    <a:lnTo>
                      <a:pt x="3384" y="768"/>
                    </a:lnTo>
                    <a:lnTo>
                      <a:pt x="3395" y="776"/>
                    </a:lnTo>
                    <a:lnTo>
                      <a:pt x="3408" y="782"/>
                    </a:lnTo>
                    <a:lnTo>
                      <a:pt x="3419" y="790"/>
                    </a:lnTo>
                    <a:lnTo>
                      <a:pt x="3430" y="797"/>
                    </a:lnTo>
                    <a:lnTo>
                      <a:pt x="65" y="52"/>
                    </a:lnTo>
                    <a:lnTo>
                      <a:pt x="57" y="45"/>
                    </a:lnTo>
                    <a:lnTo>
                      <a:pt x="49" y="40"/>
                    </a:lnTo>
                    <a:lnTo>
                      <a:pt x="41" y="33"/>
                    </a:lnTo>
                    <a:lnTo>
                      <a:pt x="33" y="26"/>
                    </a:lnTo>
                    <a:lnTo>
                      <a:pt x="24" y="19"/>
                    </a:lnTo>
                    <a:lnTo>
                      <a:pt x="16" y="12"/>
                    </a:lnTo>
                    <a:lnTo>
                      <a:pt x="8" y="7"/>
                    </a:lnTo>
                    <a:lnTo>
                      <a:pt x="0" y="0"/>
                    </a:lnTo>
                    <a:lnTo>
                      <a:pt x="3338" y="739"/>
                    </a:lnTo>
                    <a:close/>
                  </a:path>
                </a:pathLst>
              </a:custGeom>
              <a:solidFill>
                <a:srgbClr val="525252"/>
              </a:solidFill>
              <a:ln w="9525">
                <a:noFill/>
                <a:round/>
                <a:headEnd/>
                <a:tailEnd/>
              </a:ln>
            </p:spPr>
            <p:txBody>
              <a:bodyPr/>
              <a:lstStyle/>
              <a:p>
                <a:endParaRPr lang="fr-FR"/>
              </a:p>
            </p:txBody>
          </p:sp>
          <p:sp>
            <p:nvSpPr>
              <p:cNvPr id="530" name="Freeform 428"/>
              <p:cNvSpPr>
                <a:spLocks/>
              </p:cNvSpPr>
              <p:nvPr/>
            </p:nvSpPr>
            <p:spPr bwMode="auto">
              <a:xfrm>
                <a:off x="2245" y="616"/>
                <a:ext cx="1152" cy="267"/>
              </a:xfrm>
              <a:custGeom>
                <a:avLst/>
                <a:gdLst>
                  <a:gd name="T0" fmla="*/ 42 w 3457"/>
                  <a:gd name="T1" fmla="*/ 9 h 803"/>
                  <a:gd name="T2" fmla="*/ 42 w 3457"/>
                  <a:gd name="T3" fmla="*/ 9 h 803"/>
                  <a:gd name="T4" fmla="*/ 42 w 3457"/>
                  <a:gd name="T5" fmla="*/ 9 h 803"/>
                  <a:gd name="T6" fmla="*/ 42 w 3457"/>
                  <a:gd name="T7" fmla="*/ 9 h 803"/>
                  <a:gd name="T8" fmla="*/ 42 w 3457"/>
                  <a:gd name="T9" fmla="*/ 9 h 803"/>
                  <a:gd name="T10" fmla="*/ 42 w 3457"/>
                  <a:gd name="T11" fmla="*/ 10 h 803"/>
                  <a:gd name="T12" fmla="*/ 42 w 3457"/>
                  <a:gd name="T13" fmla="*/ 10 h 803"/>
                  <a:gd name="T14" fmla="*/ 43 w 3457"/>
                  <a:gd name="T15" fmla="*/ 10 h 803"/>
                  <a:gd name="T16" fmla="*/ 43 w 3457"/>
                  <a:gd name="T17" fmla="*/ 10 h 803"/>
                  <a:gd name="T18" fmla="*/ 1 w 3457"/>
                  <a:gd name="T19" fmla="*/ 1 h 803"/>
                  <a:gd name="T20" fmla="*/ 1 w 3457"/>
                  <a:gd name="T21" fmla="*/ 1 h 803"/>
                  <a:gd name="T22" fmla="*/ 1 w 3457"/>
                  <a:gd name="T23" fmla="*/ 0 h 803"/>
                  <a:gd name="T24" fmla="*/ 0 w 3457"/>
                  <a:gd name="T25" fmla="*/ 0 h 803"/>
                  <a:gd name="T26" fmla="*/ 0 w 3457"/>
                  <a:gd name="T27" fmla="*/ 0 h 803"/>
                  <a:gd name="T28" fmla="*/ 0 w 3457"/>
                  <a:gd name="T29" fmla="*/ 0 h 803"/>
                  <a:gd name="T30" fmla="*/ 0 w 3457"/>
                  <a:gd name="T31" fmla="*/ 0 h 803"/>
                  <a:gd name="T32" fmla="*/ 0 w 3457"/>
                  <a:gd name="T33" fmla="*/ 0 h 803"/>
                  <a:gd name="T34" fmla="*/ 0 w 3457"/>
                  <a:gd name="T35" fmla="*/ 0 h 803"/>
                  <a:gd name="T36" fmla="*/ 42 w 3457"/>
                  <a:gd name="T37" fmla="*/ 9 h 8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7"/>
                  <a:gd name="T58" fmla="*/ 0 h 803"/>
                  <a:gd name="T59" fmla="*/ 3457 w 3457"/>
                  <a:gd name="T60" fmla="*/ 803 h 8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7" h="803">
                    <a:moveTo>
                      <a:pt x="3365" y="745"/>
                    </a:moveTo>
                    <a:lnTo>
                      <a:pt x="3377" y="752"/>
                    </a:lnTo>
                    <a:lnTo>
                      <a:pt x="3388" y="760"/>
                    </a:lnTo>
                    <a:lnTo>
                      <a:pt x="3399" y="767"/>
                    </a:lnTo>
                    <a:lnTo>
                      <a:pt x="3412" y="773"/>
                    </a:lnTo>
                    <a:lnTo>
                      <a:pt x="3423" y="781"/>
                    </a:lnTo>
                    <a:lnTo>
                      <a:pt x="3434" y="788"/>
                    </a:lnTo>
                    <a:lnTo>
                      <a:pt x="3446" y="796"/>
                    </a:lnTo>
                    <a:lnTo>
                      <a:pt x="3457" y="803"/>
                    </a:lnTo>
                    <a:lnTo>
                      <a:pt x="62" y="50"/>
                    </a:lnTo>
                    <a:lnTo>
                      <a:pt x="54" y="44"/>
                    </a:lnTo>
                    <a:lnTo>
                      <a:pt x="46" y="37"/>
                    </a:lnTo>
                    <a:lnTo>
                      <a:pt x="40" y="32"/>
                    </a:lnTo>
                    <a:lnTo>
                      <a:pt x="32" y="25"/>
                    </a:lnTo>
                    <a:lnTo>
                      <a:pt x="24" y="19"/>
                    </a:lnTo>
                    <a:lnTo>
                      <a:pt x="16" y="12"/>
                    </a:lnTo>
                    <a:lnTo>
                      <a:pt x="8" y="7"/>
                    </a:lnTo>
                    <a:lnTo>
                      <a:pt x="0" y="0"/>
                    </a:lnTo>
                    <a:lnTo>
                      <a:pt x="3365" y="745"/>
                    </a:lnTo>
                    <a:close/>
                  </a:path>
                </a:pathLst>
              </a:custGeom>
              <a:solidFill>
                <a:srgbClr val="555555"/>
              </a:solidFill>
              <a:ln w="9525">
                <a:noFill/>
                <a:round/>
                <a:headEnd/>
                <a:tailEnd/>
              </a:ln>
            </p:spPr>
            <p:txBody>
              <a:bodyPr/>
              <a:lstStyle/>
              <a:p>
                <a:endParaRPr lang="fr-FR"/>
              </a:p>
            </p:txBody>
          </p:sp>
          <p:sp>
            <p:nvSpPr>
              <p:cNvPr id="531" name="Freeform 429"/>
              <p:cNvSpPr>
                <a:spLocks/>
              </p:cNvSpPr>
              <p:nvPr/>
            </p:nvSpPr>
            <p:spPr bwMode="auto">
              <a:xfrm>
                <a:off x="2266" y="632"/>
                <a:ext cx="1162" cy="270"/>
              </a:xfrm>
              <a:custGeom>
                <a:avLst/>
                <a:gdLst>
                  <a:gd name="T0" fmla="*/ 42 w 3486"/>
                  <a:gd name="T1" fmla="*/ 9 h 810"/>
                  <a:gd name="T2" fmla="*/ 42 w 3486"/>
                  <a:gd name="T3" fmla="*/ 9 h 810"/>
                  <a:gd name="T4" fmla="*/ 42 w 3486"/>
                  <a:gd name="T5" fmla="*/ 9 h 810"/>
                  <a:gd name="T6" fmla="*/ 42 w 3486"/>
                  <a:gd name="T7" fmla="*/ 10 h 810"/>
                  <a:gd name="T8" fmla="*/ 42 w 3486"/>
                  <a:gd name="T9" fmla="*/ 10 h 810"/>
                  <a:gd name="T10" fmla="*/ 43 w 3486"/>
                  <a:gd name="T11" fmla="*/ 10 h 810"/>
                  <a:gd name="T12" fmla="*/ 43 w 3486"/>
                  <a:gd name="T13" fmla="*/ 10 h 810"/>
                  <a:gd name="T14" fmla="*/ 43 w 3486"/>
                  <a:gd name="T15" fmla="*/ 10 h 810"/>
                  <a:gd name="T16" fmla="*/ 43 w 3486"/>
                  <a:gd name="T17" fmla="*/ 10 h 810"/>
                  <a:gd name="T18" fmla="*/ 1 w 3486"/>
                  <a:gd name="T19" fmla="*/ 1 h 810"/>
                  <a:gd name="T20" fmla="*/ 1 w 3486"/>
                  <a:gd name="T21" fmla="*/ 1 h 810"/>
                  <a:gd name="T22" fmla="*/ 1 w 3486"/>
                  <a:gd name="T23" fmla="*/ 0 h 810"/>
                  <a:gd name="T24" fmla="*/ 1 w 3486"/>
                  <a:gd name="T25" fmla="*/ 0 h 810"/>
                  <a:gd name="T26" fmla="*/ 0 w 3486"/>
                  <a:gd name="T27" fmla="*/ 0 h 810"/>
                  <a:gd name="T28" fmla="*/ 0 w 3486"/>
                  <a:gd name="T29" fmla="*/ 0 h 810"/>
                  <a:gd name="T30" fmla="*/ 0 w 3486"/>
                  <a:gd name="T31" fmla="*/ 0 h 810"/>
                  <a:gd name="T32" fmla="*/ 0 w 3486"/>
                  <a:gd name="T33" fmla="*/ 0 h 810"/>
                  <a:gd name="T34" fmla="*/ 0 w 3486"/>
                  <a:gd name="T35" fmla="*/ 0 h 810"/>
                  <a:gd name="T36" fmla="*/ 42 w 3486"/>
                  <a:gd name="T37" fmla="*/ 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6"/>
                  <a:gd name="T58" fmla="*/ 0 h 810"/>
                  <a:gd name="T59" fmla="*/ 3486 w 3486"/>
                  <a:gd name="T60" fmla="*/ 810 h 8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6" h="810">
                    <a:moveTo>
                      <a:pt x="3395" y="753"/>
                    </a:moveTo>
                    <a:lnTo>
                      <a:pt x="3406" y="760"/>
                    </a:lnTo>
                    <a:lnTo>
                      <a:pt x="3418" y="768"/>
                    </a:lnTo>
                    <a:lnTo>
                      <a:pt x="3429" y="774"/>
                    </a:lnTo>
                    <a:lnTo>
                      <a:pt x="3440" y="781"/>
                    </a:lnTo>
                    <a:lnTo>
                      <a:pt x="3452" y="789"/>
                    </a:lnTo>
                    <a:lnTo>
                      <a:pt x="3463" y="796"/>
                    </a:lnTo>
                    <a:lnTo>
                      <a:pt x="3474" y="803"/>
                    </a:lnTo>
                    <a:lnTo>
                      <a:pt x="3486" y="810"/>
                    </a:lnTo>
                    <a:lnTo>
                      <a:pt x="65" y="52"/>
                    </a:lnTo>
                    <a:lnTo>
                      <a:pt x="57" y="45"/>
                    </a:lnTo>
                    <a:lnTo>
                      <a:pt x="49" y="39"/>
                    </a:lnTo>
                    <a:lnTo>
                      <a:pt x="41" y="33"/>
                    </a:lnTo>
                    <a:lnTo>
                      <a:pt x="33" y="26"/>
                    </a:lnTo>
                    <a:lnTo>
                      <a:pt x="24" y="20"/>
                    </a:lnTo>
                    <a:lnTo>
                      <a:pt x="16" y="13"/>
                    </a:lnTo>
                    <a:lnTo>
                      <a:pt x="8" y="7"/>
                    </a:lnTo>
                    <a:lnTo>
                      <a:pt x="0" y="0"/>
                    </a:lnTo>
                    <a:lnTo>
                      <a:pt x="3395" y="753"/>
                    </a:lnTo>
                    <a:close/>
                  </a:path>
                </a:pathLst>
              </a:custGeom>
              <a:solidFill>
                <a:srgbClr val="555555"/>
              </a:solidFill>
              <a:ln w="9525">
                <a:noFill/>
                <a:round/>
                <a:headEnd/>
                <a:tailEnd/>
              </a:ln>
            </p:spPr>
            <p:txBody>
              <a:bodyPr/>
              <a:lstStyle/>
              <a:p>
                <a:endParaRPr lang="fr-FR"/>
              </a:p>
            </p:txBody>
          </p:sp>
          <p:sp>
            <p:nvSpPr>
              <p:cNvPr id="532" name="Freeform 430"/>
              <p:cNvSpPr>
                <a:spLocks/>
              </p:cNvSpPr>
              <p:nvPr/>
            </p:nvSpPr>
            <p:spPr bwMode="auto">
              <a:xfrm>
                <a:off x="2287" y="650"/>
                <a:ext cx="1173" cy="272"/>
              </a:xfrm>
              <a:custGeom>
                <a:avLst/>
                <a:gdLst>
                  <a:gd name="T0" fmla="*/ 42 w 3519"/>
                  <a:gd name="T1" fmla="*/ 9 h 818"/>
                  <a:gd name="T2" fmla="*/ 42 w 3519"/>
                  <a:gd name="T3" fmla="*/ 9 h 818"/>
                  <a:gd name="T4" fmla="*/ 43 w 3519"/>
                  <a:gd name="T5" fmla="*/ 9 h 818"/>
                  <a:gd name="T6" fmla="*/ 43 w 3519"/>
                  <a:gd name="T7" fmla="*/ 10 h 818"/>
                  <a:gd name="T8" fmla="*/ 43 w 3519"/>
                  <a:gd name="T9" fmla="*/ 10 h 818"/>
                  <a:gd name="T10" fmla="*/ 43 w 3519"/>
                  <a:gd name="T11" fmla="*/ 10 h 818"/>
                  <a:gd name="T12" fmla="*/ 43 w 3519"/>
                  <a:gd name="T13" fmla="*/ 10 h 818"/>
                  <a:gd name="T14" fmla="*/ 43 w 3519"/>
                  <a:gd name="T15" fmla="*/ 10 h 818"/>
                  <a:gd name="T16" fmla="*/ 43 w 3519"/>
                  <a:gd name="T17" fmla="*/ 10 h 818"/>
                  <a:gd name="T18" fmla="*/ 1 w 3519"/>
                  <a:gd name="T19" fmla="*/ 1 h 818"/>
                  <a:gd name="T20" fmla="*/ 1 w 3519"/>
                  <a:gd name="T21" fmla="*/ 1 h 818"/>
                  <a:gd name="T22" fmla="*/ 1 w 3519"/>
                  <a:gd name="T23" fmla="*/ 0 h 818"/>
                  <a:gd name="T24" fmla="*/ 0 w 3519"/>
                  <a:gd name="T25" fmla="*/ 0 h 818"/>
                  <a:gd name="T26" fmla="*/ 0 w 3519"/>
                  <a:gd name="T27" fmla="*/ 0 h 818"/>
                  <a:gd name="T28" fmla="*/ 0 w 3519"/>
                  <a:gd name="T29" fmla="*/ 0 h 818"/>
                  <a:gd name="T30" fmla="*/ 0 w 3519"/>
                  <a:gd name="T31" fmla="*/ 0 h 818"/>
                  <a:gd name="T32" fmla="*/ 0 w 3519"/>
                  <a:gd name="T33" fmla="*/ 0 h 818"/>
                  <a:gd name="T34" fmla="*/ 0 w 3519"/>
                  <a:gd name="T35" fmla="*/ 0 h 818"/>
                  <a:gd name="T36" fmla="*/ 42 w 3519"/>
                  <a:gd name="T37" fmla="*/ 9 h 8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9"/>
                  <a:gd name="T58" fmla="*/ 0 h 818"/>
                  <a:gd name="T59" fmla="*/ 3519 w 3519"/>
                  <a:gd name="T60" fmla="*/ 818 h 8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9" h="818">
                    <a:moveTo>
                      <a:pt x="3421" y="758"/>
                    </a:moveTo>
                    <a:lnTo>
                      <a:pt x="3433" y="765"/>
                    </a:lnTo>
                    <a:lnTo>
                      <a:pt x="3446" y="772"/>
                    </a:lnTo>
                    <a:lnTo>
                      <a:pt x="3458" y="780"/>
                    </a:lnTo>
                    <a:lnTo>
                      <a:pt x="3470" y="788"/>
                    </a:lnTo>
                    <a:lnTo>
                      <a:pt x="3482" y="796"/>
                    </a:lnTo>
                    <a:lnTo>
                      <a:pt x="3494" y="803"/>
                    </a:lnTo>
                    <a:lnTo>
                      <a:pt x="3507" y="811"/>
                    </a:lnTo>
                    <a:lnTo>
                      <a:pt x="3519" y="818"/>
                    </a:lnTo>
                    <a:lnTo>
                      <a:pt x="63" y="53"/>
                    </a:lnTo>
                    <a:lnTo>
                      <a:pt x="55" y="46"/>
                    </a:lnTo>
                    <a:lnTo>
                      <a:pt x="47" y="40"/>
                    </a:lnTo>
                    <a:lnTo>
                      <a:pt x="39" y="33"/>
                    </a:lnTo>
                    <a:lnTo>
                      <a:pt x="32" y="26"/>
                    </a:lnTo>
                    <a:lnTo>
                      <a:pt x="24" y="20"/>
                    </a:lnTo>
                    <a:lnTo>
                      <a:pt x="16" y="14"/>
                    </a:lnTo>
                    <a:lnTo>
                      <a:pt x="8" y="7"/>
                    </a:lnTo>
                    <a:lnTo>
                      <a:pt x="0" y="0"/>
                    </a:lnTo>
                    <a:lnTo>
                      <a:pt x="3421" y="758"/>
                    </a:lnTo>
                    <a:close/>
                  </a:path>
                </a:pathLst>
              </a:custGeom>
              <a:solidFill>
                <a:srgbClr val="575757"/>
              </a:solidFill>
              <a:ln w="9525">
                <a:noFill/>
                <a:round/>
                <a:headEnd/>
                <a:tailEnd/>
              </a:ln>
            </p:spPr>
            <p:txBody>
              <a:bodyPr/>
              <a:lstStyle/>
              <a:p>
                <a:endParaRPr lang="fr-FR"/>
              </a:p>
            </p:txBody>
          </p:sp>
          <p:sp>
            <p:nvSpPr>
              <p:cNvPr id="533" name="Freeform 431"/>
              <p:cNvSpPr>
                <a:spLocks/>
              </p:cNvSpPr>
              <p:nvPr/>
            </p:nvSpPr>
            <p:spPr bwMode="auto">
              <a:xfrm>
                <a:off x="2308" y="667"/>
                <a:ext cx="1184" cy="274"/>
              </a:xfrm>
              <a:custGeom>
                <a:avLst/>
                <a:gdLst>
                  <a:gd name="T0" fmla="*/ 43 w 3551"/>
                  <a:gd name="T1" fmla="*/ 9 h 822"/>
                  <a:gd name="T2" fmla="*/ 43 w 3551"/>
                  <a:gd name="T3" fmla="*/ 10 h 822"/>
                  <a:gd name="T4" fmla="*/ 43 w 3551"/>
                  <a:gd name="T5" fmla="*/ 10 h 822"/>
                  <a:gd name="T6" fmla="*/ 43 w 3551"/>
                  <a:gd name="T7" fmla="*/ 10 h 822"/>
                  <a:gd name="T8" fmla="*/ 43 w 3551"/>
                  <a:gd name="T9" fmla="*/ 10 h 822"/>
                  <a:gd name="T10" fmla="*/ 43 w 3551"/>
                  <a:gd name="T11" fmla="*/ 10 h 822"/>
                  <a:gd name="T12" fmla="*/ 44 w 3551"/>
                  <a:gd name="T13" fmla="*/ 10 h 822"/>
                  <a:gd name="T14" fmla="*/ 44 w 3551"/>
                  <a:gd name="T15" fmla="*/ 10 h 822"/>
                  <a:gd name="T16" fmla="*/ 44 w 3551"/>
                  <a:gd name="T17" fmla="*/ 10 h 822"/>
                  <a:gd name="T18" fmla="*/ 1 w 3551"/>
                  <a:gd name="T19" fmla="*/ 1 h 822"/>
                  <a:gd name="T20" fmla="*/ 1 w 3551"/>
                  <a:gd name="T21" fmla="*/ 1 h 822"/>
                  <a:gd name="T22" fmla="*/ 1 w 3551"/>
                  <a:gd name="T23" fmla="*/ 0 h 822"/>
                  <a:gd name="T24" fmla="*/ 0 w 3551"/>
                  <a:gd name="T25" fmla="*/ 0 h 822"/>
                  <a:gd name="T26" fmla="*/ 0 w 3551"/>
                  <a:gd name="T27" fmla="*/ 0 h 822"/>
                  <a:gd name="T28" fmla="*/ 0 w 3551"/>
                  <a:gd name="T29" fmla="*/ 0 h 822"/>
                  <a:gd name="T30" fmla="*/ 0 w 3551"/>
                  <a:gd name="T31" fmla="*/ 0 h 822"/>
                  <a:gd name="T32" fmla="*/ 0 w 3551"/>
                  <a:gd name="T33" fmla="*/ 0 h 822"/>
                  <a:gd name="T34" fmla="*/ 0 w 3551"/>
                  <a:gd name="T35" fmla="*/ 0 h 822"/>
                  <a:gd name="T36" fmla="*/ 43 w 3551"/>
                  <a:gd name="T37" fmla="*/ 9 h 8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51"/>
                  <a:gd name="T58" fmla="*/ 0 h 822"/>
                  <a:gd name="T59" fmla="*/ 3551 w 3551"/>
                  <a:gd name="T60" fmla="*/ 822 h 8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51" h="822">
                    <a:moveTo>
                      <a:pt x="3456" y="765"/>
                    </a:moveTo>
                    <a:lnTo>
                      <a:pt x="3469" y="772"/>
                    </a:lnTo>
                    <a:lnTo>
                      <a:pt x="3480" y="779"/>
                    </a:lnTo>
                    <a:lnTo>
                      <a:pt x="3492" y="787"/>
                    </a:lnTo>
                    <a:lnTo>
                      <a:pt x="3504" y="794"/>
                    </a:lnTo>
                    <a:lnTo>
                      <a:pt x="3516" y="802"/>
                    </a:lnTo>
                    <a:lnTo>
                      <a:pt x="3528" y="809"/>
                    </a:lnTo>
                    <a:lnTo>
                      <a:pt x="3540" y="816"/>
                    </a:lnTo>
                    <a:lnTo>
                      <a:pt x="3551" y="822"/>
                    </a:lnTo>
                    <a:lnTo>
                      <a:pt x="63" y="51"/>
                    </a:lnTo>
                    <a:lnTo>
                      <a:pt x="55" y="44"/>
                    </a:lnTo>
                    <a:lnTo>
                      <a:pt x="47" y="39"/>
                    </a:lnTo>
                    <a:lnTo>
                      <a:pt x="40" y="32"/>
                    </a:lnTo>
                    <a:lnTo>
                      <a:pt x="32" y="25"/>
                    </a:lnTo>
                    <a:lnTo>
                      <a:pt x="24" y="19"/>
                    </a:lnTo>
                    <a:lnTo>
                      <a:pt x="16" y="13"/>
                    </a:lnTo>
                    <a:lnTo>
                      <a:pt x="8" y="7"/>
                    </a:lnTo>
                    <a:lnTo>
                      <a:pt x="0" y="0"/>
                    </a:lnTo>
                    <a:lnTo>
                      <a:pt x="3456" y="765"/>
                    </a:lnTo>
                    <a:close/>
                  </a:path>
                </a:pathLst>
              </a:custGeom>
              <a:solidFill>
                <a:srgbClr val="5A5A5A"/>
              </a:solidFill>
              <a:ln w="9525">
                <a:noFill/>
                <a:round/>
                <a:headEnd/>
                <a:tailEnd/>
              </a:ln>
            </p:spPr>
            <p:txBody>
              <a:bodyPr/>
              <a:lstStyle/>
              <a:p>
                <a:endParaRPr lang="fr-FR"/>
              </a:p>
            </p:txBody>
          </p:sp>
          <p:sp>
            <p:nvSpPr>
              <p:cNvPr id="534" name="Freeform 432"/>
              <p:cNvSpPr>
                <a:spLocks/>
              </p:cNvSpPr>
              <p:nvPr/>
            </p:nvSpPr>
            <p:spPr bwMode="auto">
              <a:xfrm>
                <a:off x="2329" y="684"/>
                <a:ext cx="1196" cy="277"/>
              </a:xfrm>
              <a:custGeom>
                <a:avLst/>
                <a:gdLst>
                  <a:gd name="T0" fmla="*/ 43 w 3586"/>
                  <a:gd name="T1" fmla="*/ 10 h 831"/>
                  <a:gd name="T2" fmla="*/ 43 w 3586"/>
                  <a:gd name="T3" fmla="*/ 10 h 831"/>
                  <a:gd name="T4" fmla="*/ 43 w 3586"/>
                  <a:gd name="T5" fmla="*/ 10 h 831"/>
                  <a:gd name="T6" fmla="*/ 44 w 3586"/>
                  <a:gd name="T7" fmla="*/ 10 h 831"/>
                  <a:gd name="T8" fmla="*/ 44 w 3586"/>
                  <a:gd name="T9" fmla="*/ 10 h 831"/>
                  <a:gd name="T10" fmla="*/ 44 w 3586"/>
                  <a:gd name="T11" fmla="*/ 10 h 831"/>
                  <a:gd name="T12" fmla="*/ 44 w 3586"/>
                  <a:gd name="T13" fmla="*/ 10 h 831"/>
                  <a:gd name="T14" fmla="*/ 44 w 3586"/>
                  <a:gd name="T15" fmla="*/ 10 h 831"/>
                  <a:gd name="T16" fmla="*/ 44 w 3586"/>
                  <a:gd name="T17" fmla="*/ 10 h 831"/>
                  <a:gd name="T18" fmla="*/ 1 w 3586"/>
                  <a:gd name="T19" fmla="*/ 1 h 831"/>
                  <a:gd name="T20" fmla="*/ 1 w 3586"/>
                  <a:gd name="T21" fmla="*/ 1 h 831"/>
                  <a:gd name="T22" fmla="*/ 1 w 3586"/>
                  <a:gd name="T23" fmla="*/ 0 h 831"/>
                  <a:gd name="T24" fmla="*/ 0 w 3586"/>
                  <a:gd name="T25" fmla="*/ 0 h 831"/>
                  <a:gd name="T26" fmla="*/ 0 w 3586"/>
                  <a:gd name="T27" fmla="*/ 0 h 831"/>
                  <a:gd name="T28" fmla="*/ 0 w 3586"/>
                  <a:gd name="T29" fmla="*/ 0 h 831"/>
                  <a:gd name="T30" fmla="*/ 0 w 3586"/>
                  <a:gd name="T31" fmla="*/ 0 h 831"/>
                  <a:gd name="T32" fmla="*/ 0 w 3586"/>
                  <a:gd name="T33" fmla="*/ 0 h 831"/>
                  <a:gd name="T34" fmla="*/ 0 w 3586"/>
                  <a:gd name="T35" fmla="*/ 0 h 831"/>
                  <a:gd name="T36" fmla="*/ 43 w 3586"/>
                  <a:gd name="T37" fmla="*/ 10 h 8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6"/>
                  <a:gd name="T58" fmla="*/ 0 h 831"/>
                  <a:gd name="T59" fmla="*/ 3586 w 3586"/>
                  <a:gd name="T60" fmla="*/ 831 h 8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6" h="831">
                    <a:moveTo>
                      <a:pt x="3488" y="771"/>
                    </a:moveTo>
                    <a:lnTo>
                      <a:pt x="3501" y="779"/>
                    </a:lnTo>
                    <a:lnTo>
                      <a:pt x="3512" y="786"/>
                    </a:lnTo>
                    <a:lnTo>
                      <a:pt x="3525" y="794"/>
                    </a:lnTo>
                    <a:lnTo>
                      <a:pt x="3537" y="801"/>
                    </a:lnTo>
                    <a:lnTo>
                      <a:pt x="3548" y="809"/>
                    </a:lnTo>
                    <a:lnTo>
                      <a:pt x="3561" y="817"/>
                    </a:lnTo>
                    <a:lnTo>
                      <a:pt x="3573" y="823"/>
                    </a:lnTo>
                    <a:lnTo>
                      <a:pt x="3586" y="831"/>
                    </a:lnTo>
                    <a:lnTo>
                      <a:pt x="60" y="49"/>
                    </a:lnTo>
                    <a:lnTo>
                      <a:pt x="52" y="43"/>
                    </a:lnTo>
                    <a:lnTo>
                      <a:pt x="45" y="36"/>
                    </a:lnTo>
                    <a:lnTo>
                      <a:pt x="37" y="31"/>
                    </a:lnTo>
                    <a:lnTo>
                      <a:pt x="29" y="24"/>
                    </a:lnTo>
                    <a:lnTo>
                      <a:pt x="21" y="18"/>
                    </a:lnTo>
                    <a:lnTo>
                      <a:pt x="14" y="13"/>
                    </a:lnTo>
                    <a:lnTo>
                      <a:pt x="6" y="6"/>
                    </a:lnTo>
                    <a:lnTo>
                      <a:pt x="0" y="0"/>
                    </a:lnTo>
                    <a:lnTo>
                      <a:pt x="3488" y="771"/>
                    </a:lnTo>
                    <a:close/>
                  </a:path>
                </a:pathLst>
              </a:custGeom>
              <a:solidFill>
                <a:srgbClr val="5A5A5A"/>
              </a:solidFill>
              <a:ln w="9525">
                <a:noFill/>
                <a:round/>
                <a:headEnd/>
                <a:tailEnd/>
              </a:ln>
            </p:spPr>
            <p:txBody>
              <a:bodyPr/>
              <a:lstStyle/>
              <a:p>
                <a:endParaRPr lang="fr-FR"/>
              </a:p>
            </p:txBody>
          </p:sp>
          <p:sp>
            <p:nvSpPr>
              <p:cNvPr id="535" name="Freeform 433"/>
              <p:cNvSpPr>
                <a:spLocks/>
              </p:cNvSpPr>
              <p:nvPr/>
            </p:nvSpPr>
            <p:spPr bwMode="auto">
              <a:xfrm>
                <a:off x="2349" y="701"/>
                <a:ext cx="1191" cy="275"/>
              </a:xfrm>
              <a:custGeom>
                <a:avLst/>
                <a:gdLst>
                  <a:gd name="T0" fmla="*/ 44 w 3572"/>
                  <a:gd name="T1" fmla="*/ 10 h 826"/>
                  <a:gd name="T2" fmla="*/ 44 w 3572"/>
                  <a:gd name="T3" fmla="*/ 10 h 826"/>
                  <a:gd name="T4" fmla="*/ 44 w 3572"/>
                  <a:gd name="T5" fmla="*/ 10 h 826"/>
                  <a:gd name="T6" fmla="*/ 44 w 3572"/>
                  <a:gd name="T7" fmla="*/ 10 h 826"/>
                  <a:gd name="T8" fmla="*/ 44 w 3572"/>
                  <a:gd name="T9" fmla="*/ 10 h 826"/>
                  <a:gd name="T10" fmla="*/ 44 w 3572"/>
                  <a:gd name="T11" fmla="*/ 10 h 826"/>
                  <a:gd name="T12" fmla="*/ 44 w 3572"/>
                  <a:gd name="T13" fmla="*/ 10 h 826"/>
                  <a:gd name="T14" fmla="*/ 44 w 3572"/>
                  <a:gd name="T15" fmla="*/ 10 h 826"/>
                  <a:gd name="T16" fmla="*/ 44 w 3572"/>
                  <a:gd name="T17" fmla="*/ 10 h 826"/>
                  <a:gd name="T18" fmla="*/ 44 w 3572"/>
                  <a:gd name="T19" fmla="*/ 10 h 826"/>
                  <a:gd name="T20" fmla="*/ 44 w 3572"/>
                  <a:gd name="T21" fmla="*/ 10 h 826"/>
                  <a:gd name="T22" fmla="*/ 44 w 3572"/>
                  <a:gd name="T23" fmla="*/ 10 h 826"/>
                  <a:gd name="T24" fmla="*/ 44 w 3572"/>
                  <a:gd name="T25" fmla="*/ 10 h 826"/>
                  <a:gd name="T26" fmla="*/ 1 w 3572"/>
                  <a:gd name="T27" fmla="*/ 1 h 826"/>
                  <a:gd name="T28" fmla="*/ 1 w 3572"/>
                  <a:gd name="T29" fmla="*/ 1 h 826"/>
                  <a:gd name="T30" fmla="*/ 1 w 3572"/>
                  <a:gd name="T31" fmla="*/ 1 h 826"/>
                  <a:gd name="T32" fmla="*/ 0 w 3572"/>
                  <a:gd name="T33" fmla="*/ 0 h 826"/>
                  <a:gd name="T34" fmla="*/ 0 w 3572"/>
                  <a:gd name="T35" fmla="*/ 0 h 826"/>
                  <a:gd name="T36" fmla="*/ 0 w 3572"/>
                  <a:gd name="T37" fmla="*/ 0 h 826"/>
                  <a:gd name="T38" fmla="*/ 0 w 3572"/>
                  <a:gd name="T39" fmla="*/ 0 h 826"/>
                  <a:gd name="T40" fmla="*/ 0 w 3572"/>
                  <a:gd name="T41" fmla="*/ 0 h 826"/>
                  <a:gd name="T42" fmla="*/ 0 w 3572"/>
                  <a:gd name="T43" fmla="*/ 0 h 826"/>
                  <a:gd name="T44" fmla="*/ 44 w 3572"/>
                  <a:gd name="T45" fmla="*/ 10 h 8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72"/>
                  <a:gd name="T70" fmla="*/ 0 h 826"/>
                  <a:gd name="T71" fmla="*/ 3572 w 3572"/>
                  <a:gd name="T72" fmla="*/ 826 h 8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72" h="826">
                    <a:moveTo>
                      <a:pt x="3526" y="782"/>
                    </a:moveTo>
                    <a:lnTo>
                      <a:pt x="3531" y="786"/>
                    </a:lnTo>
                    <a:lnTo>
                      <a:pt x="3537" y="789"/>
                    </a:lnTo>
                    <a:lnTo>
                      <a:pt x="3543" y="793"/>
                    </a:lnTo>
                    <a:lnTo>
                      <a:pt x="3549" y="796"/>
                    </a:lnTo>
                    <a:lnTo>
                      <a:pt x="3555" y="799"/>
                    </a:lnTo>
                    <a:lnTo>
                      <a:pt x="3561" y="803"/>
                    </a:lnTo>
                    <a:lnTo>
                      <a:pt x="3566" y="806"/>
                    </a:lnTo>
                    <a:lnTo>
                      <a:pt x="3572" y="810"/>
                    </a:lnTo>
                    <a:lnTo>
                      <a:pt x="3569" y="814"/>
                    </a:lnTo>
                    <a:lnTo>
                      <a:pt x="3564" y="819"/>
                    </a:lnTo>
                    <a:lnTo>
                      <a:pt x="3560" y="823"/>
                    </a:lnTo>
                    <a:lnTo>
                      <a:pt x="3555" y="826"/>
                    </a:lnTo>
                    <a:lnTo>
                      <a:pt x="63" y="53"/>
                    </a:lnTo>
                    <a:lnTo>
                      <a:pt x="55" y="46"/>
                    </a:lnTo>
                    <a:lnTo>
                      <a:pt x="47" y="41"/>
                    </a:lnTo>
                    <a:lnTo>
                      <a:pt x="39" y="34"/>
                    </a:lnTo>
                    <a:lnTo>
                      <a:pt x="31" y="27"/>
                    </a:lnTo>
                    <a:lnTo>
                      <a:pt x="23" y="20"/>
                    </a:lnTo>
                    <a:lnTo>
                      <a:pt x="15" y="13"/>
                    </a:lnTo>
                    <a:lnTo>
                      <a:pt x="7" y="7"/>
                    </a:lnTo>
                    <a:lnTo>
                      <a:pt x="0" y="0"/>
                    </a:lnTo>
                    <a:lnTo>
                      <a:pt x="3526" y="782"/>
                    </a:lnTo>
                    <a:close/>
                  </a:path>
                </a:pathLst>
              </a:custGeom>
              <a:solidFill>
                <a:srgbClr val="5C5C5C"/>
              </a:solidFill>
              <a:ln w="9525">
                <a:noFill/>
                <a:round/>
                <a:headEnd/>
                <a:tailEnd/>
              </a:ln>
            </p:spPr>
            <p:txBody>
              <a:bodyPr/>
              <a:lstStyle/>
              <a:p>
                <a:endParaRPr lang="fr-FR"/>
              </a:p>
            </p:txBody>
          </p:sp>
          <p:sp>
            <p:nvSpPr>
              <p:cNvPr id="536" name="Freeform 434"/>
              <p:cNvSpPr>
                <a:spLocks/>
              </p:cNvSpPr>
              <p:nvPr/>
            </p:nvSpPr>
            <p:spPr bwMode="auto">
              <a:xfrm>
                <a:off x="2370" y="718"/>
                <a:ext cx="1164" cy="267"/>
              </a:xfrm>
              <a:custGeom>
                <a:avLst/>
                <a:gdLst>
                  <a:gd name="T0" fmla="*/ 43 w 3492"/>
                  <a:gd name="T1" fmla="*/ 10 h 800"/>
                  <a:gd name="T2" fmla="*/ 43 w 3492"/>
                  <a:gd name="T3" fmla="*/ 10 h 800"/>
                  <a:gd name="T4" fmla="*/ 43 w 3492"/>
                  <a:gd name="T5" fmla="*/ 10 h 800"/>
                  <a:gd name="T6" fmla="*/ 43 w 3492"/>
                  <a:gd name="T7" fmla="*/ 10 h 800"/>
                  <a:gd name="T8" fmla="*/ 43 w 3492"/>
                  <a:gd name="T9" fmla="*/ 10 h 800"/>
                  <a:gd name="T10" fmla="*/ 43 w 3492"/>
                  <a:gd name="T11" fmla="*/ 10 h 800"/>
                  <a:gd name="T12" fmla="*/ 43 w 3492"/>
                  <a:gd name="T13" fmla="*/ 10 h 800"/>
                  <a:gd name="T14" fmla="*/ 43 w 3492"/>
                  <a:gd name="T15" fmla="*/ 10 h 800"/>
                  <a:gd name="T16" fmla="*/ 42 w 3492"/>
                  <a:gd name="T17" fmla="*/ 10 h 800"/>
                  <a:gd name="T18" fmla="*/ 38 w 3492"/>
                  <a:gd name="T19" fmla="*/ 9 h 800"/>
                  <a:gd name="T20" fmla="*/ 38 w 3492"/>
                  <a:gd name="T21" fmla="*/ 9 h 800"/>
                  <a:gd name="T22" fmla="*/ 38 w 3492"/>
                  <a:gd name="T23" fmla="*/ 9 h 800"/>
                  <a:gd name="T24" fmla="*/ 38 w 3492"/>
                  <a:gd name="T25" fmla="*/ 9 h 800"/>
                  <a:gd name="T26" fmla="*/ 37 w 3492"/>
                  <a:gd name="T27" fmla="*/ 8 h 800"/>
                  <a:gd name="T28" fmla="*/ 37 w 3492"/>
                  <a:gd name="T29" fmla="*/ 8 h 800"/>
                  <a:gd name="T30" fmla="*/ 37 w 3492"/>
                  <a:gd name="T31" fmla="*/ 8 h 800"/>
                  <a:gd name="T32" fmla="*/ 36 w 3492"/>
                  <a:gd name="T33" fmla="*/ 8 h 800"/>
                  <a:gd name="T34" fmla="*/ 36 w 3492"/>
                  <a:gd name="T35" fmla="*/ 8 h 800"/>
                  <a:gd name="T36" fmla="*/ 36 w 3492"/>
                  <a:gd name="T37" fmla="*/ 8 h 800"/>
                  <a:gd name="T38" fmla="*/ 35 w 3492"/>
                  <a:gd name="T39" fmla="*/ 8 h 800"/>
                  <a:gd name="T40" fmla="*/ 35 w 3492"/>
                  <a:gd name="T41" fmla="*/ 8 h 800"/>
                  <a:gd name="T42" fmla="*/ 35 w 3492"/>
                  <a:gd name="T43" fmla="*/ 8 h 800"/>
                  <a:gd name="T44" fmla="*/ 34 w 3492"/>
                  <a:gd name="T45" fmla="*/ 8 h 800"/>
                  <a:gd name="T46" fmla="*/ 34 w 3492"/>
                  <a:gd name="T47" fmla="*/ 8 h 800"/>
                  <a:gd name="T48" fmla="*/ 34 w 3492"/>
                  <a:gd name="T49" fmla="*/ 8 h 800"/>
                  <a:gd name="T50" fmla="*/ 33 w 3492"/>
                  <a:gd name="T51" fmla="*/ 8 h 800"/>
                  <a:gd name="T52" fmla="*/ 1 w 3492"/>
                  <a:gd name="T53" fmla="*/ 1 h 800"/>
                  <a:gd name="T54" fmla="*/ 1 w 3492"/>
                  <a:gd name="T55" fmla="*/ 1 h 800"/>
                  <a:gd name="T56" fmla="*/ 1 w 3492"/>
                  <a:gd name="T57" fmla="*/ 0 h 800"/>
                  <a:gd name="T58" fmla="*/ 0 w 3492"/>
                  <a:gd name="T59" fmla="*/ 0 h 800"/>
                  <a:gd name="T60" fmla="*/ 0 w 3492"/>
                  <a:gd name="T61" fmla="*/ 0 h 800"/>
                  <a:gd name="T62" fmla="*/ 0 w 3492"/>
                  <a:gd name="T63" fmla="*/ 0 h 800"/>
                  <a:gd name="T64" fmla="*/ 0 w 3492"/>
                  <a:gd name="T65" fmla="*/ 0 h 800"/>
                  <a:gd name="T66" fmla="*/ 0 w 3492"/>
                  <a:gd name="T67" fmla="*/ 0 h 800"/>
                  <a:gd name="T68" fmla="*/ 0 w 3492"/>
                  <a:gd name="T69" fmla="*/ 0 h 800"/>
                  <a:gd name="T70" fmla="*/ 43 w 3492"/>
                  <a:gd name="T71" fmla="*/ 10 h 8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2"/>
                  <a:gd name="T109" fmla="*/ 0 h 800"/>
                  <a:gd name="T110" fmla="*/ 3492 w 3492"/>
                  <a:gd name="T111" fmla="*/ 800 h 8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2" h="800">
                    <a:moveTo>
                      <a:pt x="3492" y="773"/>
                    </a:moveTo>
                    <a:lnTo>
                      <a:pt x="3486" y="778"/>
                    </a:lnTo>
                    <a:lnTo>
                      <a:pt x="3480" y="781"/>
                    </a:lnTo>
                    <a:lnTo>
                      <a:pt x="3473" y="785"/>
                    </a:lnTo>
                    <a:lnTo>
                      <a:pt x="3466" y="788"/>
                    </a:lnTo>
                    <a:lnTo>
                      <a:pt x="3458" y="792"/>
                    </a:lnTo>
                    <a:lnTo>
                      <a:pt x="3451" y="794"/>
                    </a:lnTo>
                    <a:lnTo>
                      <a:pt x="3443" y="797"/>
                    </a:lnTo>
                    <a:lnTo>
                      <a:pt x="3437" y="800"/>
                    </a:lnTo>
                    <a:lnTo>
                      <a:pt x="3112" y="726"/>
                    </a:lnTo>
                    <a:lnTo>
                      <a:pt x="3092" y="713"/>
                    </a:lnTo>
                    <a:lnTo>
                      <a:pt x="3071" y="702"/>
                    </a:lnTo>
                    <a:lnTo>
                      <a:pt x="3049" y="692"/>
                    </a:lnTo>
                    <a:lnTo>
                      <a:pt x="3026" y="682"/>
                    </a:lnTo>
                    <a:lnTo>
                      <a:pt x="3002" y="673"/>
                    </a:lnTo>
                    <a:lnTo>
                      <a:pt x="2977" y="665"/>
                    </a:lnTo>
                    <a:lnTo>
                      <a:pt x="2951" y="658"/>
                    </a:lnTo>
                    <a:lnTo>
                      <a:pt x="2924" y="652"/>
                    </a:lnTo>
                    <a:lnTo>
                      <a:pt x="2897" y="647"/>
                    </a:lnTo>
                    <a:lnTo>
                      <a:pt x="2868" y="643"/>
                    </a:lnTo>
                    <a:lnTo>
                      <a:pt x="2840" y="639"/>
                    </a:lnTo>
                    <a:lnTo>
                      <a:pt x="2810" y="636"/>
                    </a:lnTo>
                    <a:lnTo>
                      <a:pt x="2781" y="634"/>
                    </a:lnTo>
                    <a:lnTo>
                      <a:pt x="2752" y="633"/>
                    </a:lnTo>
                    <a:lnTo>
                      <a:pt x="2722" y="633"/>
                    </a:lnTo>
                    <a:lnTo>
                      <a:pt x="2692" y="633"/>
                    </a:lnTo>
                    <a:lnTo>
                      <a:pt x="59" y="51"/>
                    </a:lnTo>
                    <a:lnTo>
                      <a:pt x="52" y="44"/>
                    </a:lnTo>
                    <a:lnTo>
                      <a:pt x="44" y="39"/>
                    </a:lnTo>
                    <a:lnTo>
                      <a:pt x="37" y="32"/>
                    </a:lnTo>
                    <a:lnTo>
                      <a:pt x="29" y="25"/>
                    </a:lnTo>
                    <a:lnTo>
                      <a:pt x="21" y="19"/>
                    </a:lnTo>
                    <a:lnTo>
                      <a:pt x="15" y="13"/>
                    </a:lnTo>
                    <a:lnTo>
                      <a:pt x="7" y="7"/>
                    </a:lnTo>
                    <a:lnTo>
                      <a:pt x="0" y="0"/>
                    </a:lnTo>
                    <a:lnTo>
                      <a:pt x="3492" y="773"/>
                    </a:lnTo>
                    <a:close/>
                  </a:path>
                </a:pathLst>
              </a:custGeom>
              <a:solidFill>
                <a:srgbClr val="5F5F5F"/>
              </a:solidFill>
              <a:ln w="9525">
                <a:noFill/>
                <a:round/>
                <a:headEnd/>
                <a:tailEnd/>
              </a:ln>
            </p:spPr>
            <p:txBody>
              <a:bodyPr/>
              <a:lstStyle/>
              <a:p>
                <a:endParaRPr lang="fr-FR"/>
              </a:p>
            </p:txBody>
          </p:sp>
          <p:sp>
            <p:nvSpPr>
              <p:cNvPr id="537" name="Freeform 435"/>
              <p:cNvSpPr>
                <a:spLocks/>
              </p:cNvSpPr>
              <p:nvPr/>
            </p:nvSpPr>
            <p:spPr bwMode="auto">
              <a:xfrm>
                <a:off x="3408" y="960"/>
                <a:ext cx="108" cy="32"/>
              </a:xfrm>
              <a:custGeom>
                <a:avLst/>
                <a:gdLst>
                  <a:gd name="T0" fmla="*/ 4 w 325"/>
                  <a:gd name="T1" fmla="*/ 1 h 94"/>
                  <a:gd name="T2" fmla="*/ 4 w 325"/>
                  <a:gd name="T3" fmla="*/ 1 h 94"/>
                  <a:gd name="T4" fmla="*/ 4 w 325"/>
                  <a:gd name="T5" fmla="*/ 1 h 94"/>
                  <a:gd name="T6" fmla="*/ 4 w 325"/>
                  <a:gd name="T7" fmla="*/ 1 h 94"/>
                  <a:gd name="T8" fmla="*/ 4 w 325"/>
                  <a:gd name="T9" fmla="*/ 1 h 94"/>
                  <a:gd name="T10" fmla="*/ 4 w 325"/>
                  <a:gd name="T11" fmla="*/ 1 h 94"/>
                  <a:gd name="T12" fmla="*/ 4 w 325"/>
                  <a:gd name="T13" fmla="*/ 1 h 94"/>
                  <a:gd name="T14" fmla="*/ 4 w 325"/>
                  <a:gd name="T15" fmla="*/ 1 h 94"/>
                  <a:gd name="T16" fmla="*/ 3 w 325"/>
                  <a:gd name="T17" fmla="*/ 1 h 94"/>
                  <a:gd name="T18" fmla="*/ 3 w 325"/>
                  <a:gd name="T19" fmla="*/ 1 h 94"/>
                  <a:gd name="T20" fmla="*/ 3 w 325"/>
                  <a:gd name="T21" fmla="*/ 1 h 94"/>
                  <a:gd name="T22" fmla="*/ 3 w 325"/>
                  <a:gd name="T23" fmla="*/ 1 h 94"/>
                  <a:gd name="T24" fmla="*/ 3 w 325"/>
                  <a:gd name="T25" fmla="*/ 1 h 94"/>
                  <a:gd name="T26" fmla="*/ 1 w 325"/>
                  <a:gd name="T27" fmla="*/ 1 h 94"/>
                  <a:gd name="T28" fmla="*/ 1 w 325"/>
                  <a:gd name="T29" fmla="*/ 1 h 94"/>
                  <a:gd name="T30" fmla="*/ 1 w 325"/>
                  <a:gd name="T31" fmla="*/ 0 h 94"/>
                  <a:gd name="T32" fmla="*/ 0 w 325"/>
                  <a:gd name="T33" fmla="*/ 0 h 94"/>
                  <a:gd name="T34" fmla="*/ 0 w 325"/>
                  <a:gd name="T35" fmla="*/ 0 h 94"/>
                  <a:gd name="T36" fmla="*/ 0 w 325"/>
                  <a:gd name="T37" fmla="*/ 0 h 94"/>
                  <a:gd name="T38" fmla="*/ 0 w 325"/>
                  <a:gd name="T39" fmla="*/ 0 h 94"/>
                  <a:gd name="T40" fmla="*/ 0 w 325"/>
                  <a:gd name="T41" fmla="*/ 0 h 94"/>
                  <a:gd name="T42" fmla="*/ 0 w 325"/>
                  <a:gd name="T43" fmla="*/ 0 h 94"/>
                  <a:gd name="T44" fmla="*/ 4 w 325"/>
                  <a:gd name="T45" fmla="*/ 1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5"/>
                  <a:gd name="T70" fmla="*/ 0 h 94"/>
                  <a:gd name="T71" fmla="*/ 325 w 325"/>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5" h="94">
                    <a:moveTo>
                      <a:pt x="325" y="74"/>
                    </a:moveTo>
                    <a:lnTo>
                      <a:pt x="320" y="75"/>
                    </a:lnTo>
                    <a:lnTo>
                      <a:pt x="314" y="77"/>
                    </a:lnTo>
                    <a:lnTo>
                      <a:pt x="310" y="78"/>
                    </a:lnTo>
                    <a:lnTo>
                      <a:pt x="304" y="80"/>
                    </a:lnTo>
                    <a:lnTo>
                      <a:pt x="297" y="83"/>
                    </a:lnTo>
                    <a:lnTo>
                      <a:pt x="292" y="85"/>
                    </a:lnTo>
                    <a:lnTo>
                      <a:pt x="285" y="87"/>
                    </a:lnTo>
                    <a:lnTo>
                      <a:pt x="278" y="88"/>
                    </a:lnTo>
                    <a:lnTo>
                      <a:pt x="271" y="89"/>
                    </a:lnTo>
                    <a:lnTo>
                      <a:pt x="265" y="92"/>
                    </a:lnTo>
                    <a:lnTo>
                      <a:pt x="258" y="93"/>
                    </a:lnTo>
                    <a:lnTo>
                      <a:pt x="251" y="94"/>
                    </a:lnTo>
                    <a:lnTo>
                      <a:pt x="57" y="51"/>
                    </a:lnTo>
                    <a:lnTo>
                      <a:pt x="52" y="44"/>
                    </a:lnTo>
                    <a:lnTo>
                      <a:pt x="45" y="37"/>
                    </a:lnTo>
                    <a:lnTo>
                      <a:pt x="38" y="31"/>
                    </a:lnTo>
                    <a:lnTo>
                      <a:pt x="31" y="24"/>
                    </a:lnTo>
                    <a:lnTo>
                      <a:pt x="23" y="17"/>
                    </a:lnTo>
                    <a:lnTo>
                      <a:pt x="16" y="11"/>
                    </a:lnTo>
                    <a:lnTo>
                      <a:pt x="8" y="6"/>
                    </a:lnTo>
                    <a:lnTo>
                      <a:pt x="0" y="0"/>
                    </a:lnTo>
                    <a:lnTo>
                      <a:pt x="325" y="74"/>
                    </a:lnTo>
                    <a:close/>
                  </a:path>
                </a:pathLst>
              </a:custGeom>
              <a:solidFill>
                <a:srgbClr val="616161"/>
              </a:solidFill>
              <a:ln w="9525">
                <a:noFill/>
                <a:round/>
                <a:headEnd/>
                <a:tailEnd/>
              </a:ln>
            </p:spPr>
            <p:txBody>
              <a:bodyPr/>
              <a:lstStyle/>
              <a:p>
                <a:endParaRPr lang="fr-FR"/>
              </a:p>
            </p:txBody>
          </p:sp>
          <p:sp>
            <p:nvSpPr>
              <p:cNvPr id="538" name="Freeform 436"/>
              <p:cNvSpPr>
                <a:spLocks/>
              </p:cNvSpPr>
              <p:nvPr/>
            </p:nvSpPr>
            <p:spPr bwMode="auto">
              <a:xfrm>
                <a:off x="2390" y="735"/>
                <a:ext cx="878" cy="197"/>
              </a:xfrm>
              <a:custGeom>
                <a:avLst/>
                <a:gdLst>
                  <a:gd name="T0" fmla="*/ 33 w 2633"/>
                  <a:gd name="T1" fmla="*/ 7 h 591"/>
                  <a:gd name="T2" fmla="*/ 32 w 2633"/>
                  <a:gd name="T3" fmla="*/ 7 h 591"/>
                  <a:gd name="T4" fmla="*/ 32 w 2633"/>
                  <a:gd name="T5" fmla="*/ 7 h 591"/>
                  <a:gd name="T6" fmla="*/ 32 w 2633"/>
                  <a:gd name="T7" fmla="*/ 7 h 591"/>
                  <a:gd name="T8" fmla="*/ 32 w 2633"/>
                  <a:gd name="T9" fmla="*/ 7 h 591"/>
                  <a:gd name="T10" fmla="*/ 32 w 2633"/>
                  <a:gd name="T11" fmla="*/ 7 h 591"/>
                  <a:gd name="T12" fmla="*/ 31 w 2633"/>
                  <a:gd name="T13" fmla="*/ 7 h 591"/>
                  <a:gd name="T14" fmla="*/ 31 w 2633"/>
                  <a:gd name="T15" fmla="*/ 7 h 591"/>
                  <a:gd name="T16" fmla="*/ 31 w 2633"/>
                  <a:gd name="T17" fmla="*/ 7 h 591"/>
                  <a:gd name="T18" fmla="*/ 1 w 2633"/>
                  <a:gd name="T19" fmla="*/ 1 h 591"/>
                  <a:gd name="T20" fmla="*/ 1 w 2633"/>
                  <a:gd name="T21" fmla="*/ 1 h 591"/>
                  <a:gd name="T22" fmla="*/ 1 w 2633"/>
                  <a:gd name="T23" fmla="*/ 0 h 591"/>
                  <a:gd name="T24" fmla="*/ 0 w 2633"/>
                  <a:gd name="T25" fmla="*/ 0 h 591"/>
                  <a:gd name="T26" fmla="*/ 0 w 2633"/>
                  <a:gd name="T27" fmla="*/ 0 h 591"/>
                  <a:gd name="T28" fmla="*/ 0 w 2633"/>
                  <a:gd name="T29" fmla="*/ 0 h 591"/>
                  <a:gd name="T30" fmla="*/ 0 w 2633"/>
                  <a:gd name="T31" fmla="*/ 0 h 591"/>
                  <a:gd name="T32" fmla="*/ 0 w 2633"/>
                  <a:gd name="T33" fmla="*/ 0 h 591"/>
                  <a:gd name="T34" fmla="*/ 0 w 2633"/>
                  <a:gd name="T35" fmla="*/ 0 h 591"/>
                  <a:gd name="T36" fmla="*/ 33 w 2633"/>
                  <a:gd name="T37" fmla="*/ 7 h 5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3"/>
                  <a:gd name="T58" fmla="*/ 0 h 591"/>
                  <a:gd name="T59" fmla="*/ 2633 w 2633"/>
                  <a:gd name="T60" fmla="*/ 591 h 5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3" h="591">
                    <a:moveTo>
                      <a:pt x="2633" y="582"/>
                    </a:moveTo>
                    <a:lnTo>
                      <a:pt x="2617" y="582"/>
                    </a:lnTo>
                    <a:lnTo>
                      <a:pt x="2601" y="583"/>
                    </a:lnTo>
                    <a:lnTo>
                      <a:pt x="2585" y="584"/>
                    </a:lnTo>
                    <a:lnTo>
                      <a:pt x="2569" y="585"/>
                    </a:lnTo>
                    <a:lnTo>
                      <a:pt x="2553" y="587"/>
                    </a:lnTo>
                    <a:lnTo>
                      <a:pt x="2537" y="588"/>
                    </a:lnTo>
                    <a:lnTo>
                      <a:pt x="2522" y="590"/>
                    </a:lnTo>
                    <a:lnTo>
                      <a:pt x="2506" y="591"/>
                    </a:lnTo>
                    <a:lnTo>
                      <a:pt x="60" y="50"/>
                    </a:lnTo>
                    <a:lnTo>
                      <a:pt x="52" y="43"/>
                    </a:lnTo>
                    <a:lnTo>
                      <a:pt x="45" y="37"/>
                    </a:lnTo>
                    <a:lnTo>
                      <a:pt x="37" y="31"/>
                    </a:lnTo>
                    <a:lnTo>
                      <a:pt x="30" y="25"/>
                    </a:lnTo>
                    <a:lnTo>
                      <a:pt x="22" y="18"/>
                    </a:lnTo>
                    <a:lnTo>
                      <a:pt x="15" y="12"/>
                    </a:lnTo>
                    <a:lnTo>
                      <a:pt x="8" y="6"/>
                    </a:lnTo>
                    <a:lnTo>
                      <a:pt x="0" y="0"/>
                    </a:lnTo>
                    <a:lnTo>
                      <a:pt x="2633" y="582"/>
                    </a:lnTo>
                    <a:close/>
                  </a:path>
                </a:pathLst>
              </a:custGeom>
              <a:solidFill>
                <a:srgbClr val="616161"/>
              </a:solidFill>
              <a:ln w="9525">
                <a:noFill/>
                <a:round/>
                <a:headEnd/>
                <a:tailEnd/>
              </a:ln>
            </p:spPr>
            <p:txBody>
              <a:bodyPr/>
              <a:lstStyle/>
              <a:p>
                <a:endParaRPr lang="fr-FR"/>
              </a:p>
            </p:txBody>
          </p:sp>
          <p:sp>
            <p:nvSpPr>
              <p:cNvPr id="539" name="Freeform 437"/>
              <p:cNvSpPr>
                <a:spLocks/>
              </p:cNvSpPr>
              <p:nvPr/>
            </p:nvSpPr>
            <p:spPr bwMode="auto">
              <a:xfrm>
                <a:off x="3427" y="977"/>
                <a:ext cx="64" cy="17"/>
              </a:xfrm>
              <a:custGeom>
                <a:avLst/>
                <a:gdLst>
                  <a:gd name="T0" fmla="*/ 2 w 194"/>
                  <a:gd name="T1" fmla="*/ 1 h 49"/>
                  <a:gd name="T2" fmla="*/ 2 w 194"/>
                  <a:gd name="T3" fmla="*/ 1 h 49"/>
                  <a:gd name="T4" fmla="*/ 2 w 194"/>
                  <a:gd name="T5" fmla="*/ 1 h 49"/>
                  <a:gd name="T6" fmla="*/ 2 w 194"/>
                  <a:gd name="T7" fmla="*/ 1 h 49"/>
                  <a:gd name="T8" fmla="*/ 2 w 194"/>
                  <a:gd name="T9" fmla="*/ 1 h 49"/>
                  <a:gd name="T10" fmla="*/ 1 w 194"/>
                  <a:gd name="T11" fmla="*/ 1 h 49"/>
                  <a:gd name="T12" fmla="*/ 1 w 194"/>
                  <a:gd name="T13" fmla="*/ 1 h 49"/>
                  <a:gd name="T14" fmla="*/ 1 w 194"/>
                  <a:gd name="T15" fmla="*/ 1 h 49"/>
                  <a:gd name="T16" fmla="*/ 1 w 194"/>
                  <a:gd name="T17" fmla="*/ 1 h 49"/>
                  <a:gd name="T18" fmla="*/ 0 w 194"/>
                  <a:gd name="T19" fmla="*/ 1 h 49"/>
                  <a:gd name="T20" fmla="*/ 0 w 194"/>
                  <a:gd name="T21" fmla="*/ 0 h 49"/>
                  <a:gd name="T22" fmla="*/ 0 w 194"/>
                  <a:gd name="T23" fmla="*/ 0 h 49"/>
                  <a:gd name="T24" fmla="*/ 0 w 194"/>
                  <a:gd name="T25" fmla="*/ 0 h 49"/>
                  <a:gd name="T26" fmla="*/ 0 w 194"/>
                  <a:gd name="T27" fmla="*/ 0 h 49"/>
                  <a:gd name="T28" fmla="*/ 2 w 194"/>
                  <a:gd name="T29" fmla="*/ 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49"/>
                  <a:gd name="T47" fmla="*/ 194 w 194"/>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49">
                    <a:moveTo>
                      <a:pt x="194" y="43"/>
                    </a:moveTo>
                    <a:lnTo>
                      <a:pt x="177" y="45"/>
                    </a:lnTo>
                    <a:lnTo>
                      <a:pt x="159" y="46"/>
                    </a:lnTo>
                    <a:lnTo>
                      <a:pt x="141" y="46"/>
                    </a:lnTo>
                    <a:lnTo>
                      <a:pt x="124" y="47"/>
                    </a:lnTo>
                    <a:lnTo>
                      <a:pt x="106" y="47"/>
                    </a:lnTo>
                    <a:lnTo>
                      <a:pt x="88" y="47"/>
                    </a:lnTo>
                    <a:lnTo>
                      <a:pt x="71" y="47"/>
                    </a:lnTo>
                    <a:lnTo>
                      <a:pt x="54" y="49"/>
                    </a:lnTo>
                    <a:lnTo>
                      <a:pt x="31" y="43"/>
                    </a:lnTo>
                    <a:lnTo>
                      <a:pt x="24" y="32"/>
                    </a:lnTo>
                    <a:lnTo>
                      <a:pt x="16" y="20"/>
                    </a:lnTo>
                    <a:lnTo>
                      <a:pt x="8" y="10"/>
                    </a:lnTo>
                    <a:lnTo>
                      <a:pt x="0" y="0"/>
                    </a:lnTo>
                    <a:lnTo>
                      <a:pt x="194" y="43"/>
                    </a:lnTo>
                    <a:close/>
                  </a:path>
                </a:pathLst>
              </a:custGeom>
              <a:solidFill>
                <a:srgbClr val="646464"/>
              </a:solidFill>
              <a:ln w="9525">
                <a:noFill/>
                <a:round/>
                <a:headEnd/>
                <a:tailEnd/>
              </a:ln>
            </p:spPr>
            <p:txBody>
              <a:bodyPr/>
              <a:lstStyle/>
              <a:p>
                <a:endParaRPr lang="fr-FR"/>
              </a:p>
            </p:txBody>
          </p:sp>
          <p:sp>
            <p:nvSpPr>
              <p:cNvPr id="540" name="Freeform 438"/>
              <p:cNvSpPr>
                <a:spLocks/>
              </p:cNvSpPr>
              <p:nvPr/>
            </p:nvSpPr>
            <p:spPr bwMode="auto">
              <a:xfrm>
                <a:off x="2410" y="752"/>
                <a:ext cx="815" cy="186"/>
              </a:xfrm>
              <a:custGeom>
                <a:avLst/>
                <a:gdLst>
                  <a:gd name="T0" fmla="*/ 30 w 2446"/>
                  <a:gd name="T1" fmla="*/ 7 h 557"/>
                  <a:gd name="T2" fmla="*/ 30 w 2446"/>
                  <a:gd name="T3" fmla="*/ 7 h 557"/>
                  <a:gd name="T4" fmla="*/ 30 w 2446"/>
                  <a:gd name="T5" fmla="*/ 7 h 557"/>
                  <a:gd name="T6" fmla="*/ 30 w 2446"/>
                  <a:gd name="T7" fmla="*/ 7 h 557"/>
                  <a:gd name="T8" fmla="*/ 30 w 2446"/>
                  <a:gd name="T9" fmla="*/ 7 h 557"/>
                  <a:gd name="T10" fmla="*/ 29 w 2446"/>
                  <a:gd name="T11" fmla="*/ 7 h 557"/>
                  <a:gd name="T12" fmla="*/ 29 w 2446"/>
                  <a:gd name="T13" fmla="*/ 7 h 557"/>
                  <a:gd name="T14" fmla="*/ 29 w 2446"/>
                  <a:gd name="T15" fmla="*/ 7 h 557"/>
                  <a:gd name="T16" fmla="*/ 29 w 2446"/>
                  <a:gd name="T17" fmla="*/ 7 h 557"/>
                  <a:gd name="T18" fmla="*/ 1 w 2446"/>
                  <a:gd name="T19" fmla="*/ 1 h 557"/>
                  <a:gd name="T20" fmla="*/ 1 w 2446"/>
                  <a:gd name="T21" fmla="*/ 1 h 557"/>
                  <a:gd name="T22" fmla="*/ 1 w 2446"/>
                  <a:gd name="T23" fmla="*/ 0 h 557"/>
                  <a:gd name="T24" fmla="*/ 0 w 2446"/>
                  <a:gd name="T25" fmla="*/ 0 h 557"/>
                  <a:gd name="T26" fmla="*/ 0 w 2446"/>
                  <a:gd name="T27" fmla="*/ 0 h 557"/>
                  <a:gd name="T28" fmla="*/ 0 w 2446"/>
                  <a:gd name="T29" fmla="*/ 0 h 557"/>
                  <a:gd name="T30" fmla="*/ 0 w 2446"/>
                  <a:gd name="T31" fmla="*/ 0 h 557"/>
                  <a:gd name="T32" fmla="*/ 0 w 2446"/>
                  <a:gd name="T33" fmla="*/ 0 h 557"/>
                  <a:gd name="T34" fmla="*/ 0 w 2446"/>
                  <a:gd name="T35" fmla="*/ 0 h 557"/>
                  <a:gd name="T36" fmla="*/ 30 w 2446"/>
                  <a:gd name="T37" fmla="*/ 7 h 5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6"/>
                  <a:gd name="T58" fmla="*/ 0 h 557"/>
                  <a:gd name="T59" fmla="*/ 2446 w 2446"/>
                  <a:gd name="T60" fmla="*/ 557 h 5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6" h="557">
                    <a:moveTo>
                      <a:pt x="2446" y="541"/>
                    </a:moveTo>
                    <a:lnTo>
                      <a:pt x="2433" y="543"/>
                    </a:lnTo>
                    <a:lnTo>
                      <a:pt x="2421" y="545"/>
                    </a:lnTo>
                    <a:lnTo>
                      <a:pt x="2408" y="547"/>
                    </a:lnTo>
                    <a:lnTo>
                      <a:pt x="2396" y="548"/>
                    </a:lnTo>
                    <a:lnTo>
                      <a:pt x="2383" y="550"/>
                    </a:lnTo>
                    <a:lnTo>
                      <a:pt x="2371" y="552"/>
                    </a:lnTo>
                    <a:lnTo>
                      <a:pt x="2359" y="555"/>
                    </a:lnTo>
                    <a:lnTo>
                      <a:pt x="2346" y="557"/>
                    </a:lnTo>
                    <a:lnTo>
                      <a:pt x="58" y="50"/>
                    </a:lnTo>
                    <a:lnTo>
                      <a:pt x="51" y="43"/>
                    </a:lnTo>
                    <a:lnTo>
                      <a:pt x="43" y="37"/>
                    </a:lnTo>
                    <a:lnTo>
                      <a:pt x="36" y="30"/>
                    </a:lnTo>
                    <a:lnTo>
                      <a:pt x="29" y="25"/>
                    </a:lnTo>
                    <a:lnTo>
                      <a:pt x="21" y="19"/>
                    </a:lnTo>
                    <a:lnTo>
                      <a:pt x="15" y="12"/>
                    </a:lnTo>
                    <a:lnTo>
                      <a:pt x="7" y="7"/>
                    </a:lnTo>
                    <a:lnTo>
                      <a:pt x="0" y="0"/>
                    </a:lnTo>
                    <a:lnTo>
                      <a:pt x="2446" y="541"/>
                    </a:lnTo>
                    <a:close/>
                  </a:path>
                </a:pathLst>
              </a:custGeom>
              <a:solidFill>
                <a:srgbClr val="646464"/>
              </a:solidFill>
              <a:ln w="9525">
                <a:noFill/>
                <a:round/>
                <a:headEnd/>
                <a:tailEnd/>
              </a:ln>
            </p:spPr>
            <p:txBody>
              <a:bodyPr/>
              <a:lstStyle/>
              <a:p>
                <a:endParaRPr lang="fr-FR"/>
              </a:p>
            </p:txBody>
          </p:sp>
          <p:sp>
            <p:nvSpPr>
              <p:cNvPr id="541" name="Freeform 439"/>
              <p:cNvSpPr>
                <a:spLocks/>
              </p:cNvSpPr>
              <p:nvPr/>
            </p:nvSpPr>
            <p:spPr bwMode="auto">
              <a:xfrm>
                <a:off x="3437" y="992"/>
                <a:ext cx="8" cy="2"/>
              </a:xfrm>
              <a:custGeom>
                <a:avLst/>
                <a:gdLst>
                  <a:gd name="T0" fmla="*/ 0 w 23"/>
                  <a:gd name="T1" fmla="*/ 0 h 7"/>
                  <a:gd name="T2" fmla="*/ 0 w 23"/>
                  <a:gd name="T3" fmla="*/ 0 h 7"/>
                  <a:gd name="T4" fmla="*/ 0 w 23"/>
                  <a:gd name="T5" fmla="*/ 0 h 7"/>
                  <a:gd name="T6" fmla="*/ 0 w 23"/>
                  <a:gd name="T7" fmla="*/ 0 h 7"/>
                  <a:gd name="T8" fmla="*/ 0 w 23"/>
                  <a:gd name="T9" fmla="*/ 0 h 7"/>
                  <a:gd name="T10" fmla="*/ 0 w 23"/>
                  <a:gd name="T11" fmla="*/ 0 h 7"/>
                  <a:gd name="T12" fmla="*/ 0 w 23"/>
                  <a:gd name="T13" fmla="*/ 0 h 7"/>
                  <a:gd name="T14" fmla="*/ 0 w 23"/>
                  <a:gd name="T15" fmla="*/ 0 h 7"/>
                  <a:gd name="T16" fmla="*/ 0 w 23"/>
                  <a:gd name="T17" fmla="*/ 0 h 7"/>
                  <a:gd name="T18" fmla="*/ 0 w 23"/>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
                  <a:gd name="T32" fmla="*/ 23 w 23"/>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
                    <a:moveTo>
                      <a:pt x="23" y="6"/>
                    </a:moveTo>
                    <a:lnTo>
                      <a:pt x="18" y="6"/>
                    </a:lnTo>
                    <a:lnTo>
                      <a:pt x="14" y="6"/>
                    </a:lnTo>
                    <a:lnTo>
                      <a:pt x="8" y="6"/>
                    </a:lnTo>
                    <a:lnTo>
                      <a:pt x="3" y="7"/>
                    </a:lnTo>
                    <a:lnTo>
                      <a:pt x="2" y="4"/>
                    </a:lnTo>
                    <a:lnTo>
                      <a:pt x="2" y="3"/>
                    </a:lnTo>
                    <a:lnTo>
                      <a:pt x="1" y="1"/>
                    </a:lnTo>
                    <a:lnTo>
                      <a:pt x="0" y="0"/>
                    </a:lnTo>
                    <a:lnTo>
                      <a:pt x="23" y="6"/>
                    </a:lnTo>
                    <a:close/>
                  </a:path>
                </a:pathLst>
              </a:custGeom>
              <a:solidFill>
                <a:srgbClr val="646464"/>
              </a:solidFill>
              <a:ln w="9525">
                <a:noFill/>
                <a:round/>
                <a:headEnd/>
                <a:tailEnd/>
              </a:ln>
            </p:spPr>
            <p:txBody>
              <a:bodyPr/>
              <a:lstStyle/>
              <a:p>
                <a:endParaRPr lang="fr-FR"/>
              </a:p>
            </p:txBody>
          </p:sp>
          <p:sp>
            <p:nvSpPr>
              <p:cNvPr id="542" name="Freeform 440"/>
              <p:cNvSpPr>
                <a:spLocks/>
              </p:cNvSpPr>
              <p:nvPr/>
            </p:nvSpPr>
            <p:spPr bwMode="auto">
              <a:xfrm>
                <a:off x="2429" y="769"/>
                <a:ext cx="763" cy="175"/>
              </a:xfrm>
              <a:custGeom>
                <a:avLst/>
                <a:gdLst>
                  <a:gd name="T0" fmla="*/ 28 w 2288"/>
                  <a:gd name="T1" fmla="*/ 6 h 526"/>
                  <a:gd name="T2" fmla="*/ 28 w 2288"/>
                  <a:gd name="T3" fmla="*/ 6 h 526"/>
                  <a:gd name="T4" fmla="*/ 28 w 2288"/>
                  <a:gd name="T5" fmla="*/ 6 h 526"/>
                  <a:gd name="T6" fmla="*/ 28 w 2288"/>
                  <a:gd name="T7" fmla="*/ 6 h 526"/>
                  <a:gd name="T8" fmla="*/ 28 w 2288"/>
                  <a:gd name="T9" fmla="*/ 6 h 526"/>
                  <a:gd name="T10" fmla="*/ 28 w 2288"/>
                  <a:gd name="T11" fmla="*/ 6 h 526"/>
                  <a:gd name="T12" fmla="*/ 27 w 2288"/>
                  <a:gd name="T13" fmla="*/ 6 h 526"/>
                  <a:gd name="T14" fmla="*/ 27 w 2288"/>
                  <a:gd name="T15" fmla="*/ 6 h 526"/>
                  <a:gd name="T16" fmla="*/ 27 w 2288"/>
                  <a:gd name="T17" fmla="*/ 6 h 526"/>
                  <a:gd name="T18" fmla="*/ 1 w 2288"/>
                  <a:gd name="T19" fmla="*/ 1 h 526"/>
                  <a:gd name="T20" fmla="*/ 1 w 2288"/>
                  <a:gd name="T21" fmla="*/ 1 h 526"/>
                  <a:gd name="T22" fmla="*/ 1 w 2288"/>
                  <a:gd name="T23" fmla="*/ 0 h 526"/>
                  <a:gd name="T24" fmla="*/ 0 w 2288"/>
                  <a:gd name="T25" fmla="*/ 0 h 526"/>
                  <a:gd name="T26" fmla="*/ 0 w 2288"/>
                  <a:gd name="T27" fmla="*/ 0 h 526"/>
                  <a:gd name="T28" fmla="*/ 0 w 2288"/>
                  <a:gd name="T29" fmla="*/ 0 h 526"/>
                  <a:gd name="T30" fmla="*/ 0 w 2288"/>
                  <a:gd name="T31" fmla="*/ 0 h 526"/>
                  <a:gd name="T32" fmla="*/ 0 w 2288"/>
                  <a:gd name="T33" fmla="*/ 0 h 526"/>
                  <a:gd name="T34" fmla="*/ 0 w 2288"/>
                  <a:gd name="T35" fmla="*/ 0 h 526"/>
                  <a:gd name="T36" fmla="*/ 28 w 2288"/>
                  <a:gd name="T37" fmla="*/ 6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8"/>
                  <a:gd name="T58" fmla="*/ 0 h 526"/>
                  <a:gd name="T59" fmla="*/ 2288 w 2288"/>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8" h="526">
                    <a:moveTo>
                      <a:pt x="2288" y="507"/>
                    </a:moveTo>
                    <a:lnTo>
                      <a:pt x="2278" y="509"/>
                    </a:lnTo>
                    <a:lnTo>
                      <a:pt x="2267" y="512"/>
                    </a:lnTo>
                    <a:lnTo>
                      <a:pt x="2256" y="514"/>
                    </a:lnTo>
                    <a:lnTo>
                      <a:pt x="2246" y="516"/>
                    </a:lnTo>
                    <a:lnTo>
                      <a:pt x="2235" y="518"/>
                    </a:lnTo>
                    <a:lnTo>
                      <a:pt x="2225" y="521"/>
                    </a:lnTo>
                    <a:lnTo>
                      <a:pt x="2214" y="523"/>
                    </a:lnTo>
                    <a:lnTo>
                      <a:pt x="2204" y="526"/>
                    </a:lnTo>
                    <a:lnTo>
                      <a:pt x="61" y="52"/>
                    </a:lnTo>
                    <a:lnTo>
                      <a:pt x="53" y="45"/>
                    </a:lnTo>
                    <a:lnTo>
                      <a:pt x="46" y="38"/>
                    </a:lnTo>
                    <a:lnTo>
                      <a:pt x="38" y="31"/>
                    </a:lnTo>
                    <a:lnTo>
                      <a:pt x="30" y="26"/>
                    </a:lnTo>
                    <a:lnTo>
                      <a:pt x="22" y="19"/>
                    </a:lnTo>
                    <a:lnTo>
                      <a:pt x="15" y="12"/>
                    </a:lnTo>
                    <a:lnTo>
                      <a:pt x="8" y="6"/>
                    </a:lnTo>
                    <a:lnTo>
                      <a:pt x="0" y="0"/>
                    </a:lnTo>
                    <a:lnTo>
                      <a:pt x="2288" y="507"/>
                    </a:lnTo>
                    <a:close/>
                  </a:path>
                </a:pathLst>
              </a:custGeom>
              <a:solidFill>
                <a:srgbClr val="646464"/>
              </a:solidFill>
              <a:ln w="9525">
                <a:noFill/>
                <a:round/>
                <a:headEnd/>
                <a:tailEnd/>
              </a:ln>
            </p:spPr>
            <p:txBody>
              <a:bodyPr/>
              <a:lstStyle/>
              <a:p>
                <a:endParaRPr lang="fr-FR"/>
              </a:p>
            </p:txBody>
          </p:sp>
          <p:sp>
            <p:nvSpPr>
              <p:cNvPr id="543" name="Freeform 441"/>
              <p:cNvSpPr>
                <a:spLocks/>
              </p:cNvSpPr>
              <p:nvPr/>
            </p:nvSpPr>
            <p:spPr bwMode="auto">
              <a:xfrm>
                <a:off x="2450" y="786"/>
                <a:ext cx="714" cy="165"/>
              </a:xfrm>
              <a:custGeom>
                <a:avLst/>
                <a:gdLst>
                  <a:gd name="T0" fmla="*/ 26 w 2143"/>
                  <a:gd name="T1" fmla="*/ 6 h 496"/>
                  <a:gd name="T2" fmla="*/ 26 w 2143"/>
                  <a:gd name="T3" fmla="*/ 6 h 496"/>
                  <a:gd name="T4" fmla="*/ 26 w 2143"/>
                  <a:gd name="T5" fmla="*/ 6 h 496"/>
                  <a:gd name="T6" fmla="*/ 26 w 2143"/>
                  <a:gd name="T7" fmla="*/ 6 h 496"/>
                  <a:gd name="T8" fmla="*/ 26 w 2143"/>
                  <a:gd name="T9" fmla="*/ 6 h 496"/>
                  <a:gd name="T10" fmla="*/ 26 w 2143"/>
                  <a:gd name="T11" fmla="*/ 6 h 496"/>
                  <a:gd name="T12" fmla="*/ 26 w 2143"/>
                  <a:gd name="T13" fmla="*/ 6 h 496"/>
                  <a:gd name="T14" fmla="*/ 26 w 2143"/>
                  <a:gd name="T15" fmla="*/ 6 h 496"/>
                  <a:gd name="T16" fmla="*/ 26 w 2143"/>
                  <a:gd name="T17" fmla="*/ 6 h 496"/>
                  <a:gd name="T18" fmla="*/ 1 w 2143"/>
                  <a:gd name="T19" fmla="*/ 1 h 496"/>
                  <a:gd name="T20" fmla="*/ 1 w 2143"/>
                  <a:gd name="T21" fmla="*/ 1 h 496"/>
                  <a:gd name="T22" fmla="*/ 1 w 2143"/>
                  <a:gd name="T23" fmla="*/ 0 h 496"/>
                  <a:gd name="T24" fmla="*/ 0 w 2143"/>
                  <a:gd name="T25" fmla="*/ 0 h 496"/>
                  <a:gd name="T26" fmla="*/ 0 w 2143"/>
                  <a:gd name="T27" fmla="*/ 0 h 496"/>
                  <a:gd name="T28" fmla="*/ 0 w 2143"/>
                  <a:gd name="T29" fmla="*/ 0 h 496"/>
                  <a:gd name="T30" fmla="*/ 0 w 2143"/>
                  <a:gd name="T31" fmla="*/ 0 h 496"/>
                  <a:gd name="T32" fmla="*/ 0 w 2143"/>
                  <a:gd name="T33" fmla="*/ 0 h 496"/>
                  <a:gd name="T34" fmla="*/ 0 w 2143"/>
                  <a:gd name="T35" fmla="*/ 0 h 496"/>
                  <a:gd name="T36" fmla="*/ 26 w 2143"/>
                  <a:gd name="T37" fmla="*/ 6 h 4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3"/>
                  <a:gd name="T58" fmla="*/ 0 h 496"/>
                  <a:gd name="T59" fmla="*/ 2143 w 2143"/>
                  <a:gd name="T60" fmla="*/ 496 h 4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3" h="496">
                    <a:moveTo>
                      <a:pt x="2143" y="474"/>
                    </a:moveTo>
                    <a:lnTo>
                      <a:pt x="2134" y="476"/>
                    </a:lnTo>
                    <a:lnTo>
                      <a:pt x="2125" y="480"/>
                    </a:lnTo>
                    <a:lnTo>
                      <a:pt x="2117" y="482"/>
                    </a:lnTo>
                    <a:lnTo>
                      <a:pt x="2108" y="484"/>
                    </a:lnTo>
                    <a:lnTo>
                      <a:pt x="2100" y="487"/>
                    </a:lnTo>
                    <a:lnTo>
                      <a:pt x="2091" y="490"/>
                    </a:lnTo>
                    <a:lnTo>
                      <a:pt x="2083" y="492"/>
                    </a:lnTo>
                    <a:lnTo>
                      <a:pt x="2074" y="496"/>
                    </a:lnTo>
                    <a:lnTo>
                      <a:pt x="57" y="50"/>
                    </a:lnTo>
                    <a:lnTo>
                      <a:pt x="51" y="43"/>
                    </a:lnTo>
                    <a:lnTo>
                      <a:pt x="43" y="37"/>
                    </a:lnTo>
                    <a:lnTo>
                      <a:pt x="36" y="30"/>
                    </a:lnTo>
                    <a:lnTo>
                      <a:pt x="29" y="25"/>
                    </a:lnTo>
                    <a:lnTo>
                      <a:pt x="21" y="19"/>
                    </a:lnTo>
                    <a:lnTo>
                      <a:pt x="14" y="12"/>
                    </a:lnTo>
                    <a:lnTo>
                      <a:pt x="7" y="7"/>
                    </a:lnTo>
                    <a:lnTo>
                      <a:pt x="0" y="0"/>
                    </a:lnTo>
                    <a:lnTo>
                      <a:pt x="2143" y="474"/>
                    </a:lnTo>
                    <a:close/>
                  </a:path>
                </a:pathLst>
              </a:custGeom>
              <a:solidFill>
                <a:srgbClr val="666666"/>
              </a:solidFill>
              <a:ln w="9525">
                <a:noFill/>
                <a:round/>
                <a:headEnd/>
                <a:tailEnd/>
              </a:ln>
            </p:spPr>
            <p:txBody>
              <a:bodyPr/>
              <a:lstStyle/>
              <a:p>
                <a:endParaRPr lang="fr-FR"/>
              </a:p>
            </p:txBody>
          </p:sp>
          <p:sp>
            <p:nvSpPr>
              <p:cNvPr id="544" name="Freeform 442"/>
              <p:cNvSpPr>
                <a:spLocks/>
              </p:cNvSpPr>
              <p:nvPr/>
            </p:nvSpPr>
            <p:spPr bwMode="auto">
              <a:xfrm>
                <a:off x="2469" y="803"/>
                <a:ext cx="672" cy="156"/>
              </a:xfrm>
              <a:custGeom>
                <a:avLst/>
                <a:gdLst>
                  <a:gd name="T0" fmla="*/ 25 w 2017"/>
                  <a:gd name="T1" fmla="*/ 5 h 470"/>
                  <a:gd name="T2" fmla="*/ 25 w 2017"/>
                  <a:gd name="T3" fmla="*/ 5 h 470"/>
                  <a:gd name="T4" fmla="*/ 25 w 2017"/>
                  <a:gd name="T5" fmla="*/ 6 h 470"/>
                  <a:gd name="T6" fmla="*/ 25 w 2017"/>
                  <a:gd name="T7" fmla="*/ 6 h 470"/>
                  <a:gd name="T8" fmla="*/ 25 w 2017"/>
                  <a:gd name="T9" fmla="*/ 6 h 470"/>
                  <a:gd name="T10" fmla="*/ 24 w 2017"/>
                  <a:gd name="T11" fmla="*/ 6 h 470"/>
                  <a:gd name="T12" fmla="*/ 24 w 2017"/>
                  <a:gd name="T13" fmla="*/ 6 h 470"/>
                  <a:gd name="T14" fmla="*/ 24 w 2017"/>
                  <a:gd name="T15" fmla="*/ 6 h 470"/>
                  <a:gd name="T16" fmla="*/ 24 w 2017"/>
                  <a:gd name="T17" fmla="*/ 6 h 470"/>
                  <a:gd name="T18" fmla="*/ 1 w 2017"/>
                  <a:gd name="T19" fmla="*/ 1 h 470"/>
                  <a:gd name="T20" fmla="*/ 1 w 2017"/>
                  <a:gd name="T21" fmla="*/ 1 h 470"/>
                  <a:gd name="T22" fmla="*/ 1 w 2017"/>
                  <a:gd name="T23" fmla="*/ 0 h 470"/>
                  <a:gd name="T24" fmla="*/ 0 w 2017"/>
                  <a:gd name="T25" fmla="*/ 0 h 470"/>
                  <a:gd name="T26" fmla="*/ 0 w 2017"/>
                  <a:gd name="T27" fmla="*/ 0 h 470"/>
                  <a:gd name="T28" fmla="*/ 0 w 2017"/>
                  <a:gd name="T29" fmla="*/ 0 h 470"/>
                  <a:gd name="T30" fmla="*/ 0 w 2017"/>
                  <a:gd name="T31" fmla="*/ 0 h 470"/>
                  <a:gd name="T32" fmla="*/ 0 w 2017"/>
                  <a:gd name="T33" fmla="*/ 0 h 470"/>
                  <a:gd name="T34" fmla="*/ 0 w 2017"/>
                  <a:gd name="T35" fmla="*/ 0 h 470"/>
                  <a:gd name="T36" fmla="*/ 25 w 2017"/>
                  <a:gd name="T37" fmla="*/ 5 h 4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7"/>
                  <a:gd name="T58" fmla="*/ 0 h 470"/>
                  <a:gd name="T59" fmla="*/ 2017 w 2017"/>
                  <a:gd name="T60" fmla="*/ 470 h 4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7" h="470">
                    <a:moveTo>
                      <a:pt x="2017" y="446"/>
                    </a:moveTo>
                    <a:lnTo>
                      <a:pt x="2009" y="449"/>
                    </a:lnTo>
                    <a:lnTo>
                      <a:pt x="2002" y="451"/>
                    </a:lnTo>
                    <a:lnTo>
                      <a:pt x="1995" y="455"/>
                    </a:lnTo>
                    <a:lnTo>
                      <a:pt x="1987" y="457"/>
                    </a:lnTo>
                    <a:lnTo>
                      <a:pt x="1979" y="460"/>
                    </a:lnTo>
                    <a:lnTo>
                      <a:pt x="1972" y="464"/>
                    </a:lnTo>
                    <a:lnTo>
                      <a:pt x="1964" y="466"/>
                    </a:lnTo>
                    <a:lnTo>
                      <a:pt x="1957" y="470"/>
                    </a:lnTo>
                    <a:lnTo>
                      <a:pt x="57" y="49"/>
                    </a:lnTo>
                    <a:lnTo>
                      <a:pt x="50" y="43"/>
                    </a:lnTo>
                    <a:lnTo>
                      <a:pt x="42" y="37"/>
                    </a:lnTo>
                    <a:lnTo>
                      <a:pt x="36" y="30"/>
                    </a:lnTo>
                    <a:lnTo>
                      <a:pt x="29" y="24"/>
                    </a:lnTo>
                    <a:lnTo>
                      <a:pt x="21" y="18"/>
                    </a:lnTo>
                    <a:lnTo>
                      <a:pt x="14" y="12"/>
                    </a:lnTo>
                    <a:lnTo>
                      <a:pt x="7" y="5"/>
                    </a:lnTo>
                    <a:lnTo>
                      <a:pt x="0" y="0"/>
                    </a:lnTo>
                    <a:lnTo>
                      <a:pt x="2017" y="446"/>
                    </a:lnTo>
                    <a:close/>
                  </a:path>
                </a:pathLst>
              </a:custGeom>
              <a:solidFill>
                <a:srgbClr val="696969"/>
              </a:solidFill>
              <a:ln w="9525">
                <a:noFill/>
                <a:round/>
                <a:headEnd/>
                <a:tailEnd/>
              </a:ln>
            </p:spPr>
            <p:txBody>
              <a:bodyPr/>
              <a:lstStyle/>
              <a:p>
                <a:endParaRPr lang="fr-FR"/>
              </a:p>
            </p:txBody>
          </p:sp>
          <p:sp>
            <p:nvSpPr>
              <p:cNvPr id="545" name="Freeform 443"/>
              <p:cNvSpPr>
                <a:spLocks/>
              </p:cNvSpPr>
              <p:nvPr/>
            </p:nvSpPr>
            <p:spPr bwMode="auto">
              <a:xfrm>
                <a:off x="2488" y="819"/>
                <a:ext cx="633" cy="149"/>
              </a:xfrm>
              <a:custGeom>
                <a:avLst/>
                <a:gdLst>
                  <a:gd name="T0" fmla="*/ 23 w 1900"/>
                  <a:gd name="T1" fmla="*/ 5 h 448"/>
                  <a:gd name="T2" fmla="*/ 23 w 1900"/>
                  <a:gd name="T3" fmla="*/ 5 h 448"/>
                  <a:gd name="T4" fmla="*/ 23 w 1900"/>
                  <a:gd name="T5" fmla="*/ 5 h 448"/>
                  <a:gd name="T6" fmla="*/ 23 w 1900"/>
                  <a:gd name="T7" fmla="*/ 5 h 448"/>
                  <a:gd name="T8" fmla="*/ 23 w 1900"/>
                  <a:gd name="T9" fmla="*/ 5 h 448"/>
                  <a:gd name="T10" fmla="*/ 23 w 1900"/>
                  <a:gd name="T11" fmla="*/ 5 h 448"/>
                  <a:gd name="T12" fmla="*/ 23 w 1900"/>
                  <a:gd name="T13" fmla="*/ 5 h 448"/>
                  <a:gd name="T14" fmla="*/ 23 w 1900"/>
                  <a:gd name="T15" fmla="*/ 5 h 448"/>
                  <a:gd name="T16" fmla="*/ 23 w 1900"/>
                  <a:gd name="T17" fmla="*/ 6 h 448"/>
                  <a:gd name="T18" fmla="*/ 1 w 1900"/>
                  <a:gd name="T19" fmla="*/ 1 h 448"/>
                  <a:gd name="T20" fmla="*/ 1 w 1900"/>
                  <a:gd name="T21" fmla="*/ 1 h 448"/>
                  <a:gd name="T22" fmla="*/ 1 w 1900"/>
                  <a:gd name="T23" fmla="*/ 0 h 448"/>
                  <a:gd name="T24" fmla="*/ 0 w 1900"/>
                  <a:gd name="T25" fmla="*/ 0 h 448"/>
                  <a:gd name="T26" fmla="*/ 0 w 1900"/>
                  <a:gd name="T27" fmla="*/ 0 h 448"/>
                  <a:gd name="T28" fmla="*/ 0 w 1900"/>
                  <a:gd name="T29" fmla="*/ 0 h 448"/>
                  <a:gd name="T30" fmla="*/ 0 w 1900"/>
                  <a:gd name="T31" fmla="*/ 0 h 448"/>
                  <a:gd name="T32" fmla="*/ 0 w 1900"/>
                  <a:gd name="T33" fmla="*/ 0 h 448"/>
                  <a:gd name="T34" fmla="*/ 0 w 1900"/>
                  <a:gd name="T35" fmla="*/ 0 h 448"/>
                  <a:gd name="T36" fmla="*/ 23 w 1900"/>
                  <a:gd name="T37" fmla="*/ 5 h 4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0"/>
                  <a:gd name="T58" fmla="*/ 0 h 448"/>
                  <a:gd name="T59" fmla="*/ 1900 w 1900"/>
                  <a:gd name="T60" fmla="*/ 448 h 4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0" h="448">
                    <a:moveTo>
                      <a:pt x="1900" y="421"/>
                    </a:moveTo>
                    <a:lnTo>
                      <a:pt x="1893" y="424"/>
                    </a:lnTo>
                    <a:lnTo>
                      <a:pt x="1887" y="427"/>
                    </a:lnTo>
                    <a:lnTo>
                      <a:pt x="1880" y="431"/>
                    </a:lnTo>
                    <a:lnTo>
                      <a:pt x="1874" y="434"/>
                    </a:lnTo>
                    <a:lnTo>
                      <a:pt x="1867" y="438"/>
                    </a:lnTo>
                    <a:lnTo>
                      <a:pt x="1862" y="441"/>
                    </a:lnTo>
                    <a:lnTo>
                      <a:pt x="1855" y="444"/>
                    </a:lnTo>
                    <a:lnTo>
                      <a:pt x="1849" y="448"/>
                    </a:lnTo>
                    <a:lnTo>
                      <a:pt x="58" y="51"/>
                    </a:lnTo>
                    <a:lnTo>
                      <a:pt x="51" y="45"/>
                    </a:lnTo>
                    <a:lnTo>
                      <a:pt x="43" y="39"/>
                    </a:lnTo>
                    <a:lnTo>
                      <a:pt x="36" y="32"/>
                    </a:lnTo>
                    <a:lnTo>
                      <a:pt x="30" y="25"/>
                    </a:lnTo>
                    <a:lnTo>
                      <a:pt x="22" y="20"/>
                    </a:lnTo>
                    <a:lnTo>
                      <a:pt x="15" y="13"/>
                    </a:lnTo>
                    <a:lnTo>
                      <a:pt x="7" y="7"/>
                    </a:lnTo>
                    <a:lnTo>
                      <a:pt x="0" y="0"/>
                    </a:lnTo>
                    <a:lnTo>
                      <a:pt x="1900" y="421"/>
                    </a:lnTo>
                    <a:close/>
                  </a:path>
                </a:pathLst>
              </a:custGeom>
              <a:solidFill>
                <a:srgbClr val="6C6C6C"/>
              </a:solidFill>
              <a:ln w="9525">
                <a:noFill/>
                <a:round/>
                <a:headEnd/>
                <a:tailEnd/>
              </a:ln>
            </p:spPr>
            <p:txBody>
              <a:bodyPr/>
              <a:lstStyle/>
              <a:p>
                <a:endParaRPr lang="fr-FR"/>
              </a:p>
            </p:txBody>
          </p:sp>
          <p:sp>
            <p:nvSpPr>
              <p:cNvPr id="546" name="Freeform 444"/>
              <p:cNvSpPr>
                <a:spLocks/>
              </p:cNvSpPr>
              <p:nvPr/>
            </p:nvSpPr>
            <p:spPr bwMode="auto">
              <a:xfrm>
                <a:off x="2507" y="836"/>
                <a:ext cx="597" cy="142"/>
              </a:xfrm>
              <a:custGeom>
                <a:avLst/>
                <a:gdLst>
                  <a:gd name="T0" fmla="*/ 22 w 1791"/>
                  <a:gd name="T1" fmla="*/ 5 h 425"/>
                  <a:gd name="T2" fmla="*/ 22 w 1791"/>
                  <a:gd name="T3" fmla="*/ 5 h 425"/>
                  <a:gd name="T4" fmla="*/ 22 w 1791"/>
                  <a:gd name="T5" fmla="*/ 5 h 425"/>
                  <a:gd name="T6" fmla="*/ 22 w 1791"/>
                  <a:gd name="T7" fmla="*/ 5 h 425"/>
                  <a:gd name="T8" fmla="*/ 22 w 1791"/>
                  <a:gd name="T9" fmla="*/ 5 h 425"/>
                  <a:gd name="T10" fmla="*/ 22 w 1791"/>
                  <a:gd name="T11" fmla="*/ 5 h 425"/>
                  <a:gd name="T12" fmla="*/ 22 w 1791"/>
                  <a:gd name="T13" fmla="*/ 5 h 425"/>
                  <a:gd name="T14" fmla="*/ 22 w 1791"/>
                  <a:gd name="T15" fmla="*/ 5 h 425"/>
                  <a:gd name="T16" fmla="*/ 22 w 1791"/>
                  <a:gd name="T17" fmla="*/ 5 h 425"/>
                  <a:gd name="T18" fmla="*/ 1 w 1791"/>
                  <a:gd name="T19" fmla="*/ 1 h 425"/>
                  <a:gd name="T20" fmla="*/ 1 w 1791"/>
                  <a:gd name="T21" fmla="*/ 1 h 425"/>
                  <a:gd name="T22" fmla="*/ 1 w 1791"/>
                  <a:gd name="T23" fmla="*/ 0 h 425"/>
                  <a:gd name="T24" fmla="*/ 0 w 1791"/>
                  <a:gd name="T25" fmla="*/ 0 h 425"/>
                  <a:gd name="T26" fmla="*/ 0 w 1791"/>
                  <a:gd name="T27" fmla="*/ 0 h 425"/>
                  <a:gd name="T28" fmla="*/ 0 w 1791"/>
                  <a:gd name="T29" fmla="*/ 0 h 425"/>
                  <a:gd name="T30" fmla="*/ 0 w 1791"/>
                  <a:gd name="T31" fmla="*/ 0 h 425"/>
                  <a:gd name="T32" fmla="*/ 0 w 1791"/>
                  <a:gd name="T33" fmla="*/ 0 h 425"/>
                  <a:gd name="T34" fmla="*/ 0 w 1791"/>
                  <a:gd name="T35" fmla="*/ 0 h 425"/>
                  <a:gd name="T36" fmla="*/ 22 w 1791"/>
                  <a:gd name="T37" fmla="*/ 5 h 4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1"/>
                  <a:gd name="T58" fmla="*/ 0 h 425"/>
                  <a:gd name="T59" fmla="*/ 1791 w 1791"/>
                  <a:gd name="T60" fmla="*/ 425 h 4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1" h="425">
                    <a:moveTo>
                      <a:pt x="1791" y="397"/>
                    </a:moveTo>
                    <a:lnTo>
                      <a:pt x="1786" y="400"/>
                    </a:lnTo>
                    <a:lnTo>
                      <a:pt x="1780" y="404"/>
                    </a:lnTo>
                    <a:lnTo>
                      <a:pt x="1775" y="407"/>
                    </a:lnTo>
                    <a:lnTo>
                      <a:pt x="1770" y="410"/>
                    </a:lnTo>
                    <a:lnTo>
                      <a:pt x="1765" y="414"/>
                    </a:lnTo>
                    <a:lnTo>
                      <a:pt x="1760" y="417"/>
                    </a:lnTo>
                    <a:lnTo>
                      <a:pt x="1755" y="422"/>
                    </a:lnTo>
                    <a:lnTo>
                      <a:pt x="1750" y="425"/>
                    </a:lnTo>
                    <a:lnTo>
                      <a:pt x="56" y="50"/>
                    </a:lnTo>
                    <a:lnTo>
                      <a:pt x="50" y="43"/>
                    </a:lnTo>
                    <a:lnTo>
                      <a:pt x="43" y="38"/>
                    </a:lnTo>
                    <a:lnTo>
                      <a:pt x="36" y="31"/>
                    </a:lnTo>
                    <a:lnTo>
                      <a:pt x="28" y="25"/>
                    </a:lnTo>
                    <a:lnTo>
                      <a:pt x="21" y="18"/>
                    </a:lnTo>
                    <a:lnTo>
                      <a:pt x="15" y="13"/>
                    </a:lnTo>
                    <a:lnTo>
                      <a:pt x="7" y="6"/>
                    </a:lnTo>
                    <a:lnTo>
                      <a:pt x="0" y="0"/>
                    </a:lnTo>
                    <a:lnTo>
                      <a:pt x="1791" y="397"/>
                    </a:lnTo>
                    <a:close/>
                  </a:path>
                </a:pathLst>
              </a:custGeom>
              <a:solidFill>
                <a:srgbClr val="6C6C6C"/>
              </a:solidFill>
              <a:ln w="9525">
                <a:noFill/>
                <a:round/>
                <a:headEnd/>
                <a:tailEnd/>
              </a:ln>
            </p:spPr>
            <p:txBody>
              <a:bodyPr/>
              <a:lstStyle/>
              <a:p>
                <a:endParaRPr lang="fr-FR"/>
              </a:p>
            </p:txBody>
          </p:sp>
          <p:sp>
            <p:nvSpPr>
              <p:cNvPr id="547" name="Freeform 445"/>
              <p:cNvSpPr>
                <a:spLocks/>
              </p:cNvSpPr>
              <p:nvPr/>
            </p:nvSpPr>
            <p:spPr bwMode="auto">
              <a:xfrm>
                <a:off x="2526" y="853"/>
                <a:ext cx="564" cy="134"/>
              </a:xfrm>
              <a:custGeom>
                <a:avLst/>
                <a:gdLst>
                  <a:gd name="T0" fmla="*/ 21 w 1694"/>
                  <a:gd name="T1" fmla="*/ 5 h 404"/>
                  <a:gd name="T2" fmla="*/ 21 w 1694"/>
                  <a:gd name="T3" fmla="*/ 5 h 404"/>
                  <a:gd name="T4" fmla="*/ 21 w 1694"/>
                  <a:gd name="T5" fmla="*/ 5 h 404"/>
                  <a:gd name="T6" fmla="*/ 21 w 1694"/>
                  <a:gd name="T7" fmla="*/ 5 h 404"/>
                  <a:gd name="T8" fmla="*/ 20 w 1694"/>
                  <a:gd name="T9" fmla="*/ 5 h 404"/>
                  <a:gd name="T10" fmla="*/ 1 w 1694"/>
                  <a:gd name="T11" fmla="*/ 1 h 404"/>
                  <a:gd name="T12" fmla="*/ 1 w 1694"/>
                  <a:gd name="T13" fmla="*/ 1 h 404"/>
                  <a:gd name="T14" fmla="*/ 1 w 1694"/>
                  <a:gd name="T15" fmla="*/ 0 h 404"/>
                  <a:gd name="T16" fmla="*/ 0 w 1694"/>
                  <a:gd name="T17" fmla="*/ 0 h 404"/>
                  <a:gd name="T18" fmla="*/ 0 w 1694"/>
                  <a:gd name="T19" fmla="*/ 0 h 404"/>
                  <a:gd name="T20" fmla="*/ 0 w 1694"/>
                  <a:gd name="T21" fmla="*/ 0 h 404"/>
                  <a:gd name="T22" fmla="*/ 0 w 1694"/>
                  <a:gd name="T23" fmla="*/ 0 h 404"/>
                  <a:gd name="T24" fmla="*/ 0 w 1694"/>
                  <a:gd name="T25" fmla="*/ 0 h 404"/>
                  <a:gd name="T26" fmla="*/ 0 w 1694"/>
                  <a:gd name="T27" fmla="*/ 0 h 404"/>
                  <a:gd name="T28" fmla="*/ 21 w 1694"/>
                  <a:gd name="T29" fmla="*/ 5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4"/>
                  <a:gd name="T46" fmla="*/ 0 h 404"/>
                  <a:gd name="T47" fmla="*/ 1694 w 1694"/>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4" h="404">
                    <a:moveTo>
                      <a:pt x="1694" y="375"/>
                    </a:moveTo>
                    <a:lnTo>
                      <a:pt x="1685" y="382"/>
                    </a:lnTo>
                    <a:lnTo>
                      <a:pt x="1676" y="390"/>
                    </a:lnTo>
                    <a:lnTo>
                      <a:pt x="1668" y="397"/>
                    </a:lnTo>
                    <a:lnTo>
                      <a:pt x="1662" y="404"/>
                    </a:lnTo>
                    <a:lnTo>
                      <a:pt x="56" y="49"/>
                    </a:lnTo>
                    <a:lnTo>
                      <a:pt x="49" y="43"/>
                    </a:lnTo>
                    <a:lnTo>
                      <a:pt x="42" y="36"/>
                    </a:lnTo>
                    <a:lnTo>
                      <a:pt x="36" y="31"/>
                    </a:lnTo>
                    <a:lnTo>
                      <a:pt x="29" y="24"/>
                    </a:lnTo>
                    <a:lnTo>
                      <a:pt x="22" y="18"/>
                    </a:lnTo>
                    <a:lnTo>
                      <a:pt x="15" y="13"/>
                    </a:lnTo>
                    <a:lnTo>
                      <a:pt x="7" y="6"/>
                    </a:lnTo>
                    <a:lnTo>
                      <a:pt x="0" y="0"/>
                    </a:lnTo>
                    <a:lnTo>
                      <a:pt x="1694" y="375"/>
                    </a:lnTo>
                    <a:close/>
                  </a:path>
                </a:pathLst>
              </a:custGeom>
              <a:solidFill>
                <a:srgbClr val="6E6E6E"/>
              </a:solidFill>
              <a:ln w="9525">
                <a:noFill/>
                <a:round/>
                <a:headEnd/>
                <a:tailEnd/>
              </a:ln>
            </p:spPr>
            <p:txBody>
              <a:bodyPr/>
              <a:lstStyle/>
              <a:p>
                <a:endParaRPr lang="fr-FR"/>
              </a:p>
            </p:txBody>
          </p:sp>
          <p:sp>
            <p:nvSpPr>
              <p:cNvPr id="548" name="Freeform 446"/>
              <p:cNvSpPr>
                <a:spLocks/>
              </p:cNvSpPr>
              <p:nvPr/>
            </p:nvSpPr>
            <p:spPr bwMode="auto">
              <a:xfrm>
                <a:off x="2544" y="869"/>
                <a:ext cx="536" cy="129"/>
              </a:xfrm>
              <a:custGeom>
                <a:avLst/>
                <a:gdLst>
                  <a:gd name="T0" fmla="*/ 20 w 1606"/>
                  <a:gd name="T1" fmla="*/ 4 h 388"/>
                  <a:gd name="T2" fmla="*/ 20 w 1606"/>
                  <a:gd name="T3" fmla="*/ 4 h 388"/>
                  <a:gd name="T4" fmla="*/ 20 w 1606"/>
                  <a:gd name="T5" fmla="*/ 5 h 388"/>
                  <a:gd name="T6" fmla="*/ 20 w 1606"/>
                  <a:gd name="T7" fmla="*/ 5 h 388"/>
                  <a:gd name="T8" fmla="*/ 20 w 1606"/>
                  <a:gd name="T9" fmla="*/ 5 h 388"/>
                  <a:gd name="T10" fmla="*/ 1 w 1606"/>
                  <a:gd name="T11" fmla="*/ 1 h 388"/>
                  <a:gd name="T12" fmla="*/ 1 w 1606"/>
                  <a:gd name="T13" fmla="*/ 1 h 388"/>
                  <a:gd name="T14" fmla="*/ 1 w 1606"/>
                  <a:gd name="T15" fmla="*/ 0 h 388"/>
                  <a:gd name="T16" fmla="*/ 0 w 1606"/>
                  <a:gd name="T17" fmla="*/ 0 h 388"/>
                  <a:gd name="T18" fmla="*/ 0 w 1606"/>
                  <a:gd name="T19" fmla="*/ 0 h 388"/>
                  <a:gd name="T20" fmla="*/ 0 w 1606"/>
                  <a:gd name="T21" fmla="*/ 0 h 388"/>
                  <a:gd name="T22" fmla="*/ 0 w 1606"/>
                  <a:gd name="T23" fmla="*/ 0 h 388"/>
                  <a:gd name="T24" fmla="*/ 0 w 1606"/>
                  <a:gd name="T25" fmla="*/ 0 h 388"/>
                  <a:gd name="T26" fmla="*/ 0 w 1606"/>
                  <a:gd name="T27" fmla="*/ 0 h 388"/>
                  <a:gd name="T28" fmla="*/ 20 w 1606"/>
                  <a:gd name="T29" fmla="*/ 4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6"/>
                  <a:gd name="T46" fmla="*/ 0 h 388"/>
                  <a:gd name="T47" fmla="*/ 1606 w 1606"/>
                  <a:gd name="T48" fmla="*/ 388 h 3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6" h="388">
                    <a:moveTo>
                      <a:pt x="1606" y="355"/>
                    </a:moveTo>
                    <a:lnTo>
                      <a:pt x="1599" y="363"/>
                    </a:lnTo>
                    <a:lnTo>
                      <a:pt x="1593" y="371"/>
                    </a:lnTo>
                    <a:lnTo>
                      <a:pt x="1588" y="380"/>
                    </a:lnTo>
                    <a:lnTo>
                      <a:pt x="1583" y="388"/>
                    </a:lnTo>
                    <a:lnTo>
                      <a:pt x="55" y="50"/>
                    </a:lnTo>
                    <a:lnTo>
                      <a:pt x="49" y="43"/>
                    </a:lnTo>
                    <a:lnTo>
                      <a:pt x="42" y="37"/>
                    </a:lnTo>
                    <a:lnTo>
                      <a:pt x="35" y="30"/>
                    </a:lnTo>
                    <a:lnTo>
                      <a:pt x="28" y="25"/>
                    </a:lnTo>
                    <a:lnTo>
                      <a:pt x="21" y="19"/>
                    </a:lnTo>
                    <a:lnTo>
                      <a:pt x="15" y="12"/>
                    </a:lnTo>
                    <a:lnTo>
                      <a:pt x="7" y="7"/>
                    </a:lnTo>
                    <a:lnTo>
                      <a:pt x="0" y="0"/>
                    </a:lnTo>
                    <a:lnTo>
                      <a:pt x="1606" y="355"/>
                    </a:lnTo>
                    <a:close/>
                  </a:path>
                </a:pathLst>
              </a:custGeom>
              <a:solidFill>
                <a:srgbClr val="717171"/>
              </a:solidFill>
              <a:ln w="9525">
                <a:noFill/>
                <a:round/>
                <a:headEnd/>
                <a:tailEnd/>
              </a:ln>
            </p:spPr>
            <p:txBody>
              <a:bodyPr/>
              <a:lstStyle/>
              <a:p>
                <a:endParaRPr lang="fr-FR"/>
              </a:p>
            </p:txBody>
          </p:sp>
          <p:sp>
            <p:nvSpPr>
              <p:cNvPr id="549" name="Freeform 447"/>
              <p:cNvSpPr>
                <a:spLocks/>
              </p:cNvSpPr>
              <p:nvPr/>
            </p:nvSpPr>
            <p:spPr bwMode="auto">
              <a:xfrm>
                <a:off x="2563" y="886"/>
                <a:ext cx="509" cy="124"/>
              </a:xfrm>
              <a:custGeom>
                <a:avLst/>
                <a:gdLst>
                  <a:gd name="T0" fmla="*/ 19 w 1528"/>
                  <a:gd name="T1" fmla="*/ 4 h 373"/>
                  <a:gd name="T2" fmla="*/ 19 w 1528"/>
                  <a:gd name="T3" fmla="*/ 4 h 373"/>
                  <a:gd name="T4" fmla="*/ 19 w 1528"/>
                  <a:gd name="T5" fmla="*/ 4 h 373"/>
                  <a:gd name="T6" fmla="*/ 19 w 1528"/>
                  <a:gd name="T7" fmla="*/ 4 h 373"/>
                  <a:gd name="T8" fmla="*/ 19 w 1528"/>
                  <a:gd name="T9" fmla="*/ 5 h 373"/>
                  <a:gd name="T10" fmla="*/ 1 w 1528"/>
                  <a:gd name="T11" fmla="*/ 1 h 373"/>
                  <a:gd name="T12" fmla="*/ 1 w 1528"/>
                  <a:gd name="T13" fmla="*/ 1 h 373"/>
                  <a:gd name="T14" fmla="*/ 1 w 1528"/>
                  <a:gd name="T15" fmla="*/ 0 h 373"/>
                  <a:gd name="T16" fmla="*/ 0 w 1528"/>
                  <a:gd name="T17" fmla="*/ 0 h 373"/>
                  <a:gd name="T18" fmla="*/ 0 w 1528"/>
                  <a:gd name="T19" fmla="*/ 0 h 373"/>
                  <a:gd name="T20" fmla="*/ 0 w 1528"/>
                  <a:gd name="T21" fmla="*/ 0 h 373"/>
                  <a:gd name="T22" fmla="*/ 0 w 1528"/>
                  <a:gd name="T23" fmla="*/ 0 h 373"/>
                  <a:gd name="T24" fmla="*/ 0 w 1528"/>
                  <a:gd name="T25" fmla="*/ 0 h 373"/>
                  <a:gd name="T26" fmla="*/ 0 w 1528"/>
                  <a:gd name="T27" fmla="*/ 0 h 373"/>
                  <a:gd name="T28" fmla="*/ 19 w 1528"/>
                  <a:gd name="T29" fmla="*/ 4 h 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8"/>
                  <a:gd name="T46" fmla="*/ 0 h 373"/>
                  <a:gd name="T47" fmla="*/ 1528 w 1528"/>
                  <a:gd name="T48" fmla="*/ 373 h 3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8" h="373">
                    <a:moveTo>
                      <a:pt x="1528" y="338"/>
                    </a:moveTo>
                    <a:lnTo>
                      <a:pt x="1523" y="347"/>
                    </a:lnTo>
                    <a:lnTo>
                      <a:pt x="1521" y="355"/>
                    </a:lnTo>
                    <a:lnTo>
                      <a:pt x="1518" y="364"/>
                    </a:lnTo>
                    <a:lnTo>
                      <a:pt x="1517" y="373"/>
                    </a:lnTo>
                    <a:lnTo>
                      <a:pt x="57" y="51"/>
                    </a:lnTo>
                    <a:lnTo>
                      <a:pt x="50" y="44"/>
                    </a:lnTo>
                    <a:lnTo>
                      <a:pt x="42" y="38"/>
                    </a:lnTo>
                    <a:lnTo>
                      <a:pt x="36" y="31"/>
                    </a:lnTo>
                    <a:lnTo>
                      <a:pt x="29" y="25"/>
                    </a:lnTo>
                    <a:lnTo>
                      <a:pt x="22" y="19"/>
                    </a:lnTo>
                    <a:lnTo>
                      <a:pt x="15" y="12"/>
                    </a:lnTo>
                    <a:lnTo>
                      <a:pt x="7" y="7"/>
                    </a:lnTo>
                    <a:lnTo>
                      <a:pt x="0" y="0"/>
                    </a:lnTo>
                    <a:lnTo>
                      <a:pt x="1528" y="338"/>
                    </a:lnTo>
                    <a:close/>
                  </a:path>
                </a:pathLst>
              </a:custGeom>
              <a:solidFill>
                <a:srgbClr val="737373"/>
              </a:solidFill>
              <a:ln w="9525">
                <a:noFill/>
                <a:round/>
                <a:headEnd/>
                <a:tailEnd/>
              </a:ln>
            </p:spPr>
            <p:txBody>
              <a:bodyPr/>
              <a:lstStyle/>
              <a:p>
                <a:endParaRPr lang="fr-FR"/>
              </a:p>
            </p:txBody>
          </p:sp>
          <p:sp>
            <p:nvSpPr>
              <p:cNvPr id="550" name="Freeform 448"/>
              <p:cNvSpPr>
                <a:spLocks/>
              </p:cNvSpPr>
              <p:nvPr/>
            </p:nvSpPr>
            <p:spPr bwMode="auto">
              <a:xfrm>
                <a:off x="2582" y="903"/>
                <a:ext cx="487" cy="118"/>
              </a:xfrm>
              <a:custGeom>
                <a:avLst/>
                <a:gdLst>
                  <a:gd name="T0" fmla="*/ 18 w 1461"/>
                  <a:gd name="T1" fmla="*/ 4 h 356"/>
                  <a:gd name="T2" fmla="*/ 18 w 1461"/>
                  <a:gd name="T3" fmla="*/ 4 h 356"/>
                  <a:gd name="T4" fmla="*/ 18 w 1461"/>
                  <a:gd name="T5" fmla="*/ 4 h 356"/>
                  <a:gd name="T6" fmla="*/ 18 w 1461"/>
                  <a:gd name="T7" fmla="*/ 4 h 356"/>
                  <a:gd name="T8" fmla="*/ 18 w 1461"/>
                  <a:gd name="T9" fmla="*/ 4 h 356"/>
                  <a:gd name="T10" fmla="*/ 18 w 1461"/>
                  <a:gd name="T11" fmla="*/ 4 h 356"/>
                  <a:gd name="T12" fmla="*/ 18 w 1461"/>
                  <a:gd name="T13" fmla="*/ 4 h 356"/>
                  <a:gd name="T14" fmla="*/ 18 w 1461"/>
                  <a:gd name="T15" fmla="*/ 4 h 356"/>
                  <a:gd name="T16" fmla="*/ 18 w 1461"/>
                  <a:gd name="T17" fmla="*/ 4 h 356"/>
                  <a:gd name="T18" fmla="*/ 1 w 1461"/>
                  <a:gd name="T19" fmla="*/ 1 h 356"/>
                  <a:gd name="T20" fmla="*/ 1 w 1461"/>
                  <a:gd name="T21" fmla="*/ 1 h 356"/>
                  <a:gd name="T22" fmla="*/ 0 w 1461"/>
                  <a:gd name="T23" fmla="*/ 0 h 356"/>
                  <a:gd name="T24" fmla="*/ 0 w 1461"/>
                  <a:gd name="T25" fmla="*/ 0 h 356"/>
                  <a:gd name="T26" fmla="*/ 0 w 1461"/>
                  <a:gd name="T27" fmla="*/ 0 h 356"/>
                  <a:gd name="T28" fmla="*/ 0 w 1461"/>
                  <a:gd name="T29" fmla="*/ 0 h 356"/>
                  <a:gd name="T30" fmla="*/ 0 w 1461"/>
                  <a:gd name="T31" fmla="*/ 0 h 356"/>
                  <a:gd name="T32" fmla="*/ 0 w 1461"/>
                  <a:gd name="T33" fmla="*/ 0 h 356"/>
                  <a:gd name="T34" fmla="*/ 0 w 1461"/>
                  <a:gd name="T35" fmla="*/ 0 h 356"/>
                  <a:gd name="T36" fmla="*/ 18 w 1461"/>
                  <a:gd name="T37" fmla="*/ 4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356"/>
                  <a:gd name="T59" fmla="*/ 1461 w 1461"/>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356">
                    <a:moveTo>
                      <a:pt x="1460" y="322"/>
                    </a:moveTo>
                    <a:lnTo>
                      <a:pt x="1459" y="330"/>
                    </a:lnTo>
                    <a:lnTo>
                      <a:pt x="1459" y="339"/>
                    </a:lnTo>
                    <a:lnTo>
                      <a:pt x="1460" y="347"/>
                    </a:lnTo>
                    <a:lnTo>
                      <a:pt x="1461" y="356"/>
                    </a:lnTo>
                    <a:lnTo>
                      <a:pt x="1456" y="356"/>
                    </a:lnTo>
                    <a:lnTo>
                      <a:pt x="1453" y="356"/>
                    </a:lnTo>
                    <a:lnTo>
                      <a:pt x="1448" y="356"/>
                    </a:lnTo>
                    <a:lnTo>
                      <a:pt x="1444" y="356"/>
                    </a:lnTo>
                    <a:lnTo>
                      <a:pt x="53" y="47"/>
                    </a:lnTo>
                    <a:lnTo>
                      <a:pt x="46" y="42"/>
                    </a:lnTo>
                    <a:lnTo>
                      <a:pt x="40" y="35"/>
                    </a:lnTo>
                    <a:lnTo>
                      <a:pt x="33" y="29"/>
                    </a:lnTo>
                    <a:lnTo>
                      <a:pt x="27" y="23"/>
                    </a:lnTo>
                    <a:lnTo>
                      <a:pt x="20" y="18"/>
                    </a:lnTo>
                    <a:lnTo>
                      <a:pt x="14" y="11"/>
                    </a:lnTo>
                    <a:lnTo>
                      <a:pt x="7" y="5"/>
                    </a:lnTo>
                    <a:lnTo>
                      <a:pt x="0" y="0"/>
                    </a:lnTo>
                    <a:lnTo>
                      <a:pt x="1460" y="322"/>
                    </a:lnTo>
                    <a:close/>
                  </a:path>
                </a:pathLst>
              </a:custGeom>
              <a:solidFill>
                <a:srgbClr val="767676"/>
              </a:solidFill>
              <a:ln w="9525">
                <a:noFill/>
                <a:round/>
                <a:headEnd/>
                <a:tailEnd/>
              </a:ln>
            </p:spPr>
            <p:txBody>
              <a:bodyPr/>
              <a:lstStyle/>
              <a:p>
                <a:endParaRPr lang="fr-FR"/>
              </a:p>
            </p:txBody>
          </p:sp>
          <p:sp>
            <p:nvSpPr>
              <p:cNvPr id="551" name="Freeform 449"/>
              <p:cNvSpPr>
                <a:spLocks/>
              </p:cNvSpPr>
              <p:nvPr/>
            </p:nvSpPr>
            <p:spPr bwMode="auto">
              <a:xfrm>
                <a:off x="2599" y="918"/>
                <a:ext cx="464" cy="104"/>
              </a:xfrm>
              <a:custGeom>
                <a:avLst/>
                <a:gdLst>
                  <a:gd name="T0" fmla="*/ 17 w 1391"/>
                  <a:gd name="T1" fmla="*/ 4 h 311"/>
                  <a:gd name="T2" fmla="*/ 17 w 1391"/>
                  <a:gd name="T3" fmla="*/ 4 h 311"/>
                  <a:gd name="T4" fmla="*/ 17 w 1391"/>
                  <a:gd name="T5" fmla="*/ 4 h 311"/>
                  <a:gd name="T6" fmla="*/ 16 w 1391"/>
                  <a:gd name="T7" fmla="*/ 4 h 311"/>
                  <a:gd name="T8" fmla="*/ 16 w 1391"/>
                  <a:gd name="T9" fmla="*/ 4 h 311"/>
                  <a:gd name="T10" fmla="*/ 16 w 1391"/>
                  <a:gd name="T11" fmla="*/ 4 h 311"/>
                  <a:gd name="T12" fmla="*/ 16 w 1391"/>
                  <a:gd name="T13" fmla="*/ 4 h 311"/>
                  <a:gd name="T14" fmla="*/ 15 w 1391"/>
                  <a:gd name="T15" fmla="*/ 4 h 311"/>
                  <a:gd name="T16" fmla="*/ 15 w 1391"/>
                  <a:gd name="T17" fmla="*/ 4 h 311"/>
                  <a:gd name="T18" fmla="*/ 1 w 1391"/>
                  <a:gd name="T19" fmla="*/ 1 h 311"/>
                  <a:gd name="T20" fmla="*/ 1 w 1391"/>
                  <a:gd name="T21" fmla="*/ 1 h 311"/>
                  <a:gd name="T22" fmla="*/ 1 w 1391"/>
                  <a:gd name="T23" fmla="*/ 0 h 311"/>
                  <a:gd name="T24" fmla="*/ 0 w 1391"/>
                  <a:gd name="T25" fmla="*/ 0 h 311"/>
                  <a:gd name="T26" fmla="*/ 0 w 1391"/>
                  <a:gd name="T27" fmla="*/ 0 h 311"/>
                  <a:gd name="T28" fmla="*/ 0 w 1391"/>
                  <a:gd name="T29" fmla="*/ 0 h 311"/>
                  <a:gd name="T30" fmla="*/ 0 w 1391"/>
                  <a:gd name="T31" fmla="*/ 0 h 311"/>
                  <a:gd name="T32" fmla="*/ 0 w 1391"/>
                  <a:gd name="T33" fmla="*/ 0 h 311"/>
                  <a:gd name="T34" fmla="*/ 0 w 1391"/>
                  <a:gd name="T35" fmla="*/ 0 h 311"/>
                  <a:gd name="T36" fmla="*/ 17 w 1391"/>
                  <a:gd name="T37" fmla="*/ 4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1"/>
                  <a:gd name="T58" fmla="*/ 0 h 311"/>
                  <a:gd name="T59" fmla="*/ 1391 w 1391"/>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1" h="311">
                    <a:moveTo>
                      <a:pt x="1391" y="309"/>
                    </a:moveTo>
                    <a:lnTo>
                      <a:pt x="1369" y="308"/>
                    </a:lnTo>
                    <a:lnTo>
                      <a:pt x="1349" y="308"/>
                    </a:lnTo>
                    <a:lnTo>
                      <a:pt x="1329" y="308"/>
                    </a:lnTo>
                    <a:lnTo>
                      <a:pt x="1308" y="308"/>
                    </a:lnTo>
                    <a:lnTo>
                      <a:pt x="1288" y="308"/>
                    </a:lnTo>
                    <a:lnTo>
                      <a:pt x="1269" y="309"/>
                    </a:lnTo>
                    <a:lnTo>
                      <a:pt x="1248" y="309"/>
                    </a:lnTo>
                    <a:lnTo>
                      <a:pt x="1229" y="311"/>
                    </a:lnTo>
                    <a:lnTo>
                      <a:pt x="54" y="49"/>
                    </a:lnTo>
                    <a:lnTo>
                      <a:pt x="47" y="43"/>
                    </a:lnTo>
                    <a:lnTo>
                      <a:pt x="41" y="36"/>
                    </a:lnTo>
                    <a:lnTo>
                      <a:pt x="34" y="31"/>
                    </a:lnTo>
                    <a:lnTo>
                      <a:pt x="27" y="25"/>
                    </a:lnTo>
                    <a:lnTo>
                      <a:pt x="21" y="19"/>
                    </a:lnTo>
                    <a:lnTo>
                      <a:pt x="14" y="13"/>
                    </a:lnTo>
                    <a:lnTo>
                      <a:pt x="7" y="7"/>
                    </a:lnTo>
                    <a:lnTo>
                      <a:pt x="0" y="0"/>
                    </a:lnTo>
                    <a:lnTo>
                      <a:pt x="1391" y="309"/>
                    </a:lnTo>
                    <a:close/>
                  </a:path>
                </a:pathLst>
              </a:custGeom>
              <a:solidFill>
                <a:srgbClr val="767676"/>
              </a:solidFill>
              <a:ln w="9525">
                <a:noFill/>
                <a:round/>
                <a:headEnd/>
                <a:tailEnd/>
              </a:ln>
            </p:spPr>
            <p:txBody>
              <a:bodyPr/>
              <a:lstStyle/>
              <a:p>
                <a:endParaRPr lang="fr-FR"/>
              </a:p>
            </p:txBody>
          </p:sp>
          <p:sp>
            <p:nvSpPr>
              <p:cNvPr id="552" name="Freeform 450"/>
              <p:cNvSpPr>
                <a:spLocks/>
              </p:cNvSpPr>
              <p:nvPr/>
            </p:nvSpPr>
            <p:spPr bwMode="auto">
              <a:xfrm>
                <a:off x="2617" y="935"/>
                <a:ext cx="392" cy="90"/>
              </a:xfrm>
              <a:custGeom>
                <a:avLst/>
                <a:gdLst>
                  <a:gd name="T0" fmla="*/ 15 w 1175"/>
                  <a:gd name="T1" fmla="*/ 3 h 271"/>
                  <a:gd name="T2" fmla="*/ 14 w 1175"/>
                  <a:gd name="T3" fmla="*/ 3 h 271"/>
                  <a:gd name="T4" fmla="*/ 14 w 1175"/>
                  <a:gd name="T5" fmla="*/ 3 h 271"/>
                  <a:gd name="T6" fmla="*/ 14 w 1175"/>
                  <a:gd name="T7" fmla="*/ 3 h 271"/>
                  <a:gd name="T8" fmla="*/ 14 w 1175"/>
                  <a:gd name="T9" fmla="*/ 3 h 271"/>
                  <a:gd name="T10" fmla="*/ 13 w 1175"/>
                  <a:gd name="T11" fmla="*/ 3 h 271"/>
                  <a:gd name="T12" fmla="*/ 13 w 1175"/>
                  <a:gd name="T13" fmla="*/ 3 h 271"/>
                  <a:gd name="T14" fmla="*/ 13 w 1175"/>
                  <a:gd name="T15" fmla="*/ 3 h 271"/>
                  <a:gd name="T16" fmla="*/ 13 w 1175"/>
                  <a:gd name="T17" fmla="*/ 3 h 271"/>
                  <a:gd name="T18" fmla="*/ 1 w 1175"/>
                  <a:gd name="T19" fmla="*/ 1 h 271"/>
                  <a:gd name="T20" fmla="*/ 1 w 1175"/>
                  <a:gd name="T21" fmla="*/ 1 h 271"/>
                  <a:gd name="T22" fmla="*/ 1 w 1175"/>
                  <a:gd name="T23" fmla="*/ 0 h 271"/>
                  <a:gd name="T24" fmla="*/ 0 w 1175"/>
                  <a:gd name="T25" fmla="*/ 0 h 271"/>
                  <a:gd name="T26" fmla="*/ 0 w 1175"/>
                  <a:gd name="T27" fmla="*/ 0 h 271"/>
                  <a:gd name="T28" fmla="*/ 0 w 1175"/>
                  <a:gd name="T29" fmla="*/ 0 h 271"/>
                  <a:gd name="T30" fmla="*/ 0 w 1175"/>
                  <a:gd name="T31" fmla="*/ 0 h 271"/>
                  <a:gd name="T32" fmla="*/ 0 w 1175"/>
                  <a:gd name="T33" fmla="*/ 0 h 271"/>
                  <a:gd name="T34" fmla="*/ 0 w 1175"/>
                  <a:gd name="T35" fmla="*/ 0 h 271"/>
                  <a:gd name="T36" fmla="*/ 15 w 1175"/>
                  <a:gd name="T37" fmla="*/ 3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5"/>
                  <a:gd name="T58" fmla="*/ 0 h 271"/>
                  <a:gd name="T59" fmla="*/ 1175 w 1175"/>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5" h="271">
                    <a:moveTo>
                      <a:pt x="1175" y="262"/>
                    </a:moveTo>
                    <a:lnTo>
                      <a:pt x="1158" y="262"/>
                    </a:lnTo>
                    <a:lnTo>
                      <a:pt x="1141" y="263"/>
                    </a:lnTo>
                    <a:lnTo>
                      <a:pt x="1124" y="264"/>
                    </a:lnTo>
                    <a:lnTo>
                      <a:pt x="1107" y="265"/>
                    </a:lnTo>
                    <a:lnTo>
                      <a:pt x="1090" y="266"/>
                    </a:lnTo>
                    <a:lnTo>
                      <a:pt x="1074" y="267"/>
                    </a:lnTo>
                    <a:lnTo>
                      <a:pt x="1057" y="269"/>
                    </a:lnTo>
                    <a:lnTo>
                      <a:pt x="1041" y="271"/>
                    </a:lnTo>
                    <a:lnTo>
                      <a:pt x="55" y="51"/>
                    </a:lnTo>
                    <a:lnTo>
                      <a:pt x="48" y="44"/>
                    </a:lnTo>
                    <a:lnTo>
                      <a:pt x="41" y="38"/>
                    </a:lnTo>
                    <a:lnTo>
                      <a:pt x="35" y="32"/>
                    </a:lnTo>
                    <a:lnTo>
                      <a:pt x="28" y="25"/>
                    </a:lnTo>
                    <a:lnTo>
                      <a:pt x="20" y="19"/>
                    </a:lnTo>
                    <a:lnTo>
                      <a:pt x="13" y="12"/>
                    </a:lnTo>
                    <a:lnTo>
                      <a:pt x="6" y="7"/>
                    </a:lnTo>
                    <a:lnTo>
                      <a:pt x="0" y="0"/>
                    </a:lnTo>
                    <a:lnTo>
                      <a:pt x="1175" y="262"/>
                    </a:lnTo>
                    <a:close/>
                  </a:path>
                </a:pathLst>
              </a:custGeom>
              <a:solidFill>
                <a:srgbClr val="787878"/>
              </a:solidFill>
              <a:ln w="9525">
                <a:noFill/>
                <a:round/>
                <a:headEnd/>
                <a:tailEnd/>
              </a:ln>
            </p:spPr>
            <p:txBody>
              <a:bodyPr/>
              <a:lstStyle/>
              <a:p>
                <a:endParaRPr lang="fr-FR"/>
              </a:p>
            </p:txBody>
          </p:sp>
          <p:sp>
            <p:nvSpPr>
              <p:cNvPr id="553" name="Freeform 451"/>
              <p:cNvSpPr>
                <a:spLocks/>
              </p:cNvSpPr>
              <p:nvPr/>
            </p:nvSpPr>
            <p:spPr bwMode="auto">
              <a:xfrm>
                <a:off x="2636" y="952"/>
                <a:ext cx="328" cy="77"/>
              </a:xfrm>
              <a:custGeom>
                <a:avLst/>
                <a:gdLst>
                  <a:gd name="T0" fmla="*/ 12 w 986"/>
                  <a:gd name="T1" fmla="*/ 3 h 232"/>
                  <a:gd name="T2" fmla="*/ 12 w 986"/>
                  <a:gd name="T3" fmla="*/ 3 h 232"/>
                  <a:gd name="T4" fmla="*/ 12 w 986"/>
                  <a:gd name="T5" fmla="*/ 3 h 232"/>
                  <a:gd name="T6" fmla="*/ 12 w 986"/>
                  <a:gd name="T7" fmla="*/ 3 h 232"/>
                  <a:gd name="T8" fmla="*/ 11 w 986"/>
                  <a:gd name="T9" fmla="*/ 3 h 232"/>
                  <a:gd name="T10" fmla="*/ 11 w 986"/>
                  <a:gd name="T11" fmla="*/ 3 h 232"/>
                  <a:gd name="T12" fmla="*/ 11 w 986"/>
                  <a:gd name="T13" fmla="*/ 3 h 232"/>
                  <a:gd name="T14" fmla="*/ 11 w 986"/>
                  <a:gd name="T15" fmla="*/ 3 h 232"/>
                  <a:gd name="T16" fmla="*/ 11 w 986"/>
                  <a:gd name="T17" fmla="*/ 3 h 232"/>
                  <a:gd name="T18" fmla="*/ 1 w 986"/>
                  <a:gd name="T19" fmla="*/ 1 h 232"/>
                  <a:gd name="T20" fmla="*/ 1 w 986"/>
                  <a:gd name="T21" fmla="*/ 1 h 232"/>
                  <a:gd name="T22" fmla="*/ 0 w 986"/>
                  <a:gd name="T23" fmla="*/ 0 h 232"/>
                  <a:gd name="T24" fmla="*/ 0 w 986"/>
                  <a:gd name="T25" fmla="*/ 0 h 232"/>
                  <a:gd name="T26" fmla="*/ 0 w 986"/>
                  <a:gd name="T27" fmla="*/ 0 h 232"/>
                  <a:gd name="T28" fmla="*/ 0 w 986"/>
                  <a:gd name="T29" fmla="*/ 0 h 232"/>
                  <a:gd name="T30" fmla="*/ 0 w 986"/>
                  <a:gd name="T31" fmla="*/ 0 h 232"/>
                  <a:gd name="T32" fmla="*/ 0 w 986"/>
                  <a:gd name="T33" fmla="*/ 0 h 232"/>
                  <a:gd name="T34" fmla="*/ 0 w 986"/>
                  <a:gd name="T35" fmla="*/ 0 h 232"/>
                  <a:gd name="T36" fmla="*/ 12 w 986"/>
                  <a:gd name="T37" fmla="*/ 3 h 2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6"/>
                  <a:gd name="T58" fmla="*/ 0 h 232"/>
                  <a:gd name="T59" fmla="*/ 986 w 986"/>
                  <a:gd name="T60" fmla="*/ 232 h 2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6" h="232">
                    <a:moveTo>
                      <a:pt x="986" y="220"/>
                    </a:moveTo>
                    <a:lnTo>
                      <a:pt x="973" y="221"/>
                    </a:lnTo>
                    <a:lnTo>
                      <a:pt x="958" y="222"/>
                    </a:lnTo>
                    <a:lnTo>
                      <a:pt x="944" y="224"/>
                    </a:lnTo>
                    <a:lnTo>
                      <a:pt x="931" y="225"/>
                    </a:lnTo>
                    <a:lnTo>
                      <a:pt x="917" y="227"/>
                    </a:lnTo>
                    <a:lnTo>
                      <a:pt x="904" y="229"/>
                    </a:lnTo>
                    <a:lnTo>
                      <a:pt x="890" y="231"/>
                    </a:lnTo>
                    <a:lnTo>
                      <a:pt x="876" y="232"/>
                    </a:lnTo>
                    <a:lnTo>
                      <a:pt x="53" y="49"/>
                    </a:lnTo>
                    <a:lnTo>
                      <a:pt x="46" y="43"/>
                    </a:lnTo>
                    <a:lnTo>
                      <a:pt x="40" y="36"/>
                    </a:lnTo>
                    <a:lnTo>
                      <a:pt x="33" y="30"/>
                    </a:lnTo>
                    <a:lnTo>
                      <a:pt x="26" y="24"/>
                    </a:lnTo>
                    <a:lnTo>
                      <a:pt x="19" y="18"/>
                    </a:lnTo>
                    <a:lnTo>
                      <a:pt x="12" y="12"/>
                    </a:lnTo>
                    <a:lnTo>
                      <a:pt x="7" y="6"/>
                    </a:lnTo>
                    <a:lnTo>
                      <a:pt x="0" y="0"/>
                    </a:lnTo>
                    <a:lnTo>
                      <a:pt x="986" y="220"/>
                    </a:lnTo>
                    <a:close/>
                  </a:path>
                </a:pathLst>
              </a:custGeom>
              <a:solidFill>
                <a:srgbClr val="7B7B7B"/>
              </a:solidFill>
              <a:ln w="9525">
                <a:noFill/>
                <a:round/>
                <a:headEnd/>
                <a:tailEnd/>
              </a:ln>
            </p:spPr>
            <p:txBody>
              <a:bodyPr/>
              <a:lstStyle/>
              <a:p>
                <a:endParaRPr lang="fr-FR"/>
              </a:p>
            </p:txBody>
          </p:sp>
          <p:sp>
            <p:nvSpPr>
              <p:cNvPr id="554" name="Freeform 452"/>
              <p:cNvSpPr>
                <a:spLocks/>
              </p:cNvSpPr>
              <p:nvPr/>
            </p:nvSpPr>
            <p:spPr bwMode="auto">
              <a:xfrm>
                <a:off x="2653" y="968"/>
                <a:ext cx="275" cy="66"/>
              </a:xfrm>
              <a:custGeom>
                <a:avLst/>
                <a:gdLst>
                  <a:gd name="T0" fmla="*/ 10 w 823"/>
                  <a:gd name="T1" fmla="*/ 2 h 199"/>
                  <a:gd name="T2" fmla="*/ 10 w 823"/>
                  <a:gd name="T3" fmla="*/ 2 h 199"/>
                  <a:gd name="T4" fmla="*/ 10 w 823"/>
                  <a:gd name="T5" fmla="*/ 2 h 199"/>
                  <a:gd name="T6" fmla="*/ 10 w 823"/>
                  <a:gd name="T7" fmla="*/ 2 h 199"/>
                  <a:gd name="T8" fmla="*/ 10 w 823"/>
                  <a:gd name="T9" fmla="*/ 2 h 199"/>
                  <a:gd name="T10" fmla="*/ 9 w 823"/>
                  <a:gd name="T11" fmla="*/ 2 h 199"/>
                  <a:gd name="T12" fmla="*/ 9 w 823"/>
                  <a:gd name="T13" fmla="*/ 2 h 199"/>
                  <a:gd name="T14" fmla="*/ 9 w 823"/>
                  <a:gd name="T15" fmla="*/ 2 h 199"/>
                  <a:gd name="T16" fmla="*/ 9 w 823"/>
                  <a:gd name="T17" fmla="*/ 2 h 199"/>
                  <a:gd name="T18" fmla="*/ 1 w 823"/>
                  <a:gd name="T19" fmla="*/ 1 h 199"/>
                  <a:gd name="T20" fmla="*/ 1 w 823"/>
                  <a:gd name="T21" fmla="*/ 1 h 199"/>
                  <a:gd name="T22" fmla="*/ 0 w 823"/>
                  <a:gd name="T23" fmla="*/ 0 h 199"/>
                  <a:gd name="T24" fmla="*/ 0 w 823"/>
                  <a:gd name="T25" fmla="*/ 0 h 199"/>
                  <a:gd name="T26" fmla="*/ 0 w 823"/>
                  <a:gd name="T27" fmla="*/ 0 h 199"/>
                  <a:gd name="T28" fmla="*/ 0 w 823"/>
                  <a:gd name="T29" fmla="*/ 0 h 199"/>
                  <a:gd name="T30" fmla="*/ 0 w 823"/>
                  <a:gd name="T31" fmla="*/ 0 h 199"/>
                  <a:gd name="T32" fmla="*/ 0 w 823"/>
                  <a:gd name="T33" fmla="*/ 0 h 199"/>
                  <a:gd name="T34" fmla="*/ 0 w 823"/>
                  <a:gd name="T35" fmla="*/ 0 h 199"/>
                  <a:gd name="T36" fmla="*/ 10 w 823"/>
                  <a:gd name="T37" fmla="*/ 2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3"/>
                  <a:gd name="T58" fmla="*/ 0 h 199"/>
                  <a:gd name="T59" fmla="*/ 823 w 823"/>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3" h="199">
                    <a:moveTo>
                      <a:pt x="823" y="183"/>
                    </a:moveTo>
                    <a:lnTo>
                      <a:pt x="811" y="185"/>
                    </a:lnTo>
                    <a:lnTo>
                      <a:pt x="799" y="186"/>
                    </a:lnTo>
                    <a:lnTo>
                      <a:pt x="786" y="189"/>
                    </a:lnTo>
                    <a:lnTo>
                      <a:pt x="775" y="191"/>
                    </a:lnTo>
                    <a:lnTo>
                      <a:pt x="762" y="192"/>
                    </a:lnTo>
                    <a:lnTo>
                      <a:pt x="750" y="194"/>
                    </a:lnTo>
                    <a:lnTo>
                      <a:pt x="739" y="197"/>
                    </a:lnTo>
                    <a:lnTo>
                      <a:pt x="726" y="199"/>
                    </a:lnTo>
                    <a:lnTo>
                      <a:pt x="52" y="48"/>
                    </a:lnTo>
                    <a:lnTo>
                      <a:pt x="46" y="43"/>
                    </a:lnTo>
                    <a:lnTo>
                      <a:pt x="39" y="36"/>
                    </a:lnTo>
                    <a:lnTo>
                      <a:pt x="32" y="30"/>
                    </a:lnTo>
                    <a:lnTo>
                      <a:pt x="26" y="24"/>
                    </a:lnTo>
                    <a:lnTo>
                      <a:pt x="19" y="19"/>
                    </a:lnTo>
                    <a:lnTo>
                      <a:pt x="13" y="12"/>
                    </a:lnTo>
                    <a:lnTo>
                      <a:pt x="7" y="6"/>
                    </a:lnTo>
                    <a:lnTo>
                      <a:pt x="0" y="0"/>
                    </a:lnTo>
                    <a:lnTo>
                      <a:pt x="823" y="183"/>
                    </a:lnTo>
                    <a:close/>
                  </a:path>
                </a:pathLst>
              </a:custGeom>
              <a:solidFill>
                <a:srgbClr val="7D7D7D"/>
              </a:solidFill>
              <a:ln w="9525">
                <a:noFill/>
                <a:round/>
                <a:headEnd/>
                <a:tailEnd/>
              </a:ln>
            </p:spPr>
            <p:txBody>
              <a:bodyPr/>
              <a:lstStyle/>
              <a:p>
                <a:endParaRPr lang="fr-FR"/>
              </a:p>
            </p:txBody>
          </p:sp>
          <p:sp>
            <p:nvSpPr>
              <p:cNvPr id="555" name="Freeform 453"/>
              <p:cNvSpPr>
                <a:spLocks/>
              </p:cNvSpPr>
              <p:nvPr/>
            </p:nvSpPr>
            <p:spPr bwMode="auto">
              <a:xfrm>
                <a:off x="2671" y="984"/>
                <a:ext cx="224" cy="56"/>
              </a:xfrm>
              <a:custGeom>
                <a:avLst/>
                <a:gdLst>
                  <a:gd name="T0" fmla="*/ 8 w 674"/>
                  <a:gd name="T1" fmla="*/ 2 h 168"/>
                  <a:gd name="T2" fmla="*/ 8 w 674"/>
                  <a:gd name="T3" fmla="*/ 2 h 168"/>
                  <a:gd name="T4" fmla="*/ 8 w 674"/>
                  <a:gd name="T5" fmla="*/ 2 h 168"/>
                  <a:gd name="T6" fmla="*/ 8 w 674"/>
                  <a:gd name="T7" fmla="*/ 2 h 168"/>
                  <a:gd name="T8" fmla="*/ 8 w 674"/>
                  <a:gd name="T9" fmla="*/ 2 h 168"/>
                  <a:gd name="T10" fmla="*/ 8 w 674"/>
                  <a:gd name="T11" fmla="*/ 2 h 168"/>
                  <a:gd name="T12" fmla="*/ 7 w 674"/>
                  <a:gd name="T13" fmla="*/ 2 h 168"/>
                  <a:gd name="T14" fmla="*/ 7 w 674"/>
                  <a:gd name="T15" fmla="*/ 2 h 168"/>
                  <a:gd name="T16" fmla="*/ 7 w 674"/>
                  <a:gd name="T17" fmla="*/ 2 h 168"/>
                  <a:gd name="T18" fmla="*/ 1 w 674"/>
                  <a:gd name="T19" fmla="*/ 1 h 168"/>
                  <a:gd name="T20" fmla="*/ 1 w 674"/>
                  <a:gd name="T21" fmla="*/ 1 h 168"/>
                  <a:gd name="T22" fmla="*/ 0 w 674"/>
                  <a:gd name="T23" fmla="*/ 0 h 168"/>
                  <a:gd name="T24" fmla="*/ 0 w 674"/>
                  <a:gd name="T25" fmla="*/ 0 h 168"/>
                  <a:gd name="T26" fmla="*/ 0 w 674"/>
                  <a:gd name="T27" fmla="*/ 0 h 168"/>
                  <a:gd name="T28" fmla="*/ 0 w 674"/>
                  <a:gd name="T29" fmla="*/ 0 h 168"/>
                  <a:gd name="T30" fmla="*/ 0 w 674"/>
                  <a:gd name="T31" fmla="*/ 0 h 168"/>
                  <a:gd name="T32" fmla="*/ 0 w 674"/>
                  <a:gd name="T33" fmla="*/ 0 h 168"/>
                  <a:gd name="T34" fmla="*/ 0 w 674"/>
                  <a:gd name="T35" fmla="*/ 0 h 168"/>
                  <a:gd name="T36" fmla="*/ 8 w 674"/>
                  <a:gd name="T37" fmla="*/ 2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4"/>
                  <a:gd name="T58" fmla="*/ 0 h 168"/>
                  <a:gd name="T59" fmla="*/ 674 w 674"/>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4" h="168">
                    <a:moveTo>
                      <a:pt x="674" y="151"/>
                    </a:moveTo>
                    <a:lnTo>
                      <a:pt x="663" y="153"/>
                    </a:lnTo>
                    <a:lnTo>
                      <a:pt x="650" y="155"/>
                    </a:lnTo>
                    <a:lnTo>
                      <a:pt x="639" y="158"/>
                    </a:lnTo>
                    <a:lnTo>
                      <a:pt x="626" y="159"/>
                    </a:lnTo>
                    <a:lnTo>
                      <a:pt x="615" y="161"/>
                    </a:lnTo>
                    <a:lnTo>
                      <a:pt x="603" y="163"/>
                    </a:lnTo>
                    <a:lnTo>
                      <a:pt x="591" y="166"/>
                    </a:lnTo>
                    <a:lnTo>
                      <a:pt x="580" y="168"/>
                    </a:lnTo>
                    <a:lnTo>
                      <a:pt x="54" y="51"/>
                    </a:lnTo>
                    <a:lnTo>
                      <a:pt x="47" y="44"/>
                    </a:lnTo>
                    <a:lnTo>
                      <a:pt x="40" y="39"/>
                    </a:lnTo>
                    <a:lnTo>
                      <a:pt x="33" y="32"/>
                    </a:lnTo>
                    <a:lnTo>
                      <a:pt x="26" y="25"/>
                    </a:lnTo>
                    <a:lnTo>
                      <a:pt x="20" y="20"/>
                    </a:lnTo>
                    <a:lnTo>
                      <a:pt x="13" y="13"/>
                    </a:lnTo>
                    <a:lnTo>
                      <a:pt x="7" y="7"/>
                    </a:lnTo>
                    <a:lnTo>
                      <a:pt x="0" y="0"/>
                    </a:lnTo>
                    <a:lnTo>
                      <a:pt x="674" y="151"/>
                    </a:lnTo>
                    <a:close/>
                  </a:path>
                </a:pathLst>
              </a:custGeom>
              <a:solidFill>
                <a:srgbClr val="808080"/>
              </a:solidFill>
              <a:ln w="9525">
                <a:noFill/>
                <a:round/>
                <a:headEnd/>
                <a:tailEnd/>
              </a:ln>
            </p:spPr>
            <p:txBody>
              <a:bodyPr/>
              <a:lstStyle/>
              <a:p>
                <a:endParaRPr lang="fr-FR"/>
              </a:p>
            </p:txBody>
          </p:sp>
          <p:sp>
            <p:nvSpPr>
              <p:cNvPr id="556" name="Freeform 454"/>
              <p:cNvSpPr>
                <a:spLocks/>
              </p:cNvSpPr>
              <p:nvPr/>
            </p:nvSpPr>
            <p:spPr bwMode="auto">
              <a:xfrm>
                <a:off x="2689" y="1001"/>
                <a:ext cx="175" cy="62"/>
              </a:xfrm>
              <a:custGeom>
                <a:avLst/>
                <a:gdLst>
                  <a:gd name="T0" fmla="*/ 6 w 526"/>
                  <a:gd name="T1" fmla="*/ 1 h 187"/>
                  <a:gd name="T2" fmla="*/ 6 w 526"/>
                  <a:gd name="T3" fmla="*/ 1 h 187"/>
                  <a:gd name="T4" fmla="*/ 6 w 526"/>
                  <a:gd name="T5" fmla="*/ 2 h 187"/>
                  <a:gd name="T6" fmla="*/ 6 w 526"/>
                  <a:gd name="T7" fmla="*/ 2 h 187"/>
                  <a:gd name="T8" fmla="*/ 5 w 526"/>
                  <a:gd name="T9" fmla="*/ 2 h 187"/>
                  <a:gd name="T10" fmla="*/ 5 w 526"/>
                  <a:gd name="T11" fmla="*/ 2 h 187"/>
                  <a:gd name="T12" fmla="*/ 5 w 526"/>
                  <a:gd name="T13" fmla="*/ 2 h 187"/>
                  <a:gd name="T14" fmla="*/ 5 w 526"/>
                  <a:gd name="T15" fmla="*/ 2 h 187"/>
                  <a:gd name="T16" fmla="*/ 4 w 526"/>
                  <a:gd name="T17" fmla="*/ 2 h 187"/>
                  <a:gd name="T18" fmla="*/ 4 w 526"/>
                  <a:gd name="T19" fmla="*/ 2 h 187"/>
                  <a:gd name="T20" fmla="*/ 4 w 526"/>
                  <a:gd name="T21" fmla="*/ 2 h 187"/>
                  <a:gd name="T22" fmla="*/ 4 w 526"/>
                  <a:gd name="T23" fmla="*/ 2 h 187"/>
                  <a:gd name="T24" fmla="*/ 3 w 526"/>
                  <a:gd name="T25" fmla="*/ 2 h 187"/>
                  <a:gd name="T26" fmla="*/ 3 w 526"/>
                  <a:gd name="T27" fmla="*/ 2 h 187"/>
                  <a:gd name="T28" fmla="*/ 3 w 526"/>
                  <a:gd name="T29" fmla="*/ 2 h 187"/>
                  <a:gd name="T30" fmla="*/ 3 w 526"/>
                  <a:gd name="T31" fmla="*/ 2 h 187"/>
                  <a:gd name="T32" fmla="*/ 2 w 526"/>
                  <a:gd name="T33" fmla="*/ 2 h 187"/>
                  <a:gd name="T34" fmla="*/ 2 w 526"/>
                  <a:gd name="T35" fmla="*/ 2 h 187"/>
                  <a:gd name="T36" fmla="*/ 2 w 526"/>
                  <a:gd name="T37" fmla="*/ 2 h 187"/>
                  <a:gd name="T38" fmla="*/ 2 w 526"/>
                  <a:gd name="T39" fmla="*/ 2 h 187"/>
                  <a:gd name="T40" fmla="*/ 2 w 526"/>
                  <a:gd name="T41" fmla="*/ 2 h 187"/>
                  <a:gd name="T42" fmla="*/ 2 w 526"/>
                  <a:gd name="T43" fmla="*/ 2 h 187"/>
                  <a:gd name="T44" fmla="*/ 2 w 526"/>
                  <a:gd name="T45" fmla="*/ 1 h 187"/>
                  <a:gd name="T46" fmla="*/ 1 w 526"/>
                  <a:gd name="T47" fmla="*/ 1 h 187"/>
                  <a:gd name="T48" fmla="*/ 1 w 526"/>
                  <a:gd name="T49" fmla="*/ 1 h 187"/>
                  <a:gd name="T50" fmla="*/ 1 w 526"/>
                  <a:gd name="T51" fmla="*/ 1 h 187"/>
                  <a:gd name="T52" fmla="*/ 1 w 526"/>
                  <a:gd name="T53" fmla="*/ 1 h 187"/>
                  <a:gd name="T54" fmla="*/ 1 w 526"/>
                  <a:gd name="T55" fmla="*/ 1 h 187"/>
                  <a:gd name="T56" fmla="*/ 1 w 526"/>
                  <a:gd name="T57" fmla="*/ 1 h 187"/>
                  <a:gd name="T58" fmla="*/ 0 w 526"/>
                  <a:gd name="T59" fmla="*/ 0 h 187"/>
                  <a:gd name="T60" fmla="*/ 0 w 526"/>
                  <a:gd name="T61" fmla="*/ 0 h 187"/>
                  <a:gd name="T62" fmla="*/ 0 w 526"/>
                  <a:gd name="T63" fmla="*/ 0 h 187"/>
                  <a:gd name="T64" fmla="*/ 0 w 526"/>
                  <a:gd name="T65" fmla="*/ 0 h 187"/>
                  <a:gd name="T66" fmla="*/ 6 w 526"/>
                  <a:gd name="T67" fmla="*/ 1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187"/>
                  <a:gd name="T104" fmla="*/ 526 w 526"/>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187">
                    <a:moveTo>
                      <a:pt x="526" y="117"/>
                    </a:moveTo>
                    <a:lnTo>
                      <a:pt x="505" y="121"/>
                    </a:lnTo>
                    <a:lnTo>
                      <a:pt x="483" y="126"/>
                    </a:lnTo>
                    <a:lnTo>
                      <a:pt x="462" y="130"/>
                    </a:lnTo>
                    <a:lnTo>
                      <a:pt x="441" y="135"/>
                    </a:lnTo>
                    <a:lnTo>
                      <a:pt x="420" y="140"/>
                    </a:lnTo>
                    <a:lnTo>
                      <a:pt x="399" y="144"/>
                    </a:lnTo>
                    <a:lnTo>
                      <a:pt x="379" y="149"/>
                    </a:lnTo>
                    <a:lnTo>
                      <a:pt x="358" y="153"/>
                    </a:lnTo>
                    <a:lnTo>
                      <a:pt x="338" y="158"/>
                    </a:lnTo>
                    <a:lnTo>
                      <a:pt x="318" y="162"/>
                    </a:lnTo>
                    <a:lnTo>
                      <a:pt x="297" y="167"/>
                    </a:lnTo>
                    <a:lnTo>
                      <a:pt x="277" y="171"/>
                    </a:lnTo>
                    <a:lnTo>
                      <a:pt x="257" y="175"/>
                    </a:lnTo>
                    <a:lnTo>
                      <a:pt x="236" y="179"/>
                    </a:lnTo>
                    <a:lnTo>
                      <a:pt x="216" y="184"/>
                    </a:lnTo>
                    <a:lnTo>
                      <a:pt x="195" y="187"/>
                    </a:lnTo>
                    <a:lnTo>
                      <a:pt x="183" y="176"/>
                    </a:lnTo>
                    <a:lnTo>
                      <a:pt x="172" y="163"/>
                    </a:lnTo>
                    <a:lnTo>
                      <a:pt x="159" y="152"/>
                    </a:lnTo>
                    <a:lnTo>
                      <a:pt x="147" y="141"/>
                    </a:lnTo>
                    <a:lnTo>
                      <a:pt x="134" y="128"/>
                    </a:lnTo>
                    <a:lnTo>
                      <a:pt x="123" y="117"/>
                    </a:lnTo>
                    <a:lnTo>
                      <a:pt x="110" y="104"/>
                    </a:lnTo>
                    <a:lnTo>
                      <a:pt x="98" y="93"/>
                    </a:lnTo>
                    <a:lnTo>
                      <a:pt x="86" y="82"/>
                    </a:lnTo>
                    <a:lnTo>
                      <a:pt x="73" y="69"/>
                    </a:lnTo>
                    <a:lnTo>
                      <a:pt x="61" y="58"/>
                    </a:lnTo>
                    <a:lnTo>
                      <a:pt x="48" y="47"/>
                    </a:lnTo>
                    <a:lnTo>
                      <a:pt x="37" y="35"/>
                    </a:lnTo>
                    <a:lnTo>
                      <a:pt x="24" y="23"/>
                    </a:lnTo>
                    <a:lnTo>
                      <a:pt x="12" y="12"/>
                    </a:lnTo>
                    <a:lnTo>
                      <a:pt x="0" y="0"/>
                    </a:lnTo>
                    <a:lnTo>
                      <a:pt x="526" y="117"/>
                    </a:lnTo>
                    <a:close/>
                  </a:path>
                </a:pathLst>
              </a:custGeom>
              <a:solidFill>
                <a:srgbClr val="808080"/>
              </a:solidFill>
              <a:ln w="9525">
                <a:noFill/>
                <a:round/>
                <a:headEnd/>
                <a:tailEnd/>
              </a:ln>
            </p:spPr>
            <p:txBody>
              <a:bodyPr/>
              <a:lstStyle/>
              <a:p>
                <a:endParaRPr lang="fr-FR"/>
              </a:p>
            </p:txBody>
          </p:sp>
          <p:sp>
            <p:nvSpPr>
              <p:cNvPr id="557" name="Freeform 455"/>
              <p:cNvSpPr>
                <a:spLocks/>
              </p:cNvSpPr>
              <p:nvPr/>
            </p:nvSpPr>
            <p:spPr bwMode="auto">
              <a:xfrm>
                <a:off x="935" y="1490"/>
                <a:ext cx="1335" cy="163"/>
              </a:xfrm>
              <a:custGeom>
                <a:avLst/>
                <a:gdLst>
                  <a:gd name="T0" fmla="*/ 0 w 4004"/>
                  <a:gd name="T1" fmla="*/ 0 h 489"/>
                  <a:gd name="T2" fmla="*/ 7 w 4004"/>
                  <a:gd name="T3" fmla="*/ 2 h 489"/>
                  <a:gd name="T4" fmla="*/ 48 w 4004"/>
                  <a:gd name="T5" fmla="*/ 5 h 489"/>
                  <a:gd name="T6" fmla="*/ 49 w 4004"/>
                  <a:gd name="T7" fmla="*/ 6 h 489"/>
                  <a:gd name="T8" fmla="*/ 0 60000 65536"/>
                  <a:gd name="T9" fmla="*/ 0 60000 65536"/>
                  <a:gd name="T10" fmla="*/ 0 60000 65536"/>
                  <a:gd name="T11" fmla="*/ 0 60000 65536"/>
                  <a:gd name="T12" fmla="*/ 0 w 4004"/>
                  <a:gd name="T13" fmla="*/ 0 h 489"/>
                  <a:gd name="T14" fmla="*/ 4004 w 4004"/>
                  <a:gd name="T15" fmla="*/ 489 h 489"/>
                </a:gdLst>
                <a:ahLst/>
                <a:cxnLst>
                  <a:cxn ang="T8">
                    <a:pos x="T0" y="T1"/>
                  </a:cxn>
                  <a:cxn ang="T9">
                    <a:pos x="T2" y="T3"/>
                  </a:cxn>
                  <a:cxn ang="T10">
                    <a:pos x="T4" y="T5"/>
                  </a:cxn>
                  <a:cxn ang="T11">
                    <a:pos x="T6" y="T7"/>
                  </a:cxn>
                </a:cxnLst>
                <a:rect l="T12" t="T13" r="T14" b="T15"/>
                <a:pathLst>
                  <a:path w="4004" h="489">
                    <a:moveTo>
                      <a:pt x="0" y="0"/>
                    </a:moveTo>
                    <a:lnTo>
                      <a:pt x="585" y="123"/>
                    </a:lnTo>
                    <a:lnTo>
                      <a:pt x="3881" y="440"/>
                    </a:lnTo>
                    <a:lnTo>
                      <a:pt x="4004" y="489"/>
                    </a:lnTo>
                  </a:path>
                </a:pathLst>
              </a:custGeom>
              <a:noFill/>
              <a:ln w="23813">
                <a:solidFill>
                  <a:srgbClr val="CC3300"/>
                </a:solidFill>
                <a:round/>
                <a:headEnd/>
                <a:tailEnd/>
              </a:ln>
            </p:spPr>
            <p:txBody>
              <a:bodyPr/>
              <a:lstStyle/>
              <a:p>
                <a:endParaRPr lang="fr-FR"/>
              </a:p>
            </p:txBody>
          </p:sp>
          <p:sp>
            <p:nvSpPr>
              <p:cNvPr id="558" name="Freeform 456"/>
              <p:cNvSpPr>
                <a:spLocks/>
              </p:cNvSpPr>
              <p:nvPr/>
            </p:nvSpPr>
            <p:spPr bwMode="auto">
              <a:xfrm>
                <a:off x="1566" y="567"/>
                <a:ext cx="472" cy="110"/>
              </a:xfrm>
              <a:custGeom>
                <a:avLst/>
                <a:gdLst>
                  <a:gd name="T0" fmla="*/ 17 w 1416"/>
                  <a:gd name="T1" fmla="*/ 4 h 331"/>
                  <a:gd name="T2" fmla="*/ 17 w 1416"/>
                  <a:gd name="T3" fmla="*/ 4 h 331"/>
                  <a:gd name="T4" fmla="*/ 17 w 1416"/>
                  <a:gd name="T5" fmla="*/ 3 h 331"/>
                  <a:gd name="T6" fmla="*/ 17 w 1416"/>
                  <a:gd name="T7" fmla="*/ 3 h 331"/>
                  <a:gd name="T8" fmla="*/ 17 w 1416"/>
                  <a:gd name="T9" fmla="*/ 2 h 331"/>
                  <a:gd name="T10" fmla="*/ 17 w 1416"/>
                  <a:gd name="T11" fmla="*/ 2 h 331"/>
                  <a:gd name="T12" fmla="*/ 17 w 1416"/>
                  <a:gd name="T13" fmla="*/ 1 h 331"/>
                  <a:gd name="T14" fmla="*/ 17 w 1416"/>
                  <a:gd name="T15" fmla="*/ 1 h 331"/>
                  <a:gd name="T16" fmla="*/ 16 w 1416"/>
                  <a:gd name="T17" fmla="*/ 0 h 331"/>
                  <a:gd name="T18" fmla="*/ 16 w 1416"/>
                  <a:gd name="T19" fmla="*/ 0 h 331"/>
                  <a:gd name="T20" fmla="*/ 15 w 1416"/>
                  <a:gd name="T21" fmla="*/ 0 h 331"/>
                  <a:gd name="T22" fmla="*/ 15 w 1416"/>
                  <a:gd name="T23" fmla="*/ 0 h 331"/>
                  <a:gd name="T24" fmla="*/ 14 w 1416"/>
                  <a:gd name="T25" fmla="*/ 0 h 331"/>
                  <a:gd name="T26" fmla="*/ 14 w 1416"/>
                  <a:gd name="T27" fmla="*/ 0 h 331"/>
                  <a:gd name="T28" fmla="*/ 14 w 1416"/>
                  <a:gd name="T29" fmla="*/ 0 h 331"/>
                  <a:gd name="T30" fmla="*/ 13 w 1416"/>
                  <a:gd name="T31" fmla="*/ 0 h 331"/>
                  <a:gd name="T32" fmla="*/ 13 w 1416"/>
                  <a:gd name="T33" fmla="*/ 0 h 331"/>
                  <a:gd name="T34" fmla="*/ 12 w 1416"/>
                  <a:gd name="T35" fmla="*/ 0 h 331"/>
                  <a:gd name="T36" fmla="*/ 12 w 1416"/>
                  <a:gd name="T37" fmla="*/ 0 h 331"/>
                  <a:gd name="T38" fmla="*/ 11 w 1416"/>
                  <a:gd name="T39" fmla="*/ 0 h 331"/>
                  <a:gd name="T40" fmla="*/ 11 w 1416"/>
                  <a:gd name="T41" fmla="*/ 0 h 331"/>
                  <a:gd name="T42" fmla="*/ 10 w 1416"/>
                  <a:gd name="T43" fmla="*/ 0 h 331"/>
                  <a:gd name="T44" fmla="*/ 10 w 1416"/>
                  <a:gd name="T45" fmla="*/ 0 h 331"/>
                  <a:gd name="T46" fmla="*/ 9 w 1416"/>
                  <a:gd name="T47" fmla="*/ 0 h 331"/>
                  <a:gd name="T48" fmla="*/ 9 w 1416"/>
                  <a:gd name="T49" fmla="*/ 0 h 331"/>
                  <a:gd name="T50" fmla="*/ 8 w 1416"/>
                  <a:gd name="T51" fmla="*/ 0 h 331"/>
                  <a:gd name="T52" fmla="*/ 8 w 1416"/>
                  <a:gd name="T53" fmla="*/ 0 h 331"/>
                  <a:gd name="T54" fmla="*/ 7 w 1416"/>
                  <a:gd name="T55" fmla="*/ 0 h 331"/>
                  <a:gd name="T56" fmla="*/ 7 w 1416"/>
                  <a:gd name="T57" fmla="*/ 0 h 331"/>
                  <a:gd name="T58" fmla="*/ 6 w 1416"/>
                  <a:gd name="T59" fmla="*/ 0 h 331"/>
                  <a:gd name="T60" fmla="*/ 6 w 1416"/>
                  <a:gd name="T61" fmla="*/ 0 h 331"/>
                  <a:gd name="T62" fmla="*/ 5 w 1416"/>
                  <a:gd name="T63" fmla="*/ 0 h 331"/>
                  <a:gd name="T64" fmla="*/ 5 w 1416"/>
                  <a:gd name="T65" fmla="*/ 0 h 331"/>
                  <a:gd name="T66" fmla="*/ 4 w 1416"/>
                  <a:gd name="T67" fmla="*/ 0 h 331"/>
                  <a:gd name="T68" fmla="*/ 4 w 1416"/>
                  <a:gd name="T69" fmla="*/ 0 h 331"/>
                  <a:gd name="T70" fmla="*/ 3 w 1416"/>
                  <a:gd name="T71" fmla="*/ 0 h 331"/>
                  <a:gd name="T72" fmla="*/ 3 w 1416"/>
                  <a:gd name="T73" fmla="*/ 0 h 331"/>
                  <a:gd name="T74" fmla="*/ 2 w 1416"/>
                  <a:gd name="T75" fmla="*/ 0 h 331"/>
                  <a:gd name="T76" fmla="*/ 2 w 1416"/>
                  <a:gd name="T77" fmla="*/ 0 h 331"/>
                  <a:gd name="T78" fmla="*/ 1 w 1416"/>
                  <a:gd name="T79" fmla="*/ 0 h 331"/>
                  <a:gd name="T80" fmla="*/ 1 w 1416"/>
                  <a:gd name="T81" fmla="*/ 0 h 331"/>
                  <a:gd name="T82" fmla="*/ 1 w 1416"/>
                  <a:gd name="T83" fmla="*/ 1 h 331"/>
                  <a:gd name="T84" fmla="*/ 1 w 1416"/>
                  <a:gd name="T85" fmla="*/ 1 h 331"/>
                  <a:gd name="T86" fmla="*/ 0 w 1416"/>
                  <a:gd name="T87" fmla="*/ 2 h 331"/>
                  <a:gd name="T88" fmla="*/ 0 w 1416"/>
                  <a:gd name="T89" fmla="*/ 2 h 331"/>
                  <a:gd name="T90" fmla="*/ 0 w 1416"/>
                  <a:gd name="T91" fmla="*/ 3 h 331"/>
                  <a:gd name="T92" fmla="*/ 0 w 1416"/>
                  <a:gd name="T93" fmla="*/ 3 h 331"/>
                  <a:gd name="T94" fmla="*/ 0 w 1416"/>
                  <a:gd name="T95" fmla="*/ 4 h 331"/>
                  <a:gd name="T96" fmla="*/ 0 w 1416"/>
                  <a:gd name="T97" fmla="*/ 4 h 331"/>
                  <a:gd name="T98" fmla="*/ 17 w 1416"/>
                  <a:gd name="T99" fmla="*/ 4 h 3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6"/>
                  <a:gd name="T151" fmla="*/ 0 h 331"/>
                  <a:gd name="T152" fmla="*/ 1416 w 1416"/>
                  <a:gd name="T153" fmla="*/ 331 h 3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6" h="331">
                    <a:moveTo>
                      <a:pt x="1416" y="331"/>
                    </a:moveTo>
                    <a:lnTo>
                      <a:pt x="1406" y="293"/>
                    </a:lnTo>
                    <a:lnTo>
                      <a:pt x="1396" y="255"/>
                    </a:lnTo>
                    <a:lnTo>
                      <a:pt x="1386" y="216"/>
                    </a:lnTo>
                    <a:lnTo>
                      <a:pt x="1374" y="179"/>
                    </a:lnTo>
                    <a:lnTo>
                      <a:pt x="1364" y="140"/>
                    </a:lnTo>
                    <a:lnTo>
                      <a:pt x="1353" y="102"/>
                    </a:lnTo>
                    <a:lnTo>
                      <a:pt x="1343" y="62"/>
                    </a:lnTo>
                    <a:lnTo>
                      <a:pt x="1331" y="24"/>
                    </a:lnTo>
                    <a:lnTo>
                      <a:pt x="1292" y="23"/>
                    </a:lnTo>
                    <a:lnTo>
                      <a:pt x="1252" y="23"/>
                    </a:lnTo>
                    <a:lnTo>
                      <a:pt x="1213" y="21"/>
                    </a:lnTo>
                    <a:lnTo>
                      <a:pt x="1173" y="20"/>
                    </a:lnTo>
                    <a:lnTo>
                      <a:pt x="1133" y="20"/>
                    </a:lnTo>
                    <a:lnTo>
                      <a:pt x="1094" y="19"/>
                    </a:lnTo>
                    <a:lnTo>
                      <a:pt x="1054" y="18"/>
                    </a:lnTo>
                    <a:lnTo>
                      <a:pt x="1014" y="18"/>
                    </a:lnTo>
                    <a:lnTo>
                      <a:pt x="974" y="17"/>
                    </a:lnTo>
                    <a:lnTo>
                      <a:pt x="934" y="16"/>
                    </a:lnTo>
                    <a:lnTo>
                      <a:pt x="894" y="16"/>
                    </a:lnTo>
                    <a:lnTo>
                      <a:pt x="855" y="15"/>
                    </a:lnTo>
                    <a:lnTo>
                      <a:pt x="815" y="14"/>
                    </a:lnTo>
                    <a:lnTo>
                      <a:pt x="775" y="14"/>
                    </a:lnTo>
                    <a:lnTo>
                      <a:pt x="736" y="12"/>
                    </a:lnTo>
                    <a:lnTo>
                      <a:pt x="696" y="11"/>
                    </a:lnTo>
                    <a:lnTo>
                      <a:pt x="657" y="11"/>
                    </a:lnTo>
                    <a:lnTo>
                      <a:pt x="617" y="10"/>
                    </a:lnTo>
                    <a:lnTo>
                      <a:pt x="577" y="10"/>
                    </a:lnTo>
                    <a:lnTo>
                      <a:pt x="538" y="9"/>
                    </a:lnTo>
                    <a:lnTo>
                      <a:pt x="498" y="8"/>
                    </a:lnTo>
                    <a:lnTo>
                      <a:pt x="458" y="8"/>
                    </a:lnTo>
                    <a:lnTo>
                      <a:pt x="419" y="7"/>
                    </a:lnTo>
                    <a:lnTo>
                      <a:pt x="379" y="6"/>
                    </a:lnTo>
                    <a:lnTo>
                      <a:pt x="339" y="6"/>
                    </a:lnTo>
                    <a:lnTo>
                      <a:pt x="300" y="4"/>
                    </a:lnTo>
                    <a:lnTo>
                      <a:pt x="260" y="3"/>
                    </a:lnTo>
                    <a:lnTo>
                      <a:pt x="221" y="3"/>
                    </a:lnTo>
                    <a:lnTo>
                      <a:pt x="181" y="2"/>
                    </a:lnTo>
                    <a:lnTo>
                      <a:pt x="141" y="1"/>
                    </a:lnTo>
                    <a:lnTo>
                      <a:pt x="102" y="1"/>
                    </a:lnTo>
                    <a:lnTo>
                      <a:pt x="62" y="0"/>
                    </a:lnTo>
                    <a:lnTo>
                      <a:pt x="54" y="41"/>
                    </a:lnTo>
                    <a:lnTo>
                      <a:pt x="45" y="83"/>
                    </a:lnTo>
                    <a:lnTo>
                      <a:pt x="37" y="123"/>
                    </a:lnTo>
                    <a:lnTo>
                      <a:pt x="29" y="165"/>
                    </a:lnTo>
                    <a:lnTo>
                      <a:pt x="22" y="207"/>
                    </a:lnTo>
                    <a:lnTo>
                      <a:pt x="14" y="248"/>
                    </a:lnTo>
                    <a:lnTo>
                      <a:pt x="7" y="290"/>
                    </a:lnTo>
                    <a:lnTo>
                      <a:pt x="0" y="331"/>
                    </a:lnTo>
                    <a:lnTo>
                      <a:pt x="1416" y="331"/>
                    </a:lnTo>
                    <a:close/>
                  </a:path>
                </a:pathLst>
              </a:custGeom>
              <a:solidFill>
                <a:srgbClr val="333333"/>
              </a:solidFill>
              <a:ln w="9525">
                <a:noFill/>
                <a:round/>
                <a:headEnd/>
                <a:tailEnd/>
              </a:ln>
            </p:spPr>
            <p:txBody>
              <a:bodyPr/>
              <a:lstStyle/>
              <a:p>
                <a:endParaRPr lang="fr-FR"/>
              </a:p>
            </p:txBody>
          </p:sp>
          <p:sp>
            <p:nvSpPr>
              <p:cNvPr id="559" name="Freeform 457"/>
              <p:cNvSpPr>
                <a:spLocks/>
              </p:cNvSpPr>
              <p:nvPr/>
            </p:nvSpPr>
            <p:spPr bwMode="auto">
              <a:xfrm>
                <a:off x="1564" y="677"/>
                <a:ext cx="476" cy="8"/>
              </a:xfrm>
              <a:custGeom>
                <a:avLst/>
                <a:gdLst>
                  <a:gd name="T0" fmla="*/ 18 w 1426"/>
                  <a:gd name="T1" fmla="*/ 0 h 22"/>
                  <a:gd name="T2" fmla="*/ 18 w 1426"/>
                  <a:gd name="T3" fmla="*/ 0 h 22"/>
                  <a:gd name="T4" fmla="*/ 18 w 1426"/>
                  <a:gd name="T5" fmla="*/ 0 h 22"/>
                  <a:gd name="T6" fmla="*/ 18 w 1426"/>
                  <a:gd name="T7" fmla="*/ 0 h 22"/>
                  <a:gd name="T8" fmla="*/ 18 w 1426"/>
                  <a:gd name="T9" fmla="*/ 0 h 22"/>
                  <a:gd name="T10" fmla="*/ 0 w 1426"/>
                  <a:gd name="T11" fmla="*/ 0 h 22"/>
                  <a:gd name="T12" fmla="*/ 0 w 1426"/>
                  <a:gd name="T13" fmla="*/ 0 h 22"/>
                  <a:gd name="T14" fmla="*/ 0 w 1426"/>
                  <a:gd name="T15" fmla="*/ 0 h 22"/>
                  <a:gd name="T16" fmla="*/ 0 w 1426"/>
                  <a:gd name="T17" fmla="*/ 0 h 22"/>
                  <a:gd name="T18" fmla="*/ 0 w 1426"/>
                  <a:gd name="T19" fmla="*/ 0 h 22"/>
                  <a:gd name="T20" fmla="*/ 18 w 142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6"/>
                  <a:gd name="T34" fmla="*/ 0 h 22"/>
                  <a:gd name="T35" fmla="*/ 1426 w 142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6" h="22">
                    <a:moveTo>
                      <a:pt x="1420" y="0"/>
                    </a:moveTo>
                    <a:lnTo>
                      <a:pt x="1421" y="5"/>
                    </a:lnTo>
                    <a:lnTo>
                      <a:pt x="1424" y="11"/>
                    </a:lnTo>
                    <a:lnTo>
                      <a:pt x="1425" y="17"/>
                    </a:lnTo>
                    <a:lnTo>
                      <a:pt x="1426" y="22"/>
                    </a:lnTo>
                    <a:lnTo>
                      <a:pt x="0" y="22"/>
                    </a:lnTo>
                    <a:lnTo>
                      <a:pt x="1" y="17"/>
                    </a:lnTo>
                    <a:lnTo>
                      <a:pt x="3" y="11"/>
                    </a:lnTo>
                    <a:lnTo>
                      <a:pt x="3" y="5"/>
                    </a:lnTo>
                    <a:lnTo>
                      <a:pt x="4" y="0"/>
                    </a:lnTo>
                    <a:lnTo>
                      <a:pt x="1420" y="0"/>
                    </a:lnTo>
                    <a:close/>
                  </a:path>
                </a:pathLst>
              </a:custGeom>
              <a:solidFill>
                <a:srgbClr val="363636"/>
              </a:solidFill>
              <a:ln w="9525">
                <a:noFill/>
                <a:round/>
                <a:headEnd/>
                <a:tailEnd/>
              </a:ln>
            </p:spPr>
            <p:txBody>
              <a:bodyPr/>
              <a:lstStyle/>
              <a:p>
                <a:endParaRPr lang="fr-FR"/>
              </a:p>
            </p:txBody>
          </p:sp>
          <p:sp>
            <p:nvSpPr>
              <p:cNvPr id="560" name="Freeform 458"/>
              <p:cNvSpPr>
                <a:spLocks/>
              </p:cNvSpPr>
              <p:nvPr/>
            </p:nvSpPr>
            <p:spPr bwMode="auto">
              <a:xfrm>
                <a:off x="1563" y="685"/>
                <a:ext cx="479" cy="7"/>
              </a:xfrm>
              <a:custGeom>
                <a:avLst/>
                <a:gdLst>
                  <a:gd name="T0" fmla="*/ 18 w 1437"/>
                  <a:gd name="T1" fmla="*/ 0 h 23"/>
                  <a:gd name="T2" fmla="*/ 18 w 1437"/>
                  <a:gd name="T3" fmla="*/ 0 h 23"/>
                  <a:gd name="T4" fmla="*/ 18 w 1437"/>
                  <a:gd name="T5" fmla="*/ 0 h 23"/>
                  <a:gd name="T6" fmla="*/ 18 w 1437"/>
                  <a:gd name="T7" fmla="*/ 0 h 23"/>
                  <a:gd name="T8" fmla="*/ 18 w 1437"/>
                  <a:gd name="T9" fmla="*/ 0 h 23"/>
                  <a:gd name="T10" fmla="*/ 0 w 1437"/>
                  <a:gd name="T11" fmla="*/ 0 h 23"/>
                  <a:gd name="T12" fmla="*/ 0 w 1437"/>
                  <a:gd name="T13" fmla="*/ 0 h 23"/>
                  <a:gd name="T14" fmla="*/ 0 w 1437"/>
                  <a:gd name="T15" fmla="*/ 0 h 23"/>
                  <a:gd name="T16" fmla="*/ 0 w 1437"/>
                  <a:gd name="T17" fmla="*/ 0 h 23"/>
                  <a:gd name="T18" fmla="*/ 0 w 1437"/>
                  <a:gd name="T19" fmla="*/ 0 h 23"/>
                  <a:gd name="T20" fmla="*/ 18 w 143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23"/>
                  <a:gd name="T35" fmla="*/ 1437 w 143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23">
                    <a:moveTo>
                      <a:pt x="1430" y="0"/>
                    </a:moveTo>
                    <a:lnTo>
                      <a:pt x="1432" y="6"/>
                    </a:lnTo>
                    <a:lnTo>
                      <a:pt x="1433" y="12"/>
                    </a:lnTo>
                    <a:lnTo>
                      <a:pt x="1436" y="17"/>
                    </a:lnTo>
                    <a:lnTo>
                      <a:pt x="1437" y="23"/>
                    </a:lnTo>
                    <a:lnTo>
                      <a:pt x="0" y="23"/>
                    </a:lnTo>
                    <a:lnTo>
                      <a:pt x="1" y="17"/>
                    </a:lnTo>
                    <a:lnTo>
                      <a:pt x="2" y="12"/>
                    </a:lnTo>
                    <a:lnTo>
                      <a:pt x="3" y="6"/>
                    </a:lnTo>
                    <a:lnTo>
                      <a:pt x="4" y="0"/>
                    </a:lnTo>
                    <a:lnTo>
                      <a:pt x="1430" y="0"/>
                    </a:lnTo>
                    <a:close/>
                  </a:path>
                </a:pathLst>
              </a:custGeom>
              <a:solidFill>
                <a:srgbClr val="393939"/>
              </a:solidFill>
              <a:ln w="9525">
                <a:noFill/>
                <a:round/>
                <a:headEnd/>
                <a:tailEnd/>
              </a:ln>
            </p:spPr>
            <p:txBody>
              <a:bodyPr/>
              <a:lstStyle/>
              <a:p>
                <a:endParaRPr lang="fr-FR"/>
              </a:p>
            </p:txBody>
          </p:sp>
          <p:sp>
            <p:nvSpPr>
              <p:cNvPr id="561" name="Freeform 459"/>
              <p:cNvSpPr>
                <a:spLocks/>
              </p:cNvSpPr>
              <p:nvPr/>
            </p:nvSpPr>
            <p:spPr bwMode="auto">
              <a:xfrm>
                <a:off x="1562" y="692"/>
                <a:ext cx="482" cy="8"/>
              </a:xfrm>
              <a:custGeom>
                <a:avLst/>
                <a:gdLst>
                  <a:gd name="T0" fmla="*/ 18 w 1446"/>
                  <a:gd name="T1" fmla="*/ 0 h 24"/>
                  <a:gd name="T2" fmla="*/ 18 w 1446"/>
                  <a:gd name="T3" fmla="*/ 0 h 24"/>
                  <a:gd name="T4" fmla="*/ 18 w 1446"/>
                  <a:gd name="T5" fmla="*/ 0 h 24"/>
                  <a:gd name="T6" fmla="*/ 18 w 1446"/>
                  <a:gd name="T7" fmla="*/ 0 h 24"/>
                  <a:gd name="T8" fmla="*/ 18 w 1446"/>
                  <a:gd name="T9" fmla="*/ 0 h 24"/>
                  <a:gd name="T10" fmla="*/ 0 w 1446"/>
                  <a:gd name="T11" fmla="*/ 0 h 24"/>
                  <a:gd name="T12" fmla="*/ 0 w 1446"/>
                  <a:gd name="T13" fmla="*/ 0 h 24"/>
                  <a:gd name="T14" fmla="*/ 0 w 1446"/>
                  <a:gd name="T15" fmla="*/ 0 h 24"/>
                  <a:gd name="T16" fmla="*/ 0 w 1446"/>
                  <a:gd name="T17" fmla="*/ 0 h 24"/>
                  <a:gd name="T18" fmla="*/ 0 w 1446"/>
                  <a:gd name="T19" fmla="*/ 0 h 24"/>
                  <a:gd name="T20" fmla="*/ 18 w 14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6"/>
                  <a:gd name="T34" fmla="*/ 0 h 24"/>
                  <a:gd name="T35" fmla="*/ 1446 w 14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6" h="24">
                    <a:moveTo>
                      <a:pt x="1441" y="0"/>
                    </a:moveTo>
                    <a:lnTo>
                      <a:pt x="1442" y="6"/>
                    </a:lnTo>
                    <a:lnTo>
                      <a:pt x="1444" y="11"/>
                    </a:lnTo>
                    <a:lnTo>
                      <a:pt x="1445" y="18"/>
                    </a:lnTo>
                    <a:lnTo>
                      <a:pt x="1446" y="24"/>
                    </a:lnTo>
                    <a:lnTo>
                      <a:pt x="0" y="24"/>
                    </a:lnTo>
                    <a:lnTo>
                      <a:pt x="2" y="18"/>
                    </a:lnTo>
                    <a:lnTo>
                      <a:pt x="3" y="11"/>
                    </a:lnTo>
                    <a:lnTo>
                      <a:pt x="3" y="6"/>
                    </a:lnTo>
                    <a:lnTo>
                      <a:pt x="4" y="0"/>
                    </a:lnTo>
                    <a:lnTo>
                      <a:pt x="1441" y="0"/>
                    </a:lnTo>
                    <a:close/>
                  </a:path>
                </a:pathLst>
              </a:custGeom>
              <a:solidFill>
                <a:srgbClr val="393939"/>
              </a:solidFill>
              <a:ln w="9525">
                <a:noFill/>
                <a:round/>
                <a:headEnd/>
                <a:tailEnd/>
              </a:ln>
            </p:spPr>
            <p:txBody>
              <a:bodyPr/>
              <a:lstStyle/>
              <a:p>
                <a:endParaRPr lang="fr-FR"/>
              </a:p>
            </p:txBody>
          </p:sp>
          <p:sp>
            <p:nvSpPr>
              <p:cNvPr id="562" name="Freeform 460"/>
              <p:cNvSpPr>
                <a:spLocks/>
              </p:cNvSpPr>
              <p:nvPr/>
            </p:nvSpPr>
            <p:spPr bwMode="auto">
              <a:xfrm>
                <a:off x="1560" y="700"/>
                <a:ext cx="486" cy="8"/>
              </a:xfrm>
              <a:custGeom>
                <a:avLst/>
                <a:gdLst>
                  <a:gd name="T0" fmla="*/ 18 w 1457"/>
                  <a:gd name="T1" fmla="*/ 0 h 22"/>
                  <a:gd name="T2" fmla="*/ 18 w 1457"/>
                  <a:gd name="T3" fmla="*/ 0 h 22"/>
                  <a:gd name="T4" fmla="*/ 18 w 1457"/>
                  <a:gd name="T5" fmla="*/ 0 h 22"/>
                  <a:gd name="T6" fmla="*/ 18 w 1457"/>
                  <a:gd name="T7" fmla="*/ 0 h 22"/>
                  <a:gd name="T8" fmla="*/ 18 w 1457"/>
                  <a:gd name="T9" fmla="*/ 0 h 22"/>
                  <a:gd name="T10" fmla="*/ 0 w 1457"/>
                  <a:gd name="T11" fmla="*/ 0 h 22"/>
                  <a:gd name="T12" fmla="*/ 0 w 1457"/>
                  <a:gd name="T13" fmla="*/ 0 h 22"/>
                  <a:gd name="T14" fmla="*/ 0 w 1457"/>
                  <a:gd name="T15" fmla="*/ 0 h 22"/>
                  <a:gd name="T16" fmla="*/ 0 w 1457"/>
                  <a:gd name="T17" fmla="*/ 0 h 22"/>
                  <a:gd name="T18" fmla="*/ 0 w 1457"/>
                  <a:gd name="T19" fmla="*/ 0 h 22"/>
                  <a:gd name="T20" fmla="*/ 18 w 145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7"/>
                  <a:gd name="T34" fmla="*/ 0 h 22"/>
                  <a:gd name="T35" fmla="*/ 1457 w 145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7" h="22">
                    <a:moveTo>
                      <a:pt x="1450" y="0"/>
                    </a:moveTo>
                    <a:lnTo>
                      <a:pt x="1453" y="5"/>
                    </a:lnTo>
                    <a:lnTo>
                      <a:pt x="1454" y="11"/>
                    </a:lnTo>
                    <a:lnTo>
                      <a:pt x="1456" y="17"/>
                    </a:lnTo>
                    <a:lnTo>
                      <a:pt x="1457" y="22"/>
                    </a:lnTo>
                    <a:lnTo>
                      <a:pt x="0" y="22"/>
                    </a:lnTo>
                    <a:lnTo>
                      <a:pt x="1" y="17"/>
                    </a:lnTo>
                    <a:lnTo>
                      <a:pt x="2" y="11"/>
                    </a:lnTo>
                    <a:lnTo>
                      <a:pt x="3" y="5"/>
                    </a:lnTo>
                    <a:lnTo>
                      <a:pt x="4" y="0"/>
                    </a:lnTo>
                    <a:lnTo>
                      <a:pt x="1450" y="0"/>
                    </a:lnTo>
                    <a:close/>
                  </a:path>
                </a:pathLst>
              </a:custGeom>
              <a:solidFill>
                <a:srgbClr val="3B3B3B"/>
              </a:solidFill>
              <a:ln w="9525">
                <a:noFill/>
                <a:round/>
                <a:headEnd/>
                <a:tailEnd/>
              </a:ln>
            </p:spPr>
            <p:txBody>
              <a:bodyPr/>
              <a:lstStyle/>
              <a:p>
                <a:endParaRPr lang="fr-FR"/>
              </a:p>
            </p:txBody>
          </p:sp>
          <p:sp>
            <p:nvSpPr>
              <p:cNvPr id="563" name="Freeform 461"/>
              <p:cNvSpPr>
                <a:spLocks/>
              </p:cNvSpPr>
              <p:nvPr/>
            </p:nvSpPr>
            <p:spPr bwMode="auto">
              <a:xfrm>
                <a:off x="1559" y="708"/>
                <a:ext cx="489" cy="8"/>
              </a:xfrm>
              <a:custGeom>
                <a:avLst/>
                <a:gdLst>
                  <a:gd name="T0" fmla="*/ 18 w 1467"/>
                  <a:gd name="T1" fmla="*/ 0 h 24"/>
                  <a:gd name="T2" fmla="*/ 18 w 1467"/>
                  <a:gd name="T3" fmla="*/ 0 h 24"/>
                  <a:gd name="T4" fmla="*/ 18 w 1467"/>
                  <a:gd name="T5" fmla="*/ 0 h 24"/>
                  <a:gd name="T6" fmla="*/ 18 w 1467"/>
                  <a:gd name="T7" fmla="*/ 0 h 24"/>
                  <a:gd name="T8" fmla="*/ 18 w 1467"/>
                  <a:gd name="T9" fmla="*/ 0 h 24"/>
                  <a:gd name="T10" fmla="*/ 0 w 1467"/>
                  <a:gd name="T11" fmla="*/ 0 h 24"/>
                  <a:gd name="T12" fmla="*/ 0 w 1467"/>
                  <a:gd name="T13" fmla="*/ 0 h 24"/>
                  <a:gd name="T14" fmla="*/ 0 w 1467"/>
                  <a:gd name="T15" fmla="*/ 0 h 24"/>
                  <a:gd name="T16" fmla="*/ 0 w 1467"/>
                  <a:gd name="T17" fmla="*/ 0 h 24"/>
                  <a:gd name="T18" fmla="*/ 0 w 1467"/>
                  <a:gd name="T19" fmla="*/ 0 h 24"/>
                  <a:gd name="T20" fmla="*/ 18 w 146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24"/>
                  <a:gd name="T35" fmla="*/ 1467 w 146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24">
                    <a:moveTo>
                      <a:pt x="1460" y="0"/>
                    </a:moveTo>
                    <a:lnTo>
                      <a:pt x="1463" y="6"/>
                    </a:lnTo>
                    <a:lnTo>
                      <a:pt x="1464" y="12"/>
                    </a:lnTo>
                    <a:lnTo>
                      <a:pt x="1466" y="18"/>
                    </a:lnTo>
                    <a:lnTo>
                      <a:pt x="1467" y="24"/>
                    </a:lnTo>
                    <a:lnTo>
                      <a:pt x="0" y="24"/>
                    </a:lnTo>
                    <a:lnTo>
                      <a:pt x="1" y="18"/>
                    </a:lnTo>
                    <a:lnTo>
                      <a:pt x="2" y="12"/>
                    </a:lnTo>
                    <a:lnTo>
                      <a:pt x="2" y="6"/>
                    </a:lnTo>
                    <a:lnTo>
                      <a:pt x="3" y="0"/>
                    </a:lnTo>
                    <a:lnTo>
                      <a:pt x="1460" y="0"/>
                    </a:lnTo>
                    <a:close/>
                  </a:path>
                </a:pathLst>
              </a:custGeom>
              <a:solidFill>
                <a:srgbClr val="3E3E3E"/>
              </a:solidFill>
              <a:ln w="9525">
                <a:noFill/>
                <a:round/>
                <a:headEnd/>
                <a:tailEnd/>
              </a:ln>
            </p:spPr>
            <p:txBody>
              <a:bodyPr/>
              <a:lstStyle/>
              <a:p>
                <a:endParaRPr lang="fr-FR"/>
              </a:p>
            </p:txBody>
          </p:sp>
          <p:sp>
            <p:nvSpPr>
              <p:cNvPr id="564" name="Freeform 462"/>
              <p:cNvSpPr>
                <a:spLocks/>
              </p:cNvSpPr>
              <p:nvPr/>
            </p:nvSpPr>
            <p:spPr bwMode="auto">
              <a:xfrm>
                <a:off x="1558" y="716"/>
                <a:ext cx="492" cy="7"/>
              </a:xfrm>
              <a:custGeom>
                <a:avLst/>
                <a:gdLst>
                  <a:gd name="T0" fmla="*/ 18 w 1477"/>
                  <a:gd name="T1" fmla="*/ 0 h 23"/>
                  <a:gd name="T2" fmla="*/ 18 w 1477"/>
                  <a:gd name="T3" fmla="*/ 0 h 23"/>
                  <a:gd name="T4" fmla="*/ 18 w 1477"/>
                  <a:gd name="T5" fmla="*/ 0 h 23"/>
                  <a:gd name="T6" fmla="*/ 18 w 1477"/>
                  <a:gd name="T7" fmla="*/ 0 h 23"/>
                  <a:gd name="T8" fmla="*/ 18 w 1477"/>
                  <a:gd name="T9" fmla="*/ 0 h 23"/>
                  <a:gd name="T10" fmla="*/ 0 w 1477"/>
                  <a:gd name="T11" fmla="*/ 0 h 23"/>
                  <a:gd name="T12" fmla="*/ 0 w 1477"/>
                  <a:gd name="T13" fmla="*/ 0 h 23"/>
                  <a:gd name="T14" fmla="*/ 0 w 1477"/>
                  <a:gd name="T15" fmla="*/ 0 h 23"/>
                  <a:gd name="T16" fmla="*/ 0 w 1477"/>
                  <a:gd name="T17" fmla="*/ 0 h 23"/>
                  <a:gd name="T18" fmla="*/ 0 w 1477"/>
                  <a:gd name="T19" fmla="*/ 0 h 23"/>
                  <a:gd name="T20" fmla="*/ 18 w 147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7"/>
                  <a:gd name="T34" fmla="*/ 0 h 23"/>
                  <a:gd name="T35" fmla="*/ 1477 w 147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7" h="23">
                    <a:moveTo>
                      <a:pt x="1471" y="0"/>
                    </a:moveTo>
                    <a:lnTo>
                      <a:pt x="1472" y="6"/>
                    </a:lnTo>
                    <a:lnTo>
                      <a:pt x="1473" y="11"/>
                    </a:lnTo>
                    <a:lnTo>
                      <a:pt x="1476" y="17"/>
                    </a:lnTo>
                    <a:lnTo>
                      <a:pt x="1477" y="23"/>
                    </a:lnTo>
                    <a:lnTo>
                      <a:pt x="0" y="23"/>
                    </a:lnTo>
                    <a:lnTo>
                      <a:pt x="1" y="17"/>
                    </a:lnTo>
                    <a:lnTo>
                      <a:pt x="2" y="11"/>
                    </a:lnTo>
                    <a:lnTo>
                      <a:pt x="2" y="6"/>
                    </a:lnTo>
                    <a:lnTo>
                      <a:pt x="4" y="0"/>
                    </a:lnTo>
                    <a:lnTo>
                      <a:pt x="1471" y="0"/>
                    </a:lnTo>
                    <a:close/>
                  </a:path>
                </a:pathLst>
              </a:custGeom>
              <a:solidFill>
                <a:srgbClr val="404040"/>
              </a:solidFill>
              <a:ln w="9525">
                <a:noFill/>
                <a:round/>
                <a:headEnd/>
                <a:tailEnd/>
              </a:ln>
            </p:spPr>
            <p:txBody>
              <a:bodyPr/>
              <a:lstStyle/>
              <a:p>
                <a:endParaRPr lang="fr-FR"/>
              </a:p>
            </p:txBody>
          </p:sp>
          <p:sp>
            <p:nvSpPr>
              <p:cNvPr id="565" name="Freeform 463"/>
              <p:cNvSpPr>
                <a:spLocks/>
              </p:cNvSpPr>
              <p:nvPr/>
            </p:nvSpPr>
            <p:spPr bwMode="auto">
              <a:xfrm>
                <a:off x="1557" y="723"/>
                <a:ext cx="495" cy="8"/>
              </a:xfrm>
              <a:custGeom>
                <a:avLst/>
                <a:gdLst>
                  <a:gd name="T0" fmla="*/ 18 w 1487"/>
                  <a:gd name="T1" fmla="*/ 0 h 24"/>
                  <a:gd name="T2" fmla="*/ 18 w 1487"/>
                  <a:gd name="T3" fmla="*/ 0 h 24"/>
                  <a:gd name="T4" fmla="*/ 18 w 1487"/>
                  <a:gd name="T5" fmla="*/ 0 h 24"/>
                  <a:gd name="T6" fmla="*/ 18 w 1487"/>
                  <a:gd name="T7" fmla="*/ 0 h 24"/>
                  <a:gd name="T8" fmla="*/ 18 w 1487"/>
                  <a:gd name="T9" fmla="*/ 0 h 24"/>
                  <a:gd name="T10" fmla="*/ 0 w 1487"/>
                  <a:gd name="T11" fmla="*/ 0 h 24"/>
                  <a:gd name="T12" fmla="*/ 0 w 1487"/>
                  <a:gd name="T13" fmla="*/ 0 h 24"/>
                  <a:gd name="T14" fmla="*/ 0 w 1487"/>
                  <a:gd name="T15" fmla="*/ 0 h 24"/>
                  <a:gd name="T16" fmla="*/ 0 w 1487"/>
                  <a:gd name="T17" fmla="*/ 0 h 24"/>
                  <a:gd name="T18" fmla="*/ 0 w 1487"/>
                  <a:gd name="T19" fmla="*/ 0 h 24"/>
                  <a:gd name="T20" fmla="*/ 18 w 148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7"/>
                  <a:gd name="T34" fmla="*/ 0 h 24"/>
                  <a:gd name="T35" fmla="*/ 1487 w 148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7" h="24">
                    <a:moveTo>
                      <a:pt x="1481" y="0"/>
                    </a:moveTo>
                    <a:lnTo>
                      <a:pt x="1483" y="5"/>
                    </a:lnTo>
                    <a:lnTo>
                      <a:pt x="1484" y="11"/>
                    </a:lnTo>
                    <a:lnTo>
                      <a:pt x="1486" y="18"/>
                    </a:lnTo>
                    <a:lnTo>
                      <a:pt x="1487" y="24"/>
                    </a:lnTo>
                    <a:lnTo>
                      <a:pt x="0" y="24"/>
                    </a:lnTo>
                    <a:lnTo>
                      <a:pt x="1" y="18"/>
                    </a:lnTo>
                    <a:lnTo>
                      <a:pt x="2" y="11"/>
                    </a:lnTo>
                    <a:lnTo>
                      <a:pt x="3" y="5"/>
                    </a:lnTo>
                    <a:lnTo>
                      <a:pt x="4" y="0"/>
                    </a:lnTo>
                    <a:lnTo>
                      <a:pt x="1481" y="0"/>
                    </a:lnTo>
                    <a:close/>
                  </a:path>
                </a:pathLst>
              </a:custGeom>
              <a:solidFill>
                <a:srgbClr val="434343"/>
              </a:solidFill>
              <a:ln w="9525">
                <a:noFill/>
                <a:round/>
                <a:headEnd/>
                <a:tailEnd/>
              </a:ln>
            </p:spPr>
            <p:txBody>
              <a:bodyPr/>
              <a:lstStyle/>
              <a:p>
                <a:endParaRPr lang="fr-FR"/>
              </a:p>
            </p:txBody>
          </p:sp>
          <p:sp>
            <p:nvSpPr>
              <p:cNvPr id="566" name="Freeform 464"/>
              <p:cNvSpPr>
                <a:spLocks/>
              </p:cNvSpPr>
              <p:nvPr/>
            </p:nvSpPr>
            <p:spPr bwMode="auto">
              <a:xfrm>
                <a:off x="1555" y="731"/>
                <a:ext cx="499" cy="8"/>
              </a:xfrm>
              <a:custGeom>
                <a:avLst/>
                <a:gdLst>
                  <a:gd name="T0" fmla="*/ 18 w 1497"/>
                  <a:gd name="T1" fmla="*/ 0 h 22"/>
                  <a:gd name="T2" fmla="*/ 18 w 1497"/>
                  <a:gd name="T3" fmla="*/ 0 h 22"/>
                  <a:gd name="T4" fmla="*/ 18 w 1497"/>
                  <a:gd name="T5" fmla="*/ 0 h 22"/>
                  <a:gd name="T6" fmla="*/ 18 w 1497"/>
                  <a:gd name="T7" fmla="*/ 0 h 22"/>
                  <a:gd name="T8" fmla="*/ 18 w 1497"/>
                  <a:gd name="T9" fmla="*/ 0 h 22"/>
                  <a:gd name="T10" fmla="*/ 0 w 1497"/>
                  <a:gd name="T11" fmla="*/ 0 h 22"/>
                  <a:gd name="T12" fmla="*/ 0 w 1497"/>
                  <a:gd name="T13" fmla="*/ 0 h 22"/>
                  <a:gd name="T14" fmla="*/ 0 w 1497"/>
                  <a:gd name="T15" fmla="*/ 0 h 22"/>
                  <a:gd name="T16" fmla="*/ 0 w 1497"/>
                  <a:gd name="T17" fmla="*/ 0 h 22"/>
                  <a:gd name="T18" fmla="*/ 0 w 1497"/>
                  <a:gd name="T19" fmla="*/ 0 h 22"/>
                  <a:gd name="T20" fmla="*/ 18 w 149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7"/>
                  <a:gd name="T34" fmla="*/ 0 h 22"/>
                  <a:gd name="T35" fmla="*/ 1497 w 149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7" h="22">
                    <a:moveTo>
                      <a:pt x="1491" y="0"/>
                    </a:moveTo>
                    <a:lnTo>
                      <a:pt x="1493" y="5"/>
                    </a:lnTo>
                    <a:lnTo>
                      <a:pt x="1495" y="11"/>
                    </a:lnTo>
                    <a:lnTo>
                      <a:pt x="1496" y="17"/>
                    </a:lnTo>
                    <a:lnTo>
                      <a:pt x="1497" y="22"/>
                    </a:lnTo>
                    <a:lnTo>
                      <a:pt x="0" y="22"/>
                    </a:lnTo>
                    <a:lnTo>
                      <a:pt x="1" y="17"/>
                    </a:lnTo>
                    <a:lnTo>
                      <a:pt x="2" y="11"/>
                    </a:lnTo>
                    <a:lnTo>
                      <a:pt x="2" y="5"/>
                    </a:lnTo>
                    <a:lnTo>
                      <a:pt x="4" y="0"/>
                    </a:lnTo>
                    <a:lnTo>
                      <a:pt x="1491" y="0"/>
                    </a:lnTo>
                    <a:close/>
                  </a:path>
                </a:pathLst>
              </a:custGeom>
              <a:solidFill>
                <a:srgbClr val="434343"/>
              </a:solidFill>
              <a:ln w="9525">
                <a:noFill/>
                <a:round/>
                <a:headEnd/>
                <a:tailEnd/>
              </a:ln>
            </p:spPr>
            <p:txBody>
              <a:bodyPr/>
              <a:lstStyle/>
              <a:p>
                <a:endParaRPr lang="fr-FR"/>
              </a:p>
            </p:txBody>
          </p:sp>
          <p:sp>
            <p:nvSpPr>
              <p:cNvPr id="567" name="Freeform 465"/>
              <p:cNvSpPr>
                <a:spLocks/>
              </p:cNvSpPr>
              <p:nvPr/>
            </p:nvSpPr>
            <p:spPr bwMode="auto">
              <a:xfrm>
                <a:off x="1554" y="739"/>
                <a:ext cx="503" cy="8"/>
              </a:xfrm>
              <a:custGeom>
                <a:avLst/>
                <a:gdLst>
                  <a:gd name="T0" fmla="*/ 19 w 1507"/>
                  <a:gd name="T1" fmla="*/ 0 h 24"/>
                  <a:gd name="T2" fmla="*/ 19 w 1507"/>
                  <a:gd name="T3" fmla="*/ 0 h 24"/>
                  <a:gd name="T4" fmla="*/ 19 w 1507"/>
                  <a:gd name="T5" fmla="*/ 0 h 24"/>
                  <a:gd name="T6" fmla="*/ 19 w 1507"/>
                  <a:gd name="T7" fmla="*/ 0 h 24"/>
                  <a:gd name="T8" fmla="*/ 19 w 1507"/>
                  <a:gd name="T9" fmla="*/ 0 h 24"/>
                  <a:gd name="T10" fmla="*/ 0 w 1507"/>
                  <a:gd name="T11" fmla="*/ 0 h 24"/>
                  <a:gd name="T12" fmla="*/ 0 w 1507"/>
                  <a:gd name="T13" fmla="*/ 0 h 24"/>
                  <a:gd name="T14" fmla="*/ 0 w 1507"/>
                  <a:gd name="T15" fmla="*/ 0 h 24"/>
                  <a:gd name="T16" fmla="*/ 0 w 1507"/>
                  <a:gd name="T17" fmla="*/ 0 h 24"/>
                  <a:gd name="T18" fmla="*/ 0 w 1507"/>
                  <a:gd name="T19" fmla="*/ 0 h 24"/>
                  <a:gd name="T20" fmla="*/ 19 w 150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7"/>
                  <a:gd name="T34" fmla="*/ 0 h 24"/>
                  <a:gd name="T35" fmla="*/ 1507 w 150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7" h="24">
                    <a:moveTo>
                      <a:pt x="1500" y="0"/>
                    </a:moveTo>
                    <a:lnTo>
                      <a:pt x="1502" y="6"/>
                    </a:lnTo>
                    <a:lnTo>
                      <a:pt x="1504" y="12"/>
                    </a:lnTo>
                    <a:lnTo>
                      <a:pt x="1506" y="18"/>
                    </a:lnTo>
                    <a:lnTo>
                      <a:pt x="1507" y="24"/>
                    </a:lnTo>
                    <a:lnTo>
                      <a:pt x="0" y="24"/>
                    </a:lnTo>
                    <a:lnTo>
                      <a:pt x="1" y="18"/>
                    </a:lnTo>
                    <a:lnTo>
                      <a:pt x="2" y="12"/>
                    </a:lnTo>
                    <a:lnTo>
                      <a:pt x="2" y="6"/>
                    </a:lnTo>
                    <a:lnTo>
                      <a:pt x="3" y="0"/>
                    </a:lnTo>
                    <a:lnTo>
                      <a:pt x="1500" y="0"/>
                    </a:lnTo>
                    <a:close/>
                  </a:path>
                </a:pathLst>
              </a:custGeom>
              <a:solidFill>
                <a:srgbClr val="454545"/>
              </a:solidFill>
              <a:ln w="9525">
                <a:noFill/>
                <a:round/>
                <a:headEnd/>
                <a:tailEnd/>
              </a:ln>
            </p:spPr>
            <p:txBody>
              <a:bodyPr/>
              <a:lstStyle/>
              <a:p>
                <a:endParaRPr lang="fr-FR"/>
              </a:p>
            </p:txBody>
          </p:sp>
          <p:sp>
            <p:nvSpPr>
              <p:cNvPr id="568" name="Freeform 466"/>
              <p:cNvSpPr>
                <a:spLocks/>
              </p:cNvSpPr>
              <p:nvPr/>
            </p:nvSpPr>
            <p:spPr bwMode="auto">
              <a:xfrm>
                <a:off x="1553" y="747"/>
                <a:ext cx="506" cy="7"/>
              </a:xfrm>
              <a:custGeom>
                <a:avLst/>
                <a:gdLst>
                  <a:gd name="T0" fmla="*/ 19 w 1517"/>
                  <a:gd name="T1" fmla="*/ 0 h 23"/>
                  <a:gd name="T2" fmla="*/ 19 w 1517"/>
                  <a:gd name="T3" fmla="*/ 0 h 23"/>
                  <a:gd name="T4" fmla="*/ 19 w 1517"/>
                  <a:gd name="T5" fmla="*/ 0 h 23"/>
                  <a:gd name="T6" fmla="*/ 19 w 1517"/>
                  <a:gd name="T7" fmla="*/ 0 h 23"/>
                  <a:gd name="T8" fmla="*/ 19 w 1517"/>
                  <a:gd name="T9" fmla="*/ 0 h 23"/>
                  <a:gd name="T10" fmla="*/ 0 w 1517"/>
                  <a:gd name="T11" fmla="*/ 0 h 23"/>
                  <a:gd name="T12" fmla="*/ 0 w 1517"/>
                  <a:gd name="T13" fmla="*/ 0 h 23"/>
                  <a:gd name="T14" fmla="*/ 0 w 1517"/>
                  <a:gd name="T15" fmla="*/ 0 h 23"/>
                  <a:gd name="T16" fmla="*/ 0 w 1517"/>
                  <a:gd name="T17" fmla="*/ 0 h 23"/>
                  <a:gd name="T18" fmla="*/ 0 w 1517"/>
                  <a:gd name="T19" fmla="*/ 0 h 23"/>
                  <a:gd name="T20" fmla="*/ 19 w 151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7"/>
                  <a:gd name="T34" fmla="*/ 0 h 23"/>
                  <a:gd name="T35" fmla="*/ 1517 w 151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7" h="23">
                    <a:moveTo>
                      <a:pt x="1511" y="0"/>
                    </a:moveTo>
                    <a:lnTo>
                      <a:pt x="1512" y="6"/>
                    </a:lnTo>
                    <a:lnTo>
                      <a:pt x="1514" y="11"/>
                    </a:lnTo>
                    <a:lnTo>
                      <a:pt x="1515" y="17"/>
                    </a:lnTo>
                    <a:lnTo>
                      <a:pt x="1517" y="23"/>
                    </a:lnTo>
                    <a:lnTo>
                      <a:pt x="0" y="23"/>
                    </a:lnTo>
                    <a:lnTo>
                      <a:pt x="2" y="17"/>
                    </a:lnTo>
                    <a:lnTo>
                      <a:pt x="3" y="11"/>
                    </a:lnTo>
                    <a:lnTo>
                      <a:pt x="3" y="6"/>
                    </a:lnTo>
                    <a:lnTo>
                      <a:pt x="4" y="0"/>
                    </a:lnTo>
                    <a:lnTo>
                      <a:pt x="1511" y="0"/>
                    </a:lnTo>
                    <a:close/>
                  </a:path>
                </a:pathLst>
              </a:custGeom>
              <a:solidFill>
                <a:srgbClr val="484848"/>
              </a:solidFill>
              <a:ln w="9525">
                <a:noFill/>
                <a:round/>
                <a:headEnd/>
                <a:tailEnd/>
              </a:ln>
            </p:spPr>
            <p:txBody>
              <a:bodyPr/>
              <a:lstStyle/>
              <a:p>
                <a:endParaRPr lang="fr-FR"/>
              </a:p>
            </p:txBody>
          </p:sp>
          <p:sp>
            <p:nvSpPr>
              <p:cNvPr id="569" name="Freeform 467"/>
              <p:cNvSpPr>
                <a:spLocks/>
              </p:cNvSpPr>
              <p:nvPr/>
            </p:nvSpPr>
            <p:spPr bwMode="auto">
              <a:xfrm>
                <a:off x="1552" y="754"/>
                <a:ext cx="509" cy="8"/>
              </a:xfrm>
              <a:custGeom>
                <a:avLst/>
                <a:gdLst>
                  <a:gd name="T0" fmla="*/ 19 w 1526"/>
                  <a:gd name="T1" fmla="*/ 0 h 23"/>
                  <a:gd name="T2" fmla="*/ 19 w 1526"/>
                  <a:gd name="T3" fmla="*/ 0 h 23"/>
                  <a:gd name="T4" fmla="*/ 19 w 1526"/>
                  <a:gd name="T5" fmla="*/ 0 h 23"/>
                  <a:gd name="T6" fmla="*/ 19 w 1526"/>
                  <a:gd name="T7" fmla="*/ 0 h 23"/>
                  <a:gd name="T8" fmla="*/ 19 w 1526"/>
                  <a:gd name="T9" fmla="*/ 0 h 23"/>
                  <a:gd name="T10" fmla="*/ 0 w 1526"/>
                  <a:gd name="T11" fmla="*/ 0 h 23"/>
                  <a:gd name="T12" fmla="*/ 0 w 1526"/>
                  <a:gd name="T13" fmla="*/ 0 h 23"/>
                  <a:gd name="T14" fmla="*/ 0 w 1526"/>
                  <a:gd name="T15" fmla="*/ 0 h 23"/>
                  <a:gd name="T16" fmla="*/ 0 w 1526"/>
                  <a:gd name="T17" fmla="*/ 0 h 23"/>
                  <a:gd name="T18" fmla="*/ 0 w 1526"/>
                  <a:gd name="T19" fmla="*/ 0 h 23"/>
                  <a:gd name="T20" fmla="*/ 19 w 152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6"/>
                  <a:gd name="T34" fmla="*/ 0 h 23"/>
                  <a:gd name="T35" fmla="*/ 1526 w 152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6" h="23">
                    <a:moveTo>
                      <a:pt x="1520" y="0"/>
                    </a:moveTo>
                    <a:lnTo>
                      <a:pt x="1522" y="5"/>
                    </a:lnTo>
                    <a:lnTo>
                      <a:pt x="1523" y="11"/>
                    </a:lnTo>
                    <a:lnTo>
                      <a:pt x="1525" y="18"/>
                    </a:lnTo>
                    <a:lnTo>
                      <a:pt x="1526" y="23"/>
                    </a:lnTo>
                    <a:lnTo>
                      <a:pt x="0" y="23"/>
                    </a:lnTo>
                    <a:lnTo>
                      <a:pt x="1" y="18"/>
                    </a:lnTo>
                    <a:lnTo>
                      <a:pt x="2" y="11"/>
                    </a:lnTo>
                    <a:lnTo>
                      <a:pt x="2" y="5"/>
                    </a:lnTo>
                    <a:lnTo>
                      <a:pt x="3" y="0"/>
                    </a:lnTo>
                    <a:lnTo>
                      <a:pt x="1520" y="0"/>
                    </a:lnTo>
                    <a:close/>
                  </a:path>
                </a:pathLst>
              </a:custGeom>
              <a:solidFill>
                <a:srgbClr val="4A4A4A"/>
              </a:solidFill>
              <a:ln w="9525">
                <a:noFill/>
                <a:round/>
                <a:headEnd/>
                <a:tailEnd/>
              </a:ln>
            </p:spPr>
            <p:txBody>
              <a:bodyPr/>
              <a:lstStyle/>
              <a:p>
                <a:endParaRPr lang="fr-FR"/>
              </a:p>
            </p:txBody>
          </p:sp>
          <p:sp>
            <p:nvSpPr>
              <p:cNvPr id="570" name="Freeform 468"/>
              <p:cNvSpPr>
                <a:spLocks/>
              </p:cNvSpPr>
              <p:nvPr/>
            </p:nvSpPr>
            <p:spPr bwMode="auto">
              <a:xfrm>
                <a:off x="1551" y="762"/>
                <a:ext cx="512" cy="8"/>
              </a:xfrm>
              <a:custGeom>
                <a:avLst/>
                <a:gdLst>
                  <a:gd name="T0" fmla="*/ 19 w 1535"/>
                  <a:gd name="T1" fmla="*/ 0 h 23"/>
                  <a:gd name="T2" fmla="*/ 19 w 1535"/>
                  <a:gd name="T3" fmla="*/ 0 h 23"/>
                  <a:gd name="T4" fmla="*/ 19 w 1535"/>
                  <a:gd name="T5" fmla="*/ 0 h 23"/>
                  <a:gd name="T6" fmla="*/ 19 w 1535"/>
                  <a:gd name="T7" fmla="*/ 0 h 23"/>
                  <a:gd name="T8" fmla="*/ 19 w 1535"/>
                  <a:gd name="T9" fmla="*/ 0 h 23"/>
                  <a:gd name="T10" fmla="*/ 0 w 1535"/>
                  <a:gd name="T11" fmla="*/ 0 h 23"/>
                  <a:gd name="T12" fmla="*/ 0 w 1535"/>
                  <a:gd name="T13" fmla="*/ 0 h 23"/>
                  <a:gd name="T14" fmla="*/ 0 w 1535"/>
                  <a:gd name="T15" fmla="*/ 0 h 23"/>
                  <a:gd name="T16" fmla="*/ 0 w 1535"/>
                  <a:gd name="T17" fmla="*/ 0 h 23"/>
                  <a:gd name="T18" fmla="*/ 0 w 1535"/>
                  <a:gd name="T19" fmla="*/ 0 h 23"/>
                  <a:gd name="T20" fmla="*/ 19 w 153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5"/>
                  <a:gd name="T34" fmla="*/ 0 h 23"/>
                  <a:gd name="T35" fmla="*/ 1535 w 153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5" h="23">
                    <a:moveTo>
                      <a:pt x="1529" y="0"/>
                    </a:moveTo>
                    <a:lnTo>
                      <a:pt x="1531" y="6"/>
                    </a:lnTo>
                    <a:lnTo>
                      <a:pt x="1533" y="12"/>
                    </a:lnTo>
                    <a:lnTo>
                      <a:pt x="1534" y="17"/>
                    </a:lnTo>
                    <a:lnTo>
                      <a:pt x="1535" y="23"/>
                    </a:lnTo>
                    <a:lnTo>
                      <a:pt x="0" y="23"/>
                    </a:lnTo>
                    <a:lnTo>
                      <a:pt x="1" y="17"/>
                    </a:lnTo>
                    <a:lnTo>
                      <a:pt x="2" y="12"/>
                    </a:lnTo>
                    <a:lnTo>
                      <a:pt x="2" y="6"/>
                    </a:lnTo>
                    <a:lnTo>
                      <a:pt x="3" y="0"/>
                    </a:lnTo>
                    <a:lnTo>
                      <a:pt x="1529" y="0"/>
                    </a:lnTo>
                    <a:close/>
                  </a:path>
                </a:pathLst>
              </a:custGeom>
              <a:solidFill>
                <a:srgbClr val="4D4D4D"/>
              </a:solidFill>
              <a:ln w="9525">
                <a:noFill/>
                <a:round/>
                <a:headEnd/>
                <a:tailEnd/>
              </a:ln>
            </p:spPr>
            <p:txBody>
              <a:bodyPr/>
              <a:lstStyle/>
              <a:p>
                <a:endParaRPr lang="fr-FR"/>
              </a:p>
            </p:txBody>
          </p:sp>
          <p:sp>
            <p:nvSpPr>
              <p:cNvPr id="571" name="Freeform 469"/>
              <p:cNvSpPr>
                <a:spLocks/>
              </p:cNvSpPr>
              <p:nvPr/>
            </p:nvSpPr>
            <p:spPr bwMode="auto">
              <a:xfrm>
                <a:off x="1550" y="770"/>
                <a:ext cx="515" cy="8"/>
              </a:xfrm>
              <a:custGeom>
                <a:avLst/>
                <a:gdLst>
                  <a:gd name="T0" fmla="*/ 19 w 1546"/>
                  <a:gd name="T1" fmla="*/ 0 h 24"/>
                  <a:gd name="T2" fmla="*/ 19 w 1546"/>
                  <a:gd name="T3" fmla="*/ 0 h 24"/>
                  <a:gd name="T4" fmla="*/ 19 w 1546"/>
                  <a:gd name="T5" fmla="*/ 0 h 24"/>
                  <a:gd name="T6" fmla="*/ 19 w 1546"/>
                  <a:gd name="T7" fmla="*/ 0 h 24"/>
                  <a:gd name="T8" fmla="*/ 19 w 1546"/>
                  <a:gd name="T9" fmla="*/ 0 h 24"/>
                  <a:gd name="T10" fmla="*/ 0 w 1546"/>
                  <a:gd name="T11" fmla="*/ 0 h 24"/>
                  <a:gd name="T12" fmla="*/ 0 w 1546"/>
                  <a:gd name="T13" fmla="*/ 0 h 24"/>
                  <a:gd name="T14" fmla="*/ 0 w 1546"/>
                  <a:gd name="T15" fmla="*/ 0 h 24"/>
                  <a:gd name="T16" fmla="*/ 0 w 1546"/>
                  <a:gd name="T17" fmla="*/ 0 h 24"/>
                  <a:gd name="T18" fmla="*/ 0 w 1546"/>
                  <a:gd name="T19" fmla="*/ 0 h 24"/>
                  <a:gd name="T20" fmla="*/ 19 w 15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6"/>
                  <a:gd name="T34" fmla="*/ 0 h 24"/>
                  <a:gd name="T35" fmla="*/ 1546 w 15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6" h="24">
                    <a:moveTo>
                      <a:pt x="1539" y="0"/>
                    </a:moveTo>
                    <a:lnTo>
                      <a:pt x="1541" y="6"/>
                    </a:lnTo>
                    <a:lnTo>
                      <a:pt x="1542" y="11"/>
                    </a:lnTo>
                    <a:lnTo>
                      <a:pt x="1545" y="18"/>
                    </a:lnTo>
                    <a:lnTo>
                      <a:pt x="1546" y="24"/>
                    </a:lnTo>
                    <a:lnTo>
                      <a:pt x="0" y="24"/>
                    </a:lnTo>
                    <a:lnTo>
                      <a:pt x="1" y="18"/>
                    </a:lnTo>
                    <a:lnTo>
                      <a:pt x="2" y="11"/>
                    </a:lnTo>
                    <a:lnTo>
                      <a:pt x="2" y="6"/>
                    </a:lnTo>
                    <a:lnTo>
                      <a:pt x="4" y="0"/>
                    </a:lnTo>
                    <a:lnTo>
                      <a:pt x="1539" y="0"/>
                    </a:lnTo>
                    <a:close/>
                  </a:path>
                </a:pathLst>
              </a:custGeom>
              <a:solidFill>
                <a:srgbClr val="4D4D4D"/>
              </a:solidFill>
              <a:ln w="9525">
                <a:noFill/>
                <a:round/>
                <a:headEnd/>
                <a:tailEnd/>
              </a:ln>
            </p:spPr>
            <p:txBody>
              <a:bodyPr/>
              <a:lstStyle/>
              <a:p>
                <a:endParaRPr lang="fr-FR"/>
              </a:p>
            </p:txBody>
          </p:sp>
          <p:sp>
            <p:nvSpPr>
              <p:cNvPr id="572" name="Freeform 470"/>
              <p:cNvSpPr>
                <a:spLocks/>
              </p:cNvSpPr>
              <p:nvPr/>
            </p:nvSpPr>
            <p:spPr bwMode="auto">
              <a:xfrm>
                <a:off x="1549" y="778"/>
                <a:ext cx="518" cy="7"/>
              </a:xfrm>
              <a:custGeom>
                <a:avLst/>
                <a:gdLst>
                  <a:gd name="T0" fmla="*/ 19 w 1555"/>
                  <a:gd name="T1" fmla="*/ 0 h 22"/>
                  <a:gd name="T2" fmla="*/ 19 w 1555"/>
                  <a:gd name="T3" fmla="*/ 0 h 22"/>
                  <a:gd name="T4" fmla="*/ 19 w 1555"/>
                  <a:gd name="T5" fmla="*/ 0 h 22"/>
                  <a:gd name="T6" fmla="*/ 19 w 1555"/>
                  <a:gd name="T7" fmla="*/ 0 h 22"/>
                  <a:gd name="T8" fmla="*/ 19 w 1555"/>
                  <a:gd name="T9" fmla="*/ 0 h 22"/>
                  <a:gd name="T10" fmla="*/ 0 w 1555"/>
                  <a:gd name="T11" fmla="*/ 0 h 22"/>
                  <a:gd name="T12" fmla="*/ 0 w 1555"/>
                  <a:gd name="T13" fmla="*/ 0 h 22"/>
                  <a:gd name="T14" fmla="*/ 0 w 1555"/>
                  <a:gd name="T15" fmla="*/ 0 h 22"/>
                  <a:gd name="T16" fmla="*/ 0 w 1555"/>
                  <a:gd name="T17" fmla="*/ 0 h 22"/>
                  <a:gd name="T18" fmla="*/ 0 w 1555"/>
                  <a:gd name="T19" fmla="*/ 0 h 22"/>
                  <a:gd name="T20" fmla="*/ 19 w 155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5"/>
                  <a:gd name="T34" fmla="*/ 0 h 22"/>
                  <a:gd name="T35" fmla="*/ 1555 w 155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5" h="22">
                    <a:moveTo>
                      <a:pt x="1549" y="0"/>
                    </a:moveTo>
                    <a:lnTo>
                      <a:pt x="1550" y="6"/>
                    </a:lnTo>
                    <a:lnTo>
                      <a:pt x="1552" y="11"/>
                    </a:lnTo>
                    <a:lnTo>
                      <a:pt x="1553" y="17"/>
                    </a:lnTo>
                    <a:lnTo>
                      <a:pt x="1555" y="22"/>
                    </a:lnTo>
                    <a:lnTo>
                      <a:pt x="0" y="22"/>
                    </a:lnTo>
                    <a:lnTo>
                      <a:pt x="1" y="17"/>
                    </a:lnTo>
                    <a:lnTo>
                      <a:pt x="2" y="11"/>
                    </a:lnTo>
                    <a:lnTo>
                      <a:pt x="2" y="6"/>
                    </a:lnTo>
                    <a:lnTo>
                      <a:pt x="3" y="0"/>
                    </a:lnTo>
                    <a:lnTo>
                      <a:pt x="1549" y="0"/>
                    </a:lnTo>
                    <a:close/>
                  </a:path>
                </a:pathLst>
              </a:custGeom>
              <a:solidFill>
                <a:srgbClr val="505050"/>
              </a:solidFill>
              <a:ln w="9525">
                <a:noFill/>
                <a:round/>
                <a:headEnd/>
                <a:tailEnd/>
              </a:ln>
            </p:spPr>
            <p:txBody>
              <a:bodyPr/>
              <a:lstStyle/>
              <a:p>
                <a:endParaRPr lang="fr-FR"/>
              </a:p>
            </p:txBody>
          </p:sp>
          <p:sp>
            <p:nvSpPr>
              <p:cNvPr id="573" name="Freeform 471"/>
              <p:cNvSpPr>
                <a:spLocks/>
              </p:cNvSpPr>
              <p:nvPr/>
            </p:nvSpPr>
            <p:spPr bwMode="auto">
              <a:xfrm>
                <a:off x="1547" y="785"/>
                <a:ext cx="522" cy="8"/>
              </a:xfrm>
              <a:custGeom>
                <a:avLst/>
                <a:gdLst>
                  <a:gd name="T0" fmla="*/ 19 w 1565"/>
                  <a:gd name="T1" fmla="*/ 0 h 24"/>
                  <a:gd name="T2" fmla="*/ 19 w 1565"/>
                  <a:gd name="T3" fmla="*/ 0 h 24"/>
                  <a:gd name="T4" fmla="*/ 19 w 1565"/>
                  <a:gd name="T5" fmla="*/ 0 h 24"/>
                  <a:gd name="T6" fmla="*/ 19 w 1565"/>
                  <a:gd name="T7" fmla="*/ 0 h 24"/>
                  <a:gd name="T8" fmla="*/ 19 w 1565"/>
                  <a:gd name="T9" fmla="*/ 0 h 24"/>
                  <a:gd name="T10" fmla="*/ 0 w 1565"/>
                  <a:gd name="T11" fmla="*/ 0 h 24"/>
                  <a:gd name="T12" fmla="*/ 0 w 1565"/>
                  <a:gd name="T13" fmla="*/ 0 h 24"/>
                  <a:gd name="T14" fmla="*/ 0 w 1565"/>
                  <a:gd name="T15" fmla="*/ 0 h 24"/>
                  <a:gd name="T16" fmla="*/ 0 w 1565"/>
                  <a:gd name="T17" fmla="*/ 0 h 24"/>
                  <a:gd name="T18" fmla="*/ 0 w 1565"/>
                  <a:gd name="T19" fmla="*/ 0 h 24"/>
                  <a:gd name="T20" fmla="*/ 19 w 15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5"/>
                  <a:gd name="T34" fmla="*/ 0 h 24"/>
                  <a:gd name="T35" fmla="*/ 1565 w 15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5" h="24">
                    <a:moveTo>
                      <a:pt x="1559" y="0"/>
                    </a:moveTo>
                    <a:lnTo>
                      <a:pt x="1561" y="6"/>
                    </a:lnTo>
                    <a:lnTo>
                      <a:pt x="1562" y="12"/>
                    </a:lnTo>
                    <a:lnTo>
                      <a:pt x="1564" y="19"/>
                    </a:lnTo>
                    <a:lnTo>
                      <a:pt x="1565" y="24"/>
                    </a:lnTo>
                    <a:lnTo>
                      <a:pt x="0" y="24"/>
                    </a:lnTo>
                    <a:lnTo>
                      <a:pt x="2" y="19"/>
                    </a:lnTo>
                    <a:lnTo>
                      <a:pt x="3" y="12"/>
                    </a:lnTo>
                    <a:lnTo>
                      <a:pt x="3" y="6"/>
                    </a:lnTo>
                    <a:lnTo>
                      <a:pt x="4" y="0"/>
                    </a:lnTo>
                    <a:lnTo>
                      <a:pt x="1559" y="0"/>
                    </a:lnTo>
                    <a:close/>
                  </a:path>
                </a:pathLst>
              </a:custGeom>
              <a:solidFill>
                <a:srgbClr val="525252"/>
              </a:solidFill>
              <a:ln w="9525">
                <a:noFill/>
                <a:round/>
                <a:headEnd/>
                <a:tailEnd/>
              </a:ln>
            </p:spPr>
            <p:txBody>
              <a:bodyPr/>
              <a:lstStyle/>
              <a:p>
                <a:endParaRPr lang="fr-FR"/>
              </a:p>
            </p:txBody>
          </p:sp>
          <p:sp>
            <p:nvSpPr>
              <p:cNvPr id="574" name="Freeform 472"/>
              <p:cNvSpPr>
                <a:spLocks/>
              </p:cNvSpPr>
              <p:nvPr/>
            </p:nvSpPr>
            <p:spPr bwMode="auto">
              <a:xfrm>
                <a:off x="1546" y="793"/>
                <a:ext cx="525" cy="8"/>
              </a:xfrm>
              <a:custGeom>
                <a:avLst/>
                <a:gdLst>
                  <a:gd name="T0" fmla="*/ 19 w 1574"/>
                  <a:gd name="T1" fmla="*/ 0 h 23"/>
                  <a:gd name="T2" fmla="*/ 19 w 1574"/>
                  <a:gd name="T3" fmla="*/ 0 h 23"/>
                  <a:gd name="T4" fmla="*/ 19 w 1574"/>
                  <a:gd name="T5" fmla="*/ 0 h 23"/>
                  <a:gd name="T6" fmla="*/ 19 w 1574"/>
                  <a:gd name="T7" fmla="*/ 0 h 23"/>
                  <a:gd name="T8" fmla="*/ 19 w 1574"/>
                  <a:gd name="T9" fmla="*/ 0 h 23"/>
                  <a:gd name="T10" fmla="*/ 0 w 1574"/>
                  <a:gd name="T11" fmla="*/ 0 h 23"/>
                  <a:gd name="T12" fmla="*/ 0 w 1574"/>
                  <a:gd name="T13" fmla="*/ 0 h 23"/>
                  <a:gd name="T14" fmla="*/ 0 w 1574"/>
                  <a:gd name="T15" fmla="*/ 0 h 23"/>
                  <a:gd name="T16" fmla="*/ 0 w 1574"/>
                  <a:gd name="T17" fmla="*/ 0 h 23"/>
                  <a:gd name="T18" fmla="*/ 0 w 1574"/>
                  <a:gd name="T19" fmla="*/ 0 h 23"/>
                  <a:gd name="T20" fmla="*/ 19 w 157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4"/>
                  <a:gd name="T34" fmla="*/ 0 h 23"/>
                  <a:gd name="T35" fmla="*/ 1574 w 157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4" h="23">
                    <a:moveTo>
                      <a:pt x="1568" y="0"/>
                    </a:moveTo>
                    <a:lnTo>
                      <a:pt x="1569" y="6"/>
                    </a:lnTo>
                    <a:lnTo>
                      <a:pt x="1572" y="12"/>
                    </a:lnTo>
                    <a:lnTo>
                      <a:pt x="1573" y="17"/>
                    </a:lnTo>
                    <a:lnTo>
                      <a:pt x="1574" y="23"/>
                    </a:lnTo>
                    <a:lnTo>
                      <a:pt x="0" y="23"/>
                    </a:lnTo>
                    <a:lnTo>
                      <a:pt x="1" y="17"/>
                    </a:lnTo>
                    <a:lnTo>
                      <a:pt x="2" y="12"/>
                    </a:lnTo>
                    <a:lnTo>
                      <a:pt x="2" y="6"/>
                    </a:lnTo>
                    <a:lnTo>
                      <a:pt x="3" y="0"/>
                    </a:lnTo>
                    <a:lnTo>
                      <a:pt x="1568" y="0"/>
                    </a:lnTo>
                    <a:close/>
                  </a:path>
                </a:pathLst>
              </a:custGeom>
              <a:solidFill>
                <a:srgbClr val="555555"/>
              </a:solidFill>
              <a:ln w="9525">
                <a:noFill/>
                <a:round/>
                <a:headEnd/>
                <a:tailEnd/>
              </a:ln>
            </p:spPr>
            <p:txBody>
              <a:bodyPr/>
              <a:lstStyle/>
              <a:p>
                <a:endParaRPr lang="fr-FR"/>
              </a:p>
            </p:txBody>
          </p:sp>
          <p:sp>
            <p:nvSpPr>
              <p:cNvPr id="575" name="Freeform 473"/>
              <p:cNvSpPr>
                <a:spLocks/>
              </p:cNvSpPr>
              <p:nvPr/>
            </p:nvSpPr>
            <p:spPr bwMode="auto">
              <a:xfrm>
                <a:off x="1545" y="801"/>
                <a:ext cx="528" cy="8"/>
              </a:xfrm>
              <a:custGeom>
                <a:avLst/>
                <a:gdLst>
                  <a:gd name="T0" fmla="*/ 19 w 1584"/>
                  <a:gd name="T1" fmla="*/ 0 h 24"/>
                  <a:gd name="T2" fmla="*/ 19 w 1584"/>
                  <a:gd name="T3" fmla="*/ 0 h 24"/>
                  <a:gd name="T4" fmla="*/ 20 w 1584"/>
                  <a:gd name="T5" fmla="*/ 0 h 24"/>
                  <a:gd name="T6" fmla="*/ 20 w 1584"/>
                  <a:gd name="T7" fmla="*/ 0 h 24"/>
                  <a:gd name="T8" fmla="*/ 20 w 1584"/>
                  <a:gd name="T9" fmla="*/ 0 h 24"/>
                  <a:gd name="T10" fmla="*/ 0 w 1584"/>
                  <a:gd name="T11" fmla="*/ 0 h 24"/>
                  <a:gd name="T12" fmla="*/ 0 w 1584"/>
                  <a:gd name="T13" fmla="*/ 0 h 24"/>
                  <a:gd name="T14" fmla="*/ 0 w 1584"/>
                  <a:gd name="T15" fmla="*/ 0 h 24"/>
                  <a:gd name="T16" fmla="*/ 0 w 1584"/>
                  <a:gd name="T17" fmla="*/ 0 h 24"/>
                  <a:gd name="T18" fmla="*/ 0 w 1584"/>
                  <a:gd name="T19" fmla="*/ 0 h 24"/>
                  <a:gd name="T20" fmla="*/ 19 w 158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4"/>
                  <a:gd name="T34" fmla="*/ 0 h 24"/>
                  <a:gd name="T35" fmla="*/ 1584 w 158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4" h="24">
                    <a:moveTo>
                      <a:pt x="1577" y="0"/>
                    </a:moveTo>
                    <a:lnTo>
                      <a:pt x="1579" y="6"/>
                    </a:lnTo>
                    <a:lnTo>
                      <a:pt x="1580" y="11"/>
                    </a:lnTo>
                    <a:lnTo>
                      <a:pt x="1583" y="18"/>
                    </a:lnTo>
                    <a:lnTo>
                      <a:pt x="1584" y="24"/>
                    </a:lnTo>
                    <a:lnTo>
                      <a:pt x="0" y="24"/>
                    </a:lnTo>
                    <a:lnTo>
                      <a:pt x="1" y="18"/>
                    </a:lnTo>
                    <a:lnTo>
                      <a:pt x="2" y="11"/>
                    </a:lnTo>
                    <a:lnTo>
                      <a:pt x="2" y="6"/>
                    </a:lnTo>
                    <a:lnTo>
                      <a:pt x="3" y="0"/>
                    </a:lnTo>
                    <a:lnTo>
                      <a:pt x="1577" y="0"/>
                    </a:lnTo>
                    <a:close/>
                  </a:path>
                </a:pathLst>
              </a:custGeom>
              <a:solidFill>
                <a:srgbClr val="555555"/>
              </a:solidFill>
              <a:ln w="9525">
                <a:noFill/>
                <a:round/>
                <a:headEnd/>
                <a:tailEnd/>
              </a:ln>
            </p:spPr>
            <p:txBody>
              <a:bodyPr/>
              <a:lstStyle/>
              <a:p>
                <a:endParaRPr lang="fr-FR"/>
              </a:p>
            </p:txBody>
          </p:sp>
          <p:sp>
            <p:nvSpPr>
              <p:cNvPr id="576" name="Freeform 474"/>
              <p:cNvSpPr>
                <a:spLocks/>
              </p:cNvSpPr>
              <p:nvPr/>
            </p:nvSpPr>
            <p:spPr bwMode="auto">
              <a:xfrm>
                <a:off x="1544" y="809"/>
                <a:ext cx="531" cy="7"/>
              </a:xfrm>
              <a:custGeom>
                <a:avLst/>
                <a:gdLst>
                  <a:gd name="T0" fmla="*/ 20 w 1593"/>
                  <a:gd name="T1" fmla="*/ 0 h 22"/>
                  <a:gd name="T2" fmla="*/ 20 w 1593"/>
                  <a:gd name="T3" fmla="*/ 0 h 22"/>
                  <a:gd name="T4" fmla="*/ 20 w 1593"/>
                  <a:gd name="T5" fmla="*/ 0 h 22"/>
                  <a:gd name="T6" fmla="*/ 20 w 1593"/>
                  <a:gd name="T7" fmla="*/ 0 h 22"/>
                  <a:gd name="T8" fmla="*/ 20 w 1593"/>
                  <a:gd name="T9" fmla="*/ 0 h 22"/>
                  <a:gd name="T10" fmla="*/ 0 w 1593"/>
                  <a:gd name="T11" fmla="*/ 0 h 22"/>
                  <a:gd name="T12" fmla="*/ 0 w 1593"/>
                  <a:gd name="T13" fmla="*/ 0 h 22"/>
                  <a:gd name="T14" fmla="*/ 0 w 1593"/>
                  <a:gd name="T15" fmla="*/ 0 h 22"/>
                  <a:gd name="T16" fmla="*/ 0 w 1593"/>
                  <a:gd name="T17" fmla="*/ 0 h 22"/>
                  <a:gd name="T18" fmla="*/ 0 w 1593"/>
                  <a:gd name="T19" fmla="*/ 0 h 22"/>
                  <a:gd name="T20" fmla="*/ 20 w 159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3"/>
                  <a:gd name="T34" fmla="*/ 0 h 22"/>
                  <a:gd name="T35" fmla="*/ 1593 w 159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3" h="22">
                    <a:moveTo>
                      <a:pt x="1588" y="0"/>
                    </a:moveTo>
                    <a:lnTo>
                      <a:pt x="1589" y="5"/>
                    </a:lnTo>
                    <a:lnTo>
                      <a:pt x="1591" y="11"/>
                    </a:lnTo>
                    <a:lnTo>
                      <a:pt x="1592" y="17"/>
                    </a:lnTo>
                    <a:lnTo>
                      <a:pt x="1593" y="22"/>
                    </a:lnTo>
                    <a:lnTo>
                      <a:pt x="0" y="22"/>
                    </a:lnTo>
                    <a:lnTo>
                      <a:pt x="1" y="17"/>
                    </a:lnTo>
                    <a:lnTo>
                      <a:pt x="2" y="11"/>
                    </a:lnTo>
                    <a:lnTo>
                      <a:pt x="2" y="5"/>
                    </a:lnTo>
                    <a:lnTo>
                      <a:pt x="4" y="0"/>
                    </a:lnTo>
                    <a:lnTo>
                      <a:pt x="1588" y="0"/>
                    </a:lnTo>
                    <a:close/>
                  </a:path>
                </a:pathLst>
              </a:custGeom>
              <a:solidFill>
                <a:srgbClr val="575757"/>
              </a:solidFill>
              <a:ln w="9525">
                <a:noFill/>
                <a:round/>
                <a:headEnd/>
                <a:tailEnd/>
              </a:ln>
            </p:spPr>
            <p:txBody>
              <a:bodyPr/>
              <a:lstStyle/>
              <a:p>
                <a:endParaRPr lang="fr-FR"/>
              </a:p>
            </p:txBody>
          </p:sp>
          <p:sp>
            <p:nvSpPr>
              <p:cNvPr id="577" name="Freeform 475"/>
              <p:cNvSpPr>
                <a:spLocks/>
              </p:cNvSpPr>
              <p:nvPr/>
            </p:nvSpPr>
            <p:spPr bwMode="auto">
              <a:xfrm>
                <a:off x="1543" y="816"/>
                <a:ext cx="534" cy="8"/>
              </a:xfrm>
              <a:custGeom>
                <a:avLst/>
                <a:gdLst>
                  <a:gd name="T0" fmla="*/ 20 w 1602"/>
                  <a:gd name="T1" fmla="*/ 0 h 24"/>
                  <a:gd name="T2" fmla="*/ 20 w 1602"/>
                  <a:gd name="T3" fmla="*/ 0 h 24"/>
                  <a:gd name="T4" fmla="*/ 20 w 1602"/>
                  <a:gd name="T5" fmla="*/ 0 h 24"/>
                  <a:gd name="T6" fmla="*/ 20 w 1602"/>
                  <a:gd name="T7" fmla="*/ 0 h 24"/>
                  <a:gd name="T8" fmla="*/ 20 w 1602"/>
                  <a:gd name="T9" fmla="*/ 0 h 24"/>
                  <a:gd name="T10" fmla="*/ 0 w 1602"/>
                  <a:gd name="T11" fmla="*/ 0 h 24"/>
                  <a:gd name="T12" fmla="*/ 0 w 1602"/>
                  <a:gd name="T13" fmla="*/ 0 h 24"/>
                  <a:gd name="T14" fmla="*/ 0 w 1602"/>
                  <a:gd name="T15" fmla="*/ 0 h 24"/>
                  <a:gd name="T16" fmla="*/ 0 w 1602"/>
                  <a:gd name="T17" fmla="*/ 0 h 24"/>
                  <a:gd name="T18" fmla="*/ 0 w 1602"/>
                  <a:gd name="T19" fmla="*/ 0 h 24"/>
                  <a:gd name="T20" fmla="*/ 20 w 160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2"/>
                  <a:gd name="T34" fmla="*/ 0 h 24"/>
                  <a:gd name="T35" fmla="*/ 1602 w 160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2" h="24">
                    <a:moveTo>
                      <a:pt x="1595" y="0"/>
                    </a:moveTo>
                    <a:lnTo>
                      <a:pt x="1598" y="6"/>
                    </a:lnTo>
                    <a:lnTo>
                      <a:pt x="1599" y="12"/>
                    </a:lnTo>
                    <a:lnTo>
                      <a:pt x="1601" y="18"/>
                    </a:lnTo>
                    <a:lnTo>
                      <a:pt x="1602" y="24"/>
                    </a:lnTo>
                    <a:lnTo>
                      <a:pt x="0" y="24"/>
                    </a:lnTo>
                    <a:lnTo>
                      <a:pt x="1" y="18"/>
                    </a:lnTo>
                    <a:lnTo>
                      <a:pt x="1" y="12"/>
                    </a:lnTo>
                    <a:lnTo>
                      <a:pt x="1" y="6"/>
                    </a:lnTo>
                    <a:lnTo>
                      <a:pt x="2" y="0"/>
                    </a:lnTo>
                    <a:lnTo>
                      <a:pt x="1595" y="0"/>
                    </a:lnTo>
                    <a:close/>
                  </a:path>
                </a:pathLst>
              </a:custGeom>
              <a:solidFill>
                <a:srgbClr val="5A5A5A"/>
              </a:solidFill>
              <a:ln w="9525">
                <a:noFill/>
                <a:round/>
                <a:headEnd/>
                <a:tailEnd/>
              </a:ln>
            </p:spPr>
            <p:txBody>
              <a:bodyPr/>
              <a:lstStyle/>
              <a:p>
                <a:endParaRPr lang="fr-FR"/>
              </a:p>
            </p:txBody>
          </p:sp>
          <p:sp>
            <p:nvSpPr>
              <p:cNvPr id="578" name="Freeform 476"/>
              <p:cNvSpPr>
                <a:spLocks/>
              </p:cNvSpPr>
              <p:nvPr/>
            </p:nvSpPr>
            <p:spPr bwMode="auto">
              <a:xfrm>
                <a:off x="1542" y="824"/>
                <a:ext cx="537" cy="8"/>
              </a:xfrm>
              <a:custGeom>
                <a:avLst/>
                <a:gdLst>
                  <a:gd name="T0" fmla="*/ 20 w 1611"/>
                  <a:gd name="T1" fmla="*/ 0 h 23"/>
                  <a:gd name="T2" fmla="*/ 20 w 1611"/>
                  <a:gd name="T3" fmla="*/ 0 h 23"/>
                  <a:gd name="T4" fmla="*/ 20 w 1611"/>
                  <a:gd name="T5" fmla="*/ 0 h 23"/>
                  <a:gd name="T6" fmla="*/ 20 w 1611"/>
                  <a:gd name="T7" fmla="*/ 0 h 23"/>
                  <a:gd name="T8" fmla="*/ 20 w 1611"/>
                  <a:gd name="T9" fmla="*/ 0 h 23"/>
                  <a:gd name="T10" fmla="*/ 0 w 1611"/>
                  <a:gd name="T11" fmla="*/ 0 h 23"/>
                  <a:gd name="T12" fmla="*/ 0 w 1611"/>
                  <a:gd name="T13" fmla="*/ 0 h 23"/>
                  <a:gd name="T14" fmla="*/ 0 w 1611"/>
                  <a:gd name="T15" fmla="*/ 0 h 23"/>
                  <a:gd name="T16" fmla="*/ 0 w 1611"/>
                  <a:gd name="T17" fmla="*/ 0 h 23"/>
                  <a:gd name="T18" fmla="*/ 0 w 1611"/>
                  <a:gd name="T19" fmla="*/ 0 h 23"/>
                  <a:gd name="T20" fmla="*/ 20 w 161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1"/>
                  <a:gd name="T34" fmla="*/ 0 h 23"/>
                  <a:gd name="T35" fmla="*/ 1611 w 161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1" h="23">
                    <a:moveTo>
                      <a:pt x="1605" y="0"/>
                    </a:moveTo>
                    <a:lnTo>
                      <a:pt x="1606" y="6"/>
                    </a:lnTo>
                    <a:lnTo>
                      <a:pt x="1609" y="11"/>
                    </a:lnTo>
                    <a:lnTo>
                      <a:pt x="1610" y="17"/>
                    </a:lnTo>
                    <a:lnTo>
                      <a:pt x="1611" y="23"/>
                    </a:lnTo>
                    <a:lnTo>
                      <a:pt x="0" y="23"/>
                    </a:lnTo>
                    <a:lnTo>
                      <a:pt x="1" y="17"/>
                    </a:lnTo>
                    <a:lnTo>
                      <a:pt x="2" y="11"/>
                    </a:lnTo>
                    <a:lnTo>
                      <a:pt x="2" y="6"/>
                    </a:lnTo>
                    <a:lnTo>
                      <a:pt x="3" y="0"/>
                    </a:lnTo>
                    <a:lnTo>
                      <a:pt x="1605" y="0"/>
                    </a:lnTo>
                    <a:close/>
                  </a:path>
                </a:pathLst>
              </a:custGeom>
              <a:solidFill>
                <a:srgbClr val="5A5A5A"/>
              </a:solidFill>
              <a:ln w="9525">
                <a:noFill/>
                <a:round/>
                <a:headEnd/>
                <a:tailEnd/>
              </a:ln>
            </p:spPr>
            <p:txBody>
              <a:bodyPr/>
              <a:lstStyle/>
              <a:p>
                <a:endParaRPr lang="fr-FR"/>
              </a:p>
            </p:txBody>
          </p:sp>
          <p:sp>
            <p:nvSpPr>
              <p:cNvPr id="579" name="Freeform 477"/>
              <p:cNvSpPr>
                <a:spLocks/>
              </p:cNvSpPr>
              <p:nvPr/>
            </p:nvSpPr>
            <p:spPr bwMode="auto">
              <a:xfrm>
                <a:off x="1541" y="832"/>
                <a:ext cx="541" cy="7"/>
              </a:xfrm>
              <a:custGeom>
                <a:avLst/>
                <a:gdLst>
                  <a:gd name="T0" fmla="*/ 20 w 1622"/>
                  <a:gd name="T1" fmla="*/ 0 h 22"/>
                  <a:gd name="T2" fmla="*/ 20 w 1622"/>
                  <a:gd name="T3" fmla="*/ 0 h 22"/>
                  <a:gd name="T4" fmla="*/ 20 w 1622"/>
                  <a:gd name="T5" fmla="*/ 0 h 22"/>
                  <a:gd name="T6" fmla="*/ 20 w 1622"/>
                  <a:gd name="T7" fmla="*/ 0 h 22"/>
                  <a:gd name="T8" fmla="*/ 20 w 1622"/>
                  <a:gd name="T9" fmla="*/ 0 h 22"/>
                  <a:gd name="T10" fmla="*/ 0 w 1622"/>
                  <a:gd name="T11" fmla="*/ 0 h 22"/>
                  <a:gd name="T12" fmla="*/ 0 w 1622"/>
                  <a:gd name="T13" fmla="*/ 0 h 22"/>
                  <a:gd name="T14" fmla="*/ 0 w 1622"/>
                  <a:gd name="T15" fmla="*/ 0 h 22"/>
                  <a:gd name="T16" fmla="*/ 0 w 1622"/>
                  <a:gd name="T17" fmla="*/ 0 h 22"/>
                  <a:gd name="T18" fmla="*/ 0 w 1622"/>
                  <a:gd name="T19" fmla="*/ 0 h 22"/>
                  <a:gd name="T20" fmla="*/ 20 w 162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2"/>
                  <a:gd name="T34" fmla="*/ 0 h 22"/>
                  <a:gd name="T35" fmla="*/ 1622 w 162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2" h="22">
                    <a:moveTo>
                      <a:pt x="1615" y="0"/>
                    </a:moveTo>
                    <a:lnTo>
                      <a:pt x="1617" y="5"/>
                    </a:lnTo>
                    <a:lnTo>
                      <a:pt x="1618" y="11"/>
                    </a:lnTo>
                    <a:lnTo>
                      <a:pt x="1621" y="17"/>
                    </a:lnTo>
                    <a:lnTo>
                      <a:pt x="1622" y="22"/>
                    </a:lnTo>
                    <a:lnTo>
                      <a:pt x="0" y="22"/>
                    </a:lnTo>
                    <a:lnTo>
                      <a:pt x="1" y="17"/>
                    </a:lnTo>
                    <a:lnTo>
                      <a:pt x="2" y="11"/>
                    </a:lnTo>
                    <a:lnTo>
                      <a:pt x="2" y="5"/>
                    </a:lnTo>
                    <a:lnTo>
                      <a:pt x="4" y="0"/>
                    </a:lnTo>
                    <a:lnTo>
                      <a:pt x="1615" y="0"/>
                    </a:lnTo>
                    <a:close/>
                  </a:path>
                </a:pathLst>
              </a:custGeom>
              <a:solidFill>
                <a:srgbClr val="5C5C5C"/>
              </a:solidFill>
              <a:ln w="9525">
                <a:noFill/>
                <a:round/>
                <a:headEnd/>
                <a:tailEnd/>
              </a:ln>
            </p:spPr>
            <p:txBody>
              <a:bodyPr/>
              <a:lstStyle/>
              <a:p>
                <a:endParaRPr lang="fr-FR"/>
              </a:p>
            </p:txBody>
          </p:sp>
          <p:sp>
            <p:nvSpPr>
              <p:cNvPr id="580" name="Freeform 478"/>
              <p:cNvSpPr>
                <a:spLocks/>
              </p:cNvSpPr>
              <p:nvPr/>
            </p:nvSpPr>
            <p:spPr bwMode="auto">
              <a:xfrm>
                <a:off x="1540" y="839"/>
                <a:ext cx="543" cy="8"/>
              </a:xfrm>
              <a:custGeom>
                <a:avLst/>
                <a:gdLst>
                  <a:gd name="T0" fmla="*/ 20 w 1629"/>
                  <a:gd name="T1" fmla="*/ 0 h 24"/>
                  <a:gd name="T2" fmla="*/ 20 w 1629"/>
                  <a:gd name="T3" fmla="*/ 0 h 24"/>
                  <a:gd name="T4" fmla="*/ 20 w 1629"/>
                  <a:gd name="T5" fmla="*/ 0 h 24"/>
                  <a:gd name="T6" fmla="*/ 20 w 1629"/>
                  <a:gd name="T7" fmla="*/ 0 h 24"/>
                  <a:gd name="T8" fmla="*/ 20 w 1629"/>
                  <a:gd name="T9" fmla="*/ 0 h 24"/>
                  <a:gd name="T10" fmla="*/ 0 w 1629"/>
                  <a:gd name="T11" fmla="*/ 0 h 24"/>
                  <a:gd name="T12" fmla="*/ 0 w 1629"/>
                  <a:gd name="T13" fmla="*/ 0 h 24"/>
                  <a:gd name="T14" fmla="*/ 0 w 1629"/>
                  <a:gd name="T15" fmla="*/ 0 h 24"/>
                  <a:gd name="T16" fmla="*/ 0 w 1629"/>
                  <a:gd name="T17" fmla="*/ 0 h 24"/>
                  <a:gd name="T18" fmla="*/ 0 w 1629"/>
                  <a:gd name="T19" fmla="*/ 0 h 24"/>
                  <a:gd name="T20" fmla="*/ 20 w 162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9"/>
                  <a:gd name="T34" fmla="*/ 0 h 24"/>
                  <a:gd name="T35" fmla="*/ 1629 w 16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9" h="24">
                    <a:moveTo>
                      <a:pt x="1624" y="0"/>
                    </a:moveTo>
                    <a:lnTo>
                      <a:pt x="1625" y="6"/>
                    </a:lnTo>
                    <a:lnTo>
                      <a:pt x="1627" y="12"/>
                    </a:lnTo>
                    <a:lnTo>
                      <a:pt x="1628" y="19"/>
                    </a:lnTo>
                    <a:lnTo>
                      <a:pt x="1629" y="24"/>
                    </a:lnTo>
                    <a:lnTo>
                      <a:pt x="0" y="24"/>
                    </a:lnTo>
                    <a:lnTo>
                      <a:pt x="1" y="19"/>
                    </a:lnTo>
                    <a:lnTo>
                      <a:pt x="1" y="12"/>
                    </a:lnTo>
                    <a:lnTo>
                      <a:pt x="2" y="6"/>
                    </a:lnTo>
                    <a:lnTo>
                      <a:pt x="2" y="0"/>
                    </a:lnTo>
                    <a:lnTo>
                      <a:pt x="1624" y="0"/>
                    </a:lnTo>
                    <a:close/>
                  </a:path>
                </a:pathLst>
              </a:custGeom>
              <a:solidFill>
                <a:srgbClr val="5F5F5F"/>
              </a:solidFill>
              <a:ln w="9525">
                <a:noFill/>
                <a:round/>
                <a:headEnd/>
                <a:tailEnd/>
              </a:ln>
            </p:spPr>
            <p:txBody>
              <a:bodyPr/>
              <a:lstStyle/>
              <a:p>
                <a:endParaRPr lang="fr-FR"/>
              </a:p>
            </p:txBody>
          </p:sp>
          <p:sp>
            <p:nvSpPr>
              <p:cNvPr id="581" name="Freeform 479"/>
              <p:cNvSpPr>
                <a:spLocks/>
              </p:cNvSpPr>
              <p:nvPr/>
            </p:nvSpPr>
            <p:spPr bwMode="auto">
              <a:xfrm>
                <a:off x="1539" y="847"/>
                <a:ext cx="547" cy="8"/>
              </a:xfrm>
              <a:custGeom>
                <a:avLst/>
                <a:gdLst>
                  <a:gd name="T0" fmla="*/ 20 w 1640"/>
                  <a:gd name="T1" fmla="*/ 0 h 23"/>
                  <a:gd name="T2" fmla="*/ 20 w 1640"/>
                  <a:gd name="T3" fmla="*/ 0 h 23"/>
                  <a:gd name="T4" fmla="*/ 20 w 1640"/>
                  <a:gd name="T5" fmla="*/ 0 h 23"/>
                  <a:gd name="T6" fmla="*/ 20 w 1640"/>
                  <a:gd name="T7" fmla="*/ 0 h 23"/>
                  <a:gd name="T8" fmla="*/ 20 w 1640"/>
                  <a:gd name="T9" fmla="*/ 0 h 23"/>
                  <a:gd name="T10" fmla="*/ 0 w 1640"/>
                  <a:gd name="T11" fmla="*/ 0 h 23"/>
                  <a:gd name="T12" fmla="*/ 0 w 1640"/>
                  <a:gd name="T13" fmla="*/ 0 h 23"/>
                  <a:gd name="T14" fmla="*/ 0 w 1640"/>
                  <a:gd name="T15" fmla="*/ 0 h 23"/>
                  <a:gd name="T16" fmla="*/ 0 w 1640"/>
                  <a:gd name="T17" fmla="*/ 0 h 23"/>
                  <a:gd name="T18" fmla="*/ 0 w 1640"/>
                  <a:gd name="T19" fmla="*/ 0 h 23"/>
                  <a:gd name="T20" fmla="*/ 20 w 164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0"/>
                  <a:gd name="T34" fmla="*/ 0 h 23"/>
                  <a:gd name="T35" fmla="*/ 1640 w 164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0" h="23">
                    <a:moveTo>
                      <a:pt x="1633" y="0"/>
                    </a:moveTo>
                    <a:lnTo>
                      <a:pt x="1636" y="6"/>
                    </a:lnTo>
                    <a:lnTo>
                      <a:pt x="1637" y="12"/>
                    </a:lnTo>
                    <a:lnTo>
                      <a:pt x="1639" y="17"/>
                    </a:lnTo>
                    <a:lnTo>
                      <a:pt x="1640" y="23"/>
                    </a:lnTo>
                    <a:lnTo>
                      <a:pt x="0" y="23"/>
                    </a:lnTo>
                    <a:lnTo>
                      <a:pt x="2" y="17"/>
                    </a:lnTo>
                    <a:lnTo>
                      <a:pt x="3" y="12"/>
                    </a:lnTo>
                    <a:lnTo>
                      <a:pt x="3" y="6"/>
                    </a:lnTo>
                    <a:lnTo>
                      <a:pt x="4" y="0"/>
                    </a:lnTo>
                    <a:lnTo>
                      <a:pt x="1633" y="0"/>
                    </a:lnTo>
                    <a:close/>
                  </a:path>
                </a:pathLst>
              </a:custGeom>
              <a:solidFill>
                <a:srgbClr val="616161"/>
              </a:solidFill>
              <a:ln w="9525">
                <a:noFill/>
                <a:round/>
                <a:headEnd/>
                <a:tailEnd/>
              </a:ln>
            </p:spPr>
            <p:txBody>
              <a:bodyPr/>
              <a:lstStyle/>
              <a:p>
                <a:endParaRPr lang="fr-FR"/>
              </a:p>
            </p:txBody>
          </p:sp>
          <p:sp>
            <p:nvSpPr>
              <p:cNvPr id="582" name="Freeform 480"/>
              <p:cNvSpPr>
                <a:spLocks/>
              </p:cNvSpPr>
              <p:nvPr/>
            </p:nvSpPr>
            <p:spPr bwMode="auto">
              <a:xfrm>
                <a:off x="1538" y="855"/>
                <a:ext cx="550" cy="8"/>
              </a:xfrm>
              <a:custGeom>
                <a:avLst/>
                <a:gdLst>
                  <a:gd name="T0" fmla="*/ 20 w 1648"/>
                  <a:gd name="T1" fmla="*/ 0 h 24"/>
                  <a:gd name="T2" fmla="*/ 20 w 1648"/>
                  <a:gd name="T3" fmla="*/ 0 h 24"/>
                  <a:gd name="T4" fmla="*/ 20 w 1648"/>
                  <a:gd name="T5" fmla="*/ 0 h 24"/>
                  <a:gd name="T6" fmla="*/ 20 w 1648"/>
                  <a:gd name="T7" fmla="*/ 0 h 24"/>
                  <a:gd name="T8" fmla="*/ 20 w 1648"/>
                  <a:gd name="T9" fmla="*/ 0 h 24"/>
                  <a:gd name="T10" fmla="*/ 0 w 1648"/>
                  <a:gd name="T11" fmla="*/ 0 h 24"/>
                  <a:gd name="T12" fmla="*/ 0 w 1648"/>
                  <a:gd name="T13" fmla="*/ 0 h 24"/>
                  <a:gd name="T14" fmla="*/ 0 w 1648"/>
                  <a:gd name="T15" fmla="*/ 0 h 24"/>
                  <a:gd name="T16" fmla="*/ 0 w 1648"/>
                  <a:gd name="T17" fmla="*/ 0 h 24"/>
                  <a:gd name="T18" fmla="*/ 0 w 1648"/>
                  <a:gd name="T19" fmla="*/ 0 h 24"/>
                  <a:gd name="T20" fmla="*/ 20 w 164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
                  <a:gd name="T34" fmla="*/ 0 h 24"/>
                  <a:gd name="T35" fmla="*/ 1648 w 164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 h="24">
                    <a:moveTo>
                      <a:pt x="1642" y="0"/>
                    </a:moveTo>
                    <a:lnTo>
                      <a:pt x="1643" y="6"/>
                    </a:lnTo>
                    <a:lnTo>
                      <a:pt x="1644" y="11"/>
                    </a:lnTo>
                    <a:lnTo>
                      <a:pt x="1647" y="18"/>
                    </a:lnTo>
                    <a:lnTo>
                      <a:pt x="1648" y="24"/>
                    </a:lnTo>
                    <a:lnTo>
                      <a:pt x="0" y="24"/>
                    </a:lnTo>
                    <a:lnTo>
                      <a:pt x="1" y="18"/>
                    </a:lnTo>
                    <a:lnTo>
                      <a:pt x="1" y="11"/>
                    </a:lnTo>
                    <a:lnTo>
                      <a:pt x="1" y="6"/>
                    </a:lnTo>
                    <a:lnTo>
                      <a:pt x="2" y="0"/>
                    </a:lnTo>
                    <a:lnTo>
                      <a:pt x="1642" y="0"/>
                    </a:lnTo>
                    <a:close/>
                  </a:path>
                </a:pathLst>
              </a:custGeom>
              <a:solidFill>
                <a:srgbClr val="646464"/>
              </a:solidFill>
              <a:ln w="9525">
                <a:noFill/>
                <a:round/>
                <a:headEnd/>
                <a:tailEnd/>
              </a:ln>
            </p:spPr>
            <p:txBody>
              <a:bodyPr/>
              <a:lstStyle/>
              <a:p>
                <a:endParaRPr lang="fr-FR"/>
              </a:p>
            </p:txBody>
          </p:sp>
          <p:sp>
            <p:nvSpPr>
              <p:cNvPr id="583" name="Freeform 481"/>
              <p:cNvSpPr>
                <a:spLocks/>
              </p:cNvSpPr>
              <p:nvPr/>
            </p:nvSpPr>
            <p:spPr bwMode="auto">
              <a:xfrm>
                <a:off x="1537" y="863"/>
                <a:ext cx="553" cy="7"/>
              </a:xfrm>
              <a:custGeom>
                <a:avLst/>
                <a:gdLst>
                  <a:gd name="T0" fmla="*/ 20 w 1658"/>
                  <a:gd name="T1" fmla="*/ 0 h 22"/>
                  <a:gd name="T2" fmla="*/ 20 w 1658"/>
                  <a:gd name="T3" fmla="*/ 0 h 22"/>
                  <a:gd name="T4" fmla="*/ 20 w 1658"/>
                  <a:gd name="T5" fmla="*/ 0 h 22"/>
                  <a:gd name="T6" fmla="*/ 20 w 1658"/>
                  <a:gd name="T7" fmla="*/ 0 h 22"/>
                  <a:gd name="T8" fmla="*/ 20 w 1658"/>
                  <a:gd name="T9" fmla="*/ 0 h 22"/>
                  <a:gd name="T10" fmla="*/ 0 w 1658"/>
                  <a:gd name="T11" fmla="*/ 0 h 22"/>
                  <a:gd name="T12" fmla="*/ 0 w 1658"/>
                  <a:gd name="T13" fmla="*/ 0 h 22"/>
                  <a:gd name="T14" fmla="*/ 0 w 1658"/>
                  <a:gd name="T15" fmla="*/ 0 h 22"/>
                  <a:gd name="T16" fmla="*/ 0 w 1658"/>
                  <a:gd name="T17" fmla="*/ 0 h 22"/>
                  <a:gd name="T18" fmla="*/ 0 w 1658"/>
                  <a:gd name="T19" fmla="*/ 0 h 22"/>
                  <a:gd name="T20" fmla="*/ 20 w 165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8"/>
                  <a:gd name="T34" fmla="*/ 0 h 22"/>
                  <a:gd name="T35" fmla="*/ 1658 w 165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8" h="22">
                    <a:moveTo>
                      <a:pt x="1651" y="0"/>
                    </a:moveTo>
                    <a:lnTo>
                      <a:pt x="1653" y="5"/>
                    </a:lnTo>
                    <a:lnTo>
                      <a:pt x="1654" y="11"/>
                    </a:lnTo>
                    <a:lnTo>
                      <a:pt x="1656" y="17"/>
                    </a:lnTo>
                    <a:lnTo>
                      <a:pt x="1658" y="22"/>
                    </a:lnTo>
                    <a:lnTo>
                      <a:pt x="0" y="22"/>
                    </a:lnTo>
                    <a:lnTo>
                      <a:pt x="1" y="17"/>
                    </a:lnTo>
                    <a:lnTo>
                      <a:pt x="2" y="11"/>
                    </a:lnTo>
                    <a:lnTo>
                      <a:pt x="2" y="5"/>
                    </a:lnTo>
                    <a:lnTo>
                      <a:pt x="3" y="0"/>
                    </a:lnTo>
                    <a:lnTo>
                      <a:pt x="1651" y="0"/>
                    </a:lnTo>
                    <a:close/>
                  </a:path>
                </a:pathLst>
              </a:custGeom>
              <a:solidFill>
                <a:srgbClr val="646464"/>
              </a:solidFill>
              <a:ln w="9525">
                <a:noFill/>
                <a:round/>
                <a:headEnd/>
                <a:tailEnd/>
              </a:ln>
            </p:spPr>
            <p:txBody>
              <a:bodyPr/>
              <a:lstStyle/>
              <a:p>
                <a:endParaRPr lang="fr-FR"/>
              </a:p>
            </p:txBody>
          </p:sp>
          <p:sp>
            <p:nvSpPr>
              <p:cNvPr id="584" name="Freeform 482"/>
              <p:cNvSpPr>
                <a:spLocks/>
              </p:cNvSpPr>
              <p:nvPr/>
            </p:nvSpPr>
            <p:spPr bwMode="auto">
              <a:xfrm>
                <a:off x="1537" y="870"/>
                <a:ext cx="555" cy="8"/>
              </a:xfrm>
              <a:custGeom>
                <a:avLst/>
                <a:gdLst>
                  <a:gd name="T0" fmla="*/ 20 w 1665"/>
                  <a:gd name="T1" fmla="*/ 0 h 24"/>
                  <a:gd name="T2" fmla="*/ 21 w 1665"/>
                  <a:gd name="T3" fmla="*/ 0 h 24"/>
                  <a:gd name="T4" fmla="*/ 21 w 1665"/>
                  <a:gd name="T5" fmla="*/ 0 h 24"/>
                  <a:gd name="T6" fmla="*/ 21 w 1665"/>
                  <a:gd name="T7" fmla="*/ 0 h 24"/>
                  <a:gd name="T8" fmla="*/ 21 w 1665"/>
                  <a:gd name="T9" fmla="*/ 0 h 24"/>
                  <a:gd name="T10" fmla="*/ 0 w 1665"/>
                  <a:gd name="T11" fmla="*/ 0 h 24"/>
                  <a:gd name="T12" fmla="*/ 0 w 1665"/>
                  <a:gd name="T13" fmla="*/ 0 h 24"/>
                  <a:gd name="T14" fmla="*/ 0 w 1665"/>
                  <a:gd name="T15" fmla="*/ 0 h 24"/>
                  <a:gd name="T16" fmla="*/ 0 w 1665"/>
                  <a:gd name="T17" fmla="*/ 0 h 24"/>
                  <a:gd name="T18" fmla="*/ 0 w 1665"/>
                  <a:gd name="T19" fmla="*/ 0 h 24"/>
                  <a:gd name="T20" fmla="*/ 20 w 16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5"/>
                  <a:gd name="T34" fmla="*/ 0 h 24"/>
                  <a:gd name="T35" fmla="*/ 1665 w 16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5" h="24">
                    <a:moveTo>
                      <a:pt x="1660" y="0"/>
                    </a:moveTo>
                    <a:lnTo>
                      <a:pt x="1661" y="6"/>
                    </a:lnTo>
                    <a:lnTo>
                      <a:pt x="1663" y="12"/>
                    </a:lnTo>
                    <a:lnTo>
                      <a:pt x="1664" y="18"/>
                    </a:lnTo>
                    <a:lnTo>
                      <a:pt x="1665" y="24"/>
                    </a:lnTo>
                    <a:lnTo>
                      <a:pt x="0" y="24"/>
                    </a:lnTo>
                    <a:lnTo>
                      <a:pt x="1" y="18"/>
                    </a:lnTo>
                    <a:lnTo>
                      <a:pt x="1" y="12"/>
                    </a:lnTo>
                    <a:lnTo>
                      <a:pt x="2" y="6"/>
                    </a:lnTo>
                    <a:lnTo>
                      <a:pt x="2" y="0"/>
                    </a:lnTo>
                    <a:lnTo>
                      <a:pt x="1660" y="0"/>
                    </a:lnTo>
                    <a:close/>
                  </a:path>
                </a:pathLst>
              </a:custGeom>
              <a:solidFill>
                <a:srgbClr val="666666"/>
              </a:solidFill>
              <a:ln w="9525">
                <a:noFill/>
                <a:round/>
                <a:headEnd/>
                <a:tailEnd/>
              </a:ln>
            </p:spPr>
            <p:txBody>
              <a:bodyPr/>
              <a:lstStyle/>
              <a:p>
                <a:endParaRPr lang="fr-FR"/>
              </a:p>
            </p:txBody>
          </p:sp>
          <p:sp>
            <p:nvSpPr>
              <p:cNvPr id="585" name="Freeform 483"/>
              <p:cNvSpPr>
                <a:spLocks/>
              </p:cNvSpPr>
              <p:nvPr/>
            </p:nvSpPr>
            <p:spPr bwMode="auto">
              <a:xfrm>
                <a:off x="1536" y="878"/>
                <a:ext cx="558" cy="8"/>
              </a:xfrm>
              <a:custGeom>
                <a:avLst/>
                <a:gdLst>
                  <a:gd name="T0" fmla="*/ 21 w 1675"/>
                  <a:gd name="T1" fmla="*/ 0 h 23"/>
                  <a:gd name="T2" fmla="*/ 21 w 1675"/>
                  <a:gd name="T3" fmla="*/ 0 h 23"/>
                  <a:gd name="T4" fmla="*/ 21 w 1675"/>
                  <a:gd name="T5" fmla="*/ 0 h 23"/>
                  <a:gd name="T6" fmla="*/ 21 w 1675"/>
                  <a:gd name="T7" fmla="*/ 0 h 23"/>
                  <a:gd name="T8" fmla="*/ 21 w 1675"/>
                  <a:gd name="T9" fmla="*/ 0 h 23"/>
                  <a:gd name="T10" fmla="*/ 0 w 1675"/>
                  <a:gd name="T11" fmla="*/ 0 h 23"/>
                  <a:gd name="T12" fmla="*/ 0 w 1675"/>
                  <a:gd name="T13" fmla="*/ 0 h 23"/>
                  <a:gd name="T14" fmla="*/ 0 w 1675"/>
                  <a:gd name="T15" fmla="*/ 0 h 23"/>
                  <a:gd name="T16" fmla="*/ 0 w 1675"/>
                  <a:gd name="T17" fmla="*/ 0 h 23"/>
                  <a:gd name="T18" fmla="*/ 0 w 1675"/>
                  <a:gd name="T19" fmla="*/ 0 h 23"/>
                  <a:gd name="T20" fmla="*/ 21 w 167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5"/>
                  <a:gd name="T34" fmla="*/ 0 h 23"/>
                  <a:gd name="T35" fmla="*/ 1675 w 167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5" h="23">
                    <a:moveTo>
                      <a:pt x="1668" y="0"/>
                    </a:moveTo>
                    <a:lnTo>
                      <a:pt x="1671" y="6"/>
                    </a:lnTo>
                    <a:lnTo>
                      <a:pt x="1672" y="11"/>
                    </a:lnTo>
                    <a:lnTo>
                      <a:pt x="1674" y="17"/>
                    </a:lnTo>
                    <a:lnTo>
                      <a:pt x="1675" y="23"/>
                    </a:lnTo>
                    <a:lnTo>
                      <a:pt x="0" y="23"/>
                    </a:lnTo>
                    <a:lnTo>
                      <a:pt x="0" y="17"/>
                    </a:lnTo>
                    <a:lnTo>
                      <a:pt x="1" y="11"/>
                    </a:lnTo>
                    <a:lnTo>
                      <a:pt x="1" y="6"/>
                    </a:lnTo>
                    <a:lnTo>
                      <a:pt x="3" y="0"/>
                    </a:lnTo>
                    <a:lnTo>
                      <a:pt x="1668" y="0"/>
                    </a:lnTo>
                    <a:close/>
                  </a:path>
                </a:pathLst>
              </a:custGeom>
              <a:solidFill>
                <a:srgbClr val="696969"/>
              </a:solidFill>
              <a:ln w="9525">
                <a:noFill/>
                <a:round/>
                <a:headEnd/>
                <a:tailEnd/>
              </a:ln>
            </p:spPr>
            <p:txBody>
              <a:bodyPr/>
              <a:lstStyle/>
              <a:p>
                <a:endParaRPr lang="fr-FR"/>
              </a:p>
            </p:txBody>
          </p:sp>
          <p:sp>
            <p:nvSpPr>
              <p:cNvPr id="586" name="Freeform 484"/>
              <p:cNvSpPr>
                <a:spLocks/>
              </p:cNvSpPr>
              <p:nvPr/>
            </p:nvSpPr>
            <p:spPr bwMode="auto">
              <a:xfrm>
                <a:off x="1535" y="886"/>
                <a:ext cx="561" cy="7"/>
              </a:xfrm>
              <a:custGeom>
                <a:avLst/>
                <a:gdLst>
                  <a:gd name="T0" fmla="*/ 21 w 1685"/>
                  <a:gd name="T1" fmla="*/ 0 h 23"/>
                  <a:gd name="T2" fmla="*/ 21 w 1685"/>
                  <a:gd name="T3" fmla="*/ 0 h 23"/>
                  <a:gd name="T4" fmla="*/ 21 w 1685"/>
                  <a:gd name="T5" fmla="*/ 0 h 23"/>
                  <a:gd name="T6" fmla="*/ 21 w 1685"/>
                  <a:gd name="T7" fmla="*/ 0 h 23"/>
                  <a:gd name="T8" fmla="*/ 21 w 1685"/>
                  <a:gd name="T9" fmla="*/ 0 h 23"/>
                  <a:gd name="T10" fmla="*/ 0 w 1685"/>
                  <a:gd name="T11" fmla="*/ 0 h 23"/>
                  <a:gd name="T12" fmla="*/ 0 w 1685"/>
                  <a:gd name="T13" fmla="*/ 0 h 23"/>
                  <a:gd name="T14" fmla="*/ 0 w 1685"/>
                  <a:gd name="T15" fmla="*/ 0 h 23"/>
                  <a:gd name="T16" fmla="*/ 0 w 1685"/>
                  <a:gd name="T17" fmla="*/ 0 h 23"/>
                  <a:gd name="T18" fmla="*/ 0 w 1685"/>
                  <a:gd name="T19" fmla="*/ 0 h 23"/>
                  <a:gd name="T20" fmla="*/ 21 w 168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
                  <a:gd name="T34" fmla="*/ 0 h 23"/>
                  <a:gd name="T35" fmla="*/ 1685 w 168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 h="23">
                    <a:moveTo>
                      <a:pt x="1678" y="0"/>
                    </a:moveTo>
                    <a:lnTo>
                      <a:pt x="1680" y="5"/>
                    </a:lnTo>
                    <a:lnTo>
                      <a:pt x="1681" y="11"/>
                    </a:lnTo>
                    <a:lnTo>
                      <a:pt x="1684" y="18"/>
                    </a:lnTo>
                    <a:lnTo>
                      <a:pt x="1685" y="23"/>
                    </a:lnTo>
                    <a:lnTo>
                      <a:pt x="0" y="23"/>
                    </a:lnTo>
                    <a:lnTo>
                      <a:pt x="1" y="18"/>
                    </a:lnTo>
                    <a:lnTo>
                      <a:pt x="2" y="11"/>
                    </a:lnTo>
                    <a:lnTo>
                      <a:pt x="2" y="5"/>
                    </a:lnTo>
                    <a:lnTo>
                      <a:pt x="3" y="0"/>
                    </a:lnTo>
                    <a:lnTo>
                      <a:pt x="1678" y="0"/>
                    </a:lnTo>
                    <a:close/>
                  </a:path>
                </a:pathLst>
              </a:custGeom>
              <a:solidFill>
                <a:srgbClr val="6C6C6C"/>
              </a:solidFill>
              <a:ln w="9525">
                <a:noFill/>
                <a:round/>
                <a:headEnd/>
                <a:tailEnd/>
              </a:ln>
            </p:spPr>
            <p:txBody>
              <a:bodyPr/>
              <a:lstStyle/>
              <a:p>
                <a:endParaRPr lang="fr-FR"/>
              </a:p>
            </p:txBody>
          </p:sp>
          <p:sp>
            <p:nvSpPr>
              <p:cNvPr id="587" name="Freeform 485"/>
              <p:cNvSpPr>
                <a:spLocks/>
              </p:cNvSpPr>
              <p:nvPr/>
            </p:nvSpPr>
            <p:spPr bwMode="auto">
              <a:xfrm>
                <a:off x="1534" y="893"/>
                <a:ext cx="564" cy="8"/>
              </a:xfrm>
              <a:custGeom>
                <a:avLst/>
                <a:gdLst>
                  <a:gd name="T0" fmla="*/ 21 w 1693"/>
                  <a:gd name="T1" fmla="*/ 0 h 23"/>
                  <a:gd name="T2" fmla="*/ 21 w 1693"/>
                  <a:gd name="T3" fmla="*/ 0 h 23"/>
                  <a:gd name="T4" fmla="*/ 21 w 1693"/>
                  <a:gd name="T5" fmla="*/ 0 h 23"/>
                  <a:gd name="T6" fmla="*/ 21 w 1693"/>
                  <a:gd name="T7" fmla="*/ 0 h 23"/>
                  <a:gd name="T8" fmla="*/ 21 w 1693"/>
                  <a:gd name="T9" fmla="*/ 0 h 23"/>
                  <a:gd name="T10" fmla="*/ 0 w 1693"/>
                  <a:gd name="T11" fmla="*/ 0 h 23"/>
                  <a:gd name="T12" fmla="*/ 0 w 1693"/>
                  <a:gd name="T13" fmla="*/ 0 h 23"/>
                  <a:gd name="T14" fmla="*/ 0 w 1693"/>
                  <a:gd name="T15" fmla="*/ 0 h 23"/>
                  <a:gd name="T16" fmla="*/ 0 w 1693"/>
                  <a:gd name="T17" fmla="*/ 0 h 23"/>
                  <a:gd name="T18" fmla="*/ 0 w 1693"/>
                  <a:gd name="T19" fmla="*/ 0 h 23"/>
                  <a:gd name="T20" fmla="*/ 21 w 169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3"/>
                  <a:gd name="T34" fmla="*/ 0 h 23"/>
                  <a:gd name="T35" fmla="*/ 1693 w 169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3" h="23">
                    <a:moveTo>
                      <a:pt x="1687" y="0"/>
                    </a:moveTo>
                    <a:lnTo>
                      <a:pt x="1688" y="6"/>
                    </a:lnTo>
                    <a:lnTo>
                      <a:pt x="1689" y="12"/>
                    </a:lnTo>
                    <a:lnTo>
                      <a:pt x="1691" y="17"/>
                    </a:lnTo>
                    <a:lnTo>
                      <a:pt x="1693" y="23"/>
                    </a:lnTo>
                    <a:lnTo>
                      <a:pt x="0" y="23"/>
                    </a:lnTo>
                    <a:lnTo>
                      <a:pt x="1" y="17"/>
                    </a:lnTo>
                    <a:lnTo>
                      <a:pt x="1" y="12"/>
                    </a:lnTo>
                    <a:lnTo>
                      <a:pt x="1" y="6"/>
                    </a:lnTo>
                    <a:lnTo>
                      <a:pt x="2" y="0"/>
                    </a:lnTo>
                    <a:lnTo>
                      <a:pt x="1687" y="0"/>
                    </a:lnTo>
                    <a:close/>
                  </a:path>
                </a:pathLst>
              </a:custGeom>
              <a:solidFill>
                <a:srgbClr val="6C6C6C"/>
              </a:solidFill>
              <a:ln w="9525">
                <a:noFill/>
                <a:round/>
                <a:headEnd/>
                <a:tailEnd/>
              </a:ln>
            </p:spPr>
            <p:txBody>
              <a:bodyPr/>
              <a:lstStyle/>
              <a:p>
                <a:endParaRPr lang="fr-FR"/>
              </a:p>
            </p:txBody>
          </p:sp>
          <p:sp>
            <p:nvSpPr>
              <p:cNvPr id="588" name="Freeform 486"/>
              <p:cNvSpPr>
                <a:spLocks/>
              </p:cNvSpPr>
              <p:nvPr/>
            </p:nvSpPr>
            <p:spPr bwMode="auto">
              <a:xfrm>
                <a:off x="1533" y="901"/>
                <a:ext cx="567" cy="8"/>
              </a:xfrm>
              <a:custGeom>
                <a:avLst/>
                <a:gdLst>
                  <a:gd name="T0" fmla="*/ 21 w 1702"/>
                  <a:gd name="T1" fmla="*/ 0 h 24"/>
                  <a:gd name="T2" fmla="*/ 21 w 1702"/>
                  <a:gd name="T3" fmla="*/ 0 h 24"/>
                  <a:gd name="T4" fmla="*/ 21 w 1702"/>
                  <a:gd name="T5" fmla="*/ 0 h 24"/>
                  <a:gd name="T6" fmla="*/ 21 w 1702"/>
                  <a:gd name="T7" fmla="*/ 0 h 24"/>
                  <a:gd name="T8" fmla="*/ 21 w 1702"/>
                  <a:gd name="T9" fmla="*/ 0 h 24"/>
                  <a:gd name="T10" fmla="*/ 0 w 1702"/>
                  <a:gd name="T11" fmla="*/ 0 h 24"/>
                  <a:gd name="T12" fmla="*/ 0 w 1702"/>
                  <a:gd name="T13" fmla="*/ 0 h 24"/>
                  <a:gd name="T14" fmla="*/ 0 w 1702"/>
                  <a:gd name="T15" fmla="*/ 0 h 24"/>
                  <a:gd name="T16" fmla="*/ 0 w 1702"/>
                  <a:gd name="T17" fmla="*/ 0 h 24"/>
                  <a:gd name="T18" fmla="*/ 0 w 1702"/>
                  <a:gd name="T19" fmla="*/ 0 h 24"/>
                  <a:gd name="T20" fmla="*/ 21 w 170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2"/>
                  <a:gd name="T34" fmla="*/ 0 h 24"/>
                  <a:gd name="T35" fmla="*/ 1702 w 170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2" h="24">
                    <a:moveTo>
                      <a:pt x="1696" y="0"/>
                    </a:moveTo>
                    <a:lnTo>
                      <a:pt x="1698" y="6"/>
                    </a:lnTo>
                    <a:lnTo>
                      <a:pt x="1699" y="11"/>
                    </a:lnTo>
                    <a:lnTo>
                      <a:pt x="1701" y="18"/>
                    </a:lnTo>
                    <a:lnTo>
                      <a:pt x="1702" y="24"/>
                    </a:lnTo>
                    <a:lnTo>
                      <a:pt x="0" y="24"/>
                    </a:lnTo>
                    <a:lnTo>
                      <a:pt x="0" y="18"/>
                    </a:lnTo>
                    <a:lnTo>
                      <a:pt x="2" y="11"/>
                    </a:lnTo>
                    <a:lnTo>
                      <a:pt x="2" y="6"/>
                    </a:lnTo>
                    <a:lnTo>
                      <a:pt x="3" y="0"/>
                    </a:lnTo>
                    <a:lnTo>
                      <a:pt x="1696" y="0"/>
                    </a:lnTo>
                    <a:close/>
                  </a:path>
                </a:pathLst>
              </a:custGeom>
              <a:solidFill>
                <a:srgbClr val="6E6E6E"/>
              </a:solidFill>
              <a:ln w="9525">
                <a:noFill/>
                <a:round/>
                <a:headEnd/>
                <a:tailEnd/>
              </a:ln>
            </p:spPr>
            <p:txBody>
              <a:bodyPr/>
              <a:lstStyle/>
              <a:p>
                <a:endParaRPr lang="fr-FR"/>
              </a:p>
            </p:txBody>
          </p:sp>
          <p:sp>
            <p:nvSpPr>
              <p:cNvPr id="589" name="Freeform 487"/>
              <p:cNvSpPr>
                <a:spLocks/>
              </p:cNvSpPr>
              <p:nvPr/>
            </p:nvSpPr>
            <p:spPr bwMode="auto">
              <a:xfrm>
                <a:off x="1532" y="909"/>
                <a:ext cx="570" cy="8"/>
              </a:xfrm>
              <a:custGeom>
                <a:avLst/>
                <a:gdLst>
                  <a:gd name="T0" fmla="*/ 21 w 1710"/>
                  <a:gd name="T1" fmla="*/ 0 h 23"/>
                  <a:gd name="T2" fmla="*/ 21 w 1710"/>
                  <a:gd name="T3" fmla="*/ 0 h 23"/>
                  <a:gd name="T4" fmla="*/ 21 w 1710"/>
                  <a:gd name="T5" fmla="*/ 0 h 23"/>
                  <a:gd name="T6" fmla="*/ 21 w 1710"/>
                  <a:gd name="T7" fmla="*/ 0 h 23"/>
                  <a:gd name="T8" fmla="*/ 21 w 1710"/>
                  <a:gd name="T9" fmla="*/ 0 h 23"/>
                  <a:gd name="T10" fmla="*/ 0 w 1710"/>
                  <a:gd name="T11" fmla="*/ 0 h 23"/>
                  <a:gd name="T12" fmla="*/ 0 w 1710"/>
                  <a:gd name="T13" fmla="*/ 0 h 23"/>
                  <a:gd name="T14" fmla="*/ 0 w 1710"/>
                  <a:gd name="T15" fmla="*/ 0 h 23"/>
                  <a:gd name="T16" fmla="*/ 0 w 1710"/>
                  <a:gd name="T17" fmla="*/ 0 h 23"/>
                  <a:gd name="T18" fmla="*/ 0 w 1710"/>
                  <a:gd name="T19" fmla="*/ 0 h 23"/>
                  <a:gd name="T20" fmla="*/ 21 w 171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
                  <a:gd name="T34" fmla="*/ 0 h 23"/>
                  <a:gd name="T35" fmla="*/ 1710 w 171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 h="23">
                    <a:moveTo>
                      <a:pt x="1704" y="0"/>
                    </a:moveTo>
                    <a:lnTo>
                      <a:pt x="1705" y="6"/>
                    </a:lnTo>
                    <a:lnTo>
                      <a:pt x="1707" y="11"/>
                    </a:lnTo>
                    <a:lnTo>
                      <a:pt x="1709" y="17"/>
                    </a:lnTo>
                    <a:lnTo>
                      <a:pt x="1710" y="23"/>
                    </a:lnTo>
                    <a:lnTo>
                      <a:pt x="0" y="23"/>
                    </a:lnTo>
                    <a:lnTo>
                      <a:pt x="0" y="17"/>
                    </a:lnTo>
                    <a:lnTo>
                      <a:pt x="1" y="11"/>
                    </a:lnTo>
                    <a:lnTo>
                      <a:pt x="1" y="6"/>
                    </a:lnTo>
                    <a:lnTo>
                      <a:pt x="2" y="0"/>
                    </a:lnTo>
                    <a:lnTo>
                      <a:pt x="1704" y="0"/>
                    </a:lnTo>
                    <a:close/>
                  </a:path>
                </a:pathLst>
              </a:custGeom>
              <a:solidFill>
                <a:srgbClr val="717171"/>
              </a:solidFill>
              <a:ln w="9525">
                <a:noFill/>
                <a:round/>
                <a:headEnd/>
                <a:tailEnd/>
              </a:ln>
            </p:spPr>
            <p:txBody>
              <a:bodyPr/>
              <a:lstStyle/>
              <a:p>
                <a:endParaRPr lang="fr-FR"/>
              </a:p>
            </p:txBody>
          </p:sp>
          <p:sp>
            <p:nvSpPr>
              <p:cNvPr id="590" name="Freeform 488"/>
              <p:cNvSpPr>
                <a:spLocks/>
              </p:cNvSpPr>
              <p:nvPr/>
            </p:nvSpPr>
            <p:spPr bwMode="auto">
              <a:xfrm>
                <a:off x="1531" y="917"/>
                <a:ext cx="574" cy="7"/>
              </a:xfrm>
              <a:custGeom>
                <a:avLst/>
                <a:gdLst>
                  <a:gd name="T0" fmla="*/ 21 w 1720"/>
                  <a:gd name="T1" fmla="*/ 0 h 23"/>
                  <a:gd name="T2" fmla="*/ 21 w 1720"/>
                  <a:gd name="T3" fmla="*/ 0 h 23"/>
                  <a:gd name="T4" fmla="*/ 21 w 1720"/>
                  <a:gd name="T5" fmla="*/ 0 h 23"/>
                  <a:gd name="T6" fmla="*/ 21 w 1720"/>
                  <a:gd name="T7" fmla="*/ 0 h 23"/>
                  <a:gd name="T8" fmla="*/ 21 w 1720"/>
                  <a:gd name="T9" fmla="*/ 0 h 23"/>
                  <a:gd name="T10" fmla="*/ 0 w 1720"/>
                  <a:gd name="T11" fmla="*/ 0 h 23"/>
                  <a:gd name="T12" fmla="*/ 0 w 1720"/>
                  <a:gd name="T13" fmla="*/ 0 h 23"/>
                  <a:gd name="T14" fmla="*/ 0 w 1720"/>
                  <a:gd name="T15" fmla="*/ 0 h 23"/>
                  <a:gd name="T16" fmla="*/ 0 w 1720"/>
                  <a:gd name="T17" fmla="*/ 0 h 23"/>
                  <a:gd name="T18" fmla="*/ 0 w 1720"/>
                  <a:gd name="T19" fmla="*/ 0 h 23"/>
                  <a:gd name="T20" fmla="*/ 21 w 172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0"/>
                  <a:gd name="T34" fmla="*/ 0 h 23"/>
                  <a:gd name="T35" fmla="*/ 1720 w 172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0" h="23">
                    <a:moveTo>
                      <a:pt x="1713" y="0"/>
                    </a:moveTo>
                    <a:lnTo>
                      <a:pt x="1715" y="5"/>
                    </a:lnTo>
                    <a:lnTo>
                      <a:pt x="1716" y="11"/>
                    </a:lnTo>
                    <a:lnTo>
                      <a:pt x="1719" y="18"/>
                    </a:lnTo>
                    <a:lnTo>
                      <a:pt x="1720" y="23"/>
                    </a:lnTo>
                    <a:lnTo>
                      <a:pt x="0" y="23"/>
                    </a:lnTo>
                    <a:lnTo>
                      <a:pt x="1" y="18"/>
                    </a:lnTo>
                    <a:lnTo>
                      <a:pt x="2" y="11"/>
                    </a:lnTo>
                    <a:lnTo>
                      <a:pt x="2" y="5"/>
                    </a:lnTo>
                    <a:lnTo>
                      <a:pt x="3" y="0"/>
                    </a:lnTo>
                    <a:lnTo>
                      <a:pt x="1713" y="0"/>
                    </a:lnTo>
                    <a:close/>
                  </a:path>
                </a:pathLst>
              </a:custGeom>
              <a:solidFill>
                <a:srgbClr val="737373"/>
              </a:solidFill>
              <a:ln w="9525">
                <a:noFill/>
                <a:round/>
                <a:headEnd/>
                <a:tailEnd/>
              </a:ln>
            </p:spPr>
            <p:txBody>
              <a:bodyPr/>
              <a:lstStyle/>
              <a:p>
                <a:endParaRPr lang="fr-FR"/>
              </a:p>
            </p:txBody>
          </p:sp>
          <p:sp>
            <p:nvSpPr>
              <p:cNvPr id="591" name="Freeform 489"/>
              <p:cNvSpPr>
                <a:spLocks/>
              </p:cNvSpPr>
              <p:nvPr/>
            </p:nvSpPr>
            <p:spPr bwMode="auto">
              <a:xfrm>
                <a:off x="1530" y="924"/>
                <a:ext cx="576" cy="8"/>
              </a:xfrm>
              <a:custGeom>
                <a:avLst/>
                <a:gdLst>
                  <a:gd name="T0" fmla="*/ 21 w 1728"/>
                  <a:gd name="T1" fmla="*/ 0 h 23"/>
                  <a:gd name="T2" fmla="*/ 21 w 1728"/>
                  <a:gd name="T3" fmla="*/ 0 h 23"/>
                  <a:gd name="T4" fmla="*/ 21 w 1728"/>
                  <a:gd name="T5" fmla="*/ 0 h 23"/>
                  <a:gd name="T6" fmla="*/ 21 w 1728"/>
                  <a:gd name="T7" fmla="*/ 0 h 23"/>
                  <a:gd name="T8" fmla="*/ 21 w 1728"/>
                  <a:gd name="T9" fmla="*/ 0 h 23"/>
                  <a:gd name="T10" fmla="*/ 0 w 1728"/>
                  <a:gd name="T11" fmla="*/ 0 h 23"/>
                  <a:gd name="T12" fmla="*/ 0 w 1728"/>
                  <a:gd name="T13" fmla="*/ 0 h 23"/>
                  <a:gd name="T14" fmla="*/ 0 w 1728"/>
                  <a:gd name="T15" fmla="*/ 0 h 23"/>
                  <a:gd name="T16" fmla="*/ 0 w 1728"/>
                  <a:gd name="T17" fmla="*/ 0 h 23"/>
                  <a:gd name="T18" fmla="*/ 0 w 1728"/>
                  <a:gd name="T19" fmla="*/ 0 h 23"/>
                  <a:gd name="T20" fmla="*/ 21 w 1728"/>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23"/>
                  <a:gd name="T35" fmla="*/ 1728 w 172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23">
                    <a:moveTo>
                      <a:pt x="1723" y="0"/>
                    </a:moveTo>
                    <a:lnTo>
                      <a:pt x="1724" y="6"/>
                    </a:lnTo>
                    <a:lnTo>
                      <a:pt x="1725" y="12"/>
                    </a:lnTo>
                    <a:lnTo>
                      <a:pt x="1727" y="17"/>
                    </a:lnTo>
                    <a:lnTo>
                      <a:pt x="1728" y="23"/>
                    </a:lnTo>
                    <a:lnTo>
                      <a:pt x="0" y="23"/>
                    </a:lnTo>
                    <a:lnTo>
                      <a:pt x="2" y="17"/>
                    </a:lnTo>
                    <a:lnTo>
                      <a:pt x="2" y="12"/>
                    </a:lnTo>
                    <a:lnTo>
                      <a:pt x="3" y="6"/>
                    </a:lnTo>
                    <a:lnTo>
                      <a:pt x="3" y="0"/>
                    </a:lnTo>
                    <a:lnTo>
                      <a:pt x="1723" y="0"/>
                    </a:lnTo>
                    <a:close/>
                  </a:path>
                </a:pathLst>
              </a:custGeom>
              <a:solidFill>
                <a:srgbClr val="767676"/>
              </a:solidFill>
              <a:ln w="9525">
                <a:noFill/>
                <a:round/>
                <a:headEnd/>
                <a:tailEnd/>
              </a:ln>
            </p:spPr>
            <p:txBody>
              <a:bodyPr/>
              <a:lstStyle/>
              <a:p>
                <a:endParaRPr lang="fr-FR"/>
              </a:p>
            </p:txBody>
          </p:sp>
          <p:sp>
            <p:nvSpPr>
              <p:cNvPr id="592" name="Freeform 490"/>
              <p:cNvSpPr>
                <a:spLocks/>
              </p:cNvSpPr>
              <p:nvPr/>
            </p:nvSpPr>
            <p:spPr bwMode="auto">
              <a:xfrm>
                <a:off x="1530" y="932"/>
                <a:ext cx="579" cy="8"/>
              </a:xfrm>
              <a:custGeom>
                <a:avLst/>
                <a:gdLst>
                  <a:gd name="T0" fmla="*/ 21 w 1737"/>
                  <a:gd name="T1" fmla="*/ 0 h 24"/>
                  <a:gd name="T2" fmla="*/ 21 w 1737"/>
                  <a:gd name="T3" fmla="*/ 0 h 24"/>
                  <a:gd name="T4" fmla="*/ 21 w 1737"/>
                  <a:gd name="T5" fmla="*/ 0 h 24"/>
                  <a:gd name="T6" fmla="*/ 21 w 1737"/>
                  <a:gd name="T7" fmla="*/ 0 h 24"/>
                  <a:gd name="T8" fmla="*/ 21 w 1737"/>
                  <a:gd name="T9" fmla="*/ 0 h 24"/>
                  <a:gd name="T10" fmla="*/ 0 w 1737"/>
                  <a:gd name="T11" fmla="*/ 0 h 24"/>
                  <a:gd name="T12" fmla="*/ 0 w 1737"/>
                  <a:gd name="T13" fmla="*/ 0 h 24"/>
                  <a:gd name="T14" fmla="*/ 0 w 1737"/>
                  <a:gd name="T15" fmla="*/ 0 h 24"/>
                  <a:gd name="T16" fmla="*/ 0 w 1737"/>
                  <a:gd name="T17" fmla="*/ 0 h 24"/>
                  <a:gd name="T18" fmla="*/ 0 w 1737"/>
                  <a:gd name="T19" fmla="*/ 0 h 24"/>
                  <a:gd name="T20" fmla="*/ 21 w 173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7"/>
                  <a:gd name="T34" fmla="*/ 0 h 24"/>
                  <a:gd name="T35" fmla="*/ 1737 w 173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7" h="24">
                    <a:moveTo>
                      <a:pt x="1730" y="0"/>
                    </a:moveTo>
                    <a:lnTo>
                      <a:pt x="1733" y="6"/>
                    </a:lnTo>
                    <a:lnTo>
                      <a:pt x="1734" y="11"/>
                    </a:lnTo>
                    <a:lnTo>
                      <a:pt x="1736" y="18"/>
                    </a:lnTo>
                    <a:lnTo>
                      <a:pt x="1737" y="24"/>
                    </a:lnTo>
                    <a:lnTo>
                      <a:pt x="0" y="24"/>
                    </a:lnTo>
                    <a:lnTo>
                      <a:pt x="1" y="18"/>
                    </a:lnTo>
                    <a:lnTo>
                      <a:pt x="1" y="11"/>
                    </a:lnTo>
                    <a:lnTo>
                      <a:pt x="2" y="6"/>
                    </a:lnTo>
                    <a:lnTo>
                      <a:pt x="2" y="0"/>
                    </a:lnTo>
                    <a:lnTo>
                      <a:pt x="1730" y="0"/>
                    </a:lnTo>
                    <a:close/>
                  </a:path>
                </a:pathLst>
              </a:custGeom>
              <a:solidFill>
                <a:srgbClr val="767676"/>
              </a:solidFill>
              <a:ln w="9525">
                <a:noFill/>
                <a:round/>
                <a:headEnd/>
                <a:tailEnd/>
              </a:ln>
            </p:spPr>
            <p:txBody>
              <a:bodyPr/>
              <a:lstStyle/>
              <a:p>
                <a:endParaRPr lang="fr-FR"/>
              </a:p>
            </p:txBody>
          </p:sp>
          <p:sp>
            <p:nvSpPr>
              <p:cNvPr id="593" name="Freeform 491"/>
              <p:cNvSpPr>
                <a:spLocks/>
              </p:cNvSpPr>
              <p:nvPr/>
            </p:nvSpPr>
            <p:spPr bwMode="auto">
              <a:xfrm>
                <a:off x="1529" y="940"/>
                <a:ext cx="582" cy="7"/>
              </a:xfrm>
              <a:custGeom>
                <a:avLst/>
                <a:gdLst>
                  <a:gd name="T0" fmla="*/ 21 w 1745"/>
                  <a:gd name="T1" fmla="*/ 0 h 22"/>
                  <a:gd name="T2" fmla="*/ 21 w 1745"/>
                  <a:gd name="T3" fmla="*/ 0 h 22"/>
                  <a:gd name="T4" fmla="*/ 22 w 1745"/>
                  <a:gd name="T5" fmla="*/ 0 h 22"/>
                  <a:gd name="T6" fmla="*/ 22 w 1745"/>
                  <a:gd name="T7" fmla="*/ 0 h 22"/>
                  <a:gd name="T8" fmla="*/ 22 w 1745"/>
                  <a:gd name="T9" fmla="*/ 0 h 22"/>
                  <a:gd name="T10" fmla="*/ 0 w 1745"/>
                  <a:gd name="T11" fmla="*/ 0 h 22"/>
                  <a:gd name="T12" fmla="*/ 0 w 1745"/>
                  <a:gd name="T13" fmla="*/ 0 h 22"/>
                  <a:gd name="T14" fmla="*/ 0 w 1745"/>
                  <a:gd name="T15" fmla="*/ 0 h 22"/>
                  <a:gd name="T16" fmla="*/ 0 w 1745"/>
                  <a:gd name="T17" fmla="*/ 0 h 22"/>
                  <a:gd name="T18" fmla="*/ 0 w 1745"/>
                  <a:gd name="T19" fmla="*/ 0 h 22"/>
                  <a:gd name="T20" fmla="*/ 21 w 174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5"/>
                  <a:gd name="T34" fmla="*/ 0 h 22"/>
                  <a:gd name="T35" fmla="*/ 1745 w 17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5" h="22">
                    <a:moveTo>
                      <a:pt x="1739" y="0"/>
                    </a:moveTo>
                    <a:lnTo>
                      <a:pt x="1740" y="5"/>
                    </a:lnTo>
                    <a:lnTo>
                      <a:pt x="1743" y="11"/>
                    </a:lnTo>
                    <a:lnTo>
                      <a:pt x="1744" y="17"/>
                    </a:lnTo>
                    <a:lnTo>
                      <a:pt x="1745" y="22"/>
                    </a:lnTo>
                    <a:lnTo>
                      <a:pt x="0" y="22"/>
                    </a:lnTo>
                    <a:lnTo>
                      <a:pt x="1" y="17"/>
                    </a:lnTo>
                    <a:lnTo>
                      <a:pt x="1" y="11"/>
                    </a:lnTo>
                    <a:lnTo>
                      <a:pt x="2" y="5"/>
                    </a:lnTo>
                    <a:lnTo>
                      <a:pt x="2" y="0"/>
                    </a:lnTo>
                    <a:lnTo>
                      <a:pt x="1739" y="0"/>
                    </a:lnTo>
                    <a:close/>
                  </a:path>
                </a:pathLst>
              </a:custGeom>
              <a:solidFill>
                <a:srgbClr val="787878"/>
              </a:solidFill>
              <a:ln w="9525">
                <a:noFill/>
                <a:round/>
                <a:headEnd/>
                <a:tailEnd/>
              </a:ln>
            </p:spPr>
            <p:txBody>
              <a:bodyPr/>
              <a:lstStyle/>
              <a:p>
                <a:endParaRPr lang="fr-FR"/>
              </a:p>
            </p:txBody>
          </p:sp>
          <p:sp>
            <p:nvSpPr>
              <p:cNvPr id="594" name="Freeform 492"/>
              <p:cNvSpPr>
                <a:spLocks/>
              </p:cNvSpPr>
              <p:nvPr/>
            </p:nvSpPr>
            <p:spPr bwMode="auto">
              <a:xfrm>
                <a:off x="1528" y="947"/>
                <a:ext cx="585" cy="8"/>
              </a:xfrm>
              <a:custGeom>
                <a:avLst/>
                <a:gdLst>
                  <a:gd name="T0" fmla="*/ 22 w 1754"/>
                  <a:gd name="T1" fmla="*/ 0 h 24"/>
                  <a:gd name="T2" fmla="*/ 22 w 1754"/>
                  <a:gd name="T3" fmla="*/ 0 h 24"/>
                  <a:gd name="T4" fmla="*/ 22 w 1754"/>
                  <a:gd name="T5" fmla="*/ 0 h 24"/>
                  <a:gd name="T6" fmla="*/ 22 w 1754"/>
                  <a:gd name="T7" fmla="*/ 0 h 24"/>
                  <a:gd name="T8" fmla="*/ 22 w 1754"/>
                  <a:gd name="T9" fmla="*/ 0 h 24"/>
                  <a:gd name="T10" fmla="*/ 0 w 1754"/>
                  <a:gd name="T11" fmla="*/ 0 h 24"/>
                  <a:gd name="T12" fmla="*/ 0 w 1754"/>
                  <a:gd name="T13" fmla="*/ 0 h 24"/>
                  <a:gd name="T14" fmla="*/ 0 w 1754"/>
                  <a:gd name="T15" fmla="*/ 0 h 24"/>
                  <a:gd name="T16" fmla="*/ 0 w 1754"/>
                  <a:gd name="T17" fmla="*/ 0 h 24"/>
                  <a:gd name="T18" fmla="*/ 0 w 1754"/>
                  <a:gd name="T19" fmla="*/ 0 h 24"/>
                  <a:gd name="T20" fmla="*/ 22 w 175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4"/>
                  <a:gd name="T34" fmla="*/ 0 h 24"/>
                  <a:gd name="T35" fmla="*/ 1754 w 175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4" h="24">
                    <a:moveTo>
                      <a:pt x="1747" y="0"/>
                    </a:moveTo>
                    <a:lnTo>
                      <a:pt x="1749" y="6"/>
                    </a:lnTo>
                    <a:lnTo>
                      <a:pt x="1750" y="12"/>
                    </a:lnTo>
                    <a:lnTo>
                      <a:pt x="1753" y="19"/>
                    </a:lnTo>
                    <a:lnTo>
                      <a:pt x="1754" y="24"/>
                    </a:lnTo>
                    <a:lnTo>
                      <a:pt x="0" y="24"/>
                    </a:lnTo>
                    <a:lnTo>
                      <a:pt x="1" y="19"/>
                    </a:lnTo>
                    <a:lnTo>
                      <a:pt x="1" y="12"/>
                    </a:lnTo>
                    <a:lnTo>
                      <a:pt x="2" y="6"/>
                    </a:lnTo>
                    <a:lnTo>
                      <a:pt x="2" y="0"/>
                    </a:lnTo>
                    <a:lnTo>
                      <a:pt x="1747" y="0"/>
                    </a:lnTo>
                    <a:close/>
                  </a:path>
                </a:pathLst>
              </a:custGeom>
              <a:solidFill>
                <a:srgbClr val="7B7B7B"/>
              </a:solidFill>
              <a:ln w="9525">
                <a:noFill/>
                <a:round/>
                <a:headEnd/>
                <a:tailEnd/>
              </a:ln>
            </p:spPr>
            <p:txBody>
              <a:bodyPr/>
              <a:lstStyle/>
              <a:p>
                <a:endParaRPr lang="fr-FR"/>
              </a:p>
            </p:txBody>
          </p:sp>
          <p:sp>
            <p:nvSpPr>
              <p:cNvPr id="595" name="Freeform 493"/>
              <p:cNvSpPr>
                <a:spLocks/>
              </p:cNvSpPr>
              <p:nvPr/>
            </p:nvSpPr>
            <p:spPr bwMode="auto">
              <a:xfrm>
                <a:off x="1527" y="955"/>
                <a:ext cx="588" cy="8"/>
              </a:xfrm>
              <a:custGeom>
                <a:avLst/>
                <a:gdLst>
                  <a:gd name="T0" fmla="*/ 22 w 1762"/>
                  <a:gd name="T1" fmla="*/ 0 h 23"/>
                  <a:gd name="T2" fmla="*/ 22 w 1762"/>
                  <a:gd name="T3" fmla="*/ 0 h 23"/>
                  <a:gd name="T4" fmla="*/ 22 w 1762"/>
                  <a:gd name="T5" fmla="*/ 0 h 23"/>
                  <a:gd name="T6" fmla="*/ 22 w 1762"/>
                  <a:gd name="T7" fmla="*/ 0 h 23"/>
                  <a:gd name="T8" fmla="*/ 22 w 1762"/>
                  <a:gd name="T9" fmla="*/ 0 h 23"/>
                  <a:gd name="T10" fmla="*/ 0 w 1762"/>
                  <a:gd name="T11" fmla="*/ 0 h 23"/>
                  <a:gd name="T12" fmla="*/ 0 w 1762"/>
                  <a:gd name="T13" fmla="*/ 0 h 23"/>
                  <a:gd name="T14" fmla="*/ 0 w 1762"/>
                  <a:gd name="T15" fmla="*/ 0 h 23"/>
                  <a:gd name="T16" fmla="*/ 0 w 1762"/>
                  <a:gd name="T17" fmla="*/ 0 h 23"/>
                  <a:gd name="T18" fmla="*/ 0 w 1762"/>
                  <a:gd name="T19" fmla="*/ 0 h 23"/>
                  <a:gd name="T20" fmla="*/ 22 w 176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2"/>
                  <a:gd name="T34" fmla="*/ 0 h 23"/>
                  <a:gd name="T35" fmla="*/ 1762 w 176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2" h="23">
                    <a:moveTo>
                      <a:pt x="1757" y="0"/>
                    </a:moveTo>
                    <a:lnTo>
                      <a:pt x="1758" y="6"/>
                    </a:lnTo>
                    <a:lnTo>
                      <a:pt x="1760" y="12"/>
                    </a:lnTo>
                    <a:lnTo>
                      <a:pt x="1761" y="17"/>
                    </a:lnTo>
                    <a:lnTo>
                      <a:pt x="1762" y="23"/>
                    </a:lnTo>
                    <a:lnTo>
                      <a:pt x="0" y="23"/>
                    </a:lnTo>
                    <a:lnTo>
                      <a:pt x="2" y="17"/>
                    </a:lnTo>
                    <a:lnTo>
                      <a:pt x="2" y="12"/>
                    </a:lnTo>
                    <a:lnTo>
                      <a:pt x="3" y="6"/>
                    </a:lnTo>
                    <a:lnTo>
                      <a:pt x="3" y="0"/>
                    </a:lnTo>
                    <a:lnTo>
                      <a:pt x="1757" y="0"/>
                    </a:lnTo>
                    <a:close/>
                  </a:path>
                </a:pathLst>
              </a:custGeom>
              <a:solidFill>
                <a:srgbClr val="7D7D7D"/>
              </a:solidFill>
              <a:ln w="9525">
                <a:noFill/>
                <a:round/>
                <a:headEnd/>
                <a:tailEnd/>
              </a:ln>
            </p:spPr>
            <p:txBody>
              <a:bodyPr/>
              <a:lstStyle/>
              <a:p>
                <a:endParaRPr lang="fr-FR"/>
              </a:p>
            </p:txBody>
          </p:sp>
          <p:sp>
            <p:nvSpPr>
              <p:cNvPr id="596" name="Freeform 494"/>
              <p:cNvSpPr>
                <a:spLocks/>
              </p:cNvSpPr>
              <p:nvPr/>
            </p:nvSpPr>
            <p:spPr bwMode="auto">
              <a:xfrm>
                <a:off x="1527" y="963"/>
                <a:ext cx="590" cy="8"/>
              </a:xfrm>
              <a:custGeom>
                <a:avLst/>
                <a:gdLst>
                  <a:gd name="T0" fmla="*/ 22 w 1770"/>
                  <a:gd name="T1" fmla="*/ 0 h 24"/>
                  <a:gd name="T2" fmla="*/ 22 w 1770"/>
                  <a:gd name="T3" fmla="*/ 0 h 24"/>
                  <a:gd name="T4" fmla="*/ 22 w 1770"/>
                  <a:gd name="T5" fmla="*/ 0 h 24"/>
                  <a:gd name="T6" fmla="*/ 22 w 1770"/>
                  <a:gd name="T7" fmla="*/ 0 h 24"/>
                  <a:gd name="T8" fmla="*/ 22 w 1770"/>
                  <a:gd name="T9" fmla="*/ 0 h 24"/>
                  <a:gd name="T10" fmla="*/ 0 w 1770"/>
                  <a:gd name="T11" fmla="*/ 0 h 24"/>
                  <a:gd name="T12" fmla="*/ 0 w 1770"/>
                  <a:gd name="T13" fmla="*/ 0 h 24"/>
                  <a:gd name="T14" fmla="*/ 0 w 1770"/>
                  <a:gd name="T15" fmla="*/ 0 h 24"/>
                  <a:gd name="T16" fmla="*/ 0 w 1770"/>
                  <a:gd name="T17" fmla="*/ 0 h 24"/>
                  <a:gd name="T18" fmla="*/ 0 w 1770"/>
                  <a:gd name="T19" fmla="*/ 0 h 24"/>
                  <a:gd name="T20" fmla="*/ 22 w 177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0"/>
                  <a:gd name="T34" fmla="*/ 0 h 24"/>
                  <a:gd name="T35" fmla="*/ 1770 w 177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0" h="24">
                    <a:moveTo>
                      <a:pt x="1763" y="0"/>
                    </a:moveTo>
                    <a:lnTo>
                      <a:pt x="1766" y="6"/>
                    </a:lnTo>
                    <a:lnTo>
                      <a:pt x="1767" y="11"/>
                    </a:lnTo>
                    <a:lnTo>
                      <a:pt x="1769" y="18"/>
                    </a:lnTo>
                    <a:lnTo>
                      <a:pt x="1770" y="24"/>
                    </a:lnTo>
                    <a:lnTo>
                      <a:pt x="0" y="24"/>
                    </a:lnTo>
                    <a:lnTo>
                      <a:pt x="0" y="18"/>
                    </a:lnTo>
                    <a:lnTo>
                      <a:pt x="1" y="11"/>
                    </a:lnTo>
                    <a:lnTo>
                      <a:pt x="1" y="6"/>
                    </a:lnTo>
                    <a:lnTo>
                      <a:pt x="1" y="0"/>
                    </a:lnTo>
                    <a:lnTo>
                      <a:pt x="1763" y="0"/>
                    </a:lnTo>
                    <a:close/>
                  </a:path>
                </a:pathLst>
              </a:custGeom>
              <a:solidFill>
                <a:srgbClr val="808080"/>
              </a:solidFill>
              <a:ln w="9525">
                <a:noFill/>
                <a:round/>
                <a:headEnd/>
                <a:tailEnd/>
              </a:ln>
            </p:spPr>
            <p:txBody>
              <a:bodyPr/>
              <a:lstStyle/>
              <a:p>
                <a:endParaRPr lang="fr-FR"/>
              </a:p>
            </p:txBody>
          </p:sp>
          <p:sp>
            <p:nvSpPr>
              <p:cNvPr id="597" name="Freeform 495"/>
              <p:cNvSpPr>
                <a:spLocks/>
              </p:cNvSpPr>
              <p:nvPr/>
            </p:nvSpPr>
            <p:spPr bwMode="auto">
              <a:xfrm>
                <a:off x="1521" y="971"/>
                <a:ext cx="627" cy="110"/>
              </a:xfrm>
              <a:custGeom>
                <a:avLst/>
                <a:gdLst>
                  <a:gd name="T0" fmla="*/ 22 w 1879"/>
                  <a:gd name="T1" fmla="*/ 0 h 330"/>
                  <a:gd name="T2" fmla="*/ 22 w 1879"/>
                  <a:gd name="T3" fmla="*/ 0 h 330"/>
                  <a:gd name="T4" fmla="*/ 22 w 1879"/>
                  <a:gd name="T5" fmla="*/ 1 h 330"/>
                  <a:gd name="T6" fmla="*/ 23 w 1879"/>
                  <a:gd name="T7" fmla="*/ 2 h 330"/>
                  <a:gd name="T8" fmla="*/ 23 w 1879"/>
                  <a:gd name="T9" fmla="*/ 2 h 330"/>
                  <a:gd name="T10" fmla="*/ 23 w 1879"/>
                  <a:gd name="T11" fmla="*/ 3 h 330"/>
                  <a:gd name="T12" fmla="*/ 23 w 1879"/>
                  <a:gd name="T13" fmla="*/ 3 h 330"/>
                  <a:gd name="T14" fmla="*/ 23 w 1879"/>
                  <a:gd name="T15" fmla="*/ 4 h 330"/>
                  <a:gd name="T16" fmla="*/ 23 w 1879"/>
                  <a:gd name="T17" fmla="*/ 4 h 330"/>
                  <a:gd name="T18" fmla="*/ 23 w 1879"/>
                  <a:gd name="T19" fmla="*/ 4 h 330"/>
                  <a:gd name="T20" fmla="*/ 22 w 1879"/>
                  <a:gd name="T21" fmla="*/ 4 h 330"/>
                  <a:gd name="T22" fmla="*/ 21 w 1879"/>
                  <a:gd name="T23" fmla="*/ 4 h 330"/>
                  <a:gd name="T24" fmla="*/ 20 w 1879"/>
                  <a:gd name="T25" fmla="*/ 4 h 330"/>
                  <a:gd name="T26" fmla="*/ 20 w 1879"/>
                  <a:gd name="T27" fmla="*/ 4 h 330"/>
                  <a:gd name="T28" fmla="*/ 19 w 1879"/>
                  <a:gd name="T29" fmla="*/ 4 h 330"/>
                  <a:gd name="T30" fmla="*/ 18 w 1879"/>
                  <a:gd name="T31" fmla="*/ 4 h 330"/>
                  <a:gd name="T32" fmla="*/ 17 w 1879"/>
                  <a:gd name="T33" fmla="*/ 4 h 330"/>
                  <a:gd name="T34" fmla="*/ 17 w 1879"/>
                  <a:gd name="T35" fmla="*/ 4 h 330"/>
                  <a:gd name="T36" fmla="*/ 16 w 1879"/>
                  <a:gd name="T37" fmla="*/ 4 h 330"/>
                  <a:gd name="T38" fmla="*/ 15 w 1879"/>
                  <a:gd name="T39" fmla="*/ 4 h 330"/>
                  <a:gd name="T40" fmla="*/ 14 w 1879"/>
                  <a:gd name="T41" fmla="*/ 4 h 330"/>
                  <a:gd name="T42" fmla="*/ 14 w 1879"/>
                  <a:gd name="T43" fmla="*/ 4 h 330"/>
                  <a:gd name="T44" fmla="*/ 13 w 1879"/>
                  <a:gd name="T45" fmla="*/ 4 h 330"/>
                  <a:gd name="T46" fmla="*/ 12 w 1879"/>
                  <a:gd name="T47" fmla="*/ 4 h 330"/>
                  <a:gd name="T48" fmla="*/ 12 w 1879"/>
                  <a:gd name="T49" fmla="*/ 4 h 330"/>
                  <a:gd name="T50" fmla="*/ 11 w 1879"/>
                  <a:gd name="T51" fmla="*/ 4 h 330"/>
                  <a:gd name="T52" fmla="*/ 10 w 1879"/>
                  <a:gd name="T53" fmla="*/ 4 h 330"/>
                  <a:gd name="T54" fmla="*/ 9 w 1879"/>
                  <a:gd name="T55" fmla="*/ 4 h 330"/>
                  <a:gd name="T56" fmla="*/ 9 w 1879"/>
                  <a:gd name="T57" fmla="*/ 3 h 330"/>
                  <a:gd name="T58" fmla="*/ 8 w 1879"/>
                  <a:gd name="T59" fmla="*/ 3 h 330"/>
                  <a:gd name="T60" fmla="*/ 7 w 1879"/>
                  <a:gd name="T61" fmla="*/ 3 h 330"/>
                  <a:gd name="T62" fmla="*/ 7 w 1879"/>
                  <a:gd name="T63" fmla="*/ 3 h 330"/>
                  <a:gd name="T64" fmla="*/ 6 w 1879"/>
                  <a:gd name="T65" fmla="*/ 3 h 330"/>
                  <a:gd name="T66" fmla="*/ 5 w 1879"/>
                  <a:gd name="T67" fmla="*/ 3 h 330"/>
                  <a:gd name="T68" fmla="*/ 4 w 1879"/>
                  <a:gd name="T69" fmla="*/ 3 h 330"/>
                  <a:gd name="T70" fmla="*/ 4 w 1879"/>
                  <a:gd name="T71" fmla="*/ 3 h 330"/>
                  <a:gd name="T72" fmla="*/ 3 w 1879"/>
                  <a:gd name="T73" fmla="*/ 3 h 330"/>
                  <a:gd name="T74" fmla="*/ 2 w 1879"/>
                  <a:gd name="T75" fmla="*/ 3 h 330"/>
                  <a:gd name="T76" fmla="*/ 1 w 1879"/>
                  <a:gd name="T77" fmla="*/ 3 h 330"/>
                  <a:gd name="T78" fmla="*/ 1 w 1879"/>
                  <a:gd name="T79" fmla="*/ 3 h 330"/>
                  <a:gd name="T80" fmla="*/ 0 w 1879"/>
                  <a:gd name="T81" fmla="*/ 3 h 330"/>
                  <a:gd name="T82" fmla="*/ 0 w 1879"/>
                  <a:gd name="T83" fmla="*/ 2 h 330"/>
                  <a:gd name="T84" fmla="*/ 0 w 1879"/>
                  <a:gd name="T85" fmla="*/ 1 h 330"/>
                  <a:gd name="T86" fmla="*/ 0 w 1879"/>
                  <a:gd name="T87" fmla="*/ 1 h 330"/>
                  <a:gd name="T88" fmla="*/ 0 w 1879"/>
                  <a:gd name="T89" fmla="*/ 0 h 330"/>
                  <a:gd name="T90" fmla="*/ 22 w 1879"/>
                  <a:gd name="T91" fmla="*/ 0 h 3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9"/>
                  <a:gd name="T139" fmla="*/ 0 h 330"/>
                  <a:gd name="T140" fmla="*/ 1879 w 1879"/>
                  <a:gd name="T141" fmla="*/ 330 h 3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9" h="330">
                    <a:moveTo>
                      <a:pt x="1787" y="0"/>
                    </a:moveTo>
                    <a:lnTo>
                      <a:pt x="1798" y="40"/>
                    </a:lnTo>
                    <a:lnTo>
                      <a:pt x="1810" y="81"/>
                    </a:lnTo>
                    <a:lnTo>
                      <a:pt x="1821" y="122"/>
                    </a:lnTo>
                    <a:lnTo>
                      <a:pt x="1832" y="164"/>
                    </a:lnTo>
                    <a:lnTo>
                      <a:pt x="1844" y="205"/>
                    </a:lnTo>
                    <a:lnTo>
                      <a:pt x="1855" y="247"/>
                    </a:lnTo>
                    <a:lnTo>
                      <a:pt x="1868" y="288"/>
                    </a:lnTo>
                    <a:lnTo>
                      <a:pt x="1879" y="330"/>
                    </a:lnTo>
                    <a:lnTo>
                      <a:pt x="1819" y="328"/>
                    </a:lnTo>
                    <a:lnTo>
                      <a:pt x="1760" y="326"/>
                    </a:lnTo>
                    <a:lnTo>
                      <a:pt x="1701" y="324"/>
                    </a:lnTo>
                    <a:lnTo>
                      <a:pt x="1642" y="321"/>
                    </a:lnTo>
                    <a:lnTo>
                      <a:pt x="1582" y="319"/>
                    </a:lnTo>
                    <a:lnTo>
                      <a:pt x="1523" y="317"/>
                    </a:lnTo>
                    <a:lnTo>
                      <a:pt x="1466" y="314"/>
                    </a:lnTo>
                    <a:lnTo>
                      <a:pt x="1407" y="312"/>
                    </a:lnTo>
                    <a:lnTo>
                      <a:pt x="1348" y="310"/>
                    </a:lnTo>
                    <a:lnTo>
                      <a:pt x="1289" y="308"/>
                    </a:lnTo>
                    <a:lnTo>
                      <a:pt x="1231" y="305"/>
                    </a:lnTo>
                    <a:lnTo>
                      <a:pt x="1172" y="303"/>
                    </a:lnTo>
                    <a:lnTo>
                      <a:pt x="1113" y="301"/>
                    </a:lnTo>
                    <a:lnTo>
                      <a:pt x="1056" y="299"/>
                    </a:lnTo>
                    <a:lnTo>
                      <a:pt x="997" y="296"/>
                    </a:lnTo>
                    <a:lnTo>
                      <a:pt x="939" y="293"/>
                    </a:lnTo>
                    <a:lnTo>
                      <a:pt x="880" y="291"/>
                    </a:lnTo>
                    <a:lnTo>
                      <a:pt x="822" y="287"/>
                    </a:lnTo>
                    <a:lnTo>
                      <a:pt x="763" y="284"/>
                    </a:lnTo>
                    <a:lnTo>
                      <a:pt x="706" y="280"/>
                    </a:lnTo>
                    <a:lnTo>
                      <a:pt x="647" y="276"/>
                    </a:lnTo>
                    <a:lnTo>
                      <a:pt x="588" y="271"/>
                    </a:lnTo>
                    <a:lnTo>
                      <a:pt x="530" y="267"/>
                    </a:lnTo>
                    <a:lnTo>
                      <a:pt x="471" y="262"/>
                    </a:lnTo>
                    <a:lnTo>
                      <a:pt x="412" y="257"/>
                    </a:lnTo>
                    <a:lnTo>
                      <a:pt x="355" y="251"/>
                    </a:lnTo>
                    <a:lnTo>
                      <a:pt x="296" y="245"/>
                    </a:lnTo>
                    <a:lnTo>
                      <a:pt x="237" y="239"/>
                    </a:lnTo>
                    <a:lnTo>
                      <a:pt x="178" y="232"/>
                    </a:lnTo>
                    <a:lnTo>
                      <a:pt x="119" y="224"/>
                    </a:lnTo>
                    <a:lnTo>
                      <a:pt x="59" y="216"/>
                    </a:lnTo>
                    <a:lnTo>
                      <a:pt x="0" y="208"/>
                    </a:lnTo>
                    <a:lnTo>
                      <a:pt x="4" y="156"/>
                    </a:lnTo>
                    <a:lnTo>
                      <a:pt x="8" y="104"/>
                    </a:lnTo>
                    <a:lnTo>
                      <a:pt x="13" y="52"/>
                    </a:lnTo>
                    <a:lnTo>
                      <a:pt x="17" y="0"/>
                    </a:lnTo>
                    <a:lnTo>
                      <a:pt x="1787" y="0"/>
                    </a:lnTo>
                    <a:close/>
                  </a:path>
                </a:pathLst>
              </a:custGeom>
              <a:solidFill>
                <a:srgbClr val="808080"/>
              </a:solidFill>
              <a:ln w="9525">
                <a:noFill/>
                <a:round/>
                <a:headEnd/>
                <a:tailEnd/>
              </a:ln>
            </p:spPr>
            <p:txBody>
              <a:bodyPr/>
              <a:lstStyle/>
              <a:p>
                <a:endParaRPr lang="fr-FR"/>
              </a:p>
            </p:txBody>
          </p:sp>
          <p:sp>
            <p:nvSpPr>
              <p:cNvPr id="598" name="Freeform 496"/>
              <p:cNvSpPr>
                <a:spLocks/>
              </p:cNvSpPr>
              <p:nvPr/>
            </p:nvSpPr>
            <p:spPr bwMode="auto">
              <a:xfrm>
                <a:off x="2091" y="575"/>
                <a:ext cx="145" cy="112"/>
              </a:xfrm>
              <a:custGeom>
                <a:avLst/>
                <a:gdLst>
                  <a:gd name="T0" fmla="*/ 5 w 436"/>
                  <a:gd name="T1" fmla="*/ 4 h 335"/>
                  <a:gd name="T2" fmla="*/ 5 w 436"/>
                  <a:gd name="T3" fmla="*/ 4 h 335"/>
                  <a:gd name="T4" fmla="*/ 5 w 436"/>
                  <a:gd name="T5" fmla="*/ 4 h 335"/>
                  <a:gd name="T6" fmla="*/ 4 w 436"/>
                  <a:gd name="T7" fmla="*/ 3 h 335"/>
                  <a:gd name="T8" fmla="*/ 4 w 436"/>
                  <a:gd name="T9" fmla="*/ 3 h 335"/>
                  <a:gd name="T10" fmla="*/ 4 w 436"/>
                  <a:gd name="T11" fmla="*/ 3 h 335"/>
                  <a:gd name="T12" fmla="*/ 3 w 436"/>
                  <a:gd name="T13" fmla="*/ 3 h 335"/>
                  <a:gd name="T14" fmla="*/ 3 w 436"/>
                  <a:gd name="T15" fmla="*/ 2 h 335"/>
                  <a:gd name="T16" fmla="*/ 3 w 436"/>
                  <a:gd name="T17" fmla="*/ 2 h 335"/>
                  <a:gd name="T18" fmla="*/ 2 w 436"/>
                  <a:gd name="T19" fmla="*/ 2 h 335"/>
                  <a:gd name="T20" fmla="*/ 2 w 436"/>
                  <a:gd name="T21" fmla="*/ 2 h 335"/>
                  <a:gd name="T22" fmla="*/ 2 w 436"/>
                  <a:gd name="T23" fmla="*/ 1 h 335"/>
                  <a:gd name="T24" fmla="*/ 1 w 436"/>
                  <a:gd name="T25" fmla="*/ 1 h 335"/>
                  <a:gd name="T26" fmla="*/ 1 w 436"/>
                  <a:gd name="T27" fmla="*/ 1 h 335"/>
                  <a:gd name="T28" fmla="*/ 1 w 436"/>
                  <a:gd name="T29" fmla="*/ 0 h 335"/>
                  <a:gd name="T30" fmla="*/ 0 w 436"/>
                  <a:gd name="T31" fmla="*/ 0 h 335"/>
                  <a:gd name="T32" fmla="*/ 0 w 436"/>
                  <a:gd name="T33" fmla="*/ 0 h 335"/>
                  <a:gd name="T34" fmla="*/ 0 w 436"/>
                  <a:gd name="T35" fmla="*/ 1 h 335"/>
                  <a:gd name="T36" fmla="*/ 0 w 436"/>
                  <a:gd name="T37" fmla="*/ 1 h 335"/>
                  <a:gd name="T38" fmla="*/ 0 w 436"/>
                  <a:gd name="T39" fmla="*/ 2 h 335"/>
                  <a:gd name="T40" fmla="*/ 1 w 436"/>
                  <a:gd name="T41" fmla="*/ 2 h 335"/>
                  <a:gd name="T42" fmla="*/ 1 w 436"/>
                  <a:gd name="T43" fmla="*/ 3 h 335"/>
                  <a:gd name="T44" fmla="*/ 1 w 436"/>
                  <a:gd name="T45" fmla="*/ 3 h 335"/>
                  <a:gd name="T46" fmla="*/ 1 w 436"/>
                  <a:gd name="T47" fmla="*/ 4 h 335"/>
                  <a:gd name="T48" fmla="*/ 1 w 436"/>
                  <a:gd name="T49" fmla="*/ 4 h 335"/>
                  <a:gd name="T50" fmla="*/ 5 w 436"/>
                  <a:gd name="T51" fmla="*/ 4 h 3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6"/>
                  <a:gd name="T79" fmla="*/ 0 h 335"/>
                  <a:gd name="T80" fmla="*/ 436 w 436"/>
                  <a:gd name="T81" fmla="*/ 335 h 3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6" h="335">
                    <a:moveTo>
                      <a:pt x="436" y="335"/>
                    </a:moveTo>
                    <a:lnTo>
                      <a:pt x="409" y="313"/>
                    </a:lnTo>
                    <a:lnTo>
                      <a:pt x="382" y="292"/>
                    </a:lnTo>
                    <a:lnTo>
                      <a:pt x="354" y="270"/>
                    </a:lnTo>
                    <a:lnTo>
                      <a:pt x="327" y="250"/>
                    </a:lnTo>
                    <a:lnTo>
                      <a:pt x="300" y="228"/>
                    </a:lnTo>
                    <a:lnTo>
                      <a:pt x="273" y="207"/>
                    </a:lnTo>
                    <a:lnTo>
                      <a:pt x="246" y="187"/>
                    </a:lnTo>
                    <a:lnTo>
                      <a:pt x="219" y="165"/>
                    </a:lnTo>
                    <a:lnTo>
                      <a:pt x="191" y="145"/>
                    </a:lnTo>
                    <a:lnTo>
                      <a:pt x="164" y="123"/>
                    </a:lnTo>
                    <a:lnTo>
                      <a:pt x="136" y="103"/>
                    </a:lnTo>
                    <a:lnTo>
                      <a:pt x="109" y="82"/>
                    </a:lnTo>
                    <a:lnTo>
                      <a:pt x="82" y="61"/>
                    </a:lnTo>
                    <a:lnTo>
                      <a:pt x="54" y="40"/>
                    </a:lnTo>
                    <a:lnTo>
                      <a:pt x="27" y="20"/>
                    </a:lnTo>
                    <a:lnTo>
                      <a:pt x="0" y="0"/>
                    </a:lnTo>
                    <a:lnTo>
                      <a:pt x="11" y="43"/>
                    </a:lnTo>
                    <a:lnTo>
                      <a:pt x="23" y="85"/>
                    </a:lnTo>
                    <a:lnTo>
                      <a:pt x="34" y="127"/>
                    </a:lnTo>
                    <a:lnTo>
                      <a:pt x="46" y="168"/>
                    </a:lnTo>
                    <a:lnTo>
                      <a:pt x="58" y="210"/>
                    </a:lnTo>
                    <a:lnTo>
                      <a:pt x="69" y="252"/>
                    </a:lnTo>
                    <a:lnTo>
                      <a:pt x="80" y="294"/>
                    </a:lnTo>
                    <a:lnTo>
                      <a:pt x="92" y="335"/>
                    </a:lnTo>
                    <a:lnTo>
                      <a:pt x="436" y="335"/>
                    </a:lnTo>
                    <a:close/>
                  </a:path>
                </a:pathLst>
              </a:custGeom>
              <a:solidFill>
                <a:srgbClr val="333333"/>
              </a:solidFill>
              <a:ln w="9525">
                <a:noFill/>
                <a:round/>
                <a:headEnd/>
                <a:tailEnd/>
              </a:ln>
            </p:spPr>
            <p:txBody>
              <a:bodyPr/>
              <a:lstStyle/>
              <a:p>
                <a:endParaRPr lang="fr-FR"/>
              </a:p>
            </p:txBody>
          </p:sp>
          <p:sp>
            <p:nvSpPr>
              <p:cNvPr id="599" name="Freeform 497"/>
              <p:cNvSpPr>
                <a:spLocks/>
              </p:cNvSpPr>
              <p:nvPr/>
            </p:nvSpPr>
            <p:spPr bwMode="auto">
              <a:xfrm>
                <a:off x="2122" y="687"/>
                <a:ext cx="124" cy="7"/>
              </a:xfrm>
              <a:custGeom>
                <a:avLst/>
                <a:gdLst>
                  <a:gd name="T0" fmla="*/ 4 w 372"/>
                  <a:gd name="T1" fmla="*/ 0 h 23"/>
                  <a:gd name="T2" fmla="*/ 4 w 372"/>
                  <a:gd name="T3" fmla="*/ 0 h 23"/>
                  <a:gd name="T4" fmla="*/ 4 w 372"/>
                  <a:gd name="T5" fmla="*/ 0 h 23"/>
                  <a:gd name="T6" fmla="*/ 5 w 372"/>
                  <a:gd name="T7" fmla="*/ 0 h 23"/>
                  <a:gd name="T8" fmla="*/ 5 w 372"/>
                  <a:gd name="T9" fmla="*/ 0 h 23"/>
                  <a:gd name="T10" fmla="*/ 0 w 372"/>
                  <a:gd name="T11" fmla="*/ 0 h 23"/>
                  <a:gd name="T12" fmla="*/ 0 w 372"/>
                  <a:gd name="T13" fmla="*/ 0 h 23"/>
                  <a:gd name="T14" fmla="*/ 0 w 372"/>
                  <a:gd name="T15" fmla="*/ 0 h 23"/>
                  <a:gd name="T16" fmla="*/ 0 w 372"/>
                  <a:gd name="T17" fmla="*/ 0 h 23"/>
                  <a:gd name="T18" fmla="*/ 0 w 372"/>
                  <a:gd name="T19" fmla="*/ 0 h 23"/>
                  <a:gd name="T20" fmla="*/ 4 w 37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3"/>
                  <a:gd name="T35" fmla="*/ 372 w 37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3">
                    <a:moveTo>
                      <a:pt x="344" y="0"/>
                    </a:moveTo>
                    <a:lnTo>
                      <a:pt x="352" y="6"/>
                    </a:lnTo>
                    <a:lnTo>
                      <a:pt x="359" y="11"/>
                    </a:lnTo>
                    <a:lnTo>
                      <a:pt x="365" y="17"/>
                    </a:lnTo>
                    <a:lnTo>
                      <a:pt x="372" y="23"/>
                    </a:lnTo>
                    <a:lnTo>
                      <a:pt x="7" y="23"/>
                    </a:lnTo>
                    <a:lnTo>
                      <a:pt x="5" y="17"/>
                    </a:lnTo>
                    <a:lnTo>
                      <a:pt x="3" y="11"/>
                    </a:lnTo>
                    <a:lnTo>
                      <a:pt x="2" y="6"/>
                    </a:lnTo>
                    <a:lnTo>
                      <a:pt x="0" y="0"/>
                    </a:lnTo>
                    <a:lnTo>
                      <a:pt x="344" y="0"/>
                    </a:lnTo>
                    <a:close/>
                  </a:path>
                </a:pathLst>
              </a:custGeom>
              <a:solidFill>
                <a:srgbClr val="363636"/>
              </a:solidFill>
              <a:ln w="9525">
                <a:noFill/>
                <a:round/>
                <a:headEnd/>
                <a:tailEnd/>
              </a:ln>
            </p:spPr>
            <p:txBody>
              <a:bodyPr/>
              <a:lstStyle/>
              <a:p>
                <a:endParaRPr lang="fr-FR"/>
              </a:p>
            </p:txBody>
          </p:sp>
          <p:sp>
            <p:nvSpPr>
              <p:cNvPr id="600" name="Freeform 498"/>
              <p:cNvSpPr>
                <a:spLocks/>
              </p:cNvSpPr>
              <p:nvPr/>
            </p:nvSpPr>
            <p:spPr bwMode="auto">
              <a:xfrm>
                <a:off x="2124" y="694"/>
                <a:ext cx="132" cy="8"/>
              </a:xfrm>
              <a:custGeom>
                <a:avLst/>
                <a:gdLst>
                  <a:gd name="T0" fmla="*/ 5 w 395"/>
                  <a:gd name="T1" fmla="*/ 0 h 23"/>
                  <a:gd name="T2" fmla="*/ 5 w 395"/>
                  <a:gd name="T3" fmla="*/ 0 h 23"/>
                  <a:gd name="T4" fmla="*/ 5 w 395"/>
                  <a:gd name="T5" fmla="*/ 0 h 23"/>
                  <a:gd name="T6" fmla="*/ 5 w 395"/>
                  <a:gd name="T7" fmla="*/ 0 h 23"/>
                  <a:gd name="T8" fmla="*/ 5 w 395"/>
                  <a:gd name="T9" fmla="*/ 0 h 23"/>
                  <a:gd name="T10" fmla="*/ 0 w 395"/>
                  <a:gd name="T11" fmla="*/ 0 h 23"/>
                  <a:gd name="T12" fmla="*/ 0 w 395"/>
                  <a:gd name="T13" fmla="*/ 0 h 23"/>
                  <a:gd name="T14" fmla="*/ 0 w 395"/>
                  <a:gd name="T15" fmla="*/ 0 h 23"/>
                  <a:gd name="T16" fmla="*/ 0 w 395"/>
                  <a:gd name="T17" fmla="*/ 0 h 23"/>
                  <a:gd name="T18" fmla="*/ 0 w 395"/>
                  <a:gd name="T19" fmla="*/ 0 h 23"/>
                  <a:gd name="T20" fmla="*/ 5 w 39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5"/>
                  <a:gd name="T34" fmla="*/ 0 h 23"/>
                  <a:gd name="T35" fmla="*/ 395 w 39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5" h="23">
                    <a:moveTo>
                      <a:pt x="365" y="0"/>
                    </a:moveTo>
                    <a:lnTo>
                      <a:pt x="373" y="5"/>
                    </a:lnTo>
                    <a:lnTo>
                      <a:pt x="380" y="11"/>
                    </a:lnTo>
                    <a:lnTo>
                      <a:pt x="387" y="18"/>
                    </a:lnTo>
                    <a:lnTo>
                      <a:pt x="395" y="23"/>
                    </a:lnTo>
                    <a:lnTo>
                      <a:pt x="5" y="23"/>
                    </a:lnTo>
                    <a:lnTo>
                      <a:pt x="4" y="18"/>
                    </a:lnTo>
                    <a:lnTo>
                      <a:pt x="2" y="11"/>
                    </a:lnTo>
                    <a:lnTo>
                      <a:pt x="1" y="5"/>
                    </a:lnTo>
                    <a:lnTo>
                      <a:pt x="0" y="0"/>
                    </a:lnTo>
                    <a:lnTo>
                      <a:pt x="365" y="0"/>
                    </a:lnTo>
                    <a:close/>
                  </a:path>
                </a:pathLst>
              </a:custGeom>
              <a:solidFill>
                <a:srgbClr val="393939"/>
              </a:solidFill>
              <a:ln w="9525">
                <a:noFill/>
                <a:round/>
                <a:headEnd/>
                <a:tailEnd/>
              </a:ln>
            </p:spPr>
            <p:txBody>
              <a:bodyPr/>
              <a:lstStyle/>
              <a:p>
                <a:endParaRPr lang="fr-FR"/>
              </a:p>
            </p:txBody>
          </p:sp>
          <p:sp>
            <p:nvSpPr>
              <p:cNvPr id="601" name="Freeform 499"/>
              <p:cNvSpPr>
                <a:spLocks/>
              </p:cNvSpPr>
              <p:nvPr/>
            </p:nvSpPr>
            <p:spPr bwMode="auto">
              <a:xfrm>
                <a:off x="2126" y="702"/>
                <a:ext cx="139" cy="8"/>
              </a:xfrm>
              <a:custGeom>
                <a:avLst/>
                <a:gdLst>
                  <a:gd name="T0" fmla="*/ 5 w 419"/>
                  <a:gd name="T1" fmla="*/ 0 h 24"/>
                  <a:gd name="T2" fmla="*/ 5 w 419"/>
                  <a:gd name="T3" fmla="*/ 0 h 24"/>
                  <a:gd name="T4" fmla="*/ 5 w 419"/>
                  <a:gd name="T5" fmla="*/ 0 h 24"/>
                  <a:gd name="T6" fmla="*/ 5 w 419"/>
                  <a:gd name="T7" fmla="*/ 0 h 24"/>
                  <a:gd name="T8" fmla="*/ 5 w 419"/>
                  <a:gd name="T9" fmla="*/ 0 h 24"/>
                  <a:gd name="T10" fmla="*/ 0 w 419"/>
                  <a:gd name="T11" fmla="*/ 0 h 24"/>
                  <a:gd name="T12" fmla="*/ 0 w 419"/>
                  <a:gd name="T13" fmla="*/ 0 h 24"/>
                  <a:gd name="T14" fmla="*/ 0 w 419"/>
                  <a:gd name="T15" fmla="*/ 0 h 24"/>
                  <a:gd name="T16" fmla="*/ 0 w 419"/>
                  <a:gd name="T17" fmla="*/ 0 h 24"/>
                  <a:gd name="T18" fmla="*/ 0 w 419"/>
                  <a:gd name="T19" fmla="*/ 0 h 24"/>
                  <a:gd name="T20" fmla="*/ 5 w 41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
                  <a:gd name="T35" fmla="*/ 419 w 41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
                    <a:moveTo>
                      <a:pt x="390" y="0"/>
                    </a:moveTo>
                    <a:lnTo>
                      <a:pt x="398" y="6"/>
                    </a:lnTo>
                    <a:lnTo>
                      <a:pt x="404" y="12"/>
                    </a:lnTo>
                    <a:lnTo>
                      <a:pt x="411" y="18"/>
                    </a:lnTo>
                    <a:lnTo>
                      <a:pt x="419" y="24"/>
                    </a:lnTo>
                    <a:lnTo>
                      <a:pt x="7" y="24"/>
                    </a:lnTo>
                    <a:lnTo>
                      <a:pt x="6" y="18"/>
                    </a:lnTo>
                    <a:lnTo>
                      <a:pt x="4" y="12"/>
                    </a:lnTo>
                    <a:lnTo>
                      <a:pt x="2" y="6"/>
                    </a:lnTo>
                    <a:lnTo>
                      <a:pt x="0" y="0"/>
                    </a:lnTo>
                    <a:lnTo>
                      <a:pt x="390" y="0"/>
                    </a:lnTo>
                    <a:close/>
                  </a:path>
                </a:pathLst>
              </a:custGeom>
              <a:solidFill>
                <a:srgbClr val="393939"/>
              </a:solidFill>
              <a:ln w="9525">
                <a:noFill/>
                <a:round/>
                <a:headEnd/>
                <a:tailEnd/>
              </a:ln>
            </p:spPr>
            <p:txBody>
              <a:bodyPr/>
              <a:lstStyle/>
              <a:p>
                <a:endParaRPr lang="fr-FR"/>
              </a:p>
            </p:txBody>
          </p:sp>
          <p:sp>
            <p:nvSpPr>
              <p:cNvPr id="602" name="Freeform 500"/>
              <p:cNvSpPr>
                <a:spLocks/>
              </p:cNvSpPr>
              <p:nvPr/>
            </p:nvSpPr>
            <p:spPr bwMode="auto">
              <a:xfrm>
                <a:off x="2128" y="710"/>
                <a:ext cx="147" cy="8"/>
              </a:xfrm>
              <a:custGeom>
                <a:avLst/>
                <a:gdLst>
                  <a:gd name="T0" fmla="*/ 5 w 442"/>
                  <a:gd name="T1" fmla="*/ 0 h 24"/>
                  <a:gd name="T2" fmla="*/ 5 w 442"/>
                  <a:gd name="T3" fmla="*/ 0 h 24"/>
                  <a:gd name="T4" fmla="*/ 5 w 442"/>
                  <a:gd name="T5" fmla="*/ 0 h 24"/>
                  <a:gd name="T6" fmla="*/ 5 w 442"/>
                  <a:gd name="T7" fmla="*/ 0 h 24"/>
                  <a:gd name="T8" fmla="*/ 5 w 442"/>
                  <a:gd name="T9" fmla="*/ 0 h 24"/>
                  <a:gd name="T10" fmla="*/ 0 w 442"/>
                  <a:gd name="T11" fmla="*/ 0 h 24"/>
                  <a:gd name="T12" fmla="*/ 0 w 442"/>
                  <a:gd name="T13" fmla="*/ 0 h 24"/>
                  <a:gd name="T14" fmla="*/ 0 w 442"/>
                  <a:gd name="T15" fmla="*/ 0 h 24"/>
                  <a:gd name="T16" fmla="*/ 0 w 442"/>
                  <a:gd name="T17" fmla="*/ 0 h 24"/>
                  <a:gd name="T18" fmla="*/ 0 w 442"/>
                  <a:gd name="T19" fmla="*/ 0 h 24"/>
                  <a:gd name="T20" fmla="*/ 5 w 44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24"/>
                  <a:gd name="T35" fmla="*/ 442 w 44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24">
                    <a:moveTo>
                      <a:pt x="412" y="0"/>
                    </a:moveTo>
                    <a:lnTo>
                      <a:pt x="420" y="6"/>
                    </a:lnTo>
                    <a:lnTo>
                      <a:pt x="427" y="11"/>
                    </a:lnTo>
                    <a:lnTo>
                      <a:pt x="434" y="18"/>
                    </a:lnTo>
                    <a:lnTo>
                      <a:pt x="442" y="24"/>
                    </a:lnTo>
                    <a:lnTo>
                      <a:pt x="7" y="24"/>
                    </a:lnTo>
                    <a:lnTo>
                      <a:pt x="6" y="18"/>
                    </a:lnTo>
                    <a:lnTo>
                      <a:pt x="3" y="11"/>
                    </a:lnTo>
                    <a:lnTo>
                      <a:pt x="2" y="6"/>
                    </a:lnTo>
                    <a:lnTo>
                      <a:pt x="0" y="0"/>
                    </a:lnTo>
                    <a:lnTo>
                      <a:pt x="412" y="0"/>
                    </a:lnTo>
                    <a:close/>
                  </a:path>
                </a:pathLst>
              </a:custGeom>
              <a:solidFill>
                <a:srgbClr val="3B3B3B"/>
              </a:solidFill>
              <a:ln w="9525">
                <a:noFill/>
                <a:round/>
                <a:headEnd/>
                <a:tailEnd/>
              </a:ln>
            </p:spPr>
            <p:txBody>
              <a:bodyPr/>
              <a:lstStyle/>
              <a:p>
                <a:endParaRPr lang="fr-FR"/>
              </a:p>
            </p:txBody>
          </p:sp>
          <p:sp>
            <p:nvSpPr>
              <p:cNvPr id="603" name="Freeform 501"/>
              <p:cNvSpPr>
                <a:spLocks/>
              </p:cNvSpPr>
              <p:nvPr/>
            </p:nvSpPr>
            <p:spPr bwMode="auto">
              <a:xfrm>
                <a:off x="2130" y="718"/>
                <a:ext cx="155" cy="8"/>
              </a:xfrm>
              <a:custGeom>
                <a:avLst/>
                <a:gdLst>
                  <a:gd name="T0" fmla="*/ 5 w 463"/>
                  <a:gd name="T1" fmla="*/ 0 h 24"/>
                  <a:gd name="T2" fmla="*/ 6 w 463"/>
                  <a:gd name="T3" fmla="*/ 0 h 24"/>
                  <a:gd name="T4" fmla="*/ 6 w 463"/>
                  <a:gd name="T5" fmla="*/ 0 h 24"/>
                  <a:gd name="T6" fmla="*/ 6 w 463"/>
                  <a:gd name="T7" fmla="*/ 0 h 24"/>
                  <a:gd name="T8" fmla="*/ 6 w 463"/>
                  <a:gd name="T9" fmla="*/ 0 h 24"/>
                  <a:gd name="T10" fmla="*/ 0 w 463"/>
                  <a:gd name="T11" fmla="*/ 0 h 24"/>
                  <a:gd name="T12" fmla="*/ 0 w 463"/>
                  <a:gd name="T13" fmla="*/ 0 h 24"/>
                  <a:gd name="T14" fmla="*/ 0 w 463"/>
                  <a:gd name="T15" fmla="*/ 0 h 24"/>
                  <a:gd name="T16" fmla="*/ 0 w 463"/>
                  <a:gd name="T17" fmla="*/ 0 h 24"/>
                  <a:gd name="T18" fmla="*/ 0 w 463"/>
                  <a:gd name="T19" fmla="*/ 0 h 24"/>
                  <a:gd name="T20" fmla="*/ 5 w 46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3"/>
                  <a:gd name="T34" fmla="*/ 0 h 24"/>
                  <a:gd name="T35" fmla="*/ 463 w 46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3" h="24">
                    <a:moveTo>
                      <a:pt x="435" y="0"/>
                    </a:moveTo>
                    <a:lnTo>
                      <a:pt x="441" y="6"/>
                    </a:lnTo>
                    <a:lnTo>
                      <a:pt x="449" y="11"/>
                    </a:lnTo>
                    <a:lnTo>
                      <a:pt x="456" y="18"/>
                    </a:lnTo>
                    <a:lnTo>
                      <a:pt x="463" y="24"/>
                    </a:lnTo>
                    <a:lnTo>
                      <a:pt x="7" y="24"/>
                    </a:lnTo>
                    <a:lnTo>
                      <a:pt x="5" y="18"/>
                    </a:lnTo>
                    <a:lnTo>
                      <a:pt x="3" y="11"/>
                    </a:lnTo>
                    <a:lnTo>
                      <a:pt x="2" y="6"/>
                    </a:lnTo>
                    <a:lnTo>
                      <a:pt x="0" y="0"/>
                    </a:lnTo>
                    <a:lnTo>
                      <a:pt x="435" y="0"/>
                    </a:lnTo>
                    <a:close/>
                  </a:path>
                </a:pathLst>
              </a:custGeom>
              <a:solidFill>
                <a:srgbClr val="3E3E3E"/>
              </a:solidFill>
              <a:ln w="9525">
                <a:noFill/>
                <a:round/>
                <a:headEnd/>
                <a:tailEnd/>
              </a:ln>
            </p:spPr>
            <p:txBody>
              <a:bodyPr/>
              <a:lstStyle/>
              <a:p>
                <a:endParaRPr lang="fr-FR"/>
              </a:p>
            </p:txBody>
          </p:sp>
          <p:sp>
            <p:nvSpPr>
              <p:cNvPr id="604" name="Freeform 502"/>
              <p:cNvSpPr>
                <a:spLocks/>
              </p:cNvSpPr>
              <p:nvPr/>
            </p:nvSpPr>
            <p:spPr bwMode="auto">
              <a:xfrm>
                <a:off x="2133" y="726"/>
                <a:ext cx="161" cy="7"/>
              </a:xfrm>
              <a:custGeom>
                <a:avLst/>
                <a:gdLst>
                  <a:gd name="T0" fmla="*/ 6 w 483"/>
                  <a:gd name="T1" fmla="*/ 0 h 22"/>
                  <a:gd name="T2" fmla="*/ 6 w 483"/>
                  <a:gd name="T3" fmla="*/ 0 h 22"/>
                  <a:gd name="T4" fmla="*/ 6 w 483"/>
                  <a:gd name="T5" fmla="*/ 0 h 22"/>
                  <a:gd name="T6" fmla="*/ 6 w 483"/>
                  <a:gd name="T7" fmla="*/ 0 h 22"/>
                  <a:gd name="T8" fmla="*/ 6 w 483"/>
                  <a:gd name="T9" fmla="*/ 0 h 22"/>
                  <a:gd name="T10" fmla="*/ 0 w 483"/>
                  <a:gd name="T11" fmla="*/ 0 h 22"/>
                  <a:gd name="T12" fmla="*/ 0 w 483"/>
                  <a:gd name="T13" fmla="*/ 0 h 22"/>
                  <a:gd name="T14" fmla="*/ 0 w 483"/>
                  <a:gd name="T15" fmla="*/ 0 h 22"/>
                  <a:gd name="T16" fmla="*/ 0 w 483"/>
                  <a:gd name="T17" fmla="*/ 0 h 22"/>
                  <a:gd name="T18" fmla="*/ 0 w 483"/>
                  <a:gd name="T19" fmla="*/ 0 h 22"/>
                  <a:gd name="T20" fmla="*/ 6 w 48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
                  <a:gd name="T34" fmla="*/ 0 h 22"/>
                  <a:gd name="T35" fmla="*/ 483 w 48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 h="22">
                    <a:moveTo>
                      <a:pt x="456" y="0"/>
                    </a:moveTo>
                    <a:lnTo>
                      <a:pt x="463" y="5"/>
                    </a:lnTo>
                    <a:lnTo>
                      <a:pt x="469" y="11"/>
                    </a:lnTo>
                    <a:lnTo>
                      <a:pt x="476" y="17"/>
                    </a:lnTo>
                    <a:lnTo>
                      <a:pt x="483" y="22"/>
                    </a:lnTo>
                    <a:lnTo>
                      <a:pt x="6" y="22"/>
                    </a:lnTo>
                    <a:lnTo>
                      <a:pt x="5" y="17"/>
                    </a:lnTo>
                    <a:lnTo>
                      <a:pt x="3" y="11"/>
                    </a:lnTo>
                    <a:lnTo>
                      <a:pt x="2" y="5"/>
                    </a:lnTo>
                    <a:lnTo>
                      <a:pt x="0" y="0"/>
                    </a:lnTo>
                    <a:lnTo>
                      <a:pt x="456" y="0"/>
                    </a:lnTo>
                    <a:close/>
                  </a:path>
                </a:pathLst>
              </a:custGeom>
              <a:solidFill>
                <a:srgbClr val="404040"/>
              </a:solidFill>
              <a:ln w="9525">
                <a:noFill/>
                <a:round/>
                <a:headEnd/>
                <a:tailEnd/>
              </a:ln>
            </p:spPr>
            <p:txBody>
              <a:bodyPr/>
              <a:lstStyle/>
              <a:p>
                <a:endParaRPr lang="fr-FR"/>
              </a:p>
            </p:txBody>
          </p:sp>
          <p:sp>
            <p:nvSpPr>
              <p:cNvPr id="605" name="Freeform 503"/>
              <p:cNvSpPr>
                <a:spLocks/>
              </p:cNvSpPr>
              <p:nvPr/>
            </p:nvSpPr>
            <p:spPr bwMode="auto">
              <a:xfrm>
                <a:off x="2135" y="733"/>
                <a:ext cx="169" cy="8"/>
              </a:xfrm>
              <a:custGeom>
                <a:avLst/>
                <a:gdLst>
                  <a:gd name="T0" fmla="*/ 6 w 507"/>
                  <a:gd name="T1" fmla="*/ 0 h 24"/>
                  <a:gd name="T2" fmla="*/ 6 w 507"/>
                  <a:gd name="T3" fmla="*/ 0 h 24"/>
                  <a:gd name="T4" fmla="*/ 6 w 507"/>
                  <a:gd name="T5" fmla="*/ 0 h 24"/>
                  <a:gd name="T6" fmla="*/ 6 w 507"/>
                  <a:gd name="T7" fmla="*/ 0 h 24"/>
                  <a:gd name="T8" fmla="*/ 6 w 507"/>
                  <a:gd name="T9" fmla="*/ 0 h 24"/>
                  <a:gd name="T10" fmla="*/ 0 w 507"/>
                  <a:gd name="T11" fmla="*/ 0 h 24"/>
                  <a:gd name="T12" fmla="*/ 0 w 507"/>
                  <a:gd name="T13" fmla="*/ 0 h 24"/>
                  <a:gd name="T14" fmla="*/ 0 w 507"/>
                  <a:gd name="T15" fmla="*/ 0 h 24"/>
                  <a:gd name="T16" fmla="*/ 0 w 507"/>
                  <a:gd name="T17" fmla="*/ 0 h 24"/>
                  <a:gd name="T18" fmla="*/ 0 w 507"/>
                  <a:gd name="T19" fmla="*/ 0 h 24"/>
                  <a:gd name="T20" fmla="*/ 6 w 50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7"/>
                  <a:gd name="T34" fmla="*/ 0 h 24"/>
                  <a:gd name="T35" fmla="*/ 507 w 50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7" h="24">
                    <a:moveTo>
                      <a:pt x="477" y="0"/>
                    </a:moveTo>
                    <a:lnTo>
                      <a:pt x="485" y="6"/>
                    </a:lnTo>
                    <a:lnTo>
                      <a:pt x="492" y="12"/>
                    </a:lnTo>
                    <a:lnTo>
                      <a:pt x="499" y="18"/>
                    </a:lnTo>
                    <a:lnTo>
                      <a:pt x="507" y="24"/>
                    </a:lnTo>
                    <a:lnTo>
                      <a:pt x="6" y="24"/>
                    </a:lnTo>
                    <a:lnTo>
                      <a:pt x="5" y="18"/>
                    </a:lnTo>
                    <a:lnTo>
                      <a:pt x="3" y="12"/>
                    </a:lnTo>
                    <a:lnTo>
                      <a:pt x="1" y="6"/>
                    </a:lnTo>
                    <a:lnTo>
                      <a:pt x="0" y="0"/>
                    </a:lnTo>
                    <a:lnTo>
                      <a:pt x="477" y="0"/>
                    </a:lnTo>
                    <a:close/>
                  </a:path>
                </a:pathLst>
              </a:custGeom>
              <a:solidFill>
                <a:srgbClr val="434343"/>
              </a:solidFill>
              <a:ln w="9525">
                <a:noFill/>
                <a:round/>
                <a:headEnd/>
                <a:tailEnd/>
              </a:ln>
            </p:spPr>
            <p:txBody>
              <a:bodyPr/>
              <a:lstStyle/>
              <a:p>
                <a:endParaRPr lang="fr-FR"/>
              </a:p>
            </p:txBody>
          </p:sp>
          <p:sp>
            <p:nvSpPr>
              <p:cNvPr id="606" name="Freeform 504"/>
              <p:cNvSpPr>
                <a:spLocks/>
              </p:cNvSpPr>
              <p:nvPr/>
            </p:nvSpPr>
            <p:spPr bwMode="auto">
              <a:xfrm>
                <a:off x="2137" y="741"/>
                <a:ext cx="176" cy="8"/>
              </a:xfrm>
              <a:custGeom>
                <a:avLst/>
                <a:gdLst>
                  <a:gd name="T0" fmla="*/ 6 w 529"/>
                  <a:gd name="T1" fmla="*/ 0 h 24"/>
                  <a:gd name="T2" fmla="*/ 6 w 529"/>
                  <a:gd name="T3" fmla="*/ 0 h 24"/>
                  <a:gd name="T4" fmla="*/ 6 w 529"/>
                  <a:gd name="T5" fmla="*/ 0 h 24"/>
                  <a:gd name="T6" fmla="*/ 6 w 529"/>
                  <a:gd name="T7" fmla="*/ 0 h 24"/>
                  <a:gd name="T8" fmla="*/ 7 w 529"/>
                  <a:gd name="T9" fmla="*/ 0 h 24"/>
                  <a:gd name="T10" fmla="*/ 0 w 529"/>
                  <a:gd name="T11" fmla="*/ 0 h 24"/>
                  <a:gd name="T12" fmla="*/ 0 w 529"/>
                  <a:gd name="T13" fmla="*/ 0 h 24"/>
                  <a:gd name="T14" fmla="*/ 0 w 529"/>
                  <a:gd name="T15" fmla="*/ 0 h 24"/>
                  <a:gd name="T16" fmla="*/ 0 w 529"/>
                  <a:gd name="T17" fmla="*/ 0 h 24"/>
                  <a:gd name="T18" fmla="*/ 0 w 529"/>
                  <a:gd name="T19" fmla="*/ 0 h 24"/>
                  <a:gd name="T20" fmla="*/ 6 w 52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9"/>
                  <a:gd name="T34" fmla="*/ 0 h 24"/>
                  <a:gd name="T35" fmla="*/ 529 w 52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9" h="24">
                    <a:moveTo>
                      <a:pt x="501" y="0"/>
                    </a:moveTo>
                    <a:lnTo>
                      <a:pt x="507" y="6"/>
                    </a:lnTo>
                    <a:lnTo>
                      <a:pt x="514" y="11"/>
                    </a:lnTo>
                    <a:lnTo>
                      <a:pt x="521" y="18"/>
                    </a:lnTo>
                    <a:lnTo>
                      <a:pt x="529" y="24"/>
                    </a:lnTo>
                    <a:lnTo>
                      <a:pt x="7" y="24"/>
                    </a:lnTo>
                    <a:lnTo>
                      <a:pt x="6" y="18"/>
                    </a:lnTo>
                    <a:lnTo>
                      <a:pt x="3" y="11"/>
                    </a:lnTo>
                    <a:lnTo>
                      <a:pt x="2" y="6"/>
                    </a:lnTo>
                    <a:lnTo>
                      <a:pt x="0" y="0"/>
                    </a:lnTo>
                    <a:lnTo>
                      <a:pt x="501" y="0"/>
                    </a:lnTo>
                    <a:close/>
                  </a:path>
                </a:pathLst>
              </a:custGeom>
              <a:solidFill>
                <a:srgbClr val="434343"/>
              </a:solidFill>
              <a:ln w="9525">
                <a:noFill/>
                <a:round/>
                <a:headEnd/>
                <a:tailEnd/>
              </a:ln>
            </p:spPr>
            <p:txBody>
              <a:bodyPr/>
              <a:lstStyle/>
              <a:p>
                <a:endParaRPr lang="fr-FR"/>
              </a:p>
            </p:txBody>
          </p:sp>
          <p:sp>
            <p:nvSpPr>
              <p:cNvPr id="607" name="Freeform 505"/>
              <p:cNvSpPr>
                <a:spLocks/>
              </p:cNvSpPr>
              <p:nvPr/>
            </p:nvSpPr>
            <p:spPr bwMode="auto">
              <a:xfrm>
                <a:off x="2139" y="749"/>
                <a:ext cx="183" cy="8"/>
              </a:xfrm>
              <a:custGeom>
                <a:avLst/>
                <a:gdLst>
                  <a:gd name="T0" fmla="*/ 6 w 549"/>
                  <a:gd name="T1" fmla="*/ 0 h 24"/>
                  <a:gd name="T2" fmla="*/ 7 w 549"/>
                  <a:gd name="T3" fmla="*/ 0 h 24"/>
                  <a:gd name="T4" fmla="*/ 7 w 549"/>
                  <a:gd name="T5" fmla="*/ 0 h 24"/>
                  <a:gd name="T6" fmla="*/ 7 w 549"/>
                  <a:gd name="T7" fmla="*/ 0 h 24"/>
                  <a:gd name="T8" fmla="*/ 7 w 549"/>
                  <a:gd name="T9" fmla="*/ 0 h 24"/>
                  <a:gd name="T10" fmla="*/ 0 w 549"/>
                  <a:gd name="T11" fmla="*/ 0 h 24"/>
                  <a:gd name="T12" fmla="*/ 0 w 549"/>
                  <a:gd name="T13" fmla="*/ 0 h 24"/>
                  <a:gd name="T14" fmla="*/ 0 w 549"/>
                  <a:gd name="T15" fmla="*/ 0 h 24"/>
                  <a:gd name="T16" fmla="*/ 0 w 549"/>
                  <a:gd name="T17" fmla="*/ 0 h 24"/>
                  <a:gd name="T18" fmla="*/ 0 w 549"/>
                  <a:gd name="T19" fmla="*/ 0 h 24"/>
                  <a:gd name="T20" fmla="*/ 6 w 54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9"/>
                  <a:gd name="T34" fmla="*/ 0 h 24"/>
                  <a:gd name="T35" fmla="*/ 549 w 54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9" h="24">
                    <a:moveTo>
                      <a:pt x="522" y="0"/>
                    </a:moveTo>
                    <a:lnTo>
                      <a:pt x="529" y="6"/>
                    </a:lnTo>
                    <a:lnTo>
                      <a:pt x="535" y="11"/>
                    </a:lnTo>
                    <a:lnTo>
                      <a:pt x="542" y="18"/>
                    </a:lnTo>
                    <a:lnTo>
                      <a:pt x="549" y="24"/>
                    </a:lnTo>
                    <a:lnTo>
                      <a:pt x="7" y="24"/>
                    </a:lnTo>
                    <a:lnTo>
                      <a:pt x="5" y="18"/>
                    </a:lnTo>
                    <a:lnTo>
                      <a:pt x="3" y="11"/>
                    </a:lnTo>
                    <a:lnTo>
                      <a:pt x="2" y="6"/>
                    </a:lnTo>
                    <a:lnTo>
                      <a:pt x="0" y="0"/>
                    </a:lnTo>
                    <a:lnTo>
                      <a:pt x="522" y="0"/>
                    </a:lnTo>
                    <a:close/>
                  </a:path>
                </a:pathLst>
              </a:custGeom>
              <a:solidFill>
                <a:srgbClr val="454545"/>
              </a:solidFill>
              <a:ln w="9525">
                <a:noFill/>
                <a:round/>
                <a:headEnd/>
                <a:tailEnd/>
              </a:ln>
            </p:spPr>
            <p:txBody>
              <a:bodyPr/>
              <a:lstStyle/>
              <a:p>
                <a:endParaRPr lang="fr-FR"/>
              </a:p>
            </p:txBody>
          </p:sp>
          <p:sp>
            <p:nvSpPr>
              <p:cNvPr id="608" name="Freeform 506"/>
              <p:cNvSpPr>
                <a:spLocks/>
              </p:cNvSpPr>
              <p:nvPr/>
            </p:nvSpPr>
            <p:spPr bwMode="auto">
              <a:xfrm>
                <a:off x="2141" y="757"/>
                <a:ext cx="190" cy="8"/>
              </a:xfrm>
              <a:custGeom>
                <a:avLst/>
                <a:gdLst>
                  <a:gd name="T0" fmla="*/ 7 w 570"/>
                  <a:gd name="T1" fmla="*/ 0 h 23"/>
                  <a:gd name="T2" fmla="*/ 7 w 570"/>
                  <a:gd name="T3" fmla="*/ 0 h 23"/>
                  <a:gd name="T4" fmla="*/ 7 w 570"/>
                  <a:gd name="T5" fmla="*/ 0 h 23"/>
                  <a:gd name="T6" fmla="*/ 7 w 570"/>
                  <a:gd name="T7" fmla="*/ 0 h 23"/>
                  <a:gd name="T8" fmla="*/ 7 w 570"/>
                  <a:gd name="T9" fmla="*/ 0 h 23"/>
                  <a:gd name="T10" fmla="*/ 0 w 570"/>
                  <a:gd name="T11" fmla="*/ 0 h 23"/>
                  <a:gd name="T12" fmla="*/ 0 w 570"/>
                  <a:gd name="T13" fmla="*/ 0 h 23"/>
                  <a:gd name="T14" fmla="*/ 0 w 570"/>
                  <a:gd name="T15" fmla="*/ 0 h 23"/>
                  <a:gd name="T16" fmla="*/ 0 w 570"/>
                  <a:gd name="T17" fmla="*/ 0 h 23"/>
                  <a:gd name="T18" fmla="*/ 0 w 570"/>
                  <a:gd name="T19" fmla="*/ 0 h 23"/>
                  <a:gd name="T20" fmla="*/ 7 w 57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0"/>
                  <a:gd name="T34" fmla="*/ 0 h 23"/>
                  <a:gd name="T35" fmla="*/ 570 w 57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0" h="23">
                    <a:moveTo>
                      <a:pt x="542" y="0"/>
                    </a:moveTo>
                    <a:lnTo>
                      <a:pt x="549" y="5"/>
                    </a:lnTo>
                    <a:lnTo>
                      <a:pt x="556" y="11"/>
                    </a:lnTo>
                    <a:lnTo>
                      <a:pt x="562" y="18"/>
                    </a:lnTo>
                    <a:lnTo>
                      <a:pt x="570" y="23"/>
                    </a:lnTo>
                    <a:lnTo>
                      <a:pt x="6" y="23"/>
                    </a:lnTo>
                    <a:lnTo>
                      <a:pt x="5" y="18"/>
                    </a:lnTo>
                    <a:lnTo>
                      <a:pt x="3" y="11"/>
                    </a:lnTo>
                    <a:lnTo>
                      <a:pt x="2" y="5"/>
                    </a:lnTo>
                    <a:lnTo>
                      <a:pt x="0" y="0"/>
                    </a:lnTo>
                    <a:lnTo>
                      <a:pt x="542" y="0"/>
                    </a:lnTo>
                    <a:close/>
                  </a:path>
                </a:pathLst>
              </a:custGeom>
              <a:solidFill>
                <a:srgbClr val="484848"/>
              </a:solidFill>
              <a:ln w="9525">
                <a:noFill/>
                <a:round/>
                <a:headEnd/>
                <a:tailEnd/>
              </a:ln>
            </p:spPr>
            <p:txBody>
              <a:bodyPr/>
              <a:lstStyle/>
              <a:p>
                <a:endParaRPr lang="fr-FR"/>
              </a:p>
            </p:txBody>
          </p:sp>
          <p:sp>
            <p:nvSpPr>
              <p:cNvPr id="609" name="Freeform 507"/>
              <p:cNvSpPr>
                <a:spLocks/>
              </p:cNvSpPr>
              <p:nvPr/>
            </p:nvSpPr>
            <p:spPr bwMode="auto">
              <a:xfrm>
                <a:off x="2143" y="765"/>
                <a:ext cx="197" cy="8"/>
              </a:xfrm>
              <a:custGeom>
                <a:avLst/>
                <a:gdLst>
                  <a:gd name="T0" fmla="*/ 7 w 590"/>
                  <a:gd name="T1" fmla="*/ 0 h 23"/>
                  <a:gd name="T2" fmla="*/ 7 w 590"/>
                  <a:gd name="T3" fmla="*/ 0 h 23"/>
                  <a:gd name="T4" fmla="*/ 7 w 590"/>
                  <a:gd name="T5" fmla="*/ 0 h 23"/>
                  <a:gd name="T6" fmla="*/ 7 w 590"/>
                  <a:gd name="T7" fmla="*/ 0 h 23"/>
                  <a:gd name="T8" fmla="*/ 7 w 590"/>
                  <a:gd name="T9" fmla="*/ 0 h 23"/>
                  <a:gd name="T10" fmla="*/ 0 w 590"/>
                  <a:gd name="T11" fmla="*/ 0 h 23"/>
                  <a:gd name="T12" fmla="*/ 0 w 590"/>
                  <a:gd name="T13" fmla="*/ 0 h 23"/>
                  <a:gd name="T14" fmla="*/ 0 w 590"/>
                  <a:gd name="T15" fmla="*/ 0 h 23"/>
                  <a:gd name="T16" fmla="*/ 0 w 590"/>
                  <a:gd name="T17" fmla="*/ 0 h 23"/>
                  <a:gd name="T18" fmla="*/ 0 w 590"/>
                  <a:gd name="T19" fmla="*/ 0 h 23"/>
                  <a:gd name="T20" fmla="*/ 7 w 59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0"/>
                  <a:gd name="T34" fmla="*/ 0 h 23"/>
                  <a:gd name="T35" fmla="*/ 590 w 59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0" h="23">
                    <a:moveTo>
                      <a:pt x="564" y="0"/>
                    </a:moveTo>
                    <a:lnTo>
                      <a:pt x="570" y="6"/>
                    </a:lnTo>
                    <a:lnTo>
                      <a:pt x="577" y="12"/>
                    </a:lnTo>
                    <a:lnTo>
                      <a:pt x="584" y="17"/>
                    </a:lnTo>
                    <a:lnTo>
                      <a:pt x="590" y="23"/>
                    </a:lnTo>
                    <a:lnTo>
                      <a:pt x="7" y="23"/>
                    </a:lnTo>
                    <a:lnTo>
                      <a:pt x="6" y="17"/>
                    </a:lnTo>
                    <a:lnTo>
                      <a:pt x="4" y="12"/>
                    </a:lnTo>
                    <a:lnTo>
                      <a:pt x="3" y="6"/>
                    </a:lnTo>
                    <a:lnTo>
                      <a:pt x="0" y="0"/>
                    </a:lnTo>
                    <a:lnTo>
                      <a:pt x="564" y="0"/>
                    </a:lnTo>
                    <a:close/>
                  </a:path>
                </a:pathLst>
              </a:custGeom>
              <a:solidFill>
                <a:srgbClr val="4A4A4A"/>
              </a:solidFill>
              <a:ln w="9525">
                <a:noFill/>
                <a:round/>
                <a:headEnd/>
                <a:tailEnd/>
              </a:ln>
            </p:spPr>
            <p:txBody>
              <a:bodyPr/>
              <a:lstStyle/>
              <a:p>
                <a:endParaRPr lang="fr-FR"/>
              </a:p>
            </p:txBody>
          </p:sp>
          <p:sp>
            <p:nvSpPr>
              <p:cNvPr id="610" name="Freeform 508"/>
              <p:cNvSpPr>
                <a:spLocks/>
              </p:cNvSpPr>
              <p:nvPr/>
            </p:nvSpPr>
            <p:spPr bwMode="auto">
              <a:xfrm>
                <a:off x="2146" y="773"/>
                <a:ext cx="203" cy="8"/>
              </a:xfrm>
              <a:custGeom>
                <a:avLst/>
                <a:gdLst>
                  <a:gd name="T0" fmla="*/ 7 w 611"/>
                  <a:gd name="T1" fmla="*/ 0 h 24"/>
                  <a:gd name="T2" fmla="*/ 7 w 611"/>
                  <a:gd name="T3" fmla="*/ 0 h 24"/>
                  <a:gd name="T4" fmla="*/ 7 w 611"/>
                  <a:gd name="T5" fmla="*/ 0 h 24"/>
                  <a:gd name="T6" fmla="*/ 7 w 611"/>
                  <a:gd name="T7" fmla="*/ 0 h 24"/>
                  <a:gd name="T8" fmla="*/ 7 w 611"/>
                  <a:gd name="T9" fmla="*/ 0 h 24"/>
                  <a:gd name="T10" fmla="*/ 0 w 611"/>
                  <a:gd name="T11" fmla="*/ 0 h 24"/>
                  <a:gd name="T12" fmla="*/ 0 w 611"/>
                  <a:gd name="T13" fmla="*/ 0 h 24"/>
                  <a:gd name="T14" fmla="*/ 0 w 611"/>
                  <a:gd name="T15" fmla="*/ 0 h 24"/>
                  <a:gd name="T16" fmla="*/ 0 w 611"/>
                  <a:gd name="T17" fmla="*/ 0 h 24"/>
                  <a:gd name="T18" fmla="*/ 0 w 611"/>
                  <a:gd name="T19" fmla="*/ 0 h 24"/>
                  <a:gd name="T20" fmla="*/ 7 w 61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24"/>
                  <a:gd name="T35" fmla="*/ 611 w 61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24">
                    <a:moveTo>
                      <a:pt x="583" y="0"/>
                    </a:moveTo>
                    <a:lnTo>
                      <a:pt x="590" y="6"/>
                    </a:lnTo>
                    <a:lnTo>
                      <a:pt x="597" y="11"/>
                    </a:lnTo>
                    <a:lnTo>
                      <a:pt x="604" y="18"/>
                    </a:lnTo>
                    <a:lnTo>
                      <a:pt x="611" y="24"/>
                    </a:lnTo>
                    <a:lnTo>
                      <a:pt x="7" y="24"/>
                    </a:lnTo>
                    <a:lnTo>
                      <a:pt x="6" y="18"/>
                    </a:lnTo>
                    <a:lnTo>
                      <a:pt x="4" y="11"/>
                    </a:lnTo>
                    <a:lnTo>
                      <a:pt x="2" y="6"/>
                    </a:lnTo>
                    <a:lnTo>
                      <a:pt x="0" y="0"/>
                    </a:lnTo>
                    <a:lnTo>
                      <a:pt x="583" y="0"/>
                    </a:lnTo>
                    <a:close/>
                  </a:path>
                </a:pathLst>
              </a:custGeom>
              <a:solidFill>
                <a:srgbClr val="4D4D4D"/>
              </a:solidFill>
              <a:ln w="9525">
                <a:noFill/>
                <a:round/>
                <a:headEnd/>
                <a:tailEnd/>
              </a:ln>
            </p:spPr>
            <p:txBody>
              <a:bodyPr/>
              <a:lstStyle/>
              <a:p>
                <a:endParaRPr lang="fr-FR"/>
              </a:p>
            </p:txBody>
          </p:sp>
          <p:sp>
            <p:nvSpPr>
              <p:cNvPr id="611" name="Freeform 509"/>
              <p:cNvSpPr>
                <a:spLocks/>
              </p:cNvSpPr>
              <p:nvPr/>
            </p:nvSpPr>
            <p:spPr bwMode="auto">
              <a:xfrm>
                <a:off x="2148" y="781"/>
                <a:ext cx="210" cy="8"/>
              </a:xfrm>
              <a:custGeom>
                <a:avLst/>
                <a:gdLst>
                  <a:gd name="T0" fmla="*/ 7 w 631"/>
                  <a:gd name="T1" fmla="*/ 0 h 24"/>
                  <a:gd name="T2" fmla="*/ 8 w 631"/>
                  <a:gd name="T3" fmla="*/ 0 h 24"/>
                  <a:gd name="T4" fmla="*/ 8 w 631"/>
                  <a:gd name="T5" fmla="*/ 0 h 24"/>
                  <a:gd name="T6" fmla="*/ 8 w 631"/>
                  <a:gd name="T7" fmla="*/ 0 h 24"/>
                  <a:gd name="T8" fmla="*/ 8 w 631"/>
                  <a:gd name="T9" fmla="*/ 0 h 24"/>
                  <a:gd name="T10" fmla="*/ 0 w 631"/>
                  <a:gd name="T11" fmla="*/ 0 h 24"/>
                  <a:gd name="T12" fmla="*/ 0 w 631"/>
                  <a:gd name="T13" fmla="*/ 0 h 24"/>
                  <a:gd name="T14" fmla="*/ 0 w 631"/>
                  <a:gd name="T15" fmla="*/ 0 h 24"/>
                  <a:gd name="T16" fmla="*/ 0 w 631"/>
                  <a:gd name="T17" fmla="*/ 0 h 24"/>
                  <a:gd name="T18" fmla="*/ 0 w 631"/>
                  <a:gd name="T19" fmla="*/ 0 h 24"/>
                  <a:gd name="T20" fmla="*/ 7 w 63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1"/>
                  <a:gd name="T34" fmla="*/ 0 h 24"/>
                  <a:gd name="T35" fmla="*/ 631 w 63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1" h="24">
                    <a:moveTo>
                      <a:pt x="604" y="0"/>
                    </a:moveTo>
                    <a:lnTo>
                      <a:pt x="610" y="6"/>
                    </a:lnTo>
                    <a:lnTo>
                      <a:pt x="617" y="11"/>
                    </a:lnTo>
                    <a:lnTo>
                      <a:pt x="624" y="18"/>
                    </a:lnTo>
                    <a:lnTo>
                      <a:pt x="631" y="24"/>
                    </a:lnTo>
                    <a:lnTo>
                      <a:pt x="7" y="24"/>
                    </a:lnTo>
                    <a:lnTo>
                      <a:pt x="6" y="18"/>
                    </a:lnTo>
                    <a:lnTo>
                      <a:pt x="3" y="11"/>
                    </a:lnTo>
                    <a:lnTo>
                      <a:pt x="2" y="6"/>
                    </a:lnTo>
                    <a:lnTo>
                      <a:pt x="0" y="0"/>
                    </a:lnTo>
                    <a:lnTo>
                      <a:pt x="604" y="0"/>
                    </a:lnTo>
                    <a:close/>
                  </a:path>
                </a:pathLst>
              </a:custGeom>
              <a:solidFill>
                <a:srgbClr val="4D4D4D"/>
              </a:solidFill>
              <a:ln w="9525">
                <a:noFill/>
                <a:round/>
                <a:headEnd/>
                <a:tailEnd/>
              </a:ln>
            </p:spPr>
            <p:txBody>
              <a:bodyPr/>
              <a:lstStyle/>
              <a:p>
                <a:endParaRPr lang="fr-FR"/>
              </a:p>
            </p:txBody>
          </p:sp>
          <p:sp>
            <p:nvSpPr>
              <p:cNvPr id="612" name="Freeform 510"/>
              <p:cNvSpPr>
                <a:spLocks/>
              </p:cNvSpPr>
              <p:nvPr/>
            </p:nvSpPr>
            <p:spPr bwMode="auto">
              <a:xfrm>
                <a:off x="2150" y="789"/>
                <a:ext cx="217" cy="7"/>
              </a:xfrm>
              <a:custGeom>
                <a:avLst/>
                <a:gdLst>
                  <a:gd name="T0" fmla="*/ 8 w 651"/>
                  <a:gd name="T1" fmla="*/ 0 h 23"/>
                  <a:gd name="T2" fmla="*/ 8 w 651"/>
                  <a:gd name="T3" fmla="*/ 0 h 23"/>
                  <a:gd name="T4" fmla="*/ 8 w 651"/>
                  <a:gd name="T5" fmla="*/ 0 h 23"/>
                  <a:gd name="T6" fmla="*/ 8 w 651"/>
                  <a:gd name="T7" fmla="*/ 0 h 23"/>
                  <a:gd name="T8" fmla="*/ 8 w 651"/>
                  <a:gd name="T9" fmla="*/ 0 h 23"/>
                  <a:gd name="T10" fmla="*/ 0 w 651"/>
                  <a:gd name="T11" fmla="*/ 0 h 23"/>
                  <a:gd name="T12" fmla="*/ 0 w 651"/>
                  <a:gd name="T13" fmla="*/ 0 h 23"/>
                  <a:gd name="T14" fmla="*/ 0 w 651"/>
                  <a:gd name="T15" fmla="*/ 0 h 23"/>
                  <a:gd name="T16" fmla="*/ 0 w 651"/>
                  <a:gd name="T17" fmla="*/ 0 h 23"/>
                  <a:gd name="T18" fmla="*/ 0 w 651"/>
                  <a:gd name="T19" fmla="*/ 0 h 23"/>
                  <a:gd name="T20" fmla="*/ 8 w 65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1"/>
                  <a:gd name="T34" fmla="*/ 0 h 23"/>
                  <a:gd name="T35" fmla="*/ 651 w 65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1" h="23">
                    <a:moveTo>
                      <a:pt x="624" y="0"/>
                    </a:moveTo>
                    <a:lnTo>
                      <a:pt x="631" y="5"/>
                    </a:lnTo>
                    <a:lnTo>
                      <a:pt x="637" y="11"/>
                    </a:lnTo>
                    <a:lnTo>
                      <a:pt x="644" y="18"/>
                    </a:lnTo>
                    <a:lnTo>
                      <a:pt x="651" y="23"/>
                    </a:lnTo>
                    <a:lnTo>
                      <a:pt x="7" y="23"/>
                    </a:lnTo>
                    <a:lnTo>
                      <a:pt x="5" y="18"/>
                    </a:lnTo>
                    <a:lnTo>
                      <a:pt x="3" y="11"/>
                    </a:lnTo>
                    <a:lnTo>
                      <a:pt x="2" y="5"/>
                    </a:lnTo>
                    <a:lnTo>
                      <a:pt x="0" y="0"/>
                    </a:lnTo>
                    <a:lnTo>
                      <a:pt x="624" y="0"/>
                    </a:lnTo>
                    <a:close/>
                  </a:path>
                </a:pathLst>
              </a:custGeom>
              <a:solidFill>
                <a:srgbClr val="505050"/>
              </a:solidFill>
              <a:ln w="9525">
                <a:noFill/>
                <a:round/>
                <a:headEnd/>
                <a:tailEnd/>
              </a:ln>
            </p:spPr>
            <p:txBody>
              <a:bodyPr/>
              <a:lstStyle/>
              <a:p>
                <a:endParaRPr lang="fr-FR"/>
              </a:p>
            </p:txBody>
          </p:sp>
          <p:sp>
            <p:nvSpPr>
              <p:cNvPr id="613" name="Freeform 511"/>
              <p:cNvSpPr>
                <a:spLocks/>
              </p:cNvSpPr>
              <p:nvPr/>
            </p:nvSpPr>
            <p:spPr bwMode="auto">
              <a:xfrm>
                <a:off x="2153" y="796"/>
                <a:ext cx="223" cy="8"/>
              </a:xfrm>
              <a:custGeom>
                <a:avLst/>
                <a:gdLst>
                  <a:gd name="T0" fmla="*/ 8 w 670"/>
                  <a:gd name="T1" fmla="*/ 0 h 24"/>
                  <a:gd name="T2" fmla="*/ 8 w 670"/>
                  <a:gd name="T3" fmla="*/ 0 h 24"/>
                  <a:gd name="T4" fmla="*/ 8 w 670"/>
                  <a:gd name="T5" fmla="*/ 0 h 24"/>
                  <a:gd name="T6" fmla="*/ 8 w 670"/>
                  <a:gd name="T7" fmla="*/ 0 h 24"/>
                  <a:gd name="T8" fmla="*/ 8 w 670"/>
                  <a:gd name="T9" fmla="*/ 0 h 24"/>
                  <a:gd name="T10" fmla="*/ 0 w 670"/>
                  <a:gd name="T11" fmla="*/ 0 h 24"/>
                  <a:gd name="T12" fmla="*/ 0 w 670"/>
                  <a:gd name="T13" fmla="*/ 0 h 24"/>
                  <a:gd name="T14" fmla="*/ 0 w 670"/>
                  <a:gd name="T15" fmla="*/ 0 h 24"/>
                  <a:gd name="T16" fmla="*/ 0 w 670"/>
                  <a:gd name="T17" fmla="*/ 0 h 24"/>
                  <a:gd name="T18" fmla="*/ 0 w 670"/>
                  <a:gd name="T19" fmla="*/ 0 h 24"/>
                  <a:gd name="T20" fmla="*/ 8 w 67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0"/>
                  <a:gd name="T34" fmla="*/ 0 h 24"/>
                  <a:gd name="T35" fmla="*/ 670 w 67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0" h="24">
                    <a:moveTo>
                      <a:pt x="644" y="0"/>
                    </a:moveTo>
                    <a:lnTo>
                      <a:pt x="650" y="6"/>
                    </a:lnTo>
                    <a:lnTo>
                      <a:pt x="656" y="12"/>
                    </a:lnTo>
                    <a:lnTo>
                      <a:pt x="663" y="19"/>
                    </a:lnTo>
                    <a:lnTo>
                      <a:pt x="670" y="24"/>
                    </a:lnTo>
                    <a:lnTo>
                      <a:pt x="5" y="24"/>
                    </a:lnTo>
                    <a:lnTo>
                      <a:pt x="4" y="19"/>
                    </a:lnTo>
                    <a:lnTo>
                      <a:pt x="3" y="12"/>
                    </a:lnTo>
                    <a:lnTo>
                      <a:pt x="1" y="6"/>
                    </a:lnTo>
                    <a:lnTo>
                      <a:pt x="0" y="0"/>
                    </a:lnTo>
                    <a:lnTo>
                      <a:pt x="644" y="0"/>
                    </a:lnTo>
                    <a:close/>
                  </a:path>
                </a:pathLst>
              </a:custGeom>
              <a:solidFill>
                <a:srgbClr val="525252"/>
              </a:solidFill>
              <a:ln w="9525">
                <a:noFill/>
                <a:round/>
                <a:headEnd/>
                <a:tailEnd/>
              </a:ln>
            </p:spPr>
            <p:txBody>
              <a:bodyPr/>
              <a:lstStyle/>
              <a:p>
                <a:endParaRPr lang="fr-FR"/>
              </a:p>
            </p:txBody>
          </p:sp>
          <p:sp>
            <p:nvSpPr>
              <p:cNvPr id="614" name="Freeform 512"/>
              <p:cNvSpPr>
                <a:spLocks/>
              </p:cNvSpPr>
              <p:nvPr/>
            </p:nvSpPr>
            <p:spPr bwMode="auto">
              <a:xfrm>
                <a:off x="2154" y="804"/>
                <a:ext cx="231" cy="8"/>
              </a:xfrm>
              <a:custGeom>
                <a:avLst/>
                <a:gdLst>
                  <a:gd name="T0" fmla="*/ 8 w 691"/>
                  <a:gd name="T1" fmla="*/ 0 h 24"/>
                  <a:gd name="T2" fmla="*/ 8 w 691"/>
                  <a:gd name="T3" fmla="*/ 0 h 24"/>
                  <a:gd name="T4" fmla="*/ 8 w 691"/>
                  <a:gd name="T5" fmla="*/ 0 h 24"/>
                  <a:gd name="T6" fmla="*/ 9 w 691"/>
                  <a:gd name="T7" fmla="*/ 0 h 24"/>
                  <a:gd name="T8" fmla="*/ 9 w 691"/>
                  <a:gd name="T9" fmla="*/ 0 h 24"/>
                  <a:gd name="T10" fmla="*/ 0 w 691"/>
                  <a:gd name="T11" fmla="*/ 0 h 24"/>
                  <a:gd name="T12" fmla="*/ 0 w 691"/>
                  <a:gd name="T13" fmla="*/ 0 h 24"/>
                  <a:gd name="T14" fmla="*/ 0 w 691"/>
                  <a:gd name="T15" fmla="*/ 0 h 24"/>
                  <a:gd name="T16" fmla="*/ 0 w 691"/>
                  <a:gd name="T17" fmla="*/ 0 h 24"/>
                  <a:gd name="T18" fmla="*/ 0 w 691"/>
                  <a:gd name="T19" fmla="*/ 0 h 24"/>
                  <a:gd name="T20" fmla="*/ 8 w 69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24"/>
                  <a:gd name="T35" fmla="*/ 691 w 69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24">
                    <a:moveTo>
                      <a:pt x="665" y="0"/>
                    </a:moveTo>
                    <a:lnTo>
                      <a:pt x="671" y="6"/>
                    </a:lnTo>
                    <a:lnTo>
                      <a:pt x="677" y="12"/>
                    </a:lnTo>
                    <a:lnTo>
                      <a:pt x="684" y="18"/>
                    </a:lnTo>
                    <a:lnTo>
                      <a:pt x="691" y="24"/>
                    </a:lnTo>
                    <a:lnTo>
                      <a:pt x="7" y="24"/>
                    </a:lnTo>
                    <a:lnTo>
                      <a:pt x="6" y="18"/>
                    </a:lnTo>
                    <a:lnTo>
                      <a:pt x="4" y="12"/>
                    </a:lnTo>
                    <a:lnTo>
                      <a:pt x="2" y="6"/>
                    </a:lnTo>
                    <a:lnTo>
                      <a:pt x="0" y="0"/>
                    </a:lnTo>
                    <a:lnTo>
                      <a:pt x="665" y="0"/>
                    </a:lnTo>
                    <a:close/>
                  </a:path>
                </a:pathLst>
              </a:custGeom>
              <a:solidFill>
                <a:srgbClr val="555555"/>
              </a:solidFill>
              <a:ln w="9525">
                <a:noFill/>
                <a:round/>
                <a:headEnd/>
                <a:tailEnd/>
              </a:ln>
            </p:spPr>
            <p:txBody>
              <a:bodyPr/>
              <a:lstStyle/>
              <a:p>
                <a:endParaRPr lang="fr-FR"/>
              </a:p>
            </p:txBody>
          </p:sp>
          <p:sp>
            <p:nvSpPr>
              <p:cNvPr id="615" name="Freeform 513"/>
              <p:cNvSpPr>
                <a:spLocks/>
              </p:cNvSpPr>
              <p:nvPr/>
            </p:nvSpPr>
            <p:spPr bwMode="auto">
              <a:xfrm>
                <a:off x="2157" y="812"/>
                <a:ext cx="236" cy="8"/>
              </a:xfrm>
              <a:custGeom>
                <a:avLst/>
                <a:gdLst>
                  <a:gd name="T0" fmla="*/ 8 w 708"/>
                  <a:gd name="T1" fmla="*/ 0 h 23"/>
                  <a:gd name="T2" fmla="*/ 9 w 708"/>
                  <a:gd name="T3" fmla="*/ 0 h 23"/>
                  <a:gd name="T4" fmla="*/ 9 w 708"/>
                  <a:gd name="T5" fmla="*/ 0 h 23"/>
                  <a:gd name="T6" fmla="*/ 9 w 708"/>
                  <a:gd name="T7" fmla="*/ 0 h 23"/>
                  <a:gd name="T8" fmla="*/ 9 w 708"/>
                  <a:gd name="T9" fmla="*/ 0 h 23"/>
                  <a:gd name="T10" fmla="*/ 0 w 708"/>
                  <a:gd name="T11" fmla="*/ 0 h 23"/>
                  <a:gd name="T12" fmla="*/ 0 w 708"/>
                  <a:gd name="T13" fmla="*/ 0 h 23"/>
                  <a:gd name="T14" fmla="*/ 0 w 708"/>
                  <a:gd name="T15" fmla="*/ 0 h 23"/>
                  <a:gd name="T16" fmla="*/ 0 w 708"/>
                  <a:gd name="T17" fmla="*/ 0 h 23"/>
                  <a:gd name="T18" fmla="*/ 0 w 708"/>
                  <a:gd name="T19" fmla="*/ 0 h 23"/>
                  <a:gd name="T20" fmla="*/ 8 w 708"/>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8"/>
                  <a:gd name="T34" fmla="*/ 0 h 23"/>
                  <a:gd name="T35" fmla="*/ 708 w 708"/>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8" h="23">
                    <a:moveTo>
                      <a:pt x="684" y="0"/>
                    </a:moveTo>
                    <a:lnTo>
                      <a:pt x="690" y="6"/>
                    </a:lnTo>
                    <a:lnTo>
                      <a:pt x="696" y="11"/>
                    </a:lnTo>
                    <a:lnTo>
                      <a:pt x="702" y="17"/>
                    </a:lnTo>
                    <a:lnTo>
                      <a:pt x="708" y="23"/>
                    </a:lnTo>
                    <a:lnTo>
                      <a:pt x="7" y="23"/>
                    </a:lnTo>
                    <a:lnTo>
                      <a:pt x="6" y="17"/>
                    </a:lnTo>
                    <a:lnTo>
                      <a:pt x="3" y="11"/>
                    </a:lnTo>
                    <a:lnTo>
                      <a:pt x="2" y="6"/>
                    </a:lnTo>
                    <a:lnTo>
                      <a:pt x="0" y="0"/>
                    </a:lnTo>
                    <a:lnTo>
                      <a:pt x="684" y="0"/>
                    </a:lnTo>
                    <a:close/>
                  </a:path>
                </a:pathLst>
              </a:custGeom>
              <a:solidFill>
                <a:srgbClr val="555555"/>
              </a:solidFill>
              <a:ln w="9525">
                <a:noFill/>
                <a:round/>
                <a:headEnd/>
                <a:tailEnd/>
              </a:ln>
            </p:spPr>
            <p:txBody>
              <a:bodyPr/>
              <a:lstStyle/>
              <a:p>
                <a:endParaRPr lang="fr-FR"/>
              </a:p>
            </p:txBody>
          </p:sp>
          <p:sp>
            <p:nvSpPr>
              <p:cNvPr id="616" name="Freeform 514"/>
              <p:cNvSpPr>
                <a:spLocks/>
              </p:cNvSpPr>
              <p:nvPr/>
            </p:nvSpPr>
            <p:spPr bwMode="auto">
              <a:xfrm>
                <a:off x="2159" y="820"/>
                <a:ext cx="242" cy="8"/>
              </a:xfrm>
              <a:custGeom>
                <a:avLst/>
                <a:gdLst>
                  <a:gd name="T0" fmla="*/ 9 w 727"/>
                  <a:gd name="T1" fmla="*/ 0 h 23"/>
                  <a:gd name="T2" fmla="*/ 9 w 727"/>
                  <a:gd name="T3" fmla="*/ 0 h 23"/>
                  <a:gd name="T4" fmla="*/ 9 w 727"/>
                  <a:gd name="T5" fmla="*/ 0 h 23"/>
                  <a:gd name="T6" fmla="*/ 9 w 727"/>
                  <a:gd name="T7" fmla="*/ 0 h 23"/>
                  <a:gd name="T8" fmla="*/ 9 w 727"/>
                  <a:gd name="T9" fmla="*/ 0 h 23"/>
                  <a:gd name="T10" fmla="*/ 0 w 727"/>
                  <a:gd name="T11" fmla="*/ 0 h 23"/>
                  <a:gd name="T12" fmla="*/ 0 w 727"/>
                  <a:gd name="T13" fmla="*/ 0 h 23"/>
                  <a:gd name="T14" fmla="*/ 0 w 727"/>
                  <a:gd name="T15" fmla="*/ 0 h 23"/>
                  <a:gd name="T16" fmla="*/ 0 w 727"/>
                  <a:gd name="T17" fmla="*/ 0 h 23"/>
                  <a:gd name="T18" fmla="*/ 0 w 727"/>
                  <a:gd name="T19" fmla="*/ 0 h 23"/>
                  <a:gd name="T20" fmla="*/ 9 w 72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7"/>
                  <a:gd name="T34" fmla="*/ 0 h 23"/>
                  <a:gd name="T35" fmla="*/ 727 w 72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7" h="23">
                    <a:moveTo>
                      <a:pt x="701" y="0"/>
                    </a:moveTo>
                    <a:lnTo>
                      <a:pt x="708" y="5"/>
                    </a:lnTo>
                    <a:lnTo>
                      <a:pt x="714" y="11"/>
                    </a:lnTo>
                    <a:lnTo>
                      <a:pt x="721" y="18"/>
                    </a:lnTo>
                    <a:lnTo>
                      <a:pt x="727" y="23"/>
                    </a:lnTo>
                    <a:lnTo>
                      <a:pt x="7" y="23"/>
                    </a:lnTo>
                    <a:lnTo>
                      <a:pt x="5" y="18"/>
                    </a:lnTo>
                    <a:lnTo>
                      <a:pt x="3" y="11"/>
                    </a:lnTo>
                    <a:lnTo>
                      <a:pt x="2" y="5"/>
                    </a:lnTo>
                    <a:lnTo>
                      <a:pt x="0" y="0"/>
                    </a:lnTo>
                    <a:lnTo>
                      <a:pt x="701" y="0"/>
                    </a:lnTo>
                    <a:close/>
                  </a:path>
                </a:pathLst>
              </a:custGeom>
              <a:solidFill>
                <a:srgbClr val="575757"/>
              </a:solidFill>
              <a:ln w="9525">
                <a:noFill/>
                <a:round/>
                <a:headEnd/>
                <a:tailEnd/>
              </a:ln>
            </p:spPr>
            <p:txBody>
              <a:bodyPr/>
              <a:lstStyle/>
              <a:p>
                <a:endParaRPr lang="fr-FR"/>
              </a:p>
            </p:txBody>
          </p:sp>
          <p:sp>
            <p:nvSpPr>
              <p:cNvPr id="617" name="Freeform 515"/>
              <p:cNvSpPr>
                <a:spLocks/>
              </p:cNvSpPr>
              <p:nvPr/>
            </p:nvSpPr>
            <p:spPr bwMode="auto">
              <a:xfrm>
                <a:off x="2161" y="828"/>
                <a:ext cx="249" cy="8"/>
              </a:xfrm>
              <a:custGeom>
                <a:avLst/>
                <a:gdLst>
                  <a:gd name="T0" fmla="*/ 9 w 746"/>
                  <a:gd name="T1" fmla="*/ 0 h 24"/>
                  <a:gd name="T2" fmla="*/ 9 w 746"/>
                  <a:gd name="T3" fmla="*/ 0 h 24"/>
                  <a:gd name="T4" fmla="*/ 9 w 746"/>
                  <a:gd name="T5" fmla="*/ 0 h 24"/>
                  <a:gd name="T6" fmla="*/ 9 w 746"/>
                  <a:gd name="T7" fmla="*/ 0 h 24"/>
                  <a:gd name="T8" fmla="*/ 9 w 746"/>
                  <a:gd name="T9" fmla="*/ 0 h 24"/>
                  <a:gd name="T10" fmla="*/ 0 w 746"/>
                  <a:gd name="T11" fmla="*/ 0 h 24"/>
                  <a:gd name="T12" fmla="*/ 0 w 746"/>
                  <a:gd name="T13" fmla="*/ 0 h 24"/>
                  <a:gd name="T14" fmla="*/ 0 w 746"/>
                  <a:gd name="T15" fmla="*/ 0 h 24"/>
                  <a:gd name="T16" fmla="*/ 0 w 746"/>
                  <a:gd name="T17" fmla="*/ 0 h 24"/>
                  <a:gd name="T18" fmla="*/ 0 w 746"/>
                  <a:gd name="T19" fmla="*/ 0 h 24"/>
                  <a:gd name="T20" fmla="*/ 9 w 74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6"/>
                  <a:gd name="T34" fmla="*/ 0 h 24"/>
                  <a:gd name="T35" fmla="*/ 746 w 74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6" h="24">
                    <a:moveTo>
                      <a:pt x="720" y="0"/>
                    </a:moveTo>
                    <a:lnTo>
                      <a:pt x="727" y="6"/>
                    </a:lnTo>
                    <a:lnTo>
                      <a:pt x="733" y="12"/>
                    </a:lnTo>
                    <a:lnTo>
                      <a:pt x="739" y="19"/>
                    </a:lnTo>
                    <a:lnTo>
                      <a:pt x="746" y="24"/>
                    </a:lnTo>
                    <a:lnTo>
                      <a:pt x="6" y="24"/>
                    </a:lnTo>
                    <a:lnTo>
                      <a:pt x="5" y="19"/>
                    </a:lnTo>
                    <a:lnTo>
                      <a:pt x="3" y="12"/>
                    </a:lnTo>
                    <a:lnTo>
                      <a:pt x="2" y="6"/>
                    </a:lnTo>
                    <a:lnTo>
                      <a:pt x="0" y="0"/>
                    </a:lnTo>
                    <a:lnTo>
                      <a:pt x="720" y="0"/>
                    </a:lnTo>
                    <a:close/>
                  </a:path>
                </a:pathLst>
              </a:custGeom>
              <a:solidFill>
                <a:srgbClr val="5A5A5A"/>
              </a:solidFill>
              <a:ln w="9525">
                <a:noFill/>
                <a:round/>
                <a:headEnd/>
                <a:tailEnd/>
              </a:ln>
            </p:spPr>
            <p:txBody>
              <a:bodyPr/>
              <a:lstStyle/>
              <a:p>
                <a:endParaRPr lang="fr-FR"/>
              </a:p>
            </p:txBody>
          </p:sp>
          <p:sp>
            <p:nvSpPr>
              <p:cNvPr id="618" name="Freeform 516"/>
              <p:cNvSpPr>
                <a:spLocks/>
              </p:cNvSpPr>
              <p:nvPr/>
            </p:nvSpPr>
            <p:spPr bwMode="auto">
              <a:xfrm>
                <a:off x="2163" y="836"/>
                <a:ext cx="255" cy="8"/>
              </a:xfrm>
              <a:custGeom>
                <a:avLst/>
                <a:gdLst>
                  <a:gd name="T0" fmla="*/ 9 w 765"/>
                  <a:gd name="T1" fmla="*/ 0 h 24"/>
                  <a:gd name="T2" fmla="*/ 9 w 765"/>
                  <a:gd name="T3" fmla="*/ 0 h 24"/>
                  <a:gd name="T4" fmla="*/ 9 w 765"/>
                  <a:gd name="T5" fmla="*/ 0 h 24"/>
                  <a:gd name="T6" fmla="*/ 9 w 765"/>
                  <a:gd name="T7" fmla="*/ 0 h 24"/>
                  <a:gd name="T8" fmla="*/ 9 w 765"/>
                  <a:gd name="T9" fmla="*/ 0 h 24"/>
                  <a:gd name="T10" fmla="*/ 0 w 765"/>
                  <a:gd name="T11" fmla="*/ 0 h 24"/>
                  <a:gd name="T12" fmla="*/ 0 w 765"/>
                  <a:gd name="T13" fmla="*/ 0 h 24"/>
                  <a:gd name="T14" fmla="*/ 0 w 765"/>
                  <a:gd name="T15" fmla="*/ 0 h 24"/>
                  <a:gd name="T16" fmla="*/ 0 w 765"/>
                  <a:gd name="T17" fmla="*/ 0 h 24"/>
                  <a:gd name="T18" fmla="*/ 0 w 765"/>
                  <a:gd name="T19" fmla="*/ 0 h 24"/>
                  <a:gd name="T20" fmla="*/ 9 w 76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5"/>
                  <a:gd name="T34" fmla="*/ 0 h 24"/>
                  <a:gd name="T35" fmla="*/ 765 w 76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5" h="24">
                    <a:moveTo>
                      <a:pt x="740" y="0"/>
                    </a:moveTo>
                    <a:lnTo>
                      <a:pt x="746" y="6"/>
                    </a:lnTo>
                    <a:lnTo>
                      <a:pt x="752" y="12"/>
                    </a:lnTo>
                    <a:lnTo>
                      <a:pt x="759" y="18"/>
                    </a:lnTo>
                    <a:lnTo>
                      <a:pt x="765" y="24"/>
                    </a:lnTo>
                    <a:lnTo>
                      <a:pt x="7" y="24"/>
                    </a:lnTo>
                    <a:lnTo>
                      <a:pt x="6" y="18"/>
                    </a:lnTo>
                    <a:lnTo>
                      <a:pt x="4" y="12"/>
                    </a:lnTo>
                    <a:lnTo>
                      <a:pt x="3" y="6"/>
                    </a:lnTo>
                    <a:lnTo>
                      <a:pt x="0" y="0"/>
                    </a:lnTo>
                    <a:lnTo>
                      <a:pt x="740" y="0"/>
                    </a:lnTo>
                    <a:close/>
                  </a:path>
                </a:pathLst>
              </a:custGeom>
              <a:solidFill>
                <a:srgbClr val="5A5A5A"/>
              </a:solidFill>
              <a:ln w="9525">
                <a:noFill/>
                <a:round/>
                <a:headEnd/>
                <a:tailEnd/>
              </a:ln>
            </p:spPr>
            <p:txBody>
              <a:bodyPr/>
              <a:lstStyle/>
              <a:p>
                <a:endParaRPr lang="fr-FR"/>
              </a:p>
            </p:txBody>
          </p:sp>
        </p:grpSp>
        <p:sp>
          <p:nvSpPr>
            <p:cNvPr id="314" name="Freeform 517"/>
            <p:cNvSpPr>
              <a:spLocks/>
            </p:cNvSpPr>
            <p:nvPr/>
          </p:nvSpPr>
          <p:spPr bwMode="auto">
            <a:xfrm>
              <a:off x="2166" y="844"/>
              <a:ext cx="261" cy="8"/>
            </a:xfrm>
            <a:custGeom>
              <a:avLst/>
              <a:gdLst>
                <a:gd name="T0" fmla="*/ 9 w 783"/>
                <a:gd name="T1" fmla="*/ 0 h 24"/>
                <a:gd name="T2" fmla="*/ 9 w 783"/>
                <a:gd name="T3" fmla="*/ 0 h 24"/>
                <a:gd name="T4" fmla="*/ 10 w 783"/>
                <a:gd name="T5" fmla="*/ 0 h 24"/>
                <a:gd name="T6" fmla="*/ 10 w 783"/>
                <a:gd name="T7" fmla="*/ 0 h 24"/>
                <a:gd name="T8" fmla="*/ 10 w 783"/>
                <a:gd name="T9" fmla="*/ 0 h 24"/>
                <a:gd name="T10" fmla="*/ 0 w 783"/>
                <a:gd name="T11" fmla="*/ 0 h 24"/>
                <a:gd name="T12" fmla="*/ 0 w 783"/>
                <a:gd name="T13" fmla="*/ 0 h 24"/>
                <a:gd name="T14" fmla="*/ 0 w 783"/>
                <a:gd name="T15" fmla="*/ 0 h 24"/>
                <a:gd name="T16" fmla="*/ 0 w 783"/>
                <a:gd name="T17" fmla="*/ 0 h 24"/>
                <a:gd name="T18" fmla="*/ 0 w 783"/>
                <a:gd name="T19" fmla="*/ 0 h 24"/>
                <a:gd name="T20" fmla="*/ 9 w 78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3"/>
                <a:gd name="T34" fmla="*/ 0 h 24"/>
                <a:gd name="T35" fmla="*/ 783 w 78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3" h="24">
                  <a:moveTo>
                    <a:pt x="758" y="0"/>
                  </a:moveTo>
                  <a:lnTo>
                    <a:pt x="763" y="6"/>
                  </a:lnTo>
                  <a:lnTo>
                    <a:pt x="770" y="11"/>
                  </a:lnTo>
                  <a:lnTo>
                    <a:pt x="776" y="18"/>
                  </a:lnTo>
                  <a:lnTo>
                    <a:pt x="783" y="24"/>
                  </a:lnTo>
                  <a:lnTo>
                    <a:pt x="7" y="24"/>
                  </a:lnTo>
                  <a:lnTo>
                    <a:pt x="6" y="18"/>
                  </a:lnTo>
                  <a:lnTo>
                    <a:pt x="4" y="11"/>
                  </a:lnTo>
                  <a:lnTo>
                    <a:pt x="2" y="6"/>
                  </a:lnTo>
                  <a:lnTo>
                    <a:pt x="0" y="0"/>
                  </a:lnTo>
                  <a:lnTo>
                    <a:pt x="758" y="0"/>
                  </a:lnTo>
                  <a:close/>
                </a:path>
              </a:pathLst>
            </a:custGeom>
            <a:solidFill>
              <a:srgbClr val="5C5C5C"/>
            </a:solidFill>
            <a:ln w="9525">
              <a:noFill/>
              <a:round/>
              <a:headEnd/>
              <a:tailEnd/>
            </a:ln>
          </p:spPr>
          <p:txBody>
            <a:bodyPr/>
            <a:lstStyle/>
            <a:p>
              <a:endParaRPr lang="fr-FR"/>
            </a:p>
          </p:txBody>
        </p:sp>
        <p:sp>
          <p:nvSpPr>
            <p:cNvPr id="315" name="Freeform 518"/>
            <p:cNvSpPr>
              <a:spLocks/>
            </p:cNvSpPr>
            <p:nvPr/>
          </p:nvSpPr>
          <p:spPr bwMode="auto">
            <a:xfrm>
              <a:off x="2168" y="852"/>
              <a:ext cx="266" cy="7"/>
            </a:xfrm>
            <a:custGeom>
              <a:avLst/>
              <a:gdLst>
                <a:gd name="T0" fmla="*/ 10 w 798"/>
                <a:gd name="T1" fmla="*/ 0 h 22"/>
                <a:gd name="T2" fmla="*/ 10 w 798"/>
                <a:gd name="T3" fmla="*/ 0 h 22"/>
                <a:gd name="T4" fmla="*/ 10 w 798"/>
                <a:gd name="T5" fmla="*/ 0 h 22"/>
                <a:gd name="T6" fmla="*/ 10 w 798"/>
                <a:gd name="T7" fmla="*/ 0 h 22"/>
                <a:gd name="T8" fmla="*/ 10 w 798"/>
                <a:gd name="T9" fmla="*/ 0 h 22"/>
                <a:gd name="T10" fmla="*/ 0 w 798"/>
                <a:gd name="T11" fmla="*/ 0 h 22"/>
                <a:gd name="T12" fmla="*/ 0 w 798"/>
                <a:gd name="T13" fmla="*/ 0 h 22"/>
                <a:gd name="T14" fmla="*/ 0 w 798"/>
                <a:gd name="T15" fmla="*/ 0 h 22"/>
                <a:gd name="T16" fmla="*/ 0 w 798"/>
                <a:gd name="T17" fmla="*/ 0 h 22"/>
                <a:gd name="T18" fmla="*/ 0 w 798"/>
                <a:gd name="T19" fmla="*/ 0 h 22"/>
                <a:gd name="T20" fmla="*/ 10 w 79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8"/>
                <a:gd name="T34" fmla="*/ 0 h 22"/>
                <a:gd name="T35" fmla="*/ 798 w 79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8" h="22">
                  <a:moveTo>
                    <a:pt x="776" y="0"/>
                  </a:moveTo>
                  <a:lnTo>
                    <a:pt x="781" y="5"/>
                  </a:lnTo>
                  <a:lnTo>
                    <a:pt x="787" y="11"/>
                  </a:lnTo>
                  <a:lnTo>
                    <a:pt x="793" y="17"/>
                  </a:lnTo>
                  <a:lnTo>
                    <a:pt x="798" y="22"/>
                  </a:lnTo>
                  <a:lnTo>
                    <a:pt x="6" y="22"/>
                  </a:lnTo>
                  <a:lnTo>
                    <a:pt x="5" y="17"/>
                  </a:lnTo>
                  <a:lnTo>
                    <a:pt x="2" y="11"/>
                  </a:lnTo>
                  <a:lnTo>
                    <a:pt x="1" y="5"/>
                  </a:lnTo>
                  <a:lnTo>
                    <a:pt x="0" y="0"/>
                  </a:lnTo>
                  <a:lnTo>
                    <a:pt x="776" y="0"/>
                  </a:lnTo>
                  <a:close/>
                </a:path>
              </a:pathLst>
            </a:custGeom>
            <a:solidFill>
              <a:srgbClr val="5F5F5F"/>
            </a:solidFill>
            <a:ln w="9525">
              <a:noFill/>
              <a:round/>
              <a:headEnd/>
              <a:tailEnd/>
            </a:ln>
          </p:spPr>
          <p:txBody>
            <a:bodyPr/>
            <a:lstStyle/>
            <a:p>
              <a:endParaRPr lang="fr-FR"/>
            </a:p>
          </p:txBody>
        </p:sp>
        <p:sp>
          <p:nvSpPr>
            <p:cNvPr id="316" name="Freeform 519"/>
            <p:cNvSpPr>
              <a:spLocks/>
            </p:cNvSpPr>
            <p:nvPr/>
          </p:nvSpPr>
          <p:spPr bwMode="auto">
            <a:xfrm>
              <a:off x="2170" y="859"/>
              <a:ext cx="272" cy="8"/>
            </a:xfrm>
            <a:custGeom>
              <a:avLst/>
              <a:gdLst>
                <a:gd name="T0" fmla="*/ 10 w 816"/>
                <a:gd name="T1" fmla="*/ 0 h 24"/>
                <a:gd name="T2" fmla="*/ 10 w 816"/>
                <a:gd name="T3" fmla="*/ 0 h 24"/>
                <a:gd name="T4" fmla="*/ 10 w 816"/>
                <a:gd name="T5" fmla="*/ 0 h 24"/>
                <a:gd name="T6" fmla="*/ 10 w 816"/>
                <a:gd name="T7" fmla="*/ 0 h 24"/>
                <a:gd name="T8" fmla="*/ 10 w 816"/>
                <a:gd name="T9" fmla="*/ 0 h 24"/>
                <a:gd name="T10" fmla="*/ 0 w 816"/>
                <a:gd name="T11" fmla="*/ 0 h 24"/>
                <a:gd name="T12" fmla="*/ 0 w 816"/>
                <a:gd name="T13" fmla="*/ 0 h 24"/>
                <a:gd name="T14" fmla="*/ 0 w 816"/>
                <a:gd name="T15" fmla="*/ 0 h 24"/>
                <a:gd name="T16" fmla="*/ 0 w 816"/>
                <a:gd name="T17" fmla="*/ 0 h 24"/>
                <a:gd name="T18" fmla="*/ 0 w 816"/>
                <a:gd name="T19" fmla="*/ 0 h 24"/>
                <a:gd name="T20" fmla="*/ 10 w 81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6"/>
                <a:gd name="T34" fmla="*/ 0 h 24"/>
                <a:gd name="T35" fmla="*/ 816 w 8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6" h="24">
                  <a:moveTo>
                    <a:pt x="792" y="0"/>
                  </a:moveTo>
                  <a:lnTo>
                    <a:pt x="798" y="6"/>
                  </a:lnTo>
                  <a:lnTo>
                    <a:pt x="805" y="12"/>
                  </a:lnTo>
                  <a:lnTo>
                    <a:pt x="810" y="19"/>
                  </a:lnTo>
                  <a:lnTo>
                    <a:pt x="816" y="24"/>
                  </a:lnTo>
                  <a:lnTo>
                    <a:pt x="6" y="24"/>
                  </a:lnTo>
                  <a:lnTo>
                    <a:pt x="5" y="19"/>
                  </a:lnTo>
                  <a:lnTo>
                    <a:pt x="3" y="12"/>
                  </a:lnTo>
                  <a:lnTo>
                    <a:pt x="2" y="6"/>
                  </a:lnTo>
                  <a:lnTo>
                    <a:pt x="0" y="0"/>
                  </a:lnTo>
                  <a:lnTo>
                    <a:pt x="792" y="0"/>
                  </a:lnTo>
                  <a:close/>
                </a:path>
              </a:pathLst>
            </a:custGeom>
            <a:solidFill>
              <a:srgbClr val="616161"/>
            </a:solidFill>
            <a:ln w="9525">
              <a:noFill/>
              <a:round/>
              <a:headEnd/>
              <a:tailEnd/>
            </a:ln>
          </p:spPr>
          <p:txBody>
            <a:bodyPr/>
            <a:lstStyle/>
            <a:p>
              <a:endParaRPr lang="fr-FR"/>
            </a:p>
          </p:txBody>
        </p:sp>
        <p:sp>
          <p:nvSpPr>
            <p:cNvPr id="317" name="Freeform 520"/>
            <p:cNvSpPr>
              <a:spLocks/>
            </p:cNvSpPr>
            <p:nvPr/>
          </p:nvSpPr>
          <p:spPr bwMode="auto">
            <a:xfrm>
              <a:off x="2172" y="867"/>
              <a:ext cx="278" cy="8"/>
            </a:xfrm>
            <a:custGeom>
              <a:avLst/>
              <a:gdLst>
                <a:gd name="T0" fmla="*/ 10 w 834"/>
                <a:gd name="T1" fmla="*/ 0 h 24"/>
                <a:gd name="T2" fmla="*/ 10 w 834"/>
                <a:gd name="T3" fmla="*/ 0 h 24"/>
                <a:gd name="T4" fmla="*/ 10 w 834"/>
                <a:gd name="T5" fmla="*/ 0 h 24"/>
                <a:gd name="T6" fmla="*/ 10 w 834"/>
                <a:gd name="T7" fmla="*/ 0 h 24"/>
                <a:gd name="T8" fmla="*/ 10 w 834"/>
                <a:gd name="T9" fmla="*/ 0 h 24"/>
                <a:gd name="T10" fmla="*/ 0 w 834"/>
                <a:gd name="T11" fmla="*/ 0 h 24"/>
                <a:gd name="T12" fmla="*/ 0 w 834"/>
                <a:gd name="T13" fmla="*/ 0 h 24"/>
                <a:gd name="T14" fmla="*/ 0 w 834"/>
                <a:gd name="T15" fmla="*/ 0 h 24"/>
                <a:gd name="T16" fmla="*/ 0 w 834"/>
                <a:gd name="T17" fmla="*/ 0 h 24"/>
                <a:gd name="T18" fmla="*/ 0 w 834"/>
                <a:gd name="T19" fmla="*/ 0 h 24"/>
                <a:gd name="T20" fmla="*/ 10 w 83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4"/>
                <a:gd name="T34" fmla="*/ 0 h 24"/>
                <a:gd name="T35" fmla="*/ 834 w 83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4" h="24">
                  <a:moveTo>
                    <a:pt x="810" y="0"/>
                  </a:moveTo>
                  <a:lnTo>
                    <a:pt x="816" y="6"/>
                  </a:lnTo>
                  <a:lnTo>
                    <a:pt x="823" y="12"/>
                  </a:lnTo>
                  <a:lnTo>
                    <a:pt x="828" y="18"/>
                  </a:lnTo>
                  <a:lnTo>
                    <a:pt x="834" y="24"/>
                  </a:lnTo>
                  <a:lnTo>
                    <a:pt x="7" y="24"/>
                  </a:lnTo>
                  <a:lnTo>
                    <a:pt x="6" y="18"/>
                  </a:lnTo>
                  <a:lnTo>
                    <a:pt x="4" y="12"/>
                  </a:lnTo>
                  <a:lnTo>
                    <a:pt x="3" y="6"/>
                  </a:lnTo>
                  <a:lnTo>
                    <a:pt x="0" y="0"/>
                  </a:lnTo>
                  <a:lnTo>
                    <a:pt x="810" y="0"/>
                  </a:lnTo>
                  <a:close/>
                </a:path>
              </a:pathLst>
            </a:custGeom>
            <a:solidFill>
              <a:srgbClr val="646464"/>
            </a:solidFill>
            <a:ln w="9525">
              <a:noFill/>
              <a:round/>
              <a:headEnd/>
              <a:tailEnd/>
            </a:ln>
          </p:spPr>
          <p:txBody>
            <a:bodyPr/>
            <a:lstStyle/>
            <a:p>
              <a:endParaRPr lang="fr-FR"/>
            </a:p>
          </p:txBody>
        </p:sp>
        <p:sp>
          <p:nvSpPr>
            <p:cNvPr id="318" name="Freeform 521"/>
            <p:cNvSpPr>
              <a:spLocks/>
            </p:cNvSpPr>
            <p:nvPr/>
          </p:nvSpPr>
          <p:spPr bwMode="auto">
            <a:xfrm>
              <a:off x="2174" y="875"/>
              <a:ext cx="284" cy="8"/>
            </a:xfrm>
            <a:custGeom>
              <a:avLst/>
              <a:gdLst>
                <a:gd name="T0" fmla="*/ 10 w 851"/>
                <a:gd name="T1" fmla="*/ 0 h 24"/>
                <a:gd name="T2" fmla="*/ 10 w 851"/>
                <a:gd name="T3" fmla="*/ 0 h 24"/>
                <a:gd name="T4" fmla="*/ 10 w 851"/>
                <a:gd name="T5" fmla="*/ 0 h 24"/>
                <a:gd name="T6" fmla="*/ 10 w 851"/>
                <a:gd name="T7" fmla="*/ 0 h 24"/>
                <a:gd name="T8" fmla="*/ 11 w 851"/>
                <a:gd name="T9" fmla="*/ 0 h 24"/>
                <a:gd name="T10" fmla="*/ 0 w 851"/>
                <a:gd name="T11" fmla="*/ 0 h 24"/>
                <a:gd name="T12" fmla="*/ 0 w 851"/>
                <a:gd name="T13" fmla="*/ 0 h 24"/>
                <a:gd name="T14" fmla="*/ 0 w 851"/>
                <a:gd name="T15" fmla="*/ 0 h 24"/>
                <a:gd name="T16" fmla="*/ 0 w 851"/>
                <a:gd name="T17" fmla="*/ 0 h 24"/>
                <a:gd name="T18" fmla="*/ 0 w 851"/>
                <a:gd name="T19" fmla="*/ 0 h 24"/>
                <a:gd name="T20" fmla="*/ 10 w 851"/>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1"/>
                <a:gd name="T34" fmla="*/ 0 h 24"/>
                <a:gd name="T35" fmla="*/ 851 w 85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1" h="24">
                  <a:moveTo>
                    <a:pt x="827" y="0"/>
                  </a:moveTo>
                  <a:lnTo>
                    <a:pt x="833" y="6"/>
                  </a:lnTo>
                  <a:lnTo>
                    <a:pt x="839" y="11"/>
                  </a:lnTo>
                  <a:lnTo>
                    <a:pt x="845" y="18"/>
                  </a:lnTo>
                  <a:lnTo>
                    <a:pt x="851" y="24"/>
                  </a:lnTo>
                  <a:lnTo>
                    <a:pt x="7" y="24"/>
                  </a:lnTo>
                  <a:lnTo>
                    <a:pt x="6" y="18"/>
                  </a:lnTo>
                  <a:lnTo>
                    <a:pt x="4" y="11"/>
                  </a:lnTo>
                  <a:lnTo>
                    <a:pt x="3" y="6"/>
                  </a:lnTo>
                  <a:lnTo>
                    <a:pt x="0" y="0"/>
                  </a:lnTo>
                  <a:lnTo>
                    <a:pt x="827" y="0"/>
                  </a:lnTo>
                  <a:close/>
                </a:path>
              </a:pathLst>
            </a:custGeom>
            <a:solidFill>
              <a:srgbClr val="646464"/>
            </a:solidFill>
            <a:ln w="9525">
              <a:noFill/>
              <a:round/>
              <a:headEnd/>
              <a:tailEnd/>
            </a:ln>
          </p:spPr>
          <p:txBody>
            <a:bodyPr/>
            <a:lstStyle/>
            <a:p>
              <a:endParaRPr lang="fr-FR"/>
            </a:p>
          </p:txBody>
        </p:sp>
        <p:sp>
          <p:nvSpPr>
            <p:cNvPr id="319" name="Freeform 522"/>
            <p:cNvSpPr>
              <a:spLocks/>
            </p:cNvSpPr>
            <p:nvPr/>
          </p:nvSpPr>
          <p:spPr bwMode="auto">
            <a:xfrm>
              <a:off x="2177" y="883"/>
              <a:ext cx="288" cy="8"/>
            </a:xfrm>
            <a:custGeom>
              <a:avLst/>
              <a:gdLst>
                <a:gd name="T0" fmla="*/ 10 w 866"/>
                <a:gd name="T1" fmla="*/ 0 h 24"/>
                <a:gd name="T2" fmla="*/ 10 w 866"/>
                <a:gd name="T3" fmla="*/ 0 h 24"/>
                <a:gd name="T4" fmla="*/ 10 w 866"/>
                <a:gd name="T5" fmla="*/ 0 h 24"/>
                <a:gd name="T6" fmla="*/ 11 w 866"/>
                <a:gd name="T7" fmla="*/ 0 h 24"/>
                <a:gd name="T8" fmla="*/ 11 w 866"/>
                <a:gd name="T9" fmla="*/ 0 h 24"/>
                <a:gd name="T10" fmla="*/ 0 w 866"/>
                <a:gd name="T11" fmla="*/ 0 h 24"/>
                <a:gd name="T12" fmla="*/ 0 w 866"/>
                <a:gd name="T13" fmla="*/ 0 h 24"/>
                <a:gd name="T14" fmla="*/ 0 w 866"/>
                <a:gd name="T15" fmla="*/ 0 h 24"/>
                <a:gd name="T16" fmla="*/ 0 w 866"/>
                <a:gd name="T17" fmla="*/ 0 h 24"/>
                <a:gd name="T18" fmla="*/ 0 w 866"/>
                <a:gd name="T19" fmla="*/ 0 h 24"/>
                <a:gd name="T20" fmla="*/ 10 w 86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6"/>
                <a:gd name="T34" fmla="*/ 0 h 24"/>
                <a:gd name="T35" fmla="*/ 866 w 86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6" h="24">
                  <a:moveTo>
                    <a:pt x="844" y="0"/>
                  </a:moveTo>
                  <a:lnTo>
                    <a:pt x="849" y="5"/>
                  </a:lnTo>
                  <a:lnTo>
                    <a:pt x="855" y="11"/>
                  </a:lnTo>
                  <a:lnTo>
                    <a:pt x="861" y="18"/>
                  </a:lnTo>
                  <a:lnTo>
                    <a:pt x="866" y="24"/>
                  </a:lnTo>
                  <a:lnTo>
                    <a:pt x="7" y="24"/>
                  </a:lnTo>
                  <a:lnTo>
                    <a:pt x="6" y="18"/>
                  </a:lnTo>
                  <a:lnTo>
                    <a:pt x="3" y="11"/>
                  </a:lnTo>
                  <a:lnTo>
                    <a:pt x="2" y="5"/>
                  </a:lnTo>
                  <a:lnTo>
                    <a:pt x="0" y="0"/>
                  </a:lnTo>
                  <a:lnTo>
                    <a:pt x="844" y="0"/>
                  </a:lnTo>
                  <a:close/>
                </a:path>
              </a:pathLst>
            </a:custGeom>
            <a:solidFill>
              <a:srgbClr val="666666"/>
            </a:solidFill>
            <a:ln w="9525">
              <a:noFill/>
              <a:round/>
              <a:headEnd/>
              <a:tailEnd/>
            </a:ln>
          </p:spPr>
          <p:txBody>
            <a:bodyPr/>
            <a:lstStyle/>
            <a:p>
              <a:endParaRPr lang="fr-FR"/>
            </a:p>
          </p:txBody>
        </p:sp>
        <p:sp>
          <p:nvSpPr>
            <p:cNvPr id="320" name="Freeform 523"/>
            <p:cNvSpPr>
              <a:spLocks/>
            </p:cNvSpPr>
            <p:nvPr/>
          </p:nvSpPr>
          <p:spPr bwMode="auto">
            <a:xfrm>
              <a:off x="2179" y="891"/>
              <a:ext cx="294" cy="8"/>
            </a:xfrm>
            <a:custGeom>
              <a:avLst/>
              <a:gdLst>
                <a:gd name="T0" fmla="*/ 11 w 882"/>
                <a:gd name="T1" fmla="*/ 0 h 23"/>
                <a:gd name="T2" fmla="*/ 11 w 882"/>
                <a:gd name="T3" fmla="*/ 0 h 23"/>
                <a:gd name="T4" fmla="*/ 11 w 882"/>
                <a:gd name="T5" fmla="*/ 0 h 23"/>
                <a:gd name="T6" fmla="*/ 11 w 882"/>
                <a:gd name="T7" fmla="*/ 0 h 23"/>
                <a:gd name="T8" fmla="*/ 11 w 882"/>
                <a:gd name="T9" fmla="*/ 0 h 23"/>
                <a:gd name="T10" fmla="*/ 0 w 882"/>
                <a:gd name="T11" fmla="*/ 0 h 23"/>
                <a:gd name="T12" fmla="*/ 0 w 882"/>
                <a:gd name="T13" fmla="*/ 0 h 23"/>
                <a:gd name="T14" fmla="*/ 0 w 882"/>
                <a:gd name="T15" fmla="*/ 0 h 23"/>
                <a:gd name="T16" fmla="*/ 0 w 882"/>
                <a:gd name="T17" fmla="*/ 0 h 23"/>
                <a:gd name="T18" fmla="*/ 0 w 882"/>
                <a:gd name="T19" fmla="*/ 0 h 23"/>
                <a:gd name="T20" fmla="*/ 11 w 882"/>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2"/>
                <a:gd name="T34" fmla="*/ 0 h 23"/>
                <a:gd name="T35" fmla="*/ 882 w 88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2" h="23">
                  <a:moveTo>
                    <a:pt x="859" y="0"/>
                  </a:moveTo>
                  <a:lnTo>
                    <a:pt x="865" y="5"/>
                  </a:lnTo>
                  <a:lnTo>
                    <a:pt x="871" y="11"/>
                  </a:lnTo>
                  <a:lnTo>
                    <a:pt x="876" y="18"/>
                  </a:lnTo>
                  <a:lnTo>
                    <a:pt x="882" y="23"/>
                  </a:lnTo>
                  <a:lnTo>
                    <a:pt x="7" y="23"/>
                  </a:lnTo>
                  <a:lnTo>
                    <a:pt x="5" y="18"/>
                  </a:lnTo>
                  <a:lnTo>
                    <a:pt x="3" y="11"/>
                  </a:lnTo>
                  <a:lnTo>
                    <a:pt x="2" y="5"/>
                  </a:lnTo>
                  <a:lnTo>
                    <a:pt x="0" y="0"/>
                  </a:lnTo>
                  <a:lnTo>
                    <a:pt x="859" y="0"/>
                  </a:lnTo>
                  <a:close/>
                </a:path>
              </a:pathLst>
            </a:custGeom>
            <a:solidFill>
              <a:srgbClr val="696969"/>
            </a:solidFill>
            <a:ln w="9525">
              <a:noFill/>
              <a:round/>
              <a:headEnd/>
              <a:tailEnd/>
            </a:ln>
          </p:spPr>
          <p:txBody>
            <a:bodyPr/>
            <a:lstStyle/>
            <a:p>
              <a:endParaRPr lang="fr-FR"/>
            </a:p>
          </p:txBody>
        </p:sp>
        <p:sp>
          <p:nvSpPr>
            <p:cNvPr id="321" name="Freeform 524"/>
            <p:cNvSpPr>
              <a:spLocks/>
            </p:cNvSpPr>
            <p:nvPr/>
          </p:nvSpPr>
          <p:spPr bwMode="auto">
            <a:xfrm>
              <a:off x="2181" y="899"/>
              <a:ext cx="299" cy="7"/>
            </a:xfrm>
            <a:custGeom>
              <a:avLst/>
              <a:gdLst>
                <a:gd name="T0" fmla="*/ 11 w 896"/>
                <a:gd name="T1" fmla="*/ 0 h 23"/>
                <a:gd name="T2" fmla="*/ 11 w 896"/>
                <a:gd name="T3" fmla="*/ 0 h 23"/>
                <a:gd name="T4" fmla="*/ 11 w 896"/>
                <a:gd name="T5" fmla="*/ 0 h 23"/>
                <a:gd name="T6" fmla="*/ 11 w 896"/>
                <a:gd name="T7" fmla="*/ 0 h 23"/>
                <a:gd name="T8" fmla="*/ 11 w 896"/>
                <a:gd name="T9" fmla="*/ 0 h 23"/>
                <a:gd name="T10" fmla="*/ 0 w 896"/>
                <a:gd name="T11" fmla="*/ 0 h 23"/>
                <a:gd name="T12" fmla="*/ 0 w 896"/>
                <a:gd name="T13" fmla="*/ 0 h 23"/>
                <a:gd name="T14" fmla="*/ 0 w 896"/>
                <a:gd name="T15" fmla="*/ 0 h 23"/>
                <a:gd name="T16" fmla="*/ 0 w 896"/>
                <a:gd name="T17" fmla="*/ 0 h 23"/>
                <a:gd name="T18" fmla="*/ 0 w 896"/>
                <a:gd name="T19" fmla="*/ 0 h 23"/>
                <a:gd name="T20" fmla="*/ 11 w 89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6"/>
                <a:gd name="T34" fmla="*/ 0 h 23"/>
                <a:gd name="T35" fmla="*/ 896 w 89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6" h="23">
                  <a:moveTo>
                    <a:pt x="875" y="0"/>
                  </a:moveTo>
                  <a:lnTo>
                    <a:pt x="881" y="6"/>
                  </a:lnTo>
                  <a:lnTo>
                    <a:pt x="885" y="12"/>
                  </a:lnTo>
                  <a:lnTo>
                    <a:pt x="891" y="17"/>
                  </a:lnTo>
                  <a:lnTo>
                    <a:pt x="896" y="23"/>
                  </a:lnTo>
                  <a:lnTo>
                    <a:pt x="5" y="23"/>
                  </a:lnTo>
                  <a:lnTo>
                    <a:pt x="4" y="17"/>
                  </a:lnTo>
                  <a:lnTo>
                    <a:pt x="3" y="12"/>
                  </a:lnTo>
                  <a:lnTo>
                    <a:pt x="1" y="6"/>
                  </a:lnTo>
                  <a:lnTo>
                    <a:pt x="0" y="0"/>
                  </a:lnTo>
                  <a:lnTo>
                    <a:pt x="875" y="0"/>
                  </a:lnTo>
                  <a:close/>
                </a:path>
              </a:pathLst>
            </a:custGeom>
            <a:solidFill>
              <a:srgbClr val="6C6C6C"/>
            </a:solidFill>
            <a:ln w="9525">
              <a:noFill/>
              <a:round/>
              <a:headEnd/>
              <a:tailEnd/>
            </a:ln>
          </p:spPr>
          <p:txBody>
            <a:bodyPr/>
            <a:lstStyle/>
            <a:p>
              <a:endParaRPr lang="fr-FR"/>
            </a:p>
          </p:txBody>
        </p:sp>
        <p:sp>
          <p:nvSpPr>
            <p:cNvPr id="322" name="Freeform 525"/>
            <p:cNvSpPr>
              <a:spLocks/>
            </p:cNvSpPr>
            <p:nvPr/>
          </p:nvSpPr>
          <p:spPr bwMode="auto">
            <a:xfrm>
              <a:off x="2183" y="906"/>
              <a:ext cx="304" cy="8"/>
            </a:xfrm>
            <a:custGeom>
              <a:avLst/>
              <a:gdLst>
                <a:gd name="T0" fmla="*/ 11 w 913"/>
                <a:gd name="T1" fmla="*/ 0 h 24"/>
                <a:gd name="T2" fmla="*/ 11 w 913"/>
                <a:gd name="T3" fmla="*/ 0 h 24"/>
                <a:gd name="T4" fmla="*/ 11 w 913"/>
                <a:gd name="T5" fmla="*/ 0 h 24"/>
                <a:gd name="T6" fmla="*/ 11 w 913"/>
                <a:gd name="T7" fmla="*/ 0 h 24"/>
                <a:gd name="T8" fmla="*/ 11 w 913"/>
                <a:gd name="T9" fmla="*/ 0 h 24"/>
                <a:gd name="T10" fmla="*/ 0 w 913"/>
                <a:gd name="T11" fmla="*/ 0 h 24"/>
                <a:gd name="T12" fmla="*/ 0 w 913"/>
                <a:gd name="T13" fmla="*/ 0 h 24"/>
                <a:gd name="T14" fmla="*/ 0 w 913"/>
                <a:gd name="T15" fmla="*/ 0 h 24"/>
                <a:gd name="T16" fmla="*/ 0 w 913"/>
                <a:gd name="T17" fmla="*/ 0 h 24"/>
                <a:gd name="T18" fmla="*/ 0 w 913"/>
                <a:gd name="T19" fmla="*/ 0 h 24"/>
                <a:gd name="T20" fmla="*/ 11 w 91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3"/>
                <a:gd name="T34" fmla="*/ 0 h 24"/>
                <a:gd name="T35" fmla="*/ 913 w 91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3" h="24">
                  <a:moveTo>
                    <a:pt x="891" y="0"/>
                  </a:moveTo>
                  <a:lnTo>
                    <a:pt x="897" y="6"/>
                  </a:lnTo>
                  <a:lnTo>
                    <a:pt x="903" y="11"/>
                  </a:lnTo>
                  <a:lnTo>
                    <a:pt x="907" y="18"/>
                  </a:lnTo>
                  <a:lnTo>
                    <a:pt x="913" y="24"/>
                  </a:lnTo>
                  <a:lnTo>
                    <a:pt x="7" y="24"/>
                  </a:lnTo>
                  <a:lnTo>
                    <a:pt x="6" y="18"/>
                  </a:lnTo>
                  <a:lnTo>
                    <a:pt x="4" y="11"/>
                  </a:lnTo>
                  <a:lnTo>
                    <a:pt x="3" y="6"/>
                  </a:lnTo>
                  <a:lnTo>
                    <a:pt x="0" y="0"/>
                  </a:lnTo>
                  <a:lnTo>
                    <a:pt x="891" y="0"/>
                  </a:lnTo>
                  <a:close/>
                </a:path>
              </a:pathLst>
            </a:custGeom>
            <a:solidFill>
              <a:srgbClr val="6C6C6C"/>
            </a:solidFill>
            <a:ln w="9525">
              <a:noFill/>
              <a:round/>
              <a:headEnd/>
              <a:tailEnd/>
            </a:ln>
          </p:spPr>
          <p:txBody>
            <a:bodyPr/>
            <a:lstStyle/>
            <a:p>
              <a:endParaRPr lang="fr-FR"/>
            </a:p>
          </p:txBody>
        </p:sp>
        <p:sp>
          <p:nvSpPr>
            <p:cNvPr id="323" name="Freeform 526"/>
            <p:cNvSpPr>
              <a:spLocks/>
            </p:cNvSpPr>
            <p:nvPr/>
          </p:nvSpPr>
          <p:spPr bwMode="auto">
            <a:xfrm>
              <a:off x="2185" y="914"/>
              <a:ext cx="309" cy="8"/>
            </a:xfrm>
            <a:custGeom>
              <a:avLst/>
              <a:gdLst>
                <a:gd name="T0" fmla="*/ 11 w 927"/>
                <a:gd name="T1" fmla="*/ 0 h 24"/>
                <a:gd name="T2" fmla="*/ 11 w 927"/>
                <a:gd name="T3" fmla="*/ 0 h 24"/>
                <a:gd name="T4" fmla="*/ 11 w 927"/>
                <a:gd name="T5" fmla="*/ 0 h 24"/>
                <a:gd name="T6" fmla="*/ 11 w 927"/>
                <a:gd name="T7" fmla="*/ 0 h 24"/>
                <a:gd name="T8" fmla="*/ 11 w 927"/>
                <a:gd name="T9" fmla="*/ 0 h 24"/>
                <a:gd name="T10" fmla="*/ 0 w 927"/>
                <a:gd name="T11" fmla="*/ 0 h 24"/>
                <a:gd name="T12" fmla="*/ 0 w 927"/>
                <a:gd name="T13" fmla="*/ 0 h 24"/>
                <a:gd name="T14" fmla="*/ 0 w 927"/>
                <a:gd name="T15" fmla="*/ 0 h 24"/>
                <a:gd name="T16" fmla="*/ 0 w 927"/>
                <a:gd name="T17" fmla="*/ 0 h 24"/>
                <a:gd name="T18" fmla="*/ 0 w 927"/>
                <a:gd name="T19" fmla="*/ 0 h 24"/>
                <a:gd name="T20" fmla="*/ 11 w 927"/>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24"/>
                <a:gd name="T35" fmla="*/ 927 w 92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24">
                  <a:moveTo>
                    <a:pt x="906" y="0"/>
                  </a:moveTo>
                  <a:lnTo>
                    <a:pt x="912" y="5"/>
                  </a:lnTo>
                  <a:lnTo>
                    <a:pt x="917" y="11"/>
                  </a:lnTo>
                  <a:lnTo>
                    <a:pt x="922" y="18"/>
                  </a:lnTo>
                  <a:lnTo>
                    <a:pt x="927" y="24"/>
                  </a:lnTo>
                  <a:lnTo>
                    <a:pt x="7" y="24"/>
                  </a:lnTo>
                  <a:lnTo>
                    <a:pt x="6" y="18"/>
                  </a:lnTo>
                  <a:lnTo>
                    <a:pt x="3" y="11"/>
                  </a:lnTo>
                  <a:lnTo>
                    <a:pt x="2" y="5"/>
                  </a:lnTo>
                  <a:lnTo>
                    <a:pt x="0" y="0"/>
                  </a:lnTo>
                  <a:lnTo>
                    <a:pt x="906" y="0"/>
                  </a:lnTo>
                  <a:close/>
                </a:path>
              </a:pathLst>
            </a:custGeom>
            <a:solidFill>
              <a:srgbClr val="6E6E6E"/>
            </a:solidFill>
            <a:ln w="9525">
              <a:noFill/>
              <a:round/>
              <a:headEnd/>
              <a:tailEnd/>
            </a:ln>
          </p:spPr>
          <p:txBody>
            <a:bodyPr/>
            <a:lstStyle/>
            <a:p>
              <a:endParaRPr lang="fr-FR"/>
            </a:p>
          </p:txBody>
        </p:sp>
        <p:sp>
          <p:nvSpPr>
            <p:cNvPr id="324" name="Freeform 527"/>
            <p:cNvSpPr>
              <a:spLocks/>
            </p:cNvSpPr>
            <p:nvPr/>
          </p:nvSpPr>
          <p:spPr bwMode="auto">
            <a:xfrm>
              <a:off x="2188" y="922"/>
              <a:ext cx="313" cy="8"/>
            </a:xfrm>
            <a:custGeom>
              <a:avLst/>
              <a:gdLst>
                <a:gd name="T0" fmla="*/ 11 w 941"/>
                <a:gd name="T1" fmla="*/ 0 h 23"/>
                <a:gd name="T2" fmla="*/ 11 w 941"/>
                <a:gd name="T3" fmla="*/ 0 h 23"/>
                <a:gd name="T4" fmla="*/ 11 w 941"/>
                <a:gd name="T5" fmla="*/ 0 h 23"/>
                <a:gd name="T6" fmla="*/ 11 w 941"/>
                <a:gd name="T7" fmla="*/ 0 h 23"/>
                <a:gd name="T8" fmla="*/ 12 w 941"/>
                <a:gd name="T9" fmla="*/ 0 h 23"/>
                <a:gd name="T10" fmla="*/ 0 w 941"/>
                <a:gd name="T11" fmla="*/ 0 h 23"/>
                <a:gd name="T12" fmla="*/ 0 w 941"/>
                <a:gd name="T13" fmla="*/ 0 h 23"/>
                <a:gd name="T14" fmla="*/ 0 w 941"/>
                <a:gd name="T15" fmla="*/ 0 h 23"/>
                <a:gd name="T16" fmla="*/ 0 w 941"/>
                <a:gd name="T17" fmla="*/ 0 h 23"/>
                <a:gd name="T18" fmla="*/ 0 w 941"/>
                <a:gd name="T19" fmla="*/ 0 h 23"/>
                <a:gd name="T20" fmla="*/ 11 w 94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1"/>
                <a:gd name="T34" fmla="*/ 0 h 23"/>
                <a:gd name="T35" fmla="*/ 941 w 94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1" h="23">
                  <a:moveTo>
                    <a:pt x="920" y="0"/>
                  </a:moveTo>
                  <a:lnTo>
                    <a:pt x="926" y="5"/>
                  </a:lnTo>
                  <a:lnTo>
                    <a:pt x="931" y="11"/>
                  </a:lnTo>
                  <a:lnTo>
                    <a:pt x="936" y="18"/>
                  </a:lnTo>
                  <a:lnTo>
                    <a:pt x="941" y="23"/>
                  </a:lnTo>
                  <a:lnTo>
                    <a:pt x="7" y="23"/>
                  </a:lnTo>
                  <a:lnTo>
                    <a:pt x="6" y="18"/>
                  </a:lnTo>
                  <a:lnTo>
                    <a:pt x="3" y="11"/>
                  </a:lnTo>
                  <a:lnTo>
                    <a:pt x="2" y="5"/>
                  </a:lnTo>
                  <a:lnTo>
                    <a:pt x="0" y="0"/>
                  </a:lnTo>
                  <a:lnTo>
                    <a:pt x="920" y="0"/>
                  </a:lnTo>
                  <a:close/>
                </a:path>
              </a:pathLst>
            </a:custGeom>
            <a:solidFill>
              <a:srgbClr val="717171"/>
            </a:solidFill>
            <a:ln w="9525">
              <a:noFill/>
              <a:round/>
              <a:headEnd/>
              <a:tailEnd/>
            </a:ln>
          </p:spPr>
          <p:txBody>
            <a:bodyPr/>
            <a:lstStyle/>
            <a:p>
              <a:endParaRPr lang="fr-FR"/>
            </a:p>
          </p:txBody>
        </p:sp>
        <p:sp>
          <p:nvSpPr>
            <p:cNvPr id="325" name="Freeform 528"/>
            <p:cNvSpPr>
              <a:spLocks/>
            </p:cNvSpPr>
            <p:nvPr/>
          </p:nvSpPr>
          <p:spPr bwMode="auto">
            <a:xfrm>
              <a:off x="2190" y="930"/>
              <a:ext cx="318" cy="8"/>
            </a:xfrm>
            <a:custGeom>
              <a:avLst/>
              <a:gdLst>
                <a:gd name="T0" fmla="*/ 12 w 955"/>
                <a:gd name="T1" fmla="*/ 0 h 24"/>
                <a:gd name="T2" fmla="*/ 12 w 955"/>
                <a:gd name="T3" fmla="*/ 0 h 24"/>
                <a:gd name="T4" fmla="*/ 12 w 955"/>
                <a:gd name="T5" fmla="*/ 0 h 24"/>
                <a:gd name="T6" fmla="*/ 12 w 955"/>
                <a:gd name="T7" fmla="*/ 0 h 24"/>
                <a:gd name="T8" fmla="*/ 12 w 955"/>
                <a:gd name="T9" fmla="*/ 0 h 24"/>
                <a:gd name="T10" fmla="*/ 0 w 955"/>
                <a:gd name="T11" fmla="*/ 0 h 24"/>
                <a:gd name="T12" fmla="*/ 0 w 955"/>
                <a:gd name="T13" fmla="*/ 0 h 24"/>
                <a:gd name="T14" fmla="*/ 0 w 955"/>
                <a:gd name="T15" fmla="*/ 0 h 24"/>
                <a:gd name="T16" fmla="*/ 0 w 955"/>
                <a:gd name="T17" fmla="*/ 0 h 24"/>
                <a:gd name="T18" fmla="*/ 0 w 955"/>
                <a:gd name="T19" fmla="*/ 0 h 24"/>
                <a:gd name="T20" fmla="*/ 12 w 955"/>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5"/>
                <a:gd name="T34" fmla="*/ 0 h 24"/>
                <a:gd name="T35" fmla="*/ 955 w 95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5" h="24">
                  <a:moveTo>
                    <a:pt x="934" y="0"/>
                  </a:moveTo>
                  <a:lnTo>
                    <a:pt x="940" y="6"/>
                  </a:lnTo>
                  <a:lnTo>
                    <a:pt x="945" y="12"/>
                  </a:lnTo>
                  <a:lnTo>
                    <a:pt x="950" y="18"/>
                  </a:lnTo>
                  <a:lnTo>
                    <a:pt x="955" y="24"/>
                  </a:lnTo>
                  <a:lnTo>
                    <a:pt x="6" y="24"/>
                  </a:lnTo>
                  <a:lnTo>
                    <a:pt x="5" y="18"/>
                  </a:lnTo>
                  <a:lnTo>
                    <a:pt x="3" y="12"/>
                  </a:lnTo>
                  <a:lnTo>
                    <a:pt x="2" y="6"/>
                  </a:lnTo>
                  <a:lnTo>
                    <a:pt x="0" y="0"/>
                  </a:lnTo>
                  <a:lnTo>
                    <a:pt x="934" y="0"/>
                  </a:lnTo>
                  <a:close/>
                </a:path>
              </a:pathLst>
            </a:custGeom>
            <a:solidFill>
              <a:srgbClr val="737373"/>
            </a:solidFill>
            <a:ln w="9525">
              <a:noFill/>
              <a:round/>
              <a:headEnd/>
              <a:tailEnd/>
            </a:ln>
          </p:spPr>
          <p:txBody>
            <a:bodyPr/>
            <a:lstStyle/>
            <a:p>
              <a:endParaRPr lang="fr-FR"/>
            </a:p>
          </p:txBody>
        </p:sp>
        <p:sp>
          <p:nvSpPr>
            <p:cNvPr id="326" name="Freeform 529"/>
            <p:cNvSpPr>
              <a:spLocks/>
            </p:cNvSpPr>
            <p:nvPr/>
          </p:nvSpPr>
          <p:spPr bwMode="auto">
            <a:xfrm>
              <a:off x="2192" y="938"/>
              <a:ext cx="323" cy="8"/>
            </a:xfrm>
            <a:custGeom>
              <a:avLst/>
              <a:gdLst>
                <a:gd name="T0" fmla="*/ 12 w 969"/>
                <a:gd name="T1" fmla="*/ 0 h 23"/>
                <a:gd name="T2" fmla="*/ 12 w 969"/>
                <a:gd name="T3" fmla="*/ 0 h 23"/>
                <a:gd name="T4" fmla="*/ 12 w 969"/>
                <a:gd name="T5" fmla="*/ 0 h 23"/>
                <a:gd name="T6" fmla="*/ 12 w 969"/>
                <a:gd name="T7" fmla="*/ 0 h 23"/>
                <a:gd name="T8" fmla="*/ 12 w 969"/>
                <a:gd name="T9" fmla="*/ 0 h 23"/>
                <a:gd name="T10" fmla="*/ 0 w 969"/>
                <a:gd name="T11" fmla="*/ 0 h 23"/>
                <a:gd name="T12" fmla="*/ 0 w 969"/>
                <a:gd name="T13" fmla="*/ 0 h 23"/>
                <a:gd name="T14" fmla="*/ 0 w 969"/>
                <a:gd name="T15" fmla="*/ 0 h 23"/>
                <a:gd name="T16" fmla="*/ 0 w 969"/>
                <a:gd name="T17" fmla="*/ 0 h 23"/>
                <a:gd name="T18" fmla="*/ 0 w 969"/>
                <a:gd name="T19" fmla="*/ 0 h 23"/>
                <a:gd name="T20" fmla="*/ 12 w 96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9"/>
                <a:gd name="T34" fmla="*/ 0 h 23"/>
                <a:gd name="T35" fmla="*/ 969 w 96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9" h="23">
                  <a:moveTo>
                    <a:pt x="949" y="0"/>
                  </a:moveTo>
                  <a:lnTo>
                    <a:pt x="954" y="6"/>
                  </a:lnTo>
                  <a:lnTo>
                    <a:pt x="960" y="11"/>
                  </a:lnTo>
                  <a:lnTo>
                    <a:pt x="964" y="17"/>
                  </a:lnTo>
                  <a:lnTo>
                    <a:pt x="969" y="23"/>
                  </a:lnTo>
                  <a:lnTo>
                    <a:pt x="6" y="23"/>
                  </a:lnTo>
                  <a:lnTo>
                    <a:pt x="5" y="17"/>
                  </a:lnTo>
                  <a:lnTo>
                    <a:pt x="4" y="11"/>
                  </a:lnTo>
                  <a:lnTo>
                    <a:pt x="2" y="6"/>
                  </a:lnTo>
                  <a:lnTo>
                    <a:pt x="0" y="0"/>
                  </a:lnTo>
                  <a:lnTo>
                    <a:pt x="949" y="0"/>
                  </a:lnTo>
                  <a:close/>
                </a:path>
              </a:pathLst>
            </a:custGeom>
            <a:solidFill>
              <a:srgbClr val="767676"/>
            </a:solidFill>
            <a:ln w="9525">
              <a:noFill/>
              <a:round/>
              <a:headEnd/>
              <a:tailEnd/>
            </a:ln>
          </p:spPr>
          <p:txBody>
            <a:bodyPr/>
            <a:lstStyle/>
            <a:p>
              <a:endParaRPr lang="fr-FR"/>
            </a:p>
          </p:txBody>
        </p:sp>
        <p:sp>
          <p:nvSpPr>
            <p:cNvPr id="327" name="Freeform 530"/>
            <p:cNvSpPr>
              <a:spLocks/>
            </p:cNvSpPr>
            <p:nvPr/>
          </p:nvSpPr>
          <p:spPr bwMode="auto">
            <a:xfrm>
              <a:off x="2194" y="946"/>
              <a:ext cx="327" cy="8"/>
            </a:xfrm>
            <a:custGeom>
              <a:avLst/>
              <a:gdLst>
                <a:gd name="T0" fmla="*/ 12 w 982"/>
                <a:gd name="T1" fmla="*/ 0 h 24"/>
                <a:gd name="T2" fmla="*/ 12 w 982"/>
                <a:gd name="T3" fmla="*/ 0 h 24"/>
                <a:gd name="T4" fmla="*/ 12 w 982"/>
                <a:gd name="T5" fmla="*/ 0 h 24"/>
                <a:gd name="T6" fmla="*/ 12 w 982"/>
                <a:gd name="T7" fmla="*/ 0 h 24"/>
                <a:gd name="T8" fmla="*/ 12 w 982"/>
                <a:gd name="T9" fmla="*/ 0 h 24"/>
                <a:gd name="T10" fmla="*/ 0 w 982"/>
                <a:gd name="T11" fmla="*/ 0 h 24"/>
                <a:gd name="T12" fmla="*/ 0 w 982"/>
                <a:gd name="T13" fmla="*/ 0 h 24"/>
                <a:gd name="T14" fmla="*/ 0 w 982"/>
                <a:gd name="T15" fmla="*/ 0 h 24"/>
                <a:gd name="T16" fmla="*/ 0 w 982"/>
                <a:gd name="T17" fmla="*/ 0 h 24"/>
                <a:gd name="T18" fmla="*/ 0 w 982"/>
                <a:gd name="T19" fmla="*/ 0 h 24"/>
                <a:gd name="T20" fmla="*/ 12 w 98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2"/>
                <a:gd name="T34" fmla="*/ 0 h 24"/>
                <a:gd name="T35" fmla="*/ 982 w 98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2" h="24">
                  <a:moveTo>
                    <a:pt x="963" y="0"/>
                  </a:moveTo>
                  <a:lnTo>
                    <a:pt x="967" y="5"/>
                  </a:lnTo>
                  <a:lnTo>
                    <a:pt x="973" y="11"/>
                  </a:lnTo>
                  <a:lnTo>
                    <a:pt x="977" y="18"/>
                  </a:lnTo>
                  <a:lnTo>
                    <a:pt x="982" y="24"/>
                  </a:lnTo>
                  <a:lnTo>
                    <a:pt x="7" y="24"/>
                  </a:lnTo>
                  <a:lnTo>
                    <a:pt x="6" y="18"/>
                  </a:lnTo>
                  <a:lnTo>
                    <a:pt x="4" y="11"/>
                  </a:lnTo>
                  <a:lnTo>
                    <a:pt x="2" y="5"/>
                  </a:lnTo>
                  <a:lnTo>
                    <a:pt x="0" y="0"/>
                  </a:lnTo>
                  <a:lnTo>
                    <a:pt x="963" y="0"/>
                  </a:lnTo>
                  <a:close/>
                </a:path>
              </a:pathLst>
            </a:custGeom>
            <a:solidFill>
              <a:srgbClr val="767676"/>
            </a:solidFill>
            <a:ln w="9525">
              <a:noFill/>
              <a:round/>
              <a:headEnd/>
              <a:tailEnd/>
            </a:ln>
          </p:spPr>
          <p:txBody>
            <a:bodyPr/>
            <a:lstStyle/>
            <a:p>
              <a:endParaRPr lang="fr-FR"/>
            </a:p>
          </p:txBody>
        </p:sp>
        <p:sp>
          <p:nvSpPr>
            <p:cNvPr id="328" name="Freeform 531"/>
            <p:cNvSpPr>
              <a:spLocks/>
            </p:cNvSpPr>
            <p:nvPr/>
          </p:nvSpPr>
          <p:spPr bwMode="auto">
            <a:xfrm>
              <a:off x="2196" y="954"/>
              <a:ext cx="332" cy="7"/>
            </a:xfrm>
            <a:custGeom>
              <a:avLst/>
              <a:gdLst>
                <a:gd name="T0" fmla="*/ 12 w 995"/>
                <a:gd name="T1" fmla="*/ 0 h 23"/>
                <a:gd name="T2" fmla="*/ 12 w 995"/>
                <a:gd name="T3" fmla="*/ 0 h 23"/>
                <a:gd name="T4" fmla="*/ 12 w 995"/>
                <a:gd name="T5" fmla="*/ 0 h 23"/>
                <a:gd name="T6" fmla="*/ 12 w 995"/>
                <a:gd name="T7" fmla="*/ 0 h 23"/>
                <a:gd name="T8" fmla="*/ 12 w 995"/>
                <a:gd name="T9" fmla="*/ 0 h 23"/>
                <a:gd name="T10" fmla="*/ 0 w 995"/>
                <a:gd name="T11" fmla="*/ 0 h 23"/>
                <a:gd name="T12" fmla="*/ 0 w 995"/>
                <a:gd name="T13" fmla="*/ 0 h 23"/>
                <a:gd name="T14" fmla="*/ 0 w 995"/>
                <a:gd name="T15" fmla="*/ 0 h 23"/>
                <a:gd name="T16" fmla="*/ 0 w 995"/>
                <a:gd name="T17" fmla="*/ 0 h 23"/>
                <a:gd name="T18" fmla="*/ 0 w 995"/>
                <a:gd name="T19" fmla="*/ 0 h 23"/>
                <a:gd name="T20" fmla="*/ 12 w 99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5"/>
                <a:gd name="T34" fmla="*/ 0 h 23"/>
                <a:gd name="T35" fmla="*/ 995 w 99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5" h="23">
                  <a:moveTo>
                    <a:pt x="975" y="0"/>
                  </a:moveTo>
                  <a:lnTo>
                    <a:pt x="981" y="5"/>
                  </a:lnTo>
                  <a:lnTo>
                    <a:pt x="985" y="11"/>
                  </a:lnTo>
                  <a:lnTo>
                    <a:pt x="991" y="18"/>
                  </a:lnTo>
                  <a:lnTo>
                    <a:pt x="995" y="23"/>
                  </a:lnTo>
                  <a:lnTo>
                    <a:pt x="7" y="23"/>
                  </a:lnTo>
                  <a:lnTo>
                    <a:pt x="6" y="18"/>
                  </a:lnTo>
                  <a:lnTo>
                    <a:pt x="3" y="11"/>
                  </a:lnTo>
                  <a:lnTo>
                    <a:pt x="2" y="5"/>
                  </a:lnTo>
                  <a:lnTo>
                    <a:pt x="0" y="0"/>
                  </a:lnTo>
                  <a:lnTo>
                    <a:pt x="975" y="0"/>
                  </a:lnTo>
                  <a:close/>
                </a:path>
              </a:pathLst>
            </a:custGeom>
            <a:solidFill>
              <a:srgbClr val="787878"/>
            </a:solidFill>
            <a:ln w="9525">
              <a:noFill/>
              <a:round/>
              <a:headEnd/>
              <a:tailEnd/>
            </a:ln>
          </p:spPr>
          <p:txBody>
            <a:bodyPr/>
            <a:lstStyle/>
            <a:p>
              <a:endParaRPr lang="fr-FR"/>
            </a:p>
          </p:txBody>
        </p:sp>
        <p:sp>
          <p:nvSpPr>
            <p:cNvPr id="329" name="Freeform 532"/>
            <p:cNvSpPr>
              <a:spLocks/>
            </p:cNvSpPr>
            <p:nvPr/>
          </p:nvSpPr>
          <p:spPr bwMode="auto">
            <a:xfrm>
              <a:off x="2199" y="961"/>
              <a:ext cx="335" cy="8"/>
            </a:xfrm>
            <a:custGeom>
              <a:avLst/>
              <a:gdLst>
                <a:gd name="T0" fmla="*/ 12 w 1006"/>
                <a:gd name="T1" fmla="*/ 0 h 24"/>
                <a:gd name="T2" fmla="*/ 12 w 1006"/>
                <a:gd name="T3" fmla="*/ 0 h 24"/>
                <a:gd name="T4" fmla="*/ 12 w 1006"/>
                <a:gd name="T5" fmla="*/ 0 h 24"/>
                <a:gd name="T6" fmla="*/ 12 w 1006"/>
                <a:gd name="T7" fmla="*/ 0 h 24"/>
                <a:gd name="T8" fmla="*/ 12 w 1006"/>
                <a:gd name="T9" fmla="*/ 0 h 24"/>
                <a:gd name="T10" fmla="*/ 0 w 1006"/>
                <a:gd name="T11" fmla="*/ 0 h 24"/>
                <a:gd name="T12" fmla="*/ 0 w 1006"/>
                <a:gd name="T13" fmla="*/ 0 h 24"/>
                <a:gd name="T14" fmla="*/ 0 w 1006"/>
                <a:gd name="T15" fmla="*/ 0 h 24"/>
                <a:gd name="T16" fmla="*/ 0 w 1006"/>
                <a:gd name="T17" fmla="*/ 0 h 24"/>
                <a:gd name="T18" fmla="*/ 0 w 1006"/>
                <a:gd name="T19" fmla="*/ 0 h 24"/>
                <a:gd name="T20" fmla="*/ 12 w 100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24"/>
                <a:gd name="T35" fmla="*/ 1006 w 100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24">
                  <a:moveTo>
                    <a:pt x="988" y="0"/>
                  </a:moveTo>
                  <a:lnTo>
                    <a:pt x="993" y="6"/>
                  </a:lnTo>
                  <a:lnTo>
                    <a:pt x="997" y="12"/>
                  </a:lnTo>
                  <a:lnTo>
                    <a:pt x="1002" y="18"/>
                  </a:lnTo>
                  <a:lnTo>
                    <a:pt x="1006" y="24"/>
                  </a:lnTo>
                  <a:lnTo>
                    <a:pt x="7" y="24"/>
                  </a:lnTo>
                  <a:lnTo>
                    <a:pt x="5" y="18"/>
                  </a:lnTo>
                  <a:lnTo>
                    <a:pt x="3" y="12"/>
                  </a:lnTo>
                  <a:lnTo>
                    <a:pt x="2" y="6"/>
                  </a:lnTo>
                  <a:lnTo>
                    <a:pt x="0" y="0"/>
                  </a:lnTo>
                  <a:lnTo>
                    <a:pt x="988" y="0"/>
                  </a:lnTo>
                  <a:close/>
                </a:path>
              </a:pathLst>
            </a:custGeom>
            <a:solidFill>
              <a:srgbClr val="7B7B7B"/>
            </a:solidFill>
            <a:ln w="9525">
              <a:noFill/>
              <a:round/>
              <a:headEnd/>
              <a:tailEnd/>
            </a:ln>
          </p:spPr>
          <p:txBody>
            <a:bodyPr/>
            <a:lstStyle/>
            <a:p>
              <a:endParaRPr lang="fr-FR"/>
            </a:p>
          </p:txBody>
        </p:sp>
        <p:sp>
          <p:nvSpPr>
            <p:cNvPr id="330" name="Freeform 533"/>
            <p:cNvSpPr>
              <a:spLocks/>
            </p:cNvSpPr>
            <p:nvPr/>
          </p:nvSpPr>
          <p:spPr bwMode="auto">
            <a:xfrm>
              <a:off x="2201" y="969"/>
              <a:ext cx="340" cy="8"/>
            </a:xfrm>
            <a:custGeom>
              <a:avLst/>
              <a:gdLst>
                <a:gd name="T0" fmla="*/ 12 w 1019"/>
                <a:gd name="T1" fmla="*/ 0 h 24"/>
                <a:gd name="T2" fmla="*/ 12 w 1019"/>
                <a:gd name="T3" fmla="*/ 0 h 24"/>
                <a:gd name="T4" fmla="*/ 12 w 1019"/>
                <a:gd name="T5" fmla="*/ 0 h 24"/>
                <a:gd name="T6" fmla="*/ 12 w 1019"/>
                <a:gd name="T7" fmla="*/ 0 h 24"/>
                <a:gd name="T8" fmla="*/ 13 w 1019"/>
                <a:gd name="T9" fmla="*/ 0 h 24"/>
                <a:gd name="T10" fmla="*/ 13 w 1019"/>
                <a:gd name="T11" fmla="*/ 0 h 24"/>
                <a:gd name="T12" fmla="*/ 13 w 1019"/>
                <a:gd name="T13" fmla="*/ 0 h 24"/>
                <a:gd name="T14" fmla="*/ 13 w 1019"/>
                <a:gd name="T15" fmla="*/ 0 h 24"/>
                <a:gd name="T16" fmla="*/ 13 w 1019"/>
                <a:gd name="T17" fmla="*/ 0 h 24"/>
                <a:gd name="T18" fmla="*/ 0 w 1019"/>
                <a:gd name="T19" fmla="*/ 0 h 24"/>
                <a:gd name="T20" fmla="*/ 0 w 1019"/>
                <a:gd name="T21" fmla="*/ 0 h 24"/>
                <a:gd name="T22" fmla="*/ 0 w 1019"/>
                <a:gd name="T23" fmla="*/ 0 h 24"/>
                <a:gd name="T24" fmla="*/ 0 w 1019"/>
                <a:gd name="T25" fmla="*/ 0 h 24"/>
                <a:gd name="T26" fmla="*/ 0 w 1019"/>
                <a:gd name="T27" fmla="*/ 0 h 24"/>
                <a:gd name="T28" fmla="*/ 12 w 1019"/>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9"/>
                <a:gd name="T46" fmla="*/ 0 h 24"/>
                <a:gd name="T47" fmla="*/ 1019 w 1019"/>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9" h="24">
                  <a:moveTo>
                    <a:pt x="999" y="0"/>
                  </a:moveTo>
                  <a:lnTo>
                    <a:pt x="1003" y="5"/>
                  </a:lnTo>
                  <a:lnTo>
                    <a:pt x="1006" y="8"/>
                  </a:lnTo>
                  <a:lnTo>
                    <a:pt x="1010" y="13"/>
                  </a:lnTo>
                  <a:lnTo>
                    <a:pt x="1013" y="17"/>
                  </a:lnTo>
                  <a:lnTo>
                    <a:pt x="1014" y="18"/>
                  </a:lnTo>
                  <a:lnTo>
                    <a:pt x="1016" y="20"/>
                  </a:lnTo>
                  <a:lnTo>
                    <a:pt x="1018" y="22"/>
                  </a:lnTo>
                  <a:lnTo>
                    <a:pt x="1019" y="24"/>
                  </a:lnTo>
                  <a:lnTo>
                    <a:pt x="6" y="24"/>
                  </a:lnTo>
                  <a:lnTo>
                    <a:pt x="5" y="18"/>
                  </a:lnTo>
                  <a:lnTo>
                    <a:pt x="3" y="11"/>
                  </a:lnTo>
                  <a:lnTo>
                    <a:pt x="2" y="6"/>
                  </a:lnTo>
                  <a:lnTo>
                    <a:pt x="0" y="0"/>
                  </a:lnTo>
                  <a:lnTo>
                    <a:pt x="999" y="0"/>
                  </a:lnTo>
                  <a:close/>
                </a:path>
              </a:pathLst>
            </a:custGeom>
            <a:solidFill>
              <a:srgbClr val="7D7D7D"/>
            </a:solidFill>
            <a:ln w="9525">
              <a:noFill/>
              <a:round/>
              <a:headEnd/>
              <a:tailEnd/>
            </a:ln>
          </p:spPr>
          <p:txBody>
            <a:bodyPr/>
            <a:lstStyle/>
            <a:p>
              <a:endParaRPr lang="fr-FR"/>
            </a:p>
          </p:txBody>
        </p:sp>
        <p:sp>
          <p:nvSpPr>
            <p:cNvPr id="331" name="Freeform 534"/>
            <p:cNvSpPr>
              <a:spLocks/>
            </p:cNvSpPr>
            <p:nvPr/>
          </p:nvSpPr>
          <p:spPr bwMode="auto">
            <a:xfrm>
              <a:off x="2203" y="977"/>
              <a:ext cx="344" cy="8"/>
            </a:xfrm>
            <a:custGeom>
              <a:avLst/>
              <a:gdLst>
                <a:gd name="T0" fmla="*/ 12 w 1033"/>
                <a:gd name="T1" fmla="*/ 0 h 24"/>
                <a:gd name="T2" fmla="*/ 13 w 1033"/>
                <a:gd name="T3" fmla="*/ 0 h 24"/>
                <a:gd name="T4" fmla="*/ 13 w 1033"/>
                <a:gd name="T5" fmla="*/ 0 h 24"/>
                <a:gd name="T6" fmla="*/ 13 w 1033"/>
                <a:gd name="T7" fmla="*/ 0 h 24"/>
                <a:gd name="T8" fmla="*/ 13 w 1033"/>
                <a:gd name="T9" fmla="*/ 0 h 24"/>
                <a:gd name="T10" fmla="*/ 0 w 1033"/>
                <a:gd name="T11" fmla="*/ 0 h 24"/>
                <a:gd name="T12" fmla="*/ 0 w 1033"/>
                <a:gd name="T13" fmla="*/ 0 h 24"/>
                <a:gd name="T14" fmla="*/ 0 w 1033"/>
                <a:gd name="T15" fmla="*/ 0 h 24"/>
                <a:gd name="T16" fmla="*/ 0 w 1033"/>
                <a:gd name="T17" fmla="*/ 0 h 24"/>
                <a:gd name="T18" fmla="*/ 0 w 1033"/>
                <a:gd name="T19" fmla="*/ 0 h 24"/>
                <a:gd name="T20" fmla="*/ 12 w 103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3"/>
                <a:gd name="T34" fmla="*/ 0 h 24"/>
                <a:gd name="T35" fmla="*/ 1033 w 103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3" h="24">
                  <a:moveTo>
                    <a:pt x="1013" y="0"/>
                  </a:moveTo>
                  <a:lnTo>
                    <a:pt x="1018" y="6"/>
                  </a:lnTo>
                  <a:lnTo>
                    <a:pt x="1023" y="12"/>
                  </a:lnTo>
                  <a:lnTo>
                    <a:pt x="1028" y="18"/>
                  </a:lnTo>
                  <a:lnTo>
                    <a:pt x="1033" y="24"/>
                  </a:lnTo>
                  <a:lnTo>
                    <a:pt x="7" y="24"/>
                  </a:lnTo>
                  <a:lnTo>
                    <a:pt x="6" y="18"/>
                  </a:lnTo>
                  <a:lnTo>
                    <a:pt x="4" y="11"/>
                  </a:lnTo>
                  <a:lnTo>
                    <a:pt x="3" y="6"/>
                  </a:lnTo>
                  <a:lnTo>
                    <a:pt x="0" y="0"/>
                  </a:lnTo>
                  <a:lnTo>
                    <a:pt x="1013" y="0"/>
                  </a:lnTo>
                  <a:close/>
                </a:path>
              </a:pathLst>
            </a:custGeom>
            <a:solidFill>
              <a:srgbClr val="808080"/>
            </a:solidFill>
            <a:ln w="9525">
              <a:noFill/>
              <a:round/>
              <a:headEnd/>
              <a:tailEnd/>
            </a:ln>
          </p:spPr>
          <p:txBody>
            <a:bodyPr/>
            <a:lstStyle/>
            <a:p>
              <a:endParaRPr lang="fr-FR"/>
            </a:p>
          </p:txBody>
        </p:sp>
        <p:sp>
          <p:nvSpPr>
            <p:cNvPr id="332" name="Freeform 535"/>
            <p:cNvSpPr>
              <a:spLocks/>
            </p:cNvSpPr>
            <p:nvPr/>
          </p:nvSpPr>
          <p:spPr bwMode="auto">
            <a:xfrm>
              <a:off x="2205" y="985"/>
              <a:ext cx="440" cy="107"/>
            </a:xfrm>
            <a:custGeom>
              <a:avLst/>
              <a:gdLst>
                <a:gd name="T0" fmla="*/ 13 w 1318"/>
                <a:gd name="T1" fmla="*/ 0 h 319"/>
                <a:gd name="T2" fmla="*/ 13 w 1318"/>
                <a:gd name="T3" fmla="*/ 0 h 319"/>
                <a:gd name="T4" fmla="*/ 13 w 1318"/>
                <a:gd name="T5" fmla="*/ 0 h 319"/>
                <a:gd name="T6" fmla="*/ 13 w 1318"/>
                <a:gd name="T7" fmla="*/ 1 h 319"/>
                <a:gd name="T8" fmla="*/ 14 w 1318"/>
                <a:gd name="T9" fmla="*/ 1 h 319"/>
                <a:gd name="T10" fmla="*/ 14 w 1318"/>
                <a:gd name="T11" fmla="*/ 1 h 319"/>
                <a:gd name="T12" fmla="*/ 14 w 1318"/>
                <a:gd name="T13" fmla="*/ 1 h 319"/>
                <a:gd name="T14" fmla="*/ 14 w 1318"/>
                <a:gd name="T15" fmla="*/ 2 h 319"/>
                <a:gd name="T16" fmla="*/ 15 w 1318"/>
                <a:gd name="T17" fmla="*/ 2 h 319"/>
                <a:gd name="T18" fmla="*/ 15 w 1318"/>
                <a:gd name="T19" fmla="*/ 2 h 319"/>
                <a:gd name="T20" fmla="*/ 15 w 1318"/>
                <a:gd name="T21" fmla="*/ 2 h 319"/>
                <a:gd name="T22" fmla="*/ 15 w 1318"/>
                <a:gd name="T23" fmla="*/ 2 h 319"/>
                <a:gd name="T24" fmla="*/ 16 w 1318"/>
                <a:gd name="T25" fmla="*/ 3 h 319"/>
                <a:gd name="T26" fmla="*/ 16 w 1318"/>
                <a:gd name="T27" fmla="*/ 3 h 319"/>
                <a:gd name="T28" fmla="*/ 16 w 1318"/>
                <a:gd name="T29" fmla="*/ 3 h 319"/>
                <a:gd name="T30" fmla="*/ 16 w 1318"/>
                <a:gd name="T31" fmla="*/ 4 h 319"/>
                <a:gd name="T32" fmla="*/ 16 w 1318"/>
                <a:gd name="T33" fmla="*/ 4 h 319"/>
                <a:gd name="T34" fmla="*/ 16 w 1318"/>
                <a:gd name="T35" fmla="*/ 4 h 319"/>
                <a:gd name="T36" fmla="*/ 15 w 1318"/>
                <a:gd name="T37" fmla="*/ 4 h 319"/>
                <a:gd name="T38" fmla="*/ 15 w 1318"/>
                <a:gd name="T39" fmla="*/ 4 h 319"/>
                <a:gd name="T40" fmla="*/ 15 w 1318"/>
                <a:gd name="T41" fmla="*/ 4 h 319"/>
                <a:gd name="T42" fmla="*/ 14 w 1318"/>
                <a:gd name="T43" fmla="*/ 4 h 319"/>
                <a:gd name="T44" fmla="*/ 14 w 1318"/>
                <a:gd name="T45" fmla="*/ 4 h 319"/>
                <a:gd name="T46" fmla="*/ 13 w 1318"/>
                <a:gd name="T47" fmla="*/ 4 h 319"/>
                <a:gd name="T48" fmla="*/ 13 w 1318"/>
                <a:gd name="T49" fmla="*/ 4 h 319"/>
                <a:gd name="T50" fmla="*/ 12 w 1318"/>
                <a:gd name="T51" fmla="*/ 4 h 319"/>
                <a:gd name="T52" fmla="*/ 12 w 1318"/>
                <a:gd name="T53" fmla="*/ 4 h 319"/>
                <a:gd name="T54" fmla="*/ 11 w 1318"/>
                <a:gd name="T55" fmla="*/ 4 h 319"/>
                <a:gd name="T56" fmla="*/ 11 w 1318"/>
                <a:gd name="T57" fmla="*/ 4 h 319"/>
                <a:gd name="T58" fmla="*/ 10 w 1318"/>
                <a:gd name="T59" fmla="*/ 4 h 319"/>
                <a:gd name="T60" fmla="*/ 10 w 1318"/>
                <a:gd name="T61" fmla="*/ 4 h 319"/>
                <a:gd name="T62" fmla="*/ 9 w 1318"/>
                <a:gd name="T63" fmla="*/ 4 h 319"/>
                <a:gd name="T64" fmla="*/ 9 w 1318"/>
                <a:gd name="T65" fmla="*/ 4 h 319"/>
                <a:gd name="T66" fmla="*/ 8 w 1318"/>
                <a:gd name="T67" fmla="*/ 4 h 319"/>
                <a:gd name="T68" fmla="*/ 8 w 1318"/>
                <a:gd name="T69" fmla="*/ 4 h 319"/>
                <a:gd name="T70" fmla="*/ 7 w 1318"/>
                <a:gd name="T71" fmla="*/ 4 h 319"/>
                <a:gd name="T72" fmla="*/ 7 w 1318"/>
                <a:gd name="T73" fmla="*/ 4 h 319"/>
                <a:gd name="T74" fmla="*/ 6 w 1318"/>
                <a:gd name="T75" fmla="*/ 4 h 319"/>
                <a:gd name="T76" fmla="*/ 6 w 1318"/>
                <a:gd name="T77" fmla="*/ 4 h 319"/>
                <a:gd name="T78" fmla="*/ 5 w 1318"/>
                <a:gd name="T79" fmla="*/ 4 h 319"/>
                <a:gd name="T80" fmla="*/ 5 w 1318"/>
                <a:gd name="T81" fmla="*/ 4 h 319"/>
                <a:gd name="T82" fmla="*/ 5 w 1318"/>
                <a:gd name="T83" fmla="*/ 4 h 319"/>
                <a:gd name="T84" fmla="*/ 4 w 1318"/>
                <a:gd name="T85" fmla="*/ 4 h 319"/>
                <a:gd name="T86" fmla="*/ 3 w 1318"/>
                <a:gd name="T87" fmla="*/ 4 h 319"/>
                <a:gd name="T88" fmla="*/ 3 w 1318"/>
                <a:gd name="T89" fmla="*/ 3 h 319"/>
                <a:gd name="T90" fmla="*/ 2 w 1318"/>
                <a:gd name="T91" fmla="*/ 3 h 319"/>
                <a:gd name="T92" fmla="*/ 2 w 1318"/>
                <a:gd name="T93" fmla="*/ 3 h 319"/>
                <a:gd name="T94" fmla="*/ 1 w 1318"/>
                <a:gd name="T95" fmla="*/ 3 h 319"/>
                <a:gd name="T96" fmla="*/ 1 w 1318"/>
                <a:gd name="T97" fmla="*/ 3 h 319"/>
                <a:gd name="T98" fmla="*/ 1 w 1318"/>
                <a:gd name="T99" fmla="*/ 3 h 319"/>
                <a:gd name="T100" fmla="*/ 1 w 1318"/>
                <a:gd name="T101" fmla="*/ 2 h 319"/>
                <a:gd name="T102" fmla="*/ 1 w 1318"/>
                <a:gd name="T103" fmla="*/ 2 h 319"/>
                <a:gd name="T104" fmla="*/ 0 w 1318"/>
                <a:gd name="T105" fmla="*/ 2 h 319"/>
                <a:gd name="T106" fmla="*/ 0 w 1318"/>
                <a:gd name="T107" fmla="*/ 1 h 319"/>
                <a:gd name="T108" fmla="*/ 0 w 1318"/>
                <a:gd name="T109" fmla="*/ 1 h 319"/>
                <a:gd name="T110" fmla="*/ 0 w 1318"/>
                <a:gd name="T111" fmla="*/ 0 h 319"/>
                <a:gd name="T112" fmla="*/ 0 w 1318"/>
                <a:gd name="T113" fmla="*/ 0 h 319"/>
                <a:gd name="T114" fmla="*/ 13 w 1318"/>
                <a:gd name="T115" fmla="*/ 0 h 3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8"/>
                <a:gd name="T175" fmla="*/ 0 h 319"/>
                <a:gd name="T176" fmla="*/ 1318 w 1318"/>
                <a:gd name="T177" fmla="*/ 319 h 3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8" h="319">
                  <a:moveTo>
                    <a:pt x="1026" y="0"/>
                  </a:moveTo>
                  <a:lnTo>
                    <a:pt x="1044" y="20"/>
                  </a:lnTo>
                  <a:lnTo>
                    <a:pt x="1063" y="39"/>
                  </a:lnTo>
                  <a:lnTo>
                    <a:pt x="1082" y="59"/>
                  </a:lnTo>
                  <a:lnTo>
                    <a:pt x="1101" y="77"/>
                  </a:lnTo>
                  <a:lnTo>
                    <a:pt x="1120" y="95"/>
                  </a:lnTo>
                  <a:lnTo>
                    <a:pt x="1139" y="112"/>
                  </a:lnTo>
                  <a:lnTo>
                    <a:pt x="1159" y="130"/>
                  </a:lnTo>
                  <a:lnTo>
                    <a:pt x="1178" y="147"/>
                  </a:lnTo>
                  <a:lnTo>
                    <a:pt x="1197" y="165"/>
                  </a:lnTo>
                  <a:lnTo>
                    <a:pt x="1215" y="183"/>
                  </a:lnTo>
                  <a:lnTo>
                    <a:pt x="1233" y="201"/>
                  </a:lnTo>
                  <a:lnTo>
                    <a:pt x="1251" y="222"/>
                  </a:lnTo>
                  <a:lnTo>
                    <a:pt x="1268" y="242"/>
                  </a:lnTo>
                  <a:lnTo>
                    <a:pt x="1285" y="264"/>
                  </a:lnTo>
                  <a:lnTo>
                    <a:pt x="1302" y="286"/>
                  </a:lnTo>
                  <a:lnTo>
                    <a:pt x="1318" y="311"/>
                  </a:lnTo>
                  <a:lnTo>
                    <a:pt x="1282" y="313"/>
                  </a:lnTo>
                  <a:lnTo>
                    <a:pt x="1245" y="314"/>
                  </a:lnTo>
                  <a:lnTo>
                    <a:pt x="1207" y="317"/>
                  </a:lnTo>
                  <a:lnTo>
                    <a:pt x="1171" y="318"/>
                  </a:lnTo>
                  <a:lnTo>
                    <a:pt x="1134" y="318"/>
                  </a:lnTo>
                  <a:lnTo>
                    <a:pt x="1096" y="319"/>
                  </a:lnTo>
                  <a:lnTo>
                    <a:pt x="1060" y="319"/>
                  </a:lnTo>
                  <a:lnTo>
                    <a:pt x="1023" y="319"/>
                  </a:lnTo>
                  <a:lnTo>
                    <a:pt x="985" y="319"/>
                  </a:lnTo>
                  <a:lnTo>
                    <a:pt x="947" y="319"/>
                  </a:lnTo>
                  <a:lnTo>
                    <a:pt x="909" y="318"/>
                  </a:lnTo>
                  <a:lnTo>
                    <a:pt x="872" y="317"/>
                  </a:lnTo>
                  <a:lnTo>
                    <a:pt x="834" y="316"/>
                  </a:lnTo>
                  <a:lnTo>
                    <a:pt x="796" y="314"/>
                  </a:lnTo>
                  <a:lnTo>
                    <a:pt x="758" y="313"/>
                  </a:lnTo>
                  <a:lnTo>
                    <a:pt x="719" y="311"/>
                  </a:lnTo>
                  <a:lnTo>
                    <a:pt x="681" y="310"/>
                  </a:lnTo>
                  <a:lnTo>
                    <a:pt x="641" y="308"/>
                  </a:lnTo>
                  <a:lnTo>
                    <a:pt x="603" y="305"/>
                  </a:lnTo>
                  <a:lnTo>
                    <a:pt x="563" y="303"/>
                  </a:lnTo>
                  <a:lnTo>
                    <a:pt x="523" y="300"/>
                  </a:lnTo>
                  <a:lnTo>
                    <a:pt x="484" y="297"/>
                  </a:lnTo>
                  <a:lnTo>
                    <a:pt x="444" y="294"/>
                  </a:lnTo>
                  <a:lnTo>
                    <a:pt x="403" y="292"/>
                  </a:lnTo>
                  <a:lnTo>
                    <a:pt x="364" y="288"/>
                  </a:lnTo>
                  <a:lnTo>
                    <a:pt x="323" y="285"/>
                  </a:lnTo>
                  <a:lnTo>
                    <a:pt x="281" y="282"/>
                  </a:lnTo>
                  <a:lnTo>
                    <a:pt x="240" y="278"/>
                  </a:lnTo>
                  <a:lnTo>
                    <a:pt x="198" y="275"/>
                  </a:lnTo>
                  <a:lnTo>
                    <a:pt x="156" y="271"/>
                  </a:lnTo>
                  <a:lnTo>
                    <a:pt x="114" y="267"/>
                  </a:lnTo>
                  <a:lnTo>
                    <a:pt x="71" y="264"/>
                  </a:lnTo>
                  <a:lnTo>
                    <a:pt x="62" y="230"/>
                  </a:lnTo>
                  <a:lnTo>
                    <a:pt x="53" y="197"/>
                  </a:lnTo>
                  <a:lnTo>
                    <a:pt x="44" y="164"/>
                  </a:lnTo>
                  <a:lnTo>
                    <a:pt x="36" y="131"/>
                  </a:lnTo>
                  <a:lnTo>
                    <a:pt x="27" y="98"/>
                  </a:lnTo>
                  <a:lnTo>
                    <a:pt x="18" y="65"/>
                  </a:lnTo>
                  <a:lnTo>
                    <a:pt x="9" y="33"/>
                  </a:lnTo>
                  <a:lnTo>
                    <a:pt x="0" y="0"/>
                  </a:lnTo>
                  <a:lnTo>
                    <a:pt x="1026" y="0"/>
                  </a:lnTo>
                  <a:close/>
                </a:path>
              </a:pathLst>
            </a:custGeom>
            <a:solidFill>
              <a:srgbClr val="808080"/>
            </a:solidFill>
            <a:ln w="9525">
              <a:noFill/>
              <a:round/>
              <a:headEnd/>
              <a:tailEnd/>
            </a:ln>
          </p:spPr>
          <p:txBody>
            <a:bodyPr/>
            <a:lstStyle/>
            <a:p>
              <a:endParaRPr lang="fr-FR"/>
            </a:p>
          </p:txBody>
        </p:sp>
        <p:sp>
          <p:nvSpPr>
            <p:cNvPr id="333" name="Freeform 536"/>
            <p:cNvSpPr>
              <a:spLocks/>
            </p:cNvSpPr>
            <p:nvPr/>
          </p:nvSpPr>
          <p:spPr bwMode="auto">
            <a:xfrm>
              <a:off x="1011" y="567"/>
              <a:ext cx="461" cy="101"/>
            </a:xfrm>
            <a:custGeom>
              <a:avLst/>
              <a:gdLst>
                <a:gd name="T0" fmla="*/ 16 w 1384"/>
                <a:gd name="T1" fmla="*/ 4 h 303"/>
                <a:gd name="T2" fmla="*/ 16 w 1384"/>
                <a:gd name="T3" fmla="*/ 3 h 303"/>
                <a:gd name="T4" fmla="*/ 16 w 1384"/>
                <a:gd name="T5" fmla="*/ 3 h 303"/>
                <a:gd name="T6" fmla="*/ 16 w 1384"/>
                <a:gd name="T7" fmla="*/ 2 h 303"/>
                <a:gd name="T8" fmla="*/ 17 w 1384"/>
                <a:gd name="T9" fmla="*/ 2 h 303"/>
                <a:gd name="T10" fmla="*/ 17 w 1384"/>
                <a:gd name="T11" fmla="*/ 1 h 303"/>
                <a:gd name="T12" fmla="*/ 17 w 1384"/>
                <a:gd name="T13" fmla="*/ 1 h 303"/>
                <a:gd name="T14" fmla="*/ 17 w 1384"/>
                <a:gd name="T15" fmla="*/ 0 h 303"/>
                <a:gd name="T16" fmla="*/ 17 w 1384"/>
                <a:gd name="T17" fmla="*/ 0 h 303"/>
                <a:gd name="T18" fmla="*/ 17 w 1384"/>
                <a:gd name="T19" fmla="*/ 0 h 303"/>
                <a:gd name="T20" fmla="*/ 16 w 1384"/>
                <a:gd name="T21" fmla="*/ 0 h 303"/>
                <a:gd name="T22" fmla="*/ 16 w 1384"/>
                <a:gd name="T23" fmla="*/ 0 h 303"/>
                <a:gd name="T24" fmla="*/ 15 w 1384"/>
                <a:gd name="T25" fmla="*/ 0 h 303"/>
                <a:gd name="T26" fmla="*/ 15 w 1384"/>
                <a:gd name="T27" fmla="*/ 0 h 303"/>
                <a:gd name="T28" fmla="*/ 14 w 1384"/>
                <a:gd name="T29" fmla="*/ 0 h 303"/>
                <a:gd name="T30" fmla="*/ 14 w 1384"/>
                <a:gd name="T31" fmla="*/ 0 h 303"/>
                <a:gd name="T32" fmla="*/ 13 w 1384"/>
                <a:gd name="T33" fmla="*/ 0 h 303"/>
                <a:gd name="T34" fmla="*/ 13 w 1384"/>
                <a:gd name="T35" fmla="*/ 0 h 303"/>
                <a:gd name="T36" fmla="*/ 12 w 1384"/>
                <a:gd name="T37" fmla="*/ 0 h 303"/>
                <a:gd name="T38" fmla="*/ 12 w 1384"/>
                <a:gd name="T39" fmla="*/ 0 h 303"/>
                <a:gd name="T40" fmla="*/ 11 w 1384"/>
                <a:gd name="T41" fmla="*/ 0 h 303"/>
                <a:gd name="T42" fmla="*/ 11 w 1384"/>
                <a:gd name="T43" fmla="*/ 0 h 303"/>
                <a:gd name="T44" fmla="*/ 10 w 1384"/>
                <a:gd name="T45" fmla="*/ 0 h 303"/>
                <a:gd name="T46" fmla="*/ 10 w 1384"/>
                <a:gd name="T47" fmla="*/ 0 h 303"/>
                <a:gd name="T48" fmla="*/ 9 w 1384"/>
                <a:gd name="T49" fmla="*/ 0 h 303"/>
                <a:gd name="T50" fmla="*/ 9 w 1384"/>
                <a:gd name="T51" fmla="*/ 0 h 303"/>
                <a:gd name="T52" fmla="*/ 8 w 1384"/>
                <a:gd name="T53" fmla="*/ 0 h 303"/>
                <a:gd name="T54" fmla="*/ 8 w 1384"/>
                <a:gd name="T55" fmla="*/ 0 h 303"/>
                <a:gd name="T56" fmla="*/ 7 w 1384"/>
                <a:gd name="T57" fmla="*/ 0 h 303"/>
                <a:gd name="T58" fmla="*/ 7 w 1384"/>
                <a:gd name="T59" fmla="*/ 0 h 303"/>
                <a:gd name="T60" fmla="*/ 6 w 1384"/>
                <a:gd name="T61" fmla="*/ 0 h 303"/>
                <a:gd name="T62" fmla="*/ 6 w 1384"/>
                <a:gd name="T63" fmla="*/ 0 h 303"/>
                <a:gd name="T64" fmla="*/ 5 w 1384"/>
                <a:gd name="T65" fmla="*/ 0 h 303"/>
                <a:gd name="T66" fmla="*/ 5 w 1384"/>
                <a:gd name="T67" fmla="*/ 0 h 303"/>
                <a:gd name="T68" fmla="*/ 4 w 1384"/>
                <a:gd name="T69" fmla="*/ 0 h 303"/>
                <a:gd name="T70" fmla="*/ 4 w 1384"/>
                <a:gd name="T71" fmla="*/ 0 h 303"/>
                <a:gd name="T72" fmla="*/ 3 w 1384"/>
                <a:gd name="T73" fmla="*/ 0 h 303"/>
                <a:gd name="T74" fmla="*/ 3 w 1384"/>
                <a:gd name="T75" fmla="*/ 0 h 303"/>
                <a:gd name="T76" fmla="*/ 2 w 1384"/>
                <a:gd name="T77" fmla="*/ 0 h 303"/>
                <a:gd name="T78" fmla="*/ 2 w 1384"/>
                <a:gd name="T79" fmla="*/ 0 h 303"/>
                <a:gd name="T80" fmla="*/ 1 w 1384"/>
                <a:gd name="T81" fmla="*/ 0 h 303"/>
                <a:gd name="T82" fmla="*/ 1 w 1384"/>
                <a:gd name="T83" fmla="*/ 1 h 303"/>
                <a:gd name="T84" fmla="*/ 1 w 1384"/>
                <a:gd name="T85" fmla="*/ 1 h 303"/>
                <a:gd name="T86" fmla="*/ 1 w 1384"/>
                <a:gd name="T87" fmla="*/ 2 h 303"/>
                <a:gd name="T88" fmla="*/ 1 w 1384"/>
                <a:gd name="T89" fmla="*/ 2 h 303"/>
                <a:gd name="T90" fmla="*/ 1 w 1384"/>
                <a:gd name="T91" fmla="*/ 2 h 303"/>
                <a:gd name="T92" fmla="*/ 0 w 1384"/>
                <a:gd name="T93" fmla="*/ 3 h 303"/>
                <a:gd name="T94" fmla="*/ 0 w 1384"/>
                <a:gd name="T95" fmla="*/ 3 h 303"/>
                <a:gd name="T96" fmla="*/ 0 w 1384"/>
                <a:gd name="T97" fmla="*/ 4 h 303"/>
                <a:gd name="T98" fmla="*/ 16 w 1384"/>
                <a:gd name="T99" fmla="*/ 4 h 3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4"/>
                <a:gd name="T151" fmla="*/ 0 h 303"/>
                <a:gd name="T152" fmla="*/ 1384 w 1384"/>
                <a:gd name="T153" fmla="*/ 303 h 3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4" h="303">
                  <a:moveTo>
                    <a:pt x="1301" y="303"/>
                  </a:moveTo>
                  <a:lnTo>
                    <a:pt x="1310" y="266"/>
                  </a:lnTo>
                  <a:lnTo>
                    <a:pt x="1321" y="229"/>
                  </a:lnTo>
                  <a:lnTo>
                    <a:pt x="1331" y="191"/>
                  </a:lnTo>
                  <a:lnTo>
                    <a:pt x="1341" y="154"/>
                  </a:lnTo>
                  <a:lnTo>
                    <a:pt x="1351" y="115"/>
                  </a:lnTo>
                  <a:lnTo>
                    <a:pt x="1361" y="77"/>
                  </a:lnTo>
                  <a:lnTo>
                    <a:pt x="1373" y="38"/>
                  </a:lnTo>
                  <a:lnTo>
                    <a:pt x="1384" y="0"/>
                  </a:lnTo>
                  <a:lnTo>
                    <a:pt x="1344" y="1"/>
                  </a:lnTo>
                  <a:lnTo>
                    <a:pt x="1305" y="1"/>
                  </a:lnTo>
                  <a:lnTo>
                    <a:pt x="1265" y="2"/>
                  </a:lnTo>
                  <a:lnTo>
                    <a:pt x="1226" y="3"/>
                  </a:lnTo>
                  <a:lnTo>
                    <a:pt x="1186" y="3"/>
                  </a:lnTo>
                  <a:lnTo>
                    <a:pt x="1146" y="4"/>
                  </a:lnTo>
                  <a:lnTo>
                    <a:pt x="1107" y="6"/>
                  </a:lnTo>
                  <a:lnTo>
                    <a:pt x="1067" y="6"/>
                  </a:lnTo>
                  <a:lnTo>
                    <a:pt x="1027" y="7"/>
                  </a:lnTo>
                  <a:lnTo>
                    <a:pt x="988" y="8"/>
                  </a:lnTo>
                  <a:lnTo>
                    <a:pt x="948" y="8"/>
                  </a:lnTo>
                  <a:lnTo>
                    <a:pt x="908" y="9"/>
                  </a:lnTo>
                  <a:lnTo>
                    <a:pt x="869" y="10"/>
                  </a:lnTo>
                  <a:lnTo>
                    <a:pt x="829" y="10"/>
                  </a:lnTo>
                  <a:lnTo>
                    <a:pt x="790" y="11"/>
                  </a:lnTo>
                  <a:lnTo>
                    <a:pt x="750" y="11"/>
                  </a:lnTo>
                  <a:lnTo>
                    <a:pt x="710" y="12"/>
                  </a:lnTo>
                  <a:lnTo>
                    <a:pt x="671" y="14"/>
                  </a:lnTo>
                  <a:lnTo>
                    <a:pt x="631" y="14"/>
                  </a:lnTo>
                  <a:lnTo>
                    <a:pt x="591" y="15"/>
                  </a:lnTo>
                  <a:lnTo>
                    <a:pt x="552" y="16"/>
                  </a:lnTo>
                  <a:lnTo>
                    <a:pt x="512" y="16"/>
                  </a:lnTo>
                  <a:lnTo>
                    <a:pt x="473" y="17"/>
                  </a:lnTo>
                  <a:lnTo>
                    <a:pt x="432" y="18"/>
                  </a:lnTo>
                  <a:lnTo>
                    <a:pt x="392" y="18"/>
                  </a:lnTo>
                  <a:lnTo>
                    <a:pt x="352" y="19"/>
                  </a:lnTo>
                  <a:lnTo>
                    <a:pt x="313" y="20"/>
                  </a:lnTo>
                  <a:lnTo>
                    <a:pt x="273" y="20"/>
                  </a:lnTo>
                  <a:lnTo>
                    <a:pt x="234" y="21"/>
                  </a:lnTo>
                  <a:lnTo>
                    <a:pt x="194" y="23"/>
                  </a:lnTo>
                  <a:lnTo>
                    <a:pt x="154" y="23"/>
                  </a:lnTo>
                  <a:lnTo>
                    <a:pt x="115" y="24"/>
                  </a:lnTo>
                  <a:lnTo>
                    <a:pt x="100" y="59"/>
                  </a:lnTo>
                  <a:lnTo>
                    <a:pt x="85" y="94"/>
                  </a:lnTo>
                  <a:lnTo>
                    <a:pt x="71" y="129"/>
                  </a:lnTo>
                  <a:lnTo>
                    <a:pt x="56" y="163"/>
                  </a:lnTo>
                  <a:lnTo>
                    <a:pt x="42" y="198"/>
                  </a:lnTo>
                  <a:lnTo>
                    <a:pt x="28" y="233"/>
                  </a:lnTo>
                  <a:lnTo>
                    <a:pt x="14" y="268"/>
                  </a:lnTo>
                  <a:lnTo>
                    <a:pt x="0" y="303"/>
                  </a:lnTo>
                  <a:lnTo>
                    <a:pt x="1301" y="303"/>
                  </a:lnTo>
                  <a:close/>
                </a:path>
              </a:pathLst>
            </a:custGeom>
            <a:solidFill>
              <a:srgbClr val="333333"/>
            </a:solidFill>
            <a:ln w="9525">
              <a:noFill/>
              <a:round/>
              <a:headEnd/>
              <a:tailEnd/>
            </a:ln>
          </p:spPr>
          <p:txBody>
            <a:bodyPr/>
            <a:lstStyle/>
            <a:p>
              <a:endParaRPr lang="fr-FR"/>
            </a:p>
          </p:txBody>
        </p:sp>
        <p:sp>
          <p:nvSpPr>
            <p:cNvPr id="334" name="Freeform 537"/>
            <p:cNvSpPr>
              <a:spLocks/>
            </p:cNvSpPr>
            <p:nvPr/>
          </p:nvSpPr>
          <p:spPr bwMode="auto">
            <a:xfrm>
              <a:off x="1008" y="668"/>
              <a:ext cx="437" cy="7"/>
            </a:xfrm>
            <a:custGeom>
              <a:avLst/>
              <a:gdLst>
                <a:gd name="T0" fmla="*/ 16 w 1309"/>
                <a:gd name="T1" fmla="*/ 0 h 21"/>
                <a:gd name="T2" fmla="*/ 16 w 1309"/>
                <a:gd name="T3" fmla="*/ 0 h 21"/>
                <a:gd name="T4" fmla="*/ 16 w 1309"/>
                <a:gd name="T5" fmla="*/ 0 h 21"/>
                <a:gd name="T6" fmla="*/ 16 w 1309"/>
                <a:gd name="T7" fmla="*/ 0 h 21"/>
                <a:gd name="T8" fmla="*/ 16 w 1309"/>
                <a:gd name="T9" fmla="*/ 0 h 21"/>
                <a:gd name="T10" fmla="*/ 0 w 1309"/>
                <a:gd name="T11" fmla="*/ 0 h 21"/>
                <a:gd name="T12" fmla="*/ 0 w 1309"/>
                <a:gd name="T13" fmla="*/ 0 h 21"/>
                <a:gd name="T14" fmla="*/ 0 w 1309"/>
                <a:gd name="T15" fmla="*/ 0 h 21"/>
                <a:gd name="T16" fmla="*/ 0 w 1309"/>
                <a:gd name="T17" fmla="*/ 0 h 21"/>
                <a:gd name="T18" fmla="*/ 0 w 1309"/>
                <a:gd name="T19" fmla="*/ 0 h 21"/>
                <a:gd name="T20" fmla="*/ 16 w 130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9"/>
                <a:gd name="T34" fmla="*/ 0 h 21"/>
                <a:gd name="T35" fmla="*/ 1309 w 130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9" h="21">
                  <a:moveTo>
                    <a:pt x="1309" y="0"/>
                  </a:moveTo>
                  <a:lnTo>
                    <a:pt x="1308" y="5"/>
                  </a:lnTo>
                  <a:lnTo>
                    <a:pt x="1307" y="11"/>
                  </a:lnTo>
                  <a:lnTo>
                    <a:pt x="1306" y="15"/>
                  </a:lnTo>
                  <a:lnTo>
                    <a:pt x="1305" y="21"/>
                  </a:lnTo>
                  <a:lnTo>
                    <a:pt x="0" y="21"/>
                  </a:lnTo>
                  <a:lnTo>
                    <a:pt x="3" y="15"/>
                  </a:lnTo>
                  <a:lnTo>
                    <a:pt x="5" y="11"/>
                  </a:lnTo>
                  <a:lnTo>
                    <a:pt x="6" y="5"/>
                  </a:lnTo>
                  <a:lnTo>
                    <a:pt x="8" y="0"/>
                  </a:lnTo>
                  <a:lnTo>
                    <a:pt x="1309" y="0"/>
                  </a:lnTo>
                  <a:close/>
                </a:path>
              </a:pathLst>
            </a:custGeom>
            <a:solidFill>
              <a:srgbClr val="363636"/>
            </a:solidFill>
            <a:ln w="9525">
              <a:noFill/>
              <a:round/>
              <a:headEnd/>
              <a:tailEnd/>
            </a:ln>
          </p:spPr>
          <p:txBody>
            <a:bodyPr/>
            <a:lstStyle/>
            <a:p>
              <a:endParaRPr lang="fr-FR"/>
            </a:p>
          </p:txBody>
        </p:sp>
        <p:sp>
          <p:nvSpPr>
            <p:cNvPr id="335" name="Freeform 538"/>
            <p:cNvSpPr>
              <a:spLocks/>
            </p:cNvSpPr>
            <p:nvPr/>
          </p:nvSpPr>
          <p:spPr bwMode="auto">
            <a:xfrm>
              <a:off x="1006" y="675"/>
              <a:ext cx="437" cy="7"/>
            </a:xfrm>
            <a:custGeom>
              <a:avLst/>
              <a:gdLst>
                <a:gd name="T0" fmla="*/ 16 w 1313"/>
                <a:gd name="T1" fmla="*/ 0 h 21"/>
                <a:gd name="T2" fmla="*/ 16 w 1313"/>
                <a:gd name="T3" fmla="*/ 0 h 21"/>
                <a:gd name="T4" fmla="*/ 16 w 1313"/>
                <a:gd name="T5" fmla="*/ 0 h 21"/>
                <a:gd name="T6" fmla="*/ 16 w 1313"/>
                <a:gd name="T7" fmla="*/ 0 h 21"/>
                <a:gd name="T8" fmla="*/ 16 w 1313"/>
                <a:gd name="T9" fmla="*/ 0 h 21"/>
                <a:gd name="T10" fmla="*/ 0 w 1313"/>
                <a:gd name="T11" fmla="*/ 0 h 21"/>
                <a:gd name="T12" fmla="*/ 0 w 1313"/>
                <a:gd name="T13" fmla="*/ 0 h 21"/>
                <a:gd name="T14" fmla="*/ 0 w 1313"/>
                <a:gd name="T15" fmla="*/ 0 h 21"/>
                <a:gd name="T16" fmla="*/ 0 w 1313"/>
                <a:gd name="T17" fmla="*/ 0 h 21"/>
                <a:gd name="T18" fmla="*/ 0 w 1313"/>
                <a:gd name="T19" fmla="*/ 0 h 21"/>
                <a:gd name="T20" fmla="*/ 16 w 131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3"/>
                <a:gd name="T34" fmla="*/ 0 h 21"/>
                <a:gd name="T35" fmla="*/ 1313 w 13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3" h="21">
                  <a:moveTo>
                    <a:pt x="1313" y="0"/>
                  </a:moveTo>
                  <a:lnTo>
                    <a:pt x="1312" y="5"/>
                  </a:lnTo>
                  <a:lnTo>
                    <a:pt x="1311" y="10"/>
                  </a:lnTo>
                  <a:lnTo>
                    <a:pt x="1308" y="16"/>
                  </a:lnTo>
                  <a:lnTo>
                    <a:pt x="1307" y="21"/>
                  </a:lnTo>
                  <a:lnTo>
                    <a:pt x="0" y="21"/>
                  </a:lnTo>
                  <a:lnTo>
                    <a:pt x="3" y="16"/>
                  </a:lnTo>
                  <a:lnTo>
                    <a:pt x="5" y="10"/>
                  </a:lnTo>
                  <a:lnTo>
                    <a:pt x="6" y="5"/>
                  </a:lnTo>
                  <a:lnTo>
                    <a:pt x="8" y="0"/>
                  </a:lnTo>
                  <a:lnTo>
                    <a:pt x="1313" y="0"/>
                  </a:lnTo>
                  <a:close/>
                </a:path>
              </a:pathLst>
            </a:custGeom>
            <a:solidFill>
              <a:srgbClr val="393939"/>
            </a:solidFill>
            <a:ln w="9525">
              <a:noFill/>
              <a:round/>
              <a:headEnd/>
              <a:tailEnd/>
            </a:ln>
          </p:spPr>
          <p:txBody>
            <a:bodyPr/>
            <a:lstStyle/>
            <a:p>
              <a:endParaRPr lang="fr-FR"/>
            </a:p>
          </p:txBody>
        </p:sp>
        <p:sp>
          <p:nvSpPr>
            <p:cNvPr id="336" name="Freeform 539"/>
            <p:cNvSpPr>
              <a:spLocks/>
            </p:cNvSpPr>
            <p:nvPr/>
          </p:nvSpPr>
          <p:spPr bwMode="auto">
            <a:xfrm>
              <a:off x="1003" y="682"/>
              <a:ext cx="438" cy="7"/>
            </a:xfrm>
            <a:custGeom>
              <a:avLst/>
              <a:gdLst>
                <a:gd name="T0" fmla="*/ 16 w 1316"/>
                <a:gd name="T1" fmla="*/ 0 h 22"/>
                <a:gd name="T2" fmla="*/ 16 w 1316"/>
                <a:gd name="T3" fmla="*/ 0 h 22"/>
                <a:gd name="T4" fmla="*/ 16 w 1316"/>
                <a:gd name="T5" fmla="*/ 0 h 22"/>
                <a:gd name="T6" fmla="*/ 16 w 1316"/>
                <a:gd name="T7" fmla="*/ 0 h 22"/>
                <a:gd name="T8" fmla="*/ 16 w 1316"/>
                <a:gd name="T9" fmla="*/ 0 h 22"/>
                <a:gd name="T10" fmla="*/ 0 w 1316"/>
                <a:gd name="T11" fmla="*/ 0 h 22"/>
                <a:gd name="T12" fmla="*/ 0 w 1316"/>
                <a:gd name="T13" fmla="*/ 0 h 22"/>
                <a:gd name="T14" fmla="*/ 0 w 1316"/>
                <a:gd name="T15" fmla="*/ 0 h 22"/>
                <a:gd name="T16" fmla="*/ 0 w 1316"/>
                <a:gd name="T17" fmla="*/ 0 h 22"/>
                <a:gd name="T18" fmla="*/ 0 w 1316"/>
                <a:gd name="T19" fmla="*/ 0 h 22"/>
                <a:gd name="T20" fmla="*/ 16 w 131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6"/>
                <a:gd name="T34" fmla="*/ 0 h 22"/>
                <a:gd name="T35" fmla="*/ 1316 w 13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6" h="22">
                  <a:moveTo>
                    <a:pt x="1316" y="0"/>
                  </a:moveTo>
                  <a:lnTo>
                    <a:pt x="1315" y="6"/>
                  </a:lnTo>
                  <a:lnTo>
                    <a:pt x="1314" y="12"/>
                  </a:lnTo>
                  <a:lnTo>
                    <a:pt x="1312" y="16"/>
                  </a:lnTo>
                  <a:lnTo>
                    <a:pt x="1311" y="22"/>
                  </a:lnTo>
                  <a:lnTo>
                    <a:pt x="0" y="22"/>
                  </a:lnTo>
                  <a:lnTo>
                    <a:pt x="3" y="16"/>
                  </a:lnTo>
                  <a:lnTo>
                    <a:pt x="5" y="11"/>
                  </a:lnTo>
                  <a:lnTo>
                    <a:pt x="7" y="6"/>
                  </a:lnTo>
                  <a:lnTo>
                    <a:pt x="9" y="0"/>
                  </a:lnTo>
                  <a:lnTo>
                    <a:pt x="1316" y="0"/>
                  </a:lnTo>
                  <a:close/>
                </a:path>
              </a:pathLst>
            </a:custGeom>
            <a:solidFill>
              <a:srgbClr val="393939"/>
            </a:solidFill>
            <a:ln w="9525">
              <a:noFill/>
              <a:round/>
              <a:headEnd/>
              <a:tailEnd/>
            </a:ln>
          </p:spPr>
          <p:txBody>
            <a:bodyPr/>
            <a:lstStyle/>
            <a:p>
              <a:endParaRPr lang="fr-FR"/>
            </a:p>
          </p:txBody>
        </p:sp>
        <p:sp>
          <p:nvSpPr>
            <p:cNvPr id="337" name="Freeform 540"/>
            <p:cNvSpPr>
              <a:spLocks/>
            </p:cNvSpPr>
            <p:nvPr/>
          </p:nvSpPr>
          <p:spPr bwMode="auto">
            <a:xfrm>
              <a:off x="1000" y="689"/>
              <a:ext cx="440" cy="7"/>
            </a:xfrm>
            <a:custGeom>
              <a:avLst/>
              <a:gdLst>
                <a:gd name="T0" fmla="*/ 16 w 1319"/>
                <a:gd name="T1" fmla="*/ 0 h 21"/>
                <a:gd name="T2" fmla="*/ 16 w 1319"/>
                <a:gd name="T3" fmla="*/ 0 h 21"/>
                <a:gd name="T4" fmla="*/ 16 w 1319"/>
                <a:gd name="T5" fmla="*/ 0 h 21"/>
                <a:gd name="T6" fmla="*/ 16 w 1319"/>
                <a:gd name="T7" fmla="*/ 0 h 21"/>
                <a:gd name="T8" fmla="*/ 16 w 1319"/>
                <a:gd name="T9" fmla="*/ 0 h 21"/>
                <a:gd name="T10" fmla="*/ 0 w 1319"/>
                <a:gd name="T11" fmla="*/ 0 h 21"/>
                <a:gd name="T12" fmla="*/ 0 w 1319"/>
                <a:gd name="T13" fmla="*/ 0 h 21"/>
                <a:gd name="T14" fmla="*/ 0 w 1319"/>
                <a:gd name="T15" fmla="*/ 0 h 21"/>
                <a:gd name="T16" fmla="*/ 0 w 1319"/>
                <a:gd name="T17" fmla="*/ 0 h 21"/>
                <a:gd name="T18" fmla="*/ 0 w 1319"/>
                <a:gd name="T19" fmla="*/ 0 h 21"/>
                <a:gd name="T20" fmla="*/ 16 w 131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9"/>
                <a:gd name="T34" fmla="*/ 0 h 21"/>
                <a:gd name="T35" fmla="*/ 1319 w 131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9" h="21">
                  <a:moveTo>
                    <a:pt x="1319" y="0"/>
                  </a:moveTo>
                  <a:lnTo>
                    <a:pt x="1317" y="6"/>
                  </a:lnTo>
                  <a:lnTo>
                    <a:pt x="1316" y="11"/>
                  </a:lnTo>
                  <a:lnTo>
                    <a:pt x="1315" y="16"/>
                  </a:lnTo>
                  <a:lnTo>
                    <a:pt x="1314" y="21"/>
                  </a:lnTo>
                  <a:lnTo>
                    <a:pt x="0" y="21"/>
                  </a:lnTo>
                  <a:lnTo>
                    <a:pt x="3" y="16"/>
                  </a:lnTo>
                  <a:lnTo>
                    <a:pt x="5" y="10"/>
                  </a:lnTo>
                  <a:lnTo>
                    <a:pt x="6" y="6"/>
                  </a:lnTo>
                  <a:lnTo>
                    <a:pt x="8" y="0"/>
                  </a:lnTo>
                  <a:lnTo>
                    <a:pt x="1319" y="0"/>
                  </a:lnTo>
                  <a:close/>
                </a:path>
              </a:pathLst>
            </a:custGeom>
            <a:solidFill>
              <a:srgbClr val="3B3B3B"/>
            </a:solidFill>
            <a:ln w="9525">
              <a:noFill/>
              <a:round/>
              <a:headEnd/>
              <a:tailEnd/>
            </a:ln>
          </p:spPr>
          <p:txBody>
            <a:bodyPr/>
            <a:lstStyle/>
            <a:p>
              <a:endParaRPr lang="fr-FR"/>
            </a:p>
          </p:txBody>
        </p:sp>
        <p:sp>
          <p:nvSpPr>
            <p:cNvPr id="338" name="Freeform 541"/>
            <p:cNvSpPr>
              <a:spLocks/>
            </p:cNvSpPr>
            <p:nvPr/>
          </p:nvSpPr>
          <p:spPr bwMode="auto">
            <a:xfrm>
              <a:off x="998" y="696"/>
              <a:ext cx="440" cy="8"/>
            </a:xfrm>
            <a:custGeom>
              <a:avLst/>
              <a:gdLst>
                <a:gd name="T0" fmla="*/ 16 w 1321"/>
                <a:gd name="T1" fmla="*/ 0 h 22"/>
                <a:gd name="T2" fmla="*/ 16 w 1321"/>
                <a:gd name="T3" fmla="*/ 0 h 22"/>
                <a:gd name="T4" fmla="*/ 16 w 1321"/>
                <a:gd name="T5" fmla="*/ 0 h 22"/>
                <a:gd name="T6" fmla="*/ 16 w 1321"/>
                <a:gd name="T7" fmla="*/ 0 h 22"/>
                <a:gd name="T8" fmla="*/ 16 w 1321"/>
                <a:gd name="T9" fmla="*/ 0 h 22"/>
                <a:gd name="T10" fmla="*/ 0 w 1321"/>
                <a:gd name="T11" fmla="*/ 0 h 22"/>
                <a:gd name="T12" fmla="*/ 0 w 1321"/>
                <a:gd name="T13" fmla="*/ 0 h 22"/>
                <a:gd name="T14" fmla="*/ 0 w 1321"/>
                <a:gd name="T15" fmla="*/ 0 h 22"/>
                <a:gd name="T16" fmla="*/ 0 w 1321"/>
                <a:gd name="T17" fmla="*/ 0 h 22"/>
                <a:gd name="T18" fmla="*/ 0 w 1321"/>
                <a:gd name="T19" fmla="*/ 0 h 22"/>
                <a:gd name="T20" fmla="*/ 16 w 13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1"/>
                <a:gd name="T34" fmla="*/ 0 h 22"/>
                <a:gd name="T35" fmla="*/ 1321 w 13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1" h="22">
                  <a:moveTo>
                    <a:pt x="1321" y="0"/>
                  </a:moveTo>
                  <a:lnTo>
                    <a:pt x="1320" y="6"/>
                  </a:lnTo>
                  <a:lnTo>
                    <a:pt x="1319" y="11"/>
                  </a:lnTo>
                  <a:lnTo>
                    <a:pt x="1316" y="16"/>
                  </a:lnTo>
                  <a:lnTo>
                    <a:pt x="1315" y="22"/>
                  </a:lnTo>
                  <a:lnTo>
                    <a:pt x="0" y="22"/>
                  </a:lnTo>
                  <a:lnTo>
                    <a:pt x="2" y="16"/>
                  </a:lnTo>
                  <a:lnTo>
                    <a:pt x="4" y="12"/>
                  </a:lnTo>
                  <a:lnTo>
                    <a:pt x="5" y="6"/>
                  </a:lnTo>
                  <a:lnTo>
                    <a:pt x="7" y="0"/>
                  </a:lnTo>
                  <a:lnTo>
                    <a:pt x="1321" y="0"/>
                  </a:lnTo>
                  <a:close/>
                </a:path>
              </a:pathLst>
            </a:custGeom>
            <a:solidFill>
              <a:srgbClr val="3E3E3E"/>
            </a:solidFill>
            <a:ln w="9525">
              <a:noFill/>
              <a:round/>
              <a:headEnd/>
              <a:tailEnd/>
            </a:ln>
          </p:spPr>
          <p:txBody>
            <a:bodyPr/>
            <a:lstStyle/>
            <a:p>
              <a:endParaRPr lang="fr-FR"/>
            </a:p>
          </p:txBody>
        </p:sp>
        <p:sp>
          <p:nvSpPr>
            <p:cNvPr id="339" name="Freeform 542"/>
            <p:cNvSpPr>
              <a:spLocks/>
            </p:cNvSpPr>
            <p:nvPr/>
          </p:nvSpPr>
          <p:spPr bwMode="auto">
            <a:xfrm>
              <a:off x="995" y="704"/>
              <a:ext cx="441" cy="7"/>
            </a:xfrm>
            <a:custGeom>
              <a:avLst/>
              <a:gdLst>
                <a:gd name="T0" fmla="*/ 16 w 1323"/>
                <a:gd name="T1" fmla="*/ 0 h 21"/>
                <a:gd name="T2" fmla="*/ 16 w 1323"/>
                <a:gd name="T3" fmla="*/ 0 h 21"/>
                <a:gd name="T4" fmla="*/ 16 w 1323"/>
                <a:gd name="T5" fmla="*/ 0 h 21"/>
                <a:gd name="T6" fmla="*/ 16 w 1323"/>
                <a:gd name="T7" fmla="*/ 0 h 21"/>
                <a:gd name="T8" fmla="*/ 16 w 1323"/>
                <a:gd name="T9" fmla="*/ 0 h 21"/>
                <a:gd name="T10" fmla="*/ 0 w 1323"/>
                <a:gd name="T11" fmla="*/ 0 h 21"/>
                <a:gd name="T12" fmla="*/ 0 w 1323"/>
                <a:gd name="T13" fmla="*/ 0 h 21"/>
                <a:gd name="T14" fmla="*/ 0 w 1323"/>
                <a:gd name="T15" fmla="*/ 0 h 21"/>
                <a:gd name="T16" fmla="*/ 0 w 1323"/>
                <a:gd name="T17" fmla="*/ 0 h 21"/>
                <a:gd name="T18" fmla="*/ 0 w 1323"/>
                <a:gd name="T19" fmla="*/ 0 h 21"/>
                <a:gd name="T20" fmla="*/ 16 w 13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3"/>
                <a:gd name="T34" fmla="*/ 0 h 21"/>
                <a:gd name="T35" fmla="*/ 1323 w 13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3" h="21">
                  <a:moveTo>
                    <a:pt x="1323" y="0"/>
                  </a:moveTo>
                  <a:lnTo>
                    <a:pt x="1322" y="6"/>
                  </a:lnTo>
                  <a:lnTo>
                    <a:pt x="1321" y="11"/>
                  </a:lnTo>
                  <a:lnTo>
                    <a:pt x="1320" y="16"/>
                  </a:lnTo>
                  <a:lnTo>
                    <a:pt x="1319" y="21"/>
                  </a:lnTo>
                  <a:lnTo>
                    <a:pt x="0" y="21"/>
                  </a:lnTo>
                  <a:lnTo>
                    <a:pt x="2" y="16"/>
                  </a:lnTo>
                  <a:lnTo>
                    <a:pt x="4" y="11"/>
                  </a:lnTo>
                  <a:lnTo>
                    <a:pt x="5" y="6"/>
                  </a:lnTo>
                  <a:lnTo>
                    <a:pt x="8" y="0"/>
                  </a:lnTo>
                  <a:lnTo>
                    <a:pt x="1323" y="0"/>
                  </a:lnTo>
                  <a:close/>
                </a:path>
              </a:pathLst>
            </a:custGeom>
            <a:solidFill>
              <a:srgbClr val="404040"/>
            </a:solidFill>
            <a:ln w="9525">
              <a:noFill/>
              <a:round/>
              <a:headEnd/>
              <a:tailEnd/>
            </a:ln>
          </p:spPr>
          <p:txBody>
            <a:bodyPr/>
            <a:lstStyle/>
            <a:p>
              <a:endParaRPr lang="fr-FR"/>
            </a:p>
          </p:txBody>
        </p:sp>
        <p:sp>
          <p:nvSpPr>
            <p:cNvPr id="340" name="Freeform 543"/>
            <p:cNvSpPr>
              <a:spLocks/>
            </p:cNvSpPr>
            <p:nvPr/>
          </p:nvSpPr>
          <p:spPr bwMode="auto">
            <a:xfrm>
              <a:off x="992" y="711"/>
              <a:ext cx="443" cy="7"/>
            </a:xfrm>
            <a:custGeom>
              <a:avLst/>
              <a:gdLst>
                <a:gd name="T0" fmla="*/ 16 w 1327"/>
                <a:gd name="T1" fmla="*/ 0 h 22"/>
                <a:gd name="T2" fmla="*/ 16 w 1327"/>
                <a:gd name="T3" fmla="*/ 0 h 22"/>
                <a:gd name="T4" fmla="*/ 16 w 1327"/>
                <a:gd name="T5" fmla="*/ 0 h 22"/>
                <a:gd name="T6" fmla="*/ 16 w 1327"/>
                <a:gd name="T7" fmla="*/ 0 h 22"/>
                <a:gd name="T8" fmla="*/ 16 w 1327"/>
                <a:gd name="T9" fmla="*/ 0 h 22"/>
                <a:gd name="T10" fmla="*/ 0 w 1327"/>
                <a:gd name="T11" fmla="*/ 0 h 22"/>
                <a:gd name="T12" fmla="*/ 0 w 1327"/>
                <a:gd name="T13" fmla="*/ 0 h 22"/>
                <a:gd name="T14" fmla="*/ 0 w 1327"/>
                <a:gd name="T15" fmla="*/ 0 h 22"/>
                <a:gd name="T16" fmla="*/ 0 w 1327"/>
                <a:gd name="T17" fmla="*/ 0 h 22"/>
                <a:gd name="T18" fmla="*/ 0 w 1327"/>
                <a:gd name="T19" fmla="*/ 0 h 22"/>
                <a:gd name="T20" fmla="*/ 16 w 132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7"/>
                <a:gd name="T34" fmla="*/ 0 h 22"/>
                <a:gd name="T35" fmla="*/ 1327 w 132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7" h="22">
                  <a:moveTo>
                    <a:pt x="1327" y="0"/>
                  </a:moveTo>
                  <a:lnTo>
                    <a:pt x="1326" y="6"/>
                  </a:lnTo>
                  <a:lnTo>
                    <a:pt x="1325" y="12"/>
                  </a:lnTo>
                  <a:lnTo>
                    <a:pt x="1323" y="16"/>
                  </a:lnTo>
                  <a:lnTo>
                    <a:pt x="1322" y="22"/>
                  </a:lnTo>
                  <a:lnTo>
                    <a:pt x="0" y="22"/>
                  </a:lnTo>
                  <a:lnTo>
                    <a:pt x="2" y="16"/>
                  </a:lnTo>
                  <a:lnTo>
                    <a:pt x="4" y="12"/>
                  </a:lnTo>
                  <a:lnTo>
                    <a:pt x="5" y="6"/>
                  </a:lnTo>
                  <a:lnTo>
                    <a:pt x="8" y="0"/>
                  </a:lnTo>
                  <a:lnTo>
                    <a:pt x="1327" y="0"/>
                  </a:lnTo>
                  <a:close/>
                </a:path>
              </a:pathLst>
            </a:custGeom>
            <a:solidFill>
              <a:srgbClr val="434343"/>
            </a:solidFill>
            <a:ln w="9525">
              <a:noFill/>
              <a:round/>
              <a:headEnd/>
              <a:tailEnd/>
            </a:ln>
          </p:spPr>
          <p:txBody>
            <a:bodyPr/>
            <a:lstStyle/>
            <a:p>
              <a:endParaRPr lang="fr-FR"/>
            </a:p>
          </p:txBody>
        </p:sp>
        <p:sp>
          <p:nvSpPr>
            <p:cNvPr id="341" name="Freeform 544"/>
            <p:cNvSpPr>
              <a:spLocks/>
            </p:cNvSpPr>
            <p:nvPr/>
          </p:nvSpPr>
          <p:spPr bwMode="auto">
            <a:xfrm>
              <a:off x="990" y="718"/>
              <a:ext cx="443" cy="7"/>
            </a:xfrm>
            <a:custGeom>
              <a:avLst/>
              <a:gdLst>
                <a:gd name="T0" fmla="*/ 16 w 1330"/>
                <a:gd name="T1" fmla="*/ 0 h 21"/>
                <a:gd name="T2" fmla="*/ 16 w 1330"/>
                <a:gd name="T3" fmla="*/ 0 h 21"/>
                <a:gd name="T4" fmla="*/ 16 w 1330"/>
                <a:gd name="T5" fmla="*/ 0 h 21"/>
                <a:gd name="T6" fmla="*/ 16 w 1330"/>
                <a:gd name="T7" fmla="*/ 0 h 21"/>
                <a:gd name="T8" fmla="*/ 16 w 1330"/>
                <a:gd name="T9" fmla="*/ 0 h 21"/>
                <a:gd name="T10" fmla="*/ 0 w 1330"/>
                <a:gd name="T11" fmla="*/ 0 h 21"/>
                <a:gd name="T12" fmla="*/ 0 w 1330"/>
                <a:gd name="T13" fmla="*/ 0 h 21"/>
                <a:gd name="T14" fmla="*/ 0 w 1330"/>
                <a:gd name="T15" fmla="*/ 0 h 21"/>
                <a:gd name="T16" fmla="*/ 0 w 1330"/>
                <a:gd name="T17" fmla="*/ 0 h 21"/>
                <a:gd name="T18" fmla="*/ 0 w 1330"/>
                <a:gd name="T19" fmla="*/ 0 h 21"/>
                <a:gd name="T20" fmla="*/ 16 w 133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0"/>
                <a:gd name="T34" fmla="*/ 0 h 21"/>
                <a:gd name="T35" fmla="*/ 1330 w 133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0" h="21">
                  <a:moveTo>
                    <a:pt x="1330" y="0"/>
                  </a:moveTo>
                  <a:lnTo>
                    <a:pt x="1329" y="6"/>
                  </a:lnTo>
                  <a:lnTo>
                    <a:pt x="1328" y="10"/>
                  </a:lnTo>
                  <a:lnTo>
                    <a:pt x="1326" y="16"/>
                  </a:lnTo>
                  <a:lnTo>
                    <a:pt x="1325" y="21"/>
                  </a:lnTo>
                  <a:lnTo>
                    <a:pt x="0" y="21"/>
                  </a:lnTo>
                  <a:lnTo>
                    <a:pt x="2" y="16"/>
                  </a:lnTo>
                  <a:lnTo>
                    <a:pt x="4" y="11"/>
                  </a:lnTo>
                  <a:lnTo>
                    <a:pt x="5" y="6"/>
                  </a:lnTo>
                  <a:lnTo>
                    <a:pt x="8" y="0"/>
                  </a:lnTo>
                  <a:lnTo>
                    <a:pt x="1330" y="0"/>
                  </a:lnTo>
                  <a:close/>
                </a:path>
              </a:pathLst>
            </a:custGeom>
            <a:solidFill>
              <a:srgbClr val="434343"/>
            </a:solidFill>
            <a:ln w="9525">
              <a:noFill/>
              <a:round/>
              <a:headEnd/>
              <a:tailEnd/>
            </a:ln>
          </p:spPr>
          <p:txBody>
            <a:bodyPr/>
            <a:lstStyle/>
            <a:p>
              <a:endParaRPr lang="fr-FR"/>
            </a:p>
          </p:txBody>
        </p:sp>
        <p:sp>
          <p:nvSpPr>
            <p:cNvPr id="342" name="Freeform 545"/>
            <p:cNvSpPr>
              <a:spLocks/>
            </p:cNvSpPr>
            <p:nvPr/>
          </p:nvSpPr>
          <p:spPr bwMode="auto">
            <a:xfrm>
              <a:off x="987" y="725"/>
              <a:ext cx="444" cy="7"/>
            </a:xfrm>
            <a:custGeom>
              <a:avLst/>
              <a:gdLst>
                <a:gd name="T0" fmla="*/ 16 w 1333"/>
                <a:gd name="T1" fmla="*/ 0 h 22"/>
                <a:gd name="T2" fmla="*/ 16 w 1333"/>
                <a:gd name="T3" fmla="*/ 0 h 22"/>
                <a:gd name="T4" fmla="*/ 16 w 1333"/>
                <a:gd name="T5" fmla="*/ 0 h 22"/>
                <a:gd name="T6" fmla="*/ 16 w 1333"/>
                <a:gd name="T7" fmla="*/ 0 h 22"/>
                <a:gd name="T8" fmla="*/ 16 w 1333"/>
                <a:gd name="T9" fmla="*/ 0 h 22"/>
                <a:gd name="T10" fmla="*/ 0 w 1333"/>
                <a:gd name="T11" fmla="*/ 0 h 22"/>
                <a:gd name="T12" fmla="*/ 0 w 1333"/>
                <a:gd name="T13" fmla="*/ 0 h 22"/>
                <a:gd name="T14" fmla="*/ 0 w 1333"/>
                <a:gd name="T15" fmla="*/ 0 h 22"/>
                <a:gd name="T16" fmla="*/ 0 w 1333"/>
                <a:gd name="T17" fmla="*/ 0 h 22"/>
                <a:gd name="T18" fmla="*/ 0 w 1333"/>
                <a:gd name="T19" fmla="*/ 0 h 22"/>
                <a:gd name="T20" fmla="*/ 16 w 133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3"/>
                <a:gd name="T34" fmla="*/ 0 h 22"/>
                <a:gd name="T35" fmla="*/ 1333 w 133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3" h="22">
                  <a:moveTo>
                    <a:pt x="1333" y="0"/>
                  </a:moveTo>
                  <a:lnTo>
                    <a:pt x="1332" y="6"/>
                  </a:lnTo>
                  <a:lnTo>
                    <a:pt x="1330" y="11"/>
                  </a:lnTo>
                  <a:lnTo>
                    <a:pt x="1329" y="16"/>
                  </a:lnTo>
                  <a:lnTo>
                    <a:pt x="1328" y="22"/>
                  </a:lnTo>
                  <a:lnTo>
                    <a:pt x="0" y="22"/>
                  </a:lnTo>
                  <a:lnTo>
                    <a:pt x="2" y="16"/>
                  </a:lnTo>
                  <a:lnTo>
                    <a:pt x="4" y="12"/>
                  </a:lnTo>
                  <a:lnTo>
                    <a:pt x="6" y="6"/>
                  </a:lnTo>
                  <a:lnTo>
                    <a:pt x="8" y="0"/>
                  </a:lnTo>
                  <a:lnTo>
                    <a:pt x="1333" y="0"/>
                  </a:lnTo>
                  <a:close/>
                </a:path>
              </a:pathLst>
            </a:custGeom>
            <a:solidFill>
              <a:srgbClr val="454545"/>
            </a:solidFill>
            <a:ln w="9525">
              <a:noFill/>
              <a:round/>
              <a:headEnd/>
              <a:tailEnd/>
            </a:ln>
          </p:spPr>
          <p:txBody>
            <a:bodyPr/>
            <a:lstStyle/>
            <a:p>
              <a:endParaRPr lang="fr-FR"/>
            </a:p>
          </p:txBody>
        </p:sp>
        <p:sp>
          <p:nvSpPr>
            <p:cNvPr id="343" name="Freeform 546"/>
            <p:cNvSpPr>
              <a:spLocks/>
            </p:cNvSpPr>
            <p:nvPr/>
          </p:nvSpPr>
          <p:spPr bwMode="auto">
            <a:xfrm>
              <a:off x="985" y="732"/>
              <a:ext cx="445" cy="7"/>
            </a:xfrm>
            <a:custGeom>
              <a:avLst/>
              <a:gdLst>
                <a:gd name="T0" fmla="*/ 16 w 1335"/>
                <a:gd name="T1" fmla="*/ 0 h 20"/>
                <a:gd name="T2" fmla="*/ 16 w 1335"/>
                <a:gd name="T3" fmla="*/ 0 h 20"/>
                <a:gd name="T4" fmla="*/ 16 w 1335"/>
                <a:gd name="T5" fmla="*/ 0 h 20"/>
                <a:gd name="T6" fmla="*/ 16 w 1335"/>
                <a:gd name="T7" fmla="*/ 0 h 20"/>
                <a:gd name="T8" fmla="*/ 16 w 1335"/>
                <a:gd name="T9" fmla="*/ 0 h 20"/>
                <a:gd name="T10" fmla="*/ 0 w 1335"/>
                <a:gd name="T11" fmla="*/ 0 h 20"/>
                <a:gd name="T12" fmla="*/ 0 w 1335"/>
                <a:gd name="T13" fmla="*/ 0 h 20"/>
                <a:gd name="T14" fmla="*/ 0 w 1335"/>
                <a:gd name="T15" fmla="*/ 0 h 20"/>
                <a:gd name="T16" fmla="*/ 0 w 1335"/>
                <a:gd name="T17" fmla="*/ 0 h 20"/>
                <a:gd name="T18" fmla="*/ 0 w 1335"/>
                <a:gd name="T19" fmla="*/ 0 h 20"/>
                <a:gd name="T20" fmla="*/ 16 w 133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5"/>
                <a:gd name="T34" fmla="*/ 0 h 20"/>
                <a:gd name="T35" fmla="*/ 1335 w 133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5" h="20">
                  <a:moveTo>
                    <a:pt x="1335" y="0"/>
                  </a:moveTo>
                  <a:lnTo>
                    <a:pt x="1334" y="4"/>
                  </a:lnTo>
                  <a:lnTo>
                    <a:pt x="1333" y="10"/>
                  </a:lnTo>
                  <a:lnTo>
                    <a:pt x="1332" y="15"/>
                  </a:lnTo>
                  <a:lnTo>
                    <a:pt x="1331" y="20"/>
                  </a:lnTo>
                  <a:lnTo>
                    <a:pt x="0" y="20"/>
                  </a:lnTo>
                  <a:lnTo>
                    <a:pt x="2" y="15"/>
                  </a:lnTo>
                  <a:lnTo>
                    <a:pt x="3" y="10"/>
                  </a:lnTo>
                  <a:lnTo>
                    <a:pt x="6" y="4"/>
                  </a:lnTo>
                  <a:lnTo>
                    <a:pt x="7" y="0"/>
                  </a:lnTo>
                  <a:lnTo>
                    <a:pt x="1335" y="0"/>
                  </a:lnTo>
                  <a:close/>
                </a:path>
              </a:pathLst>
            </a:custGeom>
            <a:solidFill>
              <a:srgbClr val="484848"/>
            </a:solidFill>
            <a:ln w="9525">
              <a:noFill/>
              <a:round/>
              <a:headEnd/>
              <a:tailEnd/>
            </a:ln>
          </p:spPr>
          <p:txBody>
            <a:bodyPr/>
            <a:lstStyle/>
            <a:p>
              <a:endParaRPr lang="fr-FR"/>
            </a:p>
          </p:txBody>
        </p:sp>
        <p:sp>
          <p:nvSpPr>
            <p:cNvPr id="344" name="Freeform 547"/>
            <p:cNvSpPr>
              <a:spLocks/>
            </p:cNvSpPr>
            <p:nvPr/>
          </p:nvSpPr>
          <p:spPr bwMode="auto">
            <a:xfrm>
              <a:off x="982" y="739"/>
              <a:ext cx="446" cy="7"/>
            </a:xfrm>
            <a:custGeom>
              <a:avLst/>
              <a:gdLst>
                <a:gd name="T0" fmla="*/ 17 w 1339"/>
                <a:gd name="T1" fmla="*/ 0 h 22"/>
                <a:gd name="T2" fmla="*/ 16 w 1339"/>
                <a:gd name="T3" fmla="*/ 0 h 22"/>
                <a:gd name="T4" fmla="*/ 16 w 1339"/>
                <a:gd name="T5" fmla="*/ 0 h 22"/>
                <a:gd name="T6" fmla="*/ 16 w 1339"/>
                <a:gd name="T7" fmla="*/ 0 h 22"/>
                <a:gd name="T8" fmla="*/ 16 w 1339"/>
                <a:gd name="T9" fmla="*/ 0 h 22"/>
                <a:gd name="T10" fmla="*/ 0 w 1339"/>
                <a:gd name="T11" fmla="*/ 0 h 22"/>
                <a:gd name="T12" fmla="*/ 0 w 1339"/>
                <a:gd name="T13" fmla="*/ 0 h 22"/>
                <a:gd name="T14" fmla="*/ 0 w 1339"/>
                <a:gd name="T15" fmla="*/ 0 h 22"/>
                <a:gd name="T16" fmla="*/ 0 w 1339"/>
                <a:gd name="T17" fmla="*/ 0 h 22"/>
                <a:gd name="T18" fmla="*/ 0 w 1339"/>
                <a:gd name="T19" fmla="*/ 0 h 22"/>
                <a:gd name="T20" fmla="*/ 17 w 133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9"/>
                <a:gd name="T34" fmla="*/ 0 h 22"/>
                <a:gd name="T35" fmla="*/ 1339 w 133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9" h="22">
                  <a:moveTo>
                    <a:pt x="1339" y="0"/>
                  </a:moveTo>
                  <a:lnTo>
                    <a:pt x="1337" y="6"/>
                  </a:lnTo>
                  <a:lnTo>
                    <a:pt x="1336" y="11"/>
                  </a:lnTo>
                  <a:lnTo>
                    <a:pt x="1335" y="16"/>
                  </a:lnTo>
                  <a:lnTo>
                    <a:pt x="1334" y="22"/>
                  </a:lnTo>
                  <a:lnTo>
                    <a:pt x="0" y="22"/>
                  </a:lnTo>
                  <a:lnTo>
                    <a:pt x="2" y="16"/>
                  </a:lnTo>
                  <a:lnTo>
                    <a:pt x="5" y="12"/>
                  </a:lnTo>
                  <a:lnTo>
                    <a:pt x="6" y="6"/>
                  </a:lnTo>
                  <a:lnTo>
                    <a:pt x="8" y="0"/>
                  </a:lnTo>
                  <a:lnTo>
                    <a:pt x="1339" y="0"/>
                  </a:lnTo>
                  <a:close/>
                </a:path>
              </a:pathLst>
            </a:custGeom>
            <a:solidFill>
              <a:srgbClr val="4A4A4A"/>
            </a:solidFill>
            <a:ln w="9525">
              <a:noFill/>
              <a:round/>
              <a:headEnd/>
              <a:tailEnd/>
            </a:ln>
          </p:spPr>
          <p:txBody>
            <a:bodyPr/>
            <a:lstStyle/>
            <a:p>
              <a:endParaRPr lang="fr-FR"/>
            </a:p>
          </p:txBody>
        </p:sp>
        <p:sp>
          <p:nvSpPr>
            <p:cNvPr id="345" name="Freeform 548"/>
            <p:cNvSpPr>
              <a:spLocks/>
            </p:cNvSpPr>
            <p:nvPr/>
          </p:nvSpPr>
          <p:spPr bwMode="auto">
            <a:xfrm>
              <a:off x="980" y="746"/>
              <a:ext cx="447" cy="7"/>
            </a:xfrm>
            <a:custGeom>
              <a:avLst/>
              <a:gdLst>
                <a:gd name="T0" fmla="*/ 17 w 1341"/>
                <a:gd name="T1" fmla="*/ 0 h 21"/>
                <a:gd name="T2" fmla="*/ 17 w 1341"/>
                <a:gd name="T3" fmla="*/ 0 h 21"/>
                <a:gd name="T4" fmla="*/ 17 w 1341"/>
                <a:gd name="T5" fmla="*/ 0 h 21"/>
                <a:gd name="T6" fmla="*/ 17 w 1341"/>
                <a:gd name="T7" fmla="*/ 0 h 21"/>
                <a:gd name="T8" fmla="*/ 17 w 1341"/>
                <a:gd name="T9" fmla="*/ 0 h 21"/>
                <a:gd name="T10" fmla="*/ 0 w 1341"/>
                <a:gd name="T11" fmla="*/ 0 h 21"/>
                <a:gd name="T12" fmla="*/ 0 w 1341"/>
                <a:gd name="T13" fmla="*/ 0 h 21"/>
                <a:gd name="T14" fmla="*/ 0 w 1341"/>
                <a:gd name="T15" fmla="*/ 0 h 21"/>
                <a:gd name="T16" fmla="*/ 0 w 1341"/>
                <a:gd name="T17" fmla="*/ 0 h 21"/>
                <a:gd name="T18" fmla="*/ 0 w 1341"/>
                <a:gd name="T19" fmla="*/ 0 h 21"/>
                <a:gd name="T20" fmla="*/ 17 w 134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1"/>
                <a:gd name="T34" fmla="*/ 0 h 21"/>
                <a:gd name="T35" fmla="*/ 1341 w 134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1" h="21">
                  <a:moveTo>
                    <a:pt x="1341" y="0"/>
                  </a:moveTo>
                  <a:lnTo>
                    <a:pt x="1340" y="6"/>
                  </a:lnTo>
                  <a:lnTo>
                    <a:pt x="1339" y="11"/>
                  </a:lnTo>
                  <a:lnTo>
                    <a:pt x="1338" y="16"/>
                  </a:lnTo>
                  <a:lnTo>
                    <a:pt x="1337" y="21"/>
                  </a:lnTo>
                  <a:lnTo>
                    <a:pt x="0" y="21"/>
                  </a:lnTo>
                  <a:lnTo>
                    <a:pt x="3" y="16"/>
                  </a:lnTo>
                  <a:lnTo>
                    <a:pt x="4" y="10"/>
                  </a:lnTo>
                  <a:lnTo>
                    <a:pt x="6" y="6"/>
                  </a:lnTo>
                  <a:lnTo>
                    <a:pt x="7" y="0"/>
                  </a:lnTo>
                  <a:lnTo>
                    <a:pt x="1341" y="0"/>
                  </a:lnTo>
                  <a:close/>
                </a:path>
              </a:pathLst>
            </a:custGeom>
            <a:solidFill>
              <a:srgbClr val="4D4D4D"/>
            </a:solidFill>
            <a:ln w="9525">
              <a:noFill/>
              <a:round/>
              <a:headEnd/>
              <a:tailEnd/>
            </a:ln>
          </p:spPr>
          <p:txBody>
            <a:bodyPr/>
            <a:lstStyle/>
            <a:p>
              <a:endParaRPr lang="fr-FR"/>
            </a:p>
          </p:txBody>
        </p:sp>
        <p:sp>
          <p:nvSpPr>
            <p:cNvPr id="346" name="Freeform 549"/>
            <p:cNvSpPr>
              <a:spLocks/>
            </p:cNvSpPr>
            <p:nvPr/>
          </p:nvSpPr>
          <p:spPr bwMode="auto">
            <a:xfrm>
              <a:off x="977" y="753"/>
              <a:ext cx="448" cy="8"/>
            </a:xfrm>
            <a:custGeom>
              <a:avLst/>
              <a:gdLst>
                <a:gd name="T0" fmla="*/ 17 w 1345"/>
                <a:gd name="T1" fmla="*/ 0 h 22"/>
                <a:gd name="T2" fmla="*/ 17 w 1345"/>
                <a:gd name="T3" fmla="*/ 0 h 22"/>
                <a:gd name="T4" fmla="*/ 17 w 1345"/>
                <a:gd name="T5" fmla="*/ 0 h 22"/>
                <a:gd name="T6" fmla="*/ 17 w 1345"/>
                <a:gd name="T7" fmla="*/ 0 h 22"/>
                <a:gd name="T8" fmla="*/ 17 w 1345"/>
                <a:gd name="T9" fmla="*/ 0 h 22"/>
                <a:gd name="T10" fmla="*/ 0 w 1345"/>
                <a:gd name="T11" fmla="*/ 0 h 22"/>
                <a:gd name="T12" fmla="*/ 0 w 1345"/>
                <a:gd name="T13" fmla="*/ 0 h 22"/>
                <a:gd name="T14" fmla="*/ 0 w 1345"/>
                <a:gd name="T15" fmla="*/ 0 h 22"/>
                <a:gd name="T16" fmla="*/ 0 w 1345"/>
                <a:gd name="T17" fmla="*/ 0 h 22"/>
                <a:gd name="T18" fmla="*/ 0 w 1345"/>
                <a:gd name="T19" fmla="*/ 0 h 22"/>
                <a:gd name="T20" fmla="*/ 17 w 134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5"/>
                <a:gd name="T34" fmla="*/ 0 h 22"/>
                <a:gd name="T35" fmla="*/ 1345 w 13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5" h="22">
                  <a:moveTo>
                    <a:pt x="1345" y="0"/>
                  </a:moveTo>
                  <a:lnTo>
                    <a:pt x="1343" y="6"/>
                  </a:lnTo>
                  <a:lnTo>
                    <a:pt x="1342" y="12"/>
                  </a:lnTo>
                  <a:lnTo>
                    <a:pt x="1341" y="16"/>
                  </a:lnTo>
                  <a:lnTo>
                    <a:pt x="1340" y="22"/>
                  </a:lnTo>
                  <a:lnTo>
                    <a:pt x="0" y="22"/>
                  </a:lnTo>
                  <a:lnTo>
                    <a:pt x="3" y="16"/>
                  </a:lnTo>
                  <a:lnTo>
                    <a:pt x="4" y="11"/>
                  </a:lnTo>
                  <a:lnTo>
                    <a:pt x="6" y="6"/>
                  </a:lnTo>
                  <a:lnTo>
                    <a:pt x="8" y="0"/>
                  </a:lnTo>
                  <a:lnTo>
                    <a:pt x="1345" y="0"/>
                  </a:lnTo>
                  <a:close/>
                </a:path>
              </a:pathLst>
            </a:custGeom>
            <a:solidFill>
              <a:srgbClr val="4D4D4D"/>
            </a:solidFill>
            <a:ln w="9525">
              <a:noFill/>
              <a:round/>
              <a:headEnd/>
              <a:tailEnd/>
            </a:ln>
          </p:spPr>
          <p:txBody>
            <a:bodyPr/>
            <a:lstStyle/>
            <a:p>
              <a:endParaRPr lang="fr-FR"/>
            </a:p>
          </p:txBody>
        </p:sp>
        <p:sp>
          <p:nvSpPr>
            <p:cNvPr id="347" name="Freeform 550"/>
            <p:cNvSpPr>
              <a:spLocks/>
            </p:cNvSpPr>
            <p:nvPr/>
          </p:nvSpPr>
          <p:spPr bwMode="auto">
            <a:xfrm>
              <a:off x="974" y="761"/>
              <a:ext cx="450" cy="7"/>
            </a:xfrm>
            <a:custGeom>
              <a:avLst/>
              <a:gdLst>
                <a:gd name="T0" fmla="*/ 17 w 1348"/>
                <a:gd name="T1" fmla="*/ 0 h 21"/>
                <a:gd name="T2" fmla="*/ 17 w 1348"/>
                <a:gd name="T3" fmla="*/ 0 h 21"/>
                <a:gd name="T4" fmla="*/ 17 w 1348"/>
                <a:gd name="T5" fmla="*/ 0 h 21"/>
                <a:gd name="T6" fmla="*/ 17 w 1348"/>
                <a:gd name="T7" fmla="*/ 0 h 21"/>
                <a:gd name="T8" fmla="*/ 17 w 1348"/>
                <a:gd name="T9" fmla="*/ 0 h 21"/>
                <a:gd name="T10" fmla="*/ 0 w 1348"/>
                <a:gd name="T11" fmla="*/ 0 h 21"/>
                <a:gd name="T12" fmla="*/ 0 w 1348"/>
                <a:gd name="T13" fmla="*/ 0 h 21"/>
                <a:gd name="T14" fmla="*/ 0 w 1348"/>
                <a:gd name="T15" fmla="*/ 0 h 21"/>
                <a:gd name="T16" fmla="*/ 0 w 1348"/>
                <a:gd name="T17" fmla="*/ 0 h 21"/>
                <a:gd name="T18" fmla="*/ 0 w 1348"/>
                <a:gd name="T19" fmla="*/ 0 h 21"/>
                <a:gd name="T20" fmla="*/ 17 w 1348"/>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8"/>
                <a:gd name="T34" fmla="*/ 0 h 21"/>
                <a:gd name="T35" fmla="*/ 1348 w 134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8" h="21">
                  <a:moveTo>
                    <a:pt x="1348" y="0"/>
                  </a:moveTo>
                  <a:lnTo>
                    <a:pt x="1347" y="6"/>
                  </a:lnTo>
                  <a:lnTo>
                    <a:pt x="1346" y="11"/>
                  </a:lnTo>
                  <a:lnTo>
                    <a:pt x="1345" y="16"/>
                  </a:lnTo>
                  <a:lnTo>
                    <a:pt x="1343" y="21"/>
                  </a:lnTo>
                  <a:lnTo>
                    <a:pt x="0" y="21"/>
                  </a:lnTo>
                  <a:lnTo>
                    <a:pt x="3" y="16"/>
                  </a:lnTo>
                  <a:lnTo>
                    <a:pt x="5" y="10"/>
                  </a:lnTo>
                  <a:lnTo>
                    <a:pt x="6" y="6"/>
                  </a:lnTo>
                  <a:lnTo>
                    <a:pt x="8" y="0"/>
                  </a:lnTo>
                  <a:lnTo>
                    <a:pt x="1348" y="0"/>
                  </a:lnTo>
                  <a:close/>
                </a:path>
              </a:pathLst>
            </a:custGeom>
            <a:solidFill>
              <a:srgbClr val="505050"/>
            </a:solidFill>
            <a:ln w="9525">
              <a:noFill/>
              <a:round/>
              <a:headEnd/>
              <a:tailEnd/>
            </a:ln>
          </p:spPr>
          <p:txBody>
            <a:bodyPr/>
            <a:lstStyle/>
            <a:p>
              <a:endParaRPr lang="fr-FR"/>
            </a:p>
          </p:txBody>
        </p:sp>
        <p:sp>
          <p:nvSpPr>
            <p:cNvPr id="348" name="Freeform 551"/>
            <p:cNvSpPr>
              <a:spLocks/>
            </p:cNvSpPr>
            <p:nvPr/>
          </p:nvSpPr>
          <p:spPr bwMode="auto">
            <a:xfrm>
              <a:off x="972" y="768"/>
              <a:ext cx="450" cy="7"/>
            </a:xfrm>
            <a:custGeom>
              <a:avLst/>
              <a:gdLst>
                <a:gd name="T0" fmla="*/ 17 w 1349"/>
                <a:gd name="T1" fmla="*/ 0 h 22"/>
                <a:gd name="T2" fmla="*/ 17 w 1349"/>
                <a:gd name="T3" fmla="*/ 0 h 22"/>
                <a:gd name="T4" fmla="*/ 17 w 1349"/>
                <a:gd name="T5" fmla="*/ 0 h 22"/>
                <a:gd name="T6" fmla="*/ 17 w 1349"/>
                <a:gd name="T7" fmla="*/ 0 h 22"/>
                <a:gd name="T8" fmla="*/ 17 w 1349"/>
                <a:gd name="T9" fmla="*/ 0 h 22"/>
                <a:gd name="T10" fmla="*/ 0 w 1349"/>
                <a:gd name="T11" fmla="*/ 0 h 22"/>
                <a:gd name="T12" fmla="*/ 0 w 1349"/>
                <a:gd name="T13" fmla="*/ 0 h 22"/>
                <a:gd name="T14" fmla="*/ 0 w 1349"/>
                <a:gd name="T15" fmla="*/ 0 h 22"/>
                <a:gd name="T16" fmla="*/ 0 w 1349"/>
                <a:gd name="T17" fmla="*/ 0 h 22"/>
                <a:gd name="T18" fmla="*/ 0 w 1349"/>
                <a:gd name="T19" fmla="*/ 0 h 22"/>
                <a:gd name="T20" fmla="*/ 17 w 134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9"/>
                <a:gd name="T34" fmla="*/ 0 h 22"/>
                <a:gd name="T35" fmla="*/ 1349 w 13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9" h="22">
                  <a:moveTo>
                    <a:pt x="1349" y="0"/>
                  </a:moveTo>
                  <a:lnTo>
                    <a:pt x="1348" y="6"/>
                  </a:lnTo>
                  <a:lnTo>
                    <a:pt x="1347" y="12"/>
                  </a:lnTo>
                  <a:lnTo>
                    <a:pt x="1346" y="16"/>
                  </a:lnTo>
                  <a:lnTo>
                    <a:pt x="1345" y="22"/>
                  </a:lnTo>
                  <a:lnTo>
                    <a:pt x="0" y="22"/>
                  </a:lnTo>
                  <a:lnTo>
                    <a:pt x="2" y="16"/>
                  </a:lnTo>
                  <a:lnTo>
                    <a:pt x="3" y="11"/>
                  </a:lnTo>
                  <a:lnTo>
                    <a:pt x="5" y="6"/>
                  </a:lnTo>
                  <a:lnTo>
                    <a:pt x="6" y="0"/>
                  </a:lnTo>
                  <a:lnTo>
                    <a:pt x="1349" y="0"/>
                  </a:lnTo>
                  <a:close/>
                </a:path>
              </a:pathLst>
            </a:custGeom>
            <a:solidFill>
              <a:srgbClr val="525252"/>
            </a:solidFill>
            <a:ln w="9525">
              <a:noFill/>
              <a:round/>
              <a:headEnd/>
              <a:tailEnd/>
            </a:ln>
          </p:spPr>
          <p:txBody>
            <a:bodyPr/>
            <a:lstStyle/>
            <a:p>
              <a:endParaRPr lang="fr-FR"/>
            </a:p>
          </p:txBody>
        </p:sp>
        <p:sp>
          <p:nvSpPr>
            <p:cNvPr id="349" name="Freeform 552"/>
            <p:cNvSpPr>
              <a:spLocks/>
            </p:cNvSpPr>
            <p:nvPr/>
          </p:nvSpPr>
          <p:spPr bwMode="auto">
            <a:xfrm>
              <a:off x="970" y="775"/>
              <a:ext cx="451" cy="7"/>
            </a:xfrm>
            <a:custGeom>
              <a:avLst/>
              <a:gdLst>
                <a:gd name="T0" fmla="*/ 17 w 1353"/>
                <a:gd name="T1" fmla="*/ 0 h 21"/>
                <a:gd name="T2" fmla="*/ 17 w 1353"/>
                <a:gd name="T3" fmla="*/ 0 h 21"/>
                <a:gd name="T4" fmla="*/ 17 w 1353"/>
                <a:gd name="T5" fmla="*/ 0 h 21"/>
                <a:gd name="T6" fmla="*/ 17 w 1353"/>
                <a:gd name="T7" fmla="*/ 0 h 21"/>
                <a:gd name="T8" fmla="*/ 17 w 1353"/>
                <a:gd name="T9" fmla="*/ 0 h 21"/>
                <a:gd name="T10" fmla="*/ 0 w 1353"/>
                <a:gd name="T11" fmla="*/ 0 h 21"/>
                <a:gd name="T12" fmla="*/ 0 w 1353"/>
                <a:gd name="T13" fmla="*/ 0 h 21"/>
                <a:gd name="T14" fmla="*/ 0 w 1353"/>
                <a:gd name="T15" fmla="*/ 0 h 21"/>
                <a:gd name="T16" fmla="*/ 0 w 1353"/>
                <a:gd name="T17" fmla="*/ 0 h 21"/>
                <a:gd name="T18" fmla="*/ 0 w 1353"/>
                <a:gd name="T19" fmla="*/ 0 h 21"/>
                <a:gd name="T20" fmla="*/ 17 w 135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3"/>
                <a:gd name="T34" fmla="*/ 0 h 21"/>
                <a:gd name="T35" fmla="*/ 1353 w 135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3" h="21">
                  <a:moveTo>
                    <a:pt x="1353" y="0"/>
                  </a:moveTo>
                  <a:lnTo>
                    <a:pt x="1352" y="6"/>
                  </a:lnTo>
                  <a:lnTo>
                    <a:pt x="1351" y="11"/>
                  </a:lnTo>
                  <a:lnTo>
                    <a:pt x="1350" y="16"/>
                  </a:lnTo>
                  <a:lnTo>
                    <a:pt x="1348" y="21"/>
                  </a:lnTo>
                  <a:lnTo>
                    <a:pt x="0" y="21"/>
                  </a:lnTo>
                  <a:lnTo>
                    <a:pt x="2" y="16"/>
                  </a:lnTo>
                  <a:lnTo>
                    <a:pt x="4" y="10"/>
                  </a:lnTo>
                  <a:lnTo>
                    <a:pt x="5" y="6"/>
                  </a:lnTo>
                  <a:lnTo>
                    <a:pt x="8" y="0"/>
                  </a:lnTo>
                  <a:lnTo>
                    <a:pt x="1353" y="0"/>
                  </a:lnTo>
                  <a:close/>
                </a:path>
              </a:pathLst>
            </a:custGeom>
            <a:solidFill>
              <a:srgbClr val="555555"/>
            </a:solidFill>
            <a:ln w="9525">
              <a:noFill/>
              <a:round/>
              <a:headEnd/>
              <a:tailEnd/>
            </a:ln>
          </p:spPr>
          <p:txBody>
            <a:bodyPr/>
            <a:lstStyle/>
            <a:p>
              <a:endParaRPr lang="fr-FR"/>
            </a:p>
          </p:txBody>
        </p:sp>
        <p:sp>
          <p:nvSpPr>
            <p:cNvPr id="350" name="Freeform 553"/>
            <p:cNvSpPr>
              <a:spLocks/>
            </p:cNvSpPr>
            <p:nvPr/>
          </p:nvSpPr>
          <p:spPr bwMode="auto">
            <a:xfrm>
              <a:off x="967" y="782"/>
              <a:ext cx="452" cy="7"/>
            </a:xfrm>
            <a:custGeom>
              <a:avLst/>
              <a:gdLst>
                <a:gd name="T0" fmla="*/ 17 w 1355"/>
                <a:gd name="T1" fmla="*/ 0 h 22"/>
                <a:gd name="T2" fmla="*/ 17 w 1355"/>
                <a:gd name="T3" fmla="*/ 0 h 22"/>
                <a:gd name="T4" fmla="*/ 17 w 1355"/>
                <a:gd name="T5" fmla="*/ 0 h 22"/>
                <a:gd name="T6" fmla="*/ 17 w 1355"/>
                <a:gd name="T7" fmla="*/ 0 h 22"/>
                <a:gd name="T8" fmla="*/ 17 w 1355"/>
                <a:gd name="T9" fmla="*/ 0 h 22"/>
                <a:gd name="T10" fmla="*/ 0 w 1355"/>
                <a:gd name="T11" fmla="*/ 0 h 22"/>
                <a:gd name="T12" fmla="*/ 0 w 1355"/>
                <a:gd name="T13" fmla="*/ 0 h 22"/>
                <a:gd name="T14" fmla="*/ 0 w 1355"/>
                <a:gd name="T15" fmla="*/ 0 h 22"/>
                <a:gd name="T16" fmla="*/ 0 w 1355"/>
                <a:gd name="T17" fmla="*/ 0 h 22"/>
                <a:gd name="T18" fmla="*/ 0 w 1355"/>
                <a:gd name="T19" fmla="*/ 0 h 22"/>
                <a:gd name="T20" fmla="*/ 17 w 135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5"/>
                <a:gd name="T34" fmla="*/ 0 h 22"/>
                <a:gd name="T35" fmla="*/ 1355 w 135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5" h="22">
                  <a:moveTo>
                    <a:pt x="1355" y="0"/>
                  </a:moveTo>
                  <a:lnTo>
                    <a:pt x="1354" y="6"/>
                  </a:lnTo>
                  <a:lnTo>
                    <a:pt x="1354" y="11"/>
                  </a:lnTo>
                  <a:lnTo>
                    <a:pt x="1353" y="16"/>
                  </a:lnTo>
                  <a:lnTo>
                    <a:pt x="1352" y="22"/>
                  </a:lnTo>
                  <a:lnTo>
                    <a:pt x="0" y="22"/>
                  </a:lnTo>
                  <a:lnTo>
                    <a:pt x="2" y="16"/>
                  </a:lnTo>
                  <a:lnTo>
                    <a:pt x="3" y="11"/>
                  </a:lnTo>
                  <a:lnTo>
                    <a:pt x="6" y="6"/>
                  </a:lnTo>
                  <a:lnTo>
                    <a:pt x="7" y="0"/>
                  </a:lnTo>
                  <a:lnTo>
                    <a:pt x="1355" y="0"/>
                  </a:lnTo>
                  <a:close/>
                </a:path>
              </a:pathLst>
            </a:custGeom>
            <a:solidFill>
              <a:srgbClr val="555555"/>
            </a:solidFill>
            <a:ln w="9525">
              <a:noFill/>
              <a:round/>
              <a:headEnd/>
              <a:tailEnd/>
            </a:ln>
          </p:spPr>
          <p:txBody>
            <a:bodyPr/>
            <a:lstStyle/>
            <a:p>
              <a:endParaRPr lang="fr-FR"/>
            </a:p>
          </p:txBody>
        </p:sp>
        <p:sp>
          <p:nvSpPr>
            <p:cNvPr id="351" name="Freeform 554"/>
            <p:cNvSpPr>
              <a:spLocks/>
            </p:cNvSpPr>
            <p:nvPr/>
          </p:nvSpPr>
          <p:spPr bwMode="auto">
            <a:xfrm>
              <a:off x="965" y="789"/>
              <a:ext cx="453" cy="7"/>
            </a:xfrm>
            <a:custGeom>
              <a:avLst/>
              <a:gdLst>
                <a:gd name="T0" fmla="*/ 17 w 1360"/>
                <a:gd name="T1" fmla="*/ 0 h 21"/>
                <a:gd name="T2" fmla="*/ 17 w 1360"/>
                <a:gd name="T3" fmla="*/ 0 h 21"/>
                <a:gd name="T4" fmla="*/ 17 w 1360"/>
                <a:gd name="T5" fmla="*/ 0 h 21"/>
                <a:gd name="T6" fmla="*/ 17 w 1360"/>
                <a:gd name="T7" fmla="*/ 0 h 21"/>
                <a:gd name="T8" fmla="*/ 17 w 1360"/>
                <a:gd name="T9" fmla="*/ 0 h 21"/>
                <a:gd name="T10" fmla="*/ 0 w 1360"/>
                <a:gd name="T11" fmla="*/ 0 h 21"/>
                <a:gd name="T12" fmla="*/ 0 w 1360"/>
                <a:gd name="T13" fmla="*/ 0 h 21"/>
                <a:gd name="T14" fmla="*/ 0 w 1360"/>
                <a:gd name="T15" fmla="*/ 0 h 21"/>
                <a:gd name="T16" fmla="*/ 0 w 1360"/>
                <a:gd name="T17" fmla="*/ 0 h 21"/>
                <a:gd name="T18" fmla="*/ 0 w 1360"/>
                <a:gd name="T19" fmla="*/ 0 h 21"/>
                <a:gd name="T20" fmla="*/ 17 w 136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0"/>
                <a:gd name="T34" fmla="*/ 0 h 21"/>
                <a:gd name="T35" fmla="*/ 1360 w 136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0" h="21">
                  <a:moveTo>
                    <a:pt x="1360" y="0"/>
                  </a:moveTo>
                  <a:lnTo>
                    <a:pt x="1359" y="6"/>
                  </a:lnTo>
                  <a:lnTo>
                    <a:pt x="1358" y="10"/>
                  </a:lnTo>
                  <a:lnTo>
                    <a:pt x="1357" y="16"/>
                  </a:lnTo>
                  <a:lnTo>
                    <a:pt x="1355" y="21"/>
                  </a:lnTo>
                  <a:lnTo>
                    <a:pt x="0" y="21"/>
                  </a:lnTo>
                  <a:lnTo>
                    <a:pt x="2" y="16"/>
                  </a:lnTo>
                  <a:lnTo>
                    <a:pt x="5" y="10"/>
                  </a:lnTo>
                  <a:lnTo>
                    <a:pt x="6" y="6"/>
                  </a:lnTo>
                  <a:lnTo>
                    <a:pt x="8" y="0"/>
                  </a:lnTo>
                  <a:lnTo>
                    <a:pt x="1360" y="0"/>
                  </a:lnTo>
                  <a:close/>
                </a:path>
              </a:pathLst>
            </a:custGeom>
            <a:solidFill>
              <a:srgbClr val="575757"/>
            </a:solidFill>
            <a:ln w="9525">
              <a:noFill/>
              <a:round/>
              <a:headEnd/>
              <a:tailEnd/>
            </a:ln>
          </p:spPr>
          <p:txBody>
            <a:bodyPr/>
            <a:lstStyle/>
            <a:p>
              <a:endParaRPr lang="fr-FR"/>
            </a:p>
          </p:txBody>
        </p:sp>
        <p:sp>
          <p:nvSpPr>
            <p:cNvPr id="352" name="Freeform 555"/>
            <p:cNvSpPr>
              <a:spLocks/>
            </p:cNvSpPr>
            <p:nvPr/>
          </p:nvSpPr>
          <p:spPr bwMode="auto">
            <a:xfrm>
              <a:off x="962" y="796"/>
              <a:ext cx="454" cy="8"/>
            </a:xfrm>
            <a:custGeom>
              <a:avLst/>
              <a:gdLst>
                <a:gd name="T0" fmla="*/ 17 w 1362"/>
                <a:gd name="T1" fmla="*/ 0 h 22"/>
                <a:gd name="T2" fmla="*/ 17 w 1362"/>
                <a:gd name="T3" fmla="*/ 0 h 22"/>
                <a:gd name="T4" fmla="*/ 17 w 1362"/>
                <a:gd name="T5" fmla="*/ 0 h 22"/>
                <a:gd name="T6" fmla="*/ 17 w 1362"/>
                <a:gd name="T7" fmla="*/ 0 h 22"/>
                <a:gd name="T8" fmla="*/ 17 w 1362"/>
                <a:gd name="T9" fmla="*/ 0 h 22"/>
                <a:gd name="T10" fmla="*/ 0 w 1362"/>
                <a:gd name="T11" fmla="*/ 0 h 22"/>
                <a:gd name="T12" fmla="*/ 0 w 1362"/>
                <a:gd name="T13" fmla="*/ 0 h 22"/>
                <a:gd name="T14" fmla="*/ 0 w 1362"/>
                <a:gd name="T15" fmla="*/ 0 h 22"/>
                <a:gd name="T16" fmla="*/ 0 w 1362"/>
                <a:gd name="T17" fmla="*/ 0 h 22"/>
                <a:gd name="T18" fmla="*/ 0 w 1362"/>
                <a:gd name="T19" fmla="*/ 0 h 22"/>
                <a:gd name="T20" fmla="*/ 17 w 136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2"/>
                <a:gd name="T34" fmla="*/ 0 h 22"/>
                <a:gd name="T35" fmla="*/ 1362 w 136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2" h="22">
                  <a:moveTo>
                    <a:pt x="1362" y="0"/>
                  </a:moveTo>
                  <a:lnTo>
                    <a:pt x="1361" y="6"/>
                  </a:lnTo>
                  <a:lnTo>
                    <a:pt x="1360" y="12"/>
                  </a:lnTo>
                  <a:lnTo>
                    <a:pt x="1359" y="16"/>
                  </a:lnTo>
                  <a:lnTo>
                    <a:pt x="1358" y="22"/>
                  </a:lnTo>
                  <a:lnTo>
                    <a:pt x="0" y="22"/>
                  </a:lnTo>
                  <a:lnTo>
                    <a:pt x="3" y="16"/>
                  </a:lnTo>
                  <a:lnTo>
                    <a:pt x="4" y="11"/>
                  </a:lnTo>
                  <a:lnTo>
                    <a:pt x="6" y="6"/>
                  </a:lnTo>
                  <a:lnTo>
                    <a:pt x="7" y="0"/>
                  </a:lnTo>
                  <a:lnTo>
                    <a:pt x="1362" y="0"/>
                  </a:lnTo>
                  <a:close/>
                </a:path>
              </a:pathLst>
            </a:custGeom>
            <a:solidFill>
              <a:srgbClr val="5A5A5A"/>
            </a:solidFill>
            <a:ln w="9525">
              <a:noFill/>
              <a:round/>
              <a:headEnd/>
              <a:tailEnd/>
            </a:ln>
          </p:spPr>
          <p:txBody>
            <a:bodyPr/>
            <a:lstStyle/>
            <a:p>
              <a:endParaRPr lang="fr-FR"/>
            </a:p>
          </p:txBody>
        </p:sp>
        <p:sp>
          <p:nvSpPr>
            <p:cNvPr id="353" name="Freeform 556"/>
            <p:cNvSpPr>
              <a:spLocks/>
            </p:cNvSpPr>
            <p:nvPr/>
          </p:nvSpPr>
          <p:spPr bwMode="auto">
            <a:xfrm>
              <a:off x="960" y="804"/>
              <a:ext cx="455" cy="6"/>
            </a:xfrm>
            <a:custGeom>
              <a:avLst/>
              <a:gdLst>
                <a:gd name="T0" fmla="*/ 17 w 1365"/>
                <a:gd name="T1" fmla="*/ 0 h 20"/>
                <a:gd name="T2" fmla="*/ 17 w 1365"/>
                <a:gd name="T3" fmla="*/ 0 h 20"/>
                <a:gd name="T4" fmla="*/ 17 w 1365"/>
                <a:gd name="T5" fmla="*/ 0 h 20"/>
                <a:gd name="T6" fmla="*/ 17 w 1365"/>
                <a:gd name="T7" fmla="*/ 0 h 20"/>
                <a:gd name="T8" fmla="*/ 17 w 1365"/>
                <a:gd name="T9" fmla="*/ 0 h 20"/>
                <a:gd name="T10" fmla="*/ 0 w 1365"/>
                <a:gd name="T11" fmla="*/ 0 h 20"/>
                <a:gd name="T12" fmla="*/ 0 w 1365"/>
                <a:gd name="T13" fmla="*/ 0 h 20"/>
                <a:gd name="T14" fmla="*/ 0 w 1365"/>
                <a:gd name="T15" fmla="*/ 0 h 20"/>
                <a:gd name="T16" fmla="*/ 0 w 1365"/>
                <a:gd name="T17" fmla="*/ 0 h 20"/>
                <a:gd name="T18" fmla="*/ 0 w 1365"/>
                <a:gd name="T19" fmla="*/ 0 h 20"/>
                <a:gd name="T20" fmla="*/ 17 w 1365"/>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5"/>
                <a:gd name="T34" fmla="*/ 0 h 20"/>
                <a:gd name="T35" fmla="*/ 1365 w 136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5" h="20">
                  <a:moveTo>
                    <a:pt x="1365" y="0"/>
                  </a:moveTo>
                  <a:lnTo>
                    <a:pt x="1364" y="5"/>
                  </a:lnTo>
                  <a:lnTo>
                    <a:pt x="1364" y="10"/>
                  </a:lnTo>
                  <a:lnTo>
                    <a:pt x="1363" y="15"/>
                  </a:lnTo>
                  <a:lnTo>
                    <a:pt x="1362" y="20"/>
                  </a:lnTo>
                  <a:lnTo>
                    <a:pt x="0" y="20"/>
                  </a:lnTo>
                  <a:lnTo>
                    <a:pt x="3" y="15"/>
                  </a:lnTo>
                  <a:lnTo>
                    <a:pt x="4" y="10"/>
                  </a:lnTo>
                  <a:lnTo>
                    <a:pt x="6" y="5"/>
                  </a:lnTo>
                  <a:lnTo>
                    <a:pt x="7" y="0"/>
                  </a:lnTo>
                  <a:lnTo>
                    <a:pt x="1365" y="0"/>
                  </a:lnTo>
                  <a:close/>
                </a:path>
              </a:pathLst>
            </a:custGeom>
            <a:solidFill>
              <a:srgbClr val="5A5A5A"/>
            </a:solidFill>
            <a:ln w="9525">
              <a:noFill/>
              <a:round/>
              <a:headEnd/>
              <a:tailEnd/>
            </a:ln>
          </p:spPr>
          <p:txBody>
            <a:bodyPr/>
            <a:lstStyle/>
            <a:p>
              <a:endParaRPr lang="fr-FR"/>
            </a:p>
          </p:txBody>
        </p:sp>
        <p:sp>
          <p:nvSpPr>
            <p:cNvPr id="354" name="Freeform 557"/>
            <p:cNvSpPr>
              <a:spLocks/>
            </p:cNvSpPr>
            <p:nvPr/>
          </p:nvSpPr>
          <p:spPr bwMode="auto">
            <a:xfrm>
              <a:off x="958" y="810"/>
              <a:ext cx="456" cy="8"/>
            </a:xfrm>
            <a:custGeom>
              <a:avLst/>
              <a:gdLst>
                <a:gd name="T0" fmla="*/ 17 w 1368"/>
                <a:gd name="T1" fmla="*/ 0 h 22"/>
                <a:gd name="T2" fmla="*/ 17 w 1368"/>
                <a:gd name="T3" fmla="*/ 0 h 22"/>
                <a:gd name="T4" fmla="*/ 17 w 1368"/>
                <a:gd name="T5" fmla="*/ 0 h 22"/>
                <a:gd name="T6" fmla="*/ 17 w 1368"/>
                <a:gd name="T7" fmla="*/ 0 h 22"/>
                <a:gd name="T8" fmla="*/ 17 w 1368"/>
                <a:gd name="T9" fmla="*/ 0 h 22"/>
                <a:gd name="T10" fmla="*/ 0 w 1368"/>
                <a:gd name="T11" fmla="*/ 0 h 22"/>
                <a:gd name="T12" fmla="*/ 0 w 1368"/>
                <a:gd name="T13" fmla="*/ 0 h 22"/>
                <a:gd name="T14" fmla="*/ 0 w 1368"/>
                <a:gd name="T15" fmla="*/ 0 h 22"/>
                <a:gd name="T16" fmla="*/ 0 w 1368"/>
                <a:gd name="T17" fmla="*/ 0 h 22"/>
                <a:gd name="T18" fmla="*/ 0 w 1368"/>
                <a:gd name="T19" fmla="*/ 0 h 22"/>
                <a:gd name="T20" fmla="*/ 17 w 1368"/>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8"/>
                <a:gd name="T34" fmla="*/ 0 h 22"/>
                <a:gd name="T35" fmla="*/ 1368 w 136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8" h="22">
                  <a:moveTo>
                    <a:pt x="1368" y="0"/>
                  </a:moveTo>
                  <a:lnTo>
                    <a:pt x="1366" y="6"/>
                  </a:lnTo>
                  <a:lnTo>
                    <a:pt x="1365" y="12"/>
                  </a:lnTo>
                  <a:lnTo>
                    <a:pt x="1364" y="16"/>
                  </a:lnTo>
                  <a:lnTo>
                    <a:pt x="1363" y="22"/>
                  </a:lnTo>
                  <a:lnTo>
                    <a:pt x="0" y="22"/>
                  </a:lnTo>
                  <a:lnTo>
                    <a:pt x="2" y="16"/>
                  </a:lnTo>
                  <a:lnTo>
                    <a:pt x="3" y="11"/>
                  </a:lnTo>
                  <a:lnTo>
                    <a:pt x="5" y="6"/>
                  </a:lnTo>
                  <a:lnTo>
                    <a:pt x="6" y="0"/>
                  </a:lnTo>
                  <a:lnTo>
                    <a:pt x="1368" y="0"/>
                  </a:lnTo>
                  <a:close/>
                </a:path>
              </a:pathLst>
            </a:custGeom>
            <a:solidFill>
              <a:srgbClr val="5C5C5C"/>
            </a:solidFill>
            <a:ln w="9525">
              <a:noFill/>
              <a:round/>
              <a:headEnd/>
              <a:tailEnd/>
            </a:ln>
          </p:spPr>
          <p:txBody>
            <a:bodyPr/>
            <a:lstStyle/>
            <a:p>
              <a:endParaRPr lang="fr-FR"/>
            </a:p>
          </p:txBody>
        </p:sp>
        <p:sp>
          <p:nvSpPr>
            <p:cNvPr id="355" name="Freeform 558"/>
            <p:cNvSpPr>
              <a:spLocks/>
            </p:cNvSpPr>
            <p:nvPr/>
          </p:nvSpPr>
          <p:spPr bwMode="auto">
            <a:xfrm>
              <a:off x="955" y="818"/>
              <a:ext cx="457" cy="7"/>
            </a:xfrm>
            <a:custGeom>
              <a:avLst/>
              <a:gdLst>
                <a:gd name="T0" fmla="*/ 17 w 1371"/>
                <a:gd name="T1" fmla="*/ 0 h 21"/>
                <a:gd name="T2" fmla="*/ 17 w 1371"/>
                <a:gd name="T3" fmla="*/ 0 h 21"/>
                <a:gd name="T4" fmla="*/ 17 w 1371"/>
                <a:gd name="T5" fmla="*/ 0 h 21"/>
                <a:gd name="T6" fmla="*/ 17 w 1371"/>
                <a:gd name="T7" fmla="*/ 0 h 21"/>
                <a:gd name="T8" fmla="*/ 17 w 1371"/>
                <a:gd name="T9" fmla="*/ 0 h 21"/>
                <a:gd name="T10" fmla="*/ 0 w 1371"/>
                <a:gd name="T11" fmla="*/ 0 h 21"/>
                <a:gd name="T12" fmla="*/ 0 w 1371"/>
                <a:gd name="T13" fmla="*/ 0 h 21"/>
                <a:gd name="T14" fmla="*/ 0 w 1371"/>
                <a:gd name="T15" fmla="*/ 0 h 21"/>
                <a:gd name="T16" fmla="*/ 0 w 1371"/>
                <a:gd name="T17" fmla="*/ 0 h 21"/>
                <a:gd name="T18" fmla="*/ 0 w 1371"/>
                <a:gd name="T19" fmla="*/ 0 h 21"/>
                <a:gd name="T20" fmla="*/ 17 w 1371"/>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1"/>
                <a:gd name="T34" fmla="*/ 0 h 21"/>
                <a:gd name="T35" fmla="*/ 1371 w 137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1" h="21">
                  <a:moveTo>
                    <a:pt x="1371" y="0"/>
                  </a:moveTo>
                  <a:lnTo>
                    <a:pt x="1370" y="6"/>
                  </a:lnTo>
                  <a:lnTo>
                    <a:pt x="1370" y="11"/>
                  </a:lnTo>
                  <a:lnTo>
                    <a:pt x="1369" y="16"/>
                  </a:lnTo>
                  <a:lnTo>
                    <a:pt x="1368" y="21"/>
                  </a:lnTo>
                  <a:lnTo>
                    <a:pt x="0" y="21"/>
                  </a:lnTo>
                  <a:lnTo>
                    <a:pt x="2" y="16"/>
                  </a:lnTo>
                  <a:lnTo>
                    <a:pt x="4" y="11"/>
                  </a:lnTo>
                  <a:lnTo>
                    <a:pt x="5" y="6"/>
                  </a:lnTo>
                  <a:lnTo>
                    <a:pt x="8" y="0"/>
                  </a:lnTo>
                  <a:lnTo>
                    <a:pt x="1371" y="0"/>
                  </a:lnTo>
                  <a:close/>
                </a:path>
              </a:pathLst>
            </a:custGeom>
            <a:solidFill>
              <a:srgbClr val="5F5F5F"/>
            </a:solidFill>
            <a:ln w="9525">
              <a:noFill/>
              <a:round/>
              <a:headEnd/>
              <a:tailEnd/>
            </a:ln>
          </p:spPr>
          <p:txBody>
            <a:bodyPr/>
            <a:lstStyle/>
            <a:p>
              <a:endParaRPr lang="fr-FR"/>
            </a:p>
          </p:txBody>
        </p:sp>
        <p:sp>
          <p:nvSpPr>
            <p:cNvPr id="356" name="Freeform 559"/>
            <p:cNvSpPr>
              <a:spLocks/>
            </p:cNvSpPr>
            <p:nvPr/>
          </p:nvSpPr>
          <p:spPr bwMode="auto">
            <a:xfrm>
              <a:off x="953" y="825"/>
              <a:ext cx="458" cy="7"/>
            </a:xfrm>
            <a:custGeom>
              <a:avLst/>
              <a:gdLst>
                <a:gd name="T0" fmla="*/ 17 w 1375"/>
                <a:gd name="T1" fmla="*/ 0 h 23"/>
                <a:gd name="T2" fmla="*/ 17 w 1375"/>
                <a:gd name="T3" fmla="*/ 0 h 23"/>
                <a:gd name="T4" fmla="*/ 17 w 1375"/>
                <a:gd name="T5" fmla="*/ 0 h 23"/>
                <a:gd name="T6" fmla="*/ 17 w 1375"/>
                <a:gd name="T7" fmla="*/ 0 h 23"/>
                <a:gd name="T8" fmla="*/ 17 w 1375"/>
                <a:gd name="T9" fmla="*/ 0 h 23"/>
                <a:gd name="T10" fmla="*/ 0 w 1375"/>
                <a:gd name="T11" fmla="*/ 0 h 23"/>
                <a:gd name="T12" fmla="*/ 0 w 1375"/>
                <a:gd name="T13" fmla="*/ 0 h 23"/>
                <a:gd name="T14" fmla="*/ 0 w 1375"/>
                <a:gd name="T15" fmla="*/ 0 h 23"/>
                <a:gd name="T16" fmla="*/ 0 w 1375"/>
                <a:gd name="T17" fmla="*/ 0 h 23"/>
                <a:gd name="T18" fmla="*/ 0 w 1375"/>
                <a:gd name="T19" fmla="*/ 0 h 23"/>
                <a:gd name="T20" fmla="*/ 17 w 1375"/>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5"/>
                <a:gd name="T34" fmla="*/ 0 h 23"/>
                <a:gd name="T35" fmla="*/ 1375 w 1375"/>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5" h="23">
                  <a:moveTo>
                    <a:pt x="1375" y="0"/>
                  </a:moveTo>
                  <a:lnTo>
                    <a:pt x="1373" y="6"/>
                  </a:lnTo>
                  <a:lnTo>
                    <a:pt x="1372" y="12"/>
                  </a:lnTo>
                  <a:lnTo>
                    <a:pt x="1371" y="17"/>
                  </a:lnTo>
                  <a:lnTo>
                    <a:pt x="1370" y="23"/>
                  </a:lnTo>
                  <a:lnTo>
                    <a:pt x="0" y="22"/>
                  </a:lnTo>
                  <a:lnTo>
                    <a:pt x="2" y="16"/>
                  </a:lnTo>
                  <a:lnTo>
                    <a:pt x="3" y="12"/>
                  </a:lnTo>
                  <a:lnTo>
                    <a:pt x="6" y="6"/>
                  </a:lnTo>
                  <a:lnTo>
                    <a:pt x="7" y="0"/>
                  </a:lnTo>
                  <a:lnTo>
                    <a:pt x="1375" y="0"/>
                  </a:lnTo>
                  <a:close/>
                </a:path>
              </a:pathLst>
            </a:custGeom>
            <a:solidFill>
              <a:srgbClr val="616161"/>
            </a:solidFill>
            <a:ln w="9525">
              <a:noFill/>
              <a:round/>
              <a:headEnd/>
              <a:tailEnd/>
            </a:ln>
          </p:spPr>
          <p:txBody>
            <a:bodyPr/>
            <a:lstStyle/>
            <a:p>
              <a:endParaRPr lang="fr-FR"/>
            </a:p>
          </p:txBody>
        </p:sp>
        <p:sp>
          <p:nvSpPr>
            <p:cNvPr id="357" name="Freeform 560"/>
            <p:cNvSpPr>
              <a:spLocks/>
            </p:cNvSpPr>
            <p:nvPr/>
          </p:nvSpPr>
          <p:spPr bwMode="auto">
            <a:xfrm>
              <a:off x="951" y="832"/>
              <a:ext cx="459" cy="8"/>
            </a:xfrm>
            <a:custGeom>
              <a:avLst/>
              <a:gdLst>
                <a:gd name="T0" fmla="*/ 17 w 1377"/>
                <a:gd name="T1" fmla="*/ 0 h 23"/>
                <a:gd name="T2" fmla="*/ 17 w 1377"/>
                <a:gd name="T3" fmla="*/ 0 h 23"/>
                <a:gd name="T4" fmla="*/ 17 w 1377"/>
                <a:gd name="T5" fmla="*/ 0 h 23"/>
                <a:gd name="T6" fmla="*/ 17 w 1377"/>
                <a:gd name="T7" fmla="*/ 0 h 23"/>
                <a:gd name="T8" fmla="*/ 17 w 1377"/>
                <a:gd name="T9" fmla="*/ 0 h 23"/>
                <a:gd name="T10" fmla="*/ 0 w 1377"/>
                <a:gd name="T11" fmla="*/ 0 h 23"/>
                <a:gd name="T12" fmla="*/ 0 w 1377"/>
                <a:gd name="T13" fmla="*/ 0 h 23"/>
                <a:gd name="T14" fmla="*/ 0 w 1377"/>
                <a:gd name="T15" fmla="*/ 0 h 23"/>
                <a:gd name="T16" fmla="*/ 0 w 1377"/>
                <a:gd name="T17" fmla="*/ 0 h 23"/>
                <a:gd name="T18" fmla="*/ 0 w 1377"/>
                <a:gd name="T19" fmla="*/ 0 h 23"/>
                <a:gd name="T20" fmla="*/ 17 w 137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7"/>
                <a:gd name="T34" fmla="*/ 0 h 23"/>
                <a:gd name="T35" fmla="*/ 1377 w 137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7" h="23">
                  <a:moveTo>
                    <a:pt x="1377" y="1"/>
                  </a:moveTo>
                  <a:lnTo>
                    <a:pt x="1376" y="7"/>
                  </a:lnTo>
                  <a:lnTo>
                    <a:pt x="1376" y="11"/>
                  </a:lnTo>
                  <a:lnTo>
                    <a:pt x="1375" y="17"/>
                  </a:lnTo>
                  <a:lnTo>
                    <a:pt x="1374" y="23"/>
                  </a:lnTo>
                  <a:lnTo>
                    <a:pt x="0" y="21"/>
                  </a:lnTo>
                  <a:lnTo>
                    <a:pt x="2" y="16"/>
                  </a:lnTo>
                  <a:lnTo>
                    <a:pt x="4" y="11"/>
                  </a:lnTo>
                  <a:lnTo>
                    <a:pt x="6" y="6"/>
                  </a:lnTo>
                  <a:lnTo>
                    <a:pt x="7" y="0"/>
                  </a:lnTo>
                  <a:lnTo>
                    <a:pt x="1377" y="1"/>
                  </a:lnTo>
                  <a:close/>
                </a:path>
              </a:pathLst>
            </a:custGeom>
            <a:solidFill>
              <a:srgbClr val="646464"/>
            </a:solidFill>
            <a:ln w="9525">
              <a:noFill/>
              <a:round/>
              <a:headEnd/>
              <a:tailEnd/>
            </a:ln>
          </p:spPr>
          <p:txBody>
            <a:bodyPr/>
            <a:lstStyle/>
            <a:p>
              <a:endParaRPr lang="fr-FR"/>
            </a:p>
          </p:txBody>
        </p:sp>
        <p:sp>
          <p:nvSpPr>
            <p:cNvPr id="358" name="Freeform 561"/>
            <p:cNvSpPr>
              <a:spLocks/>
            </p:cNvSpPr>
            <p:nvPr/>
          </p:nvSpPr>
          <p:spPr bwMode="auto">
            <a:xfrm>
              <a:off x="948" y="839"/>
              <a:ext cx="461" cy="8"/>
            </a:xfrm>
            <a:custGeom>
              <a:avLst/>
              <a:gdLst>
                <a:gd name="T0" fmla="*/ 17 w 1381"/>
                <a:gd name="T1" fmla="*/ 0 h 23"/>
                <a:gd name="T2" fmla="*/ 17 w 1381"/>
                <a:gd name="T3" fmla="*/ 0 h 23"/>
                <a:gd name="T4" fmla="*/ 17 w 1381"/>
                <a:gd name="T5" fmla="*/ 0 h 23"/>
                <a:gd name="T6" fmla="*/ 17 w 1381"/>
                <a:gd name="T7" fmla="*/ 0 h 23"/>
                <a:gd name="T8" fmla="*/ 17 w 1381"/>
                <a:gd name="T9" fmla="*/ 0 h 23"/>
                <a:gd name="T10" fmla="*/ 0 w 1381"/>
                <a:gd name="T11" fmla="*/ 0 h 23"/>
                <a:gd name="T12" fmla="*/ 0 w 1381"/>
                <a:gd name="T13" fmla="*/ 0 h 23"/>
                <a:gd name="T14" fmla="*/ 0 w 1381"/>
                <a:gd name="T15" fmla="*/ 0 h 23"/>
                <a:gd name="T16" fmla="*/ 0 w 1381"/>
                <a:gd name="T17" fmla="*/ 0 h 23"/>
                <a:gd name="T18" fmla="*/ 0 w 1381"/>
                <a:gd name="T19" fmla="*/ 0 h 23"/>
                <a:gd name="T20" fmla="*/ 17 w 138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1"/>
                <a:gd name="T34" fmla="*/ 0 h 23"/>
                <a:gd name="T35" fmla="*/ 1381 w 138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1" h="23">
                  <a:moveTo>
                    <a:pt x="1381" y="2"/>
                  </a:moveTo>
                  <a:lnTo>
                    <a:pt x="1380" y="7"/>
                  </a:lnTo>
                  <a:lnTo>
                    <a:pt x="1380" y="12"/>
                  </a:lnTo>
                  <a:lnTo>
                    <a:pt x="1378" y="17"/>
                  </a:lnTo>
                  <a:lnTo>
                    <a:pt x="1377" y="23"/>
                  </a:lnTo>
                  <a:lnTo>
                    <a:pt x="0" y="22"/>
                  </a:lnTo>
                  <a:lnTo>
                    <a:pt x="3" y="16"/>
                  </a:lnTo>
                  <a:lnTo>
                    <a:pt x="4" y="12"/>
                  </a:lnTo>
                  <a:lnTo>
                    <a:pt x="6" y="6"/>
                  </a:lnTo>
                  <a:lnTo>
                    <a:pt x="7" y="0"/>
                  </a:lnTo>
                  <a:lnTo>
                    <a:pt x="1381" y="2"/>
                  </a:lnTo>
                  <a:close/>
                </a:path>
              </a:pathLst>
            </a:custGeom>
            <a:solidFill>
              <a:srgbClr val="646464"/>
            </a:solidFill>
            <a:ln w="9525">
              <a:noFill/>
              <a:round/>
              <a:headEnd/>
              <a:tailEnd/>
            </a:ln>
          </p:spPr>
          <p:txBody>
            <a:bodyPr/>
            <a:lstStyle/>
            <a:p>
              <a:endParaRPr lang="fr-FR"/>
            </a:p>
          </p:txBody>
        </p:sp>
        <p:sp>
          <p:nvSpPr>
            <p:cNvPr id="359" name="Freeform 562"/>
            <p:cNvSpPr>
              <a:spLocks/>
            </p:cNvSpPr>
            <p:nvPr/>
          </p:nvSpPr>
          <p:spPr bwMode="auto">
            <a:xfrm>
              <a:off x="946" y="846"/>
              <a:ext cx="461" cy="8"/>
            </a:xfrm>
            <a:custGeom>
              <a:avLst/>
              <a:gdLst>
                <a:gd name="T0" fmla="*/ 17 w 1383"/>
                <a:gd name="T1" fmla="*/ 0 h 23"/>
                <a:gd name="T2" fmla="*/ 17 w 1383"/>
                <a:gd name="T3" fmla="*/ 0 h 23"/>
                <a:gd name="T4" fmla="*/ 17 w 1383"/>
                <a:gd name="T5" fmla="*/ 0 h 23"/>
                <a:gd name="T6" fmla="*/ 17 w 1383"/>
                <a:gd name="T7" fmla="*/ 0 h 23"/>
                <a:gd name="T8" fmla="*/ 17 w 1383"/>
                <a:gd name="T9" fmla="*/ 0 h 23"/>
                <a:gd name="T10" fmla="*/ 0 w 1383"/>
                <a:gd name="T11" fmla="*/ 0 h 23"/>
                <a:gd name="T12" fmla="*/ 0 w 1383"/>
                <a:gd name="T13" fmla="*/ 0 h 23"/>
                <a:gd name="T14" fmla="*/ 0 w 1383"/>
                <a:gd name="T15" fmla="*/ 0 h 23"/>
                <a:gd name="T16" fmla="*/ 0 w 1383"/>
                <a:gd name="T17" fmla="*/ 0 h 23"/>
                <a:gd name="T18" fmla="*/ 0 w 1383"/>
                <a:gd name="T19" fmla="*/ 0 h 23"/>
                <a:gd name="T20" fmla="*/ 17 w 138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23"/>
                <a:gd name="T35" fmla="*/ 1383 w 138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23">
                  <a:moveTo>
                    <a:pt x="1383" y="1"/>
                  </a:moveTo>
                  <a:lnTo>
                    <a:pt x="1382" y="7"/>
                  </a:lnTo>
                  <a:lnTo>
                    <a:pt x="1382" y="11"/>
                  </a:lnTo>
                  <a:lnTo>
                    <a:pt x="1381" y="17"/>
                  </a:lnTo>
                  <a:lnTo>
                    <a:pt x="1380" y="23"/>
                  </a:lnTo>
                  <a:lnTo>
                    <a:pt x="0" y="21"/>
                  </a:lnTo>
                  <a:lnTo>
                    <a:pt x="2" y="16"/>
                  </a:lnTo>
                  <a:lnTo>
                    <a:pt x="3" y="11"/>
                  </a:lnTo>
                  <a:lnTo>
                    <a:pt x="5" y="6"/>
                  </a:lnTo>
                  <a:lnTo>
                    <a:pt x="6" y="0"/>
                  </a:lnTo>
                  <a:lnTo>
                    <a:pt x="1383" y="1"/>
                  </a:lnTo>
                  <a:close/>
                </a:path>
              </a:pathLst>
            </a:custGeom>
            <a:solidFill>
              <a:srgbClr val="666666"/>
            </a:solidFill>
            <a:ln w="9525">
              <a:noFill/>
              <a:round/>
              <a:headEnd/>
              <a:tailEnd/>
            </a:ln>
          </p:spPr>
          <p:txBody>
            <a:bodyPr/>
            <a:lstStyle/>
            <a:p>
              <a:endParaRPr lang="fr-FR"/>
            </a:p>
          </p:txBody>
        </p:sp>
        <p:sp>
          <p:nvSpPr>
            <p:cNvPr id="360" name="Freeform 563"/>
            <p:cNvSpPr>
              <a:spLocks/>
            </p:cNvSpPr>
            <p:nvPr/>
          </p:nvSpPr>
          <p:spPr bwMode="auto">
            <a:xfrm>
              <a:off x="944" y="853"/>
              <a:ext cx="462" cy="8"/>
            </a:xfrm>
            <a:custGeom>
              <a:avLst/>
              <a:gdLst>
                <a:gd name="T0" fmla="*/ 17 w 1387"/>
                <a:gd name="T1" fmla="*/ 0 h 23"/>
                <a:gd name="T2" fmla="*/ 17 w 1387"/>
                <a:gd name="T3" fmla="*/ 0 h 23"/>
                <a:gd name="T4" fmla="*/ 17 w 1387"/>
                <a:gd name="T5" fmla="*/ 0 h 23"/>
                <a:gd name="T6" fmla="*/ 17 w 1387"/>
                <a:gd name="T7" fmla="*/ 0 h 23"/>
                <a:gd name="T8" fmla="*/ 17 w 1387"/>
                <a:gd name="T9" fmla="*/ 0 h 23"/>
                <a:gd name="T10" fmla="*/ 0 w 1387"/>
                <a:gd name="T11" fmla="*/ 0 h 23"/>
                <a:gd name="T12" fmla="*/ 0 w 1387"/>
                <a:gd name="T13" fmla="*/ 0 h 23"/>
                <a:gd name="T14" fmla="*/ 0 w 1387"/>
                <a:gd name="T15" fmla="*/ 0 h 23"/>
                <a:gd name="T16" fmla="*/ 0 w 1387"/>
                <a:gd name="T17" fmla="*/ 0 h 23"/>
                <a:gd name="T18" fmla="*/ 0 w 1387"/>
                <a:gd name="T19" fmla="*/ 0 h 23"/>
                <a:gd name="T20" fmla="*/ 17 w 1387"/>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7"/>
                <a:gd name="T34" fmla="*/ 0 h 23"/>
                <a:gd name="T35" fmla="*/ 1387 w 1387"/>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7" h="23">
                  <a:moveTo>
                    <a:pt x="1387" y="2"/>
                  </a:moveTo>
                  <a:lnTo>
                    <a:pt x="1386" y="7"/>
                  </a:lnTo>
                  <a:lnTo>
                    <a:pt x="1386" y="12"/>
                  </a:lnTo>
                  <a:lnTo>
                    <a:pt x="1385" y="17"/>
                  </a:lnTo>
                  <a:lnTo>
                    <a:pt x="1384" y="23"/>
                  </a:lnTo>
                  <a:lnTo>
                    <a:pt x="0" y="22"/>
                  </a:lnTo>
                  <a:lnTo>
                    <a:pt x="2" y="16"/>
                  </a:lnTo>
                  <a:lnTo>
                    <a:pt x="3" y="11"/>
                  </a:lnTo>
                  <a:lnTo>
                    <a:pt x="5" y="6"/>
                  </a:lnTo>
                  <a:lnTo>
                    <a:pt x="7" y="0"/>
                  </a:lnTo>
                  <a:lnTo>
                    <a:pt x="1387" y="2"/>
                  </a:lnTo>
                  <a:close/>
                </a:path>
              </a:pathLst>
            </a:custGeom>
            <a:solidFill>
              <a:srgbClr val="696969"/>
            </a:solidFill>
            <a:ln w="9525">
              <a:noFill/>
              <a:round/>
              <a:headEnd/>
              <a:tailEnd/>
            </a:ln>
          </p:spPr>
          <p:txBody>
            <a:bodyPr/>
            <a:lstStyle/>
            <a:p>
              <a:endParaRPr lang="fr-FR"/>
            </a:p>
          </p:txBody>
        </p:sp>
        <p:sp>
          <p:nvSpPr>
            <p:cNvPr id="361" name="Freeform 564"/>
            <p:cNvSpPr>
              <a:spLocks/>
            </p:cNvSpPr>
            <p:nvPr/>
          </p:nvSpPr>
          <p:spPr bwMode="auto">
            <a:xfrm>
              <a:off x="942" y="861"/>
              <a:ext cx="463" cy="7"/>
            </a:xfrm>
            <a:custGeom>
              <a:avLst/>
              <a:gdLst>
                <a:gd name="T0" fmla="*/ 17 w 1391"/>
                <a:gd name="T1" fmla="*/ 0 h 23"/>
                <a:gd name="T2" fmla="*/ 17 w 1391"/>
                <a:gd name="T3" fmla="*/ 0 h 23"/>
                <a:gd name="T4" fmla="*/ 17 w 1391"/>
                <a:gd name="T5" fmla="*/ 0 h 23"/>
                <a:gd name="T6" fmla="*/ 17 w 1391"/>
                <a:gd name="T7" fmla="*/ 0 h 23"/>
                <a:gd name="T8" fmla="*/ 17 w 1391"/>
                <a:gd name="T9" fmla="*/ 0 h 23"/>
                <a:gd name="T10" fmla="*/ 0 w 1391"/>
                <a:gd name="T11" fmla="*/ 0 h 23"/>
                <a:gd name="T12" fmla="*/ 0 w 1391"/>
                <a:gd name="T13" fmla="*/ 0 h 23"/>
                <a:gd name="T14" fmla="*/ 0 w 1391"/>
                <a:gd name="T15" fmla="*/ 0 h 23"/>
                <a:gd name="T16" fmla="*/ 0 w 1391"/>
                <a:gd name="T17" fmla="*/ 0 h 23"/>
                <a:gd name="T18" fmla="*/ 0 w 1391"/>
                <a:gd name="T19" fmla="*/ 0 h 23"/>
                <a:gd name="T20" fmla="*/ 17 w 1391"/>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1"/>
                <a:gd name="T34" fmla="*/ 0 h 23"/>
                <a:gd name="T35" fmla="*/ 1391 w 1391"/>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1" h="23">
                  <a:moveTo>
                    <a:pt x="1391" y="1"/>
                  </a:moveTo>
                  <a:lnTo>
                    <a:pt x="1389" y="7"/>
                  </a:lnTo>
                  <a:lnTo>
                    <a:pt x="1389" y="11"/>
                  </a:lnTo>
                  <a:lnTo>
                    <a:pt x="1388" y="17"/>
                  </a:lnTo>
                  <a:lnTo>
                    <a:pt x="1387" y="23"/>
                  </a:lnTo>
                  <a:lnTo>
                    <a:pt x="0" y="21"/>
                  </a:lnTo>
                  <a:lnTo>
                    <a:pt x="2" y="16"/>
                  </a:lnTo>
                  <a:lnTo>
                    <a:pt x="3" y="10"/>
                  </a:lnTo>
                  <a:lnTo>
                    <a:pt x="6" y="6"/>
                  </a:lnTo>
                  <a:lnTo>
                    <a:pt x="7" y="0"/>
                  </a:lnTo>
                  <a:lnTo>
                    <a:pt x="1391" y="1"/>
                  </a:lnTo>
                  <a:close/>
                </a:path>
              </a:pathLst>
            </a:custGeom>
            <a:solidFill>
              <a:srgbClr val="6C6C6C"/>
            </a:solidFill>
            <a:ln w="9525">
              <a:noFill/>
              <a:round/>
              <a:headEnd/>
              <a:tailEnd/>
            </a:ln>
          </p:spPr>
          <p:txBody>
            <a:bodyPr/>
            <a:lstStyle/>
            <a:p>
              <a:endParaRPr lang="fr-FR"/>
            </a:p>
          </p:txBody>
        </p:sp>
        <p:sp>
          <p:nvSpPr>
            <p:cNvPr id="362" name="Freeform 565"/>
            <p:cNvSpPr>
              <a:spLocks/>
            </p:cNvSpPr>
            <p:nvPr/>
          </p:nvSpPr>
          <p:spPr bwMode="auto">
            <a:xfrm>
              <a:off x="940" y="868"/>
              <a:ext cx="464" cy="7"/>
            </a:xfrm>
            <a:custGeom>
              <a:avLst/>
              <a:gdLst>
                <a:gd name="T0" fmla="*/ 17 w 1393"/>
                <a:gd name="T1" fmla="*/ 0 h 21"/>
                <a:gd name="T2" fmla="*/ 17 w 1393"/>
                <a:gd name="T3" fmla="*/ 0 h 21"/>
                <a:gd name="T4" fmla="*/ 17 w 1393"/>
                <a:gd name="T5" fmla="*/ 0 h 21"/>
                <a:gd name="T6" fmla="*/ 17 w 1393"/>
                <a:gd name="T7" fmla="*/ 0 h 21"/>
                <a:gd name="T8" fmla="*/ 17 w 1393"/>
                <a:gd name="T9" fmla="*/ 0 h 21"/>
                <a:gd name="T10" fmla="*/ 0 w 1393"/>
                <a:gd name="T11" fmla="*/ 0 h 21"/>
                <a:gd name="T12" fmla="*/ 0 w 1393"/>
                <a:gd name="T13" fmla="*/ 0 h 21"/>
                <a:gd name="T14" fmla="*/ 0 w 1393"/>
                <a:gd name="T15" fmla="*/ 0 h 21"/>
                <a:gd name="T16" fmla="*/ 0 w 1393"/>
                <a:gd name="T17" fmla="*/ 0 h 21"/>
                <a:gd name="T18" fmla="*/ 0 w 1393"/>
                <a:gd name="T19" fmla="*/ 0 h 21"/>
                <a:gd name="T20" fmla="*/ 17 w 139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3"/>
                <a:gd name="T34" fmla="*/ 0 h 21"/>
                <a:gd name="T35" fmla="*/ 1393 w 139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3" h="21">
                  <a:moveTo>
                    <a:pt x="1393" y="2"/>
                  </a:moveTo>
                  <a:lnTo>
                    <a:pt x="1392" y="6"/>
                  </a:lnTo>
                  <a:lnTo>
                    <a:pt x="1392" y="11"/>
                  </a:lnTo>
                  <a:lnTo>
                    <a:pt x="1391" y="16"/>
                  </a:lnTo>
                  <a:lnTo>
                    <a:pt x="1390" y="21"/>
                  </a:lnTo>
                  <a:lnTo>
                    <a:pt x="0" y="21"/>
                  </a:lnTo>
                  <a:lnTo>
                    <a:pt x="1" y="15"/>
                  </a:lnTo>
                  <a:lnTo>
                    <a:pt x="3" y="11"/>
                  </a:lnTo>
                  <a:lnTo>
                    <a:pt x="5" y="5"/>
                  </a:lnTo>
                  <a:lnTo>
                    <a:pt x="6" y="0"/>
                  </a:lnTo>
                  <a:lnTo>
                    <a:pt x="1393" y="2"/>
                  </a:lnTo>
                  <a:close/>
                </a:path>
              </a:pathLst>
            </a:custGeom>
            <a:solidFill>
              <a:srgbClr val="6C6C6C"/>
            </a:solidFill>
            <a:ln w="9525">
              <a:noFill/>
              <a:round/>
              <a:headEnd/>
              <a:tailEnd/>
            </a:ln>
          </p:spPr>
          <p:txBody>
            <a:bodyPr/>
            <a:lstStyle/>
            <a:p>
              <a:endParaRPr lang="fr-FR"/>
            </a:p>
          </p:txBody>
        </p:sp>
        <p:sp>
          <p:nvSpPr>
            <p:cNvPr id="363" name="Freeform 566"/>
            <p:cNvSpPr>
              <a:spLocks/>
            </p:cNvSpPr>
            <p:nvPr/>
          </p:nvSpPr>
          <p:spPr bwMode="auto">
            <a:xfrm>
              <a:off x="938" y="875"/>
              <a:ext cx="465" cy="7"/>
            </a:xfrm>
            <a:custGeom>
              <a:avLst/>
              <a:gdLst>
                <a:gd name="T0" fmla="*/ 17 w 1396"/>
                <a:gd name="T1" fmla="*/ 0 h 21"/>
                <a:gd name="T2" fmla="*/ 17 w 1396"/>
                <a:gd name="T3" fmla="*/ 0 h 21"/>
                <a:gd name="T4" fmla="*/ 17 w 1396"/>
                <a:gd name="T5" fmla="*/ 0 h 21"/>
                <a:gd name="T6" fmla="*/ 17 w 1396"/>
                <a:gd name="T7" fmla="*/ 0 h 21"/>
                <a:gd name="T8" fmla="*/ 17 w 1396"/>
                <a:gd name="T9" fmla="*/ 0 h 21"/>
                <a:gd name="T10" fmla="*/ 0 w 1396"/>
                <a:gd name="T11" fmla="*/ 0 h 21"/>
                <a:gd name="T12" fmla="*/ 0 w 1396"/>
                <a:gd name="T13" fmla="*/ 0 h 21"/>
                <a:gd name="T14" fmla="*/ 0 w 1396"/>
                <a:gd name="T15" fmla="*/ 0 h 21"/>
                <a:gd name="T16" fmla="*/ 0 w 1396"/>
                <a:gd name="T17" fmla="*/ 0 h 21"/>
                <a:gd name="T18" fmla="*/ 0 w 1396"/>
                <a:gd name="T19" fmla="*/ 0 h 21"/>
                <a:gd name="T20" fmla="*/ 17 w 139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6"/>
                <a:gd name="T34" fmla="*/ 0 h 21"/>
                <a:gd name="T35" fmla="*/ 1396 w 139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6" h="21">
                  <a:moveTo>
                    <a:pt x="1396" y="0"/>
                  </a:moveTo>
                  <a:lnTo>
                    <a:pt x="1395" y="6"/>
                  </a:lnTo>
                  <a:lnTo>
                    <a:pt x="1395" y="11"/>
                  </a:lnTo>
                  <a:lnTo>
                    <a:pt x="1393" y="16"/>
                  </a:lnTo>
                  <a:lnTo>
                    <a:pt x="1392" y="21"/>
                  </a:lnTo>
                  <a:lnTo>
                    <a:pt x="0" y="21"/>
                  </a:lnTo>
                  <a:lnTo>
                    <a:pt x="2" y="16"/>
                  </a:lnTo>
                  <a:lnTo>
                    <a:pt x="3" y="10"/>
                  </a:lnTo>
                  <a:lnTo>
                    <a:pt x="5" y="6"/>
                  </a:lnTo>
                  <a:lnTo>
                    <a:pt x="6" y="0"/>
                  </a:lnTo>
                  <a:lnTo>
                    <a:pt x="1396" y="0"/>
                  </a:lnTo>
                  <a:close/>
                </a:path>
              </a:pathLst>
            </a:custGeom>
            <a:solidFill>
              <a:srgbClr val="6E6E6E"/>
            </a:solidFill>
            <a:ln w="9525">
              <a:noFill/>
              <a:round/>
              <a:headEnd/>
              <a:tailEnd/>
            </a:ln>
          </p:spPr>
          <p:txBody>
            <a:bodyPr/>
            <a:lstStyle/>
            <a:p>
              <a:endParaRPr lang="fr-FR"/>
            </a:p>
          </p:txBody>
        </p:sp>
        <p:sp>
          <p:nvSpPr>
            <p:cNvPr id="364" name="Freeform 567"/>
            <p:cNvSpPr>
              <a:spLocks/>
            </p:cNvSpPr>
            <p:nvPr/>
          </p:nvSpPr>
          <p:spPr bwMode="auto">
            <a:xfrm>
              <a:off x="935" y="882"/>
              <a:ext cx="467" cy="7"/>
            </a:xfrm>
            <a:custGeom>
              <a:avLst/>
              <a:gdLst>
                <a:gd name="T0" fmla="*/ 17 w 1399"/>
                <a:gd name="T1" fmla="*/ 0 h 22"/>
                <a:gd name="T2" fmla="*/ 17 w 1399"/>
                <a:gd name="T3" fmla="*/ 0 h 22"/>
                <a:gd name="T4" fmla="*/ 17 w 1399"/>
                <a:gd name="T5" fmla="*/ 0 h 22"/>
                <a:gd name="T6" fmla="*/ 17 w 1399"/>
                <a:gd name="T7" fmla="*/ 0 h 22"/>
                <a:gd name="T8" fmla="*/ 17 w 1399"/>
                <a:gd name="T9" fmla="*/ 0 h 22"/>
                <a:gd name="T10" fmla="*/ 0 w 1399"/>
                <a:gd name="T11" fmla="*/ 0 h 22"/>
                <a:gd name="T12" fmla="*/ 0 w 1399"/>
                <a:gd name="T13" fmla="*/ 0 h 22"/>
                <a:gd name="T14" fmla="*/ 0 w 1399"/>
                <a:gd name="T15" fmla="*/ 0 h 22"/>
                <a:gd name="T16" fmla="*/ 0 w 1399"/>
                <a:gd name="T17" fmla="*/ 0 h 22"/>
                <a:gd name="T18" fmla="*/ 0 w 1399"/>
                <a:gd name="T19" fmla="*/ 0 h 22"/>
                <a:gd name="T20" fmla="*/ 17 w 139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9"/>
                <a:gd name="T34" fmla="*/ 0 h 22"/>
                <a:gd name="T35" fmla="*/ 1399 w 139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9" h="22">
                  <a:moveTo>
                    <a:pt x="1399" y="0"/>
                  </a:moveTo>
                  <a:lnTo>
                    <a:pt x="1398" y="6"/>
                  </a:lnTo>
                  <a:lnTo>
                    <a:pt x="1398" y="12"/>
                  </a:lnTo>
                  <a:lnTo>
                    <a:pt x="1397" y="16"/>
                  </a:lnTo>
                  <a:lnTo>
                    <a:pt x="1396" y="22"/>
                  </a:lnTo>
                  <a:lnTo>
                    <a:pt x="0" y="22"/>
                  </a:lnTo>
                  <a:lnTo>
                    <a:pt x="2" y="16"/>
                  </a:lnTo>
                  <a:lnTo>
                    <a:pt x="3" y="11"/>
                  </a:lnTo>
                  <a:lnTo>
                    <a:pt x="5" y="6"/>
                  </a:lnTo>
                  <a:lnTo>
                    <a:pt x="7" y="0"/>
                  </a:lnTo>
                  <a:lnTo>
                    <a:pt x="1399" y="0"/>
                  </a:lnTo>
                  <a:close/>
                </a:path>
              </a:pathLst>
            </a:custGeom>
            <a:solidFill>
              <a:srgbClr val="717171"/>
            </a:solidFill>
            <a:ln w="9525">
              <a:noFill/>
              <a:round/>
              <a:headEnd/>
              <a:tailEnd/>
            </a:ln>
          </p:spPr>
          <p:txBody>
            <a:bodyPr/>
            <a:lstStyle/>
            <a:p>
              <a:endParaRPr lang="fr-FR"/>
            </a:p>
          </p:txBody>
        </p:sp>
        <p:sp>
          <p:nvSpPr>
            <p:cNvPr id="365" name="Freeform 568"/>
            <p:cNvSpPr>
              <a:spLocks/>
            </p:cNvSpPr>
            <p:nvPr/>
          </p:nvSpPr>
          <p:spPr bwMode="auto">
            <a:xfrm>
              <a:off x="933" y="889"/>
              <a:ext cx="468" cy="7"/>
            </a:xfrm>
            <a:custGeom>
              <a:avLst/>
              <a:gdLst>
                <a:gd name="T0" fmla="*/ 17 w 1403"/>
                <a:gd name="T1" fmla="*/ 0 h 21"/>
                <a:gd name="T2" fmla="*/ 17 w 1403"/>
                <a:gd name="T3" fmla="*/ 0 h 21"/>
                <a:gd name="T4" fmla="*/ 17 w 1403"/>
                <a:gd name="T5" fmla="*/ 0 h 21"/>
                <a:gd name="T6" fmla="*/ 17 w 1403"/>
                <a:gd name="T7" fmla="*/ 0 h 21"/>
                <a:gd name="T8" fmla="*/ 17 w 1403"/>
                <a:gd name="T9" fmla="*/ 0 h 21"/>
                <a:gd name="T10" fmla="*/ 0 w 1403"/>
                <a:gd name="T11" fmla="*/ 0 h 21"/>
                <a:gd name="T12" fmla="*/ 0 w 1403"/>
                <a:gd name="T13" fmla="*/ 0 h 21"/>
                <a:gd name="T14" fmla="*/ 0 w 1403"/>
                <a:gd name="T15" fmla="*/ 0 h 21"/>
                <a:gd name="T16" fmla="*/ 0 w 1403"/>
                <a:gd name="T17" fmla="*/ 0 h 21"/>
                <a:gd name="T18" fmla="*/ 0 w 1403"/>
                <a:gd name="T19" fmla="*/ 0 h 21"/>
                <a:gd name="T20" fmla="*/ 17 w 140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3"/>
                <a:gd name="T34" fmla="*/ 0 h 21"/>
                <a:gd name="T35" fmla="*/ 1403 w 140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3" h="21">
                  <a:moveTo>
                    <a:pt x="1403" y="0"/>
                  </a:moveTo>
                  <a:lnTo>
                    <a:pt x="1402" y="6"/>
                  </a:lnTo>
                  <a:lnTo>
                    <a:pt x="1402" y="11"/>
                  </a:lnTo>
                  <a:lnTo>
                    <a:pt x="1401" y="16"/>
                  </a:lnTo>
                  <a:lnTo>
                    <a:pt x="1400" y="21"/>
                  </a:lnTo>
                  <a:lnTo>
                    <a:pt x="0" y="21"/>
                  </a:lnTo>
                  <a:lnTo>
                    <a:pt x="2" y="16"/>
                  </a:lnTo>
                  <a:lnTo>
                    <a:pt x="3" y="10"/>
                  </a:lnTo>
                  <a:lnTo>
                    <a:pt x="6" y="6"/>
                  </a:lnTo>
                  <a:lnTo>
                    <a:pt x="7" y="0"/>
                  </a:lnTo>
                  <a:lnTo>
                    <a:pt x="1403" y="0"/>
                  </a:lnTo>
                  <a:close/>
                </a:path>
              </a:pathLst>
            </a:custGeom>
            <a:solidFill>
              <a:srgbClr val="737373"/>
            </a:solidFill>
            <a:ln w="9525">
              <a:noFill/>
              <a:round/>
              <a:headEnd/>
              <a:tailEnd/>
            </a:ln>
          </p:spPr>
          <p:txBody>
            <a:bodyPr/>
            <a:lstStyle/>
            <a:p>
              <a:endParaRPr lang="fr-FR"/>
            </a:p>
          </p:txBody>
        </p:sp>
        <p:sp>
          <p:nvSpPr>
            <p:cNvPr id="366" name="Freeform 569"/>
            <p:cNvSpPr>
              <a:spLocks/>
            </p:cNvSpPr>
            <p:nvPr/>
          </p:nvSpPr>
          <p:spPr bwMode="auto">
            <a:xfrm>
              <a:off x="931" y="896"/>
              <a:ext cx="469" cy="7"/>
            </a:xfrm>
            <a:custGeom>
              <a:avLst/>
              <a:gdLst>
                <a:gd name="T0" fmla="*/ 17 w 1407"/>
                <a:gd name="T1" fmla="*/ 0 h 22"/>
                <a:gd name="T2" fmla="*/ 17 w 1407"/>
                <a:gd name="T3" fmla="*/ 0 h 22"/>
                <a:gd name="T4" fmla="*/ 17 w 1407"/>
                <a:gd name="T5" fmla="*/ 0 h 22"/>
                <a:gd name="T6" fmla="*/ 17 w 1407"/>
                <a:gd name="T7" fmla="*/ 0 h 22"/>
                <a:gd name="T8" fmla="*/ 17 w 1407"/>
                <a:gd name="T9" fmla="*/ 0 h 22"/>
                <a:gd name="T10" fmla="*/ 0 w 1407"/>
                <a:gd name="T11" fmla="*/ 0 h 22"/>
                <a:gd name="T12" fmla="*/ 0 w 1407"/>
                <a:gd name="T13" fmla="*/ 0 h 22"/>
                <a:gd name="T14" fmla="*/ 0 w 1407"/>
                <a:gd name="T15" fmla="*/ 0 h 22"/>
                <a:gd name="T16" fmla="*/ 0 w 1407"/>
                <a:gd name="T17" fmla="*/ 0 h 22"/>
                <a:gd name="T18" fmla="*/ 0 w 1407"/>
                <a:gd name="T19" fmla="*/ 0 h 22"/>
                <a:gd name="T20" fmla="*/ 17 w 140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7"/>
                <a:gd name="T34" fmla="*/ 0 h 22"/>
                <a:gd name="T35" fmla="*/ 1407 w 140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7" h="22">
                  <a:moveTo>
                    <a:pt x="1407" y="0"/>
                  </a:moveTo>
                  <a:lnTo>
                    <a:pt x="1405" y="6"/>
                  </a:lnTo>
                  <a:lnTo>
                    <a:pt x="1405" y="12"/>
                  </a:lnTo>
                  <a:lnTo>
                    <a:pt x="1404" y="16"/>
                  </a:lnTo>
                  <a:lnTo>
                    <a:pt x="1403" y="22"/>
                  </a:lnTo>
                  <a:lnTo>
                    <a:pt x="0" y="22"/>
                  </a:lnTo>
                  <a:lnTo>
                    <a:pt x="2" y="16"/>
                  </a:lnTo>
                  <a:lnTo>
                    <a:pt x="4" y="11"/>
                  </a:lnTo>
                  <a:lnTo>
                    <a:pt x="6" y="6"/>
                  </a:lnTo>
                  <a:lnTo>
                    <a:pt x="7" y="0"/>
                  </a:lnTo>
                  <a:lnTo>
                    <a:pt x="1407" y="0"/>
                  </a:lnTo>
                  <a:close/>
                </a:path>
              </a:pathLst>
            </a:custGeom>
            <a:solidFill>
              <a:srgbClr val="767676"/>
            </a:solidFill>
            <a:ln w="9525">
              <a:noFill/>
              <a:round/>
              <a:headEnd/>
              <a:tailEnd/>
            </a:ln>
          </p:spPr>
          <p:txBody>
            <a:bodyPr/>
            <a:lstStyle/>
            <a:p>
              <a:endParaRPr lang="fr-FR"/>
            </a:p>
          </p:txBody>
        </p:sp>
        <p:sp>
          <p:nvSpPr>
            <p:cNvPr id="367" name="Freeform 570"/>
            <p:cNvSpPr>
              <a:spLocks/>
            </p:cNvSpPr>
            <p:nvPr/>
          </p:nvSpPr>
          <p:spPr bwMode="auto">
            <a:xfrm>
              <a:off x="929" y="903"/>
              <a:ext cx="469" cy="7"/>
            </a:xfrm>
            <a:custGeom>
              <a:avLst/>
              <a:gdLst>
                <a:gd name="T0" fmla="*/ 17 w 1409"/>
                <a:gd name="T1" fmla="*/ 0 h 21"/>
                <a:gd name="T2" fmla="*/ 17 w 1409"/>
                <a:gd name="T3" fmla="*/ 0 h 21"/>
                <a:gd name="T4" fmla="*/ 17 w 1409"/>
                <a:gd name="T5" fmla="*/ 0 h 21"/>
                <a:gd name="T6" fmla="*/ 17 w 1409"/>
                <a:gd name="T7" fmla="*/ 0 h 21"/>
                <a:gd name="T8" fmla="*/ 17 w 1409"/>
                <a:gd name="T9" fmla="*/ 0 h 21"/>
                <a:gd name="T10" fmla="*/ 0 w 1409"/>
                <a:gd name="T11" fmla="*/ 0 h 21"/>
                <a:gd name="T12" fmla="*/ 0 w 1409"/>
                <a:gd name="T13" fmla="*/ 0 h 21"/>
                <a:gd name="T14" fmla="*/ 0 w 1409"/>
                <a:gd name="T15" fmla="*/ 0 h 21"/>
                <a:gd name="T16" fmla="*/ 0 w 1409"/>
                <a:gd name="T17" fmla="*/ 0 h 21"/>
                <a:gd name="T18" fmla="*/ 0 w 1409"/>
                <a:gd name="T19" fmla="*/ 0 h 21"/>
                <a:gd name="T20" fmla="*/ 17 w 1409"/>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9"/>
                <a:gd name="T34" fmla="*/ 0 h 21"/>
                <a:gd name="T35" fmla="*/ 1409 w 140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9" h="21">
                  <a:moveTo>
                    <a:pt x="1409" y="0"/>
                  </a:moveTo>
                  <a:lnTo>
                    <a:pt x="1409" y="6"/>
                  </a:lnTo>
                  <a:lnTo>
                    <a:pt x="1408" y="10"/>
                  </a:lnTo>
                  <a:lnTo>
                    <a:pt x="1408" y="16"/>
                  </a:lnTo>
                  <a:lnTo>
                    <a:pt x="1407" y="21"/>
                  </a:lnTo>
                  <a:lnTo>
                    <a:pt x="0" y="21"/>
                  </a:lnTo>
                  <a:lnTo>
                    <a:pt x="2" y="16"/>
                  </a:lnTo>
                  <a:lnTo>
                    <a:pt x="4" y="10"/>
                  </a:lnTo>
                  <a:lnTo>
                    <a:pt x="5" y="6"/>
                  </a:lnTo>
                  <a:lnTo>
                    <a:pt x="6" y="0"/>
                  </a:lnTo>
                  <a:lnTo>
                    <a:pt x="1409" y="0"/>
                  </a:lnTo>
                  <a:close/>
                </a:path>
              </a:pathLst>
            </a:custGeom>
            <a:solidFill>
              <a:srgbClr val="767676"/>
            </a:solidFill>
            <a:ln w="9525">
              <a:noFill/>
              <a:round/>
              <a:headEnd/>
              <a:tailEnd/>
            </a:ln>
          </p:spPr>
          <p:txBody>
            <a:bodyPr/>
            <a:lstStyle/>
            <a:p>
              <a:endParaRPr lang="fr-FR"/>
            </a:p>
          </p:txBody>
        </p:sp>
        <p:sp>
          <p:nvSpPr>
            <p:cNvPr id="368" name="Freeform 571"/>
            <p:cNvSpPr>
              <a:spLocks/>
            </p:cNvSpPr>
            <p:nvPr/>
          </p:nvSpPr>
          <p:spPr bwMode="auto">
            <a:xfrm>
              <a:off x="927" y="910"/>
              <a:ext cx="471" cy="8"/>
            </a:xfrm>
            <a:custGeom>
              <a:avLst/>
              <a:gdLst>
                <a:gd name="T0" fmla="*/ 17 w 1413"/>
                <a:gd name="T1" fmla="*/ 0 h 22"/>
                <a:gd name="T2" fmla="*/ 17 w 1413"/>
                <a:gd name="T3" fmla="*/ 0 h 22"/>
                <a:gd name="T4" fmla="*/ 17 w 1413"/>
                <a:gd name="T5" fmla="*/ 0 h 22"/>
                <a:gd name="T6" fmla="*/ 17 w 1413"/>
                <a:gd name="T7" fmla="*/ 0 h 22"/>
                <a:gd name="T8" fmla="*/ 17 w 1413"/>
                <a:gd name="T9" fmla="*/ 0 h 22"/>
                <a:gd name="T10" fmla="*/ 0 w 1413"/>
                <a:gd name="T11" fmla="*/ 0 h 22"/>
                <a:gd name="T12" fmla="*/ 0 w 1413"/>
                <a:gd name="T13" fmla="*/ 0 h 22"/>
                <a:gd name="T14" fmla="*/ 0 w 1413"/>
                <a:gd name="T15" fmla="*/ 0 h 22"/>
                <a:gd name="T16" fmla="*/ 0 w 1413"/>
                <a:gd name="T17" fmla="*/ 0 h 22"/>
                <a:gd name="T18" fmla="*/ 0 w 1413"/>
                <a:gd name="T19" fmla="*/ 0 h 22"/>
                <a:gd name="T20" fmla="*/ 17 w 1413"/>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3"/>
                <a:gd name="T34" fmla="*/ 0 h 22"/>
                <a:gd name="T35" fmla="*/ 1413 w 141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3" h="22">
                  <a:moveTo>
                    <a:pt x="1413" y="0"/>
                  </a:moveTo>
                  <a:lnTo>
                    <a:pt x="1412" y="6"/>
                  </a:lnTo>
                  <a:lnTo>
                    <a:pt x="1412" y="12"/>
                  </a:lnTo>
                  <a:lnTo>
                    <a:pt x="1411" y="16"/>
                  </a:lnTo>
                  <a:lnTo>
                    <a:pt x="1409" y="22"/>
                  </a:lnTo>
                  <a:lnTo>
                    <a:pt x="0" y="22"/>
                  </a:lnTo>
                  <a:lnTo>
                    <a:pt x="2" y="16"/>
                  </a:lnTo>
                  <a:lnTo>
                    <a:pt x="3" y="11"/>
                  </a:lnTo>
                  <a:lnTo>
                    <a:pt x="5" y="6"/>
                  </a:lnTo>
                  <a:lnTo>
                    <a:pt x="6" y="0"/>
                  </a:lnTo>
                  <a:lnTo>
                    <a:pt x="1413" y="0"/>
                  </a:lnTo>
                  <a:close/>
                </a:path>
              </a:pathLst>
            </a:custGeom>
            <a:solidFill>
              <a:srgbClr val="787878"/>
            </a:solidFill>
            <a:ln w="9525">
              <a:noFill/>
              <a:round/>
              <a:headEnd/>
              <a:tailEnd/>
            </a:ln>
          </p:spPr>
          <p:txBody>
            <a:bodyPr/>
            <a:lstStyle/>
            <a:p>
              <a:endParaRPr lang="fr-FR"/>
            </a:p>
          </p:txBody>
        </p:sp>
        <p:sp>
          <p:nvSpPr>
            <p:cNvPr id="369" name="Freeform 572"/>
            <p:cNvSpPr>
              <a:spLocks/>
            </p:cNvSpPr>
            <p:nvPr/>
          </p:nvSpPr>
          <p:spPr bwMode="auto">
            <a:xfrm>
              <a:off x="924" y="918"/>
              <a:ext cx="472" cy="7"/>
            </a:xfrm>
            <a:custGeom>
              <a:avLst/>
              <a:gdLst>
                <a:gd name="T0" fmla="*/ 17 w 1416"/>
                <a:gd name="T1" fmla="*/ 0 h 21"/>
                <a:gd name="T2" fmla="*/ 17 w 1416"/>
                <a:gd name="T3" fmla="*/ 0 h 21"/>
                <a:gd name="T4" fmla="*/ 17 w 1416"/>
                <a:gd name="T5" fmla="*/ 0 h 21"/>
                <a:gd name="T6" fmla="*/ 17 w 1416"/>
                <a:gd name="T7" fmla="*/ 0 h 21"/>
                <a:gd name="T8" fmla="*/ 17 w 1416"/>
                <a:gd name="T9" fmla="*/ 0 h 21"/>
                <a:gd name="T10" fmla="*/ 0 w 1416"/>
                <a:gd name="T11" fmla="*/ 0 h 21"/>
                <a:gd name="T12" fmla="*/ 0 w 1416"/>
                <a:gd name="T13" fmla="*/ 0 h 21"/>
                <a:gd name="T14" fmla="*/ 0 w 1416"/>
                <a:gd name="T15" fmla="*/ 0 h 21"/>
                <a:gd name="T16" fmla="*/ 0 w 1416"/>
                <a:gd name="T17" fmla="*/ 0 h 21"/>
                <a:gd name="T18" fmla="*/ 0 w 1416"/>
                <a:gd name="T19" fmla="*/ 0 h 21"/>
                <a:gd name="T20" fmla="*/ 17 w 141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6"/>
                <a:gd name="T34" fmla="*/ 0 h 21"/>
                <a:gd name="T35" fmla="*/ 1416 w 141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6" h="21">
                  <a:moveTo>
                    <a:pt x="1416" y="0"/>
                  </a:moveTo>
                  <a:lnTo>
                    <a:pt x="1415" y="6"/>
                  </a:lnTo>
                  <a:lnTo>
                    <a:pt x="1415" y="11"/>
                  </a:lnTo>
                  <a:lnTo>
                    <a:pt x="1414" y="16"/>
                  </a:lnTo>
                  <a:lnTo>
                    <a:pt x="1414" y="21"/>
                  </a:lnTo>
                  <a:lnTo>
                    <a:pt x="0" y="21"/>
                  </a:lnTo>
                  <a:lnTo>
                    <a:pt x="2" y="16"/>
                  </a:lnTo>
                  <a:lnTo>
                    <a:pt x="3" y="10"/>
                  </a:lnTo>
                  <a:lnTo>
                    <a:pt x="6" y="6"/>
                  </a:lnTo>
                  <a:lnTo>
                    <a:pt x="7" y="0"/>
                  </a:lnTo>
                  <a:lnTo>
                    <a:pt x="1416" y="0"/>
                  </a:lnTo>
                  <a:close/>
                </a:path>
              </a:pathLst>
            </a:custGeom>
            <a:solidFill>
              <a:srgbClr val="7B7B7B"/>
            </a:solidFill>
            <a:ln w="9525">
              <a:noFill/>
              <a:round/>
              <a:headEnd/>
              <a:tailEnd/>
            </a:ln>
          </p:spPr>
          <p:txBody>
            <a:bodyPr/>
            <a:lstStyle/>
            <a:p>
              <a:endParaRPr lang="fr-FR"/>
            </a:p>
          </p:txBody>
        </p:sp>
        <p:sp>
          <p:nvSpPr>
            <p:cNvPr id="370" name="Freeform 573"/>
            <p:cNvSpPr>
              <a:spLocks/>
            </p:cNvSpPr>
            <p:nvPr/>
          </p:nvSpPr>
          <p:spPr bwMode="auto">
            <a:xfrm>
              <a:off x="922" y="925"/>
              <a:ext cx="474" cy="7"/>
            </a:xfrm>
            <a:custGeom>
              <a:avLst/>
              <a:gdLst>
                <a:gd name="T0" fmla="*/ 18 w 1420"/>
                <a:gd name="T1" fmla="*/ 0 h 22"/>
                <a:gd name="T2" fmla="*/ 18 w 1420"/>
                <a:gd name="T3" fmla="*/ 0 h 22"/>
                <a:gd name="T4" fmla="*/ 18 w 1420"/>
                <a:gd name="T5" fmla="*/ 0 h 22"/>
                <a:gd name="T6" fmla="*/ 18 w 1420"/>
                <a:gd name="T7" fmla="*/ 0 h 22"/>
                <a:gd name="T8" fmla="*/ 18 w 1420"/>
                <a:gd name="T9" fmla="*/ 0 h 22"/>
                <a:gd name="T10" fmla="*/ 0 w 1420"/>
                <a:gd name="T11" fmla="*/ 0 h 22"/>
                <a:gd name="T12" fmla="*/ 0 w 1420"/>
                <a:gd name="T13" fmla="*/ 0 h 22"/>
                <a:gd name="T14" fmla="*/ 0 w 1420"/>
                <a:gd name="T15" fmla="*/ 0 h 22"/>
                <a:gd name="T16" fmla="*/ 0 w 1420"/>
                <a:gd name="T17" fmla="*/ 0 h 22"/>
                <a:gd name="T18" fmla="*/ 0 w 1420"/>
                <a:gd name="T19" fmla="*/ 0 h 22"/>
                <a:gd name="T20" fmla="*/ 18 w 1420"/>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22"/>
                <a:gd name="T35" fmla="*/ 1420 w 1420"/>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22">
                  <a:moveTo>
                    <a:pt x="1420" y="0"/>
                  </a:moveTo>
                  <a:lnTo>
                    <a:pt x="1419" y="6"/>
                  </a:lnTo>
                  <a:lnTo>
                    <a:pt x="1419" y="12"/>
                  </a:lnTo>
                  <a:lnTo>
                    <a:pt x="1418" y="16"/>
                  </a:lnTo>
                  <a:lnTo>
                    <a:pt x="1417" y="22"/>
                  </a:lnTo>
                  <a:lnTo>
                    <a:pt x="0" y="22"/>
                  </a:lnTo>
                  <a:lnTo>
                    <a:pt x="1" y="16"/>
                  </a:lnTo>
                  <a:lnTo>
                    <a:pt x="4" y="11"/>
                  </a:lnTo>
                  <a:lnTo>
                    <a:pt x="5" y="6"/>
                  </a:lnTo>
                  <a:lnTo>
                    <a:pt x="6" y="0"/>
                  </a:lnTo>
                  <a:lnTo>
                    <a:pt x="1420" y="0"/>
                  </a:lnTo>
                  <a:close/>
                </a:path>
              </a:pathLst>
            </a:custGeom>
            <a:solidFill>
              <a:srgbClr val="7D7D7D"/>
            </a:solidFill>
            <a:ln w="9525">
              <a:noFill/>
              <a:round/>
              <a:headEnd/>
              <a:tailEnd/>
            </a:ln>
          </p:spPr>
          <p:txBody>
            <a:bodyPr/>
            <a:lstStyle/>
            <a:p>
              <a:endParaRPr lang="fr-FR"/>
            </a:p>
          </p:txBody>
        </p:sp>
        <p:sp>
          <p:nvSpPr>
            <p:cNvPr id="371" name="Freeform 574"/>
            <p:cNvSpPr>
              <a:spLocks/>
            </p:cNvSpPr>
            <p:nvPr/>
          </p:nvSpPr>
          <p:spPr bwMode="auto">
            <a:xfrm>
              <a:off x="920" y="932"/>
              <a:ext cx="475" cy="7"/>
            </a:xfrm>
            <a:custGeom>
              <a:avLst/>
              <a:gdLst>
                <a:gd name="T0" fmla="*/ 18 w 1424"/>
                <a:gd name="T1" fmla="*/ 0 h 22"/>
                <a:gd name="T2" fmla="*/ 18 w 1424"/>
                <a:gd name="T3" fmla="*/ 0 h 22"/>
                <a:gd name="T4" fmla="*/ 18 w 1424"/>
                <a:gd name="T5" fmla="*/ 0 h 22"/>
                <a:gd name="T6" fmla="*/ 18 w 1424"/>
                <a:gd name="T7" fmla="*/ 0 h 22"/>
                <a:gd name="T8" fmla="*/ 18 w 1424"/>
                <a:gd name="T9" fmla="*/ 0 h 22"/>
                <a:gd name="T10" fmla="*/ 0 w 1424"/>
                <a:gd name="T11" fmla="*/ 0 h 22"/>
                <a:gd name="T12" fmla="*/ 0 w 1424"/>
                <a:gd name="T13" fmla="*/ 0 h 22"/>
                <a:gd name="T14" fmla="*/ 0 w 1424"/>
                <a:gd name="T15" fmla="*/ 0 h 22"/>
                <a:gd name="T16" fmla="*/ 0 w 1424"/>
                <a:gd name="T17" fmla="*/ 0 h 22"/>
                <a:gd name="T18" fmla="*/ 0 w 1424"/>
                <a:gd name="T19" fmla="*/ 0 h 22"/>
                <a:gd name="T20" fmla="*/ 18 w 142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4"/>
                <a:gd name="T34" fmla="*/ 0 h 22"/>
                <a:gd name="T35" fmla="*/ 1424 w 142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4" h="22">
                  <a:moveTo>
                    <a:pt x="1424" y="0"/>
                  </a:moveTo>
                  <a:lnTo>
                    <a:pt x="1423" y="6"/>
                  </a:lnTo>
                  <a:lnTo>
                    <a:pt x="1423" y="11"/>
                  </a:lnTo>
                  <a:lnTo>
                    <a:pt x="1422" y="16"/>
                  </a:lnTo>
                  <a:lnTo>
                    <a:pt x="1422" y="22"/>
                  </a:lnTo>
                  <a:lnTo>
                    <a:pt x="0" y="22"/>
                  </a:lnTo>
                  <a:lnTo>
                    <a:pt x="3" y="16"/>
                  </a:lnTo>
                  <a:lnTo>
                    <a:pt x="4" y="10"/>
                  </a:lnTo>
                  <a:lnTo>
                    <a:pt x="6" y="6"/>
                  </a:lnTo>
                  <a:lnTo>
                    <a:pt x="7" y="0"/>
                  </a:lnTo>
                  <a:lnTo>
                    <a:pt x="1424" y="0"/>
                  </a:lnTo>
                  <a:close/>
                </a:path>
              </a:pathLst>
            </a:custGeom>
            <a:solidFill>
              <a:srgbClr val="808080"/>
            </a:solidFill>
            <a:ln w="9525">
              <a:noFill/>
              <a:round/>
              <a:headEnd/>
              <a:tailEnd/>
            </a:ln>
          </p:spPr>
          <p:txBody>
            <a:bodyPr/>
            <a:lstStyle/>
            <a:p>
              <a:endParaRPr lang="fr-FR"/>
            </a:p>
          </p:txBody>
        </p:sp>
        <p:sp>
          <p:nvSpPr>
            <p:cNvPr id="372" name="Freeform 575"/>
            <p:cNvSpPr>
              <a:spLocks/>
            </p:cNvSpPr>
            <p:nvPr/>
          </p:nvSpPr>
          <p:spPr bwMode="auto">
            <a:xfrm>
              <a:off x="903" y="939"/>
              <a:ext cx="491" cy="101"/>
            </a:xfrm>
            <a:custGeom>
              <a:avLst/>
              <a:gdLst>
                <a:gd name="T0" fmla="*/ 18 w 1473"/>
                <a:gd name="T1" fmla="*/ 0 h 303"/>
                <a:gd name="T2" fmla="*/ 18 w 1473"/>
                <a:gd name="T3" fmla="*/ 1 h 303"/>
                <a:gd name="T4" fmla="*/ 18 w 1473"/>
                <a:gd name="T5" fmla="*/ 2 h 303"/>
                <a:gd name="T6" fmla="*/ 18 w 1473"/>
                <a:gd name="T7" fmla="*/ 3 h 303"/>
                <a:gd name="T8" fmla="*/ 18 w 1473"/>
                <a:gd name="T9" fmla="*/ 4 h 303"/>
                <a:gd name="T10" fmla="*/ 17 w 1473"/>
                <a:gd name="T11" fmla="*/ 4 h 303"/>
                <a:gd name="T12" fmla="*/ 17 w 1473"/>
                <a:gd name="T13" fmla="*/ 4 h 303"/>
                <a:gd name="T14" fmla="*/ 16 w 1473"/>
                <a:gd name="T15" fmla="*/ 4 h 303"/>
                <a:gd name="T16" fmla="*/ 16 w 1473"/>
                <a:gd name="T17" fmla="*/ 4 h 303"/>
                <a:gd name="T18" fmla="*/ 15 w 1473"/>
                <a:gd name="T19" fmla="*/ 4 h 303"/>
                <a:gd name="T20" fmla="*/ 14 w 1473"/>
                <a:gd name="T21" fmla="*/ 3 h 303"/>
                <a:gd name="T22" fmla="*/ 14 w 1473"/>
                <a:gd name="T23" fmla="*/ 3 h 303"/>
                <a:gd name="T24" fmla="*/ 13 w 1473"/>
                <a:gd name="T25" fmla="*/ 3 h 303"/>
                <a:gd name="T26" fmla="*/ 13 w 1473"/>
                <a:gd name="T27" fmla="*/ 3 h 303"/>
                <a:gd name="T28" fmla="*/ 12 w 1473"/>
                <a:gd name="T29" fmla="*/ 3 h 303"/>
                <a:gd name="T30" fmla="*/ 12 w 1473"/>
                <a:gd name="T31" fmla="*/ 3 h 303"/>
                <a:gd name="T32" fmla="*/ 11 w 1473"/>
                <a:gd name="T33" fmla="*/ 3 h 303"/>
                <a:gd name="T34" fmla="*/ 11 w 1473"/>
                <a:gd name="T35" fmla="*/ 3 h 303"/>
                <a:gd name="T36" fmla="*/ 10 w 1473"/>
                <a:gd name="T37" fmla="*/ 3 h 303"/>
                <a:gd name="T38" fmla="*/ 9 w 1473"/>
                <a:gd name="T39" fmla="*/ 3 h 303"/>
                <a:gd name="T40" fmla="*/ 9 w 1473"/>
                <a:gd name="T41" fmla="*/ 3 h 303"/>
                <a:gd name="T42" fmla="*/ 8 w 1473"/>
                <a:gd name="T43" fmla="*/ 3 h 303"/>
                <a:gd name="T44" fmla="*/ 8 w 1473"/>
                <a:gd name="T45" fmla="*/ 3 h 303"/>
                <a:gd name="T46" fmla="*/ 7 w 1473"/>
                <a:gd name="T47" fmla="*/ 3 h 303"/>
                <a:gd name="T48" fmla="*/ 7 w 1473"/>
                <a:gd name="T49" fmla="*/ 3 h 303"/>
                <a:gd name="T50" fmla="*/ 6 w 1473"/>
                <a:gd name="T51" fmla="*/ 3 h 303"/>
                <a:gd name="T52" fmla="*/ 6 w 1473"/>
                <a:gd name="T53" fmla="*/ 3 h 303"/>
                <a:gd name="T54" fmla="*/ 5 w 1473"/>
                <a:gd name="T55" fmla="*/ 3 h 303"/>
                <a:gd name="T56" fmla="*/ 4 w 1473"/>
                <a:gd name="T57" fmla="*/ 3 h 303"/>
                <a:gd name="T58" fmla="*/ 4 w 1473"/>
                <a:gd name="T59" fmla="*/ 3 h 303"/>
                <a:gd name="T60" fmla="*/ 3 w 1473"/>
                <a:gd name="T61" fmla="*/ 2 h 303"/>
                <a:gd name="T62" fmla="*/ 3 w 1473"/>
                <a:gd name="T63" fmla="*/ 2 h 303"/>
                <a:gd name="T64" fmla="*/ 2 w 1473"/>
                <a:gd name="T65" fmla="*/ 2 h 303"/>
                <a:gd name="T66" fmla="*/ 2 w 1473"/>
                <a:gd name="T67" fmla="*/ 2 h 303"/>
                <a:gd name="T68" fmla="*/ 1 w 1473"/>
                <a:gd name="T69" fmla="*/ 2 h 303"/>
                <a:gd name="T70" fmla="*/ 1 w 1473"/>
                <a:gd name="T71" fmla="*/ 2 h 303"/>
                <a:gd name="T72" fmla="*/ 0 w 1473"/>
                <a:gd name="T73" fmla="*/ 2 h 303"/>
                <a:gd name="T74" fmla="*/ 0 w 1473"/>
                <a:gd name="T75" fmla="*/ 2 h 303"/>
                <a:gd name="T76" fmla="*/ 0 w 1473"/>
                <a:gd name="T77" fmla="*/ 2 h 303"/>
                <a:gd name="T78" fmla="*/ 0 w 1473"/>
                <a:gd name="T79" fmla="*/ 1 h 303"/>
                <a:gd name="T80" fmla="*/ 0 w 1473"/>
                <a:gd name="T81" fmla="*/ 1 h 303"/>
                <a:gd name="T82" fmla="*/ 0 w 1473"/>
                <a:gd name="T83" fmla="*/ 1 h 303"/>
                <a:gd name="T84" fmla="*/ 0 w 1473"/>
                <a:gd name="T85" fmla="*/ 1 h 303"/>
                <a:gd name="T86" fmla="*/ 1 w 1473"/>
                <a:gd name="T87" fmla="*/ 0 h 303"/>
                <a:gd name="T88" fmla="*/ 1 w 1473"/>
                <a:gd name="T89" fmla="*/ 0 h 303"/>
                <a:gd name="T90" fmla="*/ 18 w 1473"/>
                <a:gd name="T91" fmla="*/ 0 h 3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73"/>
                <a:gd name="T139" fmla="*/ 0 h 303"/>
                <a:gd name="T140" fmla="*/ 1473 w 1473"/>
                <a:gd name="T141" fmla="*/ 303 h 3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73" h="303">
                  <a:moveTo>
                    <a:pt x="1473" y="0"/>
                  </a:moveTo>
                  <a:lnTo>
                    <a:pt x="1463" y="77"/>
                  </a:lnTo>
                  <a:lnTo>
                    <a:pt x="1454" y="154"/>
                  </a:lnTo>
                  <a:lnTo>
                    <a:pt x="1448" y="228"/>
                  </a:lnTo>
                  <a:lnTo>
                    <a:pt x="1441" y="303"/>
                  </a:lnTo>
                  <a:lnTo>
                    <a:pt x="1396" y="300"/>
                  </a:lnTo>
                  <a:lnTo>
                    <a:pt x="1351" y="295"/>
                  </a:lnTo>
                  <a:lnTo>
                    <a:pt x="1306" y="292"/>
                  </a:lnTo>
                  <a:lnTo>
                    <a:pt x="1261" y="287"/>
                  </a:lnTo>
                  <a:lnTo>
                    <a:pt x="1215" y="284"/>
                  </a:lnTo>
                  <a:lnTo>
                    <a:pt x="1171" y="279"/>
                  </a:lnTo>
                  <a:lnTo>
                    <a:pt x="1126" y="276"/>
                  </a:lnTo>
                  <a:lnTo>
                    <a:pt x="1081" y="271"/>
                  </a:lnTo>
                  <a:lnTo>
                    <a:pt x="1035" y="268"/>
                  </a:lnTo>
                  <a:lnTo>
                    <a:pt x="991" y="264"/>
                  </a:lnTo>
                  <a:lnTo>
                    <a:pt x="946" y="260"/>
                  </a:lnTo>
                  <a:lnTo>
                    <a:pt x="901" y="257"/>
                  </a:lnTo>
                  <a:lnTo>
                    <a:pt x="855" y="252"/>
                  </a:lnTo>
                  <a:lnTo>
                    <a:pt x="811" y="249"/>
                  </a:lnTo>
                  <a:lnTo>
                    <a:pt x="766" y="245"/>
                  </a:lnTo>
                  <a:lnTo>
                    <a:pt x="721" y="241"/>
                  </a:lnTo>
                  <a:lnTo>
                    <a:pt x="675" y="237"/>
                  </a:lnTo>
                  <a:lnTo>
                    <a:pt x="631" y="233"/>
                  </a:lnTo>
                  <a:lnTo>
                    <a:pt x="586" y="229"/>
                  </a:lnTo>
                  <a:lnTo>
                    <a:pt x="541" y="226"/>
                  </a:lnTo>
                  <a:lnTo>
                    <a:pt x="495" y="221"/>
                  </a:lnTo>
                  <a:lnTo>
                    <a:pt x="451" y="218"/>
                  </a:lnTo>
                  <a:lnTo>
                    <a:pt x="406" y="214"/>
                  </a:lnTo>
                  <a:lnTo>
                    <a:pt x="361" y="210"/>
                  </a:lnTo>
                  <a:lnTo>
                    <a:pt x="315" y="207"/>
                  </a:lnTo>
                  <a:lnTo>
                    <a:pt x="271" y="202"/>
                  </a:lnTo>
                  <a:lnTo>
                    <a:pt x="226" y="199"/>
                  </a:lnTo>
                  <a:lnTo>
                    <a:pt x="181" y="195"/>
                  </a:lnTo>
                  <a:lnTo>
                    <a:pt x="135" y="191"/>
                  </a:lnTo>
                  <a:lnTo>
                    <a:pt x="91" y="187"/>
                  </a:lnTo>
                  <a:lnTo>
                    <a:pt x="46" y="183"/>
                  </a:lnTo>
                  <a:lnTo>
                    <a:pt x="0" y="180"/>
                  </a:lnTo>
                  <a:lnTo>
                    <a:pt x="7" y="157"/>
                  </a:lnTo>
                  <a:lnTo>
                    <a:pt x="13" y="134"/>
                  </a:lnTo>
                  <a:lnTo>
                    <a:pt x="20" y="112"/>
                  </a:lnTo>
                  <a:lnTo>
                    <a:pt x="27" y="89"/>
                  </a:lnTo>
                  <a:lnTo>
                    <a:pt x="32" y="67"/>
                  </a:lnTo>
                  <a:lnTo>
                    <a:pt x="39" y="45"/>
                  </a:lnTo>
                  <a:lnTo>
                    <a:pt x="45" y="22"/>
                  </a:lnTo>
                  <a:lnTo>
                    <a:pt x="51" y="0"/>
                  </a:lnTo>
                  <a:lnTo>
                    <a:pt x="1473" y="0"/>
                  </a:lnTo>
                  <a:close/>
                </a:path>
              </a:pathLst>
            </a:custGeom>
            <a:solidFill>
              <a:srgbClr val="808080"/>
            </a:solidFill>
            <a:ln w="9525">
              <a:noFill/>
              <a:round/>
              <a:headEnd/>
              <a:tailEnd/>
            </a:ln>
          </p:spPr>
          <p:txBody>
            <a:bodyPr/>
            <a:lstStyle/>
            <a:p>
              <a:endParaRPr lang="fr-FR"/>
            </a:p>
          </p:txBody>
        </p:sp>
        <p:sp>
          <p:nvSpPr>
            <p:cNvPr id="373" name="Freeform 576"/>
            <p:cNvSpPr>
              <a:spLocks/>
            </p:cNvSpPr>
            <p:nvPr/>
          </p:nvSpPr>
          <p:spPr bwMode="auto">
            <a:xfrm>
              <a:off x="643" y="580"/>
              <a:ext cx="325" cy="84"/>
            </a:xfrm>
            <a:custGeom>
              <a:avLst/>
              <a:gdLst>
                <a:gd name="T0" fmla="*/ 11 w 975"/>
                <a:gd name="T1" fmla="*/ 3 h 254"/>
                <a:gd name="T2" fmla="*/ 11 w 975"/>
                <a:gd name="T3" fmla="*/ 3 h 254"/>
                <a:gd name="T4" fmla="*/ 11 w 975"/>
                <a:gd name="T5" fmla="*/ 2 h 254"/>
                <a:gd name="T6" fmla="*/ 12 w 975"/>
                <a:gd name="T7" fmla="*/ 2 h 254"/>
                <a:gd name="T8" fmla="*/ 12 w 975"/>
                <a:gd name="T9" fmla="*/ 2 h 254"/>
                <a:gd name="T10" fmla="*/ 12 w 975"/>
                <a:gd name="T11" fmla="*/ 1 h 254"/>
                <a:gd name="T12" fmla="*/ 12 w 975"/>
                <a:gd name="T13" fmla="*/ 1 h 254"/>
                <a:gd name="T14" fmla="*/ 12 w 975"/>
                <a:gd name="T15" fmla="*/ 1 h 254"/>
                <a:gd name="T16" fmla="*/ 12 w 975"/>
                <a:gd name="T17" fmla="*/ 0 h 254"/>
                <a:gd name="T18" fmla="*/ 11 w 975"/>
                <a:gd name="T19" fmla="*/ 0 h 254"/>
                <a:gd name="T20" fmla="*/ 11 w 975"/>
                <a:gd name="T21" fmla="*/ 0 h 254"/>
                <a:gd name="T22" fmla="*/ 10 w 975"/>
                <a:gd name="T23" fmla="*/ 0 h 254"/>
                <a:gd name="T24" fmla="*/ 10 w 975"/>
                <a:gd name="T25" fmla="*/ 0 h 254"/>
                <a:gd name="T26" fmla="*/ 9 w 975"/>
                <a:gd name="T27" fmla="*/ 0 h 254"/>
                <a:gd name="T28" fmla="*/ 9 w 975"/>
                <a:gd name="T29" fmla="*/ 0 h 254"/>
                <a:gd name="T30" fmla="*/ 8 w 975"/>
                <a:gd name="T31" fmla="*/ 0 h 254"/>
                <a:gd name="T32" fmla="*/ 8 w 975"/>
                <a:gd name="T33" fmla="*/ 0 h 254"/>
                <a:gd name="T34" fmla="*/ 7 w 975"/>
                <a:gd name="T35" fmla="*/ 0 h 254"/>
                <a:gd name="T36" fmla="*/ 7 w 975"/>
                <a:gd name="T37" fmla="*/ 0 h 254"/>
                <a:gd name="T38" fmla="*/ 6 w 975"/>
                <a:gd name="T39" fmla="*/ 0 h 254"/>
                <a:gd name="T40" fmla="*/ 5 w 975"/>
                <a:gd name="T41" fmla="*/ 0 h 254"/>
                <a:gd name="T42" fmla="*/ 5 w 975"/>
                <a:gd name="T43" fmla="*/ 0 h 254"/>
                <a:gd name="T44" fmla="*/ 4 w 975"/>
                <a:gd name="T45" fmla="*/ 0 h 254"/>
                <a:gd name="T46" fmla="*/ 4 w 975"/>
                <a:gd name="T47" fmla="*/ 0 h 254"/>
                <a:gd name="T48" fmla="*/ 3 w 975"/>
                <a:gd name="T49" fmla="*/ 0 h 254"/>
                <a:gd name="T50" fmla="*/ 3 w 975"/>
                <a:gd name="T51" fmla="*/ 0 h 254"/>
                <a:gd name="T52" fmla="*/ 3 w 975"/>
                <a:gd name="T53" fmla="*/ 0 h 254"/>
                <a:gd name="T54" fmla="*/ 3 w 975"/>
                <a:gd name="T55" fmla="*/ 0 h 254"/>
                <a:gd name="T56" fmla="*/ 3 w 975"/>
                <a:gd name="T57" fmla="*/ 0 h 254"/>
                <a:gd name="T58" fmla="*/ 2 w 975"/>
                <a:gd name="T59" fmla="*/ 0 h 254"/>
                <a:gd name="T60" fmla="*/ 2 w 975"/>
                <a:gd name="T61" fmla="*/ 1 h 254"/>
                <a:gd name="T62" fmla="*/ 2 w 975"/>
                <a:gd name="T63" fmla="*/ 1 h 254"/>
                <a:gd name="T64" fmla="*/ 2 w 975"/>
                <a:gd name="T65" fmla="*/ 1 h 254"/>
                <a:gd name="T66" fmla="*/ 2 w 975"/>
                <a:gd name="T67" fmla="*/ 1 h 254"/>
                <a:gd name="T68" fmla="*/ 1 w 975"/>
                <a:gd name="T69" fmla="*/ 1 h 254"/>
                <a:gd name="T70" fmla="*/ 1 w 975"/>
                <a:gd name="T71" fmla="*/ 1 h 254"/>
                <a:gd name="T72" fmla="*/ 1 w 975"/>
                <a:gd name="T73" fmla="*/ 1 h 254"/>
                <a:gd name="T74" fmla="*/ 1 w 975"/>
                <a:gd name="T75" fmla="*/ 1 h 254"/>
                <a:gd name="T76" fmla="*/ 1 w 975"/>
                <a:gd name="T77" fmla="*/ 2 h 254"/>
                <a:gd name="T78" fmla="*/ 1 w 975"/>
                <a:gd name="T79" fmla="*/ 2 h 254"/>
                <a:gd name="T80" fmla="*/ 1 w 975"/>
                <a:gd name="T81" fmla="*/ 2 h 254"/>
                <a:gd name="T82" fmla="*/ 1 w 975"/>
                <a:gd name="T83" fmla="*/ 2 h 254"/>
                <a:gd name="T84" fmla="*/ 0 w 975"/>
                <a:gd name="T85" fmla="*/ 2 h 254"/>
                <a:gd name="T86" fmla="*/ 0 w 975"/>
                <a:gd name="T87" fmla="*/ 2 h 254"/>
                <a:gd name="T88" fmla="*/ 0 w 975"/>
                <a:gd name="T89" fmla="*/ 2 h 254"/>
                <a:gd name="T90" fmla="*/ 0 w 975"/>
                <a:gd name="T91" fmla="*/ 3 h 254"/>
                <a:gd name="T92" fmla="*/ 0 w 975"/>
                <a:gd name="T93" fmla="*/ 3 h 254"/>
                <a:gd name="T94" fmla="*/ 0 w 975"/>
                <a:gd name="T95" fmla="*/ 3 h 254"/>
                <a:gd name="T96" fmla="*/ 0 w 975"/>
                <a:gd name="T97" fmla="*/ 3 h 254"/>
                <a:gd name="T98" fmla="*/ 11 w 975"/>
                <a:gd name="T99" fmla="*/ 3 h 2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5"/>
                <a:gd name="T151" fmla="*/ 0 h 254"/>
                <a:gd name="T152" fmla="*/ 975 w 975"/>
                <a:gd name="T153" fmla="*/ 254 h 2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5" h="254">
                  <a:moveTo>
                    <a:pt x="915" y="254"/>
                  </a:moveTo>
                  <a:lnTo>
                    <a:pt x="922" y="227"/>
                  </a:lnTo>
                  <a:lnTo>
                    <a:pt x="930" y="199"/>
                  </a:lnTo>
                  <a:lnTo>
                    <a:pt x="937" y="171"/>
                  </a:lnTo>
                  <a:lnTo>
                    <a:pt x="945" y="144"/>
                  </a:lnTo>
                  <a:lnTo>
                    <a:pt x="952" y="117"/>
                  </a:lnTo>
                  <a:lnTo>
                    <a:pt x="960" y="90"/>
                  </a:lnTo>
                  <a:lnTo>
                    <a:pt x="967" y="63"/>
                  </a:lnTo>
                  <a:lnTo>
                    <a:pt x="975" y="36"/>
                  </a:lnTo>
                  <a:lnTo>
                    <a:pt x="931" y="33"/>
                  </a:lnTo>
                  <a:lnTo>
                    <a:pt x="887" y="31"/>
                  </a:lnTo>
                  <a:lnTo>
                    <a:pt x="843" y="28"/>
                  </a:lnTo>
                  <a:lnTo>
                    <a:pt x="798" y="24"/>
                  </a:lnTo>
                  <a:lnTo>
                    <a:pt x="754" y="21"/>
                  </a:lnTo>
                  <a:lnTo>
                    <a:pt x="709" y="16"/>
                  </a:lnTo>
                  <a:lnTo>
                    <a:pt x="665" y="13"/>
                  </a:lnTo>
                  <a:lnTo>
                    <a:pt x="621" y="10"/>
                  </a:lnTo>
                  <a:lnTo>
                    <a:pt x="577" y="6"/>
                  </a:lnTo>
                  <a:lnTo>
                    <a:pt x="532" y="4"/>
                  </a:lnTo>
                  <a:lnTo>
                    <a:pt x="488" y="2"/>
                  </a:lnTo>
                  <a:lnTo>
                    <a:pt x="444" y="0"/>
                  </a:lnTo>
                  <a:lnTo>
                    <a:pt x="400" y="2"/>
                  </a:lnTo>
                  <a:lnTo>
                    <a:pt x="356" y="3"/>
                  </a:lnTo>
                  <a:lnTo>
                    <a:pt x="312" y="6"/>
                  </a:lnTo>
                  <a:lnTo>
                    <a:pt x="267" y="11"/>
                  </a:lnTo>
                  <a:lnTo>
                    <a:pt x="252" y="13"/>
                  </a:lnTo>
                  <a:lnTo>
                    <a:pt x="235" y="16"/>
                  </a:lnTo>
                  <a:lnTo>
                    <a:pt x="219" y="21"/>
                  </a:lnTo>
                  <a:lnTo>
                    <a:pt x="203" y="26"/>
                  </a:lnTo>
                  <a:lnTo>
                    <a:pt x="187" y="33"/>
                  </a:lnTo>
                  <a:lnTo>
                    <a:pt x="171" y="41"/>
                  </a:lnTo>
                  <a:lnTo>
                    <a:pt x="156" y="49"/>
                  </a:lnTo>
                  <a:lnTo>
                    <a:pt x="142" y="58"/>
                  </a:lnTo>
                  <a:lnTo>
                    <a:pt x="127" y="68"/>
                  </a:lnTo>
                  <a:lnTo>
                    <a:pt x="113" y="80"/>
                  </a:lnTo>
                  <a:lnTo>
                    <a:pt x="100" y="91"/>
                  </a:lnTo>
                  <a:lnTo>
                    <a:pt x="88" y="102"/>
                  </a:lnTo>
                  <a:lnTo>
                    <a:pt x="77" y="116"/>
                  </a:lnTo>
                  <a:lnTo>
                    <a:pt x="67" y="128"/>
                  </a:lnTo>
                  <a:lnTo>
                    <a:pt x="57" y="142"/>
                  </a:lnTo>
                  <a:lnTo>
                    <a:pt x="49" y="157"/>
                  </a:lnTo>
                  <a:lnTo>
                    <a:pt x="42" y="169"/>
                  </a:lnTo>
                  <a:lnTo>
                    <a:pt x="36" y="181"/>
                  </a:lnTo>
                  <a:lnTo>
                    <a:pt x="30" y="193"/>
                  </a:lnTo>
                  <a:lnTo>
                    <a:pt x="24" y="205"/>
                  </a:lnTo>
                  <a:lnTo>
                    <a:pt x="18" y="217"/>
                  </a:lnTo>
                  <a:lnTo>
                    <a:pt x="13" y="229"/>
                  </a:lnTo>
                  <a:lnTo>
                    <a:pt x="6" y="242"/>
                  </a:lnTo>
                  <a:lnTo>
                    <a:pt x="0" y="254"/>
                  </a:lnTo>
                  <a:lnTo>
                    <a:pt x="915" y="254"/>
                  </a:lnTo>
                  <a:close/>
                </a:path>
              </a:pathLst>
            </a:custGeom>
            <a:solidFill>
              <a:srgbClr val="333333"/>
            </a:solidFill>
            <a:ln w="9525">
              <a:noFill/>
              <a:round/>
              <a:headEnd/>
              <a:tailEnd/>
            </a:ln>
          </p:spPr>
          <p:txBody>
            <a:bodyPr/>
            <a:lstStyle/>
            <a:p>
              <a:endParaRPr lang="fr-FR"/>
            </a:p>
          </p:txBody>
        </p:sp>
        <p:sp>
          <p:nvSpPr>
            <p:cNvPr id="374" name="Freeform 577"/>
            <p:cNvSpPr>
              <a:spLocks/>
            </p:cNvSpPr>
            <p:nvPr/>
          </p:nvSpPr>
          <p:spPr bwMode="auto">
            <a:xfrm>
              <a:off x="640" y="664"/>
              <a:ext cx="308" cy="7"/>
            </a:xfrm>
            <a:custGeom>
              <a:avLst/>
              <a:gdLst>
                <a:gd name="T0" fmla="*/ 11 w 924"/>
                <a:gd name="T1" fmla="*/ 0 h 19"/>
                <a:gd name="T2" fmla="*/ 11 w 924"/>
                <a:gd name="T3" fmla="*/ 0 h 19"/>
                <a:gd name="T4" fmla="*/ 11 w 924"/>
                <a:gd name="T5" fmla="*/ 0 h 19"/>
                <a:gd name="T6" fmla="*/ 11 w 924"/>
                <a:gd name="T7" fmla="*/ 0 h 19"/>
                <a:gd name="T8" fmla="*/ 11 w 924"/>
                <a:gd name="T9" fmla="*/ 0 h 19"/>
                <a:gd name="T10" fmla="*/ 0 w 924"/>
                <a:gd name="T11" fmla="*/ 0 h 19"/>
                <a:gd name="T12" fmla="*/ 0 w 924"/>
                <a:gd name="T13" fmla="*/ 0 h 19"/>
                <a:gd name="T14" fmla="*/ 0 w 924"/>
                <a:gd name="T15" fmla="*/ 0 h 19"/>
                <a:gd name="T16" fmla="*/ 0 w 924"/>
                <a:gd name="T17" fmla="*/ 0 h 19"/>
                <a:gd name="T18" fmla="*/ 0 w 924"/>
                <a:gd name="T19" fmla="*/ 0 h 19"/>
                <a:gd name="T20" fmla="*/ 11 w 924"/>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4"/>
                <a:gd name="T34" fmla="*/ 0 h 19"/>
                <a:gd name="T35" fmla="*/ 924 w 92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4" h="19">
                  <a:moveTo>
                    <a:pt x="924" y="0"/>
                  </a:moveTo>
                  <a:lnTo>
                    <a:pt x="923" y="5"/>
                  </a:lnTo>
                  <a:lnTo>
                    <a:pt x="921" y="9"/>
                  </a:lnTo>
                  <a:lnTo>
                    <a:pt x="920" y="15"/>
                  </a:lnTo>
                  <a:lnTo>
                    <a:pt x="918" y="19"/>
                  </a:lnTo>
                  <a:lnTo>
                    <a:pt x="0" y="19"/>
                  </a:lnTo>
                  <a:lnTo>
                    <a:pt x="2" y="15"/>
                  </a:lnTo>
                  <a:lnTo>
                    <a:pt x="5" y="9"/>
                  </a:lnTo>
                  <a:lnTo>
                    <a:pt x="7" y="5"/>
                  </a:lnTo>
                  <a:lnTo>
                    <a:pt x="9" y="0"/>
                  </a:lnTo>
                  <a:lnTo>
                    <a:pt x="924" y="0"/>
                  </a:lnTo>
                  <a:close/>
                </a:path>
              </a:pathLst>
            </a:custGeom>
            <a:solidFill>
              <a:srgbClr val="363636"/>
            </a:solidFill>
            <a:ln w="9525">
              <a:noFill/>
              <a:round/>
              <a:headEnd/>
              <a:tailEnd/>
            </a:ln>
          </p:spPr>
          <p:txBody>
            <a:bodyPr/>
            <a:lstStyle/>
            <a:p>
              <a:endParaRPr lang="fr-FR"/>
            </a:p>
          </p:txBody>
        </p:sp>
        <p:sp>
          <p:nvSpPr>
            <p:cNvPr id="375" name="Freeform 578"/>
            <p:cNvSpPr>
              <a:spLocks/>
            </p:cNvSpPr>
            <p:nvPr/>
          </p:nvSpPr>
          <p:spPr bwMode="auto">
            <a:xfrm>
              <a:off x="637" y="671"/>
              <a:ext cx="309" cy="6"/>
            </a:xfrm>
            <a:custGeom>
              <a:avLst/>
              <a:gdLst>
                <a:gd name="T0" fmla="*/ 11 w 927"/>
                <a:gd name="T1" fmla="*/ 0 h 20"/>
                <a:gd name="T2" fmla="*/ 11 w 927"/>
                <a:gd name="T3" fmla="*/ 0 h 20"/>
                <a:gd name="T4" fmla="*/ 11 w 927"/>
                <a:gd name="T5" fmla="*/ 0 h 20"/>
                <a:gd name="T6" fmla="*/ 11 w 927"/>
                <a:gd name="T7" fmla="*/ 0 h 20"/>
                <a:gd name="T8" fmla="*/ 11 w 927"/>
                <a:gd name="T9" fmla="*/ 0 h 20"/>
                <a:gd name="T10" fmla="*/ 0 w 927"/>
                <a:gd name="T11" fmla="*/ 0 h 20"/>
                <a:gd name="T12" fmla="*/ 0 w 927"/>
                <a:gd name="T13" fmla="*/ 0 h 20"/>
                <a:gd name="T14" fmla="*/ 0 w 927"/>
                <a:gd name="T15" fmla="*/ 0 h 20"/>
                <a:gd name="T16" fmla="*/ 0 w 927"/>
                <a:gd name="T17" fmla="*/ 0 h 20"/>
                <a:gd name="T18" fmla="*/ 0 w 927"/>
                <a:gd name="T19" fmla="*/ 0 h 20"/>
                <a:gd name="T20" fmla="*/ 11 w 92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20"/>
                <a:gd name="T35" fmla="*/ 927 w 92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20">
                  <a:moveTo>
                    <a:pt x="927" y="0"/>
                  </a:moveTo>
                  <a:lnTo>
                    <a:pt x="926" y="5"/>
                  </a:lnTo>
                  <a:lnTo>
                    <a:pt x="925" y="9"/>
                  </a:lnTo>
                  <a:lnTo>
                    <a:pt x="923" y="15"/>
                  </a:lnTo>
                  <a:lnTo>
                    <a:pt x="922" y="20"/>
                  </a:lnTo>
                  <a:lnTo>
                    <a:pt x="0" y="20"/>
                  </a:lnTo>
                  <a:lnTo>
                    <a:pt x="2" y="15"/>
                  </a:lnTo>
                  <a:lnTo>
                    <a:pt x="5" y="9"/>
                  </a:lnTo>
                  <a:lnTo>
                    <a:pt x="7" y="5"/>
                  </a:lnTo>
                  <a:lnTo>
                    <a:pt x="9" y="0"/>
                  </a:lnTo>
                  <a:lnTo>
                    <a:pt x="927" y="0"/>
                  </a:lnTo>
                  <a:close/>
                </a:path>
              </a:pathLst>
            </a:custGeom>
            <a:solidFill>
              <a:srgbClr val="393939"/>
            </a:solidFill>
            <a:ln w="9525">
              <a:noFill/>
              <a:round/>
              <a:headEnd/>
              <a:tailEnd/>
            </a:ln>
          </p:spPr>
          <p:txBody>
            <a:bodyPr/>
            <a:lstStyle/>
            <a:p>
              <a:endParaRPr lang="fr-FR"/>
            </a:p>
          </p:txBody>
        </p:sp>
        <p:sp>
          <p:nvSpPr>
            <p:cNvPr id="376" name="Freeform 579"/>
            <p:cNvSpPr>
              <a:spLocks/>
            </p:cNvSpPr>
            <p:nvPr/>
          </p:nvSpPr>
          <p:spPr bwMode="auto">
            <a:xfrm>
              <a:off x="634" y="677"/>
              <a:ext cx="310" cy="7"/>
            </a:xfrm>
            <a:custGeom>
              <a:avLst/>
              <a:gdLst>
                <a:gd name="T0" fmla="*/ 11 w 931"/>
                <a:gd name="T1" fmla="*/ 0 h 19"/>
                <a:gd name="T2" fmla="*/ 11 w 931"/>
                <a:gd name="T3" fmla="*/ 0 h 19"/>
                <a:gd name="T4" fmla="*/ 11 w 931"/>
                <a:gd name="T5" fmla="*/ 0 h 19"/>
                <a:gd name="T6" fmla="*/ 11 w 931"/>
                <a:gd name="T7" fmla="*/ 0 h 19"/>
                <a:gd name="T8" fmla="*/ 11 w 931"/>
                <a:gd name="T9" fmla="*/ 0 h 19"/>
                <a:gd name="T10" fmla="*/ 0 w 931"/>
                <a:gd name="T11" fmla="*/ 0 h 19"/>
                <a:gd name="T12" fmla="*/ 0 w 931"/>
                <a:gd name="T13" fmla="*/ 0 h 19"/>
                <a:gd name="T14" fmla="*/ 0 w 931"/>
                <a:gd name="T15" fmla="*/ 0 h 19"/>
                <a:gd name="T16" fmla="*/ 0 w 931"/>
                <a:gd name="T17" fmla="*/ 0 h 19"/>
                <a:gd name="T18" fmla="*/ 0 w 931"/>
                <a:gd name="T19" fmla="*/ 0 h 19"/>
                <a:gd name="T20" fmla="*/ 11 w 93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1"/>
                <a:gd name="T34" fmla="*/ 0 h 19"/>
                <a:gd name="T35" fmla="*/ 931 w 93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1" h="19">
                  <a:moveTo>
                    <a:pt x="931" y="0"/>
                  </a:moveTo>
                  <a:lnTo>
                    <a:pt x="930" y="4"/>
                  </a:lnTo>
                  <a:lnTo>
                    <a:pt x="929" y="9"/>
                  </a:lnTo>
                  <a:lnTo>
                    <a:pt x="926" y="14"/>
                  </a:lnTo>
                  <a:lnTo>
                    <a:pt x="925" y="19"/>
                  </a:lnTo>
                  <a:lnTo>
                    <a:pt x="0" y="19"/>
                  </a:lnTo>
                  <a:lnTo>
                    <a:pt x="2" y="14"/>
                  </a:lnTo>
                  <a:lnTo>
                    <a:pt x="5" y="9"/>
                  </a:lnTo>
                  <a:lnTo>
                    <a:pt x="7" y="4"/>
                  </a:lnTo>
                  <a:lnTo>
                    <a:pt x="9" y="0"/>
                  </a:lnTo>
                  <a:lnTo>
                    <a:pt x="931" y="0"/>
                  </a:lnTo>
                  <a:close/>
                </a:path>
              </a:pathLst>
            </a:custGeom>
            <a:solidFill>
              <a:srgbClr val="393939"/>
            </a:solidFill>
            <a:ln w="9525">
              <a:noFill/>
              <a:round/>
              <a:headEnd/>
              <a:tailEnd/>
            </a:ln>
          </p:spPr>
          <p:txBody>
            <a:bodyPr/>
            <a:lstStyle/>
            <a:p>
              <a:endParaRPr lang="fr-FR"/>
            </a:p>
          </p:txBody>
        </p:sp>
        <p:sp>
          <p:nvSpPr>
            <p:cNvPr id="377" name="Freeform 580"/>
            <p:cNvSpPr>
              <a:spLocks/>
            </p:cNvSpPr>
            <p:nvPr/>
          </p:nvSpPr>
          <p:spPr bwMode="auto">
            <a:xfrm>
              <a:off x="631" y="684"/>
              <a:ext cx="311" cy="6"/>
            </a:xfrm>
            <a:custGeom>
              <a:avLst/>
              <a:gdLst>
                <a:gd name="T0" fmla="*/ 12 w 933"/>
                <a:gd name="T1" fmla="*/ 0 h 19"/>
                <a:gd name="T2" fmla="*/ 12 w 933"/>
                <a:gd name="T3" fmla="*/ 0 h 19"/>
                <a:gd name="T4" fmla="*/ 11 w 933"/>
                <a:gd name="T5" fmla="*/ 0 h 19"/>
                <a:gd name="T6" fmla="*/ 11 w 933"/>
                <a:gd name="T7" fmla="*/ 0 h 19"/>
                <a:gd name="T8" fmla="*/ 11 w 933"/>
                <a:gd name="T9" fmla="*/ 0 h 19"/>
                <a:gd name="T10" fmla="*/ 0 w 933"/>
                <a:gd name="T11" fmla="*/ 0 h 19"/>
                <a:gd name="T12" fmla="*/ 0 w 933"/>
                <a:gd name="T13" fmla="*/ 0 h 19"/>
                <a:gd name="T14" fmla="*/ 0 w 933"/>
                <a:gd name="T15" fmla="*/ 0 h 19"/>
                <a:gd name="T16" fmla="*/ 0 w 933"/>
                <a:gd name="T17" fmla="*/ 0 h 19"/>
                <a:gd name="T18" fmla="*/ 0 w 933"/>
                <a:gd name="T19" fmla="*/ 0 h 19"/>
                <a:gd name="T20" fmla="*/ 12 w 93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
                <a:gd name="T34" fmla="*/ 0 h 19"/>
                <a:gd name="T35" fmla="*/ 933 w 93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 h="19">
                  <a:moveTo>
                    <a:pt x="933" y="0"/>
                  </a:moveTo>
                  <a:lnTo>
                    <a:pt x="932" y="4"/>
                  </a:lnTo>
                  <a:lnTo>
                    <a:pt x="931" y="9"/>
                  </a:lnTo>
                  <a:lnTo>
                    <a:pt x="930" y="15"/>
                  </a:lnTo>
                  <a:lnTo>
                    <a:pt x="929" y="19"/>
                  </a:lnTo>
                  <a:lnTo>
                    <a:pt x="0" y="19"/>
                  </a:lnTo>
                  <a:lnTo>
                    <a:pt x="2" y="15"/>
                  </a:lnTo>
                  <a:lnTo>
                    <a:pt x="5" y="9"/>
                  </a:lnTo>
                  <a:lnTo>
                    <a:pt x="6" y="4"/>
                  </a:lnTo>
                  <a:lnTo>
                    <a:pt x="8" y="0"/>
                  </a:lnTo>
                  <a:lnTo>
                    <a:pt x="933" y="0"/>
                  </a:lnTo>
                  <a:close/>
                </a:path>
              </a:pathLst>
            </a:custGeom>
            <a:solidFill>
              <a:srgbClr val="3B3B3B"/>
            </a:solidFill>
            <a:ln w="9525">
              <a:noFill/>
              <a:round/>
              <a:headEnd/>
              <a:tailEnd/>
            </a:ln>
          </p:spPr>
          <p:txBody>
            <a:bodyPr/>
            <a:lstStyle/>
            <a:p>
              <a:endParaRPr lang="fr-FR"/>
            </a:p>
          </p:txBody>
        </p:sp>
        <p:sp>
          <p:nvSpPr>
            <p:cNvPr id="378" name="Freeform 581"/>
            <p:cNvSpPr>
              <a:spLocks/>
            </p:cNvSpPr>
            <p:nvPr/>
          </p:nvSpPr>
          <p:spPr bwMode="auto">
            <a:xfrm>
              <a:off x="628" y="690"/>
              <a:ext cx="313" cy="6"/>
            </a:xfrm>
            <a:custGeom>
              <a:avLst/>
              <a:gdLst>
                <a:gd name="T0" fmla="*/ 12 w 938"/>
                <a:gd name="T1" fmla="*/ 0 h 19"/>
                <a:gd name="T2" fmla="*/ 12 w 938"/>
                <a:gd name="T3" fmla="*/ 0 h 19"/>
                <a:gd name="T4" fmla="*/ 12 w 938"/>
                <a:gd name="T5" fmla="*/ 0 h 19"/>
                <a:gd name="T6" fmla="*/ 12 w 938"/>
                <a:gd name="T7" fmla="*/ 0 h 19"/>
                <a:gd name="T8" fmla="*/ 12 w 938"/>
                <a:gd name="T9" fmla="*/ 0 h 19"/>
                <a:gd name="T10" fmla="*/ 0 w 938"/>
                <a:gd name="T11" fmla="*/ 0 h 19"/>
                <a:gd name="T12" fmla="*/ 0 w 938"/>
                <a:gd name="T13" fmla="*/ 0 h 19"/>
                <a:gd name="T14" fmla="*/ 0 w 938"/>
                <a:gd name="T15" fmla="*/ 0 h 19"/>
                <a:gd name="T16" fmla="*/ 0 w 938"/>
                <a:gd name="T17" fmla="*/ 0 h 19"/>
                <a:gd name="T18" fmla="*/ 0 w 938"/>
                <a:gd name="T19" fmla="*/ 0 h 19"/>
                <a:gd name="T20" fmla="*/ 12 w 93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8"/>
                <a:gd name="T34" fmla="*/ 0 h 19"/>
                <a:gd name="T35" fmla="*/ 938 w 93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8" h="19">
                  <a:moveTo>
                    <a:pt x="938" y="0"/>
                  </a:moveTo>
                  <a:lnTo>
                    <a:pt x="936" y="5"/>
                  </a:lnTo>
                  <a:lnTo>
                    <a:pt x="934" y="9"/>
                  </a:lnTo>
                  <a:lnTo>
                    <a:pt x="933" y="15"/>
                  </a:lnTo>
                  <a:lnTo>
                    <a:pt x="932" y="19"/>
                  </a:lnTo>
                  <a:lnTo>
                    <a:pt x="0" y="19"/>
                  </a:lnTo>
                  <a:lnTo>
                    <a:pt x="2" y="15"/>
                  </a:lnTo>
                  <a:lnTo>
                    <a:pt x="5" y="9"/>
                  </a:lnTo>
                  <a:lnTo>
                    <a:pt x="7" y="5"/>
                  </a:lnTo>
                  <a:lnTo>
                    <a:pt x="9" y="0"/>
                  </a:lnTo>
                  <a:lnTo>
                    <a:pt x="938" y="0"/>
                  </a:lnTo>
                  <a:close/>
                </a:path>
              </a:pathLst>
            </a:custGeom>
            <a:solidFill>
              <a:srgbClr val="3E3E3E"/>
            </a:solidFill>
            <a:ln w="9525">
              <a:noFill/>
              <a:round/>
              <a:headEnd/>
              <a:tailEnd/>
            </a:ln>
          </p:spPr>
          <p:txBody>
            <a:bodyPr/>
            <a:lstStyle/>
            <a:p>
              <a:endParaRPr lang="fr-FR"/>
            </a:p>
          </p:txBody>
        </p:sp>
        <p:sp>
          <p:nvSpPr>
            <p:cNvPr id="379" name="Freeform 582"/>
            <p:cNvSpPr>
              <a:spLocks/>
            </p:cNvSpPr>
            <p:nvPr/>
          </p:nvSpPr>
          <p:spPr bwMode="auto">
            <a:xfrm>
              <a:off x="625" y="696"/>
              <a:ext cx="314" cy="7"/>
            </a:xfrm>
            <a:custGeom>
              <a:avLst/>
              <a:gdLst>
                <a:gd name="T0" fmla="*/ 12 w 940"/>
                <a:gd name="T1" fmla="*/ 0 h 20"/>
                <a:gd name="T2" fmla="*/ 12 w 940"/>
                <a:gd name="T3" fmla="*/ 0 h 20"/>
                <a:gd name="T4" fmla="*/ 12 w 940"/>
                <a:gd name="T5" fmla="*/ 0 h 20"/>
                <a:gd name="T6" fmla="*/ 12 w 940"/>
                <a:gd name="T7" fmla="*/ 0 h 20"/>
                <a:gd name="T8" fmla="*/ 12 w 940"/>
                <a:gd name="T9" fmla="*/ 0 h 20"/>
                <a:gd name="T10" fmla="*/ 0 w 940"/>
                <a:gd name="T11" fmla="*/ 0 h 20"/>
                <a:gd name="T12" fmla="*/ 0 w 940"/>
                <a:gd name="T13" fmla="*/ 0 h 20"/>
                <a:gd name="T14" fmla="*/ 0 w 940"/>
                <a:gd name="T15" fmla="*/ 0 h 20"/>
                <a:gd name="T16" fmla="*/ 0 w 940"/>
                <a:gd name="T17" fmla="*/ 0 h 20"/>
                <a:gd name="T18" fmla="*/ 0 w 940"/>
                <a:gd name="T19" fmla="*/ 0 h 20"/>
                <a:gd name="T20" fmla="*/ 12 w 94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0"/>
                <a:gd name="T34" fmla="*/ 0 h 20"/>
                <a:gd name="T35" fmla="*/ 940 w 94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0" h="20">
                  <a:moveTo>
                    <a:pt x="940" y="0"/>
                  </a:moveTo>
                  <a:lnTo>
                    <a:pt x="939" y="5"/>
                  </a:lnTo>
                  <a:lnTo>
                    <a:pt x="938" y="9"/>
                  </a:lnTo>
                  <a:lnTo>
                    <a:pt x="935" y="15"/>
                  </a:lnTo>
                  <a:lnTo>
                    <a:pt x="934" y="20"/>
                  </a:lnTo>
                  <a:lnTo>
                    <a:pt x="0" y="20"/>
                  </a:lnTo>
                  <a:lnTo>
                    <a:pt x="2" y="15"/>
                  </a:lnTo>
                  <a:lnTo>
                    <a:pt x="5" y="9"/>
                  </a:lnTo>
                  <a:lnTo>
                    <a:pt x="6" y="5"/>
                  </a:lnTo>
                  <a:lnTo>
                    <a:pt x="8" y="0"/>
                  </a:lnTo>
                  <a:lnTo>
                    <a:pt x="940" y="0"/>
                  </a:lnTo>
                  <a:close/>
                </a:path>
              </a:pathLst>
            </a:custGeom>
            <a:solidFill>
              <a:srgbClr val="404040"/>
            </a:solidFill>
            <a:ln w="9525">
              <a:noFill/>
              <a:round/>
              <a:headEnd/>
              <a:tailEnd/>
            </a:ln>
          </p:spPr>
          <p:txBody>
            <a:bodyPr/>
            <a:lstStyle/>
            <a:p>
              <a:endParaRPr lang="fr-FR"/>
            </a:p>
          </p:txBody>
        </p:sp>
        <p:sp>
          <p:nvSpPr>
            <p:cNvPr id="380" name="Freeform 583"/>
            <p:cNvSpPr>
              <a:spLocks/>
            </p:cNvSpPr>
            <p:nvPr/>
          </p:nvSpPr>
          <p:spPr bwMode="auto">
            <a:xfrm>
              <a:off x="623" y="703"/>
              <a:ext cx="314" cy="6"/>
            </a:xfrm>
            <a:custGeom>
              <a:avLst/>
              <a:gdLst>
                <a:gd name="T0" fmla="*/ 12 w 942"/>
                <a:gd name="T1" fmla="*/ 0 h 19"/>
                <a:gd name="T2" fmla="*/ 12 w 942"/>
                <a:gd name="T3" fmla="*/ 0 h 19"/>
                <a:gd name="T4" fmla="*/ 12 w 942"/>
                <a:gd name="T5" fmla="*/ 0 h 19"/>
                <a:gd name="T6" fmla="*/ 12 w 942"/>
                <a:gd name="T7" fmla="*/ 0 h 19"/>
                <a:gd name="T8" fmla="*/ 12 w 942"/>
                <a:gd name="T9" fmla="*/ 0 h 19"/>
                <a:gd name="T10" fmla="*/ 0 w 942"/>
                <a:gd name="T11" fmla="*/ 0 h 19"/>
                <a:gd name="T12" fmla="*/ 0 w 942"/>
                <a:gd name="T13" fmla="*/ 0 h 19"/>
                <a:gd name="T14" fmla="*/ 0 w 942"/>
                <a:gd name="T15" fmla="*/ 0 h 19"/>
                <a:gd name="T16" fmla="*/ 0 w 942"/>
                <a:gd name="T17" fmla="*/ 0 h 19"/>
                <a:gd name="T18" fmla="*/ 0 w 942"/>
                <a:gd name="T19" fmla="*/ 0 h 19"/>
                <a:gd name="T20" fmla="*/ 12 w 94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2"/>
                <a:gd name="T34" fmla="*/ 0 h 19"/>
                <a:gd name="T35" fmla="*/ 942 w 94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2" h="19">
                  <a:moveTo>
                    <a:pt x="942" y="0"/>
                  </a:moveTo>
                  <a:lnTo>
                    <a:pt x="941" y="4"/>
                  </a:lnTo>
                  <a:lnTo>
                    <a:pt x="940" y="9"/>
                  </a:lnTo>
                  <a:lnTo>
                    <a:pt x="938" y="14"/>
                  </a:lnTo>
                  <a:lnTo>
                    <a:pt x="937" y="19"/>
                  </a:lnTo>
                  <a:lnTo>
                    <a:pt x="0" y="19"/>
                  </a:lnTo>
                  <a:lnTo>
                    <a:pt x="2" y="14"/>
                  </a:lnTo>
                  <a:lnTo>
                    <a:pt x="5" y="9"/>
                  </a:lnTo>
                  <a:lnTo>
                    <a:pt x="6" y="4"/>
                  </a:lnTo>
                  <a:lnTo>
                    <a:pt x="8" y="0"/>
                  </a:lnTo>
                  <a:lnTo>
                    <a:pt x="942" y="0"/>
                  </a:lnTo>
                  <a:close/>
                </a:path>
              </a:pathLst>
            </a:custGeom>
            <a:solidFill>
              <a:srgbClr val="434343"/>
            </a:solidFill>
            <a:ln w="9525">
              <a:noFill/>
              <a:round/>
              <a:headEnd/>
              <a:tailEnd/>
            </a:ln>
          </p:spPr>
          <p:txBody>
            <a:bodyPr/>
            <a:lstStyle/>
            <a:p>
              <a:endParaRPr lang="fr-FR"/>
            </a:p>
          </p:txBody>
        </p:sp>
        <p:sp>
          <p:nvSpPr>
            <p:cNvPr id="381" name="Freeform 584"/>
            <p:cNvSpPr>
              <a:spLocks/>
            </p:cNvSpPr>
            <p:nvPr/>
          </p:nvSpPr>
          <p:spPr bwMode="auto">
            <a:xfrm>
              <a:off x="620" y="709"/>
              <a:ext cx="315" cy="7"/>
            </a:xfrm>
            <a:custGeom>
              <a:avLst/>
              <a:gdLst>
                <a:gd name="T0" fmla="*/ 12 w 945"/>
                <a:gd name="T1" fmla="*/ 0 h 19"/>
                <a:gd name="T2" fmla="*/ 12 w 945"/>
                <a:gd name="T3" fmla="*/ 0 h 19"/>
                <a:gd name="T4" fmla="*/ 12 w 945"/>
                <a:gd name="T5" fmla="*/ 0 h 19"/>
                <a:gd name="T6" fmla="*/ 12 w 945"/>
                <a:gd name="T7" fmla="*/ 0 h 19"/>
                <a:gd name="T8" fmla="*/ 12 w 945"/>
                <a:gd name="T9" fmla="*/ 0 h 19"/>
                <a:gd name="T10" fmla="*/ 0 w 945"/>
                <a:gd name="T11" fmla="*/ 0 h 19"/>
                <a:gd name="T12" fmla="*/ 0 w 945"/>
                <a:gd name="T13" fmla="*/ 0 h 19"/>
                <a:gd name="T14" fmla="*/ 0 w 945"/>
                <a:gd name="T15" fmla="*/ 0 h 19"/>
                <a:gd name="T16" fmla="*/ 0 w 945"/>
                <a:gd name="T17" fmla="*/ 0 h 19"/>
                <a:gd name="T18" fmla="*/ 0 w 945"/>
                <a:gd name="T19" fmla="*/ 0 h 19"/>
                <a:gd name="T20" fmla="*/ 12 w 9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5"/>
                <a:gd name="T34" fmla="*/ 0 h 19"/>
                <a:gd name="T35" fmla="*/ 945 w 9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5" h="19">
                  <a:moveTo>
                    <a:pt x="945" y="0"/>
                  </a:moveTo>
                  <a:lnTo>
                    <a:pt x="943" y="4"/>
                  </a:lnTo>
                  <a:lnTo>
                    <a:pt x="942" y="9"/>
                  </a:lnTo>
                  <a:lnTo>
                    <a:pt x="941" y="15"/>
                  </a:lnTo>
                  <a:lnTo>
                    <a:pt x="940" y="19"/>
                  </a:lnTo>
                  <a:lnTo>
                    <a:pt x="0" y="19"/>
                  </a:lnTo>
                  <a:lnTo>
                    <a:pt x="2" y="15"/>
                  </a:lnTo>
                  <a:lnTo>
                    <a:pt x="5" y="9"/>
                  </a:lnTo>
                  <a:lnTo>
                    <a:pt x="6" y="4"/>
                  </a:lnTo>
                  <a:lnTo>
                    <a:pt x="8" y="0"/>
                  </a:lnTo>
                  <a:lnTo>
                    <a:pt x="945" y="0"/>
                  </a:lnTo>
                  <a:close/>
                </a:path>
              </a:pathLst>
            </a:custGeom>
            <a:solidFill>
              <a:srgbClr val="434343"/>
            </a:solidFill>
            <a:ln w="9525">
              <a:noFill/>
              <a:round/>
              <a:headEnd/>
              <a:tailEnd/>
            </a:ln>
          </p:spPr>
          <p:txBody>
            <a:bodyPr/>
            <a:lstStyle/>
            <a:p>
              <a:endParaRPr lang="fr-FR"/>
            </a:p>
          </p:txBody>
        </p:sp>
        <p:sp>
          <p:nvSpPr>
            <p:cNvPr id="382" name="Freeform 585"/>
            <p:cNvSpPr>
              <a:spLocks/>
            </p:cNvSpPr>
            <p:nvPr/>
          </p:nvSpPr>
          <p:spPr bwMode="auto">
            <a:xfrm>
              <a:off x="617" y="716"/>
              <a:ext cx="316" cy="6"/>
            </a:xfrm>
            <a:custGeom>
              <a:avLst/>
              <a:gdLst>
                <a:gd name="T0" fmla="*/ 12 w 948"/>
                <a:gd name="T1" fmla="*/ 0 h 19"/>
                <a:gd name="T2" fmla="*/ 12 w 948"/>
                <a:gd name="T3" fmla="*/ 0 h 19"/>
                <a:gd name="T4" fmla="*/ 12 w 948"/>
                <a:gd name="T5" fmla="*/ 0 h 19"/>
                <a:gd name="T6" fmla="*/ 12 w 948"/>
                <a:gd name="T7" fmla="*/ 0 h 19"/>
                <a:gd name="T8" fmla="*/ 12 w 948"/>
                <a:gd name="T9" fmla="*/ 0 h 19"/>
                <a:gd name="T10" fmla="*/ 0 w 948"/>
                <a:gd name="T11" fmla="*/ 0 h 19"/>
                <a:gd name="T12" fmla="*/ 0 w 948"/>
                <a:gd name="T13" fmla="*/ 0 h 19"/>
                <a:gd name="T14" fmla="*/ 0 w 948"/>
                <a:gd name="T15" fmla="*/ 0 h 19"/>
                <a:gd name="T16" fmla="*/ 0 w 948"/>
                <a:gd name="T17" fmla="*/ 0 h 19"/>
                <a:gd name="T18" fmla="*/ 0 w 948"/>
                <a:gd name="T19" fmla="*/ 0 h 19"/>
                <a:gd name="T20" fmla="*/ 12 w 948"/>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8"/>
                <a:gd name="T34" fmla="*/ 0 h 19"/>
                <a:gd name="T35" fmla="*/ 948 w 94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8" h="19">
                  <a:moveTo>
                    <a:pt x="948" y="0"/>
                  </a:moveTo>
                  <a:lnTo>
                    <a:pt x="947" y="5"/>
                  </a:lnTo>
                  <a:lnTo>
                    <a:pt x="946" y="9"/>
                  </a:lnTo>
                  <a:lnTo>
                    <a:pt x="944" y="15"/>
                  </a:lnTo>
                  <a:lnTo>
                    <a:pt x="942" y="19"/>
                  </a:lnTo>
                  <a:lnTo>
                    <a:pt x="0" y="19"/>
                  </a:lnTo>
                  <a:lnTo>
                    <a:pt x="3" y="15"/>
                  </a:lnTo>
                  <a:lnTo>
                    <a:pt x="5" y="9"/>
                  </a:lnTo>
                  <a:lnTo>
                    <a:pt x="6" y="5"/>
                  </a:lnTo>
                  <a:lnTo>
                    <a:pt x="8" y="0"/>
                  </a:lnTo>
                  <a:lnTo>
                    <a:pt x="948" y="0"/>
                  </a:lnTo>
                  <a:close/>
                </a:path>
              </a:pathLst>
            </a:custGeom>
            <a:solidFill>
              <a:srgbClr val="454545"/>
            </a:solidFill>
            <a:ln w="9525">
              <a:noFill/>
              <a:round/>
              <a:headEnd/>
              <a:tailEnd/>
            </a:ln>
          </p:spPr>
          <p:txBody>
            <a:bodyPr/>
            <a:lstStyle/>
            <a:p>
              <a:endParaRPr lang="fr-FR"/>
            </a:p>
          </p:txBody>
        </p:sp>
        <p:sp>
          <p:nvSpPr>
            <p:cNvPr id="383" name="Freeform 586"/>
            <p:cNvSpPr>
              <a:spLocks/>
            </p:cNvSpPr>
            <p:nvPr/>
          </p:nvSpPr>
          <p:spPr bwMode="auto">
            <a:xfrm>
              <a:off x="615" y="722"/>
              <a:ext cx="316" cy="7"/>
            </a:xfrm>
            <a:custGeom>
              <a:avLst/>
              <a:gdLst>
                <a:gd name="T0" fmla="*/ 12 w 950"/>
                <a:gd name="T1" fmla="*/ 0 h 20"/>
                <a:gd name="T2" fmla="*/ 12 w 950"/>
                <a:gd name="T3" fmla="*/ 0 h 20"/>
                <a:gd name="T4" fmla="*/ 12 w 950"/>
                <a:gd name="T5" fmla="*/ 0 h 20"/>
                <a:gd name="T6" fmla="*/ 12 w 950"/>
                <a:gd name="T7" fmla="*/ 0 h 20"/>
                <a:gd name="T8" fmla="*/ 12 w 950"/>
                <a:gd name="T9" fmla="*/ 0 h 20"/>
                <a:gd name="T10" fmla="*/ 0 w 950"/>
                <a:gd name="T11" fmla="*/ 0 h 20"/>
                <a:gd name="T12" fmla="*/ 0 w 950"/>
                <a:gd name="T13" fmla="*/ 0 h 20"/>
                <a:gd name="T14" fmla="*/ 0 w 950"/>
                <a:gd name="T15" fmla="*/ 0 h 20"/>
                <a:gd name="T16" fmla="*/ 0 w 950"/>
                <a:gd name="T17" fmla="*/ 0 h 20"/>
                <a:gd name="T18" fmla="*/ 0 w 950"/>
                <a:gd name="T19" fmla="*/ 0 h 20"/>
                <a:gd name="T20" fmla="*/ 12 w 95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0"/>
                <a:gd name="T34" fmla="*/ 0 h 20"/>
                <a:gd name="T35" fmla="*/ 950 w 95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0" h="20">
                  <a:moveTo>
                    <a:pt x="950" y="0"/>
                  </a:moveTo>
                  <a:lnTo>
                    <a:pt x="949" y="5"/>
                  </a:lnTo>
                  <a:lnTo>
                    <a:pt x="948" y="9"/>
                  </a:lnTo>
                  <a:lnTo>
                    <a:pt x="946" y="15"/>
                  </a:lnTo>
                  <a:lnTo>
                    <a:pt x="945" y="20"/>
                  </a:lnTo>
                  <a:lnTo>
                    <a:pt x="0" y="20"/>
                  </a:lnTo>
                  <a:lnTo>
                    <a:pt x="3" y="15"/>
                  </a:lnTo>
                  <a:lnTo>
                    <a:pt x="5" y="9"/>
                  </a:lnTo>
                  <a:lnTo>
                    <a:pt x="6" y="5"/>
                  </a:lnTo>
                  <a:lnTo>
                    <a:pt x="8" y="0"/>
                  </a:lnTo>
                  <a:lnTo>
                    <a:pt x="950" y="0"/>
                  </a:lnTo>
                  <a:close/>
                </a:path>
              </a:pathLst>
            </a:custGeom>
            <a:solidFill>
              <a:srgbClr val="484848"/>
            </a:solidFill>
            <a:ln w="9525">
              <a:noFill/>
              <a:round/>
              <a:headEnd/>
              <a:tailEnd/>
            </a:ln>
          </p:spPr>
          <p:txBody>
            <a:bodyPr/>
            <a:lstStyle/>
            <a:p>
              <a:endParaRPr lang="fr-FR"/>
            </a:p>
          </p:txBody>
        </p:sp>
        <p:sp>
          <p:nvSpPr>
            <p:cNvPr id="384" name="Freeform 587"/>
            <p:cNvSpPr>
              <a:spLocks/>
            </p:cNvSpPr>
            <p:nvPr/>
          </p:nvSpPr>
          <p:spPr bwMode="auto">
            <a:xfrm>
              <a:off x="612" y="729"/>
              <a:ext cx="318" cy="6"/>
            </a:xfrm>
            <a:custGeom>
              <a:avLst/>
              <a:gdLst>
                <a:gd name="T0" fmla="*/ 12 w 953"/>
                <a:gd name="T1" fmla="*/ 0 h 19"/>
                <a:gd name="T2" fmla="*/ 12 w 953"/>
                <a:gd name="T3" fmla="*/ 0 h 19"/>
                <a:gd name="T4" fmla="*/ 12 w 953"/>
                <a:gd name="T5" fmla="*/ 0 h 19"/>
                <a:gd name="T6" fmla="*/ 12 w 953"/>
                <a:gd name="T7" fmla="*/ 0 h 19"/>
                <a:gd name="T8" fmla="*/ 12 w 953"/>
                <a:gd name="T9" fmla="*/ 0 h 19"/>
                <a:gd name="T10" fmla="*/ 0 w 953"/>
                <a:gd name="T11" fmla="*/ 0 h 19"/>
                <a:gd name="T12" fmla="*/ 0 w 953"/>
                <a:gd name="T13" fmla="*/ 0 h 19"/>
                <a:gd name="T14" fmla="*/ 0 w 953"/>
                <a:gd name="T15" fmla="*/ 0 h 19"/>
                <a:gd name="T16" fmla="*/ 0 w 953"/>
                <a:gd name="T17" fmla="*/ 0 h 19"/>
                <a:gd name="T18" fmla="*/ 0 w 953"/>
                <a:gd name="T19" fmla="*/ 0 h 19"/>
                <a:gd name="T20" fmla="*/ 12 w 95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19"/>
                <a:gd name="T35" fmla="*/ 953 w 9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19">
                  <a:moveTo>
                    <a:pt x="953" y="0"/>
                  </a:moveTo>
                  <a:lnTo>
                    <a:pt x="952" y="4"/>
                  </a:lnTo>
                  <a:lnTo>
                    <a:pt x="950" y="9"/>
                  </a:lnTo>
                  <a:lnTo>
                    <a:pt x="948" y="14"/>
                  </a:lnTo>
                  <a:lnTo>
                    <a:pt x="947" y="19"/>
                  </a:lnTo>
                  <a:lnTo>
                    <a:pt x="0" y="19"/>
                  </a:lnTo>
                  <a:lnTo>
                    <a:pt x="3" y="14"/>
                  </a:lnTo>
                  <a:lnTo>
                    <a:pt x="5" y="9"/>
                  </a:lnTo>
                  <a:lnTo>
                    <a:pt x="6" y="4"/>
                  </a:lnTo>
                  <a:lnTo>
                    <a:pt x="8" y="0"/>
                  </a:lnTo>
                  <a:lnTo>
                    <a:pt x="953" y="0"/>
                  </a:lnTo>
                  <a:close/>
                </a:path>
              </a:pathLst>
            </a:custGeom>
            <a:solidFill>
              <a:srgbClr val="4A4A4A"/>
            </a:solidFill>
            <a:ln w="9525">
              <a:noFill/>
              <a:round/>
              <a:headEnd/>
              <a:tailEnd/>
            </a:ln>
          </p:spPr>
          <p:txBody>
            <a:bodyPr/>
            <a:lstStyle/>
            <a:p>
              <a:endParaRPr lang="fr-FR"/>
            </a:p>
          </p:txBody>
        </p:sp>
        <p:sp>
          <p:nvSpPr>
            <p:cNvPr id="385" name="Freeform 588"/>
            <p:cNvSpPr>
              <a:spLocks/>
            </p:cNvSpPr>
            <p:nvPr/>
          </p:nvSpPr>
          <p:spPr bwMode="auto">
            <a:xfrm>
              <a:off x="610" y="735"/>
              <a:ext cx="318" cy="6"/>
            </a:xfrm>
            <a:custGeom>
              <a:avLst/>
              <a:gdLst>
                <a:gd name="T0" fmla="*/ 12 w 953"/>
                <a:gd name="T1" fmla="*/ 0 h 19"/>
                <a:gd name="T2" fmla="*/ 12 w 953"/>
                <a:gd name="T3" fmla="*/ 0 h 19"/>
                <a:gd name="T4" fmla="*/ 12 w 953"/>
                <a:gd name="T5" fmla="*/ 0 h 19"/>
                <a:gd name="T6" fmla="*/ 12 w 953"/>
                <a:gd name="T7" fmla="*/ 0 h 19"/>
                <a:gd name="T8" fmla="*/ 12 w 953"/>
                <a:gd name="T9" fmla="*/ 0 h 19"/>
                <a:gd name="T10" fmla="*/ 0 w 953"/>
                <a:gd name="T11" fmla="*/ 0 h 19"/>
                <a:gd name="T12" fmla="*/ 0 w 953"/>
                <a:gd name="T13" fmla="*/ 0 h 19"/>
                <a:gd name="T14" fmla="*/ 0 w 953"/>
                <a:gd name="T15" fmla="*/ 0 h 19"/>
                <a:gd name="T16" fmla="*/ 0 w 953"/>
                <a:gd name="T17" fmla="*/ 0 h 19"/>
                <a:gd name="T18" fmla="*/ 0 w 953"/>
                <a:gd name="T19" fmla="*/ 0 h 19"/>
                <a:gd name="T20" fmla="*/ 12 w 95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19"/>
                <a:gd name="T35" fmla="*/ 953 w 95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19">
                  <a:moveTo>
                    <a:pt x="953" y="0"/>
                  </a:moveTo>
                  <a:lnTo>
                    <a:pt x="952" y="4"/>
                  </a:lnTo>
                  <a:lnTo>
                    <a:pt x="951" y="9"/>
                  </a:lnTo>
                  <a:lnTo>
                    <a:pt x="950" y="15"/>
                  </a:lnTo>
                  <a:lnTo>
                    <a:pt x="949" y="19"/>
                  </a:lnTo>
                  <a:lnTo>
                    <a:pt x="0" y="19"/>
                  </a:lnTo>
                  <a:lnTo>
                    <a:pt x="2" y="15"/>
                  </a:lnTo>
                  <a:lnTo>
                    <a:pt x="3" y="9"/>
                  </a:lnTo>
                  <a:lnTo>
                    <a:pt x="5" y="4"/>
                  </a:lnTo>
                  <a:lnTo>
                    <a:pt x="6" y="0"/>
                  </a:lnTo>
                  <a:lnTo>
                    <a:pt x="953" y="0"/>
                  </a:lnTo>
                  <a:close/>
                </a:path>
              </a:pathLst>
            </a:custGeom>
            <a:solidFill>
              <a:srgbClr val="4D4D4D"/>
            </a:solidFill>
            <a:ln w="9525">
              <a:noFill/>
              <a:round/>
              <a:headEnd/>
              <a:tailEnd/>
            </a:ln>
          </p:spPr>
          <p:txBody>
            <a:bodyPr/>
            <a:lstStyle/>
            <a:p>
              <a:endParaRPr lang="fr-FR"/>
            </a:p>
          </p:txBody>
        </p:sp>
        <p:sp>
          <p:nvSpPr>
            <p:cNvPr id="386" name="Freeform 589"/>
            <p:cNvSpPr>
              <a:spLocks/>
            </p:cNvSpPr>
            <p:nvPr/>
          </p:nvSpPr>
          <p:spPr bwMode="auto">
            <a:xfrm>
              <a:off x="607" y="741"/>
              <a:ext cx="319" cy="7"/>
            </a:xfrm>
            <a:custGeom>
              <a:avLst/>
              <a:gdLst>
                <a:gd name="T0" fmla="*/ 12 w 957"/>
                <a:gd name="T1" fmla="*/ 0 h 19"/>
                <a:gd name="T2" fmla="*/ 12 w 957"/>
                <a:gd name="T3" fmla="*/ 0 h 19"/>
                <a:gd name="T4" fmla="*/ 12 w 957"/>
                <a:gd name="T5" fmla="*/ 0 h 19"/>
                <a:gd name="T6" fmla="*/ 12 w 957"/>
                <a:gd name="T7" fmla="*/ 0 h 19"/>
                <a:gd name="T8" fmla="*/ 12 w 957"/>
                <a:gd name="T9" fmla="*/ 0 h 19"/>
                <a:gd name="T10" fmla="*/ 0 w 957"/>
                <a:gd name="T11" fmla="*/ 0 h 19"/>
                <a:gd name="T12" fmla="*/ 0 w 957"/>
                <a:gd name="T13" fmla="*/ 0 h 19"/>
                <a:gd name="T14" fmla="*/ 0 w 957"/>
                <a:gd name="T15" fmla="*/ 0 h 19"/>
                <a:gd name="T16" fmla="*/ 0 w 957"/>
                <a:gd name="T17" fmla="*/ 0 h 19"/>
                <a:gd name="T18" fmla="*/ 0 w 957"/>
                <a:gd name="T19" fmla="*/ 0 h 19"/>
                <a:gd name="T20" fmla="*/ 12 w 957"/>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7"/>
                <a:gd name="T34" fmla="*/ 0 h 19"/>
                <a:gd name="T35" fmla="*/ 957 w 95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7" h="19">
                  <a:moveTo>
                    <a:pt x="957" y="0"/>
                  </a:moveTo>
                  <a:lnTo>
                    <a:pt x="955" y="5"/>
                  </a:lnTo>
                  <a:lnTo>
                    <a:pt x="954" y="9"/>
                  </a:lnTo>
                  <a:lnTo>
                    <a:pt x="952" y="15"/>
                  </a:lnTo>
                  <a:lnTo>
                    <a:pt x="951" y="19"/>
                  </a:lnTo>
                  <a:lnTo>
                    <a:pt x="0" y="19"/>
                  </a:lnTo>
                  <a:lnTo>
                    <a:pt x="2" y="15"/>
                  </a:lnTo>
                  <a:lnTo>
                    <a:pt x="3" y="9"/>
                  </a:lnTo>
                  <a:lnTo>
                    <a:pt x="5" y="5"/>
                  </a:lnTo>
                  <a:lnTo>
                    <a:pt x="8" y="0"/>
                  </a:lnTo>
                  <a:lnTo>
                    <a:pt x="957" y="0"/>
                  </a:lnTo>
                  <a:close/>
                </a:path>
              </a:pathLst>
            </a:custGeom>
            <a:solidFill>
              <a:srgbClr val="4D4D4D"/>
            </a:solidFill>
            <a:ln w="9525">
              <a:noFill/>
              <a:round/>
              <a:headEnd/>
              <a:tailEnd/>
            </a:ln>
          </p:spPr>
          <p:txBody>
            <a:bodyPr/>
            <a:lstStyle/>
            <a:p>
              <a:endParaRPr lang="fr-FR"/>
            </a:p>
          </p:txBody>
        </p:sp>
        <p:sp>
          <p:nvSpPr>
            <p:cNvPr id="387" name="Freeform 590"/>
            <p:cNvSpPr>
              <a:spLocks/>
            </p:cNvSpPr>
            <p:nvPr/>
          </p:nvSpPr>
          <p:spPr bwMode="auto">
            <a:xfrm>
              <a:off x="605" y="748"/>
              <a:ext cx="319" cy="6"/>
            </a:xfrm>
            <a:custGeom>
              <a:avLst/>
              <a:gdLst>
                <a:gd name="T0" fmla="*/ 12 w 959"/>
                <a:gd name="T1" fmla="*/ 0 h 20"/>
                <a:gd name="T2" fmla="*/ 12 w 959"/>
                <a:gd name="T3" fmla="*/ 0 h 20"/>
                <a:gd name="T4" fmla="*/ 12 w 959"/>
                <a:gd name="T5" fmla="*/ 0 h 20"/>
                <a:gd name="T6" fmla="*/ 12 w 959"/>
                <a:gd name="T7" fmla="*/ 0 h 20"/>
                <a:gd name="T8" fmla="*/ 12 w 959"/>
                <a:gd name="T9" fmla="*/ 0 h 20"/>
                <a:gd name="T10" fmla="*/ 0 w 959"/>
                <a:gd name="T11" fmla="*/ 0 h 20"/>
                <a:gd name="T12" fmla="*/ 0 w 959"/>
                <a:gd name="T13" fmla="*/ 0 h 20"/>
                <a:gd name="T14" fmla="*/ 0 w 959"/>
                <a:gd name="T15" fmla="*/ 0 h 20"/>
                <a:gd name="T16" fmla="*/ 0 w 959"/>
                <a:gd name="T17" fmla="*/ 0 h 20"/>
                <a:gd name="T18" fmla="*/ 0 w 959"/>
                <a:gd name="T19" fmla="*/ 0 h 20"/>
                <a:gd name="T20" fmla="*/ 12 w 959"/>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9"/>
                <a:gd name="T34" fmla="*/ 0 h 20"/>
                <a:gd name="T35" fmla="*/ 959 w 95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9" h="20">
                  <a:moveTo>
                    <a:pt x="959" y="0"/>
                  </a:moveTo>
                  <a:lnTo>
                    <a:pt x="958" y="5"/>
                  </a:lnTo>
                  <a:lnTo>
                    <a:pt x="957" y="9"/>
                  </a:lnTo>
                  <a:lnTo>
                    <a:pt x="954" y="15"/>
                  </a:lnTo>
                  <a:lnTo>
                    <a:pt x="953" y="20"/>
                  </a:lnTo>
                  <a:lnTo>
                    <a:pt x="0" y="20"/>
                  </a:lnTo>
                  <a:lnTo>
                    <a:pt x="2" y="15"/>
                  </a:lnTo>
                  <a:lnTo>
                    <a:pt x="4" y="9"/>
                  </a:lnTo>
                  <a:lnTo>
                    <a:pt x="5" y="5"/>
                  </a:lnTo>
                  <a:lnTo>
                    <a:pt x="8" y="0"/>
                  </a:lnTo>
                  <a:lnTo>
                    <a:pt x="959" y="0"/>
                  </a:lnTo>
                  <a:close/>
                </a:path>
              </a:pathLst>
            </a:custGeom>
            <a:solidFill>
              <a:srgbClr val="505050"/>
            </a:solidFill>
            <a:ln w="9525">
              <a:noFill/>
              <a:round/>
              <a:headEnd/>
              <a:tailEnd/>
            </a:ln>
          </p:spPr>
          <p:txBody>
            <a:bodyPr/>
            <a:lstStyle/>
            <a:p>
              <a:endParaRPr lang="fr-FR"/>
            </a:p>
          </p:txBody>
        </p:sp>
        <p:sp>
          <p:nvSpPr>
            <p:cNvPr id="388" name="Freeform 591"/>
            <p:cNvSpPr>
              <a:spLocks/>
            </p:cNvSpPr>
            <p:nvPr/>
          </p:nvSpPr>
          <p:spPr bwMode="auto">
            <a:xfrm>
              <a:off x="602" y="754"/>
              <a:ext cx="320" cy="7"/>
            </a:xfrm>
            <a:custGeom>
              <a:avLst/>
              <a:gdLst>
                <a:gd name="T0" fmla="*/ 12 w 960"/>
                <a:gd name="T1" fmla="*/ 0 h 19"/>
                <a:gd name="T2" fmla="*/ 12 w 960"/>
                <a:gd name="T3" fmla="*/ 0 h 19"/>
                <a:gd name="T4" fmla="*/ 12 w 960"/>
                <a:gd name="T5" fmla="*/ 0 h 19"/>
                <a:gd name="T6" fmla="*/ 12 w 960"/>
                <a:gd name="T7" fmla="*/ 0 h 19"/>
                <a:gd name="T8" fmla="*/ 12 w 960"/>
                <a:gd name="T9" fmla="*/ 0 h 19"/>
                <a:gd name="T10" fmla="*/ 0 w 960"/>
                <a:gd name="T11" fmla="*/ 0 h 19"/>
                <a:gd name="T12" fmla="*/ 0 w 960"/>
                <a:gd name="T13" fmla="*/ 0 h 19"/>
                <a:gd name="T14" fmla="*/ 0 w 960"/>
                <a:gd name="T15" fmla="*/ 0 h 19"/>
                <a:gd name="T16" fmla="*/ 0 w 960"/>
                <a:gd name="T17" fmla="*/ 0 h 19"/>
                <a:gd name="T18" fmla="*/ 0 w 960"/>
                <a:gd name="T19" fmla="*/ 0 h 19"/>
                <a:gd name="T20" fmla="*/ 12 w 96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19"/>
                <a:gd name="T35" fmla="*/ 960 w 96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9">
                  <a:moveTo>
                    <a:pt x="960" y="0"/>
                  </a:moveTo>
                  <a:lnTo>
                    <a:pt x="959" y="4"/>
                  </a:lnTo>
                  <a:lnTo>
                    <a:pt x="958" y="9"/>
                  </a:lnTo>
                  <a:lnTo>
                    <a:pt x="957" y="14"/>
                  </a:lnTo>
                  <a:lnTo>
                    <a:pt x="956" y="19"/>
                  </a:lnTo>
                  <a:lnTo>
                    <a:pt x="0" y="19"/>
                  </a:lnTo>
                  <a:lnTo>
                    <a:pt x="2" y="14"/>
                  </a:lnTo>
                  <a:lnTo>
                    <a:pt x="3" y="9"/>
                  </a:lnTo>
                  <a:lnTo>
                    <a:pt x="6" y="4"/>
                  </a:lnTo>
                  <a:lnTo>
                    <a:pt x="7" y="0"/>
                  </a:lnTo>
                  <a:lnTo>
                    <a:pt x="960" y="0"/>
                  </a:lnTo>
                  <a:close/>
                </a:path>
              </a:pathLst>
            </a:custGeom>
            <a:solidFill>
              <a:srgbClr val="525252"/>
            </a:solidFill>
            <a:ln w="9525">
              <a:noFill/>
              <a:round/>
              <a:headEnd/>
              <a:tailEnd/>
            </a:ln>
          </p:spPr>
          <p:txBody>
            <a:bodyPr/>
            <a:lstStyle/>
            <a:p>
              <a:endParaRPr lang="fr-FR"/>
            </a:p>
          </p:txBody>
        </p:sp>
        <p:sp>
          <p:nvSpPr>
            <p:cNvPr id="389" name="Freeform 592"/>
            <p:cNvSpPr>
              <a:spLocks/>
            </p:cNvSpPr>
            <p:nvPr/>
          </p:nvSpPr>
          <p:spPr bwMode="auto">
            <a:xfrm>
              <a:off x="600" y="761"/>
              <a:ext cx="321" cy="6"/>
            </a:xfrm>
            <a:custGeom>
              <a:avLst/>
              <a:gdLst>
                <a:gd name="T0" fmla="*/ 12 w 963"/>
                <a:gd name="T1" fmla="*/ 0 h 19"/>
                <a:gd name="T2" fmla="*/ 12 w 963"/>
                <a:gd name="T3" fmla="*/ 0 h 19"/>
                <a:gd name="T4" fmla="*/ 12 w 963"/>
                <a:gd name="T5" fmla="*/ 0 h 19"/>
                <a:gd name="T6" fmla="*/ 12 w 963"/>
                <a:gd name="T7" fmla="*/ 0 h 19"/>
                <a:gd name="T8" fmla="*/ 12 w 963"/>
                <a:gd name="T9" fmla="*/ 0 h 19"/>
                <a:gd name="T10" fmla="*/ 0 w 963"/>
                <a:gd name="T11" fmla="*/ 0 h 19"/>
                <a:gd name="T12" fmla="*/ 0 w 963"/>
                <a:gd name="T13" fmla="*/ 0 h 19"/>
                <a:gd name="T14" fmla="*/ 0 w 963"/>
                <a:gd name="T15" fmla="*/ 0 h 19"/>
                <a:gd name="T16" fmla="*/ 0 w 963"/>
                <a:gd name="T17" fmla="*/ 0 h 19"/>
                <a:gd name="T18" fmla="*/ 0 w 963"/>
                <a:gd name="T19" fmla="*/ 0 h 19"/>
                <a:gd name="T20" fmla="*/ 12 w 963"/>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3"/>
                <a:gd name="T34" fmla="*/ 0 h 19"/>
                <a:gd name="T35" fmla="*/ 963 w 963"/>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3" h="19">
                  <a:moveTo>
                    <a:pt x="963" y="0"/>
                  </a:moveTo>
                  <a:lnTo>
                    <a:pt x="962" y="4"/>
                  </a:lnTo>
                  <a:lnTo>
                    <a:pt x="959" y="9"/>
                  </a:lnTo>
                  <a:lnTo>
                    <a:pt x="958" y="15"/>
                  </a:lnTo>
                  <a:lnTo>
                    <a:pt x="957" y="19"/>
                  </a:lnTo>
                  <a:lnTo>
                    <a:pt x="0" y="19"/>
                  </a:lnTo>
                  <a:lnTo>
                    <a:pt x="2" y="15"/>
                  </a:lnTo>
                  <a:lnTo>
                    <a:pt x="4" y="9"/>
                  </a:lnTo>
                  <a:lnTo>
                    <a:pt x="6" y="4"/>
                  </a:lnTo>
                  <a:lnTo>
                    <a:pt x="7" y="0"/>
                  </a:lnTo>
                  <a:lnTo>
                    <a:pt x="963" y="0"/>
                  </a:lnTo>
                  <a:close/>
                </a:path>
              </a:pathLst>
            </a:custGeom>
            <a:solidFill>
              <a:srgbClr val="555555"/>
            </a:solidFill>
            <a:ln w="9525">
              <a:noFill/>
              <a:round/>
              <a:headEnd/>
              <a:tailEnd/>
            </a:ln>
          </p:spPr>
          <p:txBody>
            <a:bodyPr/>
            <a:lstStyle/>
            <a:p>
              <a:endParaRPr lang="fr-FR"/>
            </a:p>
          </p:txBody>
        </p:sp>
        <p:sp>
          <p:nvSpPr>
            <p:cNvPr id="390" name="Freeform 593"/>
            <p:cNvSpPr>
              <a:spLocks/>
            </p:cNvSpPr>
            <p:nvPr/>
          </p:nvSpPr>
          <p:spPr bwMode="auto">
            <a:xfrm>
              <a:off x="597" y="767"/>
              <a:ext cx="322" cy="6"/>
            </a:xfrm>
            <a:custGeom>
              <a:avLst/>
              <a:gdLst>
                <a:gd name="T0" fmla="*/ 12 w 965"/>
                <a:gd name="T1" fmla="*/ 0 h 19"/>
                <a:gd name="T2" fmla="*/ 12 w 965"/>
                <a:gd name="T3" fmla="*/ 0 h 19"/>
                <a:gd name="T4" fmla="*/ 12 w 965"/>
                <a:gd name="T5" fmla="*/ 0 h 19"/>
                <a:gd name="T6" fmla="*/ 12 w 965"/>
                <a:gd name="T7" fmla="*/ 0 h 19"/>
                <a:gd name="T8" fmla="*/ 12 w 965"/>
                <a:gd name="T9" fmla="*/ 0 h 19"/>
                <a:gd name="T10" fmla="*/ 0 w 965"/>
                <a:gd name="T11" fmla="*/ 0 h 19"/>
                <a:gd name="T12" fmla="*/ 0 w 965"/>
                <a:gd name="T13" fmla="*/ 0 h 19"/>
                <a:gd name="T14" fmla="*/ 0 w 965"/>
                <a:gd name="T15" fmla="*/ 0 h 19"/>
                <a:gd name="T16" fmla="*/ 0 w 965"/>
                <a:gd name="T17" fmla="*/ 0 h 19"/>
                <a:gd name="T18" fmla="*/ 0 w 965"/>
                <a:gd name="T19" fmla="*/ 0 h 19"/>
                <a:gd name="T20" fmla="*/ 12 w 96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5"/>
                <a:gd name="T34" fmla="*/ 0 h 19"/>
                <a:gd name="T35" fmla="*/ 965 w 96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5" h="19">
                  <a:moveTo>
                    <a:pt x="965" y="0"/>
                  </a:moveTo>
                  <a:lnTo>
                    <a:pt x="964" y="5"/>
                  </a:lnTo>
                  <a:lnTo>
                    <a:pt x="963" y="9"/>
                  </a:lnTo>
                  <a:lnTo>
                    <a:pt x="961" y="15"/>
                  </a:lnTo>
                  <a:lnTo>
                    <a:pt x="959" y="19"/>
                  </a:lnTo>
                  <a:lnTo>
                    <a:pt x="0" y="19"/>
                  </a:lnTo>
                  <a:lnTo>
                    <a:pt x="3" y="15"/>
                  </a:lnTo>
                  <a:lnTo>
                    <a:pt x="5" y="9"/>
                  </a:lnTo>
                  <a:lnTo>
                    <a:pt x="6" y="5"/>
                  </a:lnTo>
                  <a:lnTo>
                    <a:pt x="8" y="0"/>
                  </a:lnTo>
                  <a:lnTo>
                    <a:pt x="965" y="0"/>
                  </a:lnTo>
                  <a:close/>
                </a:path>
              </a:pathLst>
            </a:custGeom>
            <a:solidFill>
              <a:srgbClr val="555555"/>
            </a:solidFill>
            <a:ln w="9525">
              <a:noFill/>
              <a:round/>
              <a:headEnd/>
              <a:tailEnd/>
            </a:ln>
          </p:spPr>
          <p:txBody>
            <a:bodyPr/>
            <a:lstStyle/>
            <a:p>
              <a:endParaRPr lang="fr-FR"/>
            </a:p>
          </p:txBody>
        </p:sp>
        <p:sp>
          <p:nvSpPr>
            <p:cNvPr id="391" name="Freeform 594"/>
            <p:cNvSpPr>
              <a:spLocks/>
            </p:cNvSpPr>
            <p:nvPr/>
          </p:nvSpPr>
          <p:spPr bwMode="auto">
            <a:xfrm>
              <a:off x="595" y="773"/>
              <a:ext cx="322" cy="7"/>
            </a:xfrm>
            <a:custGeom>
              <a:avLst/>
              <a:gdLst>
                <a:gd name="T0" fmla="*/ 12 w 966"/>
                <a:gd name="T1" fmla="*/ 0 h 20"/>
                <a:gd name="T2" fmla="*/ 12 w 966"/>
                <a:gd name="T3" fmla="*/ 0 h 20"/>
                <a:gd name="T4" fmla="*/ 12 w 966"/>
                <a:gd name="T5" fmla="*/ 0 h 20"/>
                <a:gd name="T6" fmla="*/ 12 w 966"/>
                <a:gd name="T7" fmla="*/ 0 h 20"/>
                <a:gd name="T8" fmla="*/ 12 w 966"/>
                <a:gd name="T9" fmla="*/ 0 h 20"/>
                <a:gd name="T10" fmla="*/ 0 w 966"/>
                <a:gd name="T11" fmla="*/ 0 h 20"/>
                <a:gd name="T12" fmla="*/ 0 w 966"/>
                <a:gd name="T13" fmla="*/ 0 h 20"/>
                <a:gd name="T14" fmla="*/ 0 w 966"/>
                <a:gd name="T15" fmla="*/ 0 h 20"/>
                <a:gd name="T16" fmla="*/ 0 w 966"/>
                <a:gd name="T17" fmla="*/ 0 h 20"/>
                <a:gd name="T18" fmla="*/ 0 w 966"/>
                <a:gd name="T19" fmla="*/ 0 h 20"/>
                <a:gd name="T20" fmla="*/ 12 w 966"/>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6"/>
                <a:gd name="T34" fmla="*/ 0 h 20"/>
                <a:gd name="T35" fmla="*/ 966 w 96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6" h="20">
                  <a:moveTo>
                    <a:pt x="966" y="0"/>
                  </a:moveTo>
                  <a:lnTo>
                    <a:pt x="965" y="5"/>
                  </a:lnTo>
                  <a:lnTo>
                    <a:pt x="964" y="9"/>
                  </a:lnTo>
                  <a:lnTo>
                    <a:pt x="962" y="15"/>
                  </a:lnTo>
                  <a:lnTo>
                    <a:pt x="961" y="20"/>
                  </a:lnTo>
                  <a:lnTo>
                    <a:pt x="0" y="20"/>
                  </a:lnTo>
                  <a:lnTo>
                    <a:pt x="3" y="15"/>
                  </a:lnTo>
                  <a:lnTo>
                    <a:pt x="4" y="9"/>
                  </a:lnTo>
                  <a:lnTo>
                    <a:pt x="6" y="5"/>
                  </a:lnTo>
                  <a:lnTo>
                    <a:pt x="7" y="0"/>
                  </a:lnTo>
                  <a:lnTo>
                    <a:pt x="966" y="0"/>
                  </a:lnTo>
                  <a:close/>
                </a:path>
              </a:pathLst>
            </a:custGeom>
            <a:solidFill>
              <a:srgbClr val="575757"/>
            </a:solidFill>
            <a:ln w="9525">
              <a:noFill/>
              <a:round/>
              <a:headEnd/>
              <a:tailEnd/>
            </a:ln>
          </p:spPr>
          <p:txBody>
            <a:bodyPr/>
            <a:lstStyle/>
            <a:p>
              <a:endParaRPr lang="fr-FR"/>
            </a:p>
          </p:txBody>
        </p:sp>
        <p:sp>
          <p:nvSpPr>
            <p:cNvPr id="392" name="Freeform 595"/>
            <p:cNvSpPr>
              <a:spLocks/>
            </p:cNvSpPr>
            <p:nvPr/>
          </p:nvSpPr>
          <p:spPr bwMode="auto">
            <a:xfrm>
              <a:off x="593" y="780"/>
              <a:ext cx="322" cy="6"/>
            </a:xfrm>
            <a:custGeom>
              <a:avLst/>
              <a:gdLst>
                <a:gd name="T0" fmla="*/ 12 w 967"/>
                <a:gd name="T1" fmla="*/ 0 h 19"/>
                <a:gd name="T2" fmla="*/ 12 w 967"/>
                <a:gd name="T3" fmla="*/ 0 h 19"/>
                <a:gd name="T4" fmla="*/ 12 w 967"/>
                <a:gd name="T5" fmla="*/ 0 h 19"/>
                <a:gd name="T6" fmla="*/ 12 w 967"/>
                <a:gd name="T7" fmla="*/ 0 h 19"/>
                <a:gd name="T8" fmla="*/ 12 w 967"/>
                <a:gd name="T9" fmla="*/ 0 h 19"/>
                <a:gd name="T10" fmla="*/ 0 w 967"/>
                <a:gd name="T11" fmla="*/ 0 h 19"/>
                <a:gd name="T12" fmla="*/ 0 w 967"/>
                <a:gd name="T13" fmla="*/ 0 h 19"/>
                <a:gd name="T14" fmla="*/ 0 w 967"/>
                <a:gd name="T15" fmla="*/ 0 h 19"/>
                <a:gd name="T16" fmla="*/ 0 w 967"/>
                <a:gd name="T17" fmla="*/ 0 h 19"/>
                <a:gd name="T18" fmla="*/ 0 w 967"/>
                <a:gd name="T19" fmla="*/ 0 h 19"/>
                <a:gd name="T20" fmla="*/ 12 w 967"/>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7"/>
                <a:gd name="T34" fmla="*/ 0 h 19"/>
                <a:gd name="T35" fmla="*/ 967 w 96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7" h="19">
                  <a:moveTo>
                    <a:pt x="967" y="0"/>
                  </a:moveTo>
                  <a:lnTo>
                    <a:pt x="966" y="4"/>
                  </a:lnTo>
                  <a:lnTo>
                    <a:pt x="964" y="9"/>
                  </a:lnTo>
                  <a:lnTo>
                    <a:pt x="963" y="14"/>
                  </a:lnTo>
                  <a:lnTo>
                    <a:pt x="962" y="19"/>
                  </a:lnTo>
                  <a:lnTo>
                    <a:pt x="0" y="19"/>
                  </a:lnTo>
                  <a:lnTo>
                    <a:pt x="2" y="14"/>
                  </a:lnTo>
                  <a:lnTo>
                    <a:pt x="3" y="9"/>
                  </a:lnTo>
                  <a:lnTo>
                    <a:pt x="5" y="4"/>
                  </a:lnTo>
                  <a:lnTo>
                    <a:pt x="6" y="0"/>
                  </a:lnTo>
                  <a:lnTo>
                    <a:pt x="967" y="0"/>
                  </a:lnTo>
                  <a:close/>
                </a:path>
              </a:pathLst>
            </a:custGeom>
            <a:solidFill>
              <a:srgbClr val="5A5A5A"/>
            </a:solidFill>
            <a:ln w="9525">
              <a:noFill/>
              <a:round/>
              <a:headEnd/>
              <a:tailEnd/>
            </a:ln>
          </p:spPr>
          <p:txBody>
            <a:bodyPr/>
            <a:lstStyle/>
            <a:p>
              <a:endParaRPr lang="fr-FR"/>
            </a:p>
          </p:txBody>
        </p:sp>
        <p:sp>
          <p:nvSpPr>
            <p:cNvPr id="393" name="Freeform 596"/>
            <p:cNvSpPr>
              <a:spLocks/>
            </p:cNvSpPr>
            <p:nvPr/>
          </p:nvSpPr>
          <p:spPr bwMode="auto">
            <a:xfrm>
              <a:off x="591" y="786"/>
              <a:ext cx="323" cy="7"/>
            </a:xfrm>
            <a:custGeom>
              <a:avLst/>
              <a:gdLst>
                <a:gd name="T0" fmla="*/ 12 w 969"/>
                <a:gd name="T1" fmla="*/ 0 h 19"/>
                <a:gd name="T2" fmla="*/ 12 w 969"/>
                <a:gd name="T3" fmla="*/ 0 h 19"/>
                <a:gd name="T4" fmla="*/ 12 w 969"/>
                <a:gd name="T5" fmla="*/ 0 h 19"/>
                <a:gd name="T6" fmla="*/ 12 w 969"/>
                <a:gd name="T7" fmla="*/ 0 h 19"/>
                <a:gd name="T8" fmla="*/ 12 w 969"/>
                <a:gd name="T9" fmla="*/ 0 h 19"/>
                <a:gd name="T10" fmla="*/ 0 w 969"/>
                <a:gd name="T11" fmla="*/ 0 h 19"/>
                <a:gd name="T12" fmla="*/ 0 w 969"/>
                <a:gd name="T13" fmla="*/ 0 h 19"/>
                <a:gd name="T14" fmla="*/ 0 w 969"/>
                <a:gd name="T15" fmla="*/ 0 h 19"/>
                <a:gd name="T16" fmla="*/ 0 w 969"/>
                <a:gd name="T17" fmla="*/ 0 h 19"/>
                <a:gd name="T18" fmla="*/ 0 w 969"/>
                <a:gd name="T19" fmla="*/ 0 h 19"/>
                <a:gd name="T20" fmla="*/ 12 w 96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9"/>
                <a:gd name="T34" fmla="*/ 0 h 19"/>
                <a:gd name="T35" fmla="*/ 969 w 96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9" h="19">
                  <a:moveTo>
                    <a:pt x="969" y="0"/>
                  </a:moveTo>
                  <a:lnTo>
                    <a:pt x="968" y="4"/>
                  </a:lnTo>
                  <a:lnTo>
                    <a:pt x="966" y="9"/>
                  </a:lnTo>
                  <a:lnTo>
                    <a:pt x="965" y="15"/>
                  </a:lnTo>
                  <a:lnTo>
                    <a:pt x="964" y="19"/>
                  </a:lnTo>
                  <a:lnTo>
                    <a:pt x="0" y="19"/>
                  </a:lnTo>
                  <a:lnTo>
                    <a:pt x="2" y="15"/>
                  </a:lnTo>
                  <a:lnTo>
                    <a:pt x="3" y="9"/>
                  </a:lnTo>
                  <a:lnTo>
                    <a:pt x="6" y="4"/>
                  </a:lnTo>
                  <a:lnTo>
                    <a:pt x="7" y="0"/>
                  </a:lnTo>
                  <a:lnTo>
                    <a:pt x="969" y="0"/>
                  </a:lnTo>
                  <a:close/>
                </a:path>
              </a:pathLst>
            </a:custGeom>
            <a:solidFill>
              <a:srgbClr val="5A5A5A"/>
            </a:solidFill>
            <a:ln w="9525">
              <a:noFill/>
              <a:round/>
              <a:headEnd/>
              <a:tailEnd/>
            </a:ln>
          </p:spPr>
          <p:txBody>
            <a:bodyPr/>
            <a:lstStyle/>
            <a:p>
              <a:endParaRPr lang="fr-FR"/>
            </a:p>
          </p:txBody>
        </p:sp>
        <p:sp>
          <p:nvSpPr>
            <p:cNvPr id="394" name="Freeform 597"/>
            <p:cNvSpPr>
              <a:spLocks/>
            </p:cNvSpPr>
            <p:nvPr/>
          </p:nvSpPr>
          <p:spPr bwMode="auto">
            <a:xfrm>
              <a:off x="588" y="793"/>
              <a:ext cx="324" cy="6"/>
            </a:xfrm>
            <a:custGeom>
              <a:avLst/>
              <a:gdLst>
                <a:gd name="T0" fmla="*/ 12 w 971"/>
                <a:gd name="T1" fmla="*/ 0 h 19"/>
                <a:gd name="T2" fmla="*/ 12 w 971"/>
                <a:gd name="T3" fmla="*/ 0 h 19"/>
                <a:gd name="T4" fmla="*/ 12 w 971"/>
                <a:gd name="T5" fmla="*/ 0 h 19"/>
                <a:gd name="T6" fmla="*/ 12 w 971"/>
                <a:gd name="T7" fmla="*/ 0 h 19"/>
                <a:gd name="T8" fmla="*/ 12 w 971"/>
                <a:gd name="T9" fmla="*/ 0 h 19"/>
                <a:gd name="T10" fmla="*/ 0 w 971"/>
                <a:gd name="T11" fmla="*/ 0 h 19"/>
                <a:gd name="T12" fmla="*/ 0 w 971"/>
                <a:gd name="T13" fmla="*/ 0 h 19"/>
                <a:gd name="T14" fmla="*/ 0 w 971"/>
                <a:gd name="T15" fmla="*/ 0 h 19"/>
                <a:gd name="T16" fmla="*/ 0 w 971"/>
                <a:gd name="T17" fmla="*/ 0 h 19"/>
                <a:gd name="T18" fmla="*/ 0 w 971"/>
                <a:gd name="T19" fmla="*/ 0 h 19"/>
                <a:gd name="T20" fmla="*/ 12 w 97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1"/>
                <a:gd name="T34" fmla="*/ 0 h 19"/>
                <a:gd name="T35" fmla="*/ 971 w 97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1" h="19">
                  <a:moveTo>
                    <a:pt x="971" y="0"/>
                  </a:moveTo>
                  <a:lnTo>
                    <a:pt x="969" y="5"/>
                  </a:lnTo>
                  <a:lnTo>
                    <a:pt x="968" y="9"/>
                  </a:lnTo>
                  <a:lnTo>
                    <a:pt x="966" y="15"/>
                  </a:lnTo>
                  <a:lnTo>
                    <a:pt x="965" y="19"/>
                  </a:lnTo>
                  <a:lnTo>
                    <a:pt x="0" y="19"/>
                  </a:lnTo>
                  <a:lnTo>
                    <a:pt x="2" y="15"/>
                  </a:lnTo>
                  <a:lnTo>
                    <a:pt x="3" y="9"/>
                  </a:lnTo>
                  <a:lnTo>
                    <a:pt x="6" y="5"/>
                  </a:lnTo>
                  <a:lnTo>
                    <a:pt x="7" y="0"/>
                  </a:lnTo>
                  <a:lnTo>
                    <a:pt x="971" y="0"/>
                  </a:lnTo>
                  <a:close/>
                </a:path>
              </a:pathLst>
            </a:custGeom>
            <a:solidFill>
              <a:srgbClr val="5C5C5C"/>
            </a:solidFill>
            <a:ln w="9525">
              <a:noFill/>
              <a:round/>
              <a:headEnd/>
              <a:tailEnd/>
            </a:ln>
          </p:spPr>
          <p:txBody>
            <a:bodyPr/>
            <a:lstStyle/>
            <a:p>
              <a:endParaRPr lang="fr-FR"/>
            </a:p>
          </p:txBody>
        </p:sp>
        <p:sp>
          <p:nvSpPr>
            <p:cNvPr id="395" name="Freeform 598"/>
            <p:cNvSpPr>
              <a:spLocks/>
            </p:cNvSpPr>
            <p:nvPr/>
          </p:nvSpPr>
          <p:spPr bwMode="auto">
            <a:xfrm>
              <a:off x="586" y="799"/>
              <a:ext cx="324" cy="7"/>
            </a:xfrm>
            <a:custGeom>
              <a:avLst/>
              <a:gdLst>
                <a:gd name="T0" fmla="*/ 12 w 972"/>
                <a:gd name="T1" fmla="*/ 0 h 20"/>
                <a:gd name="T2" fmla="*/ 12 w 972"/>
                <a:gd name="T3" fmla="*/ 0 h 20"/>
                <a:gd name="T4" fmla="*/ 12 w 972"/>
                <a:gd name="T5" fmla="*/ 0 h 20"/>
                <a:gd name="T6" fmla="*/ 12 w 972"/>
                <a:gd name="T7" fmla="*/ 0 h 20"/>
                <a:gd name="T8" fmla="*/ 12 w 972"/>
                <a:gd name="T9" fmla="*/ 0 h 20"/>
                <a:gd name="T10" fmla="*/ 0 w 972"/>
                <a:gd name="T11" fmla="*/ 0 h 20"/>
                <a:gd name="T12" fmla="*/ 0 w 972"/>
                <a:gd name="T13" fmla="*/ 0 h 20"/>
                <a:gd name="T14" fmla="*/ 0 w 972"/>
                <a:gd name="T15" fmla="*/ 0 h 20"/>
                <a:gd name="T16" fmla="*/ 0 w 972"/>
                <a:gd name="T17" fmla="*/ 0 h 20"/>
                <a:gd name="T18" fmla="*/ 0 w 972"/>
                <a:gd name="T19" fmla="*/ 0 h 20"/>
                <a:gd name="T20" fmla="*/ 12 w 97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2"/>
                <a:gd name="T34" fmla="*/ 0 h 20"/>
                <a:gd name="T35" fmla="*/ 972 w 97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2" h="20">
                  <a:moveTo>
                    <a:pt x="972" y="0"/>
                  </a:moveTo>
                  <a:lnTo>
                    <a:pt x="971" y="5"/>
                  </a:lnTo>
                  <a:lnTo>
                    <a:pt x="970" y="9"/>
                  </a:lnTo>
                  <a:lnTo>
                    <a:pt x="967" y="15"/>
                  </a:lnTo>
                  <a:lnTo>
                    <a:pt x="966" y="20"/>
                  </a:lnTo>
                  <a:lnTo>
                    <a:pt x="0" y="20"/>
                  </a:lnTo>
                  <a:lnTo>
                    <a:pt x="3" y="15"/>
                  </a:lnTo>
                  <a:lnTo>
                    <a:pt x="4" y="11"/>
                  </a:lnTo>
                  <a:lnTo>
                    <a:pt x="6" y="5"/>
                  </a:lnTo>
                  <a:lnTo>
                    <a:pt x="7" y="0"/>
                  </a:lnTo>
                  <a:lnTo>
                    <a:pt x="972" y="0"/>
                  </a:lnTo>
                  <a:close/>
                </a:path>
              </a:pathLst>
            </a:custGeom>
            <a:solidFill>
              <a:srgbClr val="5F5F5F"/>
            </a:solidFill>
            <a:ln w="9525">
              <a:noFill/>
              <a:round/>
              <a:headEnd/>
              <a:tailEnd/>
            </a:ln>
          </p:spPr>
          <p:txBody>
            <a:bodyPr/>
            <a:lstStyle/>
            <a:p>
              <a:endParaRPr lang="fr-FR"/>
            </a:p>
          </p:txBody>
        </p:sp>
        <p:sp>
          <p:nvSpPr>
            <p:cNvPr id="396" name="Freeform 599"/>
            <p:cNvSpPr>
              <a:spLocks/>
            </p:cNvSpPr>
            <p:nvPr/>
          </p:nvSpPr>
          <p:spPr bwMode="auto">
            <a:xfrm>
              <a:off x="584" y="806"/>
              <a:ext cx="324" cy="6"/>
            </a:xfrm>
            <a:custGeom>
              <a:avLst/>
              <a:gdLst>
                <a:gd name="T0" fmla="*/ 12 w 972"/>
                <a:gd name="T1" fmla="*/ 0 h 19"/>
                <a:gd name="T2" fmla="*/ 12 w 972"/>
                <a:gd name="T3" fmla="*/ 0 h 19"/>
                <a:gd name="T4" fmla="*/ 12 w 972"/>
                <a:gd name="T5" fmla="*/ 0 h 19"/>
                <a:gd name="T6" fmla="*/ 12 w 972"/>
                <a:gd name="T7" fmla="*/ 0 h 19"/>
                <a:gd name="T8" fmla="*/ 12 w 972"/>
                <a:gd name="T9" fmla="*/ 0 h 19"/>
                <a:gd name="T10" fmla="*/ 0 w 972"/>
                <a:gd name="T11" fmla="*/ 0 h 19"/>
                <a:gd name="T12" fmla="*/ 0 w 972"/>
                <a:gd name="T13" fmla="*/ 0 h 19"/>
                <a:gd name="T14" fmla="*/ 0 w 972"/>
                <a:gd name="T15" fmla="*/ 0 h 19"/>
                <a:gd name="T16" fmla="*/ 0 w 972"/>
                <a:gd name="T17" fmla="*/ 0 h 19"/>
                <a:gd name="T18" fmla="*/ 0 w 972"/>
                <a:gd name="T19" fmla="*/ 0 h 19"/>
                <a:gd name="T20" fmla="*/ 12 w 97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2"/>
                <a:gd name="T34" fmla="*/ 0 h 19"/>
                <a:gd name="T35" fmla="*/ 972 w 97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2" h="19">
                  <a:moveTo>
                    <a:pt x="972" y="0"/>
                  </a:moveTo>
                  <a:lnTo>
                    <a:pt x="971" y="4"/>
                  </a:lnTo>
                  <a:lnTo>
                    <a:pt x="970" y="9"/>
                  </a:lnTo>
                  <a:lnTo>
                    <a:pt x="969" y="14"/>
                  </a:lnTo>
                  <a:lnTo>
                    <a:pt x="968" y="19"/>
                  </a:lnTo>
                  <a:lnTo>
                    <a:pt x="0" y="19"/>
                  </a:lnTo>
                  <a:lnTo>
                    <a:pt x="2" y="14"/>
                  </a:lnTo>
                  <a:lnTo>
                    <a:pt x="3" y="10"/>
                  </a:lnTo>
                  <a:lnTo>
                    <a:pt x="5" y="4"/>
                  </a:lnTo>
                  <a:lnTo>
                    <a:pt x="6" y="0"/>
                  </a:lnTo>
                  <a:lnTo>
                    <a:pt x="972" y="0"/>
                  </a:lnTo>
                  <a:close/>
                </a:path>
              </a:pathLst>
            </a:custGeom>
            <a:solidFill>
              <a:srgbClr val="616161"/>
            </a:solidFill>
            <a:ln w="9525">
              <a:noFill/>
              <a:round/>
              <a:headEnd/>
              <a:tailEnd/>
            </a:ln>
          </p:spPr>
          <p:txBody>
            <a:bodyPr/>
            <a:lstStyle/>
            <a:p>
              <a:endParaRPr lang="fr-FR"/>
            </a:p>
          </p:txBody>
        </p:sp>
        <p:sp>
          <p:nvSpPr>
            <p:cNvPr id="397" name="Freeform 600"/>
            <p:cNvSpPr>
              <a:spLocks/>
            </p:cNvSpPr>
            <p:nvPr/>
          </p:nvSpPr>
          <p:spPr bwMode="auto">
            <a:xfrm>
              <a:off x="582" y="812"/>
              <a:ext cx="325" cy="6"/>
            </a:xfrm>
            <a:custGeom>
              <a:avLst/>
              <a:gdLst>
                <a:gd name="T0" fmla="*/ 12 w 975"/>
                <a:gd name="T1" fmla="*/ 0 h 19"/>
                <a:gd name="T2" fmla="*/ 12 w 975"/>
                <a:gd name="T3" fmla="*/ 0 h 19"/>
                <a:gd name="T4" fmla="*/ 12 w 975"/>
                <a:gd name="T5" fmla="*/ 0 h 19"/>
                <a:gd name="T6" fmla="*/ 12 w 975"/>
                <a:gd name="T7" fmla="*/ 0 h 19"/>
                <a:gd name="T8" fmla="*/ 12 w 975"/>
                <a:gd name="T9" fmla="*/ 0 h 19"/>
                <a:gd name="T10" fmla="*/ 0 w 975"/>
                <a:gd name="T11" fmla="*/ 0 h 19"/>
                <a:gd name="T12" fmla="*/ 0 w 975"/>
                <a:gd name="T13" fmla="*/ 0 h 19"/>
                <a:gd name="T14" fmla="*/ 0 w 975"/>
                <a:gd name="T15" fmla="*/ 0 h 19"/>
                <a:gd name="T16" fmla="*/ 0 w 975"/>
                <a:gd name="T17" fmla="*/ 0 h 19"/>
                <a:gd name="T18" fmla="*/ 0 w 975"/>
                <a:gd name="T19" fmla="*/ 0 h 19"/>
                <a:gd name="T20" fmla="*/ 12 w 97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5"/>
                <a:gd name="T34" fmla="*/ 0 h 19"/>
                <a:gd name="T35" fmla="*/ 975 w 97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5" h="19">
                  <a:moveTo>
                    <a:pt x="975" y="0"/>
                  </a:moveTo>
                  <a:lnTo>
                    <a:pt x="974" y="4"/>
                  </a:lnTo>
                  <a:lnTo>
                    <a:pt x="972" y="9"/>
                  </a:lnTo>
                  <a:lnTo>
                    <a:pt x="970" y="15"/>
                  </a:lnTo>
                  <a:lnTo>
                    <a:pt x="969" y="19"/>
                  </a:lnTo>
                  <a:lnTo>
                    <a:pt x="0" y="19"/>
                  </a:lnTo>
                  <a:lnTo>
                    <a:pt x="2" y="15"/>
                  </a:lnTo>
                  <a:lnTo>
                    <a:pt x="3" y="10"/>
                  </a:lnTo>
                  <a:lnTo>
                    <a:pt x="5" y="4"/>
                  </a:lnTo>
                  <a:lnTo>
                    <a:pt x="7" y="0"/>
                  </a:lnTo>
                  <a:lnTo>
                    <a:pt x="975" y="0"/>
                  </a:lnTo>
                  <a:close/>
                </a:path>
              </a:pathLst>
            </a:custGeom>
            <a:solidFill>
              <a:srgbClr val="646464"/>
            </a:solidFill>
            <a:ln w="9525">
              <a:noFill/>
              <a:round/>
              <a:headEnd/>
              <a:tailEnd/>
            </a:ln>
          </p:spPr>
          <p:txBody>
            <a:bodyPr/>
            <a:lstStyle/>
            <a:p>
              <a:endParaRPr lang="fr-FR"/>
            </a:p>
          </p:txBody>
        </p:sp>
        <p:sp>
          <p:nvSpPr>
            <p:cNvPr id="398" name="Freeform 601"/>
            <p:cNvSpPr>
              <a:spLocks/>
            </p:cNvSpPr>
            <p:nvPr/>
          </p:nvSpPr>
          <p:spPr bwMode="auto">
            <a:xfrm>
              <a:off x="579" y="818"/>
              <a:ext cx="326" cy="7"/>
            </a:xfrm>
            <a:custGeom>
              <a:avLst/>
              <a:gdLst>
                <a:gd name="T0" fmla="*/ 12 w 976"/>
                <a:gd name="T1" fmla="*/ 0 h 19"/>
                <a:gd name="T2" fmla="*/ 12 w 976"/>
                <a:gd name="T3" fmla="*/ 0 h 19"/>
                <a:gd name="T4" fmla="*/ 12 w 976"/>
                <a:gd name="T5" fmla="*/ 0 h 19"/>
                <a:gd name="T6" fmla="*/ 12 w 976"/>
                <a:gd name="T7" fmla="*/ 0 h 19"/>
                <a:gd name="T8" fmla="*/ 12 w 976"/>
                <a:gd name="T9" fmla="*/ 0 h 19"/>
                <a:gd name="T10" fmla="*/ 0 w 976"/>
                <a:gd name="T11" fmla="*/ 0 h 19"/>
                <a:gd name="T12" fmla="*/ 0 w 976"/>
                <a:gd name="T13" fmla="*/ 0 h 19"/>
                <a:gd name="T14" fmla="*/ 0 w 976"/>
                <a:gd name="T15" fmla="*/ 0 h 19"/>
                <a:gd name="T16" fmla="*/ 0 w 976"/>
                <a:gd name="T17" fmla="*/ 0 h 19"/>
                <a:gd name="T18" fmla="*/ 0 w 976"/>
                <a:gd name="T19" fmla="*/ 0 h 19"/>
                <a:gd name="T20" fmla="*/ 12 w 97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6"/>
                <a:gd name="T34" fmla="*/ 0 h 19"/>
                <a:gd name="T35" fmla="*/ 976 w 97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6" h="19">
                  <a:moveTo>
                    <a:pt x="976" y="0"/>
                  </a:moveTo>
                  <a:lnTo>
                    <a:pt x="975" y="5"/>
                  </a:lnTo>
                  <a:lnTo>
                    <a:pt x="974" y="9"/>
                  </a:lnTo>
                  <a:lnTo>
                    <a:pt x="971" y="15"/>
                  </a:lnTo>
                  <a:lnTo>
                    <a:pt x="970" y="19"/>
                  </a:lnTo>
                  <a:lnTo>
                    <a:pt x="0" y="19"/>
                  </a:lnTo>
                  <a:lnTo>
                    <a:pt x="2" y="15"/>
                  </a:lnTo>
                  <a:lnTo>
                    <a:pt x="3" y="10"/>
                  </a:lnTo>
                  <a:lnTo>
                    <a:pt x="6" y="5"/>
                  </a:lnTo>
                  <a:lnTo>
                    <a:pt x="7" y="0"/>
                  </a:lnTo>
                  <a:lnTo>
                    <a:pt x="976" y="0"/>
                  </a:lnTo>
                  <a:close/>
                </a:path>
              </a:pathLst>
            </a:custGeom>
            <a:solidFill>
              <a:srgbClr val="646464"/>
            </a:solidFill>
            <a:ln w="9525">
              <a:noFill/>
              <a:round/>
              <a:headEnd/>
              <a:tailEnd/>
            </a:ln>
          </p:spPr>
          <p:txBody>
            <a:bodyPr/>
            <a:lstStyle/>
            <a:p>
              <a:endParaRPr lang="fr-FR"/>
            </a:p>
          </p:txBody>
        </p:sp>
        <p:sp>
          <p:nvSpPr>
            <p:cNvPr id="399" name="Freeform 602"/>
            <p:cNvSpPr>
              <a:spLocks/>
            </p:cNvSpPr>
            <p:nvPr/>
          </p:nvSpPr>
          <p:spPr bwMode="auto">
            <a:xfrm>
              <a:off x="577" y="825"/>
              <a:ext cx="326" cy="6"/>
            </a:xfrm>
            <a:custGeom>
              <a:avLst/>
              <a:gdLst>
                <a:gd name="T0" fmla="*/ 12 w 977"/>
                <a:gd name="T1" fmla="*/ 0 h 20"/>
                <a:gd name="T2" fmla="*/ 12 w 977"/>
                <a:gd name="T3" fmla="*/ 0 h 20"/>
                <a:gd name="T4" fmla="*/ 12 w 977"/>
                <a:gd name="T5" fmla="*/ 0 h 20"/>
                <a:gd name="T6" fmla="*/ 12 w 977"/>
                <a:gd name="T7" fmla="*/ 0 h 20"/>
                <a:gd name="T8" fmla="*/ 12 w 977"/>
                <a:gd name="T9" fmla="*/ 0 h 20"/>
                <a:gd name="T10" fmla="*/ 0 w 977"/>
                <a:gd name="T11" fmla="*/ 0 h 20"/>
                <a:gd name="T12" fmla="*/ 0 w 977"/>
                <a:gd name="T13" fmla="*/ 0 h 20"/>
                <a:gd name="T14" fmla="*/ 0 w 977"/>
                <a:gd name="T15" fmla="*/ 0 h 20"/>
                <a:gd name="T16" fmla="*/ 0 w 977"/>
                <a:gd name="T17" fmla="*/ 0 h 20"/>
                <a:gd name="T18" fmla="*/ 0 w 977"/>
                <a:gd name="T19" fmla="*/ 0 h 20"/>
                <a:gd name="T20" fmla="*/ 12 w 97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7"/>
                <a:gd name="T34" fmla="*/ 0 h 20"/>
                <a:gd name="T35" fmla="*/ 977 w 97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7" h="20">
                  <a:moveTo>
                    <a:pt x="977" y="0"/>
                  </a:moveTo>
                  <a:lnTo>
                    <a:pt x="976" y="5"/>
                  </a:lnTo>
                  <a:lnTo>
                    <a:pt x="975" y="9"/>
                  </a:lnTo>
                  <a:lnTo>
                    <a:pt x="973" y="15"/>
                  </a:lnTo>
                  <a:lnTo>
                    <a:pt x="972" y="20"/>
                  </a:lnTo>
                  <a:lnTo>
                    <a:pt x="0" y="20"/>
                  </a:lnTo>
                  <a:lnTo>
                    <a:pt x="2" y="15"/>
                  </a:lnTo>
                  <a:lnTo>
                    <a:pt x="4" y="9"/>
                  </a:lnTo>
                  <a:lnTo>
                    <a:pt x="6" y="5"/>
                  </a:lnTo>
                  <a:lnTo>
                    <a:pt x="7" y="0"/>
                  </a:lnTo>
                  <a:lnTo>
                    <a:pt x="977" y="0"/>
                  </a:lnTo>
                  <a:close/>
                </a:path>
              </a:pathLst>
            </a:custGeom>
            <a:solidFill>
              <a:srgbClr val="666666"/>
            </a:solidFill>
            <a:ln w="9525">
              <a:noFill/>
              <a:round/>
              <a:headEnd/>
              <a:tailEnd/>
            </a:ln>
          </p:spPr>
          <p:txBody>
            <a:bodyPr/>
            <a:lstStyle/>
            <a:p>
              <a:endParaRPr lang="fr-FR"/>
            </a:p>
          </p:txBody>
        </p:sp>
        <p:sp>
          <p:nvSpPr>
            <p:cNvPr id="400" name="Freeform 603"/>
            <p:cNvSpPr>
              <a:spLocks/>
            </p:cNvSpPr>
            <p:nvPr/>
          </p:nvSpPr>
          <p:spPr bwMode="auto">
            <a:xfrm>
              <a:off x="575" y="831"/>
              <a:ext cx="326" cy="7"/>
            </a:xfrm>
            <a:custGeom>
              <a:avLst/>
              <a:gdLst>
                <a:gd name="T0" fmla="*/ 12 w 979"/>
                <a:gd name="T1" fmla="*/ 0 h 19"/>
                <a:gd name="T2" fmla="*/ 12 w 979"/>
                <a:gd name="T3" fmla="*/ 0 h 19"/>
                <a:gd name="T4" fmla="*/ 12 w 979"/>
                <a:gd name="T5" fmla="*/ 0 h 19"/>
                <a:gd name="T6" fmla="*/ 12 w 979"/>
                <a:gd name="T7" fmla="*/ 0 h 19"/>
                <a:gd name="T8" fmla="*/ 12 w 979"/>
                <a:gd name="T9" fmla="*/ 0 h 19"/>
                <a:gd name="T10" fmla="*/ 0 w 979"/>
                <a:gd name="T11" fmla="*/ 0 h 19"/>
                <a:gd name="T12" fmla="*/ 0 w 979"/>
                <a:gd name="T13" fmla="*/ 0 h 19"/>
                <a:gd name="T14" fmla="*/ 0 w 979"/>
                <a:gd name="T15" fmla="*/ 0 h 19"/>
                <a:gd name="T16" fmla="*/ 0 w 979"/>
                <a:gd name="T17" fmla="*/ 0 h 19"/>
                <a:gd name="T18" fmla="*/ 0 w 979"/>
                <a:gd name="T19" fmla="*/ 0 h 19"/>
                <a:gd name="T20" fmla="*/ 12 w 979"/>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9"/>
                <a:gd name="T34" fmla="*/ 0 h 19"/>
                <a:gd name="T35" fmla="*/ 979 w 97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9" h="19">
                  <a:moveTo>
                    <a:pt x="979" y="0"/>
                  </a:moveTo>
                  <a:lnTo>
                    <a:pt x="978" y="4"/>
                  </a:lnTo>
                  <a:lnTo>
                    <a:pt x="976" y="9"/>
                  </a:lnTo>
                  <a:lnTo>
                    <a:pt x="975" y="14"/>
                  </a:lnTo>
                  <a:lnTo>
                    <a:pt x="974" y="19"/>
                  </a:lnTo>
                  <a:lnTo>
                    <a:pt x="0" y="19"/>
                  </a:lnTo>
                  <a:lnTo>
                    <a:pt x="3" y="14"/>
                  </a:lnTo>
                  <a:lnTo>
                    <a:pt x="4" y="9"/>
                  </a:lnTo>
                  <a:lnTo>
                    <a:pt x="6" y="4"/>
                  </a:lnTo>
                  <a:lnTo>
                    <a:pt x="7" y="0"/>
                  </a:lnTo>
                  <a:lnTo>
                    <a:pt x="979" y="0"/>
                  </a:lnTo>
                  <a:close/>
                </a:path>
              </a:pathLst>
            </a:custGeom>
            <a:solidFill>
              <a:srgbClr val="696969"/>
            </a:solidFill>
            <a:ln w="9525">
              <a:noFill/>
              <a:round/>
              <a:headEnd/>
              <a:tailEnd/>
            </a:ln>
          </p:spPr>
          <p:txBody>
            <a:bodyPr/>
            <a:lstStyle/>
            <a:p>
              <a:endParaRPr lang="fr-FR"/>
            </a:p>
          </p:txBody>
        </p:sp>
        <p:sp>
          <p:nvSpPr>
            <p:cNvPr id="401" name="Freeform 604"/>
            <p:cNvSpPr>
              <a:spLocks/>
            </p:cNvSpPr>
            <p:nvPr/>
          </p:nvSpPr>
          <p:spPr bwMode="auto">
            <a:xfrm>
              <a:off x="573" y="838"/>
              <a:ext cx="326" cy="6"/>
            </a:xfrm>
            <a:custGeom>
              <a:avLst/>
              <a:gdLst>
                <a:gd name="T0" fmla="*/ 12 w 980"/>
                <a:gd name="T1" fmla="*/ 0 h 19"/>
                <a:gd name="T2" fmla="*/ 12 w 980"/>
                <a:gd name="T3" fmla="*/ 0 h 19"/>
                <a:gd name="T4" fmla="*/ 12 w 980"/>
                <a:gd name="T5" fmla="*/ 0 h 19"/>
                <a:gd name="T6" fmla="*/ 12 w 980"/>
                <a:gd name="T7" fmla="*/ 0 h 19"/>
                <a:gd name="T8" fmla="*/ 12 w 980"/>
                <a:gd name="T9" fmla="*/ 0 h 19"/>
                <a:gd name="T10" fmla="*/ 0 w 980"/>
                <a:gd name="T11" fmla="*/ 0 h 19"/>
                <a:gd name="T12" fmla="*/ 0 w 980"/>
                <a:gd name="T13" fmla="*/ 0 h 19"/>
                <a:gd name="T14" fmla="*/ 0 w 980"/>
                <a:gd name="T15" fmla="*/ 0 h 19"/>
                <a:gd name="T16" fmla="*/ 0 w 980"/>
                <a:gd name="T17" fmla="*/ 0 h 19"/>
                <a:gd name="T18" fmla="*/ 0 w 980"/>
                <a:gd name="T19" fmla="*/ 0 h 19"/>
                <a:gd name="T20" fmla="*/ 12 w 98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0"/>
                <a:gd name="T34" fmla="*/ 0 h 19"/>
                <a:gd name="T35" fmla="*/ 980 w 98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0" h="19">
                  <a:moveTo>
                    <a:pt x="980" y="0"/>
                  </a:moveTo>
                  <a:lnTo>
                    <a:pt x="979" y="4"/>
                  </a:lnTo>
                  <a:lnTo>
                    <a:pt x="978" y="9"/>
                  </a:lnTo>
                  <a:lnTo>
                    <a:pt x="976" y="15"/>
                  </a:lnTo>
                  <a:lnTo>
                    <a:pt x="974" y="19"/>
                  </a:lnTo>
                  <a:lnTo>
                    <a:pt x="0" y="19"/>
                  </a:lnTo>
                  <a:lnTo>
                    <a:pt x="2" y="15"/>
                  </a:lnTo>
                  <a:lnTo>
                    <a:pt x="3" y="9"/>
                  </a:lnTo>
                  <a:lnTo>
                    <a:pt x="5" y="4"/>
                  </a:lnTo>
                  <a:lnTo>
                    <a:pt x="6" y="0"/>
                  </a:lnTo>
                  <a:lnTo>
                    <a:pt x="980" y="0"/>
                  </a:lnTo>
                  <a:close/>
                </a:path>
              </a:pathLst>
            </a:custGeom>
            <a:solidFill>
              <a:srgbClr val="6C6C6C"/>
            </a:solidFill>
            <a:ln w="9525">
              <a:noFill/>
              <a:round/>
              <a:headEnd/>
              <a:tailEnd/>
            </a:ln>
          </p:spPr>
          <p:txBody>
            <a:bodyPr/>
            <a:lstStyle/>
            <a:p>
              <a:endParaRPr lang="fr-FR"/>
            </a:p>
          </p:txBody>
        </p:sp>
        <p:sp>
          <p:nvSpPr>
            <p:cNvPr id="402" name="Freeform 605"/>
            <p:cNvSpPr>
              <a:spLocks/>
            </p:cNvSpPr>
            <p:nvPr/>
          </p:nvSpPr>
          <p:spPr bwMode="auto">
            <a:xfrm>
              <a:off x="570" y="844"/>
              <a:ext cx="327" cy="6"/>
            </a:xfrm>
            <a:custGeom>
              <a:avLst/>
              <a:gdLst>
                <a:gd name="T0" fmla="*/ 12 w 981"/>
                <a:gd name="T1" fmla="*/ 0 h 19"/>
                <a:gd name="T2" fmla="*/ 12 w 981"/>
                <a:gd name="T3" fmla="*/ 0 h 19"/>
                <a:gd name="T4" fmla="*/ 12 w 981"/>
                <a:gd name="T5" fmla="*/ 0 h 19"/>
                <a:gd name="T6" fmla="*/ 12 w 981"/>
                <a:gd name="T7" fmla="*/ 0 h 19"/>
                <a:gd name="T8" fmla="*/ 12 w 981"/>
                <a:gd name="T9" fmla="*/ 0 h 19"/>
                <a:gd name="T10" fmla="*/ 0 w 981"/>
                <a:gd name="T11" fmla="*/ 0 h 19"/>
                <a:gd name="T12" fmla="*/ 0 w 981"/>
                <a:gd name="T13" fmla="*/ 0 h 19"/>
                <a:gd name="T14" fmla="*/ 0 w 981"/>
                <a:gd name="T15" fmla="*/ 0 h 19"/>
                <a:gd name="T16" fmla="*/ 0 w 981"/>
                <a:gd name="T17" fmla="*/ 0 h 19"/>
                <a:gd name="T18" fmla="*/ 0 w 981"/>
                <a:gd name="T19" fmla="*/ 0 h 19"/>
                <a:gd name="T20" fmla="*/ 12 w 98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1"/>
                <a:gd name="T34" fmla="*/ 0 h 19"/>
                <a:gd name="T35" fmla="*/ 981 w 98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1" h="19">
                  <a:moveTo>
                    <a:pt x="981" y="0"/>
                  </a:moveTo>
                  <a:lnTo>
                    <a:pt x="980" y="5"/>
                  </a:lnTo>
                  <a:lnTo>
                    <a:pt x="979" y="10"/>
                  </a:lnTo>
                  <a:lnTo>
                    <a:pt x="977" y="15"/>
                  </a:lnTo>
                  <a:lnTo>
                    <a:pt x="976" y="19"/>
                  </a:lnTo>
                  <a:lnTo>
                    <a:pt x="0" y="19"/>
                  </a:lnTo>
                  <a:lnTo>
                    <a:pt x="2" y="15"/>
                  </a:lnTo>
                  <a:lnTo>
                    <a:pt x="3" y="9"/>
                  </a:lnTo>
                  <a:lnTo>
                    <a:pt x="5" y="5"/>
                  </a:lnTo>
                  <a:lnTo>
                    <a:pt x="7" y="0"/>
                  </a:lnTo>
                  <a:lnTo>
                    <a:pt x="981" y="0"/>
                  </a:lnTo>
                  <a:close/>
                </a:path>
              </a:pathLst>
            </a:custGeom>
            <a:solidFill>
              <a:srgbClr val="6C6C6C"/>
            </a:solidFill>
            <a:ln w="9525">
              <a:noFill/>
              <a:round/>
              <a:headEnd/>
              <a:tailEnd/>
            </a:ln>
          </p:spPr>
          <p:txBody>
            <a:bodyPr/>
            <a:lstStyle/>
            <a:p>
              <a:endParaRPr lang="fr-FR"/>
            </a:p>
          </p:txBody>
        </p:sp>
        <p:sp>
          <p:nvSpPr>
            <p:cNvPr id="403" name="Freeform 606"/>
            <p:cNvSpPr>
              <a:spLocks/>
            </p:cNvSpPr>
            <p:nvPr/>
          </p:nvSpPr>
          <p:spPr bwMode="auto">
            <a:xfrm>
              <a:off x="568" y="850"/>
              <a:ext cx="328" cy="7"/>
            </a:xfrm>
            <a:custGeom>
              <a:avLst/>
              <a:gdLst>
                <a:gd name="T0" fmla="*/ 12 w 983"/>
                <a:gd name="T1" fmla="*/ 0 h 20"/>
                <a:gd name="T2" fmla="*/ 12 w 983"/>
                <a:gd name="T3" fmla="*/ 0 h 20"/>
                <a:gd name="T4" fmla="*/ 12 w 983"/>
                <a:gd name="T5" fmla="*/ 0 h 20"/>
                <a:gd name="T6" fmla="*/ 12 w 983"/>
                <a:gd name="T7" fmla="*/ 0 h 20"/>
                <a:gd name="T8" fmla="*/ 12 w 983"/>
                <a:gd name="T9" fmla="*/ 0 h 20"/>
                <a:gd name="T10" fmla="*/ 0 w 983"/>
                <a:gd name="T11" fmla="*/ 0 h 20"/>
                <a:gd name="T12" fmla="*/ 0 w 983"/>
                <a:gd name="T13" fmla="*/ 0 h 20"/>
                <a:gd name="T14" fmla="*/ 0 w 983"/>
                <a:gd name="T15" fmla="*/ 0 h 20"/>
                <a:gd name="T16" fmla="*/ 0 w 983"/>
                <a:gd name="T17" fmla="*/ 0 h 20"/>
                <a:gd name="T18" fmla="*/ 0 w 983"/>
                <a:gd name="T19" fmla="*/ 0 h 20"/>
                <a:gd name="T20" fmla="*/ 12 w 983"/>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3"/>
                <a:gd name="T34" fmla="*/ 0 h 20"/>
                <a:gd name="T35" fmla="*/ 983 w 98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3" h="20">
                  <a:moveTo>
                    <a:pt x="983" y="0"/>
                  </a:moveTo>
                  <a:lnTo>
                    <a:pt x="982" y="5"/>
                  </a:lnTo>
                  <a:lnTo>
                    <a:pt x="981" y="9"/>
                  </a:lnTo>
                  <a:lnTo>
                    <a:pt x="979" y="15"/>
                  </a:lnTo>
                  <a:lnTo>
                    <a:pt x="978" y="20"/>
                  </a:lnTo>
                  <a:lnTo>
                    <a:pt x="0" y="20"/>
                  </a:lnTo>
                  <a:lnTo>
                    <a:pt x="2" y="15"/>
                  </a:lnTo>
                  <a:lnTo>
                    <a:pt x="3" y="11"/>
                  </a:lnTo>
                  <a:lnTo>
                    <a:pt x="6" y="5"/>
                  </a:lnTo>
                  <a:lnTo>
                    <a:pt x="7" y="0"/>
                  </a:lnTo>
                  <a:lnTo>
                    <a:pt x="983" y="0"/>
                  </a:lnTo>
                  <a:close/>
                </a:path>
              </a:pathLst>
            </a:custGeom>
            <a:solidFill>
              <a:srgbClr val="6E6E6E"/>
            </a:solidFill>
            <a:ln w="9525">
              <a:noFill/>
              <a:round/>
              <a:headEnd/>
              <a:tailEnd/>
            </a:ln>
          </p:spPr>
          <p:txBody>
            <a:bodyPr/>
            <a:lstStyle/>
            <a:p>
              <a:endParaRPr lang="fr-FR"/>
            </a:p>
          </p:txBody>
        </p:sp>
        <p:sp>
          <p:nvSpPr>
            <p:cNvPr id="404" name="Freeform 607"/>
            <p:cNvSpPr>
              <a:spLocks/>
            </p:cNvSpPr>
            <p:nvPr/>
          </p:nvSpPr>
          <p:spPr bwMode="auto">
            <a:xfrm>
              <a:off x="566" y="857"/>
              <a:ext cx="328" cy="6"/>
            </a:xfrm>
            <a:custGeom>
              <a:avLst/>
              <a:gdLst>
                <a:gd name="T0" fmla="*/ 12 w 985"/>
                <a:gd name="T1" fmla="*/ 0 h 19"/>
                <a:gd name="T2" fmla="*/ 12 w 985"/>
                <a:gd name="T3" fmla="*/ 0 h 19"/>
                <a:gd name="T4" fmla="*/ 12 w 985"/>
                <a:gd name="T5" fmla="*/ 0 h 19"/>
                <a:gd name="T6" fmla="*/ 12 w 985"/>
                <a:gd name="T7" fmla="*/ 0 h 19"/>
                <a:gd name="T8" fmla="*/ 12 w 985"/>
                <a:gd name="T9" fmla="*/ 0 h 19"/>
                <a:gd name="T10" fmla="*/ 0 w 985"/>
                <a:gd name="T11" fmla="*/ 0 h 19"/>
                <a:gd name="T12" fmla="*/ 0 w 985"/>
                <a:gd name="T13" fmla="*/ 0 h 19"/>
                <a:gd name="T14" fmla="*/ 0 w 985"/>
                <a:gd name="T15" fmla="*/ 0 h 19"/>
                <a:gd name="T16" fmla="*/ 0 w 985"/>
                <a:gd name="T17" fmla="*/ 0 h 19"/>
                <a:gd name="T18" fmla="*/ 0 w 985"/>
                <a:gd name="T19" fmla="*/ 0 h 19"/>
                <a:gd name="T20" fmla="*/ 12 w 98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5"/>
                <a:gd name="T34" fmla="*/ 0 h 19"/>
                <a:gd name="T35" fmla="*/ 985 w 98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5" h="19">
                  <a:moveTo>
                    <a:pt x="985" y="0"/>
                  </a:moveTo>
                  <a:lnTo>
                    <a:pt x="984" y="4"/>
                  </a:lnTo>
                  <a:lnTo>
                    <a:pt x="982" y="9"/>
                  </a:lnTo>
                  <a:lnTo>
                    <a:pt x="981" y="14"/>
                  </a:lnTo>
                  <a:lnTo>
                    <a:pt x="980" y="19"/>
                  </a:lnTo>
                  <a:lnTo>
                    <a:pt x="0" y="19"/>
                  </a:lnTo>
                  <a:lnTo>
                    <a:pt x="2" y="14"/>
                  </a:lnTo>
                  <a:lnTo>
                    <a:pt x="4" y="10"/>
                  </a:lnTo>
                  <a:lnTo>
                    <a:pt x="6" y="4"/>
                  </a:lnTo>
                  <a:lnTo>
                    <a:pt x="7" y="0"/>
                  </a:lnTo>
                  <a:lnTo>
                    <a:pt x="985" y="0"/>
                  </a:lnTo>
                  <a:close/>
                </a:path>
              </a:pathLst>
            </a:custGeom>
            <a:solidFill>
              <a:srgbClr val="717171"/>
            </a:solidFill>
            <a:ln w="9525">
              <a:noFill/>
              <a:round/>
              <a:headEnd/>
              <a:tailEnd/>
            </a:ln>
          </p:spPr>
          <p:txBody>
            <a:bodyPr/>
            <a:lstStyle/>
            <a:p>
              <a:endParaRPr lang="fr-FR"/>
            </a:p>
          </p:txBody>
        </p:sp>
        <p:sp>
          <p:nvSpPr>
            <p:cNvPr id="405" name="Freeform 608"/>
            <p:cNvSpPr>
              <a:spLocks/>
            </p:cNvSpPr>
            <p:nvPr/>
          </p:nvSpPr>
          <p:spPr bwMode="auto">
            <a:xfrm>
              <a:off x="564" y="863"/>
              <a:ext cx="328" cy="7"/>
            </a:xfrm>
            <a:custGeom>
              <a:avLst/>
              <a:gdLst>
                <a:gd name="T0" fmla="*/ 12 w 986"/>
                <a:gd name="T1" fmla="*/ 0 h 19"/>
                <a:gd name="T2" fmla="*/ 12 w 986"/>
                <a:gd name="T3" fmla="*/ 0 h 19"/>
                <a:gd name="T4" fmla="*/ 12 w 986"/>
                <a:gd name="T5" fmla="*/ 0 h 19"/>
                <a:gd name="T6" fmla="*/ 12 w 986"/>
                <a:gd name="T7" fmla="*/ 0 h 19"/>
                <a:gd name="T8" fmla="*/ 12 w 986"/>
                <a:gd name="T9" fmla="*/ 0 h 19"/>
                <a:gd name="T10" fmla="*/ 0 w 986"/>
                <a:gd name="T11" fmla="*/ 0 h 19"/>
                <a:gd name="T12" fmla="*/ 0 w 986"/>
                <a:gd name="T13" fmla="*/ 0 h 19"/>
                <a:gd name="T14" fmla="*/ 0 w 986"/>
                <a:gd name="T15" fmla="*/ 0 h 19"/>
                <a:gd name="T16" fmla="*/ 0 w 986"/>
                <a:gd name="T17" fmla="*/ 0 h 19"/>
                <a:gd name="T18" fmla="*/ 0 w 986"/>
                <a:gd name="T19" fmla="*/ 0 h 19"/>
                <a:gd name="T20" fmla="*/ 12 w 98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19"/>
                <a:gd name="T35" fmla="*/ 986 w 98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19">
                  <a:moveTo>
                    <a:pt x="986" y="0"/>
                  </a:moveTo>
                  <a:lnTo>
                    <a:pt x="985" y="4"/>
                  </a:lnTo>
                  <a:lnTo>
                    <a:pt x="983" y="9"/>
                  </a:lnTo>
                  <a:lnTo>
                    <a:pt x="981" y="15"/>
                  </a:lnTo>
                  <a:lnTo>
                    <a:pt x="980" y="19"/>
                  </a:lnTo>
                  <a:lnTo>
                    <a:pt x="0" y="19"/>
                  </a:lnTo>
                  <a:lnTo>
                    <a:pt x="2" y="15"/>
                  </a:lnTo>
                  <a:lnTo>
                    <a:pt x="4" y="9"/>
                  </a:lnTo>
                  <a:lnTo>
                    <a:pt x="5" y="4"/>
                  </a:lnTo>
                  <a:lnTo>
                    <a:pt x="6" y="0"/>
                  </a:lnTo>
                  <a:lnTo>
                    <a:pt x="986" y="0"/>
                  </a:lnTo>
                  <a:close/>
                </a:path>
              </a:pathLst>
            </a:custGeom>
            <a:solidFill>
              <a:srgbClr val="737373"/>
            </a:solidFill>
            <a:ln w="9525">
              <a:noFill/>
              <a:round/>
              <a:headEnd/>
              <a:tailEnd/>
            </a:ln>
          </p:spPr>
          <p:txBody>
            <a:bodyPr/>
            <a:lstStyle/>
            <a:p>
              <a:endParaRPr lang="fr-FR"/>
            </a:p>
          </p:txBody>
        </p:sp>
        <p:sp>
          <p:nvSpPr>
            <p:cNvPr id="406" name="Freeform 609"/>
            <p:cNvSpPr>
              <a:spLocks/>
            </p:cNvSpPr>
            <p:nvPr/>
          </p:nvSpPr>
          <p:spPr bwMode="auto">
            <a:xfrm>
              <a:off x="562" y="870"/>
              <a:ext cx="328" cy="6"/>
            </a:xfrm>
            <a:custGeom>
              <a:avLst/>
              <a:gdLst>
                <a:gd name="T0" fmla="*/ 12 w 986"/>
                <a:gd name="T1" fmla="*/ 0 h 19"/>
                <a:gd name="T2" fmla="*/ 12 w 986"/>
                <a:gd name="T3" fmla="*/ 0 h 19"/>
                <a:gd name="T4" fmla="*/ 12 w 986"/>
                <a:gd name="T5" fmla="*/ 0 h 19"/>
                <a:gd name="T6" fmla="*/ 12 w 986"/>
                <a:gd name="T7" fmla="*/ 0 h 19"/>
                <a:gd name="T8" fmla="*/ 12 w 986"/>
                <a:gd name="T9" fmla="*/ 0 h 19"/>
                <a:gd name="T10" fmla="*/ 0 w 986"/>
                <a:gd name="T11" fmla="*/ 0 h 19"/>
                <a:gd name="T12" fmla="*/ 0 w 986"/>
                <a:gd name="T13" fmla="*/ 0 h 19"/>
                <a:gd name="T14" fmla="*/ 0 w 986"/>
                <a:gd name="T15" fmla="*/ 0 h 19"/>
                <a:gd name="T16" fmla="*/ 0 w 986"/>
                <a:gd name="T17" fmla="*/ 0 h 19"/>
                <a:gd name="T18" fmla="*/ 0 w 986"/>
                <a:gd name="T19" fmla="*/ 0 h 19"/>
                <a:gd name="T20" fmla="*/ 12 w 98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19"/>
                <a:gd name="T35" fmla="*/ 986 w 98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19">
                  <a:moveTo>
                    <a:pt x="986" y="0"/>
                  </a:moveTo>
                  <a:lnTo>
                    <a:pt x="985" y="5"/>
                  </a:lnTo>
                  <a:lnTo>
                    <a:pt x="984" y="9"/>
                  </a:lnTo>
                  <a:lnTo>
                    <a:pt x="981" y="15"/>
                  </a:lnTo>
                  <a:lnTo>
                    <a:pt x="980" y="19"/>
                  </a:lnTo>
                  <a:lnTo>
                    <a:pt x="0" y="19"/>
                  </a:lnTo>
                  <a:lnTo>
                    <a:pt x="2" y="15"/>
                  </a:lnTo>
                  <a:lnTo>
                    <a:pt x="3" y="9"/>
                  </a:lnTo>
                  <a:lnTo>
                    <a:pt x="5" y="5"/>
                  </a:lnTo>
                  <a:lnTo>
                    <a:pt x="6" y="0"/>
                  </a:lnTo>
                  <a:lnTo>
                    <a:pt x="986" y="0"/>
                  </a:lnTo>
                  <a:close/>
                </a:path>
              </a:pathLst>
            </a:custGeom>
            <a:solidFill>
              <a:srgbClr val="767676"/>
            </a:solidFill>
            <a:ln w="9525">
              <a:noFill/>
              <a:round/>
              <a:headEnd/>
              <a:tailEnd/>
            </a:ln>
          </p:spPr>
          <p:txBody>
            <a:bodyPr/>
            <a:lstStyle/>
            <a:p>
              <a:endParaRPr lang="fr-FR"/>
            </a:p>
          </p:txBody>
        </p:sp>
        <p:sp>
          <p:nvSpPr>
            <p:cNvPr id="407" name="Freeform 610"/>
            <p:cNvSpPr>
              <a:spLocks/>
            </p:cNvSpPr>
            <p:nvPr/>
          </p:nvSpPr>
          <p:spPr bwMode="auto">
            <a:xfrm>
              <a:off x="559" y="876"/>
              <a:ext cx="329" cy="7"/>
            </a:xfrm>
            <a:custGeom>
              <a:avLst/>
              <a:gdLst>
                <a:gd name="T0" fmla="*/ 12 w 987"/>
                <a:gd name="T1" fmla="*/ 0 h 20"/>
                <a:gd name="T2" fmla="*/ 12 w 987"/>
                <a:gd name="T3" fmla="*/ 0 h 20"/>
                <a:gd name="T4" fmla="*/ 12 w 987"/>
                <a:gd name="T5" fmla="*/ 0 h 20"/>
                <a:gd name="T6" fmla="*/ 12 w 987"/>
                <a:gd name="T7" fmla="*/ 0 h 20"/>
                <a:gd name="T8" fmla="*/ 12 w 987"/>
                <a:gd name="T9" fmla="*/ 0 h 20"/>
                <a:gd name="T10" fmla="*/ 0 w 987"/>
                <a:gd name="T11" fmla="*/ 0 h 20"/>
                <a:gd name="T12" fmla="*/ 0 w 987"/>
                <a:gd name="T13" fmla="*/ 0 h 20"/>
                <a:gd name="T14" fmla="*/ 0 w 987"/>
                <a:gd name="T15" fmla="*/ 0 h 20"/>
                <a:gd name="T16" fmla="*/ 0 w 987"/>
                <a:gd name="T17" fmla="*/ 0 h 20"/>
                <a:gd name="T18" fmla="*/ 0 w 987"/>
                <a:gd name="T19" fmla="*/ 0 h 20"/>
                <a:gd name="T20" fmla="*/ 12 w 987"/>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7"/>
                <a:gd name="T34" fmla="*/ 0 h 20"/>
                <a:gd name="T35" fmla="*/ 987 w 987"/>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7" h="20">
                  <a:moveTo>
                    <a:pt x="987" y="0"/>
                  </a:moveTo>
                  <a:lnTo>
                    <a:pt x="986" y="5"/>
                  </a:lnTo>
                  <a:lnTo>
                    <a:pt x="985" y="9"/>
                  </a:lnTo>
                  <a:lnTo>
                    <a:pt x="984" y="15"/>
                  </a:lnTo>
                  <a:lnTo>
                    <a:pt x="983" y="20"/>
                  </a:lnTo>
                  <a:lnTo>
                    <a:pt x="0" y="20"/>
                  </a:lnTo>
                  <a:lnTo>
                    <a:pt x="2" y="15"/>
                  </a:lnTo>
                  <a:lnTo>
                    <a:pt x="3" y="9"/>
                  </a:lnTo>
                  <a:lnTo>
                    <a:pt x="6" y="5"/>
                  </a:lnTo>
                  <a:lnTo>
                    <a:pt x="7" y="0"/>
                  </a:lnTo>
                  <a:lnTo>
                    <a:pt x="987" y="0"/>
                  </a:lnTo>
                  <a:close/>
                </a:path>
              </a:pathLst>
            </a:custGeom>
            <a:solidFill>
              <a:srgbClr val="767676"/>
            </a:solidFill>
            <a:ln w="9525">
              <a:noFill/>
              <a:round/>
              <a:headEnd/>
              <a:tailEnd/>
            </a:ln>
          </p:spPr>
          <p:txBody>
            <a:bodyPr/>
            <a:lstStyle/>
            <a:p>
              <a:endParaRPr lang="fr-FR"/>
            </a:p>
          </p:txBody>
        </p:sp>
        <p:sp>
          <p:nvSpPr>
            <p:cNvPr id="408" name="Freeform 611"/>
            <p:cNvSpPr>
              <a:spLocks/>
            </p:cNvSpPr>
            <p:nvPr/>
          </p:nvSpPr>
          <p:spPr bwMode="auto">
            <a:xfrm>
              <a:off x="557" y="883"/>
              <a:ext cx="330" cy="6"/>
            </a:xfrm>
            <a:custGeom>
              <a:avLst/>
              <a:gdLst>
                <a:gd name="T0" fmla="*/ 12 w 990"/>
                <a:gd name="T1" fmla="*/ 0 h 19"/>
                <a:gd name="T2" fmla="*/ 12 w 990"/>
                <a:gd name="T3" fmla="*/ 0 h 19"/>
                <a:gd name="T4" fmla="*/ 12 w 990"/>
                <a:gd name="T5" fmla="*/ 0 h 19"/>
                <a:gd name="T6" fmla="*/ 12 w 990"/>
                <a:gd name="T7" fmla="*/ 0 h 19"/>
                <a:gd name="T8" fmla="*/ 12 w 990"/>
                <a:gd name="T9" fmla="*/ 0 h 19"/>
                <a:gd name="T10" fmla="*/ 0 w 990"/>
                <a:gd name="T11" fmla="*/ 0 h 19"/>
                <a:gd name="T12" fmla="*/ 0 w 990"/>
                <a:gd name="T13" fmla="*/ 0 h 19"/>
                <a:gd name="T14" fmla="*/ 0 w 990"/>
                <a:gd name="T15" fmla="*/ 0 h 19"/>
                <a:gd name="T16" fmla="*/ 0 w 990"/>
                <a:gd name="T17" fmla="*/ 0 h 19"/>
                <a:gd name="T18" fmla="*/ 0 w 990"/>
                <a:gd name="T19" fmla="*/ 0 h 19"/>
                <a:gd name="T20" fmla="*/ 12 w 99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0"/>
                <a:gd name="T34" fmla="*/ 0 h 19"/>
                <a:gd name="T35" fmla="*/ 990 w 99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0" h="19">
                  <a:moveTo>
                    <a:pt x="990" y="0"/>
                  </a:moveTo>
                  <a:lnTo>
                    <a:pt x="989" y="4"/>
                  </a:lnTo>
                  <a:lnTo>
                    <a:pt x="986" y="10"/>
                  </a:lnTo>
                  <a:lnTo>
                    <a:pt x="985" y="14"/>
                  </a:lnTo>
                  <a:lnTo>
                    <a:pt x="984" y="19"/>
                  </a:lnTo>
                  <a:lnTo>
                    <a:pt x="0" y="19"/>
                  </a:lnTo>
                  <a:lnTo>
                    <a:pt x="2" y="14"/>
                  </a:lnTo>
                  <a:lnTo>
                    <a:pt x="4" y="9"/>
                  </a:lnTo>
                  <a:lnTo>
                    <a:pt x="6" y="4"/>
                  </a:lnTo>
                  <a:lnTo>
                    <a:pt x="7" y="0"/>
                  </a:lnTo>
                  <a:lnTo>
                    <a:pt x="990" y="0"/>
                  </a:lnTo>
                  <a:close/>
                </a:path>
              </a:pathLst>
            </a:custGeom>
            <a:solidFill>
              <a:srgbClr val="787878"/>
            </a:solidFill>
            <a:ln w="9525">
              <a:noFill/>
              <a:round/>
              <a:headEnd/>
              <a:tailEnd/>
            </a:ln>
          </p:spPr>
          <p:txBody>
            <a:bodyPr/>
            <a:lstStyle/>
            <a:p>
              <a:endParaRPr lang="fr-FR"/>
            </a:p>
          </p:txBody>
        </p:sp>
        <p:sp>
          <p:nvSpPr>
            <p:cNvPr id="409" name="Freeform 612"/>
            <p:cNvSpPr>
              <a:spLocks/>
            </p:cNvSpPr>
            <p:nvPr/>
          </p:nvSpPr>
          <p:spPr bwMode="auto">
            <a:xfrm>
              <a:off x="555" y="889"/>
              <a:ext cx="330" cy="6"/>
            </a:xfrm>
            <a:custGeom>
              <a:avLst/>
              <a:gdLst>
                <a:gd name="T0" fmla="*/ 12 w 991"/>
                <a:gd name="T1" fmla="*/ 0 h 19"/>
                <a:gd name="T2" fmla="*/ 12 w 991"/>
                <a:gd name="T3" fmla="*/ 0 h 19"/>
                <a:gd name="T4" fmla="*/ 12 w 991"/>
                <a:gd name="T5" fmla="*/ 0 h 19"/>
                <a:gd name="T6" fmla="*/ 12 w 991"/>
                <a:gd name="T7" fmla="*/ 0 h 19"/>
                <a:gd name="T8" fmla="*/ 12 w 991"/>
                <a:gd name="T9" fmla="*/ 0 h 19"/>
                <a:gd name="T10" fmla="*/ 0 w 991"/>
                <a:gd name="T11" fmla="*/ 0 h 19"/>
                <a:gd name="T12" fmla="*/ 0 w 991"/>
                <a:gd name="T13" fmla="*/ 0 h 19"/>
                <a:gd name="T14" fmla="*/ 0 w 991"/>
                <a:gd name="T15" fmla="*/ 0 h 19"/>
                <a:gd name="T16" fmla="*/ 0 w 991"/>
                <a:gd name="T17" fmla="*/ 0 h 19"/>
                <a:gd name="T18" fmla="*/ 0 w 991"/>
                <a:gd name="T19" fmla="*/ 0 h 19"/>
                <a:gd name="T20" fmla="*/ 12 w 99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19"/>
                <a:gd name="T35" fmla="*/ 991 w 99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19">
                  <a:moveTo>
                    <a:pt x="991" y="0"/>
                  </a:moveTo>
                  <a:lnTo>
                    <a:pt x="990" y="4"/>
                  </a:lnTo>
                  <a:lnTo>
                    <a:pt x="989" y="10"/>
                  </a:lnTo>
                  <a:lnTo>
                    <a:pt x="987" y="15"/>
                  </a:lnTo>
                  <a:lnTo>
                    <a:pt x="985" y="19"/>
                  </a:lnTo>
                  <a:lnTo>
                    <a:pt x="0" y="19"/>
                  </a:lnTo>
                  <a:lnTo>
                    <a:pt x="3" y="15"/>
                  </a:lnTo>
                  <a:lnTo>
                    <a:pt x="4" y="9"/>
                  </a:lnTo>
                  <a:lnTo>
                    <a:pt x="6" y="4"/>
                  </a:lnTo>
                  <a:lnTo>
                    <a:pt x="7" y="0"/>
                  </a:lnTo>
                  <a:lnTo>
                    <a:pt x="991" y="0"/>
                  </a:lnTo>
                  <a:close/>
                </a:path>
              </a:pathLst>
            </a:custGeom>
            <a:solidFill>
              <a:srgbClr val="7B7B7B"/>
            </a:solidFill>
            <a:ln w="9525">
              <a:noFill/>
              <a:round/>
              <a:headEnd/>
              <a:tailEnd/>
            </a:ln>
          </p:spPr>
          <p:txBody>
            <a:bodyPr/>
            <a:lstStyle/>
            <a:p>
              <a:endParaRPr lang="fr-FR"/>
            </a:p>
          </p:txBody>
        </p:sp>
        <p:sp>
          <p:nvSpPr>
            <p:cNvPr id="410" name="Freeform 613"/>
            <p:cNvSpPr>
              <a:spLocks/>
            </p:cNvSpPr>
            <p:nvPr/>
          </p:nvSpPr>
          <p:spPr bwMode="auto">
            <a:xfrm>
              <a:off x="553" y="895"/>
              <a:ext cx="330" cy="7"/>
            </a:xfrm>
            <a:custGeom>
              <a:avLst/>
              <a:gdLst>
                <a:gd name="T0" fmla="*/ 12 w 991"/>
                <a:gd name="T1" fmla="*/ 0 h 19"/>
                <a:gd name="T2" fmla="*/ 12 w 991"/>
                <a:gd name="T3" fmla="*/ 0 h 19"/>
                <a:gd name="T4" fmla="*/ 12 w 991"/>
                <a:gd name="T5" fmla="*/ 0 h 19"/>
                <a:gd name="T6" fmla="*/ 12 w 991"/>
                <a:gd name="T7" fmla="*/ 0 h 19"/>
                <a:gd name="T8" fmla="*/ 12 w 991"/>
                <a:gd name="T9" fmla="*/ 0 h 19"/>
                <a:gd name="T10" fmla="*/ 0 w 991"/>
                <a:gd name="T11" fmla="*/ 0 h 19"/>
                <a:gd name="T12" fmla="*/ 0 w 991"/>
                <a:gd name="T13" fmla="*/ 0 h 19"/>
                <a:gd name="T14" fmla="*/ 0 w 991"/>
                <a:gd name="T15" fmla="*/ 0 h 19"/>
                <a:gd name="T16" fmla="*/ 0 w 991"/>
                <a:gd name="T17" fmla="*/ 0 h 19"/>
                <a:gd name="T18" fmla="*/ 0 w 991"/>
                <a:gd name="T19" fmla="*/ 0 h 19"/>
                <a:gd name="T20" fmla="*/ 12 w 99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19"/>
                <a:gd name="T35" fmla="*/ 991 w 99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19">
                  <a:moveTo>
                    <a:pt x="991" y="0"/>
                  </a:moveTo>
                  <a:lnTo>
                    <a:pt x="990" y="5"/>
                  </a:lnTo>
                  <a:lnTo>
                    <a:pt x="989" y="10"/>
                  </a:lnTo>
                  <a:lnTo>
                    <a:pt x="987" y="15"/>
                  </a:lnTo>
                  <a:lnTo>
                    <a:pt x="986" y="19"/>
                  </a:lnTo>
                  <a:lnTo>
                    <a:pt x="0" y="19"/>
                  </a:lnTo>
                  <a:lnTo>
                    <a:pt x="2" y="15"/>
                  </a:lnTo>
                  <a:lnTo>
                    <a:pt x="3" y="9"/>
                  </a:lnTo>
                  <a:lnTo>
                    <a:pt x="5" y="5"/>
                  </a:lnTo>
                  <a:lnTo>
                    <a:pt x="6" y="0"/>
                  </a:lnTo>
                  <a:lnTo>
                    <a:pt x="991" y="0"/>
                  </a:lnTo>
                  <a:close/>
                </a:path>
              </a:pathLst>
            </a:custGeom>
            <a:solidFill>
              <a:srgbClr val="7D7D7D"/>
            </a:solidFill>
            <a:ln w="9525">
              <a:noFill/>
              <a:round/>
              <a:headEnd/>
              <a:tailEnd/>
            </a:ln>
          </p:spPr>
          <p:txBody>
            <a:bodyPr/>
            <a:lstStyle/>
            <a:p>
              <a:endParaRPr lang="fr-FR"/>
            </a:p>
          </p:txBody>
        </p:sp>
        <p:sp>
          <p:nvSpPr>
            <p:cNvPr id="411" name="Freeform 614"/>
            <p:cNvSpPr>
              <a:spLocks/>
            </p:cNvSpPr>
            <p:nvPr/>
          </p:nvSpPr>
          <p:spPr bwMode="auto">
            <a:xfrm>
              <a:off x="550" y="902"/>
              <a:ext cx="331" cy="7"/>
            </a:xfrm>
            <a:custGeom>
              <a:avLst/>
              <a:gdLst>
                <a:gd name="T0" fmla="*/ 12 w 994"/>
                <a:gd name="T1" fmla="*/ 0 h 21"/>
                <a:gd name="T2" fmla="*/ 12 w 994"/>
                <a:gd name="T3" fmla="*/ 0 h 21"/>
                <a:gd name="T4" fmla="*/ 12 w 994"/>
                <a:gd name="T5" fmla="*/ 0 h 21"/>
                <a:gd name="T6" fmla="*/ 12 w 994"/>
                <a:gd name="T7" fmla="*/ 0 h 21"/>
                <a:gd name="T8" fmla="*/ 12 w 994"/>
                <a:gd name="T9" fmla="*/ 0 h 21"/>
                <a:gd name="T10" fmla="*/ 0 w 994"/>
                <a:gd name="T11" fmla="*/ 0 h 21"/>
                <a:gd name="T12" fmla="*/ 0 w 994"/>
                <a:gd name="T13" fmla="*/ 0 h 21"/>
                <a:gd name="T14" fmla="*/ 0 w 994"/>
                <a:gd name="T15" fmla="*/ 0 h 21"/>
                <a:gd name="T16" fmla="*/ 0 w 994"/>
                <a:gd name="T17" fmla="*/ 0 h 21"/>
                <a:gd name="T18" fmla="*/ 0 w 994"/>
                <a:gd name="T19" fmla="*/ 0 h 21"/>
                <a:gd name="T20" fmla="*/ 12 w 994"/>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4"/>
                <a:gd name="T34" fmla="*/ 0 h 21"/>
                <a:gd name="T35" fmla="*/ 994 w 99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4" h="21">
                  <a:moveTo>
                    <a:pt x="994" y="0"/>
                  </a:moveTo>
                  <a:lnTo>
                    <a:pt x="993" y="5"/>
                  </a:lnTo>
                  <a:lnTo>
                    <a:pt x="992" y="11"/>
                  </a:lnTo>
                  <a:lnTo>
                    <a:pt x="989" y="15"/>
                  </a:lnTo>
                  <a:lnTo>
                    <a:pt x="988" y="21"/>
                  </a:lnTo>
                  <a:lnTo>
                    <a:pt x="0" y="21"/>
                  </a:lnTo>
                  <a:lnTo>
                    <a:pt x="2" y="15"/>
                  </a:lnTo>
                  <a:lnTo>
                    <a:pt x="4" y="11"/>
                  </a:lnTo>
                  <a:lnTo>
                    <a:pt x="5" y="5"/>
                  </a:lnTo>
                  <a:lnTo>
                    <a:pt x="8" y="0"/>
                  </a:lnTo>
                  <a:lnTo>
                    <a:pt x="994" y="0"/>
                  </a:lnTo>
                  <a:close/>
                </a:path>
              </a:pathLst>
            </a:custGeom>
            <a:solidFill>
              <a:srgbClr val="808080"/>
            </a:solidFill>
            <a:ln w="9525">
              <a:noFill/>
              <a:round/>
              <a:headEnd/>
              <a:tailEnd/>
            </a:ln>
          </p:spPr>
          <p:txBody>
            <a:bodyPr/>
            <a:lstStyle/>
            <a:p>
              <a:endParaRPr lang="fr-FR"/>
            </a:p>
          </p:txBody>
        </p:sp>
        <p:sp>
          <p:nvSpPr>
            <p:cNvPr id="412" name="Freeform 615"/>
            <p:cNvSpPr>
              <a:spLocks/>
            </p:cNvSpPr>
            <p:nvPr/>
          </p:nvSpPr>
          <p:spPr bwMode="auto">
            <a:xfrm>
              <a:off x="528" y="909"/>
              <a:ext cx="351" cy="91"/>
            </a:xfrm>
            <a:custGeom>
              <a:avLst/>
              <a:gdLst>
                <a:gd name="T0" fmla="*/ 13 w 1053"/>
                <a:gd name="T1" fmla="*/ 0 h 273"/>
                <a:gd name="T2" fmla="*/ 13 w 1053"/>
                <a:gd name="T3" fmla="*/ 0 h 273"/>
                <a:gd name="T4" fmla="*/ 13 w 1053"/>
                <a:gd name="T5" fmla="*/ 1 h 273"/>
                <a:gd name="T6" fmla="*/ 13 w 1053"/>
                <a:gd name="T7" fmla="*/ 1 h 273"/>
                <a:gd name="T8" fmla="*/ 13 w 1053"/>
                <a:gd name="T9" fmla="*/ 2 h 273"/>
                <a:gd name="T10" fmla="*/ 12 w 1053"/>
                <a:gd name="T11" fmla="*/ 2 h 273"/>
                <a:gd name="T12" fmla="*/ 12 w 1053"/>
                <a:gd name="T13" fmla="*/ 3 h 273"/>
                <a:gd name="T14" fmla="*/ 12 w 1053"/>
                <a:gd name="T15" fmla="*/ 3 h 273"/>
                <a:gd name="T16" fmla="*/ 12 w 1053"/>
                <a:gd name="T17" fmla="*/ 3 h 273"/>
                <a:gd name="T18" fmla="*/ 12 w 1053"/>
                <a:gd name="T19" fmla="*/ 3 h 273"/>
                <a:gd name="T20" fmla="*/ 11 w 1053"/>
                <a:gd name="T21" fmla="*/ 3 h 273"/>
                <a:gd name="T22" fmla="*/ 11 w 1053"/>
                <a:gd name="T23" fmla="*/ 3 h 273"/>
                <a:gd name="T24" fmla="*/ 11 w 1053"/>
                <a:gd name="T25" fmla="*/ 3 h 273"/>
                <a:gd name="T26" fmla="*/ 10 w 1053"/>
                <a:gd name="T27" fmla="*/ 3 h 273"/>
                <a:gd name="T28" fmla="*/ 10 w 1053"/>
                <a:gd name="T29" fmla="*/ 3 h 273"/>
                <a:gd name="T30" fmla="*/ 9 w 1053"/>
                <a:gd name="T31" fmla="*/ 3 h 273"/>
                <a:gd name="T32" fmla="*/ 9 w 1053"/>
                <a:gd name="T33" fmla="*/ 3 h 273"/>
                <a:gd name="T34" fmla="*/ 9 w 1053"/>
                <a:gd name="T35" fmla="*/ 3 h 273"/>
                <a:gd name="T36" fmla="*/ 8 w 1053"/>
                <a:gd name="T37" fmla="*/ 3 h 273"/>
                <a:gd name="T38" fmla="*/ 8 w 1053"/>
                <a:gd name="T39" fmla="*/ 3 h 273"/>
                <a:gd name="T40" fmla="*/ 8 w 1053"/>
                <a:gd name="T41" fmla="*/ 3 h 273"/>
                <a:gd name="T42" fmla="*/ 7 w 1053"/>
                <a:gd name="T43" fmla="*/ 3 h 273"/>
                <a:gd name="T44" fmla="*/ 7 w 1053"/>
                <a:gd name="T45" fmla="*/ 3 h 273"/>
                <a:gd name="T46" fmla="*/ 6 w 1053"/>
                <a:gd name="T47" fmla="*/ 3 h 273"/>
                <a:gd name="T48" fmla="*/ 6 w 1053"/>
                <a:gd name="T49" fmla="*/ 3 h 273"/>
                <a:gd name="T50" fmla="*/ 6 w 1053"/>
                <a:gd name="T51" fmla="*/ 3 h 273"/>
                <a:gd name="T52" fmla="*/ 5 w 1053"/>
                <a:gd name="T53" fmla="*/ 3 h 273"/>
                <a:gd name="T54" fmla="*/ 5 w 1053"/>
                <a:gd name="T55" fmla="*/ 3 h 273"/>
                <a:gd name="T56" fmla="*/ 5 w 1053"/>
                <a:gd name="T57" fmla="*/ 3 h 273"/>
                <a:gd name="T58" fmla="*/ 4 w 1053"/>
                <a:gd name="T59" fmla="*/ 3 h 273"/>
                <a:gd name="T60" fmla="*/ 4 w 1053"/>
                <a:gd name="T61" fmla="*/ 3 h 273"/>
                <a:gd name="T62" fmla="*/ 3 w 1053"/>
                <a:gd name="T63" fmla="*/ 2 h 273"/>
                <a:gd name="T64" fmla="*/ 3 w 1053"/>
                <a:gd name="T65" fmla="*/ 2 h 273"/>
                <a:gd name="T66" fmla="*/ 3 w 1053"/>
                <a:gd name="T67" fmla="*/ 2 h 273"/>
                <a:gd name="T68" fmla="*/ 2 w 1053"/>
                <a:gd name="T69" fmla="*/ 2 h 273"/>
                <a:gd name="T70" fmla="*/ 2 w 1053"/>
                <a:gd name="T71" fmla="*/ 2 h 273"/>
                <a:gd name="T72" fmla="*/ 2 w 1053"/>
                <a:gd name="T73" fmla="*/ 2 h 273"/>
                <a:gd name="T74" fmla="*/ 1 w 1053"/>
                <a:gd name="T75" fmla="*/ 2 h 273"/>
                <a:gd name="T76" fmla="*/ 1 w 1053"/>
                <a:gd name="T77" fmla="*/ 2 h 273"/>
                <a:gd name="T78" fmla="*/ 0 w 1053"/>
                <a:gd name="T79" fmla="*/ 2 h 273"/>
                <a:gd name="T80" fmla="*/ 0 w 1053"/>
                <a:gd name="T81" fmla="*/ 2 h 273"/>
                <a:gd name="T82" fmla="*/ 0 w 1053"/>
                <a:gd name="T83" fmla="*/ 2 h 273"/>
                <a:gd name="T84" fmla="*/ 0 w 1053"/>
                <a:gd name="T85" fmla="*/ 2 h 273"/>
                <a:gd name="T86" fmla="*/ 0 w 1053"/>
                <a:gd name="T87" fmla="*/ 1 h 273"/>
                <a:gd name="T88" fmla="*/ 0 w 1053"/>
                <a:gd name="T89" fmla="*/ 1 h 273"/>
                <a:gd name="T90" fmla="*/ 1 w 1053"/>
                <a:gd name="T91" fmla="*/ 1 h 273"/>
                <a:gd name="T92" fmla="*/ 1 w 1053"/>
                <a:gd name="T93" fmla="*/ 1 h 273"/>
                <a:gd name="T94" fmla="*/ 1 w 1053"/>
                <a:gd name="T95" fmla="*/ 0 h 273"/>
                <a:gd name="T96" fmla="*/ 1 w 1053"/>
                <a:gd name="T97" fmla="*/ 0 h 273"/>
                <a:gd name="T98" fmla="*/ 13 w 1053"/>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3"/>
                <a:gd name="T151" fmla="*/ 0 h 273"/>
                <a:gd name="T152" fmla="*/ 1053 w 1053"/>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3" h="273">
                  <a:moveTo>
                    <a:pt x="1053" y="0"/>
                  </a:moveTo>
                  <a:lnTo>
                    <a:pt x="1044" y="34"/>
                  </a:lnTo>
                  <a:lnTo>
                    <a:pt x="1034" y="68"/>
                  </a:lnTo>
                  <a:lnTo>
                    <a:pt x="1025" y="102"/>
                  </a:lnTo>
                  <a:lnTo>
                    <a:pt x="1016" y="136"/>
                  </a:lnTo>
                  <a:lnTo>
                    <a:pt x="1006" y="171"/>
                  </a:lnTo>
                  <a:lnTo>
                    <a:pt x="997" y="205"/>
                  </a:lnTo>
                  <a:lnTo>
                    <a:pt x="986" y="239"/>
                  </a:lnTo>
                  <a:lnTo>
                    <a:pt x="977" y="273"/>
                  </a:lnTo>
                  <a:lnTo>
                    <a:pt x="947" y="269"/>
                  </a:lnTo>
                  <a:lnTo>
                    <a:pt x="916" y="267"/>
                  </a:lnTo>
                  <a:lnTo>
                    <a:pt x="886" y="264"/>
                  </a:lnTo>
                  <a:lnTo>
                    <a:pt x="855" y="260"/>
                  </a:lnTo>
                  <a:lnTo>
                    <a:pt x="824" y="257"/>
                  </a:lnTo>
                  <a:lnTo>
                    <a:pt x="794" y="255"/>
                  </a:lnTo>
                  <a:lnTo>
                    <a:pt x="764" y="251"/>
                  </a:lnTo>
                  <a:lnTo>
                    <a:pt x="734" y="248"/>
                  </a:lnTo>
                  <a:lnTo>
                    <a:pt x="703" y="246"/>
                  </a:lnTo>
                  <a:lnTo>
                    <a:pt x="673" y="242"/>
                  </a:lnTo>
                  <a:lnTo>
                    <a:pt x="642" y="239"/>
                  </a:lnTo>
                  <a:lnTo>
                    <a:pt x="612" y="235"/>
                  </a:lnTo>
                  <a:lnTo>
                    <a:pt x="581" y="233"/>
                  </a:lnTo>
                  <a:lnTo>
                    <a:pt x="550" y="230"/>
                  </a:lnTo>
                  <a:lnTo>
                    <a:pt x="520" y="226"/>
                  </a:lnTo>
                  <a:lnTo>
                    <a:pt x="489" y="223"/>
                  </a:lnTo>
                  <a:lnTo>
                    <a:pt x="459" y="221"/>
                  </a:lnTo>
                  <a:lnTo>
                    <a:pt x="428" y="217"/>
                  </a:lnTo>
                  <a:lnTo>
                    <a:pt x="398" y="214"/>
                  </a:lnTo>
                  <a:lnTo>
                    <a:pt x="367" y="212"/>
                  </a:lnTo>
                  <a:lnTo>
                    <a:pt x="336" y="208"/>
                  </a:lnTo>
                  <a:lnTo>
                    <a:pt x="306" y="205"/>
                  </a:lnTo>
                  <a:lnTo>
                    <a:pt x="275" y="201"/>
                  </a:lnTo>
                  <a:lnTo>
                    <a:pt x="245" y="199"/>
                  </a:lnTo>
                  <a:lnTo>
                    <a:pt x="214" y="196"/>
                  </a:lnTo>
                  <a:lnTo>
                    <a:pt x="183" y="192"/>
                  </a:lnTo>
                  <a:lnTo>
                    <a:pt x="153" y="190"/>
                  </a:lnTo>
                  <a:lnTo>
                    <a:pt x="122" y="187"/>
                  </a:lnTo>
                  <a:lnTo>
                    <a:pt x="92" y="183"/>
                  </a:lnTo>
                  <a:lnTo>
                    <a:pt x="61" y="180"/>
                  </a:lnTo>
                  <a:lnTo>
                    <a:pt x="31" y="178"/>
                  </a:lnTo>
                  <a:lnTo>
                    <a:pt x="0" y="174"/>
                  </a:lnTo>
                  <a:lnTo>
                    <a:pt x="8" y="153"/>
                  </a:lnTo>
                  <a:lnTo>
                    <a:pt x="17" y="131"/>
                  </a:lnTo>
                  <a:lnTo>
                    <a:pt x="25" y="110"/>
                  </a:lnTo>
                  <a:lnTo>
                    <a:pt x="33" y="87"/>
                  </a:lnTo>
                  <a:lnTo>
                    <a:pt x="41" y="65"/>
                  </a:lnTo>
                  <a:lnTo>
                    <a:pt x="49" y="44"/>
                  </a:lnTo>
                  <a:lnTo>
                    <a:pt x="57" y="21"/>
                  </a:lnTo>
                  <a:lnTo>
                    <a:pt x="65" y="0"/>
                  </a:lnTo>
                  <a:lnTo>
                    <a:pt x="1053" y="0"/>
                  </a:lnTo>
                  <a:close/>
                </a:path>
              </a:pathLst>
            </a:custGeom>
            <a:solidFill>
              <a:srgbClr val="808080"/>
            </a:solidFill>
            <a:ln w="9525">
              <a:noFill/>
              <a:round/>
              <a:headEnd/>
              <a:tailEnd/>
            </a:ln>
          </p:spPr>
          <p:txBody>
            <a:bodyPr/>
            <a:lstStyle/>
            <a:p>
              <a:endParaRPr lang="fr-FR"/>
            </a:p>
          </p:txBody>
        </p:sp>
        <p:sp>
          <p:nvSpPr>
            <p:cNvPr id="413" name="Freeform 616"/>
            <p:cNvSpPr>
              <a:spLocks/>
            </p:cNvSpPr>
            <p:nvPr/>
          </p:nvSpPr>
          <p:spPr bwMode="auto">
            <a:xfrm>
              <a:off x="610" y="1531"/>
              <a:ext cx="258" cy="379"/>
            </a:xfrm>
            <a:custGeom>
              <a:avLst/>
              <a:gdLst>
                <a:gd name="T0" fmla="*/ 4 w 776"/>
                <a:gd name="T1" fmla="*/ 0 h 1135"/>
                <a:gd name="T2" fmla="*/ 5 w 776"/>
                <a:gd name="T3" fmla="*/ 0 h 1135"/>
                <a:gd name="T4" fmla="*/ 6 w 776"/>
                <a:gd name="T5" fmla="*/ 0 h 1135"/>
                <a:gd name="T6" fmla="*/ 7 w 776"/>
                <a:gd name="T7" fmla="*/ 1 h 1135"/>
                <a:gd name="T8" fmla="*/ 7 w 776"/>
                <a:gd name="T9" fmla="*/ 2 h 1135"/>
                <a:gd name="T10" fmla="*/ 8 w 776"/>
                <a:gd name="T11" fmla="*/ 3 h 1135"/>
                <a:gd name="T12" fmla="*/ 9 w 776"/>
                <a:gd name="T13" fmla="*/ 4 h 1135"/>
                <a:gd name="T14" fmla="*/ 9 w 776"/>
                <a:gd name="T15" fmla="*/ 5 h 1135"/>
                <a:gd name="T16" fmla="*/ 9 w 776"/>
                <a:gd name="T17" fmla="*/ 7 h 1135"/>
                <a:gd name="T18" fmla="*/ 10 w 776"/>
                <a:gd name="T19" fmla="*/ 8 h 1135"/>
                <a:gd name="T20" fmla="*/ 9 w 776"/>
                <a:gd name="T21" fmla="*/ 10 h 1135"/>
                <a:gd name="T22" fmla="*/ 9 w 776"/>
                <a:gd name="T23" fmla="*/ 11 h 1135"/>
                <a:gd name="T24" fmla="*/ 9 w 776"/>
                <a:gd name="T25" fmla="*/ 12 h 1135"/>
                <a:gd name="T26" fmla="*/ 8 w 776"/>
                <a:gd name="T27" fmla="*/ 13 h 1135"/>
                <a:gd name="T28" fmla="*/ 7 w 776"/>
                <a:gd name="T29" fmla="*/ 13 h 1135"/>
                <a:gd name="T30" fmla="*/ 7 w 776"/>
                <a:gd name="T31" fmla="*/ 14 h 1135"/>
                <a:gd name="T32" fmla="*/ 6 w 776"/>
                <a:gd name="T33" fmla="*/ 14 h 1135"/>
                <a:gd name="T34" fmla="*/ 5 w 776"/>
                <a:gd name="T35" fmla="*/ 14 h 1135"/>
                <a:gd name="T36" fmla="*/ 4 w 776"/>
                <a:gd name="T37" fmla="*/ 14 h 1135"/>
                <a:gd name="T38" fmla="*/ 3 w 776"/>
                <a:gd name="T39" fmla="*/ 13 h 1135"/>
                <a:gd name="T40" fmla="*/ 2 w 776"/>
                <a:gd name="T41" fmla="*/ 12 h 1135"/>
                <a:gd name="T42" fmla="*/ 1 w 776"/>
                <a:gd name="T43" fmla="*/ 11 h 1135"/>
                <a:gd name="T44" fmla="*/ 1 w 776"/>
                <a:gd name="T45" fmla="*/ 10 h 1135"/>
                <a:gd name="T46" fmla="*/ 0 w 776"/>
                <a:gd name="T47" fmla="*/ 9 h 1135"/>
                <a:gd name="T48" fmla="*/ 0 w 776"/>
                <a:gd name="T49" fmla="*/ 7 h 1135"/>
                <a:gd name="T50" fmla="*/ 0 w 776"/>
                <a:gd name="T51" fmla="*/ 6 h 1135"/>
                <a:gd name="T52" fmla="*/ 0 w 776"/>
                <a:gd name="T53" fmla="*/ 4 h 1135"/>
                <a:gd name="T54" fmla="*/ 0 w 776"/>
                <a:gd name="T55" fmla="*/ 3 h 1135"/>
                <a:gd name="T56" fmla="*/ 1 w 776"/>
                <a:gd name="T57" fmla="*/ 2 h 1135"/>
                <a:gd name="T58" fmla="*/ 1 w 776"/>
                <a:gd name="T59" fmla="*/ 1 h 1135"/>
                <a:gd name="T60" fmla="*/ 2 w 776"/>
                <a:gd name="T61" fmla="*/ 1 h 1135"/>
                <a:gd name="T62" fmla="*/ 3 w 776"/>
                <a:gd name="T63" fmla="*/ 0 h 1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6"/>
                <a:gd name="T97" fmla="*/ 0 h 1135"/>
                <a:gd name="T98" fmla="*/ 776 w 776"/>
                <a:gd name="T99" fmla="*/ 1135 h 1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6" h="1135">
                  <a:moveTo>
                    <a:pt x="281" y="5"/>
                  </a:moveTo>
                  <a:lnTo>
                    <a:pt x="320" y="0"/>
                  </a:lnTo>
                  <a:lnTo>
                    <a:pt x="358" y="3"/>
                  </a:lnTo>
                  <a:lnTo>
                    <a:pt x="397" y="9"/>
                  </a:lnTo>
                  <a:lnTo>
                    <a:pt x="435" y="22"/>
                  </a:lnTo>
                  <a:lnTo>
                    <a:pt x="473" y="40"/>
                  </a:lnTo>
                  <a:lnTo>
                    <a:pt x="508" y="61"/>
                  </a:lnTo>
                  <a:lnTo>
                    <a:pt x="543" y="89"/>
                  </a:lnTo>
                  <a:lnTo>
                    <a:pt x="577" y="120"/>
                  </a:lnTo>
                  <a:lnTo>
                    <a:pt x="609" y="155"/>
                  </a:lnTo>
                  <a:lnTo>
                    <a:pt x="638" y="195"/>
                  </a:lnTo>
                  <a:lnTo>
                    <a:pt x="665" y="238"/>
                  </a:lnTo>
                  <a:lnTo>
                    <a:pt x="690" y="285"/>
                  </a:lnTo>
                  <a:lnTo>
                    <a:pt x="713" y="333"/>
                  </a:lnTo>
                  <a:lnTo>
                    <a:pt x="732" y="385"/>
                  </a:lnTo>
                  <a:lnTo>
                    <a:pt x="749" y="441"/>
                  </a:lnTo>
                  <a:lnTo>
                    <a:pt x="762" y="497"/>
                  </a:lnTo>
                  <a:lnTo>
                    <a:pt x="771" y="555"/>
                  </a:lnTo>
                  <a:lnTo>
                    <a:pt x="775" y="612"/>
                  </a:lnTo>
                  <a:lnTo>
                    <a:pt x="776" y="667"/>
                  </a:lnTo>
                  <a:lnTo>
                    <a:pt x="773" y="722"/>
                  </a:lnTo>
                  <a:lnTo>
                    <a:pt x="766" y="774"/>
                  </a:lnTo>
                  <a:lnTo>
                    <a:pt x="756" y="824"/>
                  </a:lnTo>
                  <a:lnTo>
                    <a:pt x="743" y="870"/>
                  </a:lnTo>
                  <a:lnTo>
                    <a:pt x="726" y="915"/>
                  </a:lnTo>
                  <a:lnTo>
                    <a:pt x="707" y="956"/>
                  </a:lnTo>
                  <a:lnTo>
                    <a:pt x="685" y="995"/>
                  </a:lnTo>
                  <a:lnTo>
                    <a:pt x="659" y="1029"/>
                  </a:lnTo>
                  <a:lnTo>
                    <a:pt x="630" y="1058"/>
                  </a:lnTo>
                  <a:lnTo>
                    <a:pt x="600" y="1084"/>
                  </a:lnTo>
                  <a:lnTo>
                    <a:pt x="567" y="1104"/>
                  </a:lnTo>
                  <a:lnTo>
                    <a:pt x="532" y="1120"/>
                  </a:lnTo>
                  <a:lnTo>
                    <a:pt x="494" y="1130"/>
                  </a:lnTo>
                  <a:lnTo>
                    <a:pt x="456" y="1135"/>
                  </a:lnTo>
                  <a:lnTo>
                    <a:pt x="417" y="1133"/>
                  </a:lnTo>
                  <a:lnTo>
                    <a:pt x="379" y="1126"/>
                  </a:lnTo>
                  <a:lnTo>
                    <a:pt x="340" y="1113"/>
                  </a:lnTo>
                  <a:lnTo>
                    <a:pt x="303" y="1095"/>
                  </a:lnTo>
                  <a:lnTo>
                    <a:pt x="268" y="1074"/>
                  </a:lnTo>
                  <a:lnTo>
                    <a:pt x="233" y="1047"/>
                  </a:lnTo>
                  <a:lnTo>
                    <a:pt x="199" y="1015"/>
                  </a:lnTo>
                  <a:lnTo>
                    <a:pt x="167" y="980"/>
                  </a:lnTo>
                  <a:lnTo>
                    <a:pt x="138" y="940"/>
                  </a:lnTo>
                  <a:lnTo>
                    <a:pt x="110" y="897"/>
                  </a:lnTo>
                  <a:lnTo>
                    <a:pt x="86" y="851"/>
                  </a:lnTo>
                  <a:lnTo>
                    <a:pt x="63" y="802"/>
                  </a:lnTo>
                  <a:lnTo>
                    <a:pt x="44" y="750"/>
                  </a:lnTo>
                  <a:lnTo>
                    <a:pt x="27" y="694"/>
                  </a:lnTo>
                  <a:lnTo>
                    <a:pt x="14" y="638"/>
                  </a:lnTo>
                  <a:lnTo>
                    <a:pt x="5" y="580"/>
                  </a:lnTo>
                  <a:lnTo>
                    <a:pt x="1" y="523"/>
                  </a:lnTo>
                  <a:lnTo>
                    <a:pt x="0" y="468"/>
                  </a:lnTo>
                  <a:lnTo>
                    <a:pt x="3" y="414"/>
                  </a:lnTo>
                  <a:lnTo>
                    <a:pt x="10" y="362"/>
                  </a:lnTo>
                  <a:lnTo>
                    <a:pt x="20" y="312"/>
                  </a:lnTo>
                  <a:lnTo>
                    <a:pt x="32" y="265"/>
                  </a:lnTo>
                  <a:lnTo>
                    <a:pt x="49" y="220"/>
                  </a:lnTo>
                  <a:lnTo>
                    <a:pt x="69" y="179"/>
                  </a:lnTo>
                  <a:lnTo>
                    <a:pt x="91" y="141"/>
                  </a:lnTo>
                  <a:lnTo>
                    <a:pt x="117" y="107"/>
                  </a:lnTo>
                  <a:lnTo>
                    <a:pt x="146" y="77"/>
                  </a:lnTo>
                  <a:lnTo>
                    <a:pt x="176" y="51"/>
                  </a:lnTo>
                  <a:lnTo>
                    <a:pt x="209" y="31"/>
                  </a:lnTo>
                  <a:lnTo>
                    <a:pt x="244" y="15"/>
                  </a:lnTo>
                  <a:lnTo>
                    <a:pt x="281" y="5"/>
                  </a:lnTo>
                  <a:close/>
                </a:path>
              </a:pathLst>
            </a:custGeom>
            <a:solidFill>
              <a:srgbClr val="CCFFFF"/>
            </a:solidFill>
            <a:ln w="9525">
              <a:noFill/>
              <a:round/>
              <a:headEnd/>
              <a:tailEnd/>
            </a:ln>
          </p:spPr>
          <p:txBody>
            <a:bodyPr/>
            <a:lstStyle/>
            <a:p>
              <a:endParaRPr lang="fr-FR"/>
            </a:p>
          </p:txBody>
        </p:sp>
        <p:sp>
          <p:nvSpPr>
            <p:cNvPr id="414" name="Freeform 617"/>
            <p:cNvSpPr>
              <a:spLocks/>
            </p:cNvSpPr>
            <p:nvPr/>
          </p:nvSpPr>
          <p:spPr bwMode="auto">
            <a:xfrm>
              <a:off x="649" y="1564"/>
              <a:ext cx="213" cy="156"/>
            </a:xfrm>
            <a:custGeom>
              <a:avLst/>
              <a:gdLst>
                <a:gd name="T0" fmla="*/ 0 w 639"/>
                <a:gd name="T1" fmla="*/ 5 h 467"/>
                <a:gd name="T2" fmla="*/ 0 w 639"/>
                <a:gd name="T3" fmla="*/ 4 h 467"/>
                <a:gd name="T4" fmla="*/ 0 w 639"/>
                <a:gd name="T5" fmla="*/ 3 h 467"/>
                <a:gd name="T6" fmla="*/ 1 w 639"/>
                <a:gd name="T7" fmla="*/ 2 h 467"/>
                <a:gd name="T8" fmla="*/ 1 w 639"/>
                <a:gd name="T9" fmla="*/ 1 h 467"/>
                <a:gd name="T10" fmla="*/ 1 w 639"/>
                <a:gd name="T11" fmla="*/ 1 h 467"/>
                <a:gd name="T12" fmla="*/ 2 w 639"/>
                <a:gd name="T13" fmla="*/ 0 h 467"/>
                <a:gd name="T14" fmla="*/ 3 w 639"/>
                <a:gd name="T15" fmla="*/ 0 h 467"/>
                <a:gd name="T16" fmla="*/ 4 w 639"/>
                <a:gd name="T17" fmla="*/ 0 h 467"/>
                <a:gd name="T18" fmla="*/ 4 w 639"/>
                <a:gd name="T19" fmla="*/ 0 h 467"/>
                <a:gd name="T20" fmla="*/ 5 w 639"/>
                <a:gd name="T21" fmla="*/ 1 h 467"/>
                <a:gd name="T22" fmla="*/ 6 w 639"/>
                <a:gd name="T23" fmla="*/ 1 h 467"/>
                <a:gd name="T24" fmla="*/ 7 w 639"/>
                <a:gd name="T25" fmla="*/ 2 h 467"/>
                <a:gd name="T26" fmla="*/ 7 w 639"/>
                <a:gd name="T27" fmla="*/ 3 h 467"/>
                <a:gd name="T28" fmla="*/ 7 w 639"/>
                <a:gd name="T29" fmla="*/ 4 h 467"/>
                <a:gd name="T30" fmla="*/ 8 w 639"/>
                <a:gd name="T31" fmla="*/ 5 h 467"/>
                <a:gd name="T32" fmla="*/ 8 w 639"/>
                <a:gd name="T33" fmla="*/ 6 h 467"/>
                <a:gd name="T34" fmla="*/ 7 w 639"/>
                <a:gd name="T35" fmla="*/ 6 h 467"/>
                <a:gd name="T36" fmla="*/ 7 w 639"/>
                <a:gd name="T37" fmla="*/ 5 h 467"/>
                <a:gd name="T38" fmla="*/ 7 w 639"/>
                <a:gd name="T39" fmla="*/ 4 h 467"/>
                <a:gd name="T40" fmla="*/ 6 w 639"/>
                <a:gd name="T41" fmla="*/ 3 h 467"/>
                <a:gd name="T42" fmla="*/ 6 w 639"/>
                <a:gd name="T43" fmla="*/ 2 h 467"/>
                <a:gd name="T44" fmla="*/ 5 w 639"/>
                <a:gd name="T45" fmla="*/ 2 h 467"/>
                <a:gd name="T46" fmla="*/ 5 w 639"/>
                <a:gd name="T47" fmla="*/ 2 h 467"/>
                <a:gd name="T48" fmla="*/ 4 w 639"/>
                <a:gd name="T49" fmla="*/ 1 h 467"/>
                <a:gd name="T50" fmla="*/ 3 w 639"/>
                <a:gd name="T51" fmla="*/ 1 h 467"/>
                <a:gd name="T52" fmla="*/ 3 w 639"/>
                <a:gd name="T53" fmla="*/ 1 h 467"/>
                <a:gd name="T54" fmla="*/ 2 w 639"/>
                <a:gd name="T55" fmla="*/ 2 h 467"/>
                <a:gd name="T56" fmla="*/ 2 w 639"/>
                <a:gd name="T57" fmla="*/ 2 h 467"/>
                <a:gd name="T58" fmla="*/ 1 w 639"/>
                <a:gd name="T59" fmla="*/ 3 h 467"/>
                <a:gd name="T60" fmla="*/ 1 w 639"/>
                <a:gd name="T61" fmla="*/ 3 h 467"/>
                <a:gd name="T62" fmla="*/ 1 w 639"/>
                <a:gd name="T63" fmla="*/ 4 h 467"/>
                <a:gd name="T64" fmla="*/ 1 w 639"/>
                <a:gd name="T65" fmla="*/ 5 h 467"/>
                <a:gd name="T66" fmla="*/ 1 w 639"/>
                <a:gd name="T67" fmla="*/ 6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
                <a:gd name="T103" fmla="*/ 0 h 467"/>
                <a:gd name="T104" fmla="*/ 639 w 639"/>
                <a:gd name="T105" fmla="*/ 467 h 4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 h="467">
                  <a:moveTo>
                    <a:pt x="4" y="467"/>
                  </a:moveTo>
                  <a:lnTo>
                    <a:pt x="2" y="434"/>
                  </a:lnTo>
                  <a:lnTo>
                    <a:pt x="0" y="387"/>
                  </a:lnTo>
                  <a:lnTo>
                    <a:pt x="3" y="343"/>
                  </a:lnTo>
                  <a:lnTo>
                    <a:pt x="8" y="300"/>
                  </a:lnTo>
                  <a:lnTo>
                    <a:pt x="16" y="258"/>
                  </a:lnTo>
                  <a:lnTo>
                    <a:pt x="28" y="218"/>
                  </a:lnTo>
                  <a:lnTo>
                    <a:pt x="41" y="182"/>
                  </a:lnTo>
                  <a:lnTo>
                    <a:pt x="58" y="147"/>
                  </a:lnTo>
                  <a:lnTo>
                    <a:pt x="76" y="116"/>
                  </a:lnTo>
                  <a:lnTo>
                    <a:pt x="98" y="88"/>
                  </a:lnTo>
                  <a:lnTo>
                    <a:pt x="120" y="63"/>
                  </a:lnTo>
                  <a:lnTo>
                    <a:pt x="146" y="42"/>
                  </a:lnTo>
                  <a:lnTo>
                    <a:pt x="174" y="25"/>
                  </a:lnTo>
                  <a:lnTo>
                    <a:pt x="203" y="11"/>
                  </a:lnTo>
                  <a:lnTo>
                    <a:pt x="234" y="3"/>
                  </a:lnTo>
                  <a:lnTo>
                    <a:pt x="265" y="0"/>
                  </a:lnTo>
                  <a:lnTo>
                    <a:pt x="297" y="1"/>
                  </a:lnTo>
                  <a:lnTo>
                    <a:pt x="329" y="7"/>
                  </a:lnTo>
                  <a:lnTo>
                    <a:pt x="360" y="18"/>
                  </a:lnTo>
                  <a:lnTo>
                    <a:pt x="391" y="33"/>
                  </a:lnTo>
                  <a:lnTo>
                    <a:pt x="422" y="51"/>
                  </a:lnTo>
                  <a:lnTo>
                    <a:pt x="450" y="73"/>
                  </a:lnTo>
                  <a:lnTo>
                    <a:pt x="478" y="99"/>
                  </a:lnTo>
                  <a:lnTo>
                    <a:pt x="504" y="129"/>
                  </a:lnTo>
                  <a:lnTo>
                    <a:pt x="529" y="161"/>
                  </a:lnTo>
                  <a:lnTo>
                    <a:pt x="552" y="197"/>
                  </a:lnTo>
                  <a:lnTo>
                    <a:pt x="572" y="234"/>
                  </a:lnTo>
                  <a:lnTo>
                    <a:pt x="590" y="275"/>
                  </a:lnTo>
                  <a:lnTo>
                    <a:pt x="607" y="318"/>
                  </a:lnTo>
                  <a:lnTo>
                    <a:pt x="621" y="363"/>
                  </a:lnTo>
                  <a:lnTo>
                    <a:pt x="631" y="411"/>
                  </a:lnTo>
                  <a:lnTo>
                    <a:pt x="638" y="458"/>
                  </a:lnTo>
                  <a:lnTo>
                    <a:pt x="639" y="467"/>
                  </a:lnTo>
                  <a:lnTo>
                    <a:pt x="571" y="467"/>
                  </a:lnTo>
                  <a:lnTo>
                    <a:pt x="570" y="460"/>
                  </a:lnTo>
                  <a:lnTo>
                    <a:pt x="564" y="422"/>
                  </a:lnTo>
                  <a:lnTo>
                    <a:pt x="556" y="385"/>
                  </a:lnTo>
                  <a:lnTo>
                    <a:pt x="545" y="350"/>
                  </a:lnTo>
                  <a:lnTo>
                    <a:pt x="533" y="316"/>
                  </a:lnTo>
                  <a:lnTo>
                    <a:pt x="518" y="283"/>
                  </a:lnTo>
                  <a:lnTo>
                    <a:pt x="502" y="253"/>
                  </a:lnTo>
                  <a:lnTo>
                    <a:pt x="484" y="225"/>
                  </a:lnTo>
                  <a:lnTo>
                    <a:pt x="465" y="199"/>
                  </a:lnTo>
                  <a:lnTo>
                    <a:pt x="443" y="176"/>
                  </a:lnTo>
                  <a:lnTo>
                    <a:pt x="422" y="156"/>
                  </a:lnTo>
                  <a:lnTo>
                    <a:pt x="399" y="138"/>
                  </a:lnTo>
                  <a:lnTo>
                    <a:pt x="375" y="123"/>
                  </a:lnTo>
                  <a:lnTo>
                    <a:pt x="351" y="112"/>
                  </a:lnTo>
                  <a:lnTo>
                    <a:pt x="327" y="104"/>
                  </a:lnTo>
                  <a:lnTo>
                    <a:pt x="302" y="99"/>
                  </a:lnTo>
                  <a:lnTo>
                    <a:pt x="276" y="98"/>
                  </a:lnTo>
                  <a:lnTo>
                    <a:pt x="251" y="101"/>
                  </a:lnTo>
                  <a:lnTo>
                    <a:pt x="226" y="107"/>
                  </a:lnTo>
                  <a:lnTo>
                    <a:pt x="203" y="118"/>
                  </a:lnTo>
                  <a:lnTo>
                    <a:pt x="182" y="131"/>
                  </a:lnTo>
                  <a:lnTo>
                    <a:pt x="162" y="148"/>
                  </a:lnTo>
                  <a:lnTo>
                    <a:pt x="143" y="167"/>
                  </a:lnTo>
                  <a:lnTo>
                    <a:pt x="127" y="190"/>
                  </a:lnTo>
                  <a:lnTo>
                    <a:pt x="113" y="215"/>
                  </a:lnTo>
                  <a:lnTo>
                    <a:pt x="99" y="241"/>
                  </a:lnTo>
                  <a:lnTo>
                    <a:pt x="89" y="270"/>
                  </a:lnTo>
                  <a:lnTo>
                    <a:pt x="80" y="301"/>
                  </a:lnTo>
                  <a:lnTo>
                    <a:pt x="73" y="334"/>
                  </a:lnTo>
                  <a:lnTo>
                    <a:pt x="69" y="368"/>
                  </a:lnTo>
                  <a:lnTo>
                    <a:pt x="67" y="403"/>
                  </a:lnTo>
                  <a:lnTo>
                    <a:pt x="67" y="439"/>
                  </a:lnTo>
                  <a:lnTo>
                    <a:pt x="69" y="467"/>
                  </a:lnTo>
                  <a:lnTo>
                    <a:pt x="4" y="467"/>
                  </a:lnTo>
                  <a:close/>
                </a:path>
              </a:pathLst>
            </a:custGeom>
            <a:solidFill>
              <a:srgbClr val="808080"/>
            </a:solidFill>
            <a:ln w="9525">
              <a:noFill/>
              <a:round/>
              <a:headEnd/>
              <a:tailEnd/>
            </a:ln>
          </p:spPr>
          <p:txBody>
            <a:bodyPr/>
            <a:lstStyle/>
            <a:p>
              <a:endParaRPr lang="fr-FR"/>
            </a:p>
          </p:txBody>
        </p:sp>
        <p:sp>
          <p:nvSpPr>
            <p:cNvPr id="415" name="Freeform 618"/>
            <p:cNvSpPr>
              <a:spLocks/>
            </p:cNvSpPr>
            <p:nvPr/>
          </p:nvSpPr>
          <p:spPr bwMode="auto">
            <a:xfrm>
              <a:off x="650" y="1720"/>
              <a:ext cx="213" cy="157"/>
            </a:xfrm>
            <a:custGeom>
              <a:avLst/>
              <a:gdLst>
                <a:gd name="T0" fmla="*/ 0 w 638"/>
                <a:gd name="T1" fmla="*/ 0 h 472"/>
                <a:gd name="T2" fmla="*/ 0 w 638"/>
                <a:gd name="T3" fmla="*/ 1 h 472"/>
                <a:gd name="T4" fmla="*/ 1 w 638"/>
                <a:gd name="T5" fmla="*/ 2 h 472"/>
                <a:gd name="T6" fmla="*/ 1 w 638"/>
                <a:gd name="T7" fmla="*/ 3 h 472"/>
                <a:gd name="T8" fmla="*/ 2 w 638"/>
                <a:gd name="T9" fmla="*/ 4 h 472"/>
                <a:gd name="T10" fmla="*/ 2 w 638"/>
                <a:gd name="T11" fmla="*/ 5 h 472"/>
                <a:gd name="T12" fmla="*/ 3 w 638"/>
                <a:gd name="T13" fmla="*/ 5 h 472"/>
                <a:gd name="T14" fmla="*/ 4 w 638"/>
                <a:gd name="T15" fmla="*/ 6 h 472"/>
                <a:gd name="T16" fmla="*/ 5 w 638"/>
                <a:gd name="T17" fmla="*/ 6 h 472"/>
                <a:gd name="T18" fmla="*/ 5 w 638"/>
                <a:gd name="T19" fmla="*/ 6 h 472"/>
                <a:gd name="T20" fmla="*/ 6 w 638"/>
                <a:gd name="T21" fmla="*/ 5 h 472"/>
                <a:gd name="T22" fmla="*/ 7 w 638"/>
                <a:gd name="T23" fmla="*/ 5 h 472"/>
                <a:gd name="T24" fmla="*/ 7 w 638"/>
                <a:gd name="T25" fmla="*/ 4 h 472"/>
                <a:gd name="T26" fmla="*/ 8 w 638"/>
                <a:gd name="T27" fmla="*/ 3 h 472"/>
                <a:gd name="T28" fmla="*/ 8 w 638"/>
                <a:gd name="T29" fmla="*/ 2 h 472"/>
                <a:gd name="T30" fmla="*/ 8 w 638"/>
                <a:gd name="T31" fmla="*/ 1 h 472"/>
                <a:gd name="T32" fmla="*/ 8 w 638"/>
                <a:gd name="T33" fmla="*/ 0 h 472"/>
                <a:gd name="T34" fmla="*/ 7 w 638"/>
                <a:gd name="T35" fmla="*/ 0 h 472"/>
                <a:gd name="T36" fmla="*/ 7 w 638"/>
                <a:gd name="T37" fmla="*/ 1 h 472"/>
                <a:gd name="T38" fmla="*/ 7 w 638"/>
                <a:gd name="T39" fmla="*/ 2 h 472"/>
                <a:gd name="T40" fmla="*/ 7 w 638"/>
                <a:gd name="T41" fmla="*/ 3 h 472"/>
                <a:gd name="T42" fmla="*/ 6 w 638"/>
                <a:gd name="T43" fmla="*/ 3 h 472"/>
                <a:gd name="T44" fmla="*/ 6 w 638"/>
                <a:gd name="T45" fmla="*/ 4 h 472"/>
                <a:gd name="T46" fmla="*/ 5 w 638"/>
                <a:gd name="T47" fmla="*/ 4 h 472"/>
                <a:gd name="T48" fmla="*/ 5 w 638"/>
                <a:gd name="T49" fmla="*/ 5 h 472"/>
                <a:gd name="T50" fmla="*/ 4 w 638"/>
                <a:gd name="T51" fmla="*/ 5 h 472"/>
                <a:gd name="T52" fmla="*/ 4 w 638"/>
                <a:gd name="T53" fmla="*/ 4 h 472"/>
                <a:gd name="T54" fmla="*/ 3 w 638"/>
                <a:gd name="T55" fmla="*/ 4 h 472"/>
                <a:gd name="T56" fmla="*/ 2 w 638"/>
                <a:gd name="T57" fmla="*/ 4 h 472"/>
                <a:gd name="T58" fmla="*/ 2 w 638"/>
                <a:gd name="T59" fmla="*/ 3 h 472"/>
                <a:gd name="T60" fmla="*/ 1 w 638"/>
                <a:gd name="T61" fmla="*/ 2 h 472"/>
                <a:gd name="T62" fmla="*/ 1 w 638"/>
                <a:gd name="T63" fmla="*/ 1 h 472"/>
                <a:gd name="T64" fmla="*/ 1 w 638"/>
                <a:gd name="T65" fmla="*/ 1 h 472"/>
                <a:gd name="T66" fmla="*/ 1 w 638"/>
                <a:gd name="T67" fmla="*/ 0 h 4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8"/>
                <a:gd name="T103" fmla="*/ 0 h 472"/>
                <a:gd name="T104" fmla="*/ 638 w 638"/>
                <a:gd name="T105" fmla="*/ 472 h 4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8" h="472">
                  <a:moveTo>
                    <a:pt x="0" y="0"/>
                  </a:moveTo>
                  <a:lnTo>
                    <a:pt x="1" y="14"/>
                  </a:lnTo>
                  <a:lnTo>
                    <a:pt x="9" y="62"/>
                  </a:lnTo>
                  <a:lnTo>
                    <a:pt x="19" y="109"/>
                  </a:lnTo>
                  <a:lnTo>
                    <a:pt x="33" y="153"/>
                  </a:lnTo>
                  <a:lnTo>
                    <a:pt x="48" y="196"/>
                  </a:lnTo>
                  <a:lnTo>
                    <a:pt x="68" y="237"/>
                  </a:lnTo>
                  <a:lnTo>
                    <a:pt x="88" y="276"/>
                  </a:lnTo>
                  <a:lnTo>
                    <a:pt x="111" y="311"/>
                  </a:lnTo>
                  <a:lnTo>
                    <a:pt x="136" y="344"/>
                  </a:lnTo>
                  <a:lnTo>
                    <a:pt x="162" y="373"/>
                  </a:lnTo>
                  <a:lnTo>
                    <a:pt x="189" y="399"/>
                  </a:lnTo>
                  <a:lnTo>
                    <a:pt x="218" y="421"/>
                  </a:lnTo>
                  <a:lnTo>
                    <a:pt x="248" y="440"/>
                  </a:lnTo>
                  <a:lnTo>
                    <a:pt x="278" y="453"/>
                  </a:lnTo>
                  <a:lnTo>
                    <a:pt x="310" y="465"/>
                  </a:lnTo>
                  <a:lnTo>
                    <a:pt x="342" y="470"/>
                  </a:lnTo>
                  <a:lnTo>
                    <a:pt x="373" y="472"/>
                  </a:lnTo>
                  <a:lnTo>
                    <a:pt x="405" y="468"/>
                  </a:lnTo>
                  <a:lnTo>
                    <a:pt x="437" y="460"/>
                  </a:lnTo>
                  <a:lnTo>
                    <a:pt x="465" y="447"/>
                  </a:lnTo>
                  <a:lnTo>
                    <a:pt x="494" y="430"/>
                  </a:lnTo>
                  <a:lnTo>
                    <a:pt x="518" y="408"/>
                  </a:lnTo>
                  <a:lnTo>
                    <a:pt x="542" y="383"/>
                  </a:lnTo>
                  <a:lnTo>
                    <a:pt x="563" y="356"/>
                  </a:lnTo>
                  <a:lnTo>
                    <a:pt x="582" y="324"/>
                  </a:lnTo>
                  <a:lnTo>
                    <a:pt x="598" y="290"/>
                  </a:lnTo>
                  <a:lnTo>
                    <a:pt x="611" y="253"/>
                  </a:lnTo>
                  <a:lnTo>
                    <a:pt x="623" y="215"/>
                  </a:lnTo>
                  <a:lnTo>
                    <a:pt x="632" y="173"/>
                  </a:lnTo>
                  <a:lnTo>
                    <a:pt x="636" y="130"/>
                  </a:lnTo>
                  <a:lnTo>
                    <a:pt x="638" y="85"/>
                  </a:lnTo>
                  <a:lnTo>
                    <a:pt x="638" y="39"/>
                  </a:lnTo>
                  <a:lnTo>
                    <a:pt x="635" y="0"/>
                  </a:lnTo>
                  <a:lnTo>
                    <a:pt x="567" y="0"/>
                  </a:lnTo>
                  <a:lnTo>
                    <a:pt x="569" y="30"/>
                  </a:lnTo>
                  <a:lnTo>
                    <a:pt x="569" y="66"/>
                  </a:lnTo>
                  <a:lnTo>
                    <a:pt x="567" y="101"/>
                  </a:lnTo>
                  <a:lnTo>
                    <a:pt x="564" y="135"/>
                  </a:lnTo>
                  <a:lnTo>
                    <a:pt x="557" y="168"/>
                  </a:lnTo>
                  <a:lnTo>
                    <a:pt x="548" y="199"/>
                  </a:lnTo>
                  <a:lnTo>
                    <a:pt x="538" y="228"/>
                  </a:lnTo>
                  <a:lnTo>
                    <a:pt x="524" y="255"/>
                  </a:lnTo>
                  <a:lnTo>
                    <a:pt x="509" y="280"/>
                  </a:lnTo>
                  <a:lnTo>
                    <a:pt x="494" y="302"/>
                  </a:lnTo>
                  <a:lnTo>
                    <a:pt x="474" y="321"/>
                  </a:lnTo>
                  <a:lnTo>
                    <a:pt x="455" y="338"/>
                  </a:lnTo>
                  <a:lnTo>
                    <a:pt x="433" y="352"/>
                  </a:lnTo>
                  <a:lnTo>
                    <a:pt x="411" y="362"/>
                  </a:lnTo>
                  <a:lnTo>
                    <a:pt x="386" y="369"/>
                  </a:lnTo>
                  <a:lnTo>
                    <a:pt x="361" y="371"/>
                  </a:lnTo>
                  <a:lnTo>
                    <a:pt x="335" y="370"/>
                  </a:lnTo>
                  <a:lnTo>
                    <a:pt x="310" y="365"/>
                  </a:lnTo>
                  <a:lnTo>
                    <a:pt x="285" y="357"/>
                  </a:lnTo>
                  <a:lnTo>
                    <a:pt x="261" y="346"/>
                  </a:lnTo>
                  <a:lnTo>
                    <a:pt x="238" y="331"/>
                  </a:lnTo>
                  <a:lnTo>
                    <a:pt x="215" y="313"/>
                  </a:lnTo>
                  <a:lnTo>
                    <a:pt x="193" y="293"/>
                  </a:lnTo>
                  <a:lnTo>
                    <a:pt x="172" y="270"/>
                  </a:lnTo>
                  <a:lnTo>
                    <a:pt x="153" y="244"/>
                  </a:lnTo>
                  <a:lnTo>
                    <a:pt x="135" y="217"/>
                  </a:lnTo>
                  <a:lnTo>
                    <a:pt x="119" y="186"/>
                  </a:lnTo>
                  <a:lnTo>
                    <a:pt x="104" y="154"/>
                  </a:lnTo>
                  <a:lnTo>
                    <a:pt x="92" y="119"/>
                  </a:lnTo>
                  <a:lnTo>
                    <a:pt x="80" y="84"/>
                  </a:lnTo>
                  <a:lnTo>
                    <a:pt x="72" y="47"/>
                  </a:lnTo>
                  <a:lnTo>
                    <a:pt x="67" y="10"/>
                  </a:lnTo>
                  <a:lnTo>
                    <a:pt x="65" y="0"/>
                  </a:lnTo>
                  <a:lnTo>
                    <a:pt x="0" y="0"/>
                  </a:lnTo>
                  <a:close/>
                </a:path>
              </a:pathLst>
            </a:custGeom>
            <a:solidFill>
              <a:srgbClr val="808080"/>
            </a:solidFill>
            <a:ln w="9525">
              <a:noFill/>
              <a:round/>
              <a:headEnd/>
              <a:tailEnd/>
            </a:ln>
          </p:spPr>
          <p:txBody>
            <a:bodyPr/>
            <a:lstStyle/>
            <a:p>
              <a:endParaRPr lang="fr-FR"/>
            </a:p>
          </p:txBody>
        </p:sp>
        <p:sp>
          <p:nvSpPr>
            <p:cNvPr id="416" name="Freeform 619"/>
            <p:cNvSpPr>
              <a:spLocks/>
            </p:cNvSpPr>
            <p:nvPr/>
          </p:nvSpPr>
          <p:spPr bwMode="auto">
            <a:xfrm>
              <a:off x="2386" y="1740"/>
              <a:ext cx="463" cy="472"/>
            </a:xfrm>
            <a:custGeom>
              <a:avLst/>
              <a:gdLst>
                <a:gd name="T0" fmla="*/ 6 w 1389"/>
                <a:gd name="T1" fmla="*/ 0 h 1418"/>
                <a:gd name="T2" fmla="*/ 7 w 1389"/>
                <a:gd name="T3" fmla="*/ 0 h 1418"/>
                <a:gd name="T4" fmla="*/ 8 w 1389"/>
                <a:gd name="T5" fmla="*/ 0 h 1418"/>
                <a:gd name="T6" fmla="*/ 8 w 1389"/>
                <a:gd name="T7" fmla="*/ 0 h 1418"/>
                <a:gd name="T8" fmla="*/ 9 w 1389"/>
                <a:gd name="T9" fmla="*/ 0 h 1418"/>
                <a:gd name="T10" fmla="*/ 10 w 1389"/>
                <a:gd name="T11" fmla="*/ 0 h 1418"/>
                <a:gd name="T12" fmla="*/ 11 w 1389"/>
                <a:gd name="T13" fmla="*/ 0 h 1418"/>
                <a:gd name="T14" fmla="*/ 12 w 1389"/>
                <a:gd name="T15" fmla="*/ 1 h 1418"/>
                <a:gd name="T16" fmla="*/ 12 w 1389"/>
                <a:gd name="T17" fmla="*/ 1 h 1418"/>
                <a:gd name="T18" fmla="*/ 13 w 1389"/>
                <a:gd name="T19" fmla="*/ 1 h 1418"/>
                <a:gd name="T20" fmla="*/ 14 w 1389"/>
                <a:gd name="T21" fmla="*/ 2 h 1418"/>
                <a:gd name="T22" fmla="*/ 14 w 1389"/>
                <a:gd name="T23" fmla="*/ 3 h 1418"/>
                <a:gd name="T24" fmla="*/ 15 w 1389"/>
                <a:gd name="T25" fmla="*/ 3 h 1418"/>
                <a:gd name="T26" fmla="*/ 16 w 1389"/>
                <a:gd name="T27" fmla="*/ 4 h 1418"/>
                <a:gd name="T28" fmla="*/ 16 w 1389"/>
                <a:gd name="T29" fmla="*/ 5 h 1418"/>
                <a:gd name="T30" fmla="*/ 16 w 1389"/>
                <a:gd name="T31" fmla="*/ 5 h 1418"/>
                <a:gd name="T32" fmla="*/ 17 w 1389"/>
                <a:gd name="T33" fmla="*/ 7 h 1418"/>
                <a:gd name="T34" fmla="*/ 17 w 1389"/>
                <a:gd name="T35" fmla="*/ 8 h 1418"/>
                <a:gd name="T36" fmla="*/ 17 w 1389"/>
                <a:gd name="T37" fmla="*/ 10 h 1418"/>
                <a:gd name="T38" fmla="*/ 17 w 1389"/>
                <a:gd name="T39" fmla="*/ 12 h 1418"/>
                <a:gd name="T40" fmla="*/ 16 w 1389"/>
                <a:gd name="T41" fmla="*/ 13 h 1418"/>
                <a:gd name="T42" fmla="*/ 15 w 1389"/>
                <a:gd name="T43" fmla="*/ 15 h 1418"/>
                <a:gd name="T44" fmla="*/ 14 w 1389"/>
                <a:gd name="T45" fmla="*/ 16 h 1418"/>
                <a:gd name="T46" fmla="*/ 12 w 1389"/>
                <a:gd name="T47" fmla="*/ 17 h 1418"/>
                <a:gd name="T48" fmla="*/ 11 w 1389"/>
                <a:gd name="T49" fmla="*/ 17 h 1418"/>
                <a:gd name="T50" fmla="*/ 10 w 1389"/>
                <a:gd name="T51" fmla="*/ 17 h 1418"/>
                <a:gd name="T52" fmla="*/ 10 w 1389"/>
                <a:gd name="T53" fmla="*/ 17 h 1418"/>
                <a:gd name="T54" fmla="*/ 9 w 1389"/>
                <a:gd name="T55" fmla="*/ 17 h 1418"/>
                <a:gd name="T56" fmla="*/ 8 w 1389"/>
                <a:gd name="T57" fmla="*/ 17 h 1418"/>
                <a:gd name="T58" fmla="*/ 7 w 1389"/>
                <a:gd name="T59" fmla="*/ 17 h 1418"/>
                <a:gd name="T60" fmla="*/ 6 w 1389"/>
                <a:gd name="T61" fmla="*/ 17 h 1418"/>
                <a:gd name="T62" fmla="*/ 5 w 1389"/>
                <a:gd name="T63" fmla="*/ 17 h 1418"/>
                <a:gd name="T64" fmla="*/ 5 w 1389"/>
                <a:gd name="T65" fmla="*/ 16 h 1418"/>
                <a:gd name="T66" fmla="*/ 4 w 1389"/>
                <a:gd name="T67" fmla="*/ 16 h 1418"/>
                <a:gd name="T68" fmla="*/ 3 w 1389"/>
                <a:gd name="T69" fmla="*/ 16 h 1418"/>
                <a:gd name="T70" fmla="*/ 3 w 1389"/>
                <a:gd name="T71" fmla="*/ 15 h 1418"/>
                <a:gd name="T72" fmla="*/ 2 w 1389"/>
                <a:gd name="T73" fmla="*/ 14 h 1418"/>
                <a:gd name="T74" fmla="*/ 2 w 1389"/>
                <a:gd name="T75" fmla="*/ 14 h 1418"/>
                <a:gd name="T76" fmla="*/ 1 w 1389"/>
                <a:gd name="T77" fmla="*/ 13 h 1418"/>
                <a:gd name="T78" fmla="*/ 1 w 1389"/>
                <a:gd name="T79" fmla="*/ 12 h 1418"/>
                <a:gd name="T80" fmla="*/ 0 w 1389"/>
                <a:gd name="T81" fmla="*/ 11 h 1418"/>
                <a:gd name="T82" fmla="*/ 0 w 1389"/>
                <a:gd name="T83" fmla="*/ 9 h 1418"/>
                <a:gd name="T84" fmla="*/ 0 w 1389"/>
                <a:gd name="T85" fmla="*/ 7 h 1418"/>
                <a:gd name="T86" fmla="*/ 0 w 1389"/>
                <a:gd name="T87" fmla="*/ 6 h 1418"/>
                <a:gd name="T88" fmla="*/ 1 w 1389"/>
                <a:gd name="T89" fmla="*/ 4 h 1418"/>
                <a:gd name="T90" fmla="*/ 2 w 1389"/>
                <a:gd name="T91" fmla="*/ 3 h 1418"/>
                <a:gd name="T92" fmla="*/ 3 w 1389"/>
                <a:gd name="T93" fmla="*/ 2 h 1418"/>
                <a:gd name="T94" fmla="*/ 5 w 1389"/>
                <a:gd name="T95" fmla="*/ 1 h 1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9"/>
                <a:gd name="T145" fmla="*/ 0 h 1418"/>
                <a:gd name="T146" fmla="*/ 1389 w 1389"/>
                <a:gd name="T147" fmla="*/ 1418 h 1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9" h="1418">
                  <a:moveTo>
                    <a:pt x="448" y="42"/>
                  </a:moveTo>
                  <a:lnTo>
                    <a:pt x="482" y="31"/>
                  </a:lnTo>
                  <a:lnTo>
                    <a:pt x="516" y="21"/>
                  </a:lnTo>
                  <a:lnTo>
                    <a:pt x="550" y="14"/>
                  </a:lnTo>
                  <a:lnTo>
                    <a:pt x="584" y="7"/>
                  </a:lnTo>
                  <a:lnTo>
                    <a:pt x="618" y="4"/>
                  </a:lnTo>
                  <a:lnTo>
                    <a:pt x="651" y="0"/>
                  </a:lnTo>
                  <a:lnTo>
                    <a:pt x="685" y="0"/>
                  </a:lnTo>
                  <a:lnTo>
                    <a:pt x="719" y="2"/>
                  </a:lnTo>
                  <a:lnTo>
                    <a:pt x="753" y="4"/>
                  </a:lnTo>
                  <a:lnTo>
                    <a:pt x="787" y="8"/>
                  </a:lnTo>
                  <a:lnTo>
                    <a:pt x="820" y="14"/>
                  </a:lnTo>
                  <a:lnTo>
                    <a:pt x="853" y="22"/>
                  </a:lnTo>
                  <a:lnTo>
                    <a:pt x="885" y="31"/>
                  </a:lnTo>
                  <a:lnTo>
                    <a:pt x="918" y="42"/>
                  </a:lnTo>
                  <a:lnTo>
                    <a:pt x="948" y="55"/>
                  </a:lnTo>
                  <a:lnTo>
                    <a:pt x="980" y="68"/>
                  </a:lnTo>
                  <a:lnTo>
                    <a:pt x="1009" y="83"/>
                  </a:lnTo>
                  <a:lnTo>
                    <a:pt x="1039" y="100"/>
                  </a:lnTo>
                  <a:lnTo>
                    <a:pt x="1067" y="118"/>
                  </a:lnTo>
                  <a:lnTo>
                    <a:pt x="1095" y="137"/>
                  </a:lnTo>
                  <a:lnTo>
                    <a:pt x="1123" y="158"/>
                  </a:lnTo>
                  <a:lnTo>
                    <a:pt x="1149" y="180"/>
                  </a:lnTo>
                  <a:lnTo>
                    <a:pt x="1173" y="204"/>
                  </a:lnTo>
                  <a:lnTo>
                    <a:pt x="1197" y="229"/>
                  </a:lnTo>
                  <a:lnTo>
                    <a:pt x="1220" y="254"/>
                  </a:lnTo>
                  <a:lnTo>
                    <a:pt x="1241" y="281"/>
                  </a:lnTo>
                  <a:lnTo>
                    <a:pt x="1263" y="311"/>
                  </a:lnTo>
                  <a:lnTo>
                    <a:pt x="1281" y="340"/>
                  </a:lnTo>
                  <a:lnTo>
                    <a:pt x="1299" y="371"/>
                  </a:lnTo>
                  <a:lnTo>
                    <a:pt x="1316" y="402"/>
                  </a:lnTo>
                  <a:lnTo>
                    <a:pt x="1331" y="435"/>
                  </a:lnTo>
                  <a:lnTo>
                    <a:pt x="1344" y="469"/>
                  </a:lnTo>
                  <a:lnTo>
                    <a:pt x="1366" y="538"/>
                  </a:lnTo>
                  <a:lnTo>
                    <a:pt x="1381" y="608"/>
                  </a:lnTo>
                  <a:lnTo>
                    <a:pt x="1389" y="678"/>
                  </a:lnTo>
                  <a:lnTo>
                    <a:pt x="1389" y="747"/>
                  </a:lnTo>
                  <a:lnTo>
                    <a:pt x="1383" y="816"/>
                  </a:lnTo>
                  <a:lnTo>
                    <a:pt x="1371" y="883"/>
                  </a:lnTo>
                  <a:lnTo>
                    <a:pt x="1352" y="948"/>
                  </a:lnTo>
                  <a:lnTo>
                    <a:pt x="1329" y="1010"/>
                  </a:lnTo>
                  <a:lnTo>
                    <a:pt x="1298" y="1071"/>
                  </a:lnTo>
                  <a:lnTo>
                    <a:pt x="1262" y="1128"/>
                  </a:lnTo>
                  <a:lnTo>
                    <a:pt x="1221" y="1181"/>
                  </a:lnTo>
                  <a:lnTo>
                    <a:pt x="1175" y="1230"/>
                  </a:lnTo>
                  <a:lnTo>
                    <a:pt x="1123" y="1274"/>
                  </a:lnTo>
                  <a:lnTo>
                    <a:pt x="1067" y="1314"/>
                  </a:lnTo>
                  <a:lnTo>
                    <a:pt x="1006" y="1348"/>
                  </a:lnTo>
                  <a:lnTo>
                    <a:pt x="941" y="1376"/>
                  </a:lnTo>
                  <a:lnTo>
                    <a:pt x="907" y="1388"/>
                  </a:lnTo>
                  <a:lnTo>
                    <a:pt x="873" y="1398"/>
                  </a:lnTo>
                  <a:lnTo>
                    <a:pt x="839" y="1405"/>
                  </a:lnTo>
                  <a:lnTo>
                    <a:pt x="805" y="1411"/>
                  </a:lnTo>
                  <a:lnTo>
                    <a:pt x="772" y="1415"/>
                  </a:lnTo>
                  <a:lnTo>
                    <a:pt x="738" y="1418"/>
                  </a:lnTo>
                  <a:lnTo>
                    <a:pt x="704" y="1418"/>
                  </a:lnTo>
                  <a:lnTo>
                    <a:pt x="670" y="1417"/>
                  </a:lnTo>
                  <a:lnTo>
                    <a:pt x="636" y="1415"/>
                  </a:lnTo>
                  <a:lnTo>
                    <a:pt x="602" y="1410"/>
                  </a:lnTo>
                  <a:lnTo>
                    <a:pt x="569" y="1405"/>
                  </a:lnTo>
                  <a:lnTo>
                    <a:pt x="536" y="1397"/>
                  </a:lnTo>
                  <a:lnTo>
                    <a:pt x="504" y="1388"/>
                  </a:lnTo>
                  <a:lnTo>
                    <a:pt x="471" y="1376"/>
                  </a:lnTo>
                  <a:lnTo>
                    <a:pt x="441" y="1364"/>
                  </a:lnTo>
                  <a:lnTo>
                    <a:pt x="410" y="1350"/>
                  </a:lnTo>
                  <a:lnTo>
                    <a:pt x="380" y="1335"/>
                  </a:lnTo>
                  <a:lnTo>
                    <a:pt x="350" y="1319"/>
                  </a:lnTo>
                  <a:lnTo>
                    <a:pt x="322" y="1300"/>
                  </a:lnTo>
                  <a:lnTo>
                    <a:pt x="294" y="1281"/>
                  </a:lnTo>
                  <a:lnTo>
                    <a:pt x="266" y="1261"/>
                  </a:lnTo>
                  <a:lnTo>
                    <a:pt x="240" y="1238"/>
                  </a:lnTo>
                  <a:lnTo>
                    <a:pt x="216" y="1214"/>
                  </a:lnTo>
                  <a:lnTo>
                    <a:pt x="192" y="1189"/>
                  </a:lnTo>
                  <a:lnTo>
                    <a:pt x="169" y="1164"/>
                  </a:lnTo>
                  <a:lnTo>
                    <a:pt x="148" y="1137"/>
                  </a:lnTo>
                  <a:lnTo>
                    <a:pt x="126" y="1108"/>
                  </a:lnTo>
                  <a:lnTo>
                    <a:pt x="108" y="1078"/>
                  </a:lnTo>
                  <a:lnTo>
                    <a:pt x="90" y="1048"/>
                  </a:lnTo>
                  <a:lnTo>
                    <a:pt x="73" y="1016"/>
                  </a:lnTo>
                  <a:lnTo>
                    <a:pt x="58" y="983"/>
                  </a:lnTo>
                  <a:lnTo>
                    <a:pt x="45" y="949"/>
                  </a:lnTo>
                  <a:lnTo>
                    <a:pt x="23" y="880"/>
                  </a:lnTo>
                  <a:lnTo>
                    <a:pt x="8" y="810"/>
                  </a:lnTo>
                  <a:lnTo>
                    <a:pt x="0" y="741"/>
                  </a:lnTo>
                  <a:lnTo>
                    <a:pt x="0" y="672"/>
                  </a:lnTo>
                  <a:lnTo>
                    <a:pt x="6" y="603"/>
                  </a:lnTo>
                  <a:lnTo>
                    <a:pt x="18" y="536"/>
                  </a:lnTo>
                  <a:lnTo>
                    <a:pt x="37" y="470"/>
                  </a:lnTo>
                  <a:lnTo>
                    <a:pt x="62" y="408"/>
                  </a:lnTo>
                  <a:lnTo>
                    <a:pt x="91" y="348"/>
                  </a:lnTo>
                  <a:lnTo>
                    <a:pt x="127" y="290"/>
                  </a:lnTo>
                  <a:lnTo>
                    <a:pt x="168" y="237"/>
                  </a:lnTo>
                  <a:lnTo>
                    <a:pt x="214" y="188"/>
                  </a:lnTo>
                  <a:lnTo>
                    <a:pt x="266" y="144"/>
                  </a:lnTo>
                  <a:lnTo>
                    <a:pt x="322" y="105"/>
                  </a:lnTo>
                  <a:lnTo>
                    <a:pt x="383" y="71"/>
                  </a:lnTo>
                  <a:lnTo>
                    <a:pt x="448" y="42"/>
                  </a:lnTo>
                  <a:close/>
                </a:path>
              </a:pathLst>
            </a:custGeom>
            <a:solidFill>
              <a:srgbClr val="CCFFFF"/>
            </a:solidFill>
            <a:ln w="9525">
              <a:noFill/>
              <a:round/>
              <a:headEnd/>
              <a:tailEnd/>
            </a:ln>
          </p:spPr>
          <p:txBody>
            <a:bodyPr/>
            <a:lstStyle/>
            <a:p>
              <a:endParaRPr lang="fr-FR"/>
            </a:p>
          </p:txBody>
        </p:sp>
        <p:sp>
          <p:nvSpPr>
            <p:cNvPr id="417" name="Freeform 620"/>
            <p:cNvSpPr>
              <a:spLocks/>
            </p:cNvSpPr>
            <p:nvPr/>
          </p:nvSpPr>
          <p:spPr bwMode="auto">
            <a:xfrm>
              <a:off x="2439" y="1793"/>
              <a:ext cx="358" cy="183"/>
            </a:xfrm>
            <a:custGeom>
              <a:avLst/>
              <a:gdLst>
                <a:gd name="T0" fmla="*/ 0 w 1075"/>
                <a:gd name="T1" fmla="*/ 6 h 549"/>
                <a:gd name="T2" fmla="*/ 0 w 1075"/>
                <a:gd name="T3" fmla="*/ 5 h 549"/>
                <a:gd name="T4" fmla="*/ 1 w 1075"/>
                <a:gd name="T5" fmla="*/ 4 h 549"/>
                <a:gd name="T6" fmla="*/ 1 w 1075"/>
                <a:gd name="T7" fmla="*/ 3 h 549"/>
                <a:gd name="T8" fmla="*/ 2 w 1075"/>
                <a:gd name="T9" fmla="*/ 2 h 549"/>
                <a:gd name="T10" fmla="*/ 3 w 1075"/>
                <a:gd name="T11" fmla="*/ 1 h 549"/>
                <a:gd name="T12" fmla="*/ 4 w 1075"/>
                <a:gd name="T13" fmla="*/ 0 h 549"/>
                <a:gd name="T14" fmla="*/ 6 w 1075"/>
                <a:gd name="T15" fmla="*/ 0 h 549"/>
                <a:gd name="T16" fmla="*/ 7 w 1075"/>
                <a:gd name="T17" fmla="*/ 0 h 549"/>
                <a:gd name="T18" fmla="*/ 8 w 1075"/>
                <a:gd name="T19" fmla="*/ 0 h 549"/>
                <a:gd name="T20" fmla="*/ 9 w 1075"/>
                <a:gd name="T21" fmla="*/ 1 h 549"/>
                <a:gd name="T22" fmla="*/ 10 w 1075"/>
                <a:gd name="T23" fmla="*/ 1 h 549"/>
                <a:gd name="T24" fmla="*/ 11 w 1075"/>
                <a:gd name="T25" fmla="*/ 2 h 549"/>
                <a:gd name="T26" fmla="*/ 12 w 1075"/>
                <a:gd name="T27" fmla="*/ 3 h 549"/>
                <a:gd name="T28" fmla="*/ 13 w 1075"/>
                <a:gd name="T29" fmla="*/ 4 h 549"/>
                <a:gd name="T30" fmla="*/ 13 w 1075"/>
                <a:gd name="T31" fmla="*/ 6 h 549"/>
                <a:gd name="T32" fmla="*/ 13 w 1075"/>
                <a:gd name="T33" fmla="*/ 7 h 549"/>
                <a:gd name="T34" fmla="*/ 12 w 1075"/>
                <a:gd name="T35" fmla="*/ 7 h 549"/>
                <a:gd name="T36" fmla="*/ 12 w 1075"/>
                <a:gd name="T37" fmla="*/ 5 h 549"/>
                <a:gd name="T38" fmla="*/ 12 w 1075"/>
                <a:gd name="T39" fmla="*/ 4 h 549"/>
                <a:gd name="T40" fmla="*/ 11 w 1075"/>
                <a:gd name="T41" fmla="*/ 3 h 549"/>
                <a:gd name="T42" fmla="*/ 10 w 1075"/>
                <a:gd name="T43" fmla="*/ 3 h 549"/>
                <a:gd name="T44" fmla="*/ 9 w 1075"/>
                <a:gd name="T45" fmla="*/ 2 h 549"/>
                <a:gd name="T46" fmla="*/ 8 w 1075"/>
                <a:gd name="T47" fmla="*/ 2 h 549"/>
                <a:gd name="T48" fmla="*/ 7 w 1075"/>
                <a:gd name="T49" fmla="*/ 1 h 549"/>
                <a:gd name="T50" fmla="*/ 6 w 1075"/>
                <a:gd name="T51" fmla="*/ 1 h 549"/>
                <a:gd name="T52" fmla="*/ 5 w 1075"/>
                <a:gd name="T53" fmla="*/ 1 h 549"/>
                <a:gd name="T54" fmla="*/ 4 w 1075"/>
                <a:gd name="T55" fmla="*/ 2 h 549"/>
                <a:gd name="T56" fmla="*/ 3 w 1075"/>
                <a:gd name="T57" fmla="*/ 2 h 549"/>
                <a:gd name="T58" fmla="*/ 2 w 1075"/>
                <a:gd name="T59" fmla="*/ 3 h 549"/>
                <a:gd name="T60" fmla="*/ 2 w 1075"/>
                <a:gd name="T61" fmla="*/ 4 h 549"/>
                <a:gd name="T62" fmla="*/ 1 w 1075"/>
                <a:gd name="T63" fmla="*/ 5 h 549"/>
                <a:gd name="T64" fmla="*/ 1 w 1075"/>
                <a:gd name="T65" fmla="*/ 6 h 549"/>
                <a:gd name="T66" fmla="*/ 1 w 1075"/>
                <a:gd name="T67" fmla="*/ 7 h 5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5"/>
                <a:gd name="T103" fmla="*/ 0 h 549"/>
                <a:gd name="T104" fmla="*/ 1075 w 1075"/>
                <a:gd name="T105" fmla="*/ 549 h 5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5" h="549">
                  <a:moveTo>
                    <a:pt x="1" y="549"/>
                  </a:moveTo>
                  <a:lnTo>
                    <a:pt x="0" y="520"/>
                  </a:lnTo>
                  <a:lnTo>
                    <a:pt x="4" y="467"/>
                  </a:lnTo>
                  <a:lnTo>
                    <a:pt x="15" y="415"/>
                  </a:lnTo>
                  <a:lnTo>
                    <a:pt x="28" y="364"/>
                  </a:lnTo>
                  <a:lnTo>
                    <a:pt x="47" y="315"/>
                  </a:lnTo>
                  <a:lnTo>
                    <a:pt x="71" y="268"/>
                  </a:lnTo>
                  <a:lnTo>
                    <a:pt x="98" y="224"/>
                  </a:lnTo>
                  <a:lnTo>
                    <a:pt x="130" y="182"/>
                  </a:lnTo>
                  <a:lnTo>
                    <a:pt x="166" y="145"/>
                  </a:lnTo>
                  <a:lnTo>
                    <a:pt x="206" y="110"/>
                  </a:lnTo>
                  <a:lnTo>
                    <a:pt x="249" y="79"/>
                  </a:lnTo>
                  <a:lnTo>
                    <a:pt x="297" y="53"/>
                  </a:lnTo>
                  <a:lnTo>
                    <a:pt x="346" y="32"/>
                  </a:lnTo>
                  <a:lnTo>
                    <a:pt x="398" y="16"/>
                  </a:lnTo>
                  <a:lnTo>
                    <a:pt x="452" y="5"/>
                  </a:lnTo>
                  <a:lnTo>
                    <a:pt x="504" y="0"/>
                  </a:lnTo>
                  <a:lnTo>
                    <a:pt x="557" y="0"/>
                  </a:lnTo>
                  <a:lnTo>
                    <a:pt x="609" y="6"/>
                  </a:lnTo>
                  <a:lnTo>
                    <a:pt x="660" y="17"/>
                  </a:lnTo>
                  <a:lnTo>
                    <a:pt x="710" y="32"/>
                  </a:lnTo>
                  <a:lnTo>
                    <a:pt x="757" y="52"/>
                  </a:lnTo>
                  <a:lnTo>
                    <a:pt x="804" y="77"/>
                  </a:lnTo>
                  <a:lnTo>
                    <a:pt x="848" y="106"/>
                  </a:lnTo>
                  <a:lnTo>
                    <a:pt x="889" y="139"/>
                  </a:lnTo>
                  <a:lnTo>
                    <a:pt x="926" y="177"/>
                  </a:lnTo>
                  <a:lnTo>
                    <a:pt x="961" y="219"/>
                  </a:lnTo>
                  <a:lnTo>
                    <a:pt x="992" y="263"/>
                  </a:lnTo>
                  <a:lnTo>
                    <a:pt x="1018" y="311"/>
                  </a:lnTo>
                  <a:lnTo>
                    <a:pt x="1041" y="364"/>
                  </a:lnTo>
                  <a:lnTo>
                    <a:pt x="1058" y="417"/>
                  </a:lnTo>
                  <a:lnTo>
                    <a:pt x="1069" y="471"/>
                  </a:lnTo>
                  <a:lnTo>
                    <a:pt x="1075" y="524"/>
                  </a:lnTo>
                  <a:lnTo>
                    <a:pt x="1075" y="549"/>
                  </a:lnTo>
                  <a:lnTo>
                    <a:pt x="982" y="549"/>
                  </a:lnTo>
                  <a:lnTo>
                    <a:pt x="982" y="529"/>
                  </a:lnTo>
                  <a:lnTo>
                    <a:pt x="977" y="485"/>
                  </a:lnTo>
                  <a:lnTo>
                    <a:pt x="967" y="441"/>
                  </a:lnTo>
                  <a:lnTo>
                    <a:pt x="953" y="396"/>
                  </a:lnTo>
                  <a:lnTo>
                    <a:pt x="935" y="353"/>
                  </a:lnTo>
                  <a:lnTo>
                    <a:pt x="913" y="314"/>
                  </a:lnTo>
                  <a:lnTo>
                    <a:pt x="888" y="276"/>
                  </a:lnTo>
                  <a:lnTo>
                    <a:pt x="859" y="241"/>
                  </a:lnTo>
                  <a:lnTo>
                    <a:pt x="828" y="211"/>
                  </a:lnTo>
                  <a:lnTo>
                    <a:pt x="794" y="183"/>
                  </a:lnTo>
                  <a:lnTo>
                    <a:pt x="757" y="160"/>
                  </a:lnTo>
                  <a:lnTo>
                    <a:pt x="719" y="138"/>
                  </a:lnTo>
                  <a:lnTo>
                    <a:pt x="679" y="122"/>
                  </a:lnTo>
                  <a:lnTo>
                    <a:pt x="639" y="110"/>
                  </a:lnTo>
                  <a:lnTo>
                    <a:pt x="597" y="101"/>
                  </a:lnTo>
                  <a:lnTo>
                    <a:pt x="554" y="96"/>
                  </a:lnTo>
                  <a:lnTo>
                    <a:pt x="509" y="96"/>
                  </a:lnTo>
                  <a:lnTo>
                    <a:pt x="466" y="100"/>
                  </a:lnTo>
                  <a:lnTo>
                    <a:pt x="422" y="109"/>
                  </a:lnTo>
                  <a:lnTo>
                    <a:pt x="379" y="122"/>
                  </a:lnTo>
                  <a:lnTo>
                    <a:pt x="337" y="140"/>
                  </a:lnTo>
                  <a:lnTo>
                    <a:pt x="299" y="162"/>
                  </a:lnTo>
                  <a:lnTo>
                    <a:pt x="264" y="187"/>
                  </a:lnTo>
                  <a:lnTo>
                    <a:pt x="231" y="215"/>
                  </a:lnTo>
                  <a:lnTo>
                    <a:pt x="201" y="247"/>
                  </a:lnTo>
                  <a:lnTo>
                    <a:pt x="175" y="281"/>
                  </a:lnTo>
                  <a:lnTo>
                    <a:pt x="153" y="317"/>
                  </a:lnTo>
                  <a:lnTo>
                    <a:pt x="134" y="356"/>
                  </a:lnTo>
                  <a:lnTo>
                    <a:pt x="118" y="396"/>
                  </a:lnTo>
                  <a:lnTo>
                    <a:pt x="105" y="438"/>
                  </a:lnTo>
                  <a:lnTo>
                    <a:pt x="97" y="480"/>
                  </a:lnTo>
                  <a:lnTo>
                    <a:pt x="94" y="524"/>
                  </a:lnTo>
                  <a:lnTo>
                    <a:pt x="95" y="549"/>
                  </a:lnTo>
                  <a:lnTo>
                    <a:pt x="1" y="549"/>
                  </a:lnTo>
                  <a:close/>
                </a:path>
              </a:pathLst>
            </a:custGeom>
            <a:solidFill>
              <a:srgbClr val="808080"/>
            </a:solidFill>
            <a:ln w="9525">
              <a:noFill/>
              <a:round/>
              <a:headEnd/>
              <a:tailEnd/>
            </a:ln>
          </p:spPr>
          <p:txBody>
            <a:bodyPr/>
            <a:lstStyle/>
            <a:p>
              <a:endParaRPr lang="fr-FR"/>
            </a:p>
          </p:txBody>
        </p:sp>
        <p:sp>
          <p:nvSpPr>
            <p:cNvPr id="418" name="Freeform 621"/>
            <p:cNvSpPr>
              <a:spLocks/>
            </p:cNvSpPr>
            <p:nvPr/>
          </p:nvSpPr>
          <p:spPr bwMode="auto">
            <a:xfrm>
              <a:off x="2439" y="1976"/>
              <a:ext cx="358" cy="183"/>
            </a:xfrm>
            <a:custGeom>
              <a:avLst/>
              <a:gdLst>
                <a:gd name="T0" fmla="*/ 0 w 1074"/>
                <a:gd name="T1" fmla="*/ 0 h 548"/>
                <a:gd name="T2" fmla="*/ 0 w 1074"/>
                <a:gd name="T3" fmla="*/ 2 h 548"/>
                <a:gd name="T4" fmla="*/ 1 w 1074"/>
                <a:gd name="T5" fmla="*/ 3 h 548"/>
                <a:gd name="T6" fmla="*/ 1 w 1074"/>
                <a:gd name="T7" fmla="*/ 4 h 548"/>
                <a:gd name="T8" fmla="*/ 2 w 1074"/>
                <a:gd name="T9" fmla="*/ 5 h 548"/>
                <a:gd name="T10" fmla="*/ 3 w 1074"/>
                <a:gd name="T11" fmla="*/ 6 h 548"/>
                <a:gd name="T12" fmla="*/ 5 w 1074"/>
                <a:gd name="T13" fmla="*/ 6 h 548"/>
                <a:gd name="T14" fmla="*/ 6 w 1074"/>
                <a:gd name="T15" fmla="*/ 7 h 548"/>
                <a:gd name="T16" fmla="*/ 7 w 1074"/>
                <a:gd name="T17" fmla="*/ 7 h 548"/>
                <a:gd name="T18" fmla="*/ 8 w 1074"/>
                <a:gd name="T19" fmla="*/ 7 h 548"/>
                <a:gd name="T20" fmla="*/ 10 w 1074"/>
                <a:gd name="T21" fmla="*/ 6 h 548"/>
                <a:gd name="T22" fmla="*/ 11 w 1074"/>
                <a:gd name="T23" fmla="*/ 5 h 548"/>
                <a:gd name="T24" fmla="*/ 12 w 1074"/>
                <a:gd name="T25" fmla="*/ 5 h 548"/>
                <a:gd name="T26" fmla="*/ 12 w 1074"/>
                <a:gd name="T27" fmla="*/ 3 h 548"/>
                <a:gd name="T28" fmla="*/ 13 w 1074"/>
                <a:gd name="T29" fmla="*/ 2 h 548"/>
                <a:gd name="T30" fmla="*/ 13 w 1074"/>
                <a:gd name="T31" fmla="*/ 1 h 548"/>
                <a:gd name="T32" fmla="*/ 13 w 1074"/>
                <a:gd name="T33" fmla="*/ 0 h 548"/>
                <a:gd name="T34" fmla="*/ 12 w 1074"/>
                <a:gd name="T35" fmla="*/ 0 h 548"/>
                <a:gd name="T36" fmla="*/ 12 w 1074"/>
                <a:gd name="T37" fmla="*/ 1 h 548"/>
                <a:gd name="T38" fmla="*/ 12 w 1074"/>
                <a:gd name="T39" fmla="*/ 2 h 548"/>
                <a:gd name="T40" fmla="*/ 11 w 1074"/>
                <a:gd name="T41" fmla="*/ 3 h 548"/>
                <a:gd name="T42" fmla="*/ 10 w 1074"/>
                <a:gd name="T43" fmla="*/ 4 h 548"/>
                <a:gd name="T44" fmla="*/ 10 w 1074"/>
                <a:gd name="T45" fmla="*/ 5 h 548"/>
                <a:gd name="T46" fmla="*/ 9 w 1074"/>
                <a:gd name="T47" fmla="*/ 5 h 548"/>
                <a:gd name="T48" fmla="*/ 7 w 1074"/>
                <a:gd name="T49" fmla="*/ 6 h 548"/>
                <a:gd name="T50" fmla="*/ 6 w 1074"/>
                <a:gd name="T51" fmla="*/ 6 h 548"/>
                <a:gd name="T52" fmla="*/ 5 w 1074"/>
                <a:gd name="T53" fmla="*/ 5 h 548"/>
                <a:gd name="T54" fmla="*/ 4 w 1074"/>
                <a:gd name="T55" fmla="*/ 5 h 548"/>
                <a:gd name="T56" fmla="*/ 3 w 1074"/>
                <a:gd name="T57" fmla="*/ 5 h 548"/>
                <a:gd name="T58" fmla="*/ 3 w 1074"/>
                <a:gd name="T59" fmla="*/ 4 h 548"/>
                <a:gd name="T60" fmla="*/ 2 w 1074"/>
                <a:gd name="T61" fmla="*/ 3 h 548"/>
                <a:gd name="T62" fmla="*/ 1 w 1074"/>
                <a:gd name="T63" fmla="*/ 2 h 548"/>
                <a:gd name="T64" fmla="*/ 1 w 1074"/>
                <a:gd name="T65" fmla="*/ 1 h 548"/>
                <a:gd name="T66" fmla="*/ 1 w 1074"/>
                <a:gd name="T67" fmla="*/ 0 h 5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548"/>
                <a:gd name="T104" fmla="*/ 1074 w 1074"/>
                <a:gd name="T105" fmla="*/ 548 h 5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548">
                  <a:moveTo>
                    <a:pt x="0" y="0"/>
                  </a:moveTo>
                  <a:lnTo>
                    <a:pt x="0" y="24"/>
                  </a:lnTo>
                  <a:lnTo>
                    <a:pt x="6" y="78"/>
                  </a:lnTo>
                  <a:lnTo>
                    <a:pt x="17" y="133"/>
                  </a:lnTo>
                  <a:lnTo>
                    <a:pt x="34" y="186"/>
                  </a:lnTo>
                  <a:lnTo>
                    <a:pt x="57" y="238"/>
                  </a:lnTo>
                  <a:lnTo>
                    <a:pt x="83" y="286"/>
                  </a:lnTo>
                  <a:lnTo>
                    <a:pt x="113" y="331"/>
                  </a:lnTo>
                  <a:lnTo>
                    <a:pt x="148" y="372"/>
                  </a:lnTo>
                  <a:lnTo>
                    <a:pt x="186" y="409"/>
                  </a:lnTo>
                  <a:lnTo>
                    <a:pt x="227" y="442"/>
                  </a:lnTo>
                  <a:lnTo>
                    <a:pt x="271" y="471"/>
                  </a:lnTo>
                  <a:lnTo>
                    <a:pt x="316" y="496"/>
                  </a:lnTo>
                  <a:lnTo>
                    <a:pt x="365" y="517"/>
                  </a:lnTo>
                  <a:lnTo>
                    <a:pt x="414" y="531"/>
                  </a:lnTo>
                  <a:lnTo>
                    <a:pt x="465" y="543"/>
                  </a:lnTo>
                  <a:lnTo>
                    <a:pt x="518" y="548"/>
                  </a:lnTo>
                  <a:lnTo>
                    <a:pt x="570" y="548"/>
                  </a:lnTo>
                  <a:lnTo>
                    <a:pt x="622" y="544"/>
                  </a:lnTo>
                  <a:lnTo>
                    <a:pt x="675" y="533"/>
                  </a:lnTo>
                  <a:lnTo>
                    <a:pt x="727" y="517"/>
                  </a:lnTo>
                  <a:lnTo>
                    <a:pt x="777" y="495"/>
                  </a:lnTo>
                  <a:lnTo>
                    <a:pt x="824" y="468"/>
                  </a:lnTo>
                  <a:lnTo>
                    <a:pt x="867" y="437"/>
                  </a:lnTo>
                  <a:lnTo>
                    <a:pt x="907" y="402"/>
                  </a:lnTo>
                  <a:lnTo>
                    <a:pt x="943" y="365"/>
                  </a:lnTo>
                  <a:lnTo>
                    <a:pt x="975" y="323"/>
                  </a:lnTo>
                  <a:lnTo>
                    <a:pt x="1003" y="279"/>
                  </a:lnTo>
                  <a:lnTo>
                    <a:pt x="1026" y="232"/>
                  </a:lnTo>
                  <a:lnTo>
                    <a:pt x="1045" y="184"/>
                  </a:lnTo>
                  <a:lnTo>
                    <a:pt x="1060" y="134"/>
                  </a:lnTo>
                  <a:lnTo>
                    <a:pt x="1069" y="82"/>
                  </a:lnTo>
                  <a:lnTo>
                    <a:pt x="1074" y="29"/>
                  </a:lnTo>
                  <a:lnTo>
                    <a:pt x="1074" y="0"/>
                  </a:lnTo>
                  <a:lnTo>
                    <a:pt x="981" y="0"/>
                  </a:lnTo>
                  <a:lnTo>
                    <a:pt x="981" y="24"/>
                  </a:lnTo>
                  <a:lnTo>
                    <a:pt x="977" y="68"/>
                  </a:lnTo>
                  <a:lnTo>
                    <a:pt x="969" y="110"/>
                  </a:lnTo>
                  <a:lnTo>
                    <a:pt x="957" y="152"/>
                  </a:lnTo>
                  <a:lnTo>
                    <a:pt x="941" y="193"/>
                  </a:lnTo>
                  <a:lnTo>
                    <a:pt x="922" y="231"/>
                  </a:lnTo>
                  <a:lnTo>
                    <a:pt x="899" y="268"/>
                  </a:lnTo>
                  <a:lnTo>
                    <a:pt x="872" y="301"/>
                  </a:lnTo>
                  <a:lnTo>
                    <a:pt x="843" y="333"/>
                  </a:lnTo>
                  <a:lnTo>
                    <a:pt x="810" y="362"/>
                  </a:lnTo>
                  <a:lnTo>
                    <a:pt x="775" y="388"/>
                  </a:lnTo>
                  <a:lnTo>
                    <a:pt x="736" y="409"/>
                  </a:lnTo>
                  <a:lnTo>
                    <a:pt x="694" y="427"/>
                  </a:lnTo>
                  <a:lnTo>
                    <a:pt x="651" y="441"/>
                  </a:lnTo>
                  <a:lnTo>
                    <a:pt x="607" y="449"/>
                  </a:lnTo>
                  <a:lnTo>
                    <a:pt x="564" y="453"/>
                  </a:lnTo>
                  <a:lnTo>
                    <a:pt x="521" y="453"/>
                  </a:lnTo>
                  <a:lnTo>
                    <a:pt x="478" y="449"/>
                  </a:lnTo>
                  <a:lnTo>
                    <a:pt x="435" y="440"/>
                  </a:lnTo>
                  <a:lnTo>
                    <a:pt x="394" y="426"/>
                  </a:lnTo>
                  <a:lnTo>
                    <a:pt x="354" y="410"/>
                  </a:lnTo>
                  <a:lnTo>
                    <a:pt x="317" y="390"/>
                  </a:lnTo>
                  <a:lnTo>
                    <a:pt x="281" y="365"/>
                  </a:lnTo>
                  <a:lnTo>
                    <a:pt x="247" y="338"/>
                  </a:lnTo>
                  <a:lnTo>
                    <a:pt x="215" y="307"/>
                  </a:lnTo>
                  <a:lnTo>
                    <a:pt x="187" y="273"/>
                  </a:lnTo>
                  <a:lnTo>
                    <a:pt x="162" y="236"/>
                  </a:lnTo>
                  <a:lnTo>
                    <a:pt x="139" y="196"/>
                  </a:lnTo>
                  <a:lnTo>
                    <a:pt x="121" y="153"/>
                  </a:lnTo>
                  <a:lnTo>
                    <a:pt x="108" y="109"/>
                  </a:lnTo>
                  <a:lnTo>
                    <a:pt x="99" y="65"/>
                  </a:lnTo>
                  <a:lnTo>
                    <a:pt x="94" y="20"/>
                  </a:lnTo>
                  <a:lnTo>
                    <a:pt x="94" y="0"/>
                  </a:lnTo>
                  <a:lnTo>
                    <a:pt x="0" y="0"/>
                  </a:lnTo>
                  <a:close/>
                </a:path>
              </a:pathLst>
            </a:custGeom>
            <a:solidFill>
              <a:srgbClr val="808080"/>
            </a:solidFill>
            <a:ln w="9525">
              <a:noFill/>
              <a:round/>
              <a:headEnd/>
              <a:tailEnd/>
            </a:ln>
          </p:spPr>
          <p:txBody>
            <a:bodyPr/>
            <a:lstStyle/>
            <a:p>
              <a:endParaRPr lang="fr-FR"/>
            </a:p>
          </p:txBody>
        </p:sp>
      </p:grpSp>
      <p:sp>
        <p:nvSpPr>
          <p:cNvPr id="619" name="Freeform 623"/>
          <p:cNvSpPr>
            <a:spLocks/>
          </p:cNvSpPr>
          <p:nvPr/>
        </p:nvSpPr>
        <p:spPr bwMode="auto">
          <a:xfrm>
            <a:off x="971550" y="2565400"/>
            <a:ext cx="4824413" cy="1150938"/>
          </a:xfrm>
          <a:custGeom>
            <a:avLst/>
            <a:gdLst>
              <a:gd name="T0" fmla="*/ 0 w 3039"/>
              <a:gd name="T1" fmla="*/ 2147483647 h 725"/>
              <a:gd name="T2" fmla="*/ 2147483647 w 3039"/>
              <a:gd name="T3" fmla="*/ 2147483647 h 725"/>
              <a:gd name="T4" fmla="*/ 2147483647 w 3039"/>
              <a:gd name="T5" fmla="*/ 2147483647 h 725"/>
              <a:gd name="T6" fmla="*/ 2147483647 w 3039"/>
              <a:gd name="T7" fmla="*/ 2147483647 h 725"/>
              <a:gd name="T8" fmla="*/ 2147483647 w 3039"/>
              <a:gd name="T9" fmla="*/ 0 h 725"/>
              <a:gd name="T10" fmla="*/ 2147483647 w 3039"/>
              <a:gd name="T11" fmla="*/ 0 h 725"/>
              <a:gd name="T12" fmla="*/ 2147483647 w 3039"/>
              <a:gd name="T13" fmla="*/ 0 h 725"/>
              <a:gd name="T14" fmla="*/ 2147483647 w 3039"/>
              <a:gd name="T15" fmla="*/ 2147483647 h 725"/>
              <a:gd name="T16" fmla="*/ 2147483647 w 3039"/>
              <a:gd name="T17" fmla="*/ 2147483647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9"/>
              <a:gd name="T28" fmla="*/ 0 h 725"/>
              <a:gd name="T29" fmla="*/ 3039 w 3039"/>
              <a:gd name="T30" fmla="*/ 725 h 7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9" h="725">
                <a:moveTo>
                  <a:pt x="0" y="725"/>
                </a:moveTo>
                <a:lnTo>
                  <a:pt x="1588" y="725"/>
                </a:lnTo>
                <a:lnTo>
                  <a:pt x="1588" y="226"/>
                </a:lnTo>
                <a:lnTo>
                  <a:pt x="2586" y="226"/>
                </a:lnTo>
                <a:lnTo>
                  <a:pt x="2586" y="0"/>
                </a:lnTo>
                <a:lnTo>
                  <a:pt x="3039" y="0"/>
                </a:lnTo>
                <a:lnTo>
                  <a:pt x="2586" y="0"/>
                </a:lnTo>
                <a:lnTo>
                  <a:pt x="2586" y="725"/>
                </a:lnTo>
                <a:lnTo>
                  <a:pt x="3039" y="725"/>
                </a:lnTo>
              </a:path>
            </a:pathLst>
          </a:custGeom>
          <a:noFill/>
          <a:ln w="38100">
            <a:solidFill>
              <a:srgbClr val="0066FF"/>
            </a:solidFill>
            <a:round/>
            <a:headEnd/>
            <a:tailEnd/>
          </a:ln>
        </p:spPr>
        <p:txBody>
          <a:bodyPr/>
          <a:lstStyle/>
          <a:p>
            <a:endParaRPr lang="fr-FR"/>
          </a:p>
        </p:txBody>
      </p:sp>
      <p:sp>
        <p:nvSpPr>
          <p:cNvPr id="620" name="Freeform 624"/>
          <p:cNvSpPr>
            <a:spLocks/>
          </p:cNvSpPr>
          <p:nvPr/>
        </p:nvSpPr>
        <p:spPr bwMode="auto">
          <a:xfrm>
            <a:off x="971550" y="3719513"/>
            <a:ext cx="4819650" cy="1144587"/>
          </a:xfrm>
          <a:custGeom>
            <a:avLst/>
            <a:gdLst>
              <a:gd name="T0" fmla="*/ 0 w 3036"/>
              <a:gd name="T1" fmla="*/ 0 h 721"/>
              <a:gd name="T2" fmla="*/ 2147483647 w 3036"/>
              <a:gd name="T3" fmla="*/ 0 h 721"/>
              <a:gd name="T4" fmla="*/ 2147483647 w 3036"/>
              <a:gd name="T5" fmla="*/ 2147483647 h 721"/>
              <a:gd name="T6" fmla="*/ 2147483647 w 3036"/>
              <a:gd name="T7" fmla="*/ 2147483647 h 721"/>
              <a:gd name="T8" fmla="*/ 0 60000 65536"/>
              <a:gd name="T9" fmla="*/ 0 60000 65536"/>
              <a:gd name="T10" fmla="*/ 0 60000 65536"/>
              <a:gd name="T11" fmla="*/ 0 60000 65536"/>
              <a:gd name="T12" fmla="*/ 0 w 3036"/>
              <a:gd name="T13" fmla="*/ 0 h 721"/>
              <a:gd name="T14" fmla="*/ 3036 w 3036"/>
              <a:gd name="T15" fmla="*/ 721 h 721"/>
            </a:gdLst>
            <a:ahLst/>
            <a:cxnLst>
              <a:cxn ang="T8">
                <a:pos x="T0" y="T1"/>
              </a:cxn>
              <a:cxn ang="T9">
                <a:pos x="T2" y="T3"/>
              </a:cxn>
              <a:cxn ang="T10">
                <a:pos x="T4" y="T5"/>
              </a:cxn>
              <a:cxn ang="T11">
                <a:pos x="T6" y="T7"/>
              </a:cxn>
            </a:cxnLst>
            <a:rect l="T12" t="T13" r="T14" b="T15"/>
            <a:pathLst>
              <a:path w="3036" h="721">
                <a:moveTo>
                  <a:pt x="0" y="0"/>
                </a:moveTo>
                <a:lnTo>
                  <a:pt x="1588" y="0"/>
                </a:lnTo>
                <a:lnTo>
                  <a:pt x="1588" y="721"/>
                </a:lnTo>
                <a:lnTo>
                  <a:pt x="3036" y="721"/>
                </a:lnTo>
              </a:path>
            </a:pathLst>
          </a:custGeom>
          <a:noFill/>
          <a:ln w="38100">
            <a:solidFill>
              <a:srgbClr val="0066FF"/>
            </a:solidFill>
            <a:round/>
            <a:headEnd/>
            <a:tailEnd/>
          </a:ln>
        </p:spPr>
        <p:txBody>
          <a:bodyPr/>
          <a:lstStyle/>
          <a:p>
            <a:endParaRPr lang="fr-FR"/>
          </a:p>
        </p:txBody>
      </p:sp>
      <p:sp>
        <p:nvSpPr>
          <p:cNvPr id="621" name="Oval 627"/>
          <p:cNvSpPr>
            <a:spLocks noChangeArrowheads="1"/>
          </p:cNvSpPr>
          <p:nvPr/>
        </p:nvSpPr>
        <p:spPr bwMode="auto">
          <a:xfrm>
            <a:off x="900113" y="3644900"/>
            <a:ext cx="142875" cy="142875"/>
          </a:xfrm>
          <a:prstGeom prst="ellipse">
            <a:avLst/>
          </a:prstGeom>
          <a:solidFill>
            <a:srgbClr val="FF0000"/>
          </a:solidFill>
          <a:ln w="19050">
            <a:solidFill>
              <a:srgbClr val="0000CC"/>
            </a:solidFill>
            <a:round/>
            <a:headEnd/>
            <a:tailEnd/>
          </a:ln>
        </p:spPr>
        <p:txBody>
          <a:bodyPr wrap="none" anchor="ctr"/>
          <a:lstStyle/>
          <a:p>
            <a:pPr algn="ctr" rtl="0"/>
            <a:endParaRPr lang="fr-FR"/>
          </a:p>
        </p:txBody>
      </p:sp>
      <p:sp>
        <p:nvSpPr>
          <p:cNvPr id="622" name="Oval 635"/>
          <p:cNvSpPr>
            <a:spLocks noChangeArrowheads="1"/>
          </p:cNvSpPr>
          <p:nvPr/>
        </p:nvSpPr>
        <p:spPr bwMode="auto">
          <a:xfrm>
            <a:off x="900113" y="3644900"/>
            <a:ext cx="142875" cy="142875"/>
          </a:xfrm>
          <a:prstGeom prst="ellipse">
            <a:avLst/>
          </a:prstGeom>
          <a:solidFill>
            <a:srgbClr val="FF0000"/>
          </a:solidFill>
          <a:ln w="19050">
            <a:solidFill>
              <a:srgbClr val="0000CC"/>
            </a:solidFill>
            <a:round/>
            <a:headEnd/>
            <a:tailEnd/>
          </a:ln>
        </p:spPr>
        <p:txBody>
          <a:bodyPr wrap="none" anchor="ctr"/>
          <a:lstStyle/>
          <a:p>
            <a:pPr algn="ctr" rtl="0"/>
            <a:endParaRPr lang="fr-FR"/>
          </a:p>
        </p:txBody>
      </p:sp>
      <p:sp>
        <p:nvSpPr>
          <p:cNvPr id="623" name="Oval 636"/>
          <p:cNvSpPr>
            <a:spLocks noChangeArrowheads="1"/>
          </p:cNvSpPr>
          <p:nvPr/>
        </p:nvSpPr>
        <p:spPr bwMode="auto">
          <a:xfrm>
            <a:off x="900113" y="3644900"/>
            <a:ext cx="142875" cy="142875"/>
          </a:xfrm>
          <a:prstGeom prst="ellipse">
            <a:avLst/>
          </a:prstGeom>
          <a:solidFill>
            <a:srgbClr val="FF0000"/>
          </a:solidFill>
          <a:ln w="19050">
            <a:solidFill>
              <a:srgbClr val="0000CC"/>
            </a:solidFill>
            <a:round/>
            <a:headEnd/>
            <a:tailEnd/>
          </a:ln>
        </p:spPr>
        <p:txBody>
          <a:bodyPr wrap="none" anchor="ctr"/>
          <a:lstStyle/>
          <a:p>
            <a:pPr algn="ctr" rtl="0"/>
            <a:endParaRPr lang="fr-FR"/>
          </a:p>
        </p:txBody>
      </p:sp>
      <p:sp>
        <p:nvSpPr>
          <p:cNvPr id="624" name="Oval 637"/>
          <p:cNvSpPr>
            <a:spLocks noChangeArrowheads="1"/>
          </p:cNvSpPr>
          <p:nvPr/>
        </p:nvSpPr>
        <p:spPr bwMode="auto">
          <a:xfrm>
            <a:off x="900113" y="3644900"/>
            <a:ext cx="142875" cy="142875"/>
          </a:xfrm>
          <a:prstGeom prst="ellipse">
            <a:avLst/>
          </a:prstGeom>
          <a:solidFill>
            <a:srgbClr val="FF0000"/>
          </a:solidFill>
          <a:ln w="19050">
            <a:solidFill>
              <a:srgbClr val="0000CC"/>
            </a:solidFill>
            <a:round/>
            <a:headEnd/>
            <a:tailEnd/>
          </a:ln>
        </p:spPr>
        <p:txBody>
          <a:bodyPr wrap="none" anchor="ctr"/>
          <a:lstStyle/>
          <a:p>
            <a:pPr algn="ctr" rtl="0"/>
            <a:endParaRPr lang="fr-FR"/>
          </a:p>
        </p:txBody>
      </p:sp>
      <p:sp>
        <p:nvSpPr>
          <p:cNvPr id="625" name="Oval 638"/>
          <p:cNvSpPr>
            <a:spLocks noChangeArrowheads="1"/>
          </p:cNvSpPr>
          <p:nvPr/>
        </p:nvSpPr>
        <p:spPr bwMode="auto">
          <a:xfrm>
            <a:off x="3376613" y="3602038"/>
            <a:ext cx="215900" cy="215900"/>
          </a:xfrm>
          <a:prstGeom prst="ellipse">
            <a:avLst/>
          </a:prstGeom>
          <a:solidFill>
            <a:srgbClr val="0066FF">
              <a:alpha val="32941"/>
            </a:srgbClr>
          </a:solidFill>
          <a:ln w="28575">
            <a:solidFill>
              <a:srgbClr val="0000CC"/>
            </a:solidFill>
            <a:round/>
            <a:headEnd/>
            <a:tailEnd/>
          </a:ln>
        </p:spPr>
        <p:txBody>
          <a:bodyPr wrap="none" anchor="ctr"/>
          <a:lstStyle/>
          <a:p>
            <a:endParaRPr lang="fr-FR"/>
          </a:p>
        </p:txBody>
      </p:sp>
      <p:sp>
        <p:nvSpPr>
          <p:cNvPr id="626" name="AutoShape 640"/>
          <p:cNvSpPr>
            <a:spLocks noChangeArrowheads="1"/>
          </p:cNvSpPr>
          <p:nvPr/>
        </p:nvSpPr>
        <p:spPr bwMode="auto">
          <a:xfrm>
            <a:off x="1403350" y="2852738"/>
            <a:ext cx="1800225" cy="273050"/>
          </a:xfrm>
          <a:prstGeom prst="wedgeRoundRectCallout">
            <a:avLst>
              <a:gd name="adj1" fmla="val 58907"/>
              <a:gd name="adj2" fmla="val 219185"/>
              <a:gd name="adj3" fmla="val 16667"/>
            </a:avLst>
          </a:prstGeom>
          <a:solidFill>
            <a:schemeClr val="accent1"/>
          </a:solidFill>
          <a:ln w="9525">
            <a:solidFill>
              <a:schemeClr val="tx1"/>
            </a:solidFill>
            <a:miter lim="800000"/>
            <a:headEnd/>
            <a:tailEnd/>
          </a:ln>
        </p:spPr>
        <p:txBody>
          <a:bodyPr lIns="0" tIns="0" rIns="0" bIns="0" anchor="ctr" anchorCtr="1">
            <a:spAutoFit/>
          </a:bodyPr>
          <a:lstStyle/>
          <a:p>
            <a:pPr algn="ctr" rtl="0"/>
            <a:r>
              <a:rPr lang="fr-FR" sz="1600"/>
              <a:t>Point de variation</a:t>
            </a:r>
          </a:p>
        </p:txBody>
      </p:sp>
      <p:sp>
        <p:nvSpPr>
          <p:cNvPr id="627" name="Oval 642"/>
          <p:cNvSpPr>
            <a:spLocks noChangeArrowheads="1"/>
          </p:cNvSpPr>
          <p:nvPr/>
        </p:nvSpPr>
        <p:spPr bwMode="auto">
          <a:xfrm>
            <a:off x="4960938" y="2809875"/>
            <a:ext cx="215900" cy="215900"/>
          </a:xfrm>
          <a:prstGeom prst="ellipse">
            <a:avLst/>
          </a:prstGeom>
          <a:solidFill>
            <a:srgbClr val="0066FF">
              <a:alpha val="32941"/>
            </a:srgbClr>
          </a:solidFill>
          <a:ln w="28575">
            <a:solidFill>
              <a:srgbClr val="0000CC"/>
            </a:solidFill>
            <a:round/>
            <a:headEnd/>
            <a:tailEnd/>
          </a:ln>
        </p:spPr>
        <p:txBody>
          <a:bodyPr wrap="none" anchor="ctr"/>
          <a:lstStyle/>
          <a:p>
            <a:endParaRPr lang="fr-FR"/>
          </a:p>
        </p:txBody>
      </p:sp>
      <p:sp>
        <p:nvSpPr>
          <p:cNvPr id="628" name="Line 643"/>
          <p:cNvSpPr>
            <a:spLocks noChangeShapeType="1"/>
          </p:cNvSpPr>
          <p:nvPr/>
        </p:nvSpPr>
        <p:spPr bwMode="auto">
          <a:xfrm>
            <a:off x="900113" y="5949950"/>
            <a:ext cx="6911975" cy="0"/>
          </a:xfrm>
          <a:prstGeom prst="line">
            <a:avLst/>
          </a:prstGeom>
          <a:noFill/>
          <a:ln w="9525">
            <a:solidFill>
              <a:srgbClr val="0000CC"/>
            </a:solidFill>
            <a:round/>
            <a:headEnd/>
            <a:tailEnd type="triangle" w="med" len="med"/>
          </a:ln>
        </p:spPr>
        <p:txBody>
          <a:bodyPr/>
          <a:lstStyle/>
          <a:p>
            <a:endParaRPr lang="fr-FR"/>
          </a:p>
        </p:txBody>
      </p:sp>
      <p:sp>
        <p:nvSpPr>
          <p:cNvPr id="629" name="Line 644"/>
          <p:cNvSpPr>
            <a:spLocks noChangeShapeType="1"/>
          </p:cNvSpPr>
          <p:nvPr/>
        </p:nvSpPr>
        <p:spPr bwMode="auto">
          <a:xfrm>
            <a:off x="3492500" y="5734050"/>
            <a:ext cx="0" cy="358775"/>
          </a:xfrm>
          <a:prstGeom prst="line">
            <a:avLst/>
          </a:prstGeom>
          <a:noFill/>
          <a:ln w="9525">
            <a:solidFill>
              <a:srgbClr val="0000CC"/>
            </a:solidFill>
            <a:round/>
            <a:headEnd/>
            <a:tailEnd/>
          </a:ln>
        </p:spPr>
        <p:txBody>
          <a:bodyPr/>
          <a:lstStyle/>
          <a:p>
            <a:endParaRPr lang="fr-FR"/>
          </a:p>
        </p:txBody>
      </p:sp>
      <p:sp>
        <p:nvSpPr>
          <p:cNvPr id="630" name="Line 645"/>
          <p:cNvSpPr>
            <a:spLocks noChangeShapeType="1"/>
          </p:cNvSpPr>
          <p:nvPr/>
        </p:nvSpPr>
        <p:spPr bwMode="auto">
          <a:xfrm>
            <a:off x="5076825" y="5734050"/>
            <a:ext cx="0" cy="358775"/>
          </a:xfrm>
          <a:prstGeom prst="line">
            <a:avLst/>
          </a:prstGeom>
          <a:noFill/>
          <a:ln w="9525">
            <a:solidFill>
              <a:srgbClr val="0000CC"/>
            </a:solidFill>
            <a:round/>
            <a:headEnd/>
            <a:tailEnd/>
          </a:ln>
        </p:spPr>
        <p:txBody>
          <a:bodyPr/>
          <a:lstStyle/>
          <a:p>
            <a:endParaRPr lang="fr-FR"/>
          </a:p>
        </p:txBody>
      </p:sp>
      <p:sp>
        <p:nvSpPr>
          <p:cNvPr id="631" name="Text Box 647"/>
          <p:cNvSpPr txBox="1">
            <a:spLocks noChangeArrowheads="1"/>
          </p:cNvSpPr>
          <p:nvPr/>
        </p:nvSpPr>
        <p:spPr bwMode="auto">
          <a:xfrm>
            <a:off x="2987675" y="5157788"/>
            <a:ext cx="1008063" cy="581025"/>
          </a:xfrm>
          <a:prstGeom prst="rect">
            <a:avLst/>
          </a:prstGeom>
          <a:noFill/>
          <a:ln w="9525">
            <a:noFill/>
            <a:miter lim="800000"/>
            <a:headEnd/>
            <a:tailEnd/>
          </a:ln>
        </p:spPr>
        <p:txBody>
          <a:bodyPr>
            <a:spAutoFit/>
          </a:bodyPr>
          <a:lstStyle/>
          <a:p>
            <a:pPr algn="ctr" rtl="0">
              <a:spcBef>
                <a:spcPct val="50000"/>
              </a:spcBef>
            </a:pPr>
            <a:r>
              <a:rPr lang="fr-FR" sz="1600" b="1">
                <a:solidFill>
                  <a:schemeClr val="accent2"/>
                </a:solidFill>
              </a:rPr>
              <a:t>Poser Moteur</a:t>
            </a:r>
          </a:p>
        </p:txBody>
      </p:sp>
      <p:sp>
        <p:nvSpPr>
          <p:cNvPr id="632" name="Text Box 648"/>
          <p:cNvSpPr txBox="1">
            <a:spLocks noChangeArrowheads="1"/>
          </p:cNvSpPr>
          <p:nvPr/>
        </p:nvSpPr>
        <p:spPr bwMode="auto">
          <a:xfrm>
            <a:off x="4140200" y="5153025"/>
            <a:ext cx="1871663" cy="581025"/>
          </a:xfrm>
          <a:prstGeom prst="rect">
            <a:avLst/>
          </a:prstGeom>
          <a:noFill/>
          <a:ln w="9525">
            <a:noFill/>
            <a:miter lim="800000"/>
            <a:headEnd/>
            <a:tailEnd/>
          </a:ln>
        </p:spPr>
        <p:txBody>
          <a:bodyPr>
            <a:spAutoFit/>
          </a:bodyPr>
          <a:lstStyle/>
          <a:p>
            <a:pPr algn="ctr" rtl="0">
              <a:spcBef>
                <a:spcPct val="50000"/>
              </a:spcBef>
            </a:pPr>
            <a:r>
              <a:rPr lang="fr-FR" sz="1600" b="1">
                <a:solidFill>
                  <a:schemeClr val="accent2"/>
                </a:solidFill>
              </a:rPr>
              <a:t>Installer</a:t>
            </a:r>
            <a:br>
              <a:rPr lang="fr-FR" sz="1600" b="1">
                <a:solidFill>
                  <a:schemeClr val="accent2"/>
                </a:solidFill>
              </a:rPr>
            </a:br>
            <a:r>
              <a:rPr lang="fr-FR" sz="1600" b="1">
                <a:solidFill>
                  <a:schemeClr val="accent2"/>
                </a:solidFill>
              </a:rPr>
              <a:t>Tableau de bord</a:t>
            </a:r>
          </a:p>
        </p:txBody>
      </p:sp>
      <p:sp>
        <p:nvSpPr>
          <p:cNvPr id="633" name="Rectangle 632"/>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21"/>
                                        </p:tgtEl>
                                        <p:attrNameLst>
                                          <p:attrName>style.visibility</p:attrName>
                                        </p:attrNameLst>
                                      </p:cBhvr>
                                      <p:to>
                                        <p:strVal val="visible"/>
                                      </p:to>
                                    </p:set>
                                    <p:anim calcmode="lin" valueType="num">
                                      <p:cBhvr>
                                        <p:cTn id="7" dur="500" fill="hold"/>
                                        <p:tgtEl>
                                          <p:spTgt spid="621"/>
                                        </p:tgtEl>
                                        <p:attrNameLst>
                                          <p:attrName>ppt_w</p:attrName>
                                        </p:attrNameLst>
                                      </p:cBhvr>
                                      <p:tavLst>
                                        <p:tav tm="0">
                                          <p:val>
                                            <p:fltVal val="0"/>
                                          </p:val>
                                        </p:tav>
                                        <p:tav tm="100000">
                                          <p:val>
                                            <p:strVal val="#ppt_w"/>
                                          </p:val>
                                        </p:tav>
                                      </p:tavLst>
                                    </p:anim>
                                    <p:anim calcmode="lin" valueType="num">
                                      <p:cBhvr>
                                        <p:cTn id="8" dur="500" fill="hold"/>
                                        <p:tgtEl>
                                          <p:spTgt spid="621"/>
                                        </p:tgtEl>
                                        <p:attrNameLst>
                                          <p:attrName>ppt_h</p:attrName>
                                        </p:attrNameLst>
                                      </p:cBhvr>
                                      <p:tavLst>
                                        <p:tav tm="0">
                                          <p:val>
                                            <p:fltVal val="0"/>
                                          </p:val>
                                        </p:tav>
                                        <p:tav tm="100000">
                                          <p:val>
                                            <p:strVal val="#ppt_h"/>
                                          </p:val>
                                        </p:tav>
                                      </p:tavLst>
                                    </p:anim>
                                    <p:animEffect transition="in" filter="fade">
                                      <p:cBhvr>
                                        <p:cTn id="9" dur="500"/>
                                        <p:tgtEl>
                                          <p:spTgt spid="621"/>
                                        </p:tgtEl>
                                      </p:cBhvr>
                                    </p:animEffect>
                                  </p:childTnLst>
                                </p:cTn>
                              </p:par>
                              <p:par>
                                <p:cTn id="10" presetID="0" presetClass="path" presetSubtype="0" accel="50000" decel="50000" fill="hold" grpId="1" nodeType="withEffect">
                                  <p:stCondLst>
                                    <p:cond delay="500"/>
                                  </p:stCondLst>
                                  <p:childTnLst>
                                    <p:animMotion origin="layout" path="M 1.38778E-17 1.85185E-6 L 0.27604 1.85185E-6 L 0.27708 -0.11528 L 0.44983 -0.11528 L 0.44983 -0.16667 L 0.59688 -0.16829 " pathEditMode="relative" rAng="0" ptsTypes="AAAAAA">
                                      <p:cBhvr>
                                        <p:cTn id="11" dur="5500" fill="hold"/>
                                        <p:tgtEl>
                                          <p:spTgt spid="621"/>
                                        </p:tgtEl>
                                        <p:attrNameLst>
                                          <p:attrName>ppt_x</p:attrName>
                                          <p:attrName>ppt_y</p:attrName>
                                        </p:attrNameLst>
                                      </p:cBhvr>
                                      <p:rCtr x="298" y="-84"/>
                                    </p:animMotion>
                                  </p:childTnLst>
                                </p:cTn>
                              </p:par>
                              <p:par>
                                <p:cTn id="12" presetID="10" presetClass="exit" presetSubtype="0" fill="hold" grpId="2" nodeType="withEffect">
                                  <p:stCondLst>
                                    <p:cond delay="6000"/>
                                  </p:stCondLst>
                                  <p:childTnLst>
                                    <p:animEffect transition="out" filter="fade">
                                      <p:cBhvr>
                                        <p:cTn id="13" dur="500"/>
                                        <p:tgtEl>
                                          <p:spTgt spid="621"/>
                                        </p:tgtEl>
                                      </p:cBhvr>
                                    </p:animEffect>
                                    <p:set>
                                      <p:cBhvr>
                                        <p:cTn id="14" dur="1" fill="hold">
                                          <p:stCondLst>
                                            <p:cond delay="499"/>
                                          </p:stCondLst>
                                        </p:cTn>
                                        <p:tgtEl>
                                          <p:spTgt spid="621"/>
                                        </p:tgtEl>
                                        <p:attrNameLst>
                                          <p:attrName>style.visibility</p:attrName>
                                        </p:attrNameLst>
                                      </p:cBhvr>
                                      <p:to>
                                        <p:strVal val="hidden"/>
                                      </p:to>
                                    </p:set>
                                  </p:childTnLst>
                                </p:cTn>
                              </p:par>
                              <p:par>
                                <p:cTn id="15" presetID="53" presetClass="entr" presetSubtype="0" fill="hold" grpId="0" nodeType="withEffect">
                                  <p:stCondLst>
                                    <p:cond delay="2500"/>
                                  </p:stCondLst>
                                  <p:childTnLst>
                                    <p:set>
                                      <p:cBhvr>
                                        <p:cTn id="16" dur="1" fill="hold">
                                          <p:stCondLst>
                                            <p:cond delay="0"/>
                                          </p:stCondLst>
                                        </p:cTn>
                                        <p:tgtEl>
                                          <p:spTgt spid="622"/>
                                        </p:tgtEl>
                                        <p:attrNameLst>
                                          <p:attrName>style.visibility</p:attrName>
                                        </p:attrNameLst>
                                      </p:cBhvr>
                                      <p:to>
                                        <p:strVal val="visible"/>
                                      </p:to>
                                    </p:set>
                                    <p:anim calcmode="lin" valueType="num">
                                      <p:cBhvr>
                                        <p:cTn id="17" dur="500" fill="hold"/>
                                        <p:tgtEl>
                                          <p:spTgt spid="622"/>
                                        </p:tgtEl>
                                        <p:attrNameLst>
                                          <p:attrName>ppt_w</p:attrName>
                                        </p:attrNameLst>
                                      </p:cBhvr>
                                      <p:tavLst>
                                        <p:tav tm="0">
                                          <p:val>
                                            <p:fltVal val="0"/>
                                          </p:val>
                                        </p:tav>
                                        <p:tav tm="100000">
                                          <p:val>
                                            <p:strVal val="#ppt_w"/>
                                          </p:val>
                                        </p:tav>
                                      </p:tavLst>
                                    </p:anim>
                                    <p:anim calcmode="lin" valueType="num">
                                      <p:cBhvr>
                                        <p:cTn id="18" dur="500" fill="hold"/>
                                        <p:tgtEl>
                                          <p:spTgt spid="622"/>
                                        </p:tgtEl>
                                        <p:attrNameLst>
                                          <p:attrName>ppt_h</p:attrName>
                                        </p:attrNameLst>
                                      </p:cBhvr>
                                      <p:tavLst>
                                        <p:tav tm="0">
                                          <p:val>
                                            <p:fltVal val="0"/>
                                          </p:val>
                                        </p:tav>
                                        <p:tav tm="100000">
                                          <p:val>
                                            <p:strVal val="#ppt_h"/>
                                          </p:val>
                                        </p:tav>
                                      </p:tavLst>
                                    </p:anim>
                                    <p:animEffect transition="in" filter="fade">
                                      <p:cBhvr>
                                        <p:cTn id="19" dur="500"/>
                                        <p:tgtEl>
                                          <p:spTgt spid="622"/>
                                        </p:tgtEl>
                                      </p:cBhvr>
                                    </p:animEffect>
                                  </p:childTnLst>
                                </p:cTn>
                              </p:par>
                              <p:par>
                                <p:cTn id="20" presetID="0" presetClass="path" presetSubtype="0" accel="50000" decel="50000" fill="hold" grpId="1" nodeType="withEffect">
                                  <p:stCondLst>
                                    <p:cond delay="3000"/>
                                  </p:stCondLst>
                                  <p:childTnLst>
                                    <p:animMotion origin="layout" path="M 1.38778E-17 1.85185E-6 L 0.27604 1.85185E-6 L 0.27708 -0.11528 L 0.44983 -0.11528 L 0.44896 -0.00162 L 0.59271 -0.00162 " pathEditMode="relative" rAng="0" ptsTypes="AAAAAA">
                                      <p:cBhvr>
                                        <p:cTn id="21" dur="5500" fill="hold"/>
                                        <p:tgtEl>
                                          <p:spTgt spid="622"/>
                                        </p:tgtEl>
                                        <p:attrNameLst>
                                          <p:attrName>ppt_x</p:attrName>
                                          <p:attrName>ppt_y</p:attrName>
                                        </p:attrNameLst>
                                      </p:cBhvr>
                                      <p:rCtr x="296" y="-58"/>
                                    </p:animMotion>
                                  </p:childTnLst>
                                </p:cTn>
                              </p:par>
                              <p:par>
                                <p:cTn id="22" presetID="10" presetClass="exit" presetSubtype="0" fill="hold" grpId="2" nodeType="withEffect">
                                  <p:stCondLst>
                                    <p:cond delay="8500"/>
                                  </p:stCondLst>
                                  <p:childTnLst>
                                    <p:animEffect transition="out" filter="fade">
                                      <p:cBhvr>
                                        <p:cTn id="23" dur="500"/>
                                        <p:tgtEl>
                                          <p:spTgt spid="622"/>
                                        </p:tgtEl>
                                      </p:cBhvr>
                                    </p:animEffect>
                                    <p:set>
                                      <p:cBhvr>
                                        <p:cTn id="24" dur="1" fill="hold">
                                          <p:stCondLst>
                                            <p:cond delay="499"/>
                                          </p:stCondLst>
                                        </p:cTn>
                                        <p:tgtEl>
                                          <p:spTgt spid="622"/>
                                        </p:tgtEl>
                                        <p:attrNameLst>
                                          <p:attrName>style.visibility</p:attrName>
                                        </p:attrNameLst>
                                      </p:cBhvr>
                                      <p:to>
                                        <p:strVal val="hidden"/>
                                      </p:to>
                                    </p:set>
                                  </p:childTnLst>
                                </p:cTn>
                              </p:par>
                              <p:par>
                                <p:cTn id="25" presetID="53" presetClass="entr" presetSubtype="0" fill="hold" grpId="0" nodeType="withEffect">
                                  <p:stCondLst>
                                    <p:cond delay="5000"/>
                                  </p:stCondLst>
                                  <p:childTnLst>
                                    <p:set>
                                      <p:cBhvr>
                                        <p:cTn id="26" dur="1" fill="hold">
                                          <p:stCondLst>
                                            <p:cond delay="0"/>
                                          </p:stCondLst>
                                        </p:cTn>
                                        <p:tgtEl>
                                          <p:spTgt spid="623"/>
                                        </p:tgtEl>
                                        <p:attrNameLst>
                                          <p:attrName>style.visibility</p:attrName>
                                        </p:attrNameLst>
                                      </p:cBhvr>
                                      <p:to>
                                        <p:strVal val="visible"/>
                                      </p:to>
                                    </p:set>
                                    <p:anim calcmode="lin" valueType="num">
                                      <p:cBhvr>
                                        <p:cTn id="27" dur="500" fill="hold"/>
                                        <p:tgtEl>
                                          <p:spTgt spid="623"/>
                                        </p:tgtEl>
                                        <p:attrNameLst>
                                          <p:attrName>ppt_w</p:attrName>
                                        </p:attrNameLst>
                                      </p:cBhvr>
                                      <p:tavLst>
                                        <p:tav tm="0">
                                          <p:val>
                                            <p:fltVal val="0"/>
                                          </p:val>
                                        </p:tav>
                                        <p:tav tm="100000">
                                          <p:val>
                                            <p:strVal val="#ppt_w"/>
                                          </p:val>
                                        </p:tav>
                                      </p:tavLst>
                                    </p:anim>
                                    <p:anim calcmode="lin" valueType="num">
                                      <p:cBhvr>
                                        <p:cTn id="28" dur="500" fill="hold"/>
                                        <p:tgtEl>
                                          <p:spTgt spid="623"/>
                                        </p:tgtEl>
                                        <p:attrNameLst>
                                          <p:attrName>ppt_h</p:attrName>
                                        </p:attrNameLst>
                                      </p:cBhvr>
                                      <p:tavLst>
                                        <p:tav tm="0">
                                          <p:val>
                                            <p:fltVal val="0"/>
                                          </p:val>
                                        </p:tav>
                                        <p:tav tm="100000">
                                          <p:val>
                                            <p:strVal val="#ppt_h"/>
                                          </p:val>
                                        </p:tav>
                                      </p:tavLst>
                                    </p:anim>
                                    <p:animEffect transition="in" filter="fade">
                                      <p:cBhvr>
                                        <p:cTn id="29" dur="500"/>
                                        <p:tgtEl>
                                          <p:spTgt spid="623"/>
                                        </p:tgtEl>
                                      </p:cBhvr>
                                    </p:animEffect>
                                  </p:childTnLst>
                                </p:cTn>
                              </p:par>
                              <p:par>
                                <p:cTn id="30" presetID="0" presetClass="path" presetSubtype="0" accel="50000" decel="50000" fill="hold" grpId="1" nodeType="withEffect">
                                  <p:stCondLst>
                                    <p:cond delay="5500"/>
                                  </p:stCondLst>
                                  <p:childTnLst>
                                    <p:animMotion origin="layout" path="M 1.38778E-17 0.00046 L 0.27604 0.00046 L 0.27604 0.16782 L 0.59583 0.16643 " pathEditMode="relative" rAng="0" ptsTypes="AAAA">
                                      <p:cBhvr>
                                        <p:cTn id="31" dur="5500" fill="hold"/>
                                        <p:tgtEl>
                                          <p:spTgt spid="623"/>
                                        </p:tgtEl>
                                        <p:attrNameLst>
                                          <p:attrName>ppt_x</p:attrName>
                                          <p:attrName>ppt_y</p:attrName>
                                        </p:attrNameLst>
                                      </p:cBhvr>
                                      <p:rCtr x="298" y="84"/>
                                    </p:animMotion>
                                  </p:childTnLst>
                                </p:cTn>
                              </p:par>
                              <p:par>
                                <p:cTn id="32" presetID="10" presetClass="exit" presetSubtype="0" fill="hold" grpId="2" nodeType="withEffect">
                                  <p:stCondLst>
                                    <p:cond delay="11000"/>
                                  </p:stCondLst>
                                  <p:childTnLst>
                                    <p:animEffect transition="out" filter="fade">
                                      <p:cBhvr>
                                        <p:cTn id="33" dur="500"/>
                                        <p:tgtEl>
                                          <p:spTgt spid="623"/>
                                        </p:tgtEl>
                                      </p:cBhvr>
                                    </p:animEffect>
                                    <p:set>
                                      <p:cBhvr>
                                        <p:cTn id="34" dur="1" fill="hold">
                                          <p:stCondLst>
                                            <p:cond delay="499"/>
                                          </p:stCondLst>
                                        </p:cTn>
                                        <p:tgtEl>
                                          <p:spTgt spid="623"/>
                                        </p:tgtEl>
                                        <p:attrNameLst>
                                          <p:attrName>style.visibility</p:attrName>
                                        </p:attrNameLst>
                                      </p:cBhvr>
                                      <p:to>
                                        <p:strVal val="hidden"/>
                                      </p:to>
                                    </p:set>
                                  </p:childTnLst>
                                </p:cTn>
                              </p:par>
                              <p:par>
                                <p:cTn id="35" presetID="53" presetClass="entr" presetSubtype="0" fill="hold" grpId="0" nodeType="withEffect">
                                  <p:stCondLst>
                                    <p:cond delay="7500"/>
                                  </p:stCondLst>
                                  <p:childTnLst>
                                    <p:set>
                                      <p:cBhvr>
                                        <p:cTn id="36" dur="1" fill="hold">
                                          <p:stCondLst>
                                            <p:cond delay="0"/>
                                          </p:stCondLst>
                                        </p:cTn>
                                        <p:tgtEl>
                                          <p:spTgt spid="624"/>
                                        </p:tgtEl>
                                        <p:attrNameLst>
                                          <p:attrName>style.visibility</p:attrName>
                                        </p:attrNameLst>
                                      </p:cBhvr>
                                      <p:to>
                                        <p:strVal val="visible"/>
                                      </p:to>
                                    </p:set>
                                    <p:anim calcmode="lin" valueType="num">
                                      <p:cBhvr>
                                        <p:cTn id="37" dur="500" fill="hold"/>
                                        <p:tgtEl>
                                          <p:spTgt spid="624"/>
                                        </p:tgtEl>
                                        <p:attrNameLst>
                                          <p:attrName>ppt_w</p:attrName>
                                        </p:attrNameLst>
                                      </p:cBhvr>
                                      <p:tavLst>
                                        <p:tav tm="0">
                                          <p:val>
                                            <p:fltVal val="0"/>
                                          </p:val>
                                        </p:tav>
                                        <p:tav tm="100000">
                                          <p:val>
                                            <p:strVal val="#ppt_w"/>
                                          </p:val>
                                        </p:tav>
                                      </p:tavLst>
                                    </p:anim>
                                    <p:anim calcmode="lin" valueType="num">
                                      <p:cBhvr>
                                        <p:cTn id="38" dur="500" fill="hold"/>
                                        <p:tgtEl>
                                          <p:spTgt spid="624"/>
                                        </p:tgtEl>
                                        <p:attrNameLst>
                                          <p:attrName>ppt_h</p:attrName>
                                        </p:attrNameLst>
                                      </p:cBhvr>
                                      <p:tavLst>
                                        <p:tav tm="0">
                                          <p:val>
                                            <p:fltVal val="0"/>
                                          </p:val>
                                        </p:tav>
                                        <p:tav tm="100000">
                                          <p:val>
                                            <p:strVal val="#ppt_h"/>
                                          </p:val>
                                        </p:tav>
                                      </p:tavLst>
                                    </p:anim>
                                    <p:animEffect transition="in" filter="fade">
                                      <p:cBhvr>
                                        <p:cTn id="39" dur="500"/>
                                        <p:tgtEl>
                                          <p:spTgt spid="624"/>
                                        </p:tgtEl>
                                      </p:cBhvr>
                                    </p:animEffect>
                                  </p:childTnLst>
                                </p:cTn>
                              </p:par>
                              <p:par>
                                <p:cTn id="40" presetID="0" presetClass="path" presetSubtype="0" accel="50000" decel="50000" fill="hold" grpId="1" nodeType="withEffect">
                                  <p:stCondLst>
                                    <p:cond delay="8100"/>
                                  </p:stCondLst>
                                  <p:childTnLst>
                                    <p:animMotion origin="layout" path="M 1.38778E-17 1.85185E-6 L 0.27604 1.85185E-6 L 0.27708 -0.11528 L 0.44983 -0.11528 L 0.45 -0.00023 L 0.59271 -0.00162 " pathEditMode="relative" rAng="0" ptsTypes="AAAAAA">
                                      <p:cBhvr>
                                        <p:cTn id="41" dur="5400" fill="hold"/>
                                        <p:tgtEl>
                                          <p:spTgt spid="624"/>
                                        </p:tgtEl>
                                        <p:attrNameLst>
                                          <p:attrName>ppt_x</p:attrName>
                                          <p:attrName>ppt_y</p:attrName>
                                        </p:attrNameLst>
                                      </p:cBhvr>
                                      <p:rCtr x="296" y="-58"/>
                                    </p:animMotion>
                                  </p:childTnLst>
                                </p:cTn>
                              </p:par>
                              <p:par>
                                <p:cTn id="42" presetID="10" presetClass="exit" presetSubtype="0" fill="hold" grpId="2" nodeType="withEffect">
                                  <p:stCondLst>
                                    <p:cond delay="13500"/>
                                  </p:stCondLst>
                                  <p:childTnLst>
                                    <p:animEffect transition="out" filter="fade">
                                      <p:cBhvr>
                                        <p:cTn id="43" dur="500"/>
                                        <p:tgtEl>
                                          <p:spTgt spid="624"/>
                                        </p:tgtEl>
                                      </p:cBhvr>
                                    </p:animEffect>
                                    <p:set>
                                      <p:cBhvr>
                                        <p:cTn id="44" dur="1" fill="hold">
                                          <p:stCondLst>
                                            <p:cond delay="499"/>
                                          </p:stCondLst>
                                        </p:cTn>
                                        <p:tgtEl>
                                          <p:spTgt spid="624"/>
                                        </p:tgtEl>
                                        <p:attrNameLst>
                                          <p:attrName>style.visibility</p:attrName>
                                        </p:attrNameLst>
                                      </p:cBhvr>
                                      <p:to>
                                        <p:strVal val="hidden"/>
                                      </p:to>
                                    </p:set>
                                  </p:childTnLst>
                                </p:cTn>
                              </p:par>
                              <p:par>
                                <p:cTn id="45" presetID="53" presetClass="entr" presetSubtype="0" fill="hold" nodeType="withEffect">
                                  <p:stCondLst>
                                    <p:cond delay="600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0" fill="hold" nodeType="withEffect">
                                  <p:stCondLst>
                                    <p:cond delay="860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53" presetClass="entr" presetSubtype="0" fill="hold" nodeType="withEffect">
                                  <p:stCondLst>
                                    <p:cond delay="11100"/>
                                  </p:stCondLst>
                                  <p:childTnLst>
                                    <p:set>
                                      <p:cBhvr>
                                        <p:cTn id="56" dur="1" fill="hold">
                                          <p:stCondLst>
                                            <p:cond delay="0"/>
                                          </p:stCondLst>
                                        </p:cTn>
                                        <p:tgtEl>
                                          <p:spTgt spid="311"/>
                                        </p:tgtEl>
                                        <p:attrNameLst>
                                          <p:attrName>style.visibility</p:attrName>
                                        </p:attrNameLst>
                                      </p:cBhvr>
                                      <p:to>
                                        <p:strVal val="visible"/>
                                      </p:to>
                                    </p:set>
                                    <p:anim calcmode="lin" valueType="num">
                                      <p:cBhvr>
                                        <p:cTn id="57" dur="500" fill="hold"/>
                                        <p:tgtEl>
                                          <p:spTgt spid="311"/>
                                        </p:tgtEl>
                                        <p:attrNameLst>
                                          <p:attrName>ppt_w</p:attrName>
                                        </p:attrNameLst>
                                      </p:cBhvr>
                                      <p:tavLst>
                                        <p:tav tm="0">
                                          <p:val>
                                            <p:fltVal val="0"/>
                                          </p:val>
                                        </p:tav>
                                        <p:tav tm="100000">
                                          <p:val>
                                            <p:strVal val="#ppt_w"/>
                                          </p:val>
                                        </p:tav>
                                      </p:tavLst>
                                    </p:anim>
                                    <p:anim calcmode="lin" valueType="num">
                                      <p:cBhvr>
                                        <p:cTn id="58" dur="500" fill="hold"/>
                                        <p:tgtEl>
                                          <p:spTgt spid="311"/>
                                        </p:tgtEl>
                                        <p:attrNameLst>
                                          <p:attrName>ppt_h</p:attrName>
                                        </p:attrNameLst>
                                      </p:cBhvr>
                                      <p:tavLst>
                                        <p:tav tm="0">
                                          <p:val>
                                            <p:fltVal val="0"/>
                                          </p:val>
                                        </p:tav>
                                        <p:tav tm="100000">
                                          <p:val>
                                            <p:strVal val="#ppt_h"/>
                                          </p:val>
                                        </p:tav>
                                      </p:tavLst>
                                    </p:anim>
                                    <p:animEffect transition="in" filter="fade">
                                      <p:cBhvr>
                                        <p:cTn id="59" dur="500"/>
                                        <p:tgtEl>
                                          <p:spTgt spid="311"/>
                                        </p:tgtEl>
                                      </p:cBhvr>
                                    </p:animEffect>
                                  </p:childTnLst>
                                </p:cTn>
                              </p:par>
                              <p:par>
                                <p:cTn id="60" presetID="26" presetClass="emph" presetSubtype="0" fill="hold" nodeType="withEffect">
                                  <p:stCondLst>
                                    <p:cond delay="13500"/>
                                  </p:stCondLst>
                                  <p:childTnLst>
                                    <p:animEffect transition="out" filter="fade">
                                      <p:cBhvr>
                                        <p:cTn id="61" dur="500" tmFilter="0, 0; .2, .5; .8, .5; 1, 0"/>
                                        <p:tgtEl>
                                          <p:spTgt spid="3"/>
                                        </p:tgtEl>
                                      </p:cBhvr>
                                    </p:animEffect>
                                    <p:animScale>
                                      <p:cBhvr>
                                        <p:cTn id="62" dur="250" autoRev="1" fill="hold"/>
                                        <p:tgtEl>
                                          <p:spTgt spid="3"/>
                                        </p:tgtEl>
                                      </p:cBhvr>
                                      <p:by x="105000" y="105000"/>
                                    </p:animScale>
                                  </p:childTnLst>
                                </p:cTn>
                              </p:par>
                            </p:childTnLst>
                          </p:cTn>
                        </p:par>
                        <p:par>
                          <p:cTn id="63" fill="hold">
                            <p:stCondLst>
                              <p:cond delay="14000"/>
                            </p:stCondLst>
                            <p:childTnLst>
                              <p:par>
                                <p:cTn id="64" presetID="10" presetClass="entr" presetSubtype="0" fill="hold" grpId="0" nodeType="afterEffect">
                                  <p:stCondLst>
                                    <p:cond delay="0"/>
                                  </p:stCondLst>
                                  <p:childTnLst>
                                    <p:set>
                                      <p:cBhvr>
                                        <p:cTn id="65" dur="1" fill="hold">
                                          <p:stCondLst>
                                            <p:cond delay="0"/>
                                          </p:stCondLst>
                                        </p:cTn>
                                        <p:tgtEl>
                                          <p:spTgt spid="626"/>
                                        </p:tgtEl>
                                        <p:attrNameLst>
                                          <p:attrName>style.visibility</p:attrName>
                                        </p:attrNameLst>
                                      </p:cBhvr>
                                      <p:to>
                                        <p:strVal val="visible"/>
                                      </p:to>
                                    </p:set>
                                    <p:animEffect transition="in" filter="fade">
                                      <p:cBhvr>
                                        <p:cTn id="66" dur="2000"/>
                                        <p:tgtEl>
                                          <p:spTgt spid="6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5"/>
                                        </p:tgtEl>
                                        <p:attrNameLst>
                                          <p:attrName>style.visibility</p:attrName>
                                        </p:attrNameLst>
                                      </p:cBhvr>
                                      <p:to>
                                        <p:strVal val="visible"/>
                                      </p:to>
                                    </p:set>
                                    <p:animEffect transition="in" filter="fade">
                                      <p:cBhvr>
                                        <p:cTn id="69" dur="2000"/>
                                        <p:tgtEl>
                                          <p:spTgt spid="6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7"/>
                                        </p:tgtEl>
                                        <p:attrNameLst>
                                          <p:attrName>style.visibility</p:attrName>
                                        </p:attrNameLst>
                                      </p:cBhvr>
                                      <p:to>
                                        <p:strVal val="visible"/>
                                      </p:to>
                                    </p:set>
                                    <p:animEffect transition="in" filter="fade">
                                      <p:cBhvr>
                                        <p:cTn id="72" dur="2000"/>
                                        <p:tgtEl>
                                          <p:spTgt spid="627"/>
                                        </p:tgtEl>
                                      </p:cBhvr>
                                    </p:animEffect>
                                  </p:childTnLst>
                                </p:cTn>
                              </p:par>
                            </p:childTnLst>
                          </p:cTn>
                        </p:par>
                        <p:par>
                          <p:cTn id="73" fill="hold">
                            <p:stCondLst>
                              <p:cond delay="16000"/>
                            </p:stCondLst>
                            <p:childTnLst>
                              <p:par>
                                <p:cTn id="74" presetID="56" presetClass="path" presetSubtype="0" accel="50000" decel="50000" fill="hold" grpId="1" nodeType="afterEffect">
                                  <p:stCondLst>
                                    <p:cond delay="0"/>
                                  </p:stCondLst>
                                  <p:childTnLst>
                                    <p:animMotion origin="layout" path="M 2.77778E-7 3.7037E-7 L 0.17726 -0.11435 " pathEditMode="relative" rAng="0" ptsTypes="AA">
                                      <p:cBhvr>
                                        <p:cTn id="75" dur="2000" fill="hold"/>
                                        <p:tgtEl>
                                          <p:spTgt spid="626"/>
                                        </p:tgtEl>
                                        <p:attrNameLst>
                                          <p:attrName>ppt_x</p:attrName>
                                          <p:attrName>ppt_y</p:attrName>
                                        </p:attrNameLst>
                                      </p:cBhvr>
                                      <p:rCtr x="89" y="-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 grpId="0" animBg="1"/>
      <p:bldP spid="621" grpId="1" animBg="1"/>
      <p:bldP spid="621" grpId="2" animBg="1"/>
      <p:bldP spid="622" grpId="0" animBg="1"/>
      <p:bldP spid="622" grpId="1" animBg="1"/>
      <p:bldP spid="622" grpId="2" animBg="1"/>
      <p:bldP spid="623" grpId="0" animBg="1"/>
      <p:bldP spid="623" grpId="1" animBg="1"/>
      <p:bldP spid="623" grpId="2" animBg="1"/>
      <p:bldP spid="624" grpId="0" animBg="1"/>
      <p:bldP spid="624" grpId="1" animBg="1"/>
      <p:bldP spid="624" grpId="2" animBg="1"/>
      <p:bldP spid="625" grpId="0" animBg="1"/>
      <p:bldP spid="626" grpId="0" animBg="1"/>
      <p:bldP spid="626" grpId="1" animBg="1"/>
      <p:bldP spid="6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2- La variabilité(</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1080" name="CustomShape 2"/>
          <p:cNvSpPr/>
          <p:nvPr/>
        </p:nvSpPr>
        <p:spPr>
          <a:xfrm>
            <a:off x="642960" y="2786040"/>
            <a:ext cx="7928640" cy="58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Faire un maximum de choses au niveau de la racine et troncs principaux au lieu des troncs secondaires</a:t>
            </a:r>
            <a:endParaRPr lang="fr-FR" sz="1800" b="0" strike="noStrike" spc="-1">
              <a:latin typeface="Arial"/>
            </a:endParaRPr>
          </a:p>
        </p:txBody>
      </p:sp>
      <p:sp>
        <p:nvSpPr>
          <p:cNvPr id="1081" name="CustomShape 3"/>
          <p:cNvSpPr/>
          <p:nvPr/>
        </p:nvSpPr>
        <p:spPr>
          <a:xfrm>
            <a:off x="1619280" y="472428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2" name="CustomShape 4"/>
          <p:cNvSpPr/>
          <p:nvPr/>
        </p:nvSpPr>
        <p:spPr>
          <a:xfrm>
            <a:off x="6767640" y="353232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3" name="CustomShape 5"/>
          <p:cNvSpPr/>
          <p:nvPr/>
        </p:nvSpPr>
        <p:spPr>
          <a:xfrm>
            <a:off x="6769080" y="43131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4" name="CustomShape 6"/>
          <p:cNvSpPr/>
          <p:nvPr/>
        </p:nvSpPr>
        <p:spPr>
          <a:xfrm>
            <a:off x="6769080" y="54849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5" name="CustomShape 7"/>
          <p:cNvSpPr/>
          <p:nvPr/>
        </p:nvSpPr>
        <p:spPr>
          <a:xfrm>
            <a:off x="6769080" y="39225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6" name="CustomShape 8"/>
          <p:cNvSpPr/>
          <p:nvPr/>
        </p:nvSpPr>
        <p:spPr>
          <a:xfrm>
            <a:off x="6769080" y="50943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7" name="CustomShape 9"/>
          <p:cNvSpPr/>
          <p:nvPr/>
        </p:nvSpPr>
        <p:spPr>
          <a:xfrm>
            <a:off x="6769080" y="587700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8" name="CustomShape 10"/>
          <p:cNvSpPr/>
          <p:nvPr/>
        </p:nvSpPr>
        <p:spPr>
          <a:xfrm>
            <a:off x="3635280" y="393372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89" name="CustomShape 11"/>
          <p:cNvSpPr/>
          <p:nvPr/>
        </p:nvSpPr>
        <p:spPr>
          <a:xfrm>
            <a:off x="5797440" y="407664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90" name="CustomShape 12"/>
          <p:cNvSpPr/>
          <p:nvPr/>
        </p:nvSpPr>
        <p:spPr>
          <a:xfrm>
            <a:off x="3637080" y="537372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91" name="CustomShape 13"/>
          <p:cNvSpPr/>
          <p:nvPr/>
        </p:nvSpPr>
        <p:spPr>
          <a:xfrm>
            <a:off x="4716360" y="37893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092" name="CustomShape 14"/>
          <p:cNvSpPr/>
          <p:nvPr/>
        </p:nvSpPr>
        <p:spPr>
          <a:xfrm flipV="1">
            <a:off x="1863720" y="4098362"/>
            <a:ext cx="1770480" cy="68796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3" name="CustomShape 15"/>
          <p:cNvSpPr/>
          <p:nvPr/>
        </p:nvSpPr>
        <p:spPr>
          <a:xfrm>
            <a:off x="4960800" y="4033800"/>
            <a:ext cx="835560" cy="18612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4" name="CustomShape 16"/>
          <p:cNvSpPr/>
          <p:nvPr/>
        </p:nvSpPr>
        <p:spPr>
          <a:xfrm>
            <a:off x="1863720" y="4968720"/>
            <a:ext cx="1772280" cy="54828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5" name="CustomShape 17"/>
          <p:cNvSpPr/>
          <p:nvPr/>
        </p:nvSpPr>
        <p:spPr>
          <a:xfrm flipH="1">
            <a:off x="3878280" y="3933720"/>
            <a:ext cx="835560" cy="4176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6" name="CustomShape 18"/>
          <p:cNvSpPr/>
          <p:nvPr/>
        </p:nvSpPr>
        <p:spPr>
          <a:xfrm flipH="1">
            <a:off x="4960080" y="3286080"/>
            <a:ext cx="1807200" cy="54504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7" name="CustomShape 19"/>
          <p:cNvSpPr/>
          <p:nvPr/>
        </p:nvSpPr>
        <p:spPr>
          <a:xfrm flipH="1">
            <a:off x="5002920" y="3676680"/>
            <a:ext cx="1762560" cy="25596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8" name="CustomShape 20"/>
          <p:cNvSpPr/>
          <p:nvPr/>
        </p:nvSpPr>
        <p:spPr>
          <a:xfrm flipH="1">
            <a:off x="6040440" y="4067280"/>
            <a:ext cx="726120" cy="5148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099" name="CustomShape 21"/>
          <p:cNvSpPr/>
          <p:nvPr/>
        </p:nvSpPr>
        <p:spPr>
          <a:xfrm flipH="1" flipV="1">
            <a:off x="6040440" y="4320360"/>
            <a:ext cx="726120" cy="13536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100" name="CustomShape 22"/>
          <p:cNvSpPr/>
          <p:nvPr/>
        </p:nvSpPr>
        <p:spPr>
          <a:xfrm flipV="1">
            <a:off x="3881520" y="5246640"/>
            <a:ext cx="1915200" cy="4176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101" name="CustomShape 23"/>
          <p:cNvSpPr/>
          <p:nvPr/>
        </p:nvSpPr>
        <p:spPr>
          <a:xfrm>
            <a:off x="6769080" y="314172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102" name="CustomShape 24"/>
          <p:cNvSpPr/>
          <p:nvPr/>
        </p:nvSpPr>
        <p:spPr>
          <a:xfrm>
            <a:off x="5797440" y="52293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103" name="CustomShape 25"/>
          <p:cNvSpPr/>
          <p:nvPr/>
        </p:nvSpPr>
        <p:spPr>
          <a:xfrm flipV="1">
            <a:off x="6041880" y="5139720"/>
            <a:ext cx="726120" cy="3240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104" name="CustomShape 26"/>
          <p:cNvSpPr/>
          <p:nvPr/>
        </p:nvSpPr>
        <p:spPr>
          <a:xfrm>
            <a:off x="3881520" y="5618160"/>
            <a:ext cx="2886480" cy="40212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105" name="CustomShape 27"/>
          <p:cNvSpPr/>
          <p:nvPr/>
        </p:nvSpPr>
        <p:spPr>
          <a:xfrm>
            <a:off x="6041880" y="5473800"/>
            <a:ext cx="726120" cy="15444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106" name="CustomShape 28"/>
          <p:cNvSpPr/>
          <p:nvPr/>
        </p:nvSpPr>
        <p:spPr>
          <a:xfrm flipH="1" flipV="1">
            <a:off x="3878280" y="4177440"/>
            <a:ext cx="2888280" cy="668880"/>
          </a:xfrm>
          <a:custGeom>
            <a:avLst/>
            <a:gdLst/>
            <a:ahLst/>
            <a:cxnLst/>
            <a:rect l="l" t="t" r="r" b="b"/>
            <a:pathLst>
              <a:path w="21600" h="21600">
                <a:moveTo>
                  <a:pt x="0" y="0"/>
                </a:moveTo>
                <a:lnTo>
                  <a:pt x="21600" y="21600"/>
                </a:lnTo>
              </a:path>
            </a:pathLst>
          </a:custGeom>
          <a:noFill/>
          <a:ln w="9360">
            <a:solidFill>
              <a:srgbClr val="0000CC"/>
            </a:solidFill>
            <a:round/>
          </a:ln>
        </p:spPr>
        <p:style>
          <a:lnRef idx="0">
            <a:scrgbClr r="0" g="0" b="0"/>
          </a:lnRef>
          <a:fillRef idx="0">
            <a:scrgbClr r="0" g="0" b="0"/>
          </a:fillRef>
          <a:effectRef idx="0">
            <a:scrgbClr r="0" g="0" b="0"/>
          </a:effectRef>
          <a:fontRef idx="minor"/>
        </p:style>
      </p:sp>
      <p:sp>
        <p:nvSpPr>
          <p:cNvPr id="1107" name="CustomShape 29"/>
          <p:cNvSpPr/>
          <p:nvPr/>
        </p:nvSpPr>
        <p:spPr>
          <a:xfrm>
            <a:off x="6769080" y="4703760"/>
            <a:ext cx="286200" cy="286200"/>
          </a:xfrm>
          <a:prstGeom prst="ellipse">
            <a:avLst/>
          </a:prstGeom>
          <a:solidFill>
            <a:schemeClr val="accent4">
              <a:lumMod val="40000"/>
              <a:lumOff val="60000"/>
            </a:schemeClr>
          </a:solidFill>
          <a:ln w="9360">
            <a:solidFill>
              <a:srgbClr val="0000CC"/>
            </a:solidFill>
            <a:round/>
          </a:ln>
        </p:spPr>
        <p:style>
          <a:lnRef idx="0">
            <a:scrgbClr r="0" g="0" b="0"/>
          </a:lnRef>
          <a:fillRef idx="0">
            <a:scrgbClr r="0" g="0" b="0"/>
          </a:fillRef>
          <a:effectRef idx="0">
            <a:scrgbClr r="0" g="0" b="0"/>
          </a:effectRef>
          <a:fontRef idx="minor"/>
        </p:style>
      </p:sp>
      <p:sp>
        <p:nvSpPr>
          <p:cNvPr id="1108" name="CustomShape 30"/>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38840" y="142920"/>
            <a:ext cx="518508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Les nouvelles approches</a:t>
            </a:r>
            <a:endParaRPr lang="fr-FR" sz="3200" b="0" strike="noStrike" spc="-1">
              <a:latin typeface="Arial"/>
            </a:endParaRPr>
          </a:p>
        </p:txBody>
      </p:sp>
      <p:sp>
        <p:nvSpPr>
          <p:cNvPr id="81" name="CustomShape 2"/>
          <p:cNvSpPr/>
          <p:nvPr/>
        </p:nvSpPr>
        <p:spPr>
          <a:xfrm>
            <a:off x="1071360" y="2643120"/>
            <a:ext cx="742860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00"/>
              </a:spcBef>
            </a:pPr>
            <a:r>
              <a:rPr lang="fr-FR" sz="2000" b="1" strike="noStrike" spc="-1">
                <a:solidFill>
                  <a:srgbClr val="000000"/>
                </a:solidFill>
                <a:latin typeface="Calibri"/>
                <a:ea typeface="ＭＳ Ｐゴシック"/>
              </a:rPr>
              <a:t>1- La stabilité</a:t>
            </a:r>
            <a:endParaRPr lang="fr-FR" sz="2000" b="0" strike="noStrike" spc="-1">
              <a:latin typeface="Arial"/>
            </a:endParaRPr>
          </a:p>
        </p:txBody>
      </p:sp>
      <p:sp>
        <p:nvSpPr>
          <p:cNvPr id="82" name="CustomShape 3"/>
          <p:cNvSpPr/>
          <p:nvPr/>
        </p:nvSpPr>
        <p:spPr>
          <a:xfrm>
            <a:off x="1071360" y="3286080"/>
            <a:ext cx="742860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 2- La variabilité</a:t>
            </a:r>
            <a:endParaRPr lang="fr-FR" sz="2000" b="0" strike="noStrike" spc="-1">
              <a:latin typeface="Arial"/>
            </a:endParaRPr>
          </a:p>
        </p:txBody>
      </p:sp>
      <p:sp>
        <p:nvSpPr>
          <p:cNvPr id="83" name="CustomShape 4"/>
          <p:cNvSpPr/>
          <p:nvPr/>
        </p:nvSpPr>
        <p:spPr>
          <a:xfrm>
            <a:off x="142920" y="1285920"/>
            <a:ext cx="9000000" cy="47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3200" b="1" strike="noStrike" spc="-1">
                <a:solidFill>
                  <a:srgbClr val="000000"/>
                </a:solidFill>
                <a:latin typeface="Calibri"/>
                <a:ea typeface="ＭＳ Ｐゴシック"/>
              </a:rPr>
              <a:t>Approches basées </a:t>
            </a:r>
            <a:r>
              <a:rPr lang="fr-FR" sz="3200" b="1" strike="noStrike" spc="-1">
                <a:solidFill>
                  <a:srgbClr val="C00000"/>
                </a:solidFill>
                <a:latin typeface="Calibri"/>
                <a:ea typeface="ＭＳ Ｐゴシック"/>
              </a:rPr>
              <a:t>processus</a:t>
            </a:r>
            <a:endParaRPr lang="fr-FR" sz="3200" b="0" strike="noStrike" spc="-1">
              <a:latin typeface="Arial"/>
            </a:endParaRPr>
          </a:p>
        </p:txBody>
      </p:sp>
      <p:sp>
        <p:nvSpPr>
          <p:cNvPr id="84" name="CustomShape 5"/>
          <p:cNvSpPr/>
          <p:nvPr/>
        </p:nvSpPr>
        <p:spPr>
          <a:xfrm>
            <a:off x="1071360" y="3886200"/>
            <a:ext cx="742860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00"/>
              </a:spcBef>
            </a:pPr>
            <a:r>
              <a:rPr lang="fr-FR" sz="2000" b="1" strike="noStrike" spc="-1">
                <a:solidFill>
                  <a:srgbClr val="000000"/>
                </a:solidFill>
                <a:latin typeface="Calibri"/>
                <a:ea typeface="ＭＳ Ｐゴシック"/>
              </a:rPr>
              <a:t>3- Développement Agile</a:t>
            </a:r>
            <a:endParaRPr lang="fr-FR" sz="2000" b="0" strike="noStrike" spc="-1">
              <a:latin typeface="Arial"/>
            </a:endParaRPr>
          </a:p>
        </p:txBody>
      </p:sp>
      <p:sp>
        <p:nvSpPr>
          <p:cNvPr id="85" name="CustomShape 6"/>
          <p:cNvSpPr/>
          <p:nvPr/>
        </p:nvSpPr>
        <p:spPr>
          <a:xfrm>
            <a:off x="1071360" y="4529160"/>
            <a:ext cx="742860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00000"/>
                </a:solidFill>
                <a:latin typeface="Calibri"/>
                <a:ea typeface="ＭＳ Ｐゴシック"/>
              </a:rPr>
              <a:t>4- L’ingénierie des modèles</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2- La variabilité </a:t>
            </a:r>
            <a:r>
              <a:rPr lang="fr-FR" sz="2400" b="0" strike="noStrike" spc="-1">
                <a:solidFill>
                  <a:srgbClr val="000000"/>
                </a:solidFill>
                <a:latin typeface="Calibri"/>
                <a:ea typeface="ＭＳ Ｐゴシック"/>
              </a:rPr>
              <a:t>(Les concepts)</a:t>
            </a:r>
            <a:endParaRPr lang="fr-FR" sz="2400" b="0" strike="noStrike" spc="-1">
              <a:latin typeface="Arial"/>
            </a:endParaRPr>
          </a:p>
        </p:txBody>
      </p:sp>
      <p:sp>
        <p:nvSpPr>
          <p:cNvPr id="1110" name="CustomShape 2"/>
          <p:cNvSpPr/>
          <p:nvPr/>
        </p:nvSpPr>
        <p:spPr>
          <a:xfrm>
            <a:off x="642960" y="2786040"/>
            <a:ext cx="7928640" cy="5828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Caractéristique (feature): unité logique de comportement qui est spécifiée par un ensemble de besoins fonctionnels et de qualité</a:t>
            </a:r>
            <a:endParaRPr lang="fr-FR" sz="1800" b="0" strike="noStrike" spc="-1">
              <a:latin typeface="Arial"/>
            </a:endParaRPr>
          </a:p>
        </p:txBody>
      </p:sp>
      <p:sp>
        <p:nvSpPr>
          <p:cNvPr id="1111" name="CustomShape 3"/>
          <p:cNvSpPr/>
          <p:nvPr/>
        </p:nvSpPr>
        <p:spPr>
          <a:xfrm>
            <a:off x="642960" y="3552480"/>
            <a:ext cx="7928640" cy="5828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Une ligne de produits fournit une architecture centrale qui peut être changée et spécialisée en produits concrets</a:t>
            </a:r>
            <a:endParaRPr lang="fr-FR" sz="1800" b="0" strike="noStrike" spc="-1">
              <a:latin typeface="Arial"/>
            </a:endParaRPr>
          </a:p>
        </p:txBody>
      </p:sp>
      <p:sp>
        <p:nvSpPr>
          <p:cNvPr id="1112" name="CustomShape 4"/>
          <p:cNvSpPr/>
          <p:nvPr/>
        </p:nvSpPr>
        <p:spPr>
          <a:xfrm>
            <a:off x="642960" y="4266720"/>
            <a:ext cx="7928640" cy="5828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Cette spécialisation se fait en ajoutant des caractéristiques et en changeant d’autres</a:t>
            </a:r>
            <a:endParaRPr lang="fr-FR" sz="1800" b="0" strike="noStrike" spc="-1">
              <a:latin typeface="Arial"/>
            </a:endParaRPr>
          </a:p>
        </p:txBody>
      </p:sp>
      <p:sp>
        <p:nvSpPr>
          <p:cNvPr id="1113" name="CustomShape 5"/>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2- La variabilité </a:t>
            </a:r>
            <a:r>
              <a:rPr lang="fr-FR" sz="2400" b="0" strike="noStrike" spc="-1">
                <a:solidFill>
                  <a:srgbClr val="000000"/>
                </a:solidFill>
                <a:latin typeface="Calibri"/>
                <a:ea typeface="ＭＳ Ｐゴシック"/>
              </a:rPr>
              <a:t>(Les concepts)</a:t>
            </a:r>
            <a:endParaRPr lang="fr-FR" sz="2400" b="0" strike="noStrike" spc="-1">
              <a:latin typeface="Arial"/>
            </a:endParaRPr>
          </a:p>
        </p:txBody>
      </p:sp>
      <p:sp>
        <p:nvSpPr>
          <p:cNvPr id="1115" name="CustomShape 2"/>
          <p:cNvSpPr/>
          <p:nvPr/>
        </p:nvSpPr>
        <p:spPr>
          <a:xfrm>
            <a:off x="642960" y="3179880"/>
            <a:ext cx="7928640" cy="336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1" strike="noStrike" spc="-1">
                <a:solidFill>
                  <a:srgbClr val="000000"/>
                </a:solidFill>
                <a:latin typeface="Calibri"/>
                <a:ea typeface="ＭＳ Ｐゴシック"/>
              </a:rPr>
              <a:t>Les caractéristiques obligatoires. </a:t>
            </a:r>
            <a:r>
              <a:rPr lang="fr-FR" sz="1800" b="0" strike="noStrike" spc="-1">
                <a:solidFill>
                  <a:srgbClr val="000000"/>
                </a:solidFill>
                <a:latin typeface="Calibri"/>
                <a:ea typeface="ＭＳ Ｐゴシック"/>
              </a:rPr>
              <a:t>La saisie d’un texte pour un éditeur de textes</a:t>
            </a:r>
            <a:endParaRPr lang="fr-FR" sz="1800" b="0" strike="noStrike" spc="-1">
              <a:latin typeface="Arial"/>
            </a:endParaRPr>
          </a:p>
        </p:txBody>
      </p:sp>
      <p:sp>
        <p:nvSpPr>
          <p:cNvPr id="1116" name="CustomShape 3"/>
          <p:cNvSpPr/>
          <p:nvPr/>
        </p:nvSpPr>
        <p:spPr>
          <a:xfrm>
            <a:off x="642960" y="3660480"/>
            <a:ext cx="7928640" cy="5828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1" strike="noStrike" spc="-1">
                <a:solidFill>
                  <a:srgbClr val="000000"/>
                </a:solidFill>
                <a:latin typeface="Calibri"/>
                <a:ea typeface="ＭＳ Ｐゴシック"/>
              </a:rPr>
              <a:t>Les caractéristiques optionnelles. </a:t>
            </a:r>
            <a:r>
              <a:rPr lang="fr-FR" sz="1800" b="0" strike="noStrike" spc="-1">
                <a:solidFill>
                  <a:srgbClr val="000000"/>
                </a:solidFill>
                <a:latin typeface="Calibri"/>
                <a:ea typeface="ＭＳ Ｐゴシック"/>
              </a:rPr>
              <a:t>Améliorent le produit sans être nécessaires (détection et correction des fautes d’orthographes)</a:t>
            </a:r>
            <a:endParaRPr lang="fr-FR" sz="1800" b="0" strike="noStrike" spc="-1">
              <a:latin typeface="Arial"/>
            </a:endParaRPr>
          </a:p>
        </p:txBody>
      </p:sp>
      <p:sp>
        <p:nvSpPr>
          <p:cNvPr id="1117" name="CustomShape 4"/>
          <p:cNvSpPr/>
          <p:nvPr/>
        </p:nvSpPr>
        <p:spPr>
          <a:xfrm>
            <a:off x="642960" y="4394160"/>
            <a:ext cx="7928640" cy="336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1" strike="noStrike" spc="-1">
                <a:solidFill>
                  <a:srgbClr val="000000"/>
                </a:solidFill>
                <a:latin typeface="Calibri"/>
                <a:ea typeface="ＭＳ Ｐゴシック"/>
              </a:rPr>
              <a:t>Caractéristiques variantes</a:t>
            </a:r>
            <a:r>
              <a:rPr lang="fr-FR" sz="1800" b="0" strike="noStrike" spc="-1">
                <a:solidFill>
                  <a:srgbClr val="0000CC"/>
                </a:solidFill>
                <a:latin typeface="Calibri"/>
                <a:ea typeface="ＭＳ Ｐゴシック"/>
              </a:rPr>
              <a:t>.</a:t>
            </a:r>
            <a:r>
              <a:rPr lang="fr-FR" sz="1800" b="0" strike="noStrike" spc="-1">
                <a:solidFill>
                  <a:srgbClr val="000000"/>
                </a:solidFill>
                <a:latin typeface="Calibri"/>
                <a:ea typeface="ＭＳ Ｐゴシック"/>
              </a:rPr>
              <a:t> Pouvant  exister sous plusieurs formes</a:t>
            </a:r>
            <a:endParaRPr lang="fr-FR" sz="1800" b="0" strike="noStrike" spc="-1">
              <a:latin typeface="Arial"/>
            </a:endParaRPr>
          </a:p>
        </p:txBody>
      </p:sp>
      <p:sp>
        <p:nvSpPr>
          <p:cNvPr id="1118" name="CustomShape 5"/>
          <p:cNvSpPr/>
          <p:nvPr/>
        </p:nvSpPr>
        <p:spPr>
          <a:xfrm>
            <a:off x="285840" y="2667600"/>
            <a:ext cx="592812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0" strike="noStrike" spc="-1">
                <a:solidFill>
                  <a:srgbClr val="000000"/>
                </a:solidFill>
                <a:latin typeface="Calibri"/>
                <a:ea typeface="ＭＳ Ｐゴシック"/>
              </a:rPr>
              <a:t>Les caractéristiques sont de plusieurs types  [Gur 01]:</a:t>
            </a:r>
            <a:endParaRPr lang="fr-FR" sz="2000" b="0" strike="noStrike" spc="-1">
              <a:latin typeface="Arial"/>
            </a:endParaRPr>
          </a:p>
        </p:txBody>
      </p:sp>
      <p:sp>
        <p:nvSpPr>
          <p:cNvPr id="1119" name="CustomShape 6"/>
          <p:cNvSpPr/>
          <p:nvPr/>
        </p:nvSpPr>
        <p:spPr>
          <a:xfrm>
            <a:off x="642960" y="4909680"/>
            <a:ext cx="7928640" cy="5828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1" strike="noStrike" spc="-1">
                <a:solidFill>
                  <a:srgbClr val="000000"/>
                </a:solidFill>
                <a:latin typeface="Calibri"/>
                <a:ea typeface="ＭＳ Ｐゴシック"/>
              </a:rPr>
              <a:t>Caractéristiques</a:t>
            </a:r>
            <a:r>
              <a:rPr lang="fr-FR" sz="1800" b="0" strike="noStrike" spc="-1">
                <a:solidFill>
                  <a:srgbClr val="000000"/>
                </a:solidFill>
                <a:latin typeface="Calibri"/>
                <a:ea typeface="ＭＳ Ｐゴシック"/>
              </a:rPr>
              <a:t> </a:t>
            </a:r>
            <a:r>
              <a:rPr lang="fr-FR" sz="1800" b="1" strike="noStrike" spc="-1">
                <a:solidFill>
                  <a:srgbClr val="000000"/>
                </a:solidFill>
                <a:latin typeface="Calibri"/>
                <a:ea typeface="ＭＳ Ｐゴシック"/>
              </a:rPr>
              <a:t>externes</a:t>
            </a:r>
            <a:r>
              <a:rPr lang="fr-FR" sz="1800" b="0" strike="noStrike" spc="-1">
                <a:solidFill>
                  <a:srgbClr val="000000"/>
                </a:solidFill>
                <a:latin typeface="Calibri"/>
                <a:ea typeface="ＭＳ Ｐゴシック"/>
              </a:rPr>
              <a:t>. Apportées par la plateforme pour laquelle le système est destiné (certaines caractéristiques externes seront dynamiques)</a:t>
            </a:r>
            <a:endParaRPr lang="fr-FR" sz="1800" b="0" strike="noStrike" spc="-1">
              <a:latin typeface="Arial"/>
            </a:endParaRPr>
          </a:p>
        </p:txBody>
      </p:sp>
      <p:sp>
        <p:nvSpPr>
          <p:cNvPr id="1120" name="CustomShape 7"/>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2- La variabilité </a:t>
            </a:r>
            <a:r>
              <a:rPr lang="fr-FR" sz="2400" b="0" strike="noStrike" spc="-1">
                <a:solidFill>
                  <a:srgbClr val="000000"/>
                </a:solidFill>
                <a:latin typeface="Calibri"/>
                <a:ea typeface="ＭＳ Ｐゴシック"/>
              </a:rPr>
              <a:t>(Les concepts)</a:t>
            </a:r>
            <a:endParaRPr lang="fr-FR" sz="2400" b="0" strike="noStrike" spc="-1">
              <a:latin typeface="Arial"/>
            </a:endParaRPr>
          </a:p>
        </p:txBody>
      </p:sp>
      <p:sp>
        <p:nvSpPr>
          <p:cNvPr id="1122" name="CustomShape 2"/>
          <p:cNvSpPr/>
          <p:nvPr/>
        </p:nvSpPr>
        <p:spPr>
          <a:xfrm>
            <a:off x="642960" y="3516120"/>
            <a:ext cx="7928640" cy="336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Identification de la variabilité</a:t>
            </a:r>
            <a:endParaRPr lang="fr-FR" sz="1800" b="0" strike="noStrike" spc="-1">
              <a:latin typeface="Arial"/>
            </a:endParaRPr>
          </a:p>
        </p:txBody>
      </p:sp>
      <p:sp>
        <p:nvSpPr>
          <p:cNvPr id="1123" name="CustomShape 3"/>
          <p:cNvSpPr/>
          <p:nvPr/>
        </p:nvSpPr>
        <p:spPr>
          <a:xfrm>
            <a:off x="642960" y="3996720"/>
            <a:ext cx="7928640" cy="336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Décider quand, où et comment introduire les variantes</a:t>
            </a:r>
            <a:endParaRPr lang="fr-FR" sz="1800" b="0" strike="noStrike" spc="-1">
              <a:latin typeface="Arial"/>
            </a:endParaRPr>
          </a:p>
        </p:txBody>
      </p:sp>
      <p:sp>
        <p:nvSpPr>
          <p:cNvPr id="1124" name="CustomShape 4"/>
          <p:cNvSpPr/>
          <p:nvPr/>
        </p:nvSpPr>
        <p:spPr>
          <a:xfrm>
            <a:off x="642960" y="4516200"/>
            <a:ext cx="7928640" cy="336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Implémenter les variantes</a:t>
            </a:r>
            <a:endParaRPr lang="fr-FR" sz="1800" b="0" strike="noStrike" spc="-1">
              <a:latin typeface="Arial"/>
            </a:endParaRPr>
          </a:p>
        </p:txBody>
      </p:sp>
      <p:sp>
        <p:nvSpPr>
          <p:cNvPr id="1125" name="CustomShape 5"/>
          <p:cNvSpPr/>
          <p:nvPr/>
        </p:nvSpPr>
        <p:spPr>
          <a:xfrm>
            <a:off x="285840" y="3003840"/>
            <a:ext cx="885708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0" strike="noStrike" spc="-1">
                <a:solidFill>
                  <a:srgbClr val="000000"/>
                </a:solidFill>
                <a:latin typeface="Calibri"/>
                <a:ea typeface="ＭＳ Ｐゴシック"/>
              </a:rPr>
              <a:t>Au niveau méthodologique, la mise en œuvre repose sur les quatre points suivants:</a:t>
            </a:r>
            <a:endParaRPr lang="fr-FR" sz="2000" b="0" strike="noStrike" spc="-1">
              <a:latin typeface="Arial"/>
            </a:endParaRPr>
          </a:p>
        </p:txBody>
      </p:sp>
      <p:sp>
        <p:nvSpPr>
          <p:cNvPr id="1126" name="CustomShape 6"/>
          <p:cNvSpPr/>
          <p:nvPr/>
        </p:nvSpPr>
        <p:spPr>
          <a:xfrm>
            <a:off x="642960" y="5016240"/>
            <a:ext cx="7928640" cy="336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Gérer la variabilité: maintenir ou abandonner</a:t>
            </a:r>
            <a:endParaRPr lang="fr-FR" sz="1800" b="0" strike="noStrike" spc="-1">
              <a:latin typeface="Arial"/>
            </a:endParaRPr>
          </a:p>
        </p:txBody>
      </p:sp>
      <p:sp>
        <p:nvSpPr>
          <p:cNvPr id="1127" name="CustomShape 7"/>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CustomShape 1"/>
          <p:cNvSpPr/>
          <p:nvPr/>
        </p:nvSpPr>
        <p:spPr>
          <a:xfrm>
            <a:off x="857160" y="1977120"/>
            <a:ext cx="7571520" cy="82620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10000"/>
              </a:lnSpc>
            </a:pPr>
            <a:r>
              <a:rPr lang="fr-FR" sz="4400" b="1" strike="noStrike" spc="-1">
                <a:solidFill>
                  <a:srgbClr val="000000"/>
                </a:solidFill>
                <a:latin typeface="Calibri"/>
                <a:ea typeface="ＭＳ Ｐゴシック"/>
              </a:rPr>
              <a:t> 3- Le développement Agile</a:t>
            </a:r>
            <a:endParaRPr lang="fr-FR" sz="4400" b="0" strike="noStrike" spc="-1">
              <a:latin typeface="Arial"/>
            </a:endParaRPr>
          </a:p>
        </p:txBody>
      </p:sp>
      <p:pic>
        <p:nvPicPr>
          <p:cNvPr id="1129" name="Image 1128"/>
          <p:cNvPicPr/>
          <p:nvPr/>
        </p:nvPicPr>
        <p:blipFill>
          <a:blip r:embed="rId2"/>
          <a:stretch/>
        </p:blipFill>
        <p:spPr>
          <a:xfrm>
            <a:off x="2140920" y="3224880"/>
            <a:ext cx="4861440" cy="2831760"/>
          </a:xfrm>
          <a:prstGeom prst="rect">
            <a:avLst/>
          </a:prstGeom>
          <a:ln>
            <a:noFill/>
          </a:ln>
        </p:spPr>
      </p:pic>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(Définitions)</a:t>
            </a:r>
            <a:endParaRPr lang="fr-FR" sz="2400" b="0" strike="noStrike" spc="-1">
              <a:latin typeface="Arial"/>
            </a:endParaRPr>
          </a:p>
        </p:txBody>
      </p:sp>
      <p:sp>
        <p:nvSpPr>
          <p:cNvPr id="1131" name="CustomShape 2"/>
          <p:cNvSpPr/>
          <p:nvPr/>
        </p:nvSpPr>
        <p:spPr>
          <a:xfrm>
            <a:off x="642960" y="2571840"/>
            <a:ext cx="7928640" cy="610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1" strike="noStrike" spc="-1">
                <a:solidFill>
                  <a:srgbClr val="000000"/>
                </a:solidFill>
                <a:latin typeface="Calibri"/>
                <a:ea typeface="ＭＳ Ｐゴシック"/>
              </a:rPr>
              <a:t>Agilité</a:t>
            </a:r>
            <a:r>
              <a:rPr lang="fr-FR" sz="2000" b="1" strike="noStrike" spc="-1">
                <a:solidFill>
                  <a:srgbClr val="000000"/>
                </a:solidFill>
                <a:latin typeface="Calibri"/>
                <a:ea typeface="ＭＳ Ｐゴシック"/>
              </a:rPr>
              <a:t> </a:t>
            </a:r>
            <a:r>
              <a:rPr lang="fr-FR" sz="1800" b="0" strike="noStrike" spc="-1">
                <a:solidFill>
                  <a:srgbClr val="000000"/>
                </a:solidFill>
                <a:latin typeface="Calibri"/>
                <a:ea typeface="ＭＳ Ｐゴシック"/>
              </a:rPr>
              <a:t>: Habilité à créer et répondre au changement dans le but de profit dans un environnement économique turbulent</a:t>
            </a:r>
            <a:endParaRPr lang="fr-FR" sz="1800" b="0" strike="noStrike" spc="-1">
              <a:latin typeface="Arial"/>
            </a:endParaRPr>
          </a:p>
        </p:txBody>
      </p:sp>
      <p:sp>
        <p:nvSpPr>
          <p:cNvPr id="1132"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133" name="Image 1132"/>
          <p:cNvPicPr/>
          <p:nvPr/>
        </p:nvPicPr>
        <p:blipFill>
          <a:blip r:embed="rId2"/>
          <a:stretch/>
        </p:blipFill>
        <p:spPr>
          <a:xfrm>
            <a:off x="2524680" y="3461040"/>
            <a:ext cx="3959280" cy="262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(Définitions)</a:t>
            </a:r>
            <a:endParaRPr lang="fr-FR" sz="2400" b="0" strike="noStrike" spc="-1">
              <a:latin typeface="Arial"/>
            </a:endParaRPr>
          </a:p>
        </p:txBody>
      </p:sp>
      <p:sp>
        <p:nvSpPr>
          <p:cNvPr id="1135" name="CustomShape 2"/>
          <p:cNvSpPr/>
          <p:nvPr/>
        </p:nvSpPr>
        <p:spPr>
          <a:xfrm>
            <a:off x="642960" y="2529000"/>
            <a:ext cx="7927200" cy="360000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Les méthodes agiles sont nées d’un constat sur la réalité du terrain. Un constat qui consiste notamment à dire que les projets de développement logiciel sont devenus si complexes que </a:t>
            </a:r>
            <a:r>
              <a:rPr lang="fr-FR" sz="2000" b="1" strike="noStrike" spc="-1">
                <a:solidFill>
                  <a:srgbClr val="000000"/>
                </a:solidFill>
                <a:latin typeface="Calibri"/>
                <a:ea typeface="ＭＳ Ｐゴシック"/>
              </a:rPr>
              <a:t>l’incertitude</a:t>
            </a:r>
            <a:r>
              <a:rPr lang="fr-FR" sz="2000" b="0" strike="noStrike" spc="-1">
                <a:solidFill>
                  <a:srgbClr val="000000"/>
                </a:solidFill>
                <a:latin typeface="Calibri"/>
                <a:ea typeface="ＭＳ Ｐゴシック"/>
              </a:rPr>
              <a:t> est désormais inévitable sur de tels projets. Et pire que ça, pour un nouveau logiciel - et on pourrait presque dire un nouveau produit tout court -</a:t>
            </a:r>
            <a:r>
              <a:rPr lang="fr-FR" sz="2000" b="1" i="1" strike="noStrike" spc="-1">
                <a:solidFill>
                  <a:srgbClr val="000000"/>
                </a:solidFill>
                <a:latin typeface="Calibri"/>
                <a:ea typeface="ＭＳ Ｐゴシック"/>
              </a:rPr>
              <a:t> le besoin ne peut pas être complètement connu tant que les utilisateurs ne l’ont pas utilisé</a:t>
            </a:r>
            <a:r>
              <a:rPr lang="fr-FR" sz="2000" b="0" strike="noStrike" spc="-1">
                <a:solidFill>
                  <a:srgbClr val="000000"/>
                </a:solidFill>
                <a:latin typeface="Calibri"/>
                <a:ea typeface="ＭＳ Ｐゴシック"/>
              </a:rPr>
              <a:t>.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Partant de ce constat, une poignée d’experts de terrain ont pris conscience qu’il était temps d’attaquer la gestion d’un projet sous un autre angle que celui de l’approche </a:t>
            </a:r>
            <a:r>
              <a:rPr lang="fr-FR" sz="2000" b="1" strike="noStrike" spc="-1">
                <a:solidFill>
                  <a:srgbClr val="000000"/>
                </a:solidFill>
                <a:latin typeface="Calibri"/>
                <a:ea typeface="ＭＳ Ｐゴシック"/>
              </a:rPr>
              <a:t>traditionnelle</a:t>
            </a:r>
            <a:endParaRPr lang="fr-FR" sz="2000" b="0" strike="noStrike" spc="-1">
              <a:latin typeface="Arial"/>
            </a:endParaRPr>
          </a:p>
        </p:txBody>
      </p:sp>
      <p:sp>
        <p:nvSpPr>
          <p:cNvPr id="1136"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(Définitions)</a:t>
            </a:r>
            <a:endParaRPr lang="fr-FR" sz="2400" b="0" strike="noStrike" spc="-1">
              <a:latin typeface="Arial"/>
            </a:endParaRPr>
          </a:p>
        </p:txBody>
      </p:sp>
      <p:sp>
        <p:nvSpPr>
          <p:cNvPr id="1138" name="CustomShape 2"/>
          <p:cNvSpPr/>
          <p:nvPr/>
        </p:nvSpPr>
        <p:spPr>
          <a:xfrm>
            <a:off x="642960" y="2635560"/>
            <a:ext cx="3599640" cy="15116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1" strike="noStrike" spc="-1">
                <a:solidFill>
                  <a:srgbClr val="000000"/>
                </a:solidFill>
                <a:latin typeface="Calibri"/>
                <a:ea typeface="ＭＳ Ｐゴシック"/>
              </a:rPr>
              <a:t>Création</a:t>
            </a:r>
            <a:r>
              <a:rPr lang="fr-FR" sz="1800" b="0" strike="noStrike" spc="-1">
                <a:solidFill>
                  <a:srgbClr val="000000"/>
                </a:solidFill>
                <a:latin typeface="Calibri"/>
                <a:ea typeface="ＭＳ Ｐゴシック"/>
              </a:rPr>
              <a:t> : Au début des années 1990, publiquement connue en 1999 grâce aux travaux de Kent Becks sur l’Extreme Programming</a:t>
            </a:r>
            <a:endParaRPr lang="fr-FR" sz="1800" b="0" strike="noStrike" spc="-1">
              <a:latin typeface="Arial"/>
            </a:endParaRPr>
          </a:p>
        </p:txBody>
      </p:sp>
      <p:sp>
        <p:nvSpPr>
          <p:cNvPr id="1139"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140" name="Image 1139"/>
          <p:cNvPicPr/>
          <p:nvPr/>
        </p:nvPicPr>
        <p:blipFill>
          <a:blip r:embed="rId2"/>
          <a:stretch/>
        </p:blipFill>
        <p:spPr>
          <a:xfrm>
            <a:off x="4968720" y="2256120"/>
            <a:ext cx="2879640" cy="4355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0" strike="noStrike" spc="-1">
                <a:solidFill>
                  <a:srgbClr val="000000"/>
                </a:solidFill>
                <a:latin typeface="Calibri"/>
                <a:ea typeface="ＭＳ Ｐゴシック"/>
              </a:rPr>
              <a:t>Caractéristiques fondamentales</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142" name="CustomShape 2"/>
          <p:cNvSpPr/>
          <p:nvPr/>
        </p:nvSpPr>
        <p:spPr>
          <a:xfrm>
            <a:off x="642960" y="2355840"/>
            <a:ext cx="7928640" cy="1600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1- L'équipe en premier lieu</a:t>
            </a:r>
            <a:endParaRPr lang="fr-FR" sz="2400" b="0" strike="noStrike" spc="-1">
              <a:latin typeface="Arial"/>
            </a:endParaRPr>
          </a:p>
          <a:p>
            <a:pPr>
              <a:lnSpc>
                <a:spcPct val="80000"/>
              </a:lnSpc>
            </a:pPr>
            <a:r>
              <a:rPr lang="fr-FR" sz="2000" b="1" strike="noStrike" spc="-1">
                <a:solidFill>
                  <a:srgbClr val="000000"/>
                </a:solidFill>
                <a:latin typeface="Calibri"/>
                <a:ea typeface="ＭＳ Ｐゴシック"/>
              </a:rPr>
              <a:t> </a:t>
            </a:r>
            <a:endParaRPr lang="fr-FR" sz="2000" b="0" strike="noStrike" spc="-1">
              <a:latin typeface="Arial"/>
            </a:endParaRPr>
          </a:p>
          <a:p>
            <a:pPr marL="457200" lvl="1" indent="-215280" algn="just">
              <a:lnSpc>
                <a:spcPct val="80000"/>
              </a:lnSpc>
              <a:buClr>
                <a:srgbClr val="000000"/>
              </a:buClr>
              <a:buFont typeface="Wingdings" charset="2"/>
              <a:buChar char=""/>
            </a:pPr>
            <a:r>
              <a:rPr lang="fr-FR" sz="1800" b="0"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L’équipe est bien plus importante que les moyens matériels ou les procédures</a:t>
            </a:r>
            <a:endParaRPr lang="fr-FR" sz="2000" b="0" strike="noStrike" spc="-1">
              <a:latin typeface="Arial"/>
            </a:endParaRPr>
          </a:p>
          <a:p>
            <a:pPr marL="457200" lvl="1" indent="-215280" algn="just">
              <a:lnSpc>
                <a:spcPct val="80000"/>
              </a:lnSpc>
              <a:buClr>
                <a:srgbClr val="000000"/>
              </a:buClr>
              <a:buFont typeface="Wingdings" charset="2"/>
              <a:buChar char=""/>
            </a:pPr>
            <a:r>
              <a:rPr lang="fr-FR" sz="2000" b="0" strike="noStrike" spc="-1">
                <a:solidFill>
                  <a:srgbClr val="000000"/>
                </a:solidFill>
                <a:latin typeface="Calibri"/>
                <a:ea typeface="ＭＳ Ｐゴシック"/>
              </a:rPr>
              <a:t> Une équipe bien intégrée et collaborative est meilleure que les individualités excellentes </a:t>
            </a:r>
            <a:endParaRPr lang="fr-FR" sz="2000" b="0" strike="noStrike" spc="-1">
              <a:latin typeface="Arial"/>
            </a:endParaRPr>
          </a:p>
        </p:txBody>
      </p:sp>
      <p:sp>
        <p:nvSpPr>
          <p:cNvPr id="1143"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144" name="Image 1143"/>
          <p:cNvPicPr/>
          <p:nvPr/>
        </p:nvPicPr>
        <p:blipFill>
          <a:blip r:embed="rId2"/>
          <a:stretch/>
        </p:blipFill>
        <p:spPr>
          <a:xfrm>
            <a:off x="2835000" y="4246920"/>
            <a:ext cx="3207240" cy="187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0" strike="noStrike" spc="-1">
                <a:solidFill>
                  <a:srgbClr val="000000"/>
                </a:solidFill>
                <a:latin typeface="Calibri"/>
                <a:ea typeface="ＭＳ Ｐゴシック"/>
              </a:rPr>
              <a:t>Caractéristiques fondamentales</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146" name="CustomShape 2"/>
          <p:cNvSpPr/>
          <p:nvPr/>
        </p:nvSpPr>
        <p:spPr>
          <a:xfrm>
            <a:off x="642960" y="2396160"/>
            <a:ext cx="7928640" cy="116172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2- L'application fonctionnelle en premier</a:t>
            </a:r>
            <a:endParaRPr lang="fr-FR" sz="2400" b="0" strike="noStrike" spc="-1">
              <a:latin typeface="Arial"/>
            </a:endParaRPr>
          </a:p>
          <a:p>
            <a:pPr>
              <a:lnSpc>
                <a:spcPct val="80000"/>
              </a:lnSpc>
            </a:pPr>
            <a:endParaRPr lang="fr-FR" sz="2400" b="0" strike="noStrike" spc="-1">
              <a:latin typeface="Arial"/>
            </a:endParaRPr>
          </a:p>
          <a:p>
            <a:pPr marL="457200" lvl="1" indent="-215280">
              <a:lnSpc>
                <a:spcPct val="80000"/>
              </a:lnSpc>
              <a:buClr>
                <a:srgbClr val="000000"/>
              </a:buClr>
              <a:buFont typeface="Wingdings" charset="2"/>
              <a:buChar char=""/>
            </a:pPr>
            <a:r>
              <a:rPr lang="fr-FR" sz="2000" b="1"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La documentation est secondaire (une charge importante)</a:t>
            </a:r>
            <a:endParaRPr lang="fr-FR" sz="2000" b="0" strike="noStrike" spc="-1">
              <a:latin typeface="Arial"/>
            </a:endParaRPr>
          </a:p>
          <a:p>
            <a:pPr marL="457200" lvl="1" indent="-215280">
              <a:lnSpc>
                <a:spcPct val="80000"/>
              </a:lnSpc>
              <a:buClr>
                <a:srgbClr val="000000"/>
              </a:buClr>
              <a:buFont typeface="Wingdings" charset="2"/>
              <a:buChar char=""/>
            </a:pPr>
            <a:r>
              <a:rPr lang="fr-FR" sz="2000" b="0" strike="noStrike" spc="-1">
                <a:solidFill>
                  <a:srgbClr val="000000"/>
                </a:solidFill>
                <a:latin typeface="Calibri"/>
                <a:ea typeface="ＭＳ Ｐゴシック"/>
              </a:rPr>
              <a:t>  Documenter le code en premier lieu </a:t>
            </a:r>
            <a:endParaRPr lang="fr-FR" sz="2000" b="0" strike="noStrike" spc="-1">
              <a:latin typeface="Arial"/>
            </a:endParaRPr>
          </a:p>
        </p:txBody>
      </p:sp>
      <p:sp>
        <p:nvSpPr>
          <p:cNvPr id="1147"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148" name="Image 1147"/>
          <p:cNvPicPr/>
          <p:nvPr/>
        </p:nvPicPr>
        <p:blipFill>
          <a:blip r:embed="rId2"/>
          <a:stretch/>
        </p:blipFill>
        <p:spPr>
          <a:xfrm>
            <a:off x="2232000" y="3928680"/>
            <a:ext cx="5003640" cy="2001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0" strike="noStrike" spc="-1">
                <a:solidFill>
                  <a:srgbClr val="000000"/>
                </a:solidFill>
                <a:latin typeface="Calibri"/>
                <a:ea typeface="ＭＳ Ｐゴシック"/>
              </a:rPr>
              <a:t>Caractéristiques fondamentales</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150" name="CustomShape 2"/>
          <p:cNvSpPr/>
          <p:nvPr/>
        </p:nvSpPr>
        <p:spPr>
          <a:xfrm>
            <a:off x="642960" y="2571840"/>
            <a:ext cx="7928640" cy="121032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3- La collaboration avec le client plutôt que des contrats</a:t>
            </a:r>
            <a:endParaRPr lang="fr-FR" sz="2400" b="0" strike="noStrike" spc="-1">
              <a:latin typeface="Arial"/>
            </a:endParaRPr>
          </a:p>
          <a:p>
            <a:pPr>
              <a:lnSpc>
                <a:spcPct val="80000"/>
              </a:lnSpc>
            </a:pPr>
            <a:endParaRPr lang="fr-FR" sz="2400" b="0" strike="noStrike" spc="-1">
              <a:latin typeface="Arial"/>
            </a:endParaRPr>
          </a:p>
          <a:p>
            <a:pPr marL="457200" lvl="1" indent="-215280">
              <a:lnSpc>
                <a:spcPct val="80000"/>
              </a:lnSpc>
              <a:buClr>
                <a:srgbClr val="000000"/>
              </a:buClr>
              <a:buFont typeface="Wingdings" charset="2"/>
              <a:buChar char=""/>
            </a:pPr>
            <a:r>
              <a:rPr lang="fr-FR" sz="2400" b="1"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Ne pas négliger les demandes du client</a:t>
            </a:r>
            <a:endParaRPr lang="fr-FR" sz="2000" b="0" strike="noStrike" spc="-1">
              <a:latin typeface="Arial"/>
            </a:endParaRPr>
          </a:p>
          <a:p>
            <a:pPr marL="457200" lvl="1" indent="-215280">
              <a:lnSpc>
                <a:spcPct val="80000"/>
              </a:lnSpc>
              <a:buClr>
                <a:srgbClr val="000000"/>
              </a:buClr>
              <a:buFont typeface="Wingdings" charset="2"/>
              <a:buChar char=""/>
            </a:pPr>
            <a:r>
              <a:rPr lang="fr-FR" sz="2000" b="0" strike="noStrike" spc="-1">
                <a:solidFill>
                  <a:srgbClr val="000000"/>
                </a:solidFill>
                <a:latin typeface="Calibri"/>
                <a:ea typeface="ＭＳ Ｐゴシック"/>
              </a:rPr>
              <a:t>  Le client doit collaborer et donner un feedback continu </a:t>
            </a:r>
            <a:endParaRPr lang="fr-FR" sz="2000" b="0" strike="noStrike" spc="-1">
              <a:latin typeface="Arial"/>
            </a:endParaRPr>
          </a:p>
        </p:txBody>
      </p:sp>
      <p:sp>
        <p:nvSpPr>
          <p:cNvPr id="1151"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152" name="Image 1151"/>
          <p:cNvPicPr/>
          <p:nvPr/>
        </p:nvPicPr>
        <p:blipFill>
          <a:blip r:embed="rId2"/>
          <a:stretch/>
        </p:blipFill>
        <p:spPr>
          <a:xfrm>
            <a:off x="2505600" y="4005360"/>
            <a:ext cx="3671640" cy="2595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1357200" y="3169440"/>
            <a:ext cx="7428600" cy="759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879"/>
              </a:spcBef>
            </a:pPr>
            <a:r>
              <a:rPr lang="fr-FR" sz="4400" b="1" strike="noStrike" spc="-1">
                <a:solidFill>
                  <a:srgbClr val="000000"/>
                </a:solidFill>
                <a:latin typeface="Calibri"/>
                <a:ea typeface="ＭＳ Ｐゴシック"/>
              </a:rPr>
              <a:t>1- La stabilité</a:t>
            </a:r>
            <a:endParaRPr lang="fr-FR" sz="4400" b="0" strike="noStrike" spc="-1">
              <a:latin typeface="Arial"/>
            </a:endParaRPr>
          </a:p>
        </p:txBody>
      </p:sp>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0" strike="noStrike" spc="-1">
                <a:solidFill>
                  <a:srgbClr val="000000"/>
                </a:solidFill>
                <a:latin typeface="Calibri"/>
                <a:ea typeface="ＭＳ Ｐゴシック"/>
              </a:rPr>
              <a:t>Caractéristiques fondamentales</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154" name="CustomShape 2"/>
          <p:cNvSpPr/>
          <p:nvPr/>
        </p:nvSpPr>
        <p:spPr>
          <a:xfrm>
            <a:off x="642960" y="2414160"/>
            <a:ext cx="7928640" cy="17463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4- Réaction au changement plutôt que respect d’un plan rigoureux</a:t>
            </a:r>
            <a:endParaRPr lang="fr-FR" sz="2400" b="0" strike="noStrike" spc="-1">
              <a:latin typeface="Arial"/>
            </a:endParaRPr>
          </a:p>
          <a:p>
            <a:pPr>
              <a:lnSpc>
                <a:spcPct val="80000"/>
              </a:lnSpc>
            </a:pPr>
            <a:endParaRPr lang="fr-FR" sz="2400" b="0" strike="noStrike" spc="-1">
              <a:latin typeface="Arial"/>
            </a:endParaRPr>
          </a:p>
          <a:p>
            <a:pPr marL="457200" lvl="1" indent="-215280">
              <a:lnSpc>
                <a:spcPct val="80000"/>
              </a:lnSpc>
              <a:buClr>
                <a:srgbClr val="000000"/>
              </a:buClr>
              <a:buFont typeface="Wingdings" charset="2"/>
              <a:buChar char=""/>
            </a:pPr>
            <a:r>
              <a:rPr lang="fr-FR" sz="2400" b="1" strike="noStrike" spc="-1">
                <a:solidFill>
                  <a:srgbClr val="000000"/>
                </a:solidFill>
                <a:latin typeface="Calibri"/>
                <a:ea typeface="ＭＳ Ｐゴシック"/>
              </a:rPr>
              <a:t>  </a:t>
            </a:r>
            <a:r>
              <a:rPr lang="fr-FR" sz="2000" b="0" strike="noStrike" spc="-1">
                <a:solidFill>
                  <a:srgbClr val="000000"/>
                </a:solidFill>
                <a:latin typeface="Calibri"/>
                <a:ea typeface="ＭＳ Ｐゴシック"/>
              </a:rPr>
              <a:t>S’il y a planification, elle doit être flexible vis-à-vis des nouvelles demandes</a:t>
            </a:r>
            <a:endParaRPr lang="fr-FR" sz="2000" b="0" strike="noStrike" spc="-1">
              <a:latin typeface="Arial"/>
            </a:endParaRPr>
          </a:p>
          <a:p>
            <a:pPr marL="457200" lvl="1" indent="-215280">
              <a:lnSpc>
                <a:spcPct val="80000"/>
              </a:lnSpc>
              <a:buClr>
                <a:srgbClr val="000000"/>
              </a:buClr>
              <a:buFont typeface="Wingdings" charset="2"/>
              <a:buChar char=""/>
            </a:pPr>
            <a:r>
              <a:rPr lang="fr-FR" sz="2000" b="0" strike="noStrike" spc="-1">
                <a:solidFill>
                  <a:srgbClr val="000000"/>
                </a:solidFill>
                <a:latin typeface="Calibri"/>
                <a:ea typeface="ＭＳ Ｐゴシック"/>
              </a:rPr>
              <a:t>  Dès la première version, les demandes peuvent apparaître</a:t>
            </a:r>
            <a:endParaRPr lang="fr-FR" sz="2000" b="0" strike="noStrike" spc="-1">
              <a:latin typeface="Arial"/>
            </a:endParaRPr>
          </a:p>
        </p:txBody>
      </p:sp>
      <p:sp>
        <p:nvSpPr>
          <p:cNvPr id="1155"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156" name="Image 1155"/>
          <p:cNvPicPr/>
          <p:nvPr/>
        </p:nvPicPr>
        <p:blipFill>
          <a:blip r:embed="rId2"/>
          <a:stretch/>
        </p:blipFill>
        <p:spPr>
          <a:xfrm>
            <a:off x="2893680" y="4273560"/>
            <a:ext cx="3059640" cy="2336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0" strike="noStrike" spc="-1">
                <a:solidFill>
                  <a:srgbClr val="000000"/>
                </a:solidFill>
                <a:latin typeface="Calibri"/>
                <a:ea typeface="ＭＳ Ｐゴシック"/>
              </a:rPr>
              <a:t>Caractéristiques fondamentales</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158" name="CustomShape 2"/>
          <p:cNvSpPr/>
          <p:nvPr/>
        </p:nvSpPr>
        <p:spPr>
          <a:xfrm>
            <a:off x="214200" y="235728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Les 12 Principes généraux des méthodes agiles</a:t>
            </a:r>
            <a:endParaRPr lang="fr-FR" sz="2400" b="0" strike="noStrike" spc="-1">
              <a:latin typeface="Arial"/>
            </a:endParaRPr>
          </a:p>
        </p:txBody>
      </p:sp>
      <p:sp>
        <p:nvSpPr>
          <p:cNvPr id="1159" name="CustomShape 3"/>
          <p:cNvSpPr/>
          <p:nvPr/>
        </p:nvSpPr>
        <p:spPr>
          <a:xfrm>
            <a:off x="714240" y="3214800"/>
            <a:ext cx="7428600" cy="206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680" algn="just">
              <a:lnSpc>
                <a:spcPct val="90000"/>
              </a:lnSpc>
              <a:buClr>
                <a:srgbClr val="000000"/>
              </a:buClr>
              <a:buFont typeface="StarSymbol"/>
              <a:buAutoNum type="arabicPeriod"/>
            </a:pPr>
            <a:r>
              <a:rPr lang="fr-FR" sz="1800" b="0" strike="noStrike" spc="-1">
                <a:solidFill>
                  <a:srgbClr val="000000"/>
                </a:solidFill>
                <a:latin typeface="Calibri"/>
                <a:ea typeface="ＭＳ Ｐゴシック"/>
              </a:rPr>
              <a:t>  Satisfaire le client en livrant continuellement des versions opérationnelles </a:t>
            </a:r>
            <a:endParaRPr lang="fr-FR" sz="1800" b="0" strike="noStrike" spc="-1">
              <a:latin typeface="Arial"/>
            </a:endParaRPr>
          </a:p>
          <a:p>
            <a:pPr marL="216000" indent="4680" algn="just">
              <a:lnSpc>
                <a:spcPct val="90000"/>
              </a:lnSpc>
              <a:buClr>
                <a:srgbClr val="000000"/>
              </a:buClr>
              <a:buFont typeface="StarSymbol"/>
              <a:buAutoNum type="arabicPeriod"/>
            </a:pPr>
            <a:r>
              <a:rPr lang="fr-FR" sz="1800" b="0" strike="noStrike" spc="-1">
                <a:solidFill>
                  <a:srgbClr val="000000"/>
                </a:solidFill>
                <a:latin typeface="Calibri"/>
                <a:ea typeface="ＭＳ Ｐゴシック"/>
              </a:rPr>
              <a:t>  Fréquence de livraison : deux semaines à deux mois (la plus courte est la meilleure)</a:t>
            </a:r>
            <a:endParaRPr lang="fr-FR" sz="1800" b="0" strike="noStrike" spc="-1">
              <a:latin typeface="Arial"/>
            </a:endParaRPr>
          </a:p>
          <a:p>
            <a:pPr marL="216000" indent="4680" algn="just">
              <a:lnSpc>
                <a:spcPct val="90000"/>
              </a:lnSpc>
              <a:buClr>
                <a:srgbClr val="000000"/>
              </a:buClr>
              <a:buFont typeface="StarSymbol"/>
              <a:buAutoNum type="arabicPeriod"/>
            </a:pPr>
            <a:r>
              <a:rPr lang="fr-FR" sz="1800" b="0" strike="noStrike" spc="-1">
                <a:solidFill>
                  <a:srgbClr val="000000"/>
                </a:solidFill>
                <a:latin typeface="Calibri"/>
                <a:ea typeface="ＭＳ Ｐゴシック"/>
              </a:rPr>
              <a:t>  Accepter le changement à n’importe quel moment du développement</a:t>
            </a:r>
            <a:endParaRPr lang="fr-FR" sz="1800" b="0" strike="noStrike" spc="-1">
              <a:latin typeface="Arial"/>
            </a:endParaRPr>
          </a:p>
          <a:p>
            <a:pPr marL="216000" indent="4680" algn="just">
              <a:lnSpc>
                <a:spcPct val="90000"/>
              </a:lnSpc>
              <a:buClr>
                <a:srgbClr val="000000"/>
              </a:buClr>
              <a:buFont typeface="StarSymbol"/>
              <a:buAutoNum type="arabicPeriod"/>
            </a:pPr>
            <a:r>
              <a:rPr lang="fr-FR" sz="1800" b="0" strike="noStrike" spc="-1">
                <a:solidFill>
                  <a:srgbClr val="000000"/>
                </a:solidFill>
                <a:latin typeface="Calibri"/>
                <a:ea typeface="ＭＳ Ｐゴシック"/>
              </a:rPr>
              <a:t>  Collaboration quotidienne des experts et développeurs</a:t>
            </a:r>
            <a:endParaRPr lang="fr-FR" sz="1800" b="0" strike="noStrike" spc="-1">
              <a:latin typeface="Arial"/>
            </a:endParaRPr>
          </a:p>
          <a:p>
            <a:pPr marL="216000" indent="4680" algn="just">
              <a:lnSpc>
                <a:spcPct val="90000"/>
              </a:lnSpc>
              <a:buClr>
                <a:srgbClr val="000000"/>
              </a:buClr>
              <a:buFont typeface="StarSymbol"/>
              <a:buAutoNum type="arabicPeriod"/>
            </a:pPr>
            <a:r>
              <a:rPr lang="fr-FR" sz="1800" b="0" strike="noStrike" spc="-1">
                <a:solidFill>
                  <a:srgbClr val="000000"/>
                </a:solidFill>
                <a:latin typeface="Calibri"/>
                <a:ea typeface="ＭＳ Ｐゴシック"/>
              </a:rPr>
              <a:t>  Bâtir le projet autour de personnes motivées en les dotant de l’environnement adéquat </a:t>
            </a:r>
            <a:endParaRPr lang="fr-FR" sz="1800" b="0" strike="noStrike" spc="-1">
              <a:latin typeface="Arial"/>
            </a:endParaRPr>
          </a:p>
          <a:p>
            <a:pPr marL="216000" indent="4680" algn="just">
              <a:lnSpc>
                <a:spcPct val="90000"/>
              </a:lnSpc>
              <a:buClr>
                <a:srgbClr val="000000"/>
              </a:buClr>
              <a:buFont typeface="StarSymbol"/>
              <a:buAutoNum type="arabicPeriod"/>
            </a:pPr>
            <a:r>
              <a:rPr lang="fr-FR" sz="1800" b="0" strike="noStrike" spc="-1">
                <a:solidFill>
                  <a:srgbClr val="000000"/>
                </a:solidFill>
                <a:latin typeface="Calibri"/>
                <a:ea typeface="ＭＳ Ｐゴシック"/>
              </a:rPr>
              <a:t>  Transmettre l’information par conversations (face à face)</a:t>
            </a:r>
            <a:endParaRPr lang="fr-FR" sz="1800" b="0" strike="noStrike" spc="-1">
              <a:latin typeface="Arial"/>
            </a:endParaRPr>
          </a:p>
        </p:txBody>
      </p:sp>
      <p:sp>
        <p:nvSpPr>
          <p:cNvPr id="1160" name="CustomShape 4"/>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0" strike="noStrike" spc="-1">
                <a:solidFill>
                  <a:srgbClr val="000000"/>
                </a:solidFill>
                <a:latin typeface="Calibri"/>
                <a:ea typeface="ＭＳ Ｐゴシック"/>
              </a:rPr>
              <a:t>Caractéristiques fondamentales</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162" name="CustomShape 2"/>
          <p:cNvSpPr/>
          <p:nvPr/>
        </p:nvSpPr>
        <p:spPr>
          <a:xfrm>
            <a:off x="214200" y="235728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Les 12 Principes généraux des méthodes agiles</a:t>
            </a:r>
            <a:endParaRPr lang="fr-FR" sz="2400" b="0" strike="noStrike" spc="-1">
              <a:latin typeface="Arial"/>
            </a:endParaRPr>
          </a:p>
        </p:txBody>
      </p:sp>
      <p:sp>
        <p:nvSpPr>
          <p:cNvPr id="1163" name="CustomShape 3"/>
          <p:cNvSpPr/>
          <p:nvPr/>
        </p:nvSpPr>
        <p:spPr>
          <a:xfrm>
            <a:off x="714240" y="3214800"/>
            <a:ext cx="7999920" cy="206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680" algn="just">
              <a:lnSpc>
                <a:spcPct val="90000"/>
              </a:lnSpc>
              <a:buClr>
                <a:srgbClr val="000000"/>
              </a:buClr>
              <a:buFont typeface="StarSymbol"/>
              <a:buAutoNum type="arabicPeriod" startAt="7"/>
            </a:pPr>
            <a:r>
              <a:rPr lang="fr-FR" sz="1800" b="0" strike="noStrike" spc="-1">
                <a:solidFill>
                  <a:srgbClr val="000000"/>
                </a:solidFill>
                <a:latin typeface="Calibri"/>
                <a:ea typeface="ＭＳ Ｐゴシック"/>
              </a:rPr>
              <a:t>  Mesurer la progression par les fonctionnalités</a:t>
            </a:r>
            <a:endParaRPr lang="fr-FR" sz="1800" b="0" strike="noStrike" spc="-1">
              <a:latin typeface="Arial"/>
            </a:endParaRPr>
          </a:p>
          <a:p>
            <a:pPr marL="216000" indent="4680" algn="just">
              <a:lnSpc>
                <a:spcPct val="90000"/>
              </a:lnSpc>
              <a:buClr>
                <a:srgbClr val="000000"/>
              </a:buClr>
              <a:buFont typeface="StarSymbol"/>
              <a:buAutoNum type="arabicPeriod" startAt="7"/>
            </a:pPr>
            <a:r>
              <a:rPr lang="fr-FR" sz="1800" b="0" strike="noStrike" spc="-1">
                <a:solidFill>
                  <a:srgbClr val="000000"/>
                </a:solidFill>
                <a:latin typeface="Calibri"/>
                <a:ea typeface="ＭＳ Ｐゴシック"/>
              </a:rPr>
              <a:t>  Encourager un rythme de développement soutenable</a:t>
            </a:r>
            <a:endParaRPr lang="fr-FR" sz="1800" b="0" strike="noStrike" spc="-1">
              <a:latin typeface="Arial"/>
            </a:endParaRPr>
          </a:p>
          <a:p>
            <a:pPr marL="216000" indent="4680" algn="just">
              <a:lnSpc>
                <a:spcPct val="90000"/>
              </a:lnSpc>
              <a:buClr>
                <a:srgbClr val="000000"/>
              </a:buClr>
              <a:buFont typeface="StarSymbol"/>
              <a:buAutoNum type="arabicPeriod" startAt="7"/>
            </a:pPr>
            <a:r>
              <a:rPr lang="fr-FR" sz="1800" b="0" strike="noStrike" spc="-1">
                <a:solidFill>
                  <a:srgbClr val="000000"/>
                </a:solidFill>
                <a:latin typeface="Calibri"/>
                <a:ea typeface="ＭＳ Ｐゴシック"/>
              </a:rPr>
              <a:t>  Donner une attention continue à l'excellence technique et à la qualité de la conception (pour améliore l'agilité)</a:t>
            </a:r>
            <a:endParaRPr lang="fr-FR" sz="1800" b="0" strike="noStrike" spc="-1">
              <a:latin typeface="Arial"/>
            </a:endParaRPr>
          </a:p>
          <a:p>
            <a:pPr marL="216000" indent="4680" algn="just">
              <a:lnSpc>
                <a:spcPct val="90000"/>
              </a:lnSpc>
              <a:buClr>
                <a:srgbClr val="000000"/>
              </a:buClr>
              <a:buFont typeface="StarSymbol"/>
              <a:buAutoNum type="arabicPeriod" startAt="7"/>
            </a:pPr>
            <a:r>
              <a:rPr lang="fr-FR" sz="1800" b="0" strike="noStrike" spc="-1">
                <a:solidFill>
                  <a:srgbClr val="000000"/>
                </a:solidFill>
                <a:latin typeface="Calibri"/>
                <a:ea typeface="ＭＳ Ｐゴシック"/>
              </a:rPr>
              <a:t>  Veiller à rester simple (écarter le travail non nécessaire)</a:t>
            </a:r>
            <a:endParaRPr lang="fr-FR" sz="1800" b="0" strike="noStrike" spc="-1">
              <a:latin typeface="Arial"/>
            </a:endParaRPr>
          </a:p>
          <a:p>
            <a:pPr marL="216000" indent="4680" algn="just">
              <a:lnSpc>
                <a:spcPct val="90000"/>
              </a:lnSpc>
              <a:buClr>
                <a:srgbClr val="000000"/>
              </a:buClr>
              <a:buFont typeface="StarSymbol"/>
              <a:buAutoNum type="arabicPeriod" startAt="7"/>
            </a:pPr>
            <a:r>
              <a:rPr lang="fr-FR" sz="1800" b="0" strike="noStrike" spc="-1">
                <a:solidFill>
                  <a:srgbClr val="000000"/>
                </a:solidFill>
                <a:latin typeface="Calibri"/>
                <a:ea typeface="ＭＳ Ｐゴシック"/>
              </a:rPr>
              <a:t>  Laisser la liberté à l’auto-organisation des équipes</a:t>
            </a:r>
            <a:endParaRPr lang="fr-FR" sz="1800" b="0" strike="noStrike" spc="-1">
              <a:latin typeface="Arial"/>
            </a:endParaRPr>
          </a:p>
          <a:p>
            <a:pPr marL="216000" indent="4680" algn="just">
              <a:lnSpc>
                <a:spcPct val="90000"/>
              </a:lnSpc>
              <a:buClr>
                <a:srgbClr val="000000"/>
              </a:buClr>
              <a:buFont typeface="StarSymbol"/>
              <a:buAutoNum type="arabicPeriod" startAt="7"/>
            </a:pPr>
            <a:r>
              <a:rPr lang="fr-FR" sz="1800" b="0" strike="noStrike" spc="-1">
                <a:solidFill>
                  <a:srgbClr val="000000"/>
                </a:solidFill>
                <a:latin typeface="Calibri"/>
                <a:ea typeface="ＭＳ Ｐゴシック"/>
              </a:rPr>
              <a:t>  Réfléchir régulièrement à l’efficacité (chaque équipe) et changer le comportement pour une efficacité meilleure </a:t>
            </a:r>
            <a:endParaRPr lang="fr-FR" sz="1800" b="0" strike="noStrike" spc="-1">
              <a:latin typeface="Arial"/>
            </a:endParaRPr>
          </a:p>
        </p:txBody>
      </p:sp>
      <p:sp>
        <p:nvSpPr>
          <p:cNvPr id="1164" name="CustomShape 4"/>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8" name="Image 1"/>
          <p:cNvPicPr/>
          <p:nvPr/>
        </p:nvPicPr>
        <p:blipFill>
          <a:blip r:embed="rId2"/>
          <a:srcRect b="27746"/>
          <a:stretch/>
        </p:blipFill>
        <p:spPr>
          <a:xfrm>
            <a:off x="2357280" y="3714840"/>
            <a:ext cx="4515480" cy="2177280"/>
          </a:xfrm>
          <a:prstGeom prst="rect">
            <a:avLst/>
          </a:prstGeom>
          <a:ln>
            <a:noFill/>
          </a:ln>
        </p:spPr>
      </p:pic>
      <p:sp>
        <p:nvSpPr>
          <p:cNvPr id="1169" name="CustomShape 1"/>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70" name="CustomShape 2"/>
          <p:cNvSpPr/>
          <p:nvPr/>
        </p:nvSpPr>
        <p:spPr>
          <a:xfrm>
            <a:off x="571320" y="1643040"/>
            <a:ext cx="8214120" cy="161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Les méthodes agiles partent du principe que spécifier dans les détails l'intégralité d'un produit avant de réaliser ce dernier, et chercher à établir un plan détaillé du projet avant de se lancer, est contre-productif.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Ça revient à planifier dans les détails un trajet « Annaba - Oran" en voiture par les petites routes. </a:t>
            </a:r>
            <a:endParaRPr lang="fr-FR" sz="2000" b="0" strike="noStrike" spc="-1">
              <a:latin typeface="Arial"/>
            </a:endParaRPr>
          </a:p>
        </p:txBody>
      </p:sp>
      <p:sp>
        <p:nvSpPr>
          <p:cNvPr id="1171" name="CustomShape 3"/>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petite métaphore pour comprendre la philosophie agile</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2" name="Image 1"/>
          <p:cNvPicPr/>
          <p:nvPr/>
        </p:nvPicPr>
        <p:blipFill>
          <a:blip r:embed="rId2"/>
          <a:srcRect b="27746"/>
          <a:stretch/>
        </p:blipFill>
        <p:spPr>
          <a:xfrm>
            <a:off x="2357280" y="3714840"/>
            <a:ext cx="4515480" cy="2177280"/>
          </a:xfrm>
          <a:prstGeom prst="rect">
            <a:avLst/>
          </a:prstGeom>
          <a:ln>
            <a:noFill/>
          </a:ln>
        </p:spPr>
      </p:pic>
      <p:sp>
        <p:nvSpPr>
          <p:cNvPr id="1173" name="CustomShape 1"/>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74" name="CustomShape 2"/>
          <p:cNvSpPr/>
          <p:nvPr/>
        </p:nvSpPr>
        <p:spPr>
          <a:xfrm>
            <a:off x="571320" y="1643040"/>
            <a:ext cx="821412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Spécifiant chaque ville et village traversé, l'heure de passage associée, chaque rue empruntée dans les agglomérations, litres d'essence consommés, kilomètres parcourus, etc. Les </a:t>
            </a:r>
            <a:r>
              <a:rPr lang="fr-FR" sz="2000" b="1" strike="noStrike" spc="-1">
                <a:solidFill>
                  <a:srgbClr val="000000"/>
                </a:solidFill>
                <a:latin typeface="Calibri"/>
                <a:ea typeface="ＭＳ Ｐゴシック"/>
              </a:rPr>
              <a:t>imprévus</a:t>
            </a:r>
            <a:r>
              <a:rPr lang="fr-FR" sz="2000" b="0" strike="noStrike" spc="-1">
                <a:solidFill>
                  <a:srgbClr val="000000"/>
                </a:solidFill>
                <a:latin typeface="Calibri"/>
                <a:ea typeface="ＭＳ Ｐゴシック"/>
              </a:rPr>
              <a:t> ne manqueront pas d'arriver : embouteillages, pluie, déviations, travaux, sens de circulation inversés, voire même la panne. Rendant votre planification et vos spécifications très vite </a:t>
            </a:r>
            <a:r>
              <a:rPr lang="fr-FR" sz="2000" b="1" strike="noStrike" spc="-1">
                <a:solidFill>
                  <a:srgbClr val="000000"/>
                </a:solidFill>
                <a:latin typeface="Calibri"/>
                <a:ea typeface="ＭＳ Ｐゴシック"/>
              </a:rPr>
              <a:t>obsolètes</a:t>
            </a:r>
            <a:r>
              <a:rPr lang="fr-FR" sz="2000" b="0" strike="noStrike" spc="-1">
                <a:solidFill>
                  <a:srgbClr val="000000"/>
                </a:solidFill>
                <a:latin typeface="Calibri"/>
                <a:ea typeface="ＭＳ Ｐゴシック"/>
              </a:rPr>
              <a:t>. </a:t>
            </a:r>
            <a:endParaRPr lang="fr-FR" sz="2000" b="0" strike="noStrike" spc="-1">
              <a:latin typeface="Arial"/>
            </a:endParaRPr>
          </a:p>
        </p:txBody>
      </p:sp>
      <p:sp>
        <p:nvSpPr>
          <p:cNvPr id="1175" name="CustomShape 3"/>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petite métaphore pour comprendre la philosophie agile</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6" name="Image 1"/>
          <p:cNvPicPr/>
          <p:nvPr/>
        </p:nvPicPr>
        <p:blipFill>
          <a:blip r:embed="rId2"/>
          <a:srcRect b="27746"/>
          <a:stretch/>
        </p:blipFill>
        <p:spPr>
          <a:xfrm>
            <a:off x="2357280" y="3570840"/>
            <a:ext cx="4515480" cy="2177280"/>
          </a:xfrm>
          <a:prstGeom prst="rect">
            <a:avLst/>
          </a:prstGeom>
          <a:ln>
            <a:noFill/>
          </a:ln>
        </p:spPr>
      </p:pic>
      <p:sp>
        <p:nvSpPr>
          <p:cNvPr id="1177" name="CustomShape 1"/>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78" name="CustomShape 2"/>
          <p:cNvSpPr/>
          <p:nvPr/>
        </p:nvSpPr>
        <p:spPr>
          <a:xfrm>
            <a:off x="571320" y="1643040"/>
            <a:ext cx="821412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1" strike="noStrike" spc="-1">
                <a:solidFill>
                  <a:srgbClr val="000000"/>
                </a:solidFill>
                <a:latin typeface="Calibri"/>
                <a:ea typeface="ＭＳ Ｐゴシック"/>
              </a:rPr>
              <a:t>Combien de temps aurez-vous passé à planifier cet itinéraire et comment réagirez-vous face à la frustration de ne pas pouvoir appliquer votre plan à la lettre ?</a:t>
            </a:r>
            <a:endParaRPr lang="fr-FR" sz="2000" b="0" strike="noStrike" spc="-1">
              <a:latin typeface="Arial"/>
            </a:endParaRPr>
          </a:p>
        </p:txBody>
      </p:sp>
      <p:sp>
        <p:nvSpPr>
          <p:cNvPr id="1179" name="CustomShape 3"/>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petite métaphore pour comprendre la philosophie agile</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0" name="Image 1"/>
          <p:cNvPicPr/>
          <p:nvPr/>
        </p:nvPicPr>
        <p:blipFill>
          <a:blip r:embed="rId2"/>
          <a:srcRect b="27746"/>
          <a:stretch/>
        </p:blipFill>
        <p:spPr>
          <a:xfrm>
            <a:off x="2357280" y="3714840"/>
            <a:ext cx="4515480" cy="2177280"/>
          </a:xfrm>
          <a:prstGeom prst="rect">
            <a:avLst/>
          </a:prstGeom>
          <a:ln>
            <a:noFill/>
          </a:ln>
        </p:spPr>
      </p:pic>
      <p:sp>
        <p:nvSpPr>
          <p:cNvPr id="1181" name="CustomShape 1"/>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82" name="CustomShape 2"/>
          <p:cNvSpPr/>
          <p:nvPr/>
        </p:nvSpPr>
        <p:spPr>
          <a:xfrm>
            <a:off x="571320" y="1643040"/>
            <a:ext cx="8214120" cy="161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L'idée consiste à se fixer un premier objectif à courts-termes (une grande ville par exemple) et se lancer sur la route sans tarder. Une fois ce premier objectif atteint, on marque une courte pause et on adapte son itinéraire en fonction de la situation du moment. </a:t>
            </a: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On peut au passage réaliser une projection de l’heure d’arrivée basée sur les mesures faites sur les tronçons déjà franchis. </a:t>
            </a:r>
            <a:endParaRPr lang="fr-FR" sz="2000" b="0" strike="noStrike" spc="-1">
              <a:latin typeface="Arial"/>
            </a:endParaRPr>
          </a:p>
        </p:txBody>
      </p:sp>
      <p:sp>
        <p:nvSpPr>
          <p:cNvPr id="1183" name="CustomShape 3"/>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petite métaphore pour comprendre la philosophie agile</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4" name="Image 1"/>
          <p:cNvPicPr/>
          <p:nvPr/>
        </p:nvPicPr>
        <p:blipFill>
          <a:blip r:embed="rId2"/>
          <a:srcRect b="27746"/>
          <a:stretch/>
        </p:blipFill>
        <p:spPr>
          <a:xfrm>
            <a:off x="2357280" y="3714840"/>
            <a:ext cx="4515480" cy="2177280"/>
          </a:xfrm>
          <a:prstGeom prst="rect">
            <a:avLst/>
          </a:prstGeom>
          <a:ln>
            <a:noFill/>
          </a:ln>
        </p:spPr>
      </p:pic>
      <p:sp>
        <p:nvSpPr>
          <p:cNvPr id="1185" name="CustomShape 1"/>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86" name="CustomShape 2"/>
          <p:cNvSpPr/>
          <p:nvPr/>
        </p:nvSpPr>
        <p:spPr>
          <a:xfrm>
            <a:off x="571320" y="1643040"/>
            <a:ext cx="821412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Une projection qui ne sera jamais </a:t>
            </a:r>
            <a:r>
              <a:rPr lang="fr-FR" sz="2000" b="1" i="1" strike="noStrike" spc="-1">
                <a:solidFill>
                  <a:srgbClr val="7030A0"/>
                </a:solidFill>
                <a:latin typeface="Calibri"/>
                <a:ea typeface="ＭＳ Ｐゴシック"/>
              </a:rPr>
              <a:t>exacte</a:t>
            </a:r>
            <a:r>
              <a:rPr lang="fr-FR" sz="2000" b="0" strike="noStrike" spc="-1">
                <a:solidFill>
                  <a:srgbClr val="000000"/>
                </a:solidFill>
                <a:latin typeface="Calibri"/>
                <a:ea typeface="ＭＳ Ｐゴシック"/>
              </a:rPr>
              <a:t> mais qui sera déjà plus </a:t>
            </a:r>
            <a:r>
              <a:rPr lang="fr-FR" sz="2000" b="1" strike="noStrike" spc="-1">
                <a:solidFill>
                  <a:srgbClr val="000000"/>
                </a:solidFill>
                <a:latin typeface="Calibri"/>
                <a:ea typeface="ＭＳ Ｐゴシック"/>
              </a:rPr>
              <a:t>fiable</a:t>
            </a:r>
            <a:r>
              <a:rPr lang="fr-FR" sz="2000" b="0" strike="noStrike" spc="-1">
                <a:solidFill>
                  <a:srgbClr val="000000"/>
                </a:solidFill>
                <a:latin typeface="Calibri"/>
                <a:ea typeface="ＭＳ Ｐゴシック"/>
              </a:rPr>
              <a:t> que les prédictions de l’approche classique. Car cette projection sera basée sur l’expérience. On parle donc d'une approche empirique. . </a:t>
            </a:r>
            <a:endParaRPr lang="fr-FR" sz="2000" b="0" strike="noStrike" spc="-1">
              <a:latin typeface="Arial"/>
            </a:endParaRPr>
          </a:p>
        </p:txBody>
      </p:sp>
      <p:sp>
        <p:nvSpPr>
          <p:cNvPr id="1187" name="CustomShape 3"/>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petite métaphore pour comprendre la philosophie agile</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189"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90" name="CustomShape 3"/>
          <p:cNvSpPr/>
          <p:nvPr/>
        </p:nvSpPr>
        <p:spPr>
          <a:xfrm>
            <a:off x="571320" y="1995840"/>
            <a:ext cx="7857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Parmi ces différentes méthodes, </a:t>
            </a:r>
            <a:r>
              <a:rPr lang="fr-FR" sz="2400" b="1" strike="noStrike" spc="-1">
                <a:solidFill>
                  <a:srgbClr val="820F71"/>
                </a:solidFill>
                <a:latin typeface="Calibri"/>
                <a:ea typeface="ＭＳ Ｐゴシック"/>
              </a:rPr>
              <a:t>Scrum</a:t>
            </a:r>
            <a:r>
              <a:rPr lang="fr-FR" sz="2000" b="0" strike="noStrike" spc="-1">
                <a:solidFill>
                  <a:srgbClr val="000000"/>
                </a:solidFill>
                <a:latin typeface="Calibri"/>
                <a:ea typeface="ＭＳ Ｐゴシック"/>
              </a:rPr>
              <a:t> est de très loin LE plus utilisé. On dis LE parce qu’il s’agit d’un cadre méthodologique et non pas d’une méthode à proprement parlé.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On pourrait presque résumer Scrum à la phrase « </a:t>
            </a:r>
            <a:r>
              <a:rPr lang="fr-FR" sz="2000" b="1" i="1" strike="noStrike" spc="-1">
                <a:solidFill>
                  <a:srgbClr val="000000"/>
                </a:solidFill>
                <a:latin typeface="Calibri"/>
                <a:ea typeface="ＭＳ Ｐゴシック"/>
              </a:rPr>
              <a:t>Diviser pour mieux maîtriser </a:t>
            </a:r>
            <a:r>
              <a:rPr lang="fr-FR" sz="2000" b="0" strike="noStrike" spc="-1">
                <a:solidFill>
                  <a:srgbClr val="000000"/>
                </a:solidFill>
                <a:latin typeface="Calibri"/>
                <a:ea typeface="ＭＳ Ｐゴシック"/>
              </a:rPr>
              <a:t>». Dans le sens où on divise le périmètre à accomplir en sous-ensembles d’éléments porteurs de valeur.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On divise le temps en intervalles courts appelés itérations, ou “</a:t>
            </a:r>
            <a:r>
              <a:rPr lang="fr-FR" sz="2000" b="1" strike="noStrike" spc="-1">
                <a:solidFill>
                  <a:srgbClr val="000000"/>
                </a:solidFill>
                <a:latin typeface="Calibri"/>
                <a:ea typeface="ＭＳ Ｐゴシック"/>
              </a:rPr>
              <a:t>sprints</a:t>
            </a:r>
            <a:r>
              <a:rPr lang="fr-FR" sz="2000" b="0" strike="noStrike" spc="-1">
                <a:solidFill>
                  <a:srgbClr val="000000"/>
                </a:solidFill>
                <a:latin typeface="Calibri"/>
                <a:ea typeface="ＭＳ Ｐゴシック"/>
              </a:rPr>
              <a:t>” pour utiliser le vocabulaire de </a:t>
            </a:r>
            <a:r>
              <a:rPr lang="fr-FR" sz="2400" b="1" strike="noStrike" spc="-1">
                <a:solidFill>
                  <a:srgbClr val="820F71"/>
                </a:solidFill>
                <a:latin typeface="Calibri"/>
                <a:ea typeface="ＭＳ Ｐゴシック"/>
              </a:rPr>
              <a:t>Scrum</a:t>
            </a:r>
            <a:r>
              <a:rPr lang="fr-FR" sz="2000" b="0" strike="noStrike" spc="-1">
                <a:solidFill>
                  <a:srgbClr val="000000"/>
                </a:solidFill>
                <a:latin typeface="Calibri"/>
                <a:ea typeface="ＭＳ Ｐゴシック"/>
              </a:rPr>
              <a:t>, dans lesquelles on conçoit, réalise et teste de nouvelles fonctionnalités augmentant la valeur du produit. Et sur un gros projet, on divise les troupes en équipes de moins de 10 personnes pour une coordination et une efficacité optimale</a:t>
            </a: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192"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93" name="CustomShape 3"/>
          <p:cNvSpPr/>
          <p:nvPr/>
        </p:nvSpPr>
        <p:spPr>
          <a:xfrm>
            <a:off x="571320" y="2571840"/>
            <a:ext cx="7857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Face à la complexité d’un projet, Scrum oppose d’une part, la simplicité et légèreté méthodologique, et d’autre part, une approche empirique plutôt que prédictive.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Un processus empirique consiste à acquérir des connaissances provenant de l’expérience et à prendre des décisions basées sur des faits connus.</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1" i="1" strike="noStrike" spc="-1">
                <a:solidFill>
                  <a:srgbClr val="000000"/>
                </a:solidFill>
                <a:latin typeface="Calibri"/>
                <a:ea typeface="ＭＳ Ｐゴシック"/>
              </a:rPr>
              <a:t>Établir un plan à l’avance et planifier régulièrement, sont bien deux choses différentes.</a:t>
            </a: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88" name="CustomShape 2"/>
          <p:cNvSpPr/>
          <p:nvPr/>
        </p:nvSpPr>
        <p:spPr>
          <a:xfrm>
            <a:off x="642960" y="3078720"/>
            <a:ext cx="7928640" cy="181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r>
              <a:rPr lang="fr-FR" sz="1800" b="0" strike="noStrike" spc="-1">
                <a:solidFill>
                  <a:srgbClr val="000000"/>
                </a:solidFill>
                <a:latin typeface="Calibri"/>
                <a:ea typeface="ＭＳ Ｐゴシック"/>
              </a:rPr>
              <a:t>Cherche à </a:t>
            </a:r>
            <a:r>
              <a:rPr lang="fr-FR" sz="1800" b="1" strike="noStrike" spc="-1">
                <a:solidFill>
                  <a:srgbClr val="000000"/>
                </a:solidFill>
                <a:latin typeface="Calibri"/>
                <a:ea typeface="ＭＳ Ｐゴシック"/>
              </a:rPr>
              <a:t>identifier</a:t>
            </a:r>
            <a:r>
              <a:rPr lang="fr-FR" sz="1800" b="0" strike="noStrike" spc="-1">
                <a:solidFill>
                  <a:srgbClr val="000000"/>
                </a:solidFill>
                <a:latin typeface="Calibri"/>
                <a:ea typeface="ＭＳ Ｐゴシック"/>
              </a:rPr>
              <a:t> et à </a:t>
            </a:r>
            <a:r>
              <a:rPr lang="fr-FR" sz="1800" b="1" strike="noStrike" spc="-1">
                <a:solidFill>
                  <a:srgbClr val="000000"/>
                </a:solidFill>
                <a:latin typeface="Calibri"/>
                <a:ea typeface="ＭＳ Ｐゴシック"/>
              </a:rPr>
              <a:t>séparer</a:t>
            </a:r>
            <a:r>
              <a:rPr lang="fr-FR" sz="1800" b="0" strike="noStrike" spc="-1">
                <a:solidFill>
                  <a:srgbClr val="000000"/>
                </a:solidFill>
                <a:latin typeface="Calibri"/>
                <a:ea typeface="ＭＳ Ｐゴシック"/>
              </a:rPr>
              <a:t> les parties </a:t>
            </a:r>
            <a:r>
              <a:rPr lang="fr-FR" sz="1800" b="1" strike="noStrike" spc="-1">
                <a:solidFill>
                  <a:srgbClr val="000000"/>
                </a:solidFill>
                <a:latin typeface="Calibri"/>
                <a:ea typeface="ＭＳ Ｐゴシック"/>
              </a:rPr>
              <a:t>stables</a:t>
            </a:r>
            <a:r>
              <a:rPr lang="fr-FR" sz="1800" b="0" strike="noStrike" spc="-1">
                <a:solidFill>
                  <a:srgbClr val="000000"/>
                </a:solidFill>
                <a:latin typeface="Calibri"/>
                <a:ea typeface="ＭＳ Ｐゴシック"/>
              </a:rPr>
              <a:t> d’un système des parties susceptibles de changer. </a:t>
            </a:r>
            <a:endParaRPr lang="fr-FR" sz="1800" b="0" strike="noStrike" spc="-1">
              <a:latin typeface="Arial"/>
            </a:endParaRPr>
          </a:p>
          <a:p>
            <a:pPr algn="just">
              <a:lnSpc>
                <a:spcPct val="90000"/>
              </a:lnSpc>
            </a:pPr>
            <a:endParaRPr lang="fr-FR" sz="1800" b="0" strike="noStrike" spc="-1">
              <a:latin typeface="Arial"/>
            </a:endParaRPr>
          </a:p>
          <a:p>
            <a:pPr algn="just">
              <a:lnSpc>
                <a:spcPct val="90000"/>
              </a:lnSpc>
            </a:pPr>
            <a:endParaRPr lang="fr-FR" sz="1800" b="0" strike="noStrike" spc="-1">
              <a:latin typeface="Arial"/>
            </a:endParaRPr>
          </a:p>
          <a:p>
            <a:pPr algn="just">
              <a:lnSpc>
                <a:spcPct val="90000"/>
              </a:lnSpc>
            </a:pPr>
            <a:r>
              <a:rPr lang="fr-FR" sz="1800" b="0" strike="noStrike" spc="-1">
                <a:solidFill>
                  <a:srgbClr val="000000"/>
                </a:solidFill>
                <a:latin typeface="Wingdings"/>
                <a:ea typeface="ＭＳ Ｐゴシック"/>
              </a:rPr>
              <a:t></a:t>
            </a:r>
            <a:r>
              <a:rPr lang="fr-FR" sz="1800" b="1" strike="noStrike" spc="-1">
                <a:solidFill>
                  <a:srgbClr val="000000"/>
                </a:solidFill>
                <a:latin typeface="Calibri"/>
                <a:ea typeface="ＭＳ Ｐゴシック"/>
              </a:rPr>
              <a:t>But</a:t>
            </a:r>
            <a:r>
              <a:rPr lang="fr-FR" sz="1800" b="0" strike="noStrike" spc="-1">
                <a:solidFill>
                  <a:srgbClr val="000000"/>
                </a:solidFill>
                <a:latin typeface="Calibri"/>
                <a:ea typeface="ＭＳ Ｐゴシック"/>
              </a:rPr>
              <a:t> : Opérer une </a:t>
            </a:r>
            <a:r>
              <a:rPr lang="fr-FR" sz="1800" b="1" strike="noStrike" spc="-1">
                <a:solidFill>
                  <a:srgbClr val="000000"/>
                </a:solidFill>
                <a:latin typeface="Calibri"/>
                <a:ea typeface="ＭＳ Ｐゴシック"/>
              </a:rPr>
              <a:t>réutilisation</a:t>
            </a:r>
            <a:r>
              <a:rPr lang="fr-FR" sz="1800" b="0" strike="noStrike" spc="-1">
                <a:solidFill>
                  <a:srgbClr val="000000"/>
                </a:solidFill>
                <a:latin typeface="Calibri"/>
                <a:ea typeface="ＭＳ Ｐゴシック"/>
              </a:rPr>
              <a:t> maximale entre les applications d’un même domaine</a:t>
            </a:r>
            <a:endParaRPr lang="fr-FR" sz="1800" b="0" strike="noStrike" spc="-1">
              <a:latin typeface="Arial"/>
            </a:endParaRPr>
          </a:p>
          <a:p>
            <a:pPr algn="just">
              <a:lnSpc>
                <a:spcPct val="90000"/>
              </a:lnSpc>
            </a:pPr>
            <a:endParaRPr lang="fr-FR" sz="1800" b="0" strike="noStrike" spc="-1">
              <a:latin typeface="Arial"/>
            </a:endParaRPr>
          </a:p>
          <a:p>
            <a:pPr algn="just">
              <a:lnSpc>
                <a:spcPct val="90000"/>
              </a:lnSpc>
            </a:pPr>
            <a:endParaRPr lang="fr-FR" sz="1800" b="0" strike="noStrike" spc="-1">
              <a:latin typeface="Arial"/>
            </a:endParaRPr>
          </a:p>
        </p:txBody>
      </p:sp>
      <p:sp>
        <p:nvSpPr>
          <p:cNvPr id="89" name="CustomShape 3"/>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195"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96" name="CustomShape 3"/>
          <p:cNvSpPr/>
          <p:nvPr/>
        </p:nvSpPr>
        <p:spPr>
          <a:xfrm>
            <a:off x="571320" y="2247840"/>
            <a:ext cx="7857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dirty="0">
                <a:solidFill>
                  <a:srgbClr val="000000"/>
                </a:solidFill>
                <a:latin typeface="Calibri"/>
                <a:ea typeface="ＭＳ Ｐゴシック"/>
              </a:rPr>
              <a:t>Et pour y parvenir, </a:t>
            </a:r>
            <a:r>
              <a:rPr lang="fr-FR" sz="2400" b="1" strike="noStrike" spc="-1" dirty="0" err="1">
                <a:solidFill>
                  <a:srgbClr val="820F71"/>
                </a:solidFill>
                <a:latin typeface="Calibri"/>
                <a:ea typeface="ＭＳ Ｐゴシック"/>
              </a:rPr>
              <a:t>Scrum</a:t>
            </a:r>
            <a:r>
              <a:rPr lang="fr-FR" sz="2000" b="0" strike="noStrike" spc="-1" dirty="0">
                <a:solidFill>
                  <a:srgbClr val="000000"/>
                </a:solidFill>
                <a:latin typeface="Calibri"/>
                <a:ea typeface="ＭＳ Ｐゴシック"/>
              </a:rPr>
              <a:t> s’appuie sur 3 piliers fondamentaux. </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3200" b="1" strike="noStrike" spc="-1" dirty="0">
                <a:solidFill>
                  <a:srgbClr val="000000"/>
                </a:solidFill>
                <a:latin typeface="Calibri"/>
                <a:ea typeface="ＭＳ Ｐゴシック"/>
              </a:rPr>
              <a:t>	1- La</a:t>
            </a:r>
            <a:r>
              <a:rPr lang="fr-FR" sz="3200" b="0" strike="noStrike" spc="-1" dirty="0">
                <a:solidFill>
                  <a:srgbClr val="000000"/>
                </a:solidFill>
                <a:latin typeface="Calibri"/>
                <a:ea typeface="ＭＳ Ｐゴシック"/>
              </a:rPr>
              <a:t> </a:t>
            </a:r>
            <a:r>
              <a:rPr lang="fr-FR" sz="3200" b="1" strike="noStrike" spc="-1" dirty="0">
                <a:solidFill>
                  <a:srgbClr val="000000"/>
                </a:solidFill>
                <a:latin typeface="Calibri"/>
                <a:ea typeface="ＭＳ Ｐゴシック"/>
              </a:rPr>
              <a:t>transparence</a:t>
            </a:r>
            <a:r>
              <a:rPr lang="fr-FR" sz="3200" b="0" strike="noStrike" spc="-1" dirty="0">
                <a:solidFill>
                  <a:srgbClr val="000000"/>
                </a:solidFill>
                <a:latin typeface="Calibri"/>
                <a:ea typeface="ＭＳ Ｐゴシック"/>
              </a:rPr>
              <a:t> </a:t>
            </a:r>
            <a:endParaRPr lang="fr-FR" sz="3200" b="0" strike="noStrike" spc="-1" dirty="0">
              <a:latin typeface="Arial"/>
            </a:endParaRPr>
          </a:p>
          <a:p>
            <a:pPr algn="just">
              <a:lnSpc>
                <a:spcPct val="100000"/>
              </a:lnSpc>
            </a:pPr>
            <a:endParaRPr lang="fr-FR" sz="2400" b="0" strike="noStrike" spc="-1" dirty="0">
              <a:latin typeface="Arial"/>
            </a:endParaRPr>
          </a:p>
          <a:p>
            <a:pPr algn="just">
              <a:lnSpc>
                <a:spcPct val="100000"/>
              </a:lnSpc>
            </a:pPr>
            <a:r>
              <a:rPr lang="fr-FR" sz="3200" b="1" strike="noStrike" spc="-1" dirty="0">
                <a:solidFill>
                  <a:srgbClr val="000000"/>
                </a:solidFill>
                <a:latin typeface="Calibri"/>
                <a:ea typeface="ＭＳ Ｐゴシック"/>
              </a:rPr>
              <a:t>	2- L’inspection</a:t>
            </a:r>
            <a:r>
              <a:rPr lang="fr-FR" sz="3200" b="0" strike="noStrike" spc="-1" dirty="0">
                <a:solidFill>
                  <a:srgbClr val="000000"/>
                </a:solidFill>
                <a:latin typeface="Calibri"/>
                <a:ea typeface="ＭＳ Ｐゴシック"/>
              </a:rPr>
              <a:t> </a:t>
            </a:r>
            <a:endParaRPr lang="fr-FR" sz="3200" b="0" strike="noStrike" spc="-1" dirty="0">
              <a:latin typeface="Arial"/>
            </a:endParaRPr>
          </a:p>
          <a:p>
            <a:pPr algn="just">
              <a:lnSpc>
                <a:spcPct val="100000"/>
              </a:lnSpc>
            </a:pPr>
            <a:endParaRPr lang="fr-FR" sz="2400" b="0" strike="noStrike" spc="-1" dirty="0">
              <a:latin typeface="Arial"/>
            </a:endParaRPr>
          </a:p>
          <a:p>
            <a:pPr algn="just">
              <a:lnSpc>
                <a:spcPct val="100000"/>
              </a:lnSpc>
            </a:pPr>
            <a:r>
              <a:rPr lang="fr-FR" sz="3200" b="1" strike="noStrike" spc="-1" dirty="0">
                <a:solidFill>
                  <a:srgbClr val="000000"/>
                </a:solidFill>
                <a:latin typeface="Calibri"/>
                <a:ea typeface="ＭＳ Ｐゴシック"/>
              </a:rPr>
              <a:t>	3- L’adaptation</a:t>
            </a:r>
            <a:endParaRPr lang="fr-FR" sz="32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198"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199" name="CustomShape 3"/>
          <p:cNvSpPr/>
          <p:nvPr/>
        </p:nvSpPr>
        <p:spPr>
          <a:xfrm>
            <a:off x="571320" y="2247840"/>
            <a:ext cx="7857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dirty="0">
              <a:latin typeface="Arial"/>
            </a:endParaRPr>
          </a:p>
          <a:p>
            <a:pPr algn="just">
              <a:lnSpc>
                <a:spcPct val="100000"/>
              </a:lnSpc>
            </a:pPr>
            <a:r>
              <a:rPr lang="fr-FR" sz="2000" b="1" strike="noStrike" spc="-1" dirty="0">
                <a:solidFill>
                  <a:srgbClr val="000000"/>
                </a:solidFill>
                <a:latin typeface="Calibri"/>
                <a:ea typeface="ＭＳ Ｐゴシック"/>
              </a:rPr>
              <a:t>1- </a:t>
            </a:r>
            <a:r>
              <a:rPr lang="fr-FR" sz="2400" b="1" strike="noStrike" spc="-1" dirty="0">
                <a:solidFill>
                  <a:srgbClr val="000000"/>
                </a:solidFill>
                <a:latin typeface="Calibri"/>
                <a:ea typeface="ＭＳ Ｐゴシック"/>
              </a:rPr>
              <a:t>La</a:t>
            </a:r>
            <a:r>
              <a:rPr lang="fr-FR" sz="2400" b="0" strike="noStrike" spc="-1" dirty="0">
                <a:solidFill>
                  <a:srgbClr val="000000"/>
                </a:solidFill>
                <a:latin typeface="Calibri"/>
                <a:ea typeface="ＭＳ Ｐゴシック"/>
              </a:rPr>
              <a:t> </a:t>
            </a:r>
            <a:r>
              <a:rPr lang="fr-FR" sz="2400" b="1" strike="noStrike" spc="-1" dirty="0">
                <a:solidFill>
                  <a:srgbClr val="000000"/>
                </a:solidFill>
                <a:latin typeface="Calibri"/>
                <a:ea typeface="ＭＳ Ｐゴシック"/>
              </a:rPr>
              <a:t>transparence</a:t>
            </a:r>
            <a:r>
              <a:rPr lang="fr-FR" sz="2400" b="0" strike="noStrike" spc="-1" dirty="0">
                <a:solidFill>
                  <a:srgbClr val="000000"/>
                </a:solidFill>
                <a:latin typeface="Calibri"/>
                <a:ea typeface="ＭＳ Ｐゴシック"/>
              </a:rPr>
              <a:t> </a:t>
            </a:r>
            <a:r>
              <a:rPr lang="fr-FR" sz="2000" b="0" strike="noStrike" spc="-1" dirty="0">
                <a:solidFill>
                  <a:srgbClr val="000000"/>
                </a:solidFill>
                <a:latin typeface="Calibri"/>
                <a:ea typeface="ＭＳ Ｐゴシック"/>
              </a:rPr>
              <a:t>qui permet de donner de la visibilité concrète sur le produit en train de se construire. Une visibilité donnée en particulier à ceux qui sont responsables du résultat du projet. </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Calibri"/>
                <a:ea typeface="DejaVu Sans"/>
              </a:rPr>
              <a:t>Avec le client → vocabulaire commun → poser clairement les choses à faire </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Calibri"/>
                <a:ea typeface="DejaVu Sans"/>
              </a:rPr>
              <a:t>Entre les individus de l’équipe → tous dans le </a:t>
            </a:r>
            <a:r>
              <a:rPr lang="fr-FR" sz="2000" b="0" strike="noStrike" spc="-1" dirty="0" err="1">
                <a:solidFill>
                  <a:srgbClr val="000000"/>
                </a:solidFill>
                <a:latin typeface="Calibri"/>
                <a:ea typeface="DejaVu Sans"/>
              </a:rPr>
              <a:t>mème</a:t>
            </a:r>
            <a:r>
              <a:rPr lang="fr-FR" sz="2000" b="0" strike="noStrike" spc="-1" dirty="0">
                <a:solidFill>
                  <a:srgbClr val="000000"/>
                </a:solidFill>
                <a:latin typeface="Calibri"/>
                <a:ea typeface="DejaVu Sans"/>
              </a:rPr>
              <a:t> bateau !! </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endParaRPr lang="fr-FR"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201"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202" name="CustomShape 3"/>
          <p:cNvSpPr/>
          <p:nvPr/>
        </p:nvSpPr>
        <p:spPr>
          <a:xfrm>
            <a:off x="571320" y="2247840"/>
            <a:ext cx="7857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dirty="0">
              <a:latin typeface="Arial"/>
            </a:endParaRPr>
          </a:p>
          <a:p>
            <a:pPr algn="just">
              <a:lnSpc>
                <a:spcPct val="100000"/>
              </a:lnSpc>
            </a:pPr>
            <a:r>
              <a:rPr lang="fr-FR" sz="2000" b="1" strike="noStrike" spc="-1" dirty="0">
                <a:solidFill>
                  <a:srgbClr val="000000"/>
                </a:solidFill>
                <a:latin typeface="Calibri"/>
                <a:ea typeface="ＭＳ Ｐゴシック"/>
              </a:rPr>
              <a:t>2- </a:t>
            </a:r>
            <a:r>
              <a:rPr lang="fr-FR" sz="2400" b="1" strike="noStrike" spc="-1" dirty="0">
                <a:solidFill>
                  <a:srgbClr val="000000"/>
                </a:solidFill>
                <a:latin typeface="Calibri"/>
                <a:ea typeface="ＭＳ Ｐゴシック"/>
              </a:rPr>
              <a:t>L’inspection</a:t>
            </a:r>
            <a:r>
              <a:rPr lang="fr-FR" sz="2400" b="0" strike="noStrike" spc="-1" dirty="0">
                <a:solidFill>
                  <a:srgbClr val="000000"/>
                </a:solidFill>
                <a:latin typeface="Calibri"/>
                <a:ea typeface="ＭＳ Ｐゴシック"/>
              </a:rPr>
              <a:t> </a:t>
            </a:r>
            <a:r>
              <a:rPr lang="fr-FR" sz="2000" b="0" strike="noStrike" spc="-1" dirty="0">
                <a:solidFill>
                  <a:srgbClr val="000000"/>
                </a:solidFill>
                <a:latin typeface="Calibri"/>
                <a:ea typeface="ＭＳ Ｐゴシック"/>
              </a:rPr>
              <a:t>pour détecter les écarts indésirables par rapport aux objectifs.</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Calibri"/>
                <a:ea typeface="ＭＳ Ｐゴシック"/>
              </a:rPr>
              <a:t>(certains documents quand </a:t>
            </a:r>
            <a:r>
              <a:rPr lang="fr-FR" sz="2000" b="0" strike="noStrike" spc="-1" dirty="0" err="1">
                <a:solidFill>
                  <a:srgbClr val="000000"/>
                </a:solidFill>
                <a:latin typeface="Calibri"/>
                <a:ea typeface="ＭＳ Ｐゴシック"/>
              </a:rPr>
              <a:t>mème</a:t>
            </a:r>
            <a:r>
              <a:rPr lang="fr-FR" sz="2000" b="0" strike="noStrike" spc="-1" dirty="0">
                <a:solidFill>
                  <a:srgbClr val="000000"/>
                </a:solidFill>
                <a:latin typeface="Calibri"/>
                <a:ea typeface="ＭＳ Ｐゴシック"/>
              </a:rPr>
              <a:t> !!!) </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endParaRPr lang="fr-FR"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204"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205" name="CustomShape 3"/>
          <p:cNvSpPr/>
          <p:nvPr/>
        </p:nvSpPr>
        <p:spPr>
          <a:xfrm>
            <a:off x="571320" y="2247840"/>
            <a:ext cx="78570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dirty="0">
              <a:latin typeface="Arial"/>
            </a:endParaRPr>
          </a:p>
          <a:p>
            <a:pPr algn="just">
              <a:lnSpc>
                <a:spcPct val="100000"/>
              </a:lnSpc>
            </a:pPr>
            <a:r>
              <a:rPr lang="fr-FR" sz="2000" b="1" strike="noStrike" spc="-1" dirty="0">
                <a:solidFill>
                  <a:srgbClr val="000000"/>
                </a:solidFill>
                <a:latin typeface="Calibri"/>
                <a:ea typeface="ＭＳ Ｐゴシック"/>
              </a:rPr>
              <a:t>3- </a:t>
            </a:r>
            <a:r>
              <a:rPr lang="fr-FR" sz="2400" b="1" strike="noStrike" spc="-1" dirty="0">
                <a:solidFill>
                  <a:srgbClr val="000000"/>
                </a:solidFill>
                <a:latin typeface="Calibri"/>
                <a:ea typeface="ＭＳ Ｐゴシック"/>
              </a:rPr>
              <a:t>L’adaptation</a:t>
            </a:r>
            <a:r>
              <a:rPr lang="fr-FR" sz="2000" b="0" strike="noStrike" spc="-1" dirty="0">
                <a:solidFill>
                  <a:srgbClr val="000000"/>
                </a:solidFill>
                <a:latin typeface="Calibri"/>
                <a:ea typeface="ＭＳ Ｐゴシック"/>
              </a:rPr>
              <a:t>, pour rectifier ces écarts.</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r>
              <a:rPr lang="fr-FR" sz="2000" b="0" strike="noStrike" spc="-1" dirty="0">
                <a:solidFill>
                  <a:srgbClr val="000000"/>
                </a:solidFill>
                <a:latin typeface="Calibri"/>
                <a:ea typeface="ＭＳ Ｐゴシック"/>
              </a:rPr>
              <a:t>Faut pas démoraliser → faire face aux problèmes </a:t>
            </a:r>
            <a:endParaRPr lang="fr-FR" sz="2000" b="0" strike="noStrike" spc="-1" dirty="0">
              <a:latin typeface="Arial"/>
            </a:endParaRPr>
          </a:p>
          <a:p>
            <a:pPr algn="just">
              <a:lnSpc>
                <a:spcPct val="100000"/>
              </a:lnSpc>
            </a:pPr>
            <a:endParaRPr lang="fr-FR" sz="2000" b="0" strike="noStrike" spc="-1" dirty="0">
              <a:latin typeface="Arial"/>
            </a:endParaRPr>
          </a:p>
          <a:p>
            <a:pPr algn="just">
              <a:lnSpc>
                <a:spcPct val="100000"/>
              </a:lnSpc>
            </a:pPr>
            <a:endParaRPr lang="fr-FR"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CustomShape 1"/>
          <p:cNvSpPr/>
          <p:nvPr/>
        </p:nvSpPr>
        <p:spPr>
          <a:xfrm>
            <a:off x="214200" y="1539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l’équipe Scrum</a:t>
            </a:r>
            <a:endParaRPr lang="fr-FR" sz="2400" b="0" strike="noStrike" spc="-1">
              <a:latin typeface="Arial"/>
            </a:endParaRPr>
          </a:p>
        </p:txBody>
      </p:sp>
      <p:sp>
        <p:nvSpPr>
          <p:cNvPr id="1207"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208" name="Image 6"/>
          <p:cNvPicPr/>
          <p:nvPr/>
        </p:nvPicPr>
        <p:blipFill>
          <a:blip r:embed="rId2"/>
          <a:srcRect l="40611" t="-255" r="38000" b="55463"/>
          <a:stretch/>
        </p:blipFill>
        <p:spPr>
          <a:xfrm>
            <a:off x="1229400" y="2094840"/>
            <a:ext cx="1093320" cy="1009800"/>
          </a:xfrm>
          <a:prstGeom prst="rect">
            <a:avLst/>
          </a:prstGeom>
          <a:ln>
            <a:noFill/>
          </a:ln>
        </p:spPr>
      </p:pic>
      <p:sp>
        <p:nvSpPr>
          <p:cNvPr id="1209" name="CustomShape 3"/>
          <p:cNvSpPr/>
          <p:nvPr/>
        </p:nvSpPr>
        <p:spPr>
          <a:xfrm>
            <a:off x="1125000" y="3415680"/>
            <a:ext cx="11977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0" strike="noStrike" spc="-1">
                <a:solidFill>
                  <a:srgbClr val="19B99A"/>
                </a:solidFill>
                <a:latin typeface="Avenir Heavy"/>
                <a:ea typeface="MS PGothic"/>
              </a:rPr>
              <a:t>Product Owner</a:t>
            </a:r>
            <a:endParaRPr lang="fr-FR" sz="2000" b="0" strike="noStrike" spc="-1">
              <a:latin typeface="Arial"/>
            </a:endParaRPr>
          </a:p>
        </p:txBody>
      </p:sp>
      <p:sp>
        <p:nvSpPr>
          <p:cNvPr id="1210" name="CustomShape 4"/>
          <p:cNvSpPr/>
          <p:nvPr/>
        </p:nvSpPr>
        <p:spPr>
          <a:xfrm>
            <a:off x="285840" y="4646880"/>
            <a:ext cx="864288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1" strike="noStrike" spc="-1">
                <a:solidFill>
                  <a:srgbClr val="000000"/>
                </a:solidFill>
                <a:latin typeface="Calibri"/>
                <a:ea typeface="ＭＳ Ｐゴシック"/>
              </a:rPr>
              <a:t>Product</a:t>
            </a:r>
            <a:r>
              <a:rPr lang="fr-FR" sz="1800" b="0" strike="noStrike" spc="-1">
                <a:solidFill>
                  <a:srgbClr val="000000"/>
                </a:solidFill>
                <a:latin typeface="Calibri"/>
                <a:ea typeface="ＭＳ Ｐゴシック"/>
              </a:rPr>
              <a:t> </a:t>
            </a:r>
            <a:r>
              <a:rPr lang="fr-FR" sz="1800" b="1" strike="noStrike" spc="-1">
                <a:solidFill>
                  <a:srgbClr val="000000"/>
                </a:solidFill>
                <a:latin typeface="Calibri"/>
                <a:ea typeface="ＭＳ Ｐゴシック"/>
              </a:rPr>
              <a:t>Owner</a:t>
            </a:r>
            <a:r>
              <a:rPr lang="fr-FR" sz="1800" b="0" strike="noStrike" spc="-1">
                <a:solidFill>
                  <a:srgbClr val="000000"/>
                </a:solidFill>
                <a:latin typeface="Calibri"/>
                <a:ea typeface="ＭＳ Ｐゴシック"/>
              </a:rPr>
              <a:t> qui porte la vision du produit et représente les utilisateurs. C’est aussi lui qui est maître du Product Backlog qui définit l’ordre dans lequel les choses doivent être faites. </a:t>
            </a:r>
            <a:endParaRPr lang="fr-FR" sz="1800" b="0" strike="noStrike" spc="-1">
              <a:latin typeface="Arial"/>
            </a:endParaRPr>
          </a:p>
        </p:txBody>
      </p:sp>
      <p:sp>
        <p:nvSpPr>
          <p:cNvPr id="1211" name="CustomShape 5"/>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CustomShape 1"/>
          <p:cNvSpPr/>
          <p:nvPr/>
        </p:nvSpPr>
        <p:spPr>
          <a:xfrm>
            <a:off x="214200" y="1539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l’équipe Scrum</a:t>
            </a:r>
            <a:endParaRPr lang="fr-FR" sz="2400" b="0" strike="noStrike" spc="-1">
              <a:latin typeface="Arial"/>
            </a:endParaRPr>
          </a:p>
        </p:txBody>
      </p:sp>
      <p:sp>
        <p:nvSpPr>
          <p:cNvPr id="1213"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214" name="Image 6"/>
          <p:cNvPicPr/>
          <p:nvPr/>
        </p:nvPicPr>
        <p:blipFill>
          <a:blip r:embed="rId2"/>
          <a:srcRect l="40611" t="-255" r="38000" b="55463"/>
          <a:stretch/>
        </p:blipFill>
        <p:spPr>
          <a:xfrm>
            <a:off x="1229400" y="2094840"/>
            <a:ext cx="1093320" cy="1009800"/>
          </a:xfrm>
          <a:prstGeom prst="rect">
            <a:avLst/>
          </a:prstGeom>
          <a:ln>
            <a:noFill/>
          </a:ln>
        </p:spPr>
      </p:pic>
      <p:sp>
        <p:nvSpPr>
          <p:cNvPr id="1215" name="CustomShape 3"/>
          <p:cNvSpPr/>
          <p:nvPr/>
        </p:nvSpPr>
        <p:spPr>
          <a:xfrm>
            <a:off x="1125000" y="3415680"/>
            <a:ext cx="11977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0" strike="noStrike" spc="-1">
                <a:solidFill>
                  <a:srgbClr val="19B99A"/>
                </a:solidFill>
                <a:latin typeface="Avenir Heavy"/>
                <a:ea typeface="MS PGothic"/>
              </a:rPr>
              <a:t>Product Owner</a:t>
            </a:r>
            <a:endParaRPr lang="fr-FR" sz="2000" b="0" strike="noStrike" spc="-1">
              <a:latin typeface="Arial"/>
            </a:endParaRPr>
          </a:p>
        </p:txBody>
      </p:sp>
      <p:pic>
        <p:nvPicPr>
          <p:cNvPr id="1216" name="Image 3"/>
          <p:cNvPicPr/>
          <p:nvPr/>
        </p:nvPicPr>
        <p:blipFill>
          <a:blip r:embed="rId3"/>
          <a:stretch/>
        </p:blipFill>
        <p:spPr>
          <a:xfrm>
            <a:off x="3393360" y="2094840"/>
            <a:ext cx="1683720" cy="1569240"/>
          </a:xfrm>
          <a:prstGeom prst="rect">
            <a:avLst/>
          </a:prstGeom>
          <a:ln>
            <a:noFill/>
          </a:ln>
        </p:spPr>
      </p:pic>
      <p:sp>
        <p:nvSpPr>
          <p:cNvPr id="1217" name="CustomShape 4"/>
          <p:cNvSpPr/>
          <p:nvPr/>
        </p:nvSpPr>
        <p:spPr>
          <a:xfrm>
            <a:off x="2936880" y="3415680"/>
            <a:ext cx="25725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0" strike="noStrike" spc="-1">
                <a:solidFill>
                  <a:srgbClr val="19B99A"/>
                </a:solidFill>
                <a:latin typeface="Avenir Heavy"/>
                <a:ea typeface="MS PGothic"/>
              </a:rPr>
              <a:t>Équipe de développement</a:t>
            </a:r>
            <a:endParaRPr lang="fr-FR" sz="2000" b="0" strike="noStrike" spc="-1">
              <a:latin typeface="Arial"/>
            </a:endParaRPr>
          </a:p>
        </p:txBody>
      </p:sp>
      <p:sp>
        <p:nvSpPr>
          <p:cNvPr id="1218" name="CustomShape 5"/>
          <p:cNvSpPr/>
          <p:nvPr/>
        </p:nvSpPr>
        <p:spPr>
          <a:xfrm>
            <a:off x="285840" y="4214880"/>
            <a:ext cx="864288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Calibri"/>
                <a:ea typeface="ＭＳ Ｐゴシック"/>
              </a:rPr>
              <a:t>L’équipe</a:t>
            </a:r>
            <a:r>
              <a:rPr lang="fr-FR" sz="1800" b="0" strike="noStrike" spc="-1">
                <a:solidFill>
                  <a:srgbClr val="000000"/>
                </a:solidFill>
                <a:latin typeface="Calibri"/>
                <a:ea typeface="ＭＳ Ｐゴシック"/>
              </a:rPr>
              <a:t> </a:t>
            </a:r>
            <a:r>
              <a:rPr lang="fr-FR" sz="1800" b="1" strike="noStrike" spc="-1">
                <a:solidFill>
                  <a:srgbClr val="000000"/>
                </a:solidFill>
                <a:latin typeface="Calibri"/>
                <a:ea typeface="ＭＳ Ｐゴシック"/>
              </a:rPr>
              <a:t>de</a:t>
            </a:r>
            <a:r>
              <a:rPr lang="fr-FR" sz="1800" b="0" strike="noStrike" spc="-1">
                <a:solidFill>
                  <a:srgbClr val="000000"/>
                </a:solidFill>
                <a:latin typeface="Calibri"/>
                <a:ea typeface="ＭＳ Ｐゴシック"/>
              </a:rPr>
              <a:t> </a:t>
            </a:r>
            <a:r>
              <a:rPr lang="fr-FR" sz="1800" b="1" strike="noStrike" spc="-1">
                <a:solidFill>
                  <a:srgbClr val="000000"/>
                </a:solidFill>
                <a:latin typeface="Calibri"/>
                <a:ea typeface="ＭＳ Ｐゴシック"/>
              </a:rPr>
              <a:t>développement</a:t>
            </a:r>
            <a:r>
              <a:rPr lang="fr-FR" sz="1800" b="0" strike="noStrike" spc="-1">
                <a:solidFill>
                  <a:srgbClr val="000000"/>
                </a:solidFill>
                <a:latin typeface="Calibri"/>
                <a:ea typeface="ＭＳ Ｐゴシック"/>
              </a:rPr>
              <a:t> qui comme son nom l’indique réalise le produit. Ses principales caractéristiques sont la pluridisciplinarité afin de disposer autant que possible de l’ensemble des compétences requises pour réaliser de bout en bout les fonctionnalités du produit. </a:t>
            </a:r>
            <a:endParaRPr lang="fr-FR" sz="1800" b="0" strike="noStrike" spc="-1">
              <a:latin typeface="Arial"/>
            </a:endParaRPr>
          </a:p>
        </p:txBody>
      </p:sp>
      <p:sp>
        <p:nvSpPr>
          <p:cNvPr id="1219" name="CustomShape 6"/>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CustomShape 1"/>
          <p:cNvSpPr/>
          <p:nvPr/>
        </p:nvSpPr>
        <p:spPr>
          <a:xfrm>
            <a:off x="214200" y="1539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l’équipe Scrum</a:t>
            </a:r>
            <a:endParaRPr lang="fr-FR" sz="2400" b="0" strike="noStrike" spc="-1">
              <a:latin typeface="Arial"/>
            </a:endParaRPr>
          </a:p>
        </p:txBody>
      </p:sp>
      <p:sp>
        <p:nvSpPr>
          <p:cNvPr id="1221"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pic>
        <p:nvPicPr>
          <p:cNvPr id="1222" name="Image 6"/>
          <p:cNvPicPr/>
          <p:nvPr/>
        </p:nvPicPr>
        <p:blipFill>
          <a:blip r:embed="rId2"/>
          <a:srcRect l="40611" t="-255" r="38000" b="55463"/>
          <a:stretch/>
        </p:blipFill>
        <p:spPr>
          <a:xfrm>
            <a:off x="1229400" y="2094840"/>
            <a:ext cx="1093320" cy="1009800"/>
          </a:xfrm>
          <a:prstGeom prst="rect">
            <a:avLst/>
          </a:prstGeom>
          <a:ln>
            <a:noFill/>
          </a:ln>
        </p:spPr>
      </p:pic>
      <p:sp>
        <p:nvSpPr>
          <p:cNvPr id="1223" name="CustomShape 3"/>
          <p:cNvSpPr/>
          <p:nvPr/>
        </p:nvSpPr>
        <p:spPr>
          <a:xfrm>
            <a:off x="1125000" y="3415680"/>
            <a:ext cx="11977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0" strike="noStrike" spc="-1">
                <a:solidFill>
                  <a:srgbClr val="19B99A"/>
                </a:solidFill>
                <a:latin typeface="Avenir Heavy"/>
                <a:ea typeface="MS PGothic"/>
              </a:rPr>
              <a:t>Product Owner</a:t>
            </a:r>
            <a:endParaRPr lang="fr-FR" sz="2000" b="0" strike="noStrike" spc="-1">
              <a:latin typeface="Arial"/>
            </a:endParaRPr>
          </a:p>
        </p:txBody>
      </p:sp>
      <p:pic>
        <p:nvPicPr>
          <p:cNvPr id="1224" name="Image 3"/>
          <p:cNvPicPr/>
          <p:nvPr/>
        </p:nvPicPr>
        <p:blipFill>
          <a:blip r:embed="rId3"/>
          <a:stretch/>
        </p:blipFill>
        <p:spPr>
          <a:xfrm>
            <a:off x="3393360" y="2094840"/>
            <a:ext cx="1683720" cy="1569240"/>
          </a:xfrm>
          <a:prstGeom prst="rect">
            <a:avLst/>
          </a:prstGeom>
          <a:ln>
            <a:noFill/>
          </a:ln>
        </p:spPr>
      </p:pic>
      <p:sp>
        <p:nvSpPr>
          <p:cNvPr id="1225" name="CustomShape 4"/>
          <p:cNvSpPr/>
          <p:nvPr/>
        </p:nvSpPr>
        <p:spPr>
          <a:xfrm>
            <a:off x="2936880" y="3415680"/>
            <a:ext cx="257256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0" strike="noStrike" spc="-1">
                <a:solidFill>
                  <a:srgbClr val="19B99A"/>
                </a:solidFill>
                <a:latin typeface="Avenir Heavy"/>
                <a:ea typeface="MS PGothic"/>
              </a:rPr>
              <a:t>Équipe de développement</a:t>
            </a:r>
            <a:endParaRPr lang="fr-FR" sz="2000" b="0" strike="noStrike" spc="-1">
              <a:latin typeface="Arial"/>
            </a:endParaRPr>
          </a:p>
        </p:txBody>
      </p:sp>
      <p:pic>
        <p:nvPicPr>
          <p:cNvPr id="1226" name="Image 5"/>
          <p:cNvPicPr/>
          <p:nvPr/>
        </p:nvPicPr>
        <p:blipFill>
          <a:blip r:embed="rId4"/>
          <a:srcRect t="36152" r="68981" b="27250"/>
          <a:stretch/>
        </p:blipFill>
        <p:spPr>
          <a:xfrm>
            <a:off x="6406920" y="2094840"/>
            <a:ext cx="993600" cy="1092240"/>
          </a:xfrm>
          <a:prstGeom prst="rect">
            <a:avLst/>
          </a:prstGeom>
          <a:ln>
            <a:noFill/>
          </a:ln>
        </p:spPr>
      </p:pic>
      <p:sp>
        <p:nvSpPr>
          <p:cNvPr id="1227" name="CustomShape 5"/>
          <p:cNvSpPr/>
          <p:nvPr/>
        </p:nvSpPr>
        <p:spPr>
          <a:xfrm>
            <a:off x="6280560" y="3431880"/>
            <a:ext cx="124452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000" b="0" strike="noStrike" spc="-1">
                <a:solidFill>
                  <a:srgbClr val="19B99A"/>
                </a:solidFill>
                <a:latin typeface="Avenir Heavy"/>
                <a:ea typeface="MS PGothic"/>
              </a:rPr>
              <a:t>Scrum</a:t>
            </a:r>
            <a:endParaRPr lang="fr-FR" sz="2000" b="0" strike="noStrike" spc="-1">
              <a:latin typeface="Arial"/>
            </a:endParaRPr>
          </a:p>
          <a:p>
            <a:pPr algn="ctr">
              <a:lnSpc>
                <a:spcPct val="100000"/>
              </a:lnSpc>
            </a:pPr>
            <a:r>
              <a:rPr lang="fr-FR" sz="2000" b="0" strike="noStrike" spc="-1">
                <a:solidFill>
                  <a:srgbClr val="19B99A"/>
                </a:solidFill>
                <a:latin typeface="Avenir Heavy"/>
                <a:ea typeface="MS PGothic"/>
              </a:rPr>
              <a:t>Master</a:t>
            </a:r>
            <a:endParaRPr lang="fr-FR" sz="2000" b="0" strike="noStrike" spc="-1">
              <a:latin typeface="Arial"/>
            </a:endParaRPr>
          </a:p>
        </p:txBody>
      </p:sp>
      <p:sp>
        <p:nvSpPr>
          <p:cNvPr id="1228" name="CustomShape 6"/>
          <p:cNvSpPr/>
          <p:nvPr/>
        </p:nvSpPr>
        <p:spPr>
          <a:xfrm>
            <a:off x="285840" y="4214880"/>
            <a:ext cx="864288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Calibri"/>
                <a:ea typeface="ＭＳ Ｐゴシック"/>
              </a:rPr>
              <a:t>Le</a:t>
            </a:r>
            <a:r>
              <a:rPr lang="fr-FR" sz="1800" b="0" strike="noStrike" spc="-1">
                <a:solidFill>
                  <a:srgbClr val="000000"/>
                </a:solidFill>
                <a:latin typeface="Calibri"/>
                <a:ea typeface="ＭＳ Ｐゴシック"/>
              </a:rPr>
              <a:t> </a:t>
            </a:r>
            <a:r>
              <a:rPr lang="fr-FR" sz="1800" b="1" strike="noStrike" spc="-1">
                <a:solidFill>
                  <a:srgbClr val="000000"/>
                </a:solidFill>
                <a:latin typeface="Calibri"/>
                <a:ea typeface="ＭＳ Ｐゴシック"/>
              </a:rPr>
              <a:t>Scrum</a:t>
            </a:r>
            <a:r>
              <a:rPr lang="fr-FR" sz="1800" b="0" strike="noStrike" spc="-1">
                <a:solidFill>
                  <a:srgbClr val="000000"/>
                </a:solidFill>
                <a:latin typeface="Calibri"/>
                <a:ea typeface="ＭＳ Ｐゴシック"/>
              </a:rPr>
              <a:t> </a:t>
            </a:r>
            <a:r>
              <a:rPr lang="fr-FR" sz="1800" b="1" strike="noStrike" spc="-1">
                <a:solidFill>
                  <a:srgbClr val="000000"/>
                </a:solidFill>
                <a:latin typeface="Calibri"/>
                <a:ea typeface="ＭＳ Ｐゴシック"/>
              </a:rPr>
              <a:t>Master</a:t>
            </a:r>
            <a:r>
              <a:rPr lang="fr-FR" sz="1800" b="0" strike="noStrike" spc="-1">
                <a:solidFill>
                  <a:srgbClr val="000000"/>
                </a:solidFill>
                <a:latin typeface="Calibri"/>
                <a:ea typeface="ＭＳ Ｐゴシック"/>
              </a:rPr>
              <a:t>, qui comme son nom l’indique, doit maîtriser Scrum sur le bout des doigts, puisqu’il en est le garant. Au sens où il doit s’assurer que tout le monde adhère à Scrum et qu’il est correctement appliqué. </a:t>
            </a:r>
            <a:endParaRPr lang="fr-FR" sz="1800" b="0" strike="noStrike" spc="-1">
              <a:latin typeface="Arial"/>
            </a:endParaRPr>
          </a:p>
        </p:txBody>
      </p:sp>
      <p:sp>
        <p:nvSpPr>
          <p:cNvPr id="1229" name="CustomShape 7"/>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71546"/>
            <a:ext cx="7929618" cy="395173"/>
          </a:xfrm>
          <a:prstGeom prst="rect">
            <a:avLst/>
          </a:prstGeom>
          <a:solidFill>
            <a:schemeClr val="accent4">
              <a:lumMod val="20000"/>
              <a:lumOff val="80000"/>
            </a:schemeClr>
          </a:solidFill>
        </p:spPr>
        <p:txBody>
          <a:bodyPr wrap="square">
            <a:spAutoFit/>
          </a:bodyPr>
          <a:lstStyle/>
          <a:p>
            <a:pPr marL="0" indent="4763" eaLnBrk="1" hangingPunct="1">
              <a:lnSpc>
                <a:spcPct val="80000"/>
              </a:lnSpc>
              <a:buFontTx/>
              <a:buNone/>
            </a:pPr>
            <a:r>
              <a:rPr lang="fr-FR" sz="2400" b="1" dirty="0" smtClean="0"/>
              <a:t>Fonctionnement de </a:t>
            </a:r>
            <a:r>
              <a:rPr lang="fr-FR" sz="2400" b="1" dirty="0" err="1" smtClean="0"/>
              <a:t>Scrum</a:t>
            </a:r>
            <a:r>
              <a:rPr lang="fr-FR" sz="2400" b="1" dirty="0" smtClean="0"/>
              <a:t> </a:t>
            </a:r>
          </a:p>
        </p:txBody>
      </p:sp>
      <p:sp>
        <p:nvSpPr>
          <p:cNvPr id="3" name="Rectangle 2"/>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grpSp>
        <p:nvGrpSpPr>
          <p:cNvPr id="4" name="Groupe 3"/>
          <p:cNvGrpSpPr/>
          <p:nvPr/>
        </p:nvGrpSpPr>
        <p:grpSpPr>
          <a:xfrm>
            <a:off x="412751" y="2675451"/>
            <a:ext cx="1543787" cy="2610937"/>
            <a:chOff x="412751" y="1736036"/>
            <a:chExt cx="1543787" cy="2610937"/>
          </a:xfrm>
          <a:solidFill>
            <a:schemeClr val="accent4">
              <a:lumMod val="60000"/>
              <a:lumOff val="40000"/>
            </a:schemeClr>
          </a:solidFill>
        </p:grpSpPr>
        <p:sp>
          <p:nvSpPr>
            <p:cNvPr id="5" name="Rectangle à coins arrondis 4"/>
            <p:cNvSpPr/>
            <p:nvPr/>
          </p:nvSpPr>
          <p:spPr bwMode="auto">
            <a:xfrm>
              <a:off x="666191" y="3627923"/>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6" name="Rectangle à coins arrondis 5"/>
            <p:cNvSpPr/>
            <p:nvPr/>
          </p:nvSpPr>
          <p:spPr bwMode="auto">
            <a:xfrm>
              <a:off x="666191" y="3367884"/>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7" name="Rectangle à coins arrondis 6"/>
            <p:cNvSpPr/>
            <p:nvPr/>
          </p:nvSpPr>
          <p:spPr bwMode="auto">
            <a:xfrm>
              <a:off x="666191" y="3107846"/>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8" name="Rectangle à coins arrondis 7"/>
            <p:cNvSpPr/>
            <p:nvPr/>
          </p:nvSpPr>
          <p:spPr bwMode="auto">
            <a:xfrm>
              <a:off x="666191" y="2847808"/>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9" name="Rectangle à coins arrondis 8"/>
            <p:cNvSpPr/>
            <p:nvPr/>
          </p:nvSpPr>
          <p:spPr bwMode="auto">
            <a:xfrm>
              <a:off x="666191" y="2587770"/>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10" name="Rectangle à coins arrondis 9"/>
            <p:cNvSpPr/>
            <p:nvPr/>
          </p:nvSpPr>
          <p:spPr bwMode="auto">
            <a:xfrm>
              <a:off x="666191" y="2327732"/>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11" name="Rectangle à coins arrondis 10"/>
            <p:cNvSpPr/>
            <p:nvPr/>
          </p:nvSpPr>
          <p:spPr bwMode="auto">
            <a:xfrm>
              <a:off x="666191" y="2067694"/>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grpSp>
          <p:nvGrpSpPr>
            <p:cNvPr id="12" name="Groupe 49"/>
            <p:cNvGrpSpPr>
              <a:grpSpLocks/>
            </p:cNvGrpSpPr>
            <p:nvPr/>
          </p:nvGrpSpPr>
          <p:grpSpPr bwMode="auto">
            <a:xfrm>
              <a:off x="436344" y="3908824"/>
              <a:ext cx="1408135" cy="438150"/>
              <a:chOff x="2820570" y="1189605"/>
              <a:chExt cx="1622541" cy="719411"/>
            </a:xfrm>
            <a:grpFill/>
          </p:grpSpPr>
          <p:sp>
            <p:nvSpPr>
              <p:cNvPr id="14" name="Rectangle à coins arrondis 13"/>
              <p:cNvSpPr/>
              <p:nvPr/>
            </p:nvSpPr>
            <p:spPr>
              <a:xfrm>
                <a:off x="2820570" y="1189605"/>
                <a:ext cx="1622541" cy="719411"/>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2856249" y="1224793"/>
                <a:ext cx="1551182" cy="649034"/>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solidFill>
                      <a:schemeClr val="tx1"/>
                    </a:solidFill>
                    <a:latin typeface="Arial"/>
                    <a:cs typeface="Arial"/>
                  </a:rPr>
                  <a:t>Product </a:t>
                </a:r>
                <a:r>
                  <a:rPr lang="fr-FR" sz="1400" b="1" dirty="0" err="1">
                    <a:solidFill>
                      <a:schemeClr val="tx1"/>
                    </a:solidFill>
                    <a:latin typeface="Arial"/>
                    <a:cs typeface="Arial"/>
                  </a:rPr>
                  <a:t>Backlog</a:t>
                </a:r>
                <a:endParaRPr lang="fr-FR" sz="1400" b="1" dirty="0">
                  <a:solidFill>
                    <a:schemeClr val="tx1"/>
                  </a:solidFill>
                  <a:latin typeface="Arial"/>
                  <a:cs typeface="Arial"/>
                </a:endParaRPr>
              </a:p>
            </p:txBody>
          </p:sp>
        </p:grpSp>
        <p:sp>
          <p:nvSpPr>
            <p:cNvPr id="13" name="ZoneTexte 20"/>
            <p:cNvSpPr txBox="1">
              <a:spLocks noChangeArrowheads="1"/>
            </p:cNvSpPr>
            <p:nvPr/>
          </p:nvSpPr>
          <p:spPr bwMode="auto">
            <a:xfrm>
              <a:off x="412751" y="1736036"/>
              <a:ext cx="1543787" cy="307777"/>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sz="1400" b="1" dirty="0"/>
                <a:t>Product Owner</a:t>
              </a:r>
            </a:p>
          </p:txBody>
        </p:sp>
      </p:grpSp>
      <p:pic>
        <p:nvPicPr>
          <p:cNvPr id="16" name="Image 15"/>
          <p:cNvPicPr>
            <a:picLocks noChangeAspect="1"/>
          </p:cNvPicPr>
          <p:nvPr/>
        </p:nvPicPr>
        <p:blipFill rotWithShape="1">
          <a:blip r:embed="rId2" cstate="print">
            <a:extLst>
              <a:ext uri="{28A0092B-C50C-407E-A947-70E740481C1C}">
                <a14:useLocalDpi xmlns="" xmlns:a14="http://schemas.microsoft.com/office/drawing/2010/main" val="0"/>
              </a:ext>
            </a:extLst>
          </a:blip>
          <a:srcRect l="40612" t="-250" r="38002" b="55468"/>
          <a:stretch/>
        </p:blipFill>
        <p:spPr>
          <a:xfrm>
            <a:off x="775865" y="1990808"/>
            <a:ext cx="700772" cy="647234"/>
          </a:xfrm>
          <a:prstGeom prst="rect">
            <a:avLst/>
          </a:prstGeom>
          <a:solidFill>
            <a:schemeClr val="accent4">
              <a:lumMod val="60000"/>
              <a:lumOff val="40000"/>
            </a:schemeClr>
          </a:solidFill>
        </p:spPr>
      </p:pic>
      <p:sp>
        <p:nvSpPr>
          <p:cNvPr id="17" name="Rectangle 16"/>
          <p:cNvSpPr/>
          <p:nvPr/>
        </p:nvSpPr>
        <p:spPr>
          <a:xfrm>
            <a:off x="2286000" y="2413338"/>
            <a:ext cx="5786462" cy="2554545"/>
          </a:xfrm>
          <a:prstGeom prst="rect">
            <a:avLst/>
          </a:prstGeom>
        </p:spPr>
        <p:txBody>
          <a:bodyPr wrap="square">
            <a:spAutoFit/>
          </a:bodyPr>
          <a:lstStyle/>
          <a:p>
            <a:pPr algn="just"/>
            <a:r>
              <a:rPr lang="fr-FR" sz="2000" dirty="0" smtClean="0"/>
              <a:t>le processus </a:t>
            </a:r>
            <a:r>
              <a:rPr lang="fr-FR" sz="2000" dirty="0" err="1" smtClean="0"/>
              <a:t>Scrum</a:t>
            </a:r>
            <a:r>
              <a:rPr lang="fr-FR" sz="2000" dirty="0" smtClean="0"/>
              <a:t> commence avec le </a:t>
            </a:r>
            <a:r>
              <a:rPr lang="fr-FR" sz="2000" b="1" dirty="0" smtClean="0"/>
              <a:t>Product </a:t>
            </a:r>
            <a:r>
              <a:rPr lang="fr-FR" sz="2000" b="1" dirty="0" err="1" smtClean="0"/>
              <a:t>Owner</a:t>
            </a:r>
            <a:r>
              <a:rPr lang="fr-FR" sz="2000" b="1" dirty="0" smtClean="0"/>
              <a:t> </a:t>
            </a:r>
            <a:r>
              <a:rPr lang="fr-FR" sz="2000" dirty="0" smtClean="0"/>
              <a:t>qui porte la vision du produit que l’on souhaite réaliser et représente les futurs utilisateurs de ce dernier. </a:t>
            </a:r>
          </a:p>
          <a:p>
            <a:pPr algn="just"/>
            <a:endParaRPr lang="fr-FR" sz="2000" dirty="0" smtClean="0"/>
          </a:p>
          <a:p>
            <a:pPr algn="just"/>
            <a:r>
              <a:rPr lang="fr-FR" sz="2000" dirty="0" smtClean="0"/>
              <a:t>Dans une entreprise classique, c’est généralement un acteur de la maîtrise d’ouvrage. Ici c’est une femme, appelons-là </a:t>
            </a:r>
            <a:r>
              <a:rPr lang="fr-FR" sz="2000" b="1" i="1" dirty="0" smtClean="0">
                <a:solidFill>
                  <a:schemeClr val="accent4">
                    <a:lumMod val="75000"/>
                  </a:schemeClr>
                </a:solidFill>
              </a:rPr>
              <a:t>NADA</a:t>
            </a:r>
            <a:r>
              <a:rPr lang="fr-FR" sz="2000" dirty="0" smtClean="0"/>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245"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246"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47"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48"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49"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50"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51"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52"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53"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254"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255"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256" name="Image 15"/>
          <p:cNvPicPr/>
          <p:nvPr/>
        </p:nvPicPr>
        <p:blipFill>
          <a:blip r:embed="rId2"/>
          <a:srcRect l="40613" t="-249" r="37997" b="55475"/>
          <a:stretch/>
        </p:blipFill>
        <p:spPr>
          <a:xfrm>
            <a:off x="775800" y="1990800"/>
            <a:ext cx="699840" cy="646200"/>
          </a:xfrm>
          <a:prstGeom prst="rect">
            <a:avLst/>
          </a:prstGeom>
          <a:ln>
            <a:noFill/>
          </a:ln>
        </p:spPr>
      </p:pic>
      <p:sp>
        <p:nvSpPr>
          <p:cNvPr id="1257" name="CustomShape 13"/>
          <p:cNvSpPr/>
          <p:nvPr/>
        </p:nvSpPr>
        <p:spPr>
          <a:xfrm>
            <a:off x="2286000" y="2413440"/>
            <a:ext cx="5785560" cy="34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Après avoir travaillé sur la vision du produit - qui consiste notamment à répondre à des questions du genre : pourquoi fait-on ce produit ? Quel problème va-t-il résoudre ? Qui va l’utiliser ?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1" i="1" strike="noStrike" spc="-1">
                <a:solidFill>
                  <a:srgbClr val="604A7B"/>
                </a:solidFill>
                <a:latin typeface="Calibri"/>
                <a:ea typeface="ＭＳ Ｐゴシック"/>
              </a:rPr>
              <a:t>NADA</a:t>
            </a:r>
            <a:r>
              <a:rPr lang="fr-FR" sz="2000" b="0" strike="noStrike" spc="-1">
                <a:solidFill>
                  <a:srgbClr val="000000"/>
                </a:solidFill>
                <a:latin typeface="Calibri"/>
                <a:ea typeface="ＭＳ Ｐゴシック"/>
              </a:rPr>
              <a:t> centralise dans ce qu’on appelle le </a:t>
            </a:r>
            <a:r>
              <a:rPr lang="fr-FR" sz="2000" b="1" strike="noStrike" spc="-1">
                <a:solidFill>
                  <a:srgbClr val="000000"/>
                </a:solidFill>
                <a:latin typeface="Calibri"/>
                <a:ea typeface="ＭＳ Ｐゴシック"/>
              </a:rPr>
              <a:t>Product Backlog </a:t>
            </a:r>
            <a:r>
              <a:rPr lang="fr-FR" sz="2000" b="0" strike="noStrike" spc="-1">
                <a:solidFill>
                  <a:srgbClr val="000000"/>
                </a:solidFill>
                <a:latin typeface="Calibri"/>
                <a:ea typeface="ＭＳ Ｐゴシック"/>
              </a:rPr>
              <a:t>l’ensemble de ses besoins.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Symbolisées par les gros pavés mauves. Ils sont gros puisqu’à ce stade, on ne rentre pas dans la conception détaillée</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71546"/>
            <a:ext cx="7929618" cy="395173"/>
          </a:xfrm>
          <a:prstGeom prst="rect">
            <a:avLst/>
          </a:prstGeom>
          <a:solidFill>
            <a:schemeClr val="accent4">
              <a:lumMod val="20000"/>
              <a:lumOff val="80000"/>
            </a:schemeClr>
          </a:solidFill>
        </p:spPr>
        <p:txBody>
          <a:bodyPr wrap="square">
            <a:spAutoFit/>
          </a:bodyPr>
          <a:lstStyle/>
          <a:p>
            <a:pPr marL="0" indent="4763" eaLnBrk="1" hangingPunct="1">
              <a:lnSpc>
                <a:spcPct val="80000"/>
              </a:lnSpc>
              <a:buFontTx/>
              <a:buNone/>
            </a:pPr>
            <a:r>
              <a:rPr lang="fr-FR" sz="2400" b="1" dirty="0" smtClean="0"/>
              <a:t>Fonctionnement de </a:t>
            </a:r>
            <a:r>
              <a:rPr lang="fr-FR" sz="2400" b="1" dirty="0" err="1" smtClean="0"/>
              <a:t>Scrum</a:t>
            </a:r>
            <a:r>
              <a:rPr lang="fr-FR" sz="2400" b="1" dirty="0" smtClean="0"/>
              <a:t> </a:t>
            </a:r>
          </a:p>
        </p:txBody>
      </p:sp>
      <p:sp>
        <p:nvSpPr>
          <p:cNvPr id="3" name="Rectangle 2"/>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grpSp>
        <p:nvGrpSpPr>
          <p:cNvPr id="4" name="Groupe 3"/>
          <p:cNvGrpSpPr/>
          <p:nvPr/>
        </p:nvGrpSpPr>
        <p:grpSpPr>
          <a:xfrm>
            <a:off x="412751" y="2675451"/>
            <a:ext cx="1543787" cy="2610937"/>
            <a:chOff x="412751" y="1736036"/>
            <a:chExt cx="1543787" cy="2610937"/>
          </a:xfrm>
          <a:solidFill>
            <a:schemeClr val="accent4">
              <a:lumMod val="60000"/>
              <a:lumOff val="40000"/>
            </a:schemeClr>
          </a:solidFill>
        </p:grpSpPr>
        <p:sp>
          <p:nvSpPr>
            <p:cNvPr id="5" name="Rectangle à coins arrondis 4"/>
            <p:cNvSpPr/>
            <p:nvPr/>
          </p:nvSpPr>
          <p:spPr bwMode="auto">
            <a:xfrm>
              <a:off x="666191" y="3627923"/>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6" name="Rectangle à coins arrondis 5"/>
            <p:cNvSpPr/>
            <p:nvPr/>
          </p:nvSpPr>
          <p:spPr bwMode="auto">
            <a:xfrm>
              <a:off x="666191" y="3367884"/>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7" name="Rectangle à coins arrondis 6"/>
            <p:cNvSpPr/>
            <p:nvPr/>
          </p:nvSpPr>
          <p:spPr bwMode="auto">
            <a:xfrm>
              <a:off x="666191" y="3107846"/>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8" name="Rectangle à coins arrondis 7"/>
            <p:cNvSpPr/>
            <p:nvPr/>
          </p:nvSpPr>
          <p:spPr bwMode="auto">
            <a:xfrm>
              <a:off x="666191" y="2847808"/>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9" name="Rectangle à coins arrondis 8"/>
            <p:cNvSpPr/>
            <p:nvPr/>
          </p:nvSpPr>
          <p:spPr bwMode="auto">
            <a:xfrm>
              <a:off x="666191" y="2587770"/>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10" name="Rectangle à coins arrondis 9"/>
            <p:cNvSpPr/>
            <p:nvPr/>
          </p:nvSpPr>
          <p:spPr bwMode="auto">
            <a:xfrm>
              <a:off x="666191" y="2327732"/>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11" name="Rectangle à coins arrondis 10"/>
            <p:cNvSpPr/>
            <p:nvPr/>
          </p:nvSpPr>
          <p:spPr bwMode="auto">
            <a:xfrm>
              <a:off x="666191" y="2067694"/>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grpSp>
          <p:nvGrpSpPr>
            <p:cNvPr id="12" name="Groupe 49"/>
            <p:cNvGrpSpPr>
              <a:grpSpLocks/>
            </p:cNvGrpSpPr>
            <p:nvPr/>
          </p:nvGrpSpPr>
          <p:grpSpPr bwMode="auto">
            <a:xfrm>
              <a:off x="436344" y="3908824"/>
              <a:ext cx="1408135" cy="438150"/>
              <a:chOff x="2820570" y="1189605"/>
              <a:chExt cx="1622541" cy="719411"/>
            </a:xfrm>
            <a:grpFill/>
          </p:grpSpPr>
          <p:sp>
            <p:nvSpPr>
              <p:cNvPr id="14" name="Rectangle à coins arrondis 13"/>
              <p:cNvSpPr/>
              <p:nvPr/>
            </p:nvSpPr>
            <p:spPr>
              <a:xfrm>
                <a:off x="2820570" y="1189605"/>
                <a:ext cx="1622541" cy="719411"/>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2856249" y="1224793"/>
                <a:ext cx="1551182" cy="649034"/>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solidFill>
                      <a:schemeClr val="tx1"/>
                    </a:solidFill>
                    <a:latin typeface="Arial"/>
                    <a:cs typeface="Arial"/>
                  </a:rPr>
                  <a:t>Product </a:t>
                </a:r>
                <a:r>
                  <a:rPr lang="fr-FR" sz="1400" b="1" dirty="0" err="1">
                    <a:solidFill>
                      <a:schemeClr val="tx1"/>
                    </a:solidFill>
                    <a:latin typeface="Arial"/>
                    <a:cs typeface="Arial"/>
                  </a:rPr>
                  <a:t>Backlog</a:t>
                </a:r>
                <a:endParaRPr lang="fr-FR" sz="1400" b="1" dirty="0">
                  <a:solidFill>
                    <a:schemeClr val="tx1"/>
                  </a:solidFill>
                  <a:latin typeface="Arial"/>
                  <a:cs typeface="Arial"/>
                </a:endParaRPr>
              </a:p>
            </p:txBody>
          </p:sp>
        </p:grpSp>
        <p:sp>
          <p:nvSpPr>
            <p:cNvPr id="13" name="ZoneTexte 20"/>
            <p:cNvSpPr txBox="1">
              <a:spLocks noChangeArrowheads="1"/>
            </p:cNvSpPr>
            <p:nvPr/>
          </p:nvSpPr>
          <p:spPr bwMode="auto">
            <a:xfrm>
              <a:off x="412751" y="1736036"/>
              <a:ext cx="1543787" cy="307777"/>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sz="1400" b="1" dirty="0"/>
                <a:t>Product Owner</a:t>
              </a:r>
            </a:p>
          </p:txBody>
        </p:sp>
      </p:grpSp>
      <p:pic>
        <p:nvPicPr>
          <p:cNvPr id="16" name="Image 15"/>
          <p:cNvPicPr>
            <a:picLocks noChangeAspect="1"/>
          </p:cNvPicPr>
          <p:nvPr/>
        </p:nvPicPr>
        <p:blipFill rotWithShape="1">
          <a:blip r:embed="rId2" cstate="print">
            <a:extLst>
              <a:ext uri="{28A0092B-C50C-407E-A947-70E740481C1C}">
                <a14:useLocalDpi xmlns="" xmlns:a14="http://schemas.microsoft.com/office/drawing/2010/main" val="0"/>
              </a:ext>
            </a:extLst>
          </a:blip>
          <a:srcRect l="40612" t="-250" r="38002" b="55468"/>
          <a:stretch/>
        </p:blipFill>
        <p:spPr>
          <a:xfrm>
            <a:off x="775865" y="1990808"/>
            <a:ext cx="700772" cy="647234"/>
          </a:xfrm>
          <a:prstGeom prst="rect">
            <a:avLst/>
          </a:prstGeom>
          <a:solidFill>
            <a:schemeClr val="accent4">
              <a:lumMod val="60000"/>
              <a:lumOff val="40000"/>
            </a:schemeClr>
          </a:solidFill>
        </p:spPr>
      </p:pic>
      <p:sp>
        <p:nvSpPr>
          <p:cNvPr id="17" name="Rectangle 16"/>
          <p:cNvSpPr/>
          <p:nvPr/>
        </p:nvSpPr>
        <p:spPr>
          <a:xfrm>
            <a:off x="5500694" y="2413338"/>
            <a:ext cx="3429024" cy="2862322"/>
          </a:xfrm>
          <a:prstGeom prst="rect">
            <a:avLst/>
          </a:prstGeom>
        </p:spPr>
        <p:txBody>
          <a:bodyPr wrap="square">
            <a:spAutoFit/>
          </a:bodyPr>
          <a:lstStyle/>
          <a:p>
            <a:pPr algn="just"/>
            <a:r>
              <a:rPr lang="fr-FR" sz="2000" b="1" i="1" dirty="0" smtClean="0">
                <a:solidFill>
                  <a:schemeClr val="accent4">
                    <a:lumMod val="75000"/>
                  </a:schemeClr>
                </a:solidFill>
              </a:rPr>
              <a:t>NADA</a:t>
            </a:r>
            <a:r>
              <a:rPr lang="fr-FR" sz="2000" dirty="0" smtClean="0"/>
              <a:t> sollicite également l’équipe de développement pour estimer chaque pavé individuellement et compléter le </a:t>
            </a:r>
            <a:r>
              <a:rPr lang="fr-FR" sz="2000" b="1" dirty="0" smtClean="0"/>
              <a:t>Product </a:t>
            </a:r>
            <a:r>
              <a:rPr lang="fr-FR" sz="2000" b="1" dirty="0" err="1" smtClean="0"/>
              <a:t>Backlog</a:t>
            </a:r>
            <a:r>
              <a:rPr lang="fr-FR" sz="2000" b="1" dirty="0" smtClean="0"/>
              <a:t> </a:t>
            </a:r>
            <a:r>
              <a:rPr lang="fr-FR" sz="2000" dirty="0" smtClean="0"/>
              <a:t>par des éléments qui lui auraient échappé, </a:t>
            </a:r>
            <a:r>
              <a:rPr lang="fr-FR" sz="2000" b="1" i="1" dirty="0" smtClean="0"/>
              <a:t>purement techniques </a:t>
            </a:r>
            <a:r>
              <a:rPr lang="fr-FR" sz="2000" dirty="0" smtClean="0"/>
              <a:t>par exemple.</a:t>
            </a:r>
            <a:endParaRPr lang="fr-FR" sz="2000" dirty="0"/>
          </a:p>
        </p:txBody>
      </p:sp>
      <p:cxnSp>
        <p:nvCxnSpPr>
          <p:cNvPr id="18" name="Connecteur en angle 59"/>
          <p:cNvCxnSpPr/>
          <p:nvPr/>
        </p:nvCxnSpPr>
        <p:spPr bwMode="auto">
          <a:xfrm>
            <a:off x="1920875" y="3686175"/>
            <a:ext cx="423178" cy="1191"/>
          </a:xfrm>
          <a:prstGeom prst="straightConnector1">
            <a:avLst/>
          </a:prstGeom>
          <a:solidFill>
            <a:schemeClr val="accent1"/>
          </a:solidFill>
          <a:ln w="76200" cap="flat" cmpd="sng" algn="ctr">
            <a:solidFill>
              <a:schemeClr val="tx1">
                <a:lumMod val="85000"/>
                <a:lumOff val="15000"/>
              </a:schemeClr>
            </a:solidFill>
            <a:prstDash val="solid"/>
            <a:round/>
            <a:headEnd type="none"/>
            <a:tailEnd type="triangle"/>
          </a:ln>
          <a:effectLst/>
        </p:spPr>
      </p:cxnSp>
      <p:grpSp>
        <p:nvGrpSpPr>
          <p:cNvPr id="19" name="Groupe 86"/>
          <p:cNvGrpSpPr>
            <a:grpSpLocks/>
          </p:cNvGrpSpPr>
          <p:nvPr/>
        </p:nvGrpSpPr>
        <p:grpSpPr bwMode="auto">
          <a:xfrm>
            <a:off x="2267652" y="2666348"/>
            <a:ext cx="1416708" cy="1680624"/>
            <a:chOff x="2294159" y="3555076"/>
            <a:chExt cx="1524999" cy="2241374"/>
          </a:xfrm>
        </p:grpSpPr>
        <p:grpSp>
          <p:nvGrpSpPr>
            <p:cNvPr id="20" name="Groupe 47"/>
            <p:cNvGrpSpPr>
              <a:grpSpLocks/>
            </p:cNvGrpSpPr>
            <p:nvPr/>
          </p:nvGrpSpPr>
          <p:grpSpPr bwMode="auto">
            <a:xfrm>
              <a:off x="2548243" y="4685727"/>
              <a:ext cx="990600" cy="471770"/>
              <a:chOff x="2575560" y="4094912"/>
              <a:chExt cx="990600" cy="472453"/>
            </a:xfrm>
          </p:grpSpPr>
          <p:sp>
            <p:nvSpPr>
              <p:cNvPr id="28" name="Rectangle à coins arrondis 27"/>
              <p:cNvSpPr/>
              <p:nvPr/>
            </p:nvSpPr>
            <p:spPr bwMode="auto">
              <a:xfrm>
                <a:off x="2575560" y="4491165"/>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29" name="Rectangle à coins arrondis 28"/>
              <p:cNvSpPr/>
              <p:nvPr/>
            </p:nvSpPr>
            <p:spPr bwMode="auto">
              <a:xfrm>
                <a:off x="2575560" y="4386807"/>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30" name="Rectangle à coins arrondis 29"/>
              <p:cNvSpPr/>
              <p:nvPr/>
            </p:nvSpPr>
            <p:spPr bwMode="auto">
              <a:xfrm>
                <a:off x="2575560" y="4282447"/>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31" name="Rectangle à coins arrondis 30"/>
              <p:cNvSpPr/>
              <p:nvPr/>
            </p:nvSpPr>
            <p:spPr bwMode="auto">
              <a:xfrm>
                <a:off x="2575560" y="4178088"/>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32" name="Rectangle à coins arrondis 31"/>
              <p:cNvSpPr/>
              <p:nvPr/>
            </p:nvSpPr>
            <p:spPr bwMode="auto">
              <a:xfrm>
                <a:off x="2575560" y="4094912"/>
                <a:ext cx="990600" cy="55016"/>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grpSp>
        <p:grpSp>
          <p:nvGrpSpPr>
            <p:cNvPr id="21" name="Groupe 49"/>
            <p:cNvGrpSpPr>
              <a:grpSpLocks/>
            </p:cNvGrpSpPr>
            <p:nvPr/>
          </p:nvGrpSpPr>
          <p:grpSpPr bwMode="auto">
            <a:xfrm>
              <a:off x="2303390" y="5212108"/>
              <a:ext cx="1515769" cy="584341"/>
              <a:chOff x="2820675" y="1189608"/>
              <a:chExt cx="1622299" cy="719408"/>
            </a:xfrm>
          </p:grpSpPr>
          <p:sp>
            <p:nvSpPr>
              <p:cNvPr id="26" name="Rectangle à coins arrondis 25"/>
              <p:cNvSpPr/>
              <p:nvPr/>
            </p:nvSpPr>
            <p:spPr>
              <a:xfrm>
                <a:off x="2820675" y="1189608"/>
                <a:ext cx="1622299" cy="719408"/>
              </a:xfrm>
              <a:prstGeom prst="roundRect">
                <a:avLst/>
              </a:prstGeom>
              <a:solidFill>
                <a:srgbClr val="19B99A"/>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7" name="Rectangle 26"/>
              <p:cNvSpPr/>
              <p:nvPr/>
            </p:nvSpPr>
            <p:spPr>
              <a:xfrm>
                <a:off x="2856348" y="1224797"/>
                <a:ext cx="1550953" cy="64903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solidFill>
                      <a:schemeClr val="tx1"/>
                    </a:solidFill>
                    <a:latin typeface="Arial"/>
                    <a:cs typeface="Arial"/>
                  </a:rPr>
                  <a:t>Sprint </a:t>
                </a:r>
                <a:r>
                  <a:rPr lang="fr-FR" sz="1400" b="1" dirty="0" err="1">
                    <a:solidFill>
                      <a:schemeClr val="tx1"/>
                    </a:solidFill>
                    <a:latin typeface="Arial"/>
                    <a:cs typeface="Arial"/>
                  </a:rPr>
                  <a:t>Backlog</a:t>
                </a:r>
                <a:endParaRPr lang="fr-FR" sz="1400" b="1" dirty="0">
                  <a:solidFill>
                    <a:schemeClr val="tx1"/>
                  </a:solidFill>
                  <a:latin typeface="Arial"/>
                  <a:cs typeface="Arial"/>
                </a:endParaRPr>
              </a:p>
            </p:txBody>
          </p:sp>
        </p:grpSp>
        <p:sp>
          <p:nvSpPr>
            <p:cNvPr id="22" name="ZoneTexte 20"/>
            <p:cNvSpPr txBox="1">
              <a:spLocks noChangeArrowheads="1"/>
            </p:cNvSpPr>
            <p:nvPr/>
          </p:nvSpPr>
          <p:spPr bwMode="auto">
            <a:xfrm>
              <a:off x="2294159" y="3555076"/>
              <a:ext cx="1521527" cy="41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fr-FR" sz="1400" b="1" dirty="0"/>
                <a:t>Equipe</a:t>
              </a:r>
            </a:p>
          </p:txBody>
        </p:sp>
        <p:grpSp>
          <p:nvGrpSpPr>
            <p:cNvPr id="23" name="Groupe 49"/>
            <p:cNvGrpSpPr>
              <a:grpSpLocks/>
            </p:cNvGrpSpPr>
            <p:nvPr/>
          </p:nvGrpSpPr>
          <p:grpSpPr bwMode="auto">
            <a:xfrm>
              <a:off x="2297040" y="3975147"/>
              <a:ext cx="1515769" cy="584341"/>
              <a:chOff x="2820152" y="1189389"/>
              <a:chExt cx="1622299" cy="719408"/>
            </a:xfrm>
          </p:grpSpPr>
          <p:sp>
            <p:nvSpPr>
              <p:cNvPr id="24" name="Rectangle à coins arrondis 23"/>
              <p:cNvSpPr/>
              <p:nvPr/>
            </p:nvSpPr>
            <p:spPr>
              <a:xfrm>
                <a:off x="2820152" y="1189389"/>
                <a:ext cx="1622299" cy="719408"/>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5" name="Rectangle 24"/>
              <p:cNvSpPr/>
              <p:nvPr/>
            </p:nvSpPr>
            <p:spPr>
              <a:xfrm>
                <a:off x="2855825" y="1224578"/>
                <a:ext cx="1550953" cy="649031"/>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latin typeface="Arial"/>
                    <a:cs typeface="Arial"/>
                  </a:rPr>
                  <a:t>Planification de sprint</a:t>
                </a:r>
              </a:p>
            </p:txBody>
          </p:sp>
        </p:grpSp>
      </p:grpSp>
      <p:pic>
        <p:nvPicPr>
          <p:cNvPr id="33" name="Imag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5690" y="1879597"/>
            <a:ext cx="1192655" cy="1111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91" name="CustomShape 2"/>
          <p:cNvSpPr/>
          <p:nvPr/>
        </p:nvSpPr>
        <p:spPr>
          <a:xfrm>
            <a:off x="642960" y="2214720"/>
            <a:ext cx="7928640" cy="181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pPr>
            <a:endParaRPr lang="fr-FR" sz="1800" b="0" strike="noStrike" spc="-1" dirty="0">
              <a:latin typeface="Arial"/>
            </a:endParaRPr>
          </a:p>
          <a:p>
            <a:pPr algn="just">
              <a:lnSpc>
                <a:spcPct val="90000"/>
              </a:lnSpc>
            </a:pPr>
            <a:endParaRPr lang="fr-FR" sz="1800" b="0" strike="noStrike" spc="-1" dirty="0">
              <a:latin typeface="Arial"/>
            </a:endParaRPr>
          </a:p>
          <a:p>
            <a:pPr algn="just">
              <a:lnSpc>
                <a:spcPct val="90000"/>
              </a:lnSpc>
            </a:pPr>
            <a:r>
              <a:rPr lang="fr-FR" sz="1800" b="0" strike="noStrike" spc="-1" dirty="0">
                <a:solidFill>
                  <a:srgbClr val="000000"/>
                </a:solidFill>
                <a:latin typeface="Calibri"/>
                <a:ea typeface="ＭＳ Ｐゴシック"/>
              </a:rPr>
              <a:t>Selon </a:t>
            </a:r>
            <a:r>
              <a:rPr lang="fr-FR" sz="1800" b="0" strike="noStrike" spc="-1" dirty="0" err="1">
                <a:solidFill>
                  <a:srgbClr val="000000"/>
                </a:solidFill>
                <a:latin typeface="Calibri"/>
                <a:ea typeface="ＭＳ Ｐゴシック"/>
              </a:rPr>
              <a:t>Fayad</a:t>
            </a:r>
            <a:r>
              <a:rPr lang="fr-FR" sz="1800" b="0" strike="noStrike" spc="-1" dirty="0">
                <a:solidFill>
                  <a:srgbClr val="000000"/>
                </a:solidFill>
                <a:latin typeface="Calibri"/>
                <a:ea typeface="ＭＳ Ｐゴシック"/>
              </a:rPr>
              <a:t>, parvenir à la stabilité se fait en cherchant à séparer les classes d’un système selon les trois couches suivantes </a:t>
            </a:r>
            <a:r>
              <a:rPr lang="fr-FR" sz="1800" b="0" strike="noStrike" spc="-1" dirty="0" smtClean="0">
                <a:solidFill>
                  <a:srgbClr val="000000"/>
                </a:solidFill>
                <a:latin typeface="Calibri"/>
                <a:ea typeface="ＭＳ Ｐゴシック"/>
              </a:rPr>
              <a:t>:</a:t>
            </a:r>
            <a:endParaRPr lang="fr-FR" sz="1800" b="0" strike="noStrike" spc="-1" dirty="0">
              <a:latin typeface="Arial"/>
            </a:endParaRPr>
          </a:p>
        </p:txBody>
      </p:sp>
      <p:sp>
        <p:nvSpPr>
          <p:cNvPr id="92" name="CustomShape 3"/>
          <p:cNvSpPr/>
          <p:nvPr/>
        </p:nvSpPr>
        <p:spPr>
          <a:xfrm>
            <a:off x="1143000" y="3710880"/>
            <a:ext cx="7785720" cy="363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241"/>
              </a:spcBef>
            </a:pPr>
            <a:r>
              <a:rPr lang="fr-FR" sz="1800" b="1" strike="noStrike" spc="-1">
                <a:solidFill>
                  <a:srgbClr val="000000"/>
                </a:solidFill>
                <a:latin typeface="Calibri"/>
                <a:ea typeface="ＭＳ Ｐゴシック"/>
              </a:rPr>
              <a:t>1-La couche des thèmes métiers durables </a:t>
            </a:r>
            <a:r>
              <a:rPr lang="fr-FR" sz="1800" b="0" strike="noStrike" spc="-1">
                <a:solidFill>
                  <a:srgbClr val="000000"/>
                </a:solidFill>
                <a:latin typeface="Calibri"/>
                <a:ea typeface="ＭＳ Ｐゴシック"/>
              </a:rPr>
              <a:t>(Enduring Business Themes ou EBTs)</a:t>
            </a:r>
            <a:endParaRPr lang="fr-FR" sz="1800" b="0" strike="noStrike" spc="-1">
              <a:latin typeface="Arial"/>
            </a:endParaRPr>
          </a:p>
        </p:txBody>
      </p:sp>
      <p:sp>
        <p:nvSpPr>
          <p:cNvPr id="93" name="CustomShape 4"/>
          <p:cNvSpPr/>
          <p:nvPr/>
        </p:nvSpPr>
        <p:spPr>
          <a:xfrm>
            <a:off x="1143000" y="4462920"/>
            <a:ext cx="7785720" cy="363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241"/>
              </a:spcBef>
            </a:pPr>
            <a:r>
              <a:rPr lang="fr-FR" sz="1800" b="1" strike="noStrike" spc="-1">
                <a:solidFill>
                  <a:srgbClr val="000000"/>
                </a:solidFill>
                <a:latin typeface="Calibri"/>
                <a:ea typeface="ＭＳ Ｐゴシック"/>
              </a:rPr>
              <a:t>2-La couche objets métiers </a:t>
            </a:r>
            <a:r>
              <a:rPr lang="fr-FR" sz="1800" b="0" strike="noStrike" spc="-1">
                <a:solidFill>
                  <a:srgbClr val="000000"/>
                </a:solidFill>
                <a:latin typeface="Calibri"/>
                <a:ea typeface="ＭＳ Ｐゴシック"/>
              </a:rPr>
              <a:t>(Business Objects ou BO)</a:t>
            </a:r>
            <a:endParaRPr lang="fr-FR" sz="1800" b="0" strike="noStrike" spc="-1">
              <a:latin typeface="Arial"/>
            </a:endParaRPr>
          </a:p>
        </p:txBody>
      </p:sp>
      <p:sp>
        <p:nvSpPr>
          <p:cNvPr id="94" name="CustomShape 5"/>
          <p:cNvSpPr/>
          <p:nvPr/>
        </p:nvSpPr>
        <p:spPr>
          <a:xfrm>
            <a:off x="1143000" y="5214960"/>
            <a:ext cx="7785720" cy="363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241"/>
              </a:spcBef>
            </a:pPr>
            <a:r>
              <a:rPr lang="fr-FR" sz="1800" b="1" strike="noStrike" spc="-1">
                <a:solidFill>
                  <a:srgbClr val="000000"/>
                </a:solidFill>
                <a:latin typeface="Calibri"/>
                <a:ea typeface="ＭＳ Ｐゴシック"/>
              </a:rPr>
              <a:t>3-La couche objets industriels </a:t>
            </a:r>
            <a:r>
              <a:rPr lang="fr-FR" sz="1800" b="0" strike="noStrike" spc="-1">
                <a:solidFill>
                  <a:srgbClr val="000000"/>
                </a:solidFill>
                <a:latin typeface="Calibri"/>
                <a:ea typeface="ＭＳ Ｐゴシック"/>
              </a:rPr>
              <a:t>(IOs)</a:t>
            </a:r>
            <a:endParaRPr lang="fr-FR" sz="1800" b="0" strike="noStrike" spc="-1">
              <a:latin typeface="Arial"/>
            </a:endParaRPr>
          </a:p>
        </p:txBody>
      </p:sp>
      <p:sp>
        <p:nvSpPr>
          <p:cNvPr id="95" name="CustomShape 6"/>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285"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286"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87"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88"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89"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90"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91"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92"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293"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294"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295"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296" name="Image 15"/>
          <p:cNvPicPr/>
          <p:nvPr/>
        </p:nvPicPr>
        <p:blipFill>
          <a:blip r:embed="rId2"/>
          <a:srcRect l="40613" t="-249" r="37997" b="55475"/>
          <a:stretch/>
        </p:blipFill>
        <p:spPr>
          <a:xfrm>
            <a:off x="775800" y="1990800"/>
            <a:ext cx="699840" cy="646200"/>
          </a:xfrm>
          <a:prstGeom prst="rect">
            <a:avLst/>
          </a:prstGeom>
          <a:ln>
            <a:noFill/>
          </a:ln>
        </p:spPr>
      </p:pic>
      <p:sp>
        <p:nvSpPr>
          <p:cNvPr id="1297" name="CustomShape 13"/>
          <p:cNvSpPr/>
          <p:nvPr/>
        </p:nvSpPr>
        <p:spPr>
          <a:xfrm>
            <a:off x="5500800" y="2413440"/>
            <a:ext cx="3427920" cy="34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Pour précision, l’équipe de développement a pour rôle de réaliser le produit. On pourrait l’appeler plus génériquement une équipe de réalisation et ça vous parlerai sans doute davantage si vous travaillez dans un autre secteur que celui du développement logiciel, mais on tiens à donner les termes exacts de Scrum.</a:t>
            </a:r>
            <a:endParaRPr lang="fr-FR" sz="2000" b="0" strike="noStrike" spc="-1">
              <a:latin typeface="Arial"/>
            </a:endParaRPr>
          </a:p>
        </p:txBody>
      </p:sp>
      <p:sp>
        <p:nvSpPr>
          <p:cNvPr id="1298" name="CustomShape 14"/>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299" name="CustomShape 15"/>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00" name="CustomShape 16"/>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01" name="CustomShape 17"/>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02" name="CustomShape 18"/>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03" name="CustomShape 19"/>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04" name="CustomShape 20"/>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05" name="CustomShape 21"/>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306" name="CustomShape 22"/>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307" name="CustomShape 23"/>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08" name="CustomShape 24"/>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309" name="Image 33"/>
          <p:cNvPicPr/>
          <p:nvPr/>
        </p:nvPicPr>
        <p:blipFill>
          <a:blip r:embed="rId3"/>
          <a:stretch/>
        </p:blipFill>
        <p:spPr>
          <a:xfrm>
            <a:off x="2365560" y="1879560"/>
            <a:ext cx="1191600" cy="1110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311"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312"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3"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4"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5"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6"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7"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8"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19"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20"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321"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322" name="Image 15"/>
          <p:cNvPicPr/>
          <p:nvPr/>
        </p:nvPicPr>
        <p:blipFill>
          <a:blip r:embed="rId2"/>
          <a:srcRect l="40613" t="-249" r="37997" b="55475"/>
          <a:stretch/>
        </p:blipFill>
        <p:spPr>
          <a:xfrm>
            <a:off x="775800" y="1990800"/>
            <a:ext cx="699840" cy="646200"/>
          </a:xfrm>
          <a:prstGeom prst="rect">
            <a:avLst/>
          </a:prstGeom>
          <a:ln>
            <a:noFill/>
          </a:ln>
        </p:spPr>
      </p:pic>
      <p:sp>
        <p:nvSpPr>
          <p:cNvPr id="1323" name="CustomShape 13"/>
          <p:cNvSpPr/>
          <p:nvPr/>
        </p:nvSpPr>
        <p:spPr>
          <a:xfrm>
            <a:off x="4138200" y="1643040"/>
            <a:ext cx="4824000" cy="49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Une fois qu’elle dispose de toutes les estimations, elle va pouvoir ordonnancer son Product Backlog en s’efforçant de mettre en haut de ce dernier, des éléments qui apportent une forte valeur ajoutée au produit ou considérés comme indispensables à une première version de ce dernier.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Et en bas, des éléments moins importants, qui sont généralement des éléments à faible valeur ajoutée et coûteux. L’ordonnancement n’est pas un exercice facile, donc elle s’appuie sur d’autres acteurs, comme l’équipe de développement ou d’autres parties prenantes du projet. </a:t>
            </a:r>
            <a:endParaRPr lang="fr-FR" sz="2000" b="0" strike="noStrike" spc="-1">
              <a:latin typeface="Arial"/>
            </a:endParaRPr>
          </a:p>
        </p:txBody>
      </p:sp>
      <p:sp>
        <p:nvSpPr>
          <p:cNvPr id="1324" name="CustomShape 14"/>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325" name="CustomShape 15"/>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26" name="CustomShape 16"/>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27" name="CustomShape 17"/>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28" name="CustomShape 18"/>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29" name="CustomShape 19"/>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30" name="CustomShape 20"/>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31" name="CustomShape 21"/>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332" name="CustomShape 22"/>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333" name="CustomShape 23"/>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34" name="CustomShape 24"/>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335" name="Image 33"/>
          <p:cNvPicPr/>
          <p:nvPr/>
        </p:nvPicPr>
        <p:blipFill>
          <a:blip r:embed="rId3"/>
          <a:stretch/>
        </p:blipFill>
        <p:spPr>
          <a:xfrm>
            <a:off x="2365560" y="1879560"/>
            <a:ext cx="1191600" cy="1110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337"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338"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39"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40"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41"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42"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43"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44"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45"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46"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347"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348" name="Image 15"/>
          <p:cNvPicPr/>
          <p:nvPr/>
        </p:nvPicPr>
        <p:blipFill>
          <a:blip r:embed="rId2"/>
          <a:srcRect l="40613" t="-249" r="37997" b="55475"/>
          <a:stretch/>
        </p:blipFill>
        <p:spPr>
          <a:xfrm>
            <a:off x="775800" y="1990800"/>
            <a:ext cx="699840" cy="646200"/>
          </a:xfrm>
          <a:prstGeom prst="rect">
            <a:avLst/>
          </a:prstGeom>
          <a:ln>
            <a:noFill/>
          </a:ln>
        </p:spPr>
      </p:pic>
      <p:sp>
        <p:nvSpPr>
          <p:cNvPr id="1349" name="CustomShape 13"/>
          <p:cNvSpPr/>
          <p:nvPr/>
        </p:nvSpPr>
        <p:spPr>
          <a:xfrm>
            <a:off x="4786200" y="1643040"/>
            <a:ext cx="4070880" cy="405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2000" b="0" strike="noStrike" spc="-1">
                <a:solidFill>
                  <a:srgbClr val="000000"/>
                </a:solidFill>
                <a:latin typeface="Calibri"/>
                <a:ea typeface="ＭＳ Ｐゴシック"/>
              </a:rPr>
              <a:t>Maintenant que le </a:t>
            </a:r>
            <a:r>
              <a:rPr lang="fr-FR" sz="2000" b="1" strike="noStrike" spc="-1">
                <a:solidFill>
                  <a:srgbClr val="000000"/>
                </a:solidFill>
                <a:latin typeface="Calibri"/>
                <a:ea typeface="ＭＳ Ｐゴシック"/>
              </a:rPr>
              <a:t>Product Backlog </a:t>
            </a:r>
            <a:r>
              <a:rPr lang="fr-FR" sz="2000" b="0" strike="noStrike" spc="-1">
                <a:solidFill>
                  <a:srgbClr val="000000"/>
                </a:solidFill>
                <a:latin typeface="Calibri"/>
                <a:ea typeface="ＭＳ Ｐゴシック"/>
              </a:rPr>
              <a:t>est prêt et qu’on a convenu de la durée des itérations, on peut démarrer le </a:t>
            </a:r>
            <a:r>
              <a:rPr lang="fr-FR" sz="2000" b="1" strike="noStrike" spc="-1">
                <a:solidFill>
                  <a:srgbClr val="000000"/>
                </a:solidFill>
                <a:latin typeface="Calibri"/>
                <a:ea typeface="ＭＳ Ｐゴシック"/>
              </a:rPr>
              <a:t>sprint</a:t>
            </a:r>
            <a:r>
              <a:rPr lang="fr-FR" sz="2000" b="0" strike="noStrike" spc="-1">
                <a:solidFill>
                  <a:srgbClr val="000000"/>
                </a:solidFill>
                <a:latin typeface="Calibri"/>
                <a:ea typeface="ＭＳ Ｐゴシック"/>
              </a:rPr>
              <a:t> –– en</a:t>
            </a:r>
            <a:r>
              <a:rPr lang="fr-FR" sz="2000" b="1" i="1" strike="noStrike" spc="-1">
                <a:solidFill>
                  <a:srgbClr val="000000"/>
                </a:solidFill>
                <a:latin typeface="Calibri"/>
                <a:ea typeface="ＭＳ Ｐゴシック"/>
              </a:rPr>
              <a:t>sprint étant synonyme d’itération pour Scrum </a:t>
            </a:r>
            <a:r>
              <a:rPr lang="fr-FR" sz="2000" b="0" strike="noStrike" spc="-1">
                <a:solidFill>
                  <a:srgbClr val="000000"/>
                </a:solidFill>
                <a:latin typeface="Calibri"/>
                <a:ea typeface="ＭＳ Ｐゴシック"/>
              </a:rPr>
              <a:t> procédant à la réunion de planification de ce dernier. </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ＭＳ Ｐゴシック"/>
              </a:rPr>
              <a:t>Cette réunion consiste tout simplement à sélectionner un sous-ensemble d’éléments du </a:t>
            </a:r>
            <a:r>
              <a:rPr lang="fr-FR" sz="2000" b="1" strike="noStrike" spc="-1">
                <a:solidFill>
                  <a:srgbClr val="000000"/>
                </a:solidFill>
                <a:latin typeface="Calibri"/>
                <a:ea typeface="ＭＳ Ｐゴシック"/>
              </a:rPr>
              <a:t>Product Backlog</a:t>
            </a:r>
            <a:r>
              <a:rPr lang="fr-FR" sz="2000" b="0" strike="noStrike" spc="-1">
                <a:solidFill>
                  <a:srgbClr val="000000"/>
                </a:solidFill>
                <a:latin typeface="Calibri"/>
                <a:ea typeface="ＭＳ Ｐゴシック"/>
              </a:rPr>
              <a:t> qui seront réalisés dans le cadre du sprint en cours.. </a:t>
            </a:r>
            <a:endParaRPr lang="fr-FR" sz="2000" b="0" strike="noStrike" spc="-1">
              <a:latin typeface="Arial"/>
            </a:endParaRPr>
          </a:p>
        </p:txBody>
      </p:sp>
      <p:sp>
        <p:nvSpPr>
          <p:cNvPr id="1350" name="CustomShape 14"/>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351" name="CustomShape 15"/>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52" name="CustomShape 16"/>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53" name="CustomShape 17"/>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54" name="CustomShape 18"/>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55" name="CustomShape 19"/>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356" name="CustomShape 20"/>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57" name="CustomShape 21"/>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358" name="CustomShape 22"/>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359" name="CustomShape 23"/>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360" name="CustomShape 24"/>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361" name="Image 33"/>
          <p:cNvPicPr/>
          <p:nvPr/>
        </p:nvPicPr>
        <p:blipFill>
          <a:blip r:embed="rId3"/>
          <a:stretch/>
        </p:blipFill>
        <p:spPr>
          <a:xfrm>
            <a:off x="2365560" y="1879560"/>
            <a:ext cx="1191600" cy="1110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71546"/>
            <a:ext cx="7929618" cy="395173"/>
          </a:xfrm>
          <a:prstGeom prst="rect">
            <a:avLst/>
          </a:prstGeom>
          <a:solidFill>
            <a:schemeClr val="accent4">
              <a:lumMod val="20000"/>
              <a:lumOff val="80000"/>
            </a:schemeClr>
          </a:solidFill>
        </p:spPr>
        <p:txBody>
          <a:bodyPr wrap="square">
            <a:spAutoFit/>
          </a:bodyPr>
          <a:lstStyle/>
          <a:p>
            <a:pPr marL="0" indent="4763" eaLnBrk="1" hangingPunct="1">
              <a:lnSpc>
                <a:spcPct val="80000"/>
              </a:lnSpc>
              <a:buFontTx/>
              <a:buNone/>
            </a:pPr>
            <a:r>
              <a:rPr lang="fr-FR" sz="2400" b="1" dirty="0" smtClean="0"/>
              <a:t>Fonctionnement de </a:t>
            </a:r>
            <a:r>
              <a:rPr lang="fr-FR" sz="2400" b="1" dirty="0" err="1" smtClean="0"/>
              <a:t>Scrum</a:t>
            </a:r>
            <a:r>
              <a:rPr lang="fr-FR" sz="2400" b="1" dirty="0" smtClean="0"/>
              <a:t> </a:t>
            </a:r>
          </a:p>
        </p:txBody>
      </p:sp>
      <p:sp>
        <p:nvSpPr>
          <p:cNvPr id="3" name="Rectangle 2"/>
          <p:cNvSpPr/>
          <p:nvPr/>
        </p:nvSpPr>
        <p:spPr>
          <a:xfrm>
            <a:off x="0" y="142852"/>
            <a:ext cx="5014130"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Approches basées processus</a:t>
            </a:r>
          </a:p>
        </p:txBody>
      </p:sp>
      <p:grpSp>
        <p:nvGrpSpPr>
          <p:cNvPr id="4" name="Groupe 3"/>
          <p:cNvGrpSpPr/>
          <p:nvPr/>
        </p:nvGrpSpPr>
        <p:grpSpPr>
          <a:xfrm>
            <a:off x="412751" y="2675451"/>
            <a:ext cx="1543787" cy="2610937"/>
            <a:chOff x="412751" y="1736036"/>
            <a:chExt cx="1543787" cy="2610937"/>
          </a:xfrm>
          <a:solidFill>
            <a:schemeClr val="accent4">
              <a:lumMod val="60000"/>
              <a:lumOff val="40000"/>
            </a:schemeClr>
          </a:solidFill>
        </p:grpSpPr>
        <p:sp>
          <p:nvSpPr>
            <p:cNvPr id="5" name="Rectangle à coins arrondis 4"/>
            <p:cNvSpPr/>
            <p:nvPr/>
          </p:nvSpPr>
          <p:spPr bwMode="auto">
            <a:xfrm>
              <a:off x="666191" y="3627923"/>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6" name="Rectangle à coins arrondis 5"/>
            <p:cNvSpPr/>
            <p:nvPr/>
          </p:nvSpPr>
          <p:spPr bwMode="auto">
            <a:xfrm>
              <a:off x="666191" y="3367884"/>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7" name="Rectangle à coins arrondis 6"/>
            <p:cNvSpPr/>
            <p:nvPr/>
          </p:nvSpPr>
          <p:spPr bwMode="auto">
            <a:xfrm>
              <a:off x="666191" y="3107846"/>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8" name="Rectangle à coins arrondis 7"/>
            <p:cNvSpPr/>
            <p:nvPr/>
          </p:nvSpPr>
          <p:spPr bwMode="auto">
            <a:xfrm>
              <a:off x="666191" y="2847808"/>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9" name="Rectangle à coins arrondis 8"/>
            <p:cNvSpPr/>
            <p:nvPr/>
          </p:nvSpPr>
          <p:spPr bwMode="auto">
            <a:xfrm>
              <a:off x="666191" y="2587770"/>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10" name="Rectangle à coins arrondis 9"/>
            <p:cNvSpPr/>
            <p:nvPr/>
          </p:nvSpPr>
          <p:spPr bwMode="auto">
            <a:xfrm>
              <a:off x="666191" y="2327732"/>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11" name="Rectangle à coins arrondis 10"/>
            <p:cNvSpPr/>
            <p:nvPr/>
          </p:nvSpPr>
          <p:spPr bwMode="auto">
            <a:xfrm>
              <a:off x="666191" y="2067694"/>
              <a:ext cx="920121" cy="239971"/>
            </a:xfrm>
            <a:prstGeom prst="roundRect">
              <a:avLst/>
            </a:prstGeom>
            <a:grp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grpSp>
          <p:nvGrpSpPr>
            <p:cNvPr id="12" name="Groupe 49"/>
            <p:cNvGrpSpPr>
              <a:grpSpLocks/>
            </p:cNvGrpSpPr>
            <p:nvPr/>
          </p:nvGrpSpPr>
          <p:grpSpPr bwMode="auto">
            <a:xfrm>
              <a:off x="436344" y="3908824"/>
              <a:ext cx="1408135" cy="438150"/>
              <a:chOff x="2820570" y="1189605"/>
              <a:chExt cx="1622541" cy="719411"/>
            </a:xfrm>
            <a:grpFill/>
          </p:grpSpPr>
          <p:sp>
            <p:nvSpPr>
              <p:cNvPr id="14" name="Rectangle à coins arrondis 13"/>
              <p:cNvSpPr/>
              <p:nvPr/>
            </p:nvSpPr>
            <p:spPr>
              <a:xfrm>
                <a:off x="2820570" y="1189605"/>
                <a:ext cx="1622541" cy="719411"/>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5" name="Rectangle 14"/>
              <p:cNvSpPr/>
              <p:nvPr/>
            </p:nvSpPr>
            <p:spPr>
              <a:xfrm>
                <a:off x="2856249" y="1224793"/>
                <a:ext cx="1551182" cy="649034"/>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solidFill>
                      <a:schemeClr val="tx1"/>
                    </a:solidFill>
                    <a:latin typeface="Arial"/>
                    <a:cs typeface="Arial"/>
                  </a:rPr>
                  <a:t>Product </a:t>
                </a:r>
                <a:r>
                  <a:rPr lang="fr-FR" sz="1400" b="1" dirty="0" err="1">
                    <a:solidFill>
                      <a:schemeClr val="tx1"/>
                    </a:solidFill>
                    <a:latin typeface="Arial"/>
                    <a:cs typeface="Arial"/>
                  </a:rPr>
                  <a:t>Backlog</a:t>
                </a:r>
                <a:endParaRPr lang="fr-FR" sz="1400" b="1" dirty="0">
                  <a:solidFill>
                    <a:schemeClr val="tx1"/>
                  </a:solidFill>
                  <a:latin typeface="Arial"/>
                  <a:cs typeface="Arial"/>
                </a:endParaRPr>
              </a:p>
            </p:txBody>
          </p:sp>
        </p:grpSp>
        <p:sp>
          <p:nvSpPr>
            <p:cNvPr id="13" name="ZoneTexte 20"/>
            <p:cNvSpPr txBox="1">
              <a:spLocks noChangeArrowheads="1"/>
            </p:cNvSpPr>
            <p:nvPr/>
          </p:nvSpPr>
          <p:spPr bwMode="auto">
            <a:xfrm>
              <a:off x="412751" y="1736036"/>
              <a:ext cx="1543787" cy="307777"/>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sz="1400" b="1" dirty="0"/>
                <a:t>Product Owner</a:t>
              </a:r>
            </a:p>
          </p:txBody>
        </p:sp>
      </p:grpSp>
      <p:pic>
        <p:nvPicPr>
          <p:cNvPr id="16" name="Image 15"/>
          <p:cNvPicPr>
            <a:picLocks noChangeAspect="1"/>
          </p:cNvPicPr>
          <p:nvPr/>
        </p:nvPicPr>
        <p:blipFill rotWithShape="1">
          <a:blip r:embed="rId2" cstate="print">
            <a:extLst>
              <a:ext uri="{28A0092B-C50C-407E-A947-70E740481C1C}">
                <a14:useLocalDpi xmlns="" xmlns:a14="http://schemas.microsoft.com/office/drawing/2010/main" val="0"/>
              </a:ext>
            </a:extLst>
          </a:blip>
          <a:srcRect l="40612" t="-250" r="38002" b="55468"/>
          <a:stretch/>
        </p:blipFill>
        <p:spPr>
          <a:xfrm>
            <a:off x="775865" y="1990808"/>
            <a:ext cx="700772" cy="647234"/>
          </a:xfrm>
          <a:prstGeom prst="rect">
            <a:avLst/>
          </a:prstGeom>
          <a:solidFill>
            <a:schemeClr val="accent4">
              <a:lumMod val="60000"/>
              <a:lumOff val="40000"/>
            </a:schemeClr>
          </a:solidFill>
        </p:spPr>
      </p:pic>
      <p:cxnSp>
        <p:nvCxnSpPr>
          <p:cNvPr id="17" name="Connecteur en angle 59"/>
          <p:cNvCxnSpPr/>
          <p:nvPr/>
        </p:nvCxnSpPr>
        <p:spPr bwMode="auto">
          <a:xfrm>
            <a:off x="1920875" y="3686175"/>
            <a:ext cx="423178" cy="1191"/>
          </a:xfrm>
          <a:prstGeom prst="straightConnector1">
            <a:avLst/>
          </a:prstGeom>
          <a:solidFill>
            <a:schemeClr val="accent1"/>
          </a:solidFill>
          <a:ln w="76200" cap="flat" cmpd="sng" algn="ctr">
            <a:solidFill>
              <a:schemeClr val="tx1">
                <a:lumMod val="85000"/>
                <a:lumOff val="15000"/>
              </a:schemeClr>
            </a:solidFill>
            <a:prstDash val="solid"/>
            <a:round/>
            <a:headEnd type="none"/>
            <a:tailEnd type="triangle"/>
          </a:ln>
          <a:effectLst/>
        </p:spPr>
      </p:cxnSp>
      <p:grpSp>
        <p:nvGrpSpPr>
          <p:cNvPr id="18" name="Groupe 86"/>
          <p:cNvGrpSpPr>
            <a:grpSpLocks/>
          </p:cNvGrpSpPr>
          <p:nvPr/>
        </p:nvGrpSpPr>
        <p:grpSpPr bwMode="auto">
          <a:xfrm>
            <a:off x="2267652" y="2666348"/>
            <a:ext cx="1416708" cy="1680624"/>
            <a:chOff x="2294159" y="3555076"/>
            <a:chExt cx="1524999" cy="2241374"/>
          </a:xfrm>
        </p:grpSpPr>
        <p:grpSp>
          <p:nvGrpSpPr>
            <p:cNvPr id="19" name="Groupe 47"/>
            <p:cNvGrpSpPr>
              <a:grpSpLocks/>
            </p:cNvGrpSpPr>
            <p:nvPr/>
          </p:nvGrpSpPr>
          <p:grpSpPr bwMode="auto">
            <a:xfrm>
              <a:off x="2548243" y="4685727"/>
              <a:ext cx="990600" cy="471770"/>
              <a:chOff x="2575560" y="4094912"/>
              <a:chExt cx="990600" cy="472453"/>
            </a:xfrm>
          </p:grpSpPr>
          <p:sp>
            <p:nvSpPr>
              <p:cNvPr id="27" name="Rectangle à coins arrondis 26"/>
              <p:cNvSpPr/>
              <p:nvPr/>
            </p:nvSpPr>
            <p:spPr bwMode="auto">
              <a:xfrm>
                <a:off x="2575560" y="4491165"/>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28" name="Rectangle à coins arrondis 27"/>
              <p:cNvSpPr/>
              <p:nvPr/>
            </p:nvSpPr>
            <p:spPr bwMode="auto">
              <a:xfrm>
                <a:off x="2575560" y="4386807"/>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29" name="Rectangle à coins arrondis 28"/>
              <p:cNvSpPr/>
              <p:nvPr/>
            </p:nvSpPr>
            <p:spPr bwMode="auto">
              <a:xfrm>
                <a:off x="2575560" y="4282447"/>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30" name="Rectangle à coins arrondis 29"/>
              <p:cNvSpPr/>
              <p:nvPr/>
            </p:nvSpPr>
            <p:spPr bwMode="auto">
              <a:xfrm>
                <a:off x="2575560" y="4178088"/>
                <a:ext cx="990600" cy="76200"/>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sp>
            <p:nvSpPr>
              <p:cNvPr id="31" name="Rectangle à coins arrondis 30"/>
              <p:cNvSpPr/>
              <p:nvPr/>
            </p:nvSpPr>
            <p:spPr bwMode="auto">
              <a:xfrm>
                <a:off x="2575560" y="4094912"/>
                <a:ext cx="990600" cy="55016"/>
              </a:xfrm>
              <a:prstGeom prst="roundRect">
                <a:avLst/>
              </a:prstGeom>
              <a:solidFill>
                <a:schemeClr val="accent4">
                  <a:lumMod val="60000"/>
                  <a:lumOff val="4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lstStyle/>
              <a:p>
                <a:pPr>
                  <a:defRPr/>
                </a:pPr>
                <a:endParaRPr lang="fr-FR" sz="1400">
                  <a:solidFill>
                    <a:schemeClr val="tx1"/>
                  </a:solidFill>
                  <a:latin typeface="Arial" pitchFamily="34" charset="0"/>
                  <a:ea typeface="MS PGothic" pitchFamily="34" charset="-128"/>
                </a:endParaRPr>
              </a:p>
            </p:txBody>
          </p:sp>
        </p:grpSp>
        <p:grpSp>
          <p:nvGrpSpPr>
            <p:cNvPr id="20" name="Groupe 49"/>
            <p:cNvGrpSpPr>
              <a:grpSpLocks/>
            </p:cNvGrpSpPr>
            <p:nvPr/>
          </p:nvGrpSpPr>
          <p:grpSpPr bwMode="auto">
            <a:xfrm>
              <a:off x="2303390" y="5212108"/>
              <a:ext cx="1515769" cy="584341"/>
              <a:chOff x="2820675" y="1189608"/>
              <a:chExt cx="1622299" cy="719408"/>
            </a:xfrm>
          </p:grpSpPr>
          <p:sp>
            <p:nvSpPr>
              <p:cNvPr id="25" name="Rectangle à coins arrondis 24"/>
              <p:cNvSpPr/>
              <p:nvPr/>
            </p:nvSpPr>
            <p:spPr>
              <a:xfrm>
                <a:off x="2820675" y="1189608"/>
                <a:ext cx="1622299" cy="719408"/>
              </a:xfrm>
              <a:prstGeom prst="roundRect">
                <a:avLst/>
              </a:prstGeom>
              <a:solidFill>
                <a:srgbClr val="19B99A"/>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6" name="Rectangle 25"/>
              <p:cNvSpPr/>
              <p:nvPr/>
            </p:nvSpPr>
            <p:spPr>
              <a:xfrm>
                <a:off x="2856348" y="1224797"/>
                <a:ext cx="1550953" cy="64903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solidFill>
                      <a:schemeClr val="tx1"/>
                    </a:solidFill>
                    <a:latin typeface="Arial"/>
                    <a:cs typeface="Arial"/>
                  </a:rPr>
                  <a:t>Sprint </a:t>
                </a:r>
                <a:r>
                  <a:rPr lang="fr-FR" sz="1400" b="1" dirty="0" err="1">
                    <a:solidFill>
                      <a:schemeClr val="tx1"/>
                    </a:solidFill>
                    <a:latin typeface="Arial"/>
                    <a:cs typeface="Arial"/>
                  </a:rPr>
                  <a:t>Backlog</a:t>
                </a:r>
                <a:endParaRPr lang="fr-FR" sz="1400" b="1" dirty="0">
                  <a:solidFill>
                    <a:schemeClr val="tx1"/>
                  </a:solidFill>
                  <a:latin typeface="Arial"/>
                  <a:cs typeface="Arial"/>
                </a:endParaRPr>
              </a:p>
            </p:txBody>
          </p:sp>
        </p:grpSp>
        <p:sp>
          <p:nvSpPr>
            <p:cNvPr id="21" name="ZoneTexte 20"/>
            <p:cNvSpPr txBox="1">
              <a:spLocks noChangeArrowheads="1"/>
            </p:cNvSpPr>
            <p:nvPr/>
          </p:nvSpPr>
          <p:spPr bwMode="auto">
            <a:xfrm>
              <a:off x="2294159" y="3555076"/>
              <a:ext cx="1521527" cy="41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fr-FR" sz="1400" b="1" dirty="0"/>
                <a:t>Equipe</a:t>
              </a:r>
            </a:p>
          </p:txBody>
        </p:sp>
        <p:grpSp>
          <p:nvGrpSpPr>
            <p:cNvPr id="22" name="Groupe 49"/>
            <p:cNvGrpSpPr>
              <a:grpSpLocks/>
            </p:cNvGrpSpPr>
            <p:nvPr/>
          </p:nvGrpSpPr>
          <p:grpSpPr bwMode="auto">
            <a:xfrm>
              <a:off x="2297040" y="3975147"/>
              <a:ext cx="1515769" cy="584341"/>
              <a:chOff x="2820152" y="1189389"/>
              <a:chExt cx="1622299" cy="719408"/>
            </a:xfrm>
          </p:grpSpPr>
          <p:sp>
            <p:nvSpPr>
              <p:cNvPr id="23" name="Rectangle à coins arrondis 22"/>
              <p:cNvSpPr/>
              <p:nvPr/>
            </p:nvSpPr>
            <p:spPr>
              <a:xfrm>
                <a:off x="2820152" y="1189389"/>
                <a:ext cx="1622299" cy="719408"/>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4" name="Rectangle 23"/>
              <p:cNvSpPr/>
              <p:nvPr/>
            </p:nvSpPr>
            <p:spPr>
              <a:xfrm>
                <a:off x="2855825" y="1224578"/>
                <a:ext cx="1550953" cy="649031"/>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latin typeface="Arial"/>
                    <a:cs typeface="Arial"/>
                  </a:rPr>
                  <a:t>Planification de sprint</a:t>
                </a:r>
              </a:p>
            </p:txBody>
          </p:sp>
        </p:grpSp>
      </p:grpSp>
      <p:pic>
        <p:nvPicPr>
          <p:cNvPr id="32" name="Image 3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5690" y="1879597"/>
            <a:ext cx="1192655" cy="1111749"/>
          </a:xfrm>
          <a:prstGeom prst="rect">
            <a:avLst/>
          </a:prstGeom>
        </p:spPr>
      </p:pic>
      <p:sp>
        <p:nvSpPr>
          <p:cNvPr id="33" name="Arc 32"/>
          <p:cNvSpPr/>
          <p:nvPr/>
        </p:nvSpPr>
        <p:spPr bwMode="auto">
          <a:xfrm>
            <a:off x="3946525" y="2683678"/>
            <a:ext cx="2661448" cy="2102644"/>
          </a:xfrm>
          <a:prstGeom prst="arc">
            <a:avLst>
              <a:gd name="adj1" fmla="val 8216172"/>
              <a:gd name="adj2" fmla="val 5470148"/>
            </a:avLst>
          </a:prstGeom>
          <a:noFill/>
          <a:ln w="76200" cap="flat" cmpd="sng" algn="ctr">
            <a:solidFill>
              <a:schemeClr val="tx1">
                <a:lumMod val="85000"/>
                <a:lumOff val="15000"/>
              </a:schemeClr>
            </a:solidFill>
            <a:prstDash val="solid"/>
            <a:round/>
            <a:headEnd type="triangle" w="med" len="med"/>
            <a:tailEnd type="none" w="med" len="med"/>
          </a:ln>
          <a:effectLst/>
        </p:spPr>
        <p:txBody>
          <a:bodyPr/>
          <a:lstStyle/>
          <a:p>
            <a:pPr>
              <a:defRPr/>
            </a:pPr>
            <a:endParaRPr lang="fr-FR" sz="1400"/>
          </a:p>
        </p:txBody>
      </p:sp>
      <p:sp>
        <p:nvSpPr>
          <p:cNvPr id="34" name="ZoneTexte 76"/>
          <p:cNvSpPr txBox="1">
            <a:spLocks noChangeArrowheads="1"/>
          </p:cNvSpPr>
          <p:nvPr/>
        </p:nvSpPr>
        <p:spPr bwMode="auto">
          <a:xfrm>
            <a:off x="4499140" y="3826158"/>
            <a:ext cx="14522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fr-FR" sz="1400" b="1" dirty="0"/>
              <a:t>SPRINT </a:t>
            </a:r>
          </a:p>
          <a:p>
            <a:r>
              <a:rPr lang="fr-FR" sz="1400" b="1" dirty="0"/>
              <a:t>2 à 4 semaines</a:t>
            </a:r>
          </a:p>
        </p:txBody>
      </p:sp>
      <p:grpSp>
        <p:nvGrpSpPr>
          <p:cNvPr id="35" name="Groupe 76"/>
          <p:cNvGrpSpPr>
            <a:grpSpLocks/>
          </p:cNvGrpSpPr>
          <p:nvPr/>
        </p:nvGrpSpPr>
        <p:grpSpPr bwMode="auto">
          <a:xfrm>
            <a:off x="4289763" y="2255723"/>
            <a:ext cx="1857852" cy="1518047"/>
            <a:chOff x="4322763" y="1533525"/>
            <a:chExt cx="2000250" cy="2024063"/>
          </a:xfrm>
        </p:grpSpPr>
        <p:sp>
          <p:nvSpPr>
            <p:cNvPr id="36" name="Ellipse 24"/>
            <p:cNvSpPr>
              <a:spLocks noChangeArrowheads="1"/>
            </p:cNvSpPr>
            <p:nvPr/>
          </p:nvSpPr>
          <p:spPr bwMode="auto">
            <a:xfrm>
              <a:off x="4322763" y="1536700"/>
              <a:ext cx="2000250" cy="2000250"/>
            </a:xfrm>
            <a:prstGeom prst="ellipse">
              <a:avLst/>
            </a:prstGeom>
            <a:solidFill>
              <a:schemeClr val="bg1"/>
            </a:solidFill>
            <a:ln w="38100" algn="ctr">
              <a:solidFill>
                <a:schemeClr val="tx2">
                  <a:lumMod val="75000"/>
                </a:schemeClr>
              </a:solidFill>
              <a:prstDash val="sysDot"/>
              <a:round/>
              <a:headEnd/>
              <a:tailEnd/>
            </a:ln>
          </p:spPr>
          <p:txBody>
            <a:bodyPr/>
            <a:lstStyle/>
            <a:p>
              <a:pPr>
                <a:defRPr/>
              </a:pPr>
              <a:endParaRPr lang="fr-FR" sz="1400"/>
            </a:p>
          </p:txBody>
        </p:sp>
        <p:sp>
          <p:nvSpPr>
            <p:cNvPr id="37" name="Triangle isocèle 36"/>
            <p:cNvSpPr/>
            <p:nvPr/>
          </p:nvSpPr>
          <p:spPr bwMode="auto">
            <a:xfrm rot="2229036">
              <a:off x="4383088" y="1774825"/>
              <a:ext cx="341312" cy="352425"/>
            </a:xfrm>
            <a:prstGeom prst="triangle">
              <a:avLst/>
            </a:prstGeom>
            <a:solidFill>
              <a:schemeClr val="tx2">
                <a:lumMod val="75000"/>
              </a:schemeClr>
            </a:solidFill>
            <a:ln w="9525" cap="flat" cmpd="sng" algn="ctr">
              <a:noFill/>
              <a:prstDash val="solid"/>
              <a:round/>
              <a:headEnd type="none" w="med" len="med"/>
              <a:tailEnd type="none" w="med" len="med"/>
            </a:ln>
            <a:effectLst/>
          </p:spPr>
          <p:txBody>
            <a:bodyPr/>
            <a:lstStyle/>
            <a:p>
              <a:pPr>
                <a:defRPr/>
              </a:pPr>
              <a:endParaRPr lang="fr-FR" sz="1400"/>
            </a:p>
          </p:txBody>
        </p:sp>
        <p:sp>
          <p:nvSpPr>
            <p:cNvPr id="38" name="Triangle isocèle 37"/>
            <p:cNvSpPr/>
            <p:nvPr/>
          </p:nvSpPr>
          <p:spPr bwMode="auto">
            <a:xfrm rot="7097940">
              <a:off x="5630862" y="1549401"/>
              <a:ext cx="354013" cy="322262"/>
            </a:xfrm>
            <a:prstGeom prst="triangle">
              <a:avLst/>
            </a:prstGeom>
            <a:solidFill>
              <a:schemeClr val="tx2">
                <a:lumMod val="75000"/>
              </a:schemeClr>
            </a:solidFill>
            <a:ln w="9525" cap="flat" cmpd="sng" algn="ctr">
              <a:noFill/>
              <a:prstDash val="solid"/>
              <a:round/>
              <a:headEnd type="none" w="med" len="med"/>
              <a:tailEnd type="none" w="med" len="med"/>
            </a:ln>
            <a:effectLst/>
          </p:spPr>
          <p:txBody>
            <a:bodyPr/>
            <a:lstStyle/>
            <a:p>
              <a:pPr>
                <a:defRPr/>
              </a:pPr>
              <a:endParaRPr lang="fr-FR" sz="1400"/>
            </a:p>
          </p:txBody>
        </p:sp>
        <p:sp>
          <p:nvSpPr>
            <p:cNvPr id="39" name="Triangle isocèle 38"/>
            <p:cNvSpPr/>
            <p:nvPr/>
          </p:nvSpPr>
          <p:spPr bwMode="auto">
            <a:xfrm rot="13017142">
              <a:off x="5922963" y="2974975"/>
              <a:ext cx="376237" cy="357188"/>
            </a:xfrm>
            <a:prstGeom prst="triangle">
              <a:avLst/>
            </a:prstGeom>
            <a:solidFill>
              <a:schemeClr val="tx2">
                <a:lumMod val="75000"/>
              </a:schemeClr>
            </a:solidFill>
            <a:ln w="9525" cap="flat" cmpd="sng" algn="ctr">
              <a:noFill/>
              <a:prstDash val="solid"/>
              <a:round/>
              <a:headEnd type="none" w="med" len="med"/>
              <a:tailEnd type="none" w="med" len="med"/>
            </a:ln>
            <a:effectLst/>
          </p:spPr>
          <p:txBody>
            <a:bodyPr/>
            <a:lstStyle/>
            <a:p>
              <a:pPr>
                <a:defRPr/>
              </a:pPr>
              <a:endParaRPr lang="fr-FR" sz="1400"/>
            </a:p>
          </p:txBody>
        </p:sp>
        <p:sp>
          <p:nvSpPr>
            <p:cNvPr id="40" name="Triangle isocèle 39"/>
            <p:cNvSpPr/>
            <p:nvPr/>
          </p:nvSpPr>
          <p:spPr bwMode="auto">
            <a:xfrm rot="18226715">
              <a:off x="4625182" y="3186906"/>
              <a:ext cx="344488" cy="396875"/>
            </a:xfrm>
            <a:prstGeom prst="triangle">
              <a:avLst/>
            </a:prstGeom>
            <a:solidFill>
              <a:schemeClr val="tx2">
                <a:lumMod val="75000"/>
              </a:schemeClr>
            </a:solidFill>
            <a:ln w="9525" cap="flat" cmpd="sng" algn="ctr">
              <a:noFill/>
              <a:prstDash val="solid"/>
              <a:round/>
              <a:headEnd type="none" w="med" len="med"/>
              <a:tailEnd type="none" w="med" len="med"/>
            </a:ln>
            <a:effectLst/>
          </p:spPr>
          <p:txBody>
            <a:bodyPr/>
            <a:lstStyle/>
            <a:p>
              <a:pPr>
                <a:defRPr/>
              </a:pPr>
              <a:endParaRPr lang="fr-FR" sz="1400"/>
            </a:p>
          </p:txBody>
        </p:sp>
        <p:grpSp>
          <p:nvGrpSpPr>
            <p:cNvPr id="41" name="Groupe 49"/>
            <p:cNvGrpSpPr>
              <a:grpSpLocks/>
            </p:cNvGrpSpPr>
            <p:nvPr/>
          </p:nvGrpSpPr>
          <p:grpSpPr bwMode="auto">
            <a:xfrm>
              <a:off x="4564063" y="2238378"/>
              <a:ext cx="1516062" cy="584201"/>
              <a:chOff x="2819563" y="1190384"/>
              <a:chExt cx="1622614" cy="719234"/>
            </a:xfrm>
          </p:grpSpPr>
          <p:sp>
            <p:nvSpPr>
              <p:cNvPr id="42" name="Rectangle à coins arrondis 41"/>
              <p:cNvSpPr/>
              <p:nvPr/>
            </p:nvSpPr>
            <p:spPr>
              <a:xfrm>
                <a:off x="2819563" y="1190384"/>
                <a:ext cx="1622614" cy="719234"/>
              </a:xfrm>
              <a:prstGeom prst="roundRect">
                <a:avLst/>
              </a:prstGeom>
              <a:solidFill>
                <a:srgbClr val="19B99A"/>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fr-FR" sz="1400"/>
              </a:p>
            </p:txBody>
          </p:sp>
          <p:sp>
            <p:nvSpPr>
              <p:cNvPr id="43" name="Rectangle 42"/>
              <p:cNvSpPr/>
              <p:nvPr/>
            </p:nvSpPr>
            <p:spPr>
              <a:xfrm>
                <a:off x="2855243" y="1225560"/>
                <a:ext cx="1551254" cy="648873"/>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400" b="1" dirty="0">
                    <a:latin typeface="Arial"/>
                    <a:cs typeface="Arial"/>
                  </a:rPr>
                  <a:t>Mêlée quotidienne</a:t>
                </a:r>
              </a:p>
            </p:txBody>
          </p:sp>
        </p:grpSp>
      </p:grpSp>
      <p:sp>
        <p:nvSpPr>
          <p:cNvPr id="44" name="Rectangle 43"/>
          <p:cNvSpPr/>
          <p:nvPr/>
        </p:nvSpPr>
        <p:spPr>
          <a:xfrm>
            <a:off x="1928794" y="4857760"/>
            <a:ext cx="7215206" cy="1754326"/>
          </a:xfrm>
          <a:prstGeom prst="rect">
            <a:avLst/>
          </a:prstGeom>
        </p:spPr>
        <p:txBody>
          <a:bodyPr wrap="square">
            <a:spAutoFit/>
          </a:bodyPr>
          <a:lstStyle/>
          <a:p>
            <a:pPr algn="just"/>
            <a:r>
              <a:rPr lang="fr-FR" dirty="0" smtClean="0"/>
              <a:t>Cette réunion réunit principalement </a:t>
            </a:r>
            <a:r>
              <a:rPr lang="fr-FR" b="1" i="1" dirty="0" smtClean="0">
                <a:solidFill>
                  <a:schemeClr val="accent4">
                    <a:lumMod val="75000"/>
                  </a:schemeClr>
                </a:solidFill>
              </a:rPr>
              <a:t>Claire</a:t>
            </a:r>
            <a:r>
              <a:rPr lang="fr-FR" dirty="0" smtClean="0"/>
              <a:t> et l’équipe de développement. L’équipe de développement détermine la quantité d’éléments à sélectionner en fonction de sa capacité à faire. Une capacité à faire qui est difficile à évaluer lors des premiers sprints mais qui sera de plus en plus fiable par la suite, car l’équipe pourra alors se baser sur l’expérience des sprints précédents.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398"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399"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0"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1"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2"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3"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4"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5"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06"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07"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408"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409" name="Image 15"/>
          <p:cNvPicPr/>
          <p:nvPr/>
        </p:nvPicPr>
        <p:blipFill>
          <a:blip r:embed="rId2"/>
          <a:srcRect l="40613" t="-249" r="37997" b="55475"/>
          <a:stretch/>
        </p:blipFill>
        <p:spPr>
          <a:xfrm>
            <a:off x="775800" y="1990800"/>
            <a:ext cx="699840" cy="646200"/>
          </a:xfrm>
          <a:prstGeom prst="rect">
            <a:avLst/>
          </a:prstGeom>
          <a:ln>
            <a:noFill/>
          </a:ln>
        </p:spPr>
      </p:pic>
      <p:sp>
        <p:nvSpPr>
          <p:cNvPr id="1410"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411"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12"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13"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14"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15"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16"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17"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418"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419"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20"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421" name="Image 33"/>
          <p:cNvPicPr/>
          <p:nvPr/>
        </p:nvPicPr>
        <p:blipFill>
          <a:blip r:embed="rId3"/>
          <a:stretch/>
        </p:blipFill>
        <p:spPr>
          <a:xfrm>
            <a:off x="2365560" y="1879560"/>
            <a:ext cx="1191600" cy="1110600"/>
          </a:xfrm>
          <a:prstGeom prst="rect">
            <a:avLst/>
          </a:prstGeom>
          <a:ln>
            <a:noFill/>
          </a:ln>
        </p:spPr>
      </p:pic>
      <p:sp>
        <p:nvSpPr>
          <p:cNvPr id="1422"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423"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424"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425"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26"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27"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28"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29"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30"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431" name="CustomShape 33"/>
          <p:cNvSpPr/>
          <p:nvPr/>
        </p:nvSpPr>
        <p:spPr>
          <a:xfrm>
            <a:off x="1928880" y="4786200"/>
            <a:ext cx="72140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Les éléments sélectionnés se retrouvent dans ce qu’on appelle le </a:t>
            </a:r>
            <a:r>
              <a:rPr lang="fr-FR" sz="1800" b="1" strike="noStrike" spc="-1">
                <a:solidFill>
                  <a:srgbClr val="000000"/>
                </a:solidFill>
                <a:latin typeface="Calibri"/>
                <a:ea typeface="ＭＳ Ｐゴシック"/>
              </a:rPr>
              <a:t>Sprint Backlog</a:t>
            </a:r>
            <a:r>
              <a:rPr lang="fr-FR" sz="1800" b="0" strike="noStrike" spc="-1">
                <a:solidFill>
                  <a:srgbClr val="000000"/>
                </a:solidFill>
                <a:latin typeface="Calibri"/>
                <a:ea typeface="ＭＳ Ｐゴシック"/>
              </a:rPr>
              <a:t> qui détermine finalement le périmètre du sprint et qui contient également le plan d’action destiné à atteindre l’objectif fonctionnel du sprint. Le </a:t>
            </a:r>
            <a:r>
              <a:rPr lang="fr-FR" sz="1800" b="1" strike="noStrike" spc="-1">
                <a:solidFill>
                  <a:srgbClr val="000000"/>
                </a:solidFill>
                <a:latin typeface="Calibri"/>
                <a:ea typeface="ＭＳ Ｐゴシック"/>
              </a:rPr>
              <a:t>Sprint Backlog </a:t>
            </a:r>
            <a:r>
              <a:rPr lang="fr-FR" sz="1800" b="0" strike="noStrike" spc="-1">
                <a:solidFill>
                  <a:srgbClr val="000000"/>
                </a:solidFill>
                <a:latin typeface="Calibri"/>
                <a:ea typeface="ＭＳ Ｐゴシック"/>
              </a:rPr>
              <a:t>peut faire l’objet d’un découpage en sous-tâches des éléments sélectionnés, ce qui peut permettre de répartir plus facilement le travail au sein de l’équipe de développement et faciliter aussi la mesure de l’avancement au quotidien.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433"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434"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35"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36"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37"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38"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39"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40"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41"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42"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443"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444" name="Image 15"/>
          <p:cNvPicPr/>
          <p:nvPr/>
        </p:nvPicPr>
        <p:blipFill>
          <a:blip r:embed="rId2"/>
          <a:srcRect l="40613" t="-249" r="37997" b="55475"/>
          <a:stretch/>
        </p:blipFill>
        <p:spPr>
          <a:xfrm>
            <a:off x="775800" y="1990800"/>
            <a:ext cx="699840" cy="646200"/>
          </a:xfrm>
          <a:prstGeom prst="rect">
            <a:avLst/>
          </a:prstGeom>
          <a:ln>
            <a:noFill/>
          </a:ln>
        </p:spPr>
      </p:pic>
      <p:sp>
        <p:nvSpPr>
          <p:cNvPr id="1445"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446"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47"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48"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49"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50"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51"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52"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453"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454"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55"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456" name="Image 33"/>
          <p:cNvPicPr/>
          <p:nvPr/>
        </p:nvPicPr>
        <p:blipFill>
          <a:blip r:embed="rId3"/>
          <a:stretch/>
        </p:blipFill>
        <p:spPr>
          <a:xfrm>
            <a:off x="2365560" y="1879560"/>
            <a:ext cx="1191600" cy="1110600"/>
          </a:xfrm>
          <a:prstGeom prst="rect">
            <a:avLst/>
          </a:prstGeom>
          <a:ln>
            <a:noFill/>
          </a:ln>
        </p:spPr>
      </p:pic>
      <p:sp>
        <p:nvSpPr>
          <p:cNvPr id="1457"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458"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459"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460"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61"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62"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63"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64"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65"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466" name="CustomShape 33"/>
          <p:cNvSpPr/>
          <p:nvPr/>
        </p:nvSpPr>
        <p:spPr>
          <a:xfrm>
            <a:off x="1928880" y="4786200"/>
            <a:ext cx="721404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Comme toutes les réunions Scrum, la planification de sprint est timeboxée. Ce qui signifie qu’elle est limitée dans le temps et doit s’arrêter quel que soit son avancement avant la fin du temps imparti. Ce principe permet de rester concentré sur l’objectif, plutôt que s’éterniser inutilement. Sa durée maximale est de 8 heures pour des sprints d’un mois et elle est généralement plus courte pour des sprints plus courts.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468"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469"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0"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1"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2"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3"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4"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5"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76"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77"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478"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479" name="Image 15"/>
          <p:cNvPicPr/>
          <p:nvPr/>
        </p:nvPicPr>
        <p:blipFill>
          <a:blip r:embed="rId2"/>
          <a:srcRect l="40613" t="-249" r="37997" b="55475"/>
          <a:stretch/>
        </p:blipFill>
        <p:spPr>
          <a:xfrm>
            <a:off x="775800" y="1990800"/>
            <a:ext cx="699840" cy="646200"/>
          </a:xfrm>
          <a:prstGeom prst="rect">
            <a:avLst/>
          </a:prstGeom>
          <a:ln>
            <a:noFill/>
          </a:ln>
        </p:spPr>
      </p:pic>
      <p:sp>
        <p:nvSpPr>
          <p:cNvPr id="1480"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481"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82"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83"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84"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85"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486"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87"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488"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489"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490"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491" name="Image 33"/>
          <p:cNvPicPr/>
          <p:nvPr/>
        </p:nvPicPr>
        <p:blipFill>
          <a:blip r:embed="rId3"/>
          <a:stretch/>
        </p:blipFill>
        <p:spPr>
          <a:xfrm>
            <a:off x="2365560" y="1879560"/>
            <a:ext cx="1191600" cy="1110600"/>
          </a:xfrm>
          <a:prstGeom prst="rect">
            <a:avLst/>
          </a:prstGeom>
          <a:ln>
            <a:noFill/>
          </a:ln>
        </p:spPr>
      </p:pic>
      <p:sp>
        <p:nvSpPr>
          <p:cNvPr id="1492"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493"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494"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495"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96"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97"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98"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499"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00"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501" name="CustomShape 33"/>
          <p:cNvSpPr/>
          <p:nvPr/>
        </p:nvSpPr>
        <p:spPr>
          <a:xfrm>
            <a:off x="1928880" y="4786200"/>
            <a:ext cx="721404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Une fois la planification de sprint terminée, les travaux de réalisation commencent, incluant la conception détaillée, mise en oeuvre et tests des fonctionnalités. Ces travaux sont pilotés par les fonctionnalités en soi et non pas par des phases. Autrement dit, on ne reproduit pas un mini cycle en V en sein du sprint.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503"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504"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05"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06"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07"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08"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09"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10"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11"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12"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513"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514" name="Image 15"/>
          <p:cNvPicPr/>
          <p:nvPr/>
        </p:nvPicPr>
        <p:blipFill>
          <a:blip r:embed="rId2"/>
          <a:srcRect l="40613" t="-249" r="37997" b="55475"/>
          <a:stretch/>
        </p:blipFill>
        <p:spPr>
          <a:xfrm>
            <a:off x="775800" y="1990800"/>
            <a:ext cx="699840" cy="646200"/>
          </a:xfrm>
          <a:prstGeom prst="rect">
            <a:avLst/>
          </a:prstGeom>
          <a:ln>
            <a:noFill/>
          </a:ln>
        </p:spPr>
      </p:pic>
      <p:sp>
        <p:nvSpPr>
          <p:cNvPr id="1515"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516"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17"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18"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19"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20"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21"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22"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523"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524"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25"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526" name="Image 33"/>
          <p:cNvPicPr/>
          <p:nvPr/>
        </p:nvPicPr>
        <p:blipFill>
          <a:blip r:embed="rId3"/>
          <a:stretch/>
        </p:blipFill>
        <p:spPr>
          <a:xfrm>
            <a:off x="2365560" y="1879560"/>
            <a:ext cx="1191600" cy="1110600"/>
          </a:xfrm>
          <a:prstGeom prst="rect">
            <a:avLst/>
          </a:prstGeom>
          <a:ln>
            <a:noFill/>
          </a:ln>
        </p:spPr>
      </p:pic>
      <p:sp>
        <p:nvSpPr>
          <p:cNvPr id="1527"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528"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529"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530"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31"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32"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33"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34"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35"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536" name="CustomShape 33"/>
          <p:cNvSpPr/>
          <p:nvPr/>
        </p:nvSpPr>
        <p:spPr>
          <a:xfrm>
            <a:off x="1928880" y="4786200"/>
            <a:ext cx="721404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Chaque jour, au cours de la mêlée quotidienne, l’équipe de développement se synchronise et inspecte son avancement vis-à-vis de l’objectif du sprint. Elle planifie ses actions pour les prochaines 24 heures. Cette réunion est limitée à 15 minutes. Et pour respecter ce timing, on reste </a:t>
            </a:r>
            <a:r>
              <a:rPr lang="fr-FR" sz="1800" b="1" strike="noStrike" spc="-1">
                <a:solidFill>
                  <a:srgbClr val="000000"/>
                </a:solidFill>
                <a:latin typeface="Calibri"/>
                <a:ea typeface="ＭＳ Ｐゴシック"/>
              </a:rPr>
              <a:t>debout</a:t>
            </a:r>
            <a:r>
              <a:rPr lang="fr-FR" sz="1800" b="0" strike="noStrike" spc="-1">
                <a:solidFill>
                  <a:srgbClr val="000000"/>
                </a:solidFill>
                <a:latin typeface="Calibri"/>
                <a:ea typeface="ＭＳ Ｐゴシック"/>
              </a:rPr>
              <a:t> et on n’instruit pas les problèmes en séance mais plutôt après la mêlée avec les personnes concernées.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538"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539"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0"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1"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2"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3"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4"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5"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46"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47"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548"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549" name="Image 15"/>
          <p:cNvPicPr/>
          <p:nvPr/>
        </p:nvPicPr>
        <p:blipFill>
          <a:blip r:embed="rId2"/>
          <a:srcRect l="40613" t="-249" r="37997" b="55475"/>
          <a:stretch/>
        </p:blipFill>
        <p:spPr>
          <a:xfrm>
            <a:off x="775800" y="1990800"/>
            <a:ext cx="699840" cy="646200"/>
          </a:xfrm>
          <a:prstGeom prst="rect">
            <a:avLst/>
          </a:prstGeom>
          <a:ln>
            <a:noFill/>
          </a:ln>
        </p:spPr>
      </p:pic>
      <p:sp>
        <p:nvSpPr>
          <p:cNvPr id="1550"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551"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52"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53"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54"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55"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56"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57"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558"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559"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60"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561" name="Image 33"/>
          <p:cNvPicPr/>
          <p:nvPr/>
        </p:nvPicPr>
        <p:blipFill>
          <a:blip r:embed="rId3"/>
          <a:stretch/>
        </p:blipFill>
        <p:spPr>
          <a:xfrm>
            <a:off x="2365560" y="1879560"/>
            <a:ext cx="1191600" cy="1110600"/>
          </a:xfrm>
          <a:prstGeom prst="rect">
            <a:avLst/>
          </a:prstGeom>
          <a:ln>
            <a:noFill/>
          </a:ln>
        </p:spPr>
      </p:pic>
      <p:sp>
        <p:nvSpPr>
          <p:cNvPr id="1562"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563"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564"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565"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66"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67"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68"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569"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70"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571" name="CustomShape 33"/>
          <p:cNvSpPr/>
          <p:nvPr/>
        </p:nvSpPr>
        <p:spPr>
          <a:xfrm>
            <a:off x="1928880" y="4786200"/>
            <a:ext cx="721404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Le sprint, lui aussi est timeboxé. Il se termine par les réunions successives de revue de sprint puis de rétrospective de sprint. Lors de la revue de sprint, le produit incrémenté de nouvelles fonctionnalités est présenté aux parties prenantes. Dans le cadre du premier sprint, il s’agit bien sûr des premières fonctionnalités.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573"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574"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75"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76"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77"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78"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79"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80"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81"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82"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583"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584" name="Image 15"/>
          <p:cNvPicPr/>
          <p:nvPr/>
        </p:nvPicPr>
        <p:blipFill>
          <a:blip r:embed="rId2"/>
          <a:srcRect l="40613" t="-249" r="37997" b="55475"/>
          <a:stretch/>
        </p:blipFill>
        <p:spPr>
          <a:xfrm>
            <a:off x="775800" y="1990800"/>
            <a:ext cx="699840" cy="646200"/>
          </a:xfrm>
          <a:prstGeom prst="rect">
            <a:avLst/>
          </a:prstGeom>
          <a:ln>
            <a:noFill/>
          </a:ln>
        </p:spPr>
      </p:pic>
      <p:sp>
        <p:nvSpPr>
          <p:cNvPr id="1585"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586"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87"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88"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89"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90"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591"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92"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593"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594"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595"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596" name="Image 33"/>
          <p:cNvPicPr/>
          <p:nvPr/>
        </p:nvPicPr>
        <p:blipFill>
          <a:blip r:embed="rId3"/>
          <a:stretch/>
        </p:blipFill>
        <p:spPr>
          <a:xfrm>
            <a:off x="2365560" y="1879560"/>
            <a:ext cx="1191600" cy="1110600"/>
          </a:xfrm>
          <a:prstGeom prst="rect">
            <a:avLst/>
          </a:prstGeom>
          <a:ln>
            <a:noFill/>
          </a:ln>
        </p:spPr>
      </p:pic>
      <p:sp>
        <p:nvSpPr>
          <p:cNvPr id="1597"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598"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599"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600"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01"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02"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03"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04"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05"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606" name="CustomShape 33"/>
          <p:cNvSpPr/>
          <p:nvPr/>
        </p:nvSpPr>
        <p:spPr>
          <a:xfrm>
            <a:off x="1928880" y="4786200"/>
            <a:ext cx="72140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Parmi les parties prenantes, on peut avoir les sponsors du projet, un panel d’utilisateurs dont les retours seront très utiles, ainsi que le service marketing ou l’équipe de conduite du changement selon le type de projet. Lors de cette revue de sprint, on fait également le point sur l’avancement global du projet et on décide des éventuelles nouvelles orientations à prendre en fonction de cet avancement, des retours formulés lors de la démonstration de l’incrément et du contexte du moment. </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97" name="CustomShape 2"/>
          <p:cNvSpPr/>
          <p:nvPr/>
        </p:nvSpPr>
        <p:spPr>
          <a:xfrm>
            <a:off x="1143000" y="2752920"/>
            <a:ext cx="7785720" cy="363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241"/>
              </a:spcBef>
            </a:pPr>
            <a:r>
              <a:rPr lang="fr-FR" sz="1800" b="1" strike="noStrike" spc="-1">
                <a:solidFill>
                  <a:srgbClr val="000000"/>
                </a:solidFill>
                <a:latin typeface="Calibri"/>
                <a:ea typeface="ＭＳ Ｐゴシック"/>
              </a:rPr>
              <a:t>1-La couche des thèmes métiers durables </a:t>
            </a:r>
            <a:r>
              <a:rPr lang="fr-FR" sz="1800" b="0" strike="noStrike" spc="-1">
                <a:solidFill>
                  <a:srgbClr val="000000"/>
                </a:solidFill>
                <a:latin typeface="Calibri"/>
                <a:ea typeface="ＭＳ Ｐゴシック"/>
              </a:rPr>
              <a:t>(Enduring Business Themes ou EBTs)</a:t>
            </a:r>
            <a:endParaRPr lang="fr-FR" sz="1800" b="0" strike="noStrike" spc="-1">
              <a:latin typeface="Arial"/>
            </a:endParaRPr>
          </a:p>
        </p:txBody>
      </p:sp>
      <p:sp>
        <p:nvSpPr>
          <p:cNvPr id="98" name="CustomShape 3"/>
          <p:cNvSpPr/>
          <p:nvPr/>
        </p:nvSpPr>
        <p:spPr>
          <a:xfrm>
            <a:off x="1143000" y="3360960"/>
            <a:ext cx="7785720" cy="184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80000"/>
              </a:lnSpc>
            </a:pPr>
            <a:r>
              <a:rPr lang="fr-FR" sz="1800" b="0" strike="noStrike" spc="-1">
                <a:solidFill>
                  <a:srgbClr val="000000"/>
                </a:solidFill>
                <a:latin typeface="Calibri"/>
                <a:ea typeface="ＭＳ Ｐゴシック"/>
              </a:rPr>
              <a:t>Les classes de la couche des thèmes métiers durables (</a:t>
            </a:r>
            <a:r>
              <a:rPr lang="fr-FR" sz="1800" b="0" i="1" strike="noStrike" spc="-1">
                <a:solidFill>
                  <a:srgbClr val="000000"/>
                </a:solidFill>
                <a:latin typeface="Calibri"/>
                <a:ea typeface="ＭＳ Ｐゴシック"/>
              </a:rPr>
              <a:t>EBTs</a:t>
            </a:r>
            <a:r>
              <a:rPr lang="fr-FR" sz="1800" b="0" strike="noStrike" spc="-1">
                <a:solidFill>
                  <a:srgbClr val="000000"/>
                </a:solidFill>
                <a:latin typeface="Calibri"/>
                <a:ea typeface="ＭＳ Ｐゴシック"/>
              </a:rPr>
              <a:t>) : </a:t>
            </a:r>
            <a:endParaRPr lang="fr-FR" sz="1800" b="0" strike="noStrike" spc="-1">
              <a:latin typeface="Arial"/>
            </a:endParaRPr>
          </a:p>
          <a:p>
            <a:pPr algn="just">
              <a:lnSpc>
                <a:spcPct val="80000"/>
              </a:lnSpc>
            </a:pPr>
            <a:endParaRPr lang="fr-FR" sz="1800" b="0" strike="noStrike" spc="-1">
              <a:latin typeface="Arial"/>
            </a:endParaRPr>
          </a:p>
          <a:p>
            <a:pPr marL="914400" lvl="2"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Représentent des connaissances de base du domaine en question</a:t>
            </a:r>
            <a:endParaRPr lang="fr-FR" sz="1800" b="0" strike="noStrike" spc="-1">
              <a:latin typeface="Arial"/>
            </a:endParaRPr>
          </a:p>
          <a:p>
            <a:pPr marL="914400" lvl="2"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Sont extrêmement durables (noyau du modèle de stabilité logicielle)</a:t>
            </a:r>
            <a:endParaRPr lang="fr-FR" sz="1800" b="0" strike="noStrike" spc="-1">
              <a:latin typeface="Arial"/>
            </a:endParaRPr>
          </a:p>
          <a:p>
            <a:pPr marL="914400" lvl="2"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Sont non concrètes</a:t>
            </a:r>
            <a:endParaRPr lang="fr-FR" sz="1800" b="0" strike="noStrike" spc="-1">
              <a:latin typeface="Arial"/>
            </a:endParaRPr>
          </a:p>
          <a:p>
            <a:pPr marL="914400" lvl="2"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Communes à toutes les application du domaine considéré</a:t>
            </a:r>
            <a:endParaRPr lang="fr-FR" sz="1800" b="0" strike="noStrike" spc="-1">
              <a:latin typeface="Arial"/>
            </a:endParaRPr>
          </a:p>
        </p:txBody>
      </p:sp>
      <p:sp>
        <p:nvSpPr>
          <p:cNvPr id="99" name="CustomShape 4"/>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608"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609"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0"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1"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2"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3"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4"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5"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16"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17"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618"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619" name="Image 15"/>
          <p:cNvPicPr/>
          <p:nvPr/>
        </p:nvPicPr>
        <p:blipFill>
          <a:blip r:embed="rId2"/>
          <a:srcRect l="40613" t="-249" r="37997" b="55475"/>
          <a:stretch/>
        </p:blipFill>
        <p:spPr>
          <a:xfrm>
            <a:off x="775800" y="1990800"/>
            <a:ext cx="699840" cy="646200"/>
          </a:xfrm>
          <a:prstGeom prst="rect">
            <a:avLst/>
          </a:prstGeom>
          <a:ln>
            <a:noFill/>
          </a:ln>
        </p:spPr>
      </p:pic>
      <p:sp>
        <p:nvSpPr>
          <p:cNvPr id="1620"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621"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22"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23"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24"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25"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26"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27"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628"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629"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30"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631" name="Image 33"/>
          <p:cNvPicPr/>
          <p:nvPr/>
        </p:nvPicPr>
        <p:blipFill>
          <a:blip r:embed="rId3"/>
          <a:stretch/>
        </p:blipFill>
        <p:spPr>
          <a:xfrm>
            <a:off x="2365560" y="1879560"/>
            <a:ext cx="1191600" cy="1110600"/>
          </a:xfrm>
          <a:prstGeom prst="rect">
            <a:avLst/>
          </a:prstGeom>
          <a:ln>
            <a:noFill/>
          </a:ln>
        </p:spPr>
      </p:pic>
      <p:sp>
        <p:nvSpPr>
          <p:cNvPr id="1632"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633"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634"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635"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36"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37"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38"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39"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40"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641" name="CustomShape 33"/>
          <p:cNvSpPr/>
          <p:nvPr/>
        </p:nvSpPr>
        <p:spPr>
          <a:xfrm>
            <a:off x="1928880" y="4786200"/>
            <a:ext cx="721404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Enfin la rétrospective de sprint quant à elle consiste à tirer profit de l’expérience vécue sur le sprint écoulé pour améliorer l’efficacité du processus de réalisation dès le sprint suivant. Cette réunion limitée à 3 heures pour des sprints d’un mois et généralement moins pour des sprints plus courts, rassemble toute l’équipe Scrum. Autrement dit, Claire, l’équipe de développement et le Scrum Master.</a:t>
            </a:r>
            <a:endParaRPr lang="fr-FR" sz="1800" b="0" strike="noStrike" spc="-1">
              <a:latin typeface="Arial"/>
            </a:endParaRPr>
          </a:p>
        </p:txBody>
      </p:sp>
      <p:sp>
        <p:nvSpPr>
          <p:cNvPr id="1642" name="CustomShape 34"/>
          <p:cNvSpPr/>
          <p:nvPr/>
        </p:nvSpPr>
        <p:spPr>
          <a:xfrm>
            <a:off x="7666560" y="3497040"/>
            <a:ext cx="186480" cy="18180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643" name="CustomShape 35"/>
          <p:cNvSpPr/>
          <p:nvPr/>
        </p:nvSpPr>
        <p:spPr>
          <a:xfrm>
            <a:off x="7059600" y="2571840"/>
            <a:ext cx="1406880" cy="44532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txBody>
          <a:bodyPr lIns="90000" tIns="45000" rIns="90000" bIns="45000" anchor="ctr"/>
          <a:lstStyle/>
          <a:p>
            <a:pPr algn="ctr">
              <a:lnSpc>
                <a:spcPct val="100000"/>
              </a:lnSpc>
            </a:pPr>
            <a:r>
              <a:rPr lang="fr-FR" sz="1400" b="1" strike="noStrike" spc="-1">
                <a:solidFill>
                  <a:srgbClr val="FFFFFF"/>
                </a:solidFill>
                <a:latin typeface="Arial"/>
                <a:ea typeface="ＭＳ Ｐゴシック"/>
              </a:rPr>
              <a:t>Incrément</a:t>
            </a:r>
            <a:endParaRPr lang="fr-FR" sz="1400" b="0" strike="noStrike" spc="-1">
              <a:latin typeface="Arial"/>
            </a:endParaRPr>
          </a:p>
        </p:txBody>
      </p:sp>
      <p:sp>
        <p:nvSpPr>
          <p:cNvPr id="1644" name="CustomShape 36"/>
          <p:cNvSpPr/>
          <p:nvPr/>
        </p:nvSpPr>
        <p:spPr>
          <a:xfrm>
            <a:off x="6971040" y="4127760"/>
            <a:ext cx="1597320" cy="322920"/>
          </a:xfrm>
          <a:prstGeom prst="roundRect">
            <a:avLst>
              <a:gd name="adj" fmla="val 16667"/>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Revue de sprint</a:t>
            </a:r>
            <a:endParaRPr lang="fr-FR" sz="1400" b="0" strike="noStrike" spc="-1">
              <a:latin typeface="Arial"/>
            </a:endParaRPr>
          </a:p>
        </p:txBody>
      </p:sp>
      <p:sp>
        <p:nvSpPr>
          <p:cNvPr id="1645" name="CustomShape 37"/>
          <p:cNvSpPr/>
          <p:nvPr/>
        </p:nvSpPr>
        <p:spPr>
          <a:xfrm>
            <a:off x="7107840" y="1967400"/>
            <a:ext cx="13834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Scrum Master</a:t>
            </a:r>
            <a:endParaRPr lang="fr-FR" sz="1400" b="0" strike="noStrike" spc="-1">
              <a:latin typeface="Arial"/>
            </a:endParaRPr>
          </a:p>
        </p:txBody>
      </p:sp>
      <p:sp>
        <p:nvSpPr>
          <p:cNvPr id="1646" name="CustomShape 38"/>
          <p:cNvSpPr/>
          <p:nvPr/>
        </p:nvSpPr>
        <p:spPr>
          <a:xfrm>
            <a:off x="6971040" y="4480560"/>
            <a:ext cx="1597320" cy="322920"/>
          </a:xfrm>
          <a:prstGeom prst="roundRect">
            <a:avLst>
              <a:gd name="adj" fmla="val 16667"/>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Rétrospective</a:t>
            </a:r>
            <a:endParaRPr lang="fr-FR" sz="1400" b="0" strike="noStrike" spc="-1">
              <a:latin typeface="Arial"/>
            </a:endParaRPr>
          </a:p>
        </p:txBody>
      </p:sp>
      <p:pic>
        <p:nvPicPr>
          <p:cNvPr id="1647" name="Image 55"/>
          <p:cNvPicPr/>
          <p:nvPr/>
        </p:nvPicPr>
        <p:blipFill>
          <a:blip r:embed="rId4"/>
          <a:srcRect t="36160" r="68988" b="27263"/>
          <a:stretch/>
        </p:blipFill>
        <p:spPr>
          <a:xfrm>
            <a:off x="7540560" y="1494000"/>
            <a:ext cx="459360" cy="505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649"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650"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1"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2"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3"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4"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5"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6"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57"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58"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659"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660" name="Image 15"/>
          <p:cNvPicPr/>
          <p:nvPr/>
        </p:nvPicPr>
        <p:blipFill>
          <a:blip r:embed="rId2"/>
          <a:srcRect l="40613" t="-249" r="37997" b="55475"/>
          <a:stretch/>
        </p:blipFill>
        <p:spPr>
          <a:xfrm>
            <a:off x="775800" y="1990800"/>
            <a:ext cx="699840" cy="646200"/>
          </a:xfrm>
          <a:prstGeom prst="rect">
            <a:avLst/>
          </a:prstGeom>
          <a:ln>
            <a:noFill/>
          </a:ln>
        </p:spPr>
      </p:pic>
      <p:sp>
        <p:nvSpPr>
          <p:cNvPr id="1661"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662"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63"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64"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65"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66"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67"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68"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669"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670"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71"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672" name="Image 33"/>
          <p:cNvPicPr/>
          <p:nvPr/>
        </p:nvPicPr>
        <p:blipFill>
          <a:blip r:embed="rId3"/>
          <a:stretch/>
        </p:blipFill>
        <p:spPr>
          <a:xfrm>
            <a:off x="2365560" y="1879560"/>
            <a:ext cx="1191600" cy="1110600"/>
          </a:xfrm>
          <a:prstGeom prst="rect">
            <a:avLst/>
          </a:prstGeom>
          <a:ln>
            <a:noFill/>
          </a:ln>
        </p:spPr>
      </p:pic>
      <p:sp>
        <p:nvSpPr>
          <p:cNvPr id="1673"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674"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675"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676"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77"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78"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79"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680"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81"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682" name="CustomShape 33"/>
          <p:cNvSpPr/>
          <p:nvPr/>
        </p:nvSpPr>
        <p:spPr>
          <a:xfrm>
            <a:off x="1928880" y="4786200"/>
            <a:ext cx="721404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C’est un peu le « post-mortem » du sprint, ce bilan qu’on est censé faire à la fin d’un projet traditionnel pour capitaliser pour le projet suivant. Une bonne pratique, que je vois rarement utilisée. Peut-être en raison de ses limites. Puisque toutes les leçons que l’on pourrait tirer de ce post-mortem ne servent plus à rien pour le projet qui vient de se terminer. Et d’autre part, le projet suivant sera certainement différent. </a:t>
            </a:r>
            <a:endParaRPr lang="fr-FR" sz="1800" b="0" strike="noStrike" spc="-1">
              <a:latin typeface="Arial"/>
            </a:endParaRPr>
          </a:p>
        </p:txBody>
      </p:sp>
      <p:sp>
        <p:nvSpPr>
          <p:cNvPr id="1683" name="CustomShape 34"/>
          <p:cNvSpPr/>
          <p:nvPr/>
        </p:nvSpPr>
        <p:spPr>
          <a:xfrm>
            <a:off x="7666560" y="3497040"/>
            <a:ext cx="186480" cy="18180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684" name="CustomShape 35"/>
          <p:cNvSpPr/>
          <p:nvPr/>
        </p:nvSpPr>
        <p:spPr>
          <a:xfrm>
            <a:off x="7059600" y="2571840"/>
            <a:ext cx="1406880" cy="44532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txBody>
          <a:bodyPr lIns="90000" tIns="45000" rIns="90000" bIns="45000" anchor="ctr"/>
          <a:lstStyle/>
          <a:p>
            <a:pPr algn="ctr">
              <a:lnSpc>
                <a:spcPct val="100000"/>
              </a:lnSpc>
            </a:pPr>
            <a:r>
              <a:rPr lang="fr-FR" sz="1400" b="1" strike="noStrike" spc="-1">
                <a:solidFill>
                  <a:srgbClr val="FFFFFF"/>
                </a:solidFill>
                <a:latin typeface="Arial"/>
                <a:ea typeface="ＭＳ Ｐゴシック"/>
              </a:rPr>
              <a:t>Incrément</a:t>
            </a:r>
            <a:endParaRPr lang="fr-FR" sz="1400" b="0" strike="noStrike" spc="-1">
              <a:latin typeface="Arial"/>
            </a:endParaRPr>
          </a:p>
        </p:txBody>
      </p:sp>
      <p:sp>
        <p:nvSpPr>
          <p:cNvPr id="1685" name="CustomShape 36"/>
          <p:cNvSpPr/>
          <p:nvPr/>
        </p:nvSpPr>
        <p:spPr>
          <a:xfrm>
            <a:off x="6971040" y="4127760"/>
            <a:ext cx="1597320" cy="322920"/>
          </a:xfrm>
          <a:prstGeom prst="roundRect">
            <a:avLst>
              <a:gd name="adj" fmla="val 16667"/>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Revue de sprint</a:t>
            </a:r>
            <a:endParaRPr lang="fr-FR" sz="1400" b="0" strike="noStrike" spc="-1">
              <a:latin typeface="Arial"/>
            </a:endParaRPr>
          </a:p>
        </p:txBody>
      </p:sp>
      <p:sp>
        <p:nvSpPr>
          <p:cNvPr id="1686" name="CustomShape 37"/>
          <p:cNvSpPr/>
          <p:nvPr/>
        </p:nvSpPr>
        <p:spPr>
          <a:xfrm>
            <a:off x="7107840" y="1967400"/>
            <a:ext cx="13834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Scrum Master</a:t>
            </a:r>
            <a:endParaRPr lang="fr-FR" sz="1400" b="0" strike="noStrike" spc="-1">
              <a:latin typeface="Arial"/>
            </a:endParaRPr>
          </a:p>
        </p:txBody>
      </p:sp>
      <p:sp>
        <p:nvSpPr>
          <p:cNvPr id="1687" name="CustomShape 38"/>
          <p:cNvSpPr/>
          <p:nvPr/>
        </p:nvSpPr>
        <p:spPr>
          <a:xfrm>
            <a:off x="6971040" y="4480560"/>
            <a:ext cx="1597320" cy="322920"/>
          </a:xfrm>
          <a:prstGeom prst="roundRect">
            <a:avLst>
              <a:gd name="adj" fmla="val 16667"/>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Rétrospective</a:t>
            </a:r>
            <a:endParaRPr lang="fr-FR" sz="1400" b="0" strike="noStrike" spc="-1">
              <a:latin typeface="Arial"/>
            </a:endParaRPr>
          </a:p>
        </p:txBody>
      </p:sp>
      <p:pic>
        <p:nvPicPr>
          <p:cNvPr id="1688" name="Image 55"/>
          <p:cNvPicPr/>
          <p:nvPr/>
        </p:nvPicPr>
        <p:blipFill>
          <a:blip r:embed="rId4"/>
          <a:srcRect t="36160" r="68988" b="27263"/>
          <a:stretch/>
        </p:blipFill>
        <p:spPr>
          <a:xfrm>
            <a:off x="7540560" y="1494000"/>
            <a:ext cx="459360" cy="505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 name="CustomShape 1"/>
          <p:cNvSpPr/>
          <p:nvPr/>
        </p:nvSpPr>
        <p:spPr>
          <a:xfrm>
            <a:off x="214200" y="1071720"/>
            <a:ext cx="7928640" cy="381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pPr>
            <a:r>
              <a:rPr lang="fr-FR" sz="2400" b="1" strike="noStrike" spc="-1">
                <a:solidFill>
                  <a:srgbClr val="000000"/>
                </a:solidFill>
                <a:latin typeface="Calibri"/>
                <a:ea typeface="ＭＳ Ｐゴシック"/>
              </a:rPr>
              <a:t>Fonctionnement de Scrum </a:t>
            </a:r>
            <a:endParaRPr lang="fr-FR" sz="2400" b="0" strike="noStrike" spc="-1">
              <a:latin typeface="Arial"/>
            </a:endParaRPr>
          </a:p>
        </p:txBody>
      </p:sp>
      <p:sp>
        <p:nvSpPr>
          <p:cNvPr id="1690" name="CustomShape 2"/>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
        <p:nvSpPr>
          <p:cNvPr id="1691" name="CustomShape 3"/>
          <p:cNvSpPr/>
          <p:nvPr/>
        </p:nvSpPr>
        <p:spPr>
          <a:xfrm>
            <a:off x="666360" y="45673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2" name="CustomShape 4"/>
          <p:cNvSpPr/>
          <p:nvPr/>
        </p:nvSpPr>
        <p:spPr>
          <a:xfrm>
            <a:off x="666360" y="43074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3" name="CustomShape 5"/>
          <p:cNvSpPr/>
          <p:nvPr/>
        </p:nvSpPr>
        <p:spPr>
          <a:xfrm>
            <a:off x="666360" y="404712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4" name="CustomShape 6"/>
          <p:cNvSpPr/>
          <p:nvPr/>
        </p:nvSpPr>
        <p:spPr>
          <a:xfrm>
            <a:off x="666360" y="37872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5" name="CustomShape 7"/>
          <p:cNvSpPr/>
          <p:nvPr/>
        </p:nvSpPr>
        <p:spPr>
          <a:xfrm>
            <a:off x="666360" y="35272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6" name="CustomShape 8"/>
          <p:cNvSpPr/>
          <p:nvPr/>
        </p:nvSpPr>
        <p:spPr>
          <a:xfrm>
            <a:off x="666360" y="326700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7" name="CustomShape 9"/>
          <p:cNvSpPr/>
          <p:nvPr/>
        </p:nvSpPr>
        <p:spPr>
          <a:xfrm>
            <a:off x="666360" y="3007080"/>
            <a:ext cx="919080" cy="23904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698" name="CustomShape 10"/>
          <p:cNvSpPr/>
          <p:nvPr/>
        </p:nvSpPr>
        <p:spPr>
          <a:xfrm>
            <a:off x="436320" y="4848120"/>
            <a:ext cx="1406880" cy="437040"/>
          </a:xfrm>
          <a:prstGeom prst="roundRect">
            <a:avLst>
              <a:gd name="adj" fmla="val 16667"/>
            </a:avLst>
          </a:prstGeom>
          <a:no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699" name="CustomShape 11"/>
          <p:cNvSpPr/>
          <p:nvPr/>
        </p:nvSpPr>
        <p:spPr>
          <a:xfrm>
            <a:off x="467280" y="486972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Product Backlog</a:t>
            </a:r>
            <a:endParaRPr lang="fr-FR" sz="1400" b="0" strike="noStrike" spc="-1">
              <a:latin typeface="Arial"/>
            </a:endParaRPr>
          </a:p>
        </p:txBody>
      </p:sp>
      <p:sp>
        <p:nvSpPr>
          <p:cNvPr id="1700" name="CustomShape 12"/>
          <p:cNvSpPr/>
          <p:nvPr/>
        </p:nvSpPr>
        <p:spPr>
          <a:xfrm>
            <a:off x="412920" y="2675520"/>
            <a:ext cx="1542600" cy="30276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1" strike="noStrike" spc="-1">
                <a:solidFill>
                  <a:srgbClr val="000000"/>
                </a:solidFill>
                <a:latin typeface="Arial"/>
                <a:ea typeface="MS PGothic"/>
              </a:rPr>
              <a:t>Product Owner</a:t>
            </a:r>
            <a:endParaRPr lang="fr-FR" sz="1400" b="0" strike="noStrike" spc="-1">
              <a:latin typeface="Arial"/>
            </a:endParaRPr>
          </a:p>
        </p:txBody>
      </p:sp>
      <p:pic>
        <p:nvPicPr>
          <p:cNvPr id="1701" name="Image 15"/>
          <p:cNvPicPr/>
          <p:nvPr/>
        </p:nvPicPr>
        <p:blipFill>
          <a:blip r:embed="rId2"/>
          <a:srcRect l="40613" t="-249" r="37997" b="55475"/>
          <a:stretch/>
        </p:blipFill>
        <p:spPr>
          <a:xfrm>
            <a:off x="775800" y="1990800"/>
            <a:ext cx="699840" cy="646200"/>
          </a:xfrm>
          <a:prstGeom prst="rect">
            <a:avLst/>
          </a:prstGeom>
          <a:ln>
            <a:noFill/>
          </a:ln>
        </p:spPr>
      </p:pic>
      <p:sp>
        <p:nvSpPr>
          <p:cNvPr id="1702" name="CustomShape 13"/>
          <p:cNvSpPr/>
          <p:nvPr/>
        </p:nvSpPr>
        <p:spPr>
          <a:xfrm>
            <a:off x="1920960" y="3686040"/>
            <a:ext cx="421920" cy="360"/>
          </a:xfrm>
          <a:custGeom>
            <a:avLst/>
            <a:gdLst/>
            <a:ahLst/>
            <a:cxnLst/>
            <a:rect l="l" t="t" r="r" b="b"/>
            <a:pathLst>
              <a:path w="21600" h="21600">
                <a:moveTo>
                  <a:pt x="0" y="0"/>
                </a:moveTo>
                <a:lnTo>
                  <a:pt x="21600" y="21600"/>
                </a:lnTo>
              </a:path>
            </a:pathLst>
          </a:custGeom>
          <a:solidFill>
            <a:schemeClr val="accent1"/>
          </a:solidFill>
          <a:ln w="76320">
            <a:solidFill>
              <a:schemeClr val="tx1">
                <a:lumMod val="85000"/>
                <a:lumOff val="15000"/>
              </a:schemeClr>
            </a:solidFill>
            <a:round/>
            <a:tailEnd type="triangle" w="med" len="med"/>
          </a:ln>
        </p:spPr>
        <p:style>
          <a:lnRef idx="0">
            <a:scrgbClr r="0" g="0" b="0"/>
          </a:lnRef>
          <a:fillRef idx="0">
            <a:scrgbClr r="0" g="0" b="0"/>
          </a:fillRef>
          <a:effectRef idx="0">
            <a:scrgbClr r="0" g="0" b="0"/>
          </a:effectRef>
          <a:fontRef idx="minor"/>
        </p:style>
      </p:sp>
      <p:sp>
        <p:nvSpPr>
          <p:cNvPr id="1703" name="CustomShape 14"/>
          <p:cNvSpPr/>
          <p:nvPr/>
        </p:nvSpPr>
        <p:spPr>
          <a:xfrm>
            <a:off x="2503800" y="381096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704" name="CustomShape 15"/>
          <p:cNvSpPr/>
          <p:nvPr/>
        </p:nvSpPr>
        <p:spPr>
          <a:xfrm>
            <a:off x="2503800" y="37328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705" name="CustomShape 16"/>
          <p:cNvSpPr/>
          <p:nvPr/>
        </p:nvSpPr>
        <p:spPr>
          <a:xfrm>
            <a:off x="2503800" y="365472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706" name="CustomShape 17"/>
          <p:cNvSpPr/>
          <p:nvPr/>
        </p:nvSpPr>
        <p:spPr>
          <a:xfrm>
            <a:off x="2503800" y="3576240"/>
            <a:ext cx="919080" cy="5580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707" name="CustomShape 18"/>
          <p:cNvSpPr/>
          <p:nvPr/>
        </p:nvSpPr>
        <p:spPr>
          <a:xfrm>
            <a:off x="2503800" y="3513960"/>
            <a:ext cx="919080" cy="39960"/>
          </a:xfrm>
          <a:prstGeom prst="roundRect">
            <a:avLst>
              <a:gd name="adj" fmla="val 16667"/>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p:style>
      </p:sp>
      <p:sp>
        <p:nvSpPr>
          <p:cNvPr id="1708" name="CustomShape 19"/>
          <p:cNvSpPr/>
          <p:nvPr/>
        </p:nvSpPr>
        <p:spPr>
          <a:xfrm>
            <a:off x="2276280" y="390888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709" name="CustomShape 20"/>
          <p:cNvSpPr/>
          <p:nvPr/>
        </p:nvSpPr>
        <p:spPr>
          <a:xfrm>
            <a:off x="2307240" y="393012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000000"/>
                </a:solidFill>
                <a:latin typeface="Arial"/>
                <a:ea typeface="ＭＳ Ｐゴシック"/>
              </a:rPr>
              <a:t>Sprint Backlog</a:t>
            </a:r>
            <a:endParaRPr lang="fr-FR" sz="1400" b="0" strike="noStrike" spc="-1">
              <a:latin typeface="Arial"/>
            </a:endParaRPr>
          </a:p>
        </p:txBody>
      </p:sp>
      <p:sp>
        <p:nvSpPr>
          <p:cNvPr id="1710" name="CustomShape 21"/>
          <p:cNvSpPr/>
          <p:nvPr/>
        </p:nvSpPr>
        <p:spPr>
          <a:xfrm>
            <a:off x="2267640" y="2666520"/>
            <a:ext cx="14122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Equipe</a:t>
            </a:r>
            <a:endParaRPr lang="fr-FR" sz="1400" b="0" strike="noStrike" spc="-1">
              <a:latin typeface="Arial"/>
            </a:endParaRPr>
          </a:p>
        </p:txBody>
      </p:sp>
      <p:sp>
        <p:nvSpPr>
          <p:cNvPr id="1711" name="CustomShape 22"/>
          <p:cNvSpPr/>
          <p:nvPr/>
        </p:nvSpPr>
        <p:spPr>
          <a:xfrm>
            <a:off x="2270160" y="2981160"/>
            <a:ext cx="1406880" cy="43704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712" name="CustomShape 23"/>
          <p:cNvSpPr/>
          <p:nvPr/>
        </p:nvSpPr>
        <p:spPr>
          <a:xfrm>
            <a:off x="2301120" y="3002760"/>
            <a:ext cx="1344960" cy="39420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Planification de sprint</a:t>
            </a:r>
            <a:endParaRPr lang="fr-FR" sz="1400" b="0" strike="noStrike" spc="-1">
              <a:latin typeface="Arial"/>
            </a:endParaRPr>
          </a:p>
        </p:txBody>
      </p:sp>
      <p:pic>
        <p:nvPicPr>
          <p:cNvPr id="1713" name="Image 33"/>
          <p:cNvPicPr/>
          <p:nvPr/>
        </p:nvPicPr>
        <p:blipFill>
          <a:blip r:embed="rId3"/>
          <a:stretch/>
        </p:blipFill>
        <p:spPr>
          <a:xfrm>
            <a:off x="2365560" y="1879560"/>
            <a:ext cx="1191600" cy="1110600"/>
          </a:xfrm>
          <a:prstGeom prst="rect">
            <a:avLst/>
          </a:prstGeom>
          <a:ln>
            <a:noFill/>
          </a:ln>
        </p:spPr>
      </p:pic>
      <p:sp>
        <p:nvSpPr>
          <p:cNvPr id="1714" name="CustomShape 24"/>
          <p:cNvSpPr/>
          <p:nvPr/>
        </p:nvSpPr>
        <p:spPr>
          <a:xfrm>
            <a:off x="3946680" y="2683800"/>
            <a:ext cx="2660400" cy="2101680"/>
          </a:xfrm>
          <a:prstGeom prst="arc">
            <a:avLst>
              <a:gd name="adj1" fmla="val 8216172"/>
              <a:gd name="adj2" fmla="val 5470148"/>
            </a:avLst>
          </a:prstGeom>
          <a:noFill/>
          <a:ln w="76320">
            <a:solidFill>
              <a:schemeClr val="tx1">
                <a:lumMod val="85000"/>
                <a:lumOff val="15000"/>
              </a:schemeClr>
            </a:solidFill>
            <a:round/>
            <a:headEnd type="triangle" w="med" len="med"/>
          </a:ln>
        </p:spPr>
        <p:style>
          <a:lnRef idx="0">
            <a:scrgbClr r="0" g="0" b="0"/>
          </a:lnRef>
          <a:fillRef idx="0">
            <a:scrgbClr r="0" g="0" b="0"/>
          </a:fillRef>
          <a:effectRef idx="0">
            <a:scrgbClr r="0" g="0" b="0"/>
          </a:effectRef>
          <a:fontRef idx="minor"/>
        </p:style>
      </p:sp>
      <p:sp>
        <p:nvSpPr>
          <p:cNvPr id="1715" name="CustomShape 25"/>
          <p:cNvSpPr/>
          <p:nvPr/>
        </p:nvSpPr>
        <p:spPr>
          <a:xfrm>
            <a:off x="4504320" y="3826080"/>
            <a:ext cx="1440720" cy="515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b="1" strike="noStrike" spc="-1">
                <a:solidFill>
                  <a:srgbClr val="000000"/>
                </a:solidFill>
                <a:latin typeface="Arial"/>
                <a:ea typeface="MS PGothic"/>
              </a:rPr>
              <a:t>SPRINT </a:t>
            </a:r>
            <a:endParaRPr lang="fr-FR" sz="1400" b="0" strike="noStrike" spc="-1">
              <a:latin typeface="Arial"/>
            </a:endParaRPr>
          </a:p>
          <a:p>
            <a:pPr>
              <a:lnSpc>
                <a:spcPct val="100000"/>
              </a:lnSpc>
            </a:pPr>
            <a:r>
              <a:rPr lang="fr-FR" sz="1400" b="1" strike="noStrike" spc="-1">
                <a:solidFill>
                  <a:srgbClr val="000000"/>
                </a:solidFill>
                <a:latin typeface="Arial"/>
                <a:ea typeface="MS PGothic"/>
              </a:rPr>
              <a:t>2 à 4 semaines</a:t>
            </a:r>
            <a:endParaRPr lang="fr-FR" sz="1400" b="0" strike="noStrike" spc="-1">
              <a:latin typeface="Arial"/>
            </a:endParaRPr>
          </a:p>
        </p:txBody>
      </p:sp>
      <p:sp>
        <p:nvSpPr>
          <p:cNvPr id="1716" name="CustomShape 26"/>
          <p:cNvSpPr/>
          <p:nvPr/>
        </p:nvSpPr>
        <p:spPr>
          <a:xfrm>
            <a:off x="4289760" y="2258280"/>
            <a:ext cx="1856880" cy="1499040"/>
          </a:xfrm>
          <a:prstGeom prst="ellipse">
            <a:avLst/>
          </a:prstGeom>
          <a:solidFill>
            <a:schemeClr val="bg1"/>
          </a:solidFill>
          <a:ln w="38160" cap="rnd">
            <a:solidFill>
              <a:schemeClr val="tx2">
                <a:lumMod val="75000"/>
              </a:schemeClr>
            </a:solidFill>
            <a:custDash>
              <a:ds d="100000" sp="100000"/>
            </a:custDash>
            <a:round/>
          </a:ln>
        </p:spPr>
        <p:style>
          <a:lnRef idx="0">
            <a:scrgbClr r="0" g="0" b="0"/>
          </a:lnRef>
          <a:fillRef idx="0">
            <a:scrgbClr r="0" g="0" b="0"/>
          </a:fillRef>
          <a:effectRef idx="0">
            <a:scrgbClr r="0" g="0" b="0"/>
          </a:effectRef>
          <a:fontRef idx="minor"/>
        </p:style>
      </p:sp>
      <p:sp>
        <p:nvSpPr>
          <p:cNvPr id="1717" name="CustomShape 27"/>
          <p:cNvSpPr/>
          <p:nvPr/>
        </p:nvSpPr>
        <p:spPr>
          <a:xfrm rot="1887600">
            <a:off x="4381200" y="2441520"/>
            <a:ext cx="29520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718" name="CustomShape 28"/>
          <p:cNvSpPr/>
          <p:nvPr/>
        </p:nvSpPr>
        <p:spPr>
          <a:xfrm rot="7421400">
            <a:off x="5543640" y="2225880"/>
            <a:ext cx="280080" cy="2818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719" name="CustomShape 29"/>
          <p:cNvSpPr/>
          <p:nvPr/>
        </p:nvSpPr>
        <p:spPr>
          <a:xfrm rot="12676800">
            <a:off x="5762160" y="3312720"/>
            <a:ext cx="325800" cy="28548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720" name="CustomShape 30"/>
          <p:cNvSpPr/>
          <p:nvPr/>
        </p:nvSpPr>
        <p:spPr>
          <a:xfrm rot="18578400">
            <a:off x="4568400" y="3499920"/>
            <a:ext cx="277920" cy="340560"/>
          </a:xfrm>
          <a:prstGeom prst="triangle">
            <a:avLst>
              <a:gd name="adj" fmla="val 50000"/>
            </a:avLst>
          </a:prstGeom>
          <a:solidFill>
            <a:schemeClr val="tx2">
              <a:lumMod val="75000"/>
            </a:schemeClr>
          </a:solidFill>
          <a:ln w="9360">
            <a:noFill/>
          </a:ln>
        </p:spPr>
        <p:style>
          <a:lnRef idx="0">
            <a:scrgbClr r="0" g="0" b="0"/>
          </a:lnRef>
          <a:fillRef idx="0">
            <a:scrgbClr r="0" g="0" b="0"/>
          </a:fillRef>
          <a:effectRef idx="0">
            <a:scrgbClr r="0" g="0" b="0"/>
          </a:effectRef>
          <a:fontRef idx="minor"/>
        </p:style>
      </p:sp>
      <p:sp>
        <p:nvSpPr>
          <p:cNvPr id="1721" name="CustomShape 31"/>
          <p:cNvSpPr/>
          <p:nvPr/>
        </p:nvSpPr>
        <p:spPr>
          <a:xfrm>
            <a:off x="4514040" y="2784240"/>
            <a:ext cx="1406880" cy="437040"/>
          </a:xfrm>
          <a:prstGeom prst="roundRect">
            <a:avLst>
              <a:gd name="adj" fmla="val 16667"/>
            </a:avLst>
          </a:prstGeom>
          <a:solidFill>
            <a:srgbClr val="19B99A"/>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sp>
      <p:sp>
        <p:nvSpPr>
          <p:cNvPr id="1722" name="CustomShape 32"/>
          <p:cNvSpPr/>
          <p:nvPr/>
        </p:nvSpPr>
        <p:spPr>
          <a:xfrm>
            <a:off x="4545000" y="2805840"/>
            <a:ext cx="1344960" cy="394200"/>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Mêlée quotidienne</a:t>
            </a:r>
            <a:endParaRPr lang="fr-FR" sz="1400" b="0" strike="noStrike" spc="-1">
              <a:latin typeface="Arial"/>
            </a:endParaRPr>
          </a:p>
        </p:txBody>
      </p:sp>
      <p:sp>
        <p:nvSpPr>
          <p:cNvPr id="1723" name="CustomShape 33"/>
          <p:cNvSpPr/>
          <p:nvPr/>
        </p:nvSpPr>
        <p:spPr>
          <a:xfrm>
            <a:off x="1928880" y="4786200"/>
            <a:ext cx="721404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b="0" strike="noStrike" spc="-1">
                <a:solidFill>
                  <a:srgbClr val="000000"/>
                </a:solidFill>
                <a:latin typeface="Calibri"/>
                <a:ea typeface="ＭＳ Ｐゴシック"/>
              </a:rPr>
              <a:t>Au contraire, sur un projet Scrum, on tire pleinement parti des leçons apprises au cours de chaque sprint. Et ce, dès le début du projet.</a:t>
            </a:r>
            <a:endParaRPr lang="fr-FR" sz="1800" b="0" strike="noStrike" spc="-1">
              <a:latin typeface="Arial"/>
            </a:endParaRPr>
          </a:p>
          <a:p>
            <a:pPr algn="just">
              <a:lnSpc>
                <a:spcPct val="100000"/>
              </a:lnSpc>
            </a:pPr>
            <a:r>
              <a:rPr lang="fr-FR" sz="1800" b="0" strike="noStrike" spc="-1">
                <a:solidFill>
                  <a:srgbClr val="000000"/>
                </a:solidFill>
                <a:latin typeface="Calibri"/>
                <a:ea typeface="ＭＳ Ｐゴシック"/>
              </a:rPr>
              <a:t>Ensuite, on boucle en procédant à la planification du sprint suivant et ainsi de suite. Au fil des sprints, le produit </a:t>
            </a:r>
            <a:r>
              <a:rPr lang="fr-FR" sz="1800" b="1" strike="noStrike" spc="-1">
                <a:solidFill>
                  <a:srgbClr val="000000"/>
                </a:solidFill>
                <a:latin typeface="Calibri"/>
                <a:ea typeface="ＭＳ Ｐゴシック"/>
              </a:rPr>
              <a:t>s’enrichit</a:t>
            </a:r>
            <a:r>
              <a:rPr lang="fr-FR" sz="1800" b="0" strike="noStrike" spc="-1">
                <a:solidFill>
                  <a:srgbClr val="000000"/>
                </a:solidFill>
                <a:latin typeface="Calibri"/>
                <a:ea typeface="ＭＳ Ｐゴシック"/>
              </a:rPr>
              <a:t>. Le Scrum Master quant à lui est le garant du respect de Scrum. Il s’assure que tout le monde adhère à Scrum et s’approprie son rôle. On verra plus en détail son rôle par la suite. </a:t>
            </a:r>
            <a:endParaRPr lang="fr-FR" sz="1800" b="0" strike="noStrike" spc="-1">
              <a:latin typeface="Arial"/>
            </a:endParaRPr>
          </a:p>
        </p:txBody>
      </p:sp>
      <p:sp>
        <p:nvSpPr>
          <p:cNvPr id="1724" name="CustomShape 34"/>
          <p:cNvSpPr/>
          <p:nvPr/>
        </p:nvSpPr>
        <p:spPr>
          <a:xfrm>
            <a:off x="7308360" y="3147840"/>
            <a:ext cx="902880" cy="87984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725" name="CustomShape 35"/>
          <p:cNvSpPr/>
          <p:nvPr/>
        </p:nvSpPr>
        <p:spPr>
          <a:xfrm>
            <a:off x="7666560" y="3497040"/>
            <a:ext cx="186480" cy="18180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726" name="CustomShape 36"/>
          <p:cNvSpPr/>
          <p:nvPr/>
        </p:nvSpPr>
        <p:spPr>
          <a:xfrm>
            <a:off x="7589880" y="3422160"/>
            <a:ext cx="340200" cy="33120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727" name="CustomShape 37"/>
          <p:cNvSpPr/>
          <p:nvPr/>
        </p:nvSpPr>
        <p:spPr>
          <a:xfrm>
            <a:off x="7521480" y="3355560"/>
            <a:ext cx="476640" cy="46440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728" name="CustomShape 38"/>
          <p:cNvSpPr/>
          <p:nvPr/>
        </p:nvSpPr>
        <p:spPr>
          <a:xfrm>
            <a:off x="7427520" y="3264120"/>
            <a:ext cx="664200" cy="647280"/>
          </a:xfrm>
          <a:prstGeom prst="ellipse">
            <a:avLst/>
          </a:prstGeom>
          <a:solidFill>
            <a:srgbClr val="1F8A87"/>
          </a:solidFill>
          <a:ln>
            <a:noFill/>
          </a:ln>
        </p:spPr>
        <p:style>
          <a:lnRef idx="0">
            <a:scrgbClr r="0" g="0" b="0"/>
          </a:lnRef>
          <a:fillRef idx="0">
            <a:scrgbClr r="0" g="0" b="0"/>
          </a:fillRef>
          <a:effectRef idx="0">
            <a:scrgbClr r="0" g="0" b="0"/>
          </a:effectRef>
          <a:fontRef idx="minor"/>
        </p:style>
      </p:sp>
      <p:sp>
        <p:nvSpPr>
          <p:cNvPr id="1729" name="CustomShape 39"/>
          <p:cNvSpPr/>
          <p:nvPr/>
        </p:nvSpPr>
        <p:spPr>
          <a:xfrm>
            <a:off x="7059600" y="2571840"/>
            <a:ext cx="1406880" cy="445320"/>
          </a:xfrm>
          <a:prstGeom prst="roundRect">
            <a:avLst>
              <a:gd name="adj" fmla="val 16667"/>
            </a:avLst>
          </a:prstGeom>
          <a:solidFill>
            <a:schemeClr val="accent4">
              <a:lumMod val="60000"/>
              <a:lumOff val="40000"/>
            </a:schemeClr>
          </a:solidFill>
          <a:ln>
            <a:noFill/>
          </a:ln>
          <a:effectLst>
            <a:outerShdw blurRad="50800" dist="38100" dir="2700000" algn="tl" rotWithShape="0">
              <a:srgbClr val="000000">
                <a:alpha val="40000"/>
              </a:srgbClr>
            </a:outerShdw>
          </a:effectLst>
        </p:spPr>
        <p:style>
          <a:lnRef idx="2">
            <a:scrgbClr r="0" g="0" b="0"/>
          </a:lnRef>
          <a:fillRef idx="1">
            <a:schemeClr val="accent1">
              <a:hueOff val="0"/>
              <a:satOff val="0"/>
              <a:lumOff val="0"/>
              <a:alphaOff val="0"/>
            </a:schemeClr>
          </a:fillRef>
          <a:effectRef idx="0">
            <a:scrgbClr r="0" g="0" b="0"/>
          </a:effectRef>
          <a:fontRef idx="minor"/>
        </p:style>
        <p:txBody>
          <a:bodyPr lIns="90000" tIns="45000" rIns="90000" bIns="45000" anchor="ctr"/>
          <a:lstStyle/>
          <a:p>
            <a:pPr algn="ctr">
              <a:lnSpc>
                <a:spcPct val="100000"/>
              </a:lnSpc>
            </a:pPr>
            <a:r>
              <a:rPr lang="fr-FR" sz="1400" b="1" strike="noStrike" spc="-1">
                <a:solidFill>
                  <a:srgbClr val="FFFFFF"/>
                </a:solidFill>
                <a:latin typeface="Arial"/>
                <a:ea typeface="ＭＳ Ｐゴシック"/>
              </a:rPr>
              <a:t>Incrément</a:t>
            </a:r>
            <a:endParaRPr lang="fr-FR" sz="1400" b="0" strike="noStrike" spc="-1">
              <a:latin typeface="Arial"/>
            </a:endParaRPr>
          </a:p>
        </p:txBody>
      </p:sp>
      <p:sp>
        <p:nvSpPr>
          <p:cNvPr id="1730" name="CustomShape 40"/>
          <p:cNvSpPr/>
          <p:nvPr/>
        </p:nvSpPr>
        <p:spPr>
          <a:xfrm>
            <a:off x="6971040" y="4127760"/>
            <a:ext cx="1597320" cy="322920"/>
          </a:xfrm>
          <a:prstGeom prst="roundRect">
            <a:avLst>
              <a:gd name="adj" fmla="val 16667"/>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Revue de sprint</a:t>
            </a:r>
            <a:endParaRPr lang="fr-FR" sz="1400" b="0" strike="noStrike" spc="-1">
              <a:latin typeface="Arial"/>
            </a:endParaRPr>
          </a:p>
        </p:txBody>
      </p:sp>
      <p:sp>
        <p:nvSpPr>
          <p:cNvPr id="1731" name="CustomShape 41"/>
          <p:cNvSpPr/>
          <p:nvPr/>
        </p:nvSpPr>
        <p:spPr>
          <a:xfrm>
            <a:off x="7107840" y="1967400"/>
            <a:ext cx="1383480" cy="30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400" b="1" strike="noStrike" spc="-1">
                <a:solidFill>
                  <a:srgbClr val="000000"/>
                </a:solidFill>
                <a:latin typeface="Arial"/>
                <a:ea typeface="MS PGothic"/>
              </a:rPr>
              <a:t>Scrum Master</a:t>
            </a:r>
            <a:endParaRPr lang="fr-FR" sz="1400" b="0" strike="noStrike" spc="-1">
              <a:latin typeface="Arial"/>
            </a:endParaRPr>
          </a:p>
        </p:txBody>
      </p:sp>
      <p:sp>
        <p:nvSpPr>
          <p:cNvPr id="1732" name="CustomShape 42"/>
          <p:cNvSpPr/>
          <p:nvPr/>
        </p:nvSpPr>
        <p:spPr>
          <a:xfrm>
            <a:off x="6971040" y="4480560"/>
            <a:ext cx="1597320" cy="322920"/>
          </a:xfrm>
          <a:prstGeom prst="roundRect">
            <a:avLst>
              <a:gd name="adj" fmla="val 16667"/>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p:style>
        <p:txBody>
          <a:bodyPr lIns="68760" tIns="68760" rIns="68760" bIns="68760" anchor="ctr"/>
          <a:lstStyle/>
          <a:p>
            <a:pPr algn="ctr">
              <a:lnSpc>
                <a:spcPct val="90000"/>
              </a:lnSpc>
              <a:spcAft>
                <a:spcPts val="490"/>
              </a:spcAft>
            </a:pPr>
            <a:r>
              <a:rPr lang="fr-FR" sz="1400" b="1" strike="noStrike" spc="-1">
                <a:solidFill>
                  <a:srgbClr val="FFFFFF"/>
                </a:solidFill>
                <a:latin typeface="Arial"/>
                <a:ea typeface="ＭＳ Ｐゴシック"/>
              </a:rPr>
              <a:t>Rétrospective</a:t>
            </a:r>
            <a:endParaRPr lang="fr-FR" sz="1400" b="0" strike="noStrike" spc="-1">
              <a:latin typeface="Arial"/>
            </a:endParaRPr>
          </a:p>
        </p:txBody>
      </p:sp>
      <p:pic>
        <p:nvPicPr>
          <p:cNvPr id="1733" name="Image 55"/>
          <p:cNvPicPr/>
          <p:nvPr/>
        </p:nvPicPr>
        <p:blipFill>
          <a:blip r:embed="rId4"/>
          <a:srcRect t="36160" r="68988" b="27263"/>
          <a:stretch/>
        </p:blipFill>
        <p:spPr>
          <a:xfrm>
            <a:off x="7540560" y="1494000"/>
            <a:ext cx="459360" cy="5050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p:cTn id="6" dur="1" fill="hold">
                                          <p:stCondLst>
                                            <p:cond delay="0"/>
                                          </p:stCondLst>
                                        </p:cTn>
                                        <p:tgtEl>
                                          <p:spTgt spid="1726"/>
                                        </p:tgtEl>
                                        <p:attrNameLst>
                                          <p:attrName>style.visibility</p:attrName>
                                        </p:attrNameLst>
                                      </p:cBhvr>
                                      <p:to>
                                        <p:strVal val="visible"/>
                                      </p:to>
                                    </p:set>
                                    <p:anim calcmode="lin" valueType="str">
                                      <p:cBhvr additive="repl">
                                        <p:cTn id="7" dur="500" fill="hold"/>
                                        <p:tgtEl>
                                          <p:spTgt spid="1726"/>
                                        </p:tgtEl>
                                      </p:cBhvr>
                                      <p:tavLst>
                                        <p:tav tm="100000">
                                          <p:val>
                                            <p:strVal val="width"/>
                                          </p:val>
                                        </p:tav>
                                      </p:tavLst>
                                    </p:anim>
                                    <p:anim calcmode="lin" valueType="str">
                                      <p:cBhvr additive="repl">
                                        <p:cTn id="8" dur="500" fill="hold"/>
                                        <p:tgtEl>
                                          <p:spTgt spid="1726"/>
                                        </p:tgtEl>
                                      </p:cBhvr>
                                      <p:tavLst>
                                        <p:tav tm="100000">
                                          <p:val>
                                            <p:strVal val="height"/>
                                          </p:val>
                                        </p:tav>
                                      </p:tavLst>
                                    </p:anim>
                                    <p:animEffect transition="in" filter="fade">
                                      <p:cBhvr additive="repl">
                                        <p:cTn id="9" dur="500"/>
                                        <p:tgtEl>
                                          <p:spTgt spid="17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fill="hold" nodeType="clickEffect">
                                  <p:stCondLst>
                                    <p:cond delay="0"/>
                                  </p:stCondLst>
                                  <p:childTnLst>
                                    <p:set>
                                      <p:cBhvr>
                                        <p:cTn id="13" dur="1" fill="hold">
                                          <p:stCondLst>
                                            <p:cond delay="0"/>
                                          </p:stCondLst>
                                        </p:cTn>
                                        <p:tgtEl>
                                          <p:spTgt spid="1727"/>
                                        </p:tgtEl>
                                        <p:attrNameLst>
                                          <p:attrName>style.visibility</p:attrName>
                                        </p:attrNameLst>
                                      </p:cBhvr>
                                      <p:to>
                                        <p:strVal val="visible"/>
                                      </p:to>
                                    </p:set>
                                    <p:anim calcmode="lin" valueType="str">
                                      <p:cBhvr additive="repl">
                                        <p:cTn id="14" dur="500" fill="hold"/>
                                        <p:tgtEl>
                                          <p:spTgt spid="1727"/>
                                        </p:tgtEl>
                                      </p:cBhvr>
                                      <p:tavLst>
                                        <p:tav tm="100000">
                                          <p:val>
                                            <p:strVal val="width"/>
                                          </p:val>
                                        </p:tav>
                                      </p:tavLst>
                                    </p:anim>
                                    <p:anim calcmode="lin" valueType="str">
                                      <p:cBhvr additive="repl">
                                        <p:cTn id="15" dur="500" fill="hold"/>
                                        <p:tgtEl>
                                          <p:spTgt spid="1727"/>
                                        </p:tgtEl>
                                      </p:cBhvr>
                                      <p:tavLst>
                                        <p:tav tm="100000">
                                          <p:val>
                                            <p:strVal val="height"/>
                                          </p:val>
                                        </p:tav>
                                      </p:tavLst>
                                    </p:anim>
                                    <p:animEffect transition="in" filter="fade">
                                      <p:cBhvr additive="repl">
                                        <p:cTn id="16" dur="500"/>
                                        <p:tgtEl>
                                          <p:spTgt spid="17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p:cTn id="20" dur="1" fill="hold">
                                          <p:stCondLst>
                                            <p:cond delay="0"/>
                                          </p:stCondLst>
                                        </p:cTn>
                                        <p:tgtEl>
                                          <p:spTgt spid="1728"/>
                                        </p:tgtEl>
                                        <p:attrNameLst>
                                          <p:attrName>style.visibility</p:attrName>
                                        </p:attrNameLst>
                                      </p:cBhvr>
                                      <p:to>
                                        <p:strVal val="visible"/>
                                      </p:to>
                                    </p:set>
                                    <p:anim calcmode="lin" valueType="str">
                                      <p:cBhvr additive="repl">
                                        <p:cTn id="21" dur="500" fill="hold"/>
                                        <p:tgtEl>
                                          <p:spTgt spid="1728"/>
                                        </p:tgtEl>
                                      </p:cBhvr>
                                      <p:tavLst>
                                        <p:tav tm="100000">
                                          <p:val>
                                            <p:strVal val="width"/>
                                          </p:val>
                                        </p:tav>
                                      </p:tavLst>
                                    </p:anim>
                                    <p:anim calcmode="lin" valueType="str">
                                      <p:cBhvr additive="repl">
                                        <p:cTn id="22" dur="500" fill="hold"/>
                                        <p:tgtEl>
                                          <p:spTgt spid="1728"/>
                                        </p:tgtEl>
                                      </p:cBhvr>
                                      <p:tavLst>
                                        <p:tav tm="100000">
                                          <p:val>
                                            <p:strVal val="height"/>
                                          </p:val>
                                        </p:tav>
                                      </p:tavLst>
                                    </p:anim>
                                    <p:animEffect transition="in" filter="fade">
                                      <p:cBhvr additive="repl">
                                        <p:cTn id="23" dur="500"/>
                                        <p:tgtEl>
                                          <p:spTgt spid="17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fill="hold" nodeType="clickEffect">
                                  <p:stCondLst>
                                    <p:cond delay="0"/>
                                  </p:stCondLst>
                                  <p:childTnLst>
                                    <p:set>
                                      <p:cBhvr>
                                        <p:cTn id="27" dur="1" fill="hold">
                                          <p:stCondLst>
                                            <p:cond delay="0"/>
                                          </p:stCondLst>
                                        </p:cTn>
                                        <p:tgtEl>
                                          <p:spTgt spid="1724"/>
                                        </p:tgtEl>
                                        <p:attrNameLst>
                                          <p:attrName>style.visibility</p:attrName>
                                        </p:attrNameLst>
                                      </p:cBhvr>
                                      <p:to>
                                        <p:strVal val="visible"/>
                                      </p:to>
                                    </p:set>
                                    <p:anim calcmode="lin" valueType="str">
                                      <p:cBhvr additive="repl">
                                        <p:cTn id="28" dur="500" fill="hold"/>
                                        <p:tgtEl>
                                          <p:spTgt spid="1724"/>
                                        </p:tgtEl>
                                      </p:cBhvr>
                                      <p:tavLst>
                                        <p:tav tm="100000">
                                          <p:val>
                                            <p:strVal val="width"/>
                                          </p:val>
                                        </p:tav>
                                      </p:tavLst>
                                    </p:anim>
                                    <p:anim calcmode="lin" valueType="str">
                                      <p:cBhvr additive="repl">
                                        <p:cTn id="29" dur="500" fill="hold"/>
                                        <p:tgtEl>
                                          <p:spTgt spid="1724"/>
                                        </p:tgtEl>
                                      </p:cBhvr>
                                      <p:tavLst>
                                        <p:tav tm="100000">
                                          <p:val>
                                            <p:strVal val="height"/>
                                          </p:val>
                                        </p:tav>
                                      </p:tavLst>
                                    </p:anim>
                                    <p:animEffect transition="in" filter="fade">
                                      <p:cBhvr additive="repl">
                                        <p:cTn id="30" dur="500"/>
                                        <p:tgtEl>
                                          <p:spTgt spid="1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3- Le développement Agile </a:t>
            </a:r>
            <a:r>
              <a:rPr lang="fr-FR" sz="2400" b="0" strike="noStrike" spc="-1">
                <a:solidFill>
                  <a:srgbClr val="000000"/>
                </a:solidFill>
                <a:latin typeface="Calibri"/>
                <a:ea typeface="ＭＳ Ｐゴシック"/>
              </a:rPr>
              <a:t>(</a:t>
            </a:r>
            <a:r>
              <a:rPr lang="fr-FR" sz="2000" b="1" strike="noStrike" spc="-1">
                <a:solidFill>
                  <a:srgbClr val="000000"/>
                </a:solidFill>
                <a:latin typeface="Calibri"/>
                <a:ea typeface="ＭＳ Ｐゴシック"/>
              </a:rPr>
              <a:t>Conclusion</a:t>
            </a:r>
            <a:r>
              <a:rPr lang="fr-FR" sz="2400" b="0" strike="noStrike" spc="-1">
                <a:solidFill>
                  <a:srgbClr val="000000"/>
                </a:solidFill>
                <a:latin typeface="Calibri"/>
                <a:ea typeface="ＭＳ Ｐゴシック"/>
              </a:rPr>
              <a:t>)</a:t>
            </a:r>
            <a:endParaRPr lang="fr-FR" sz="2400" b="0" strike="noStrike" spc="-1">
              <a:latin typeface="Arial"/>
            </a:endParaRPr>
          </a:p>
        </p:txBody>
      </p:sp>
      <p:sp>
        <p:nvSpPr>
          <p:cNvPr id="1735" name="CustomShape 2"/>
          <p:cNvSpPr/>
          <p:nvPr/>
        </p:nvSpPr>
        <p:spPr>
          <a:xfrm>
            <a:off x="928800" y="2428920"/>
            <a:ext cx="7928640" cy="57708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80000"/>
              </a:lnSpc>
            </a:pPr>
            <a:r>
              <a:rPr lang="fr-FR" sz="2000" b="0" strike="noStrike" spc="-1">
                <a:solidFill>
                  <a:srgbClr val="000000"/>
                </a:solidFill>
                <a:latin typeface="Calibri"/>
                <a:ea typeface="ＭＳ Ｐゴシック"/>
              </a:rPr>
              <a:t>Va à contre sens des processus de développement lourds et bureaucratiques (Modèle en cascade, Modèle en V, …)</a:t>
            </a:r>
            <a:endParaRPr lang="fr-FR" sz="2000" b="0" strike="noStrike" spc="-1">
              <a:latin typeface="Arial"/>
            </a:endParaRPr>
          </a:p>
        </p:txBody>
      </p:sp>
      <p:sp>
        <p:nvSpPr>
          <p:cNvPr id="1736" name="CustomShape 3"/>
          <p:cNvSpPr/>
          <p:nvPr/>
        </p:nvSpPr>
        <p:spPr>
          <a:xfrm>
            <a:off x="928800" y="3195360"/>
            <a:ext cx="7928640" cy="13082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80000"/>
              </a:lnSpc>
            </a:pPr>
            <a:r>
              <a:rPr lang="fr-FR" sz="2000" b="0" strike="noStrike" spc="-1">
                <a:solidFill>
                  <a:srgbClr val="000000"/>
                </a:solidFill>
                <a:latin typeface="Calibri"/>
                <a:ea typeface="ＭＳ Ｐゴシック"/>
              </a:rPr>
              <a:t>Agile ne signifie pas</a:t>
            </a:r>
            <a:endParaRPr lang="fr-FR" sz="2000" b="0" strike="noStrike" spc="-1">
              <a:latin typeface="Arial"/>
            </a:endParaRPr>
          </a:p>
          <a:p>
            <a:pPr marL="457200" lvl="1" indent="4680" algn="just">
              <a:lnSpc>
                <a:spcPct val="80000"/>
              </a:lnSpc>
              <a:buClr>
                <a:srgbClr val="000000"/>
              </a:buClr>
              <a:buFont typeface="Wingdings" charset="2"/>
              <a:buChar char=""/>
            </a:pPr>
            <a:r>
              <a:rPr lang="fr-FR" sz="2000" b="0" strike="noStrike" spc="-1">
                <a:solidFill>
                  <a:srgbClr val="000000"/>
                </a:solidFill>
                <a:latin typeface="Calibri"/>
                <a:ea typeface="ＭＳ Ｐゴシック"/>
              </a:rPr>
              <a:t> Les processus et les outils importe peu.</a:t>
            </a:r>
            <a:endParaRPr lang="fr-FR" sz="2000" b="0" strike="noStrike" spc="-1">
              <a:latin typeface="Arial"/>
            </a:endParaRPr>
          </a:p>
          <a:p>
            <a:pPr marL="457200" lvl="1" indent="4680" algn="just">
              <a:lnSpc>
                <a:spcPct val="80000"/>
              </a:lnSpc>
              <a:buClr>
                <a:srgbClr val="000000"/>
              </a:buClr>
              <a:buFont typeface="Wingdings" charset="2"/>
              <a:buChar char=""/>
            </a:pPr>
            <a:r>
              <a:rPr lang="fr-FR" sz="2000" b="0" strike="noStrike" spc="-1">
                <a:solidFill>
                  <a:srgbClr val="000000"/>
                </a:solidFill>
                <a:latin typeface="Calibri"/>
                <a:ea typeface="ＭＳ Ｐゴシック"/>
              </a:rPr>
              <a:t> Pas de documentation</a:t>
            </a:r>
            <a:endParaRPr lang="fr-FR" sz="2000" b="0" strike="noStrike" spc="-1">
              <a:latin typeface="Arial"/>
            </a:endParaRPr>
          </a:p>
          <a:p>
            <a:pPr marL="457200" lvl="1" indent="4680" algn="just">
              <a:lnSpc>
                <a:spcPct val="80000"/>
              </a:lnSpc>
              <a:buClr>
                <a:srgbClr val="000000"/>
              </a:buClr>
              <a:buFont typeface="Wingdings" charset="2"/>
              <a:buChar char=""/>
            </a:pPr>
            <a:r>
              <a:rPr lang="fr-FR" sz="2000" b="0" strike="noStrike" spc="-1">
                <a:solidFill>
                  <a:srgbClr val="000000"/>
                </a:solidFill>
                <a:latin typeface="Calibri"/>
                <a:ea typeface="ＭＳ Ｐゴシック"/>
              </a:rPr>
              <a:t> Pas de contrats</a:t>
            </a:r>
            <a:endParaRPr lang="fr-FR" sz="2000" b="0" strike="noStrike" spc="-1">
              <a:latin typeface="Arial"/>
            </a:endParaRPr>
          </a:p>
          <a:p>
            <a:pPr marL="457200" lvl="1" indent="4680" algn="just">
              <a:lnSpc>
                <a:spcPct val="80000"/>
              </a:lnSpc>
              <a:buClr>
                <a:srgbClr val="000000"/>
              </a:buClr>
              <a:buFont typeface="Wingdings" charset="2"/>
              <a:buChar char=""/>
            </a:pPr>
            <a:r>
              <a:rPr lang="fr-FR" sz="2000" b="0" strike="noStrike" spc="-1">
                <a:solidFill>
                  <a:srgbClr val="000000"/>
                </a:solidFill>
                <a:latin typeface="Calibri"/>
                <a:ea typeface="ＭＳ Ｐゴシック"/>
              </a:rPr>
              <a:t> L‘élaboration des plans est une approche obselète</a:t>
            </a:r>
            <a:endParaRPr lang="fr-FR" sz="2000" b="0" strike="noStrike" spc="-1">
              <a:latin typeface="Arial"/>
            </a:endParaRPr>
          </a:p>
        </p:txBody>
      </p:sp>
      <p:sp>
        <p:nvSpPr>
          <p:cNvPr id="1737" name="CustomShape 4"/>
          <p:cNvSpPr/>
          <p:nvPr/>
        </p:nvSpPr>
        <p:spPr>
          <a:xfrm>
            <a:off x="928800" y="4695480"/>
            <a:ext cx="7928640" cy="82080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80000"/>
              </a:lnSpc>
            </a:pPr>
            <a:r>
              <a:rPr lang="fr-FR" sz="2000" b="0" strike="noStrike" spc="-1">
                <a:solidFill>
                  <a:srgbClr val="000000"/>
                </a:solidFill>
                <a:latin typeface="Calibri"/>
                <a:ea typeface="ＭＳ Ｐゴシック"/>
              </a:rPr>
              <a:t>Agile ne signifie pas désordre (Chaordic)</a:t>
            </a:r>
            <a:endParaRPr lang="fr-FR" sz="2000" b="0" strike="noStrike" spc="-1">
              <a:latin typeface="Arial"/>
            </a:endParaRPr>
          </a:p>
          <a:p>
            <a:pPr algn="just">
              <a:lnSpc>
                <a:spcPct val="80000"/>
              </a:lnSpc>
            </a:pPr>
            <a:r>
              <a:rPr lang="fr-FR" sz="2000" b="0" strike="noStrike" spc="-1">
                <a:solidFill>
                  <a:srgbClr val="000000"/>
                </a:solidFill>
                <a:latin typeface="Calibri"/>
                <a:ea typeface="ＭＳ Ｐゴシック"/>
              </a:rPr>
              <a:t>Combinaison du Chaos et de l‘Order, caractéristique du vivant et des systèmes complexes</a:t>
            </a:r>
            <a:endParaRPr lang="fr-FR" sz="2000" b="0" strike="noStrike" spc="-1">
              <a:latin typeface="Arial"/>
            </a:endParaRPr>
          </a:p>
        </p:txBody>
      </p:sp>
      <p:sp>
        <p:nvSpPr>
          <p:cNvPr id="1738" name="CustomShape 5"/>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CustomShape 1"/>
          <p:cNvSpPr/>
          <p:nvPr/>
        </p:nvSpPr>
        <p:spPr>
          <a:xfrm>
            <a:off x="857160" y="3129120"/>
            <a:ext cx="7571520" cy="129564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fr-FR" sz="4400" b="1" strike="noStrike" spc="-1">
                <a:solidFill>
                  <a:srgbClr val="000000"/>
                </a:solidFill>
                <a:latin typeface="Calibri"/>
                <a:ea typeface="ＭＳ Ｐゴシック"/>
              </a:rPr>
              <a:t> 4- L’ingénierie dirigées par les modèles</a:t>
            </a:r>
            <a:r>
              <a:rPr lang="fr-FR" sz="3600" b="1" strike="noStrike" spc="-1">
                <a:solidFill>
                  <a:srgbClr val="000000"/>
                </a:solidFill>
                <a:latin typeface="Calibri"/>
                <a:ea typeface="ＭＳ Ｐゴシック"/>
              </a:rPr>
              <a:t> </a:t>
            </a:r>
            <a:endParaRPr lang="fr-FR" sz="3600" b="0" strike="noStrike" spc="-1">
              <a:latin typeface="Arial"/>
            </a:endParaRPr>
          </a:p>
        </p:txBody>
      </p:sp>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101" name="CustomShape 2"/>
          <p:cNvSpPr/>
          <p:nvPr/>
        </p:nvSpPr>
        <p:spPr>
          <a:xfrm>
            <a:off x="1143000" y="2716920"/>
            <a:ext cx="7785720" cy="363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241"/>
              </a:spcBef>
            </a:pPr>
            <a:r>
              <a:rPr lang="fr-FR" sz="1800" b="1" strike="noStrike" spc="-1">
                <a:solidFill>
                  <a:srgbClr val="000000"/>
                </a:solidFill>
                <a:latin typeface="Calibri"/>
                <a:ea typeface="ＭＳ Ｐゴシック"/>
              </a:rPr>
              <a:t>2-La couche objets métiers </a:t>
            </a:r>
            <a:r>
              <a:rPr lang="fr-FR" sz="1800" b="0" strike="noStrike" spc="-1">
                <a:solidFill>
                  <a:srgbClr val="000000"/>
                </a:solidFill>
                <a:latin typeface="Calibri"/>
                <a:ea typeface="ＭＳ Ｐゴシック"/>
              </a:rPr>
              <a:t>(Business Objects ou BO)</a:t>
            </a:r>
            <a:endParaRPr lang="fr-FR" sz="1800" b="0" strike="noStrike" spc="-1">
              <a:latin typeface="Arial"/>
            </a:endParaRPr>
          </a:p>
        </p:txBody>
      </p:sp>
      <p:sp>
        <p:nvSpPr>
          <p:cNvPr id="102" name="CustomShape 3"/>
          <p:cNvSpPr/>
          <p:nvPr/>
        </p:nvSpPr>
        <p:spPr>
          <a:xfrm>
            <a:off x="1143000" y="3360960"/>
            <a:ext cx="7785720" cy="206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20000"/>
              </a:lnSpc>
            </a:pPr>
            <a:r>
              <a:rPr lang="fr-FR" sz="1800" b="0" strike="noStrike" spc="-1">
                <a:solidFill>
                  <a:srgbClr val="000000"/>
                </a:solidFill>
                <a:latin typeface="Calibri"/>
                <a:ea typeface="ＭＳ Ｐゴシック"/>
              </a:rPr>
              <a:t>Les classes de la couche des objets métiers (BO)  : </a:t>
            </a:r>
            <a:endParaRPr lang="fr-FR" sz="1800" b="0" strike="noStrike" spc="-1">
              <a:latin typeface="Arial"/>
            </a:endParaRPr>
          </a:p>
          <a:p>
            <a:pPr algn="just">
              <a:lnSpc>
                <a:spcPct val="120000"/>
              </a:lnSpc>
            </a:pPr>
            <a:endParaRPr lang="fr-FR" sz="1800" b="0" strike="noStrike" spc="-1">
              <a:latin typeface="Arial"/>
            </a:endParaRPr>
          </a:p>
          <a:p>
            <a:pPr marL="457200" lvl="1"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sont des projections des EBTs sous une forme plus concrète (semi concrètes)</a:t>
            </a:r>
            <a:endParaRPr lang="fr-FR" sz="1800" b="0" strike="noStrike" spc="-1">
              <a:latin typeface="Arial"/>
            </a:endParaRPr>
          </a:p>
          <a:p>
            <a:pPr marL="457200" lvl="1"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stables de l’extérieur mais intérieurement adaptables</a:t>
            </a:r>
            <a:endParaRPr lang="fr-FR" sz="1800" b="0" strike="noStrike" spc="-1">
              <a:latin typeface="Arial"/>
            </a:endParaRPr>
          </a:p>
          <a:p>
            <a:pPr marL="457200" lvl="1"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communes (extérieurement) entre toutes les applications du domaine</a:t>
            </a:r>
            <a:endParaRPr lang="fr-FR" sz="1800" b="0" strike="noStrike" spc="-1">
              <a:latin typeface="Arial"/>
            </a:endParaRPr>
          </a:p>
        </p:txBody>
      </p:sp>
      <p:sp>
        <p:nvSpPr>
          <p:cNvPr id="103" name="CustomShape 4"/>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(Principe et Objectif )</a:t>
            </a:r>
            <a:endParaRPr lang="fr-FR" sz="2400" b="0" strike="noStrike" spc="-1">
              <a:latin typeface="Arial"/>
            </a:endParaRPr>
          </a:p>
        </p:txBody>
      </p:sp>
      <p:sp>
        <p:nvSpPr>
          <p:cNvPr id="105" name="CustomShape 2"/>
          <p:cNvSpPr/>
          <p:nvPr/>
        </p:nvSpPr>
        <p:spPr>
          <a:xfrm>
            <a:off x="1143000" y="2680920"/>
            <a:ext cx="7785720" cy="3639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241"/>
              </a:spcBef>
            </a:pPr>
            <a:r>
              <a:rPr lang="fr-FR" sz="1800" b="1" strike="noStrike" spc="-1">
                <a:solidFill>
                  <a:srgbClr val="000000"/>
                </a:solidFill>
                <a:latin typeface="Calibri"/>
                <a:ea typeface="ＭＳ Ｐゴシック"/>
              </a:rPr>
              <a:t>3-La couche objets industriels </a:t>
            </a:r>
            <a:r>
              <a:rPr lang="fr-FR" sz="1800" b="0" strike="noStrike" spc="-1">
                <a:solidFill>
                  <a:srgbClr val="000000"/>
                </a:solidFill>
                <a:latin typeface="Calibri"/>
                <a:ea typeface="ＭＳ Ｐゴシック"/>
              </a:rPr>
              <a:t>(IOs)</a:t>
            </a:r>
            <a:endParaRPr lang="fr-FR" sz="1800" b="0" strike="noStrike" spc="-1">
              <a:latin typeface="Arial"/>
            </a:endParaRPr>
          </a:p>
        </p:txBody>
      </p:sp>
      <p:sp>
        <p:nvSpPr>
          <p:cNvPr id="106" name="CustomShape 3"/>
          <p:cNvSpPr/>
          <p:nvPr/>
        </p:nvSpPr>
        <p:spPr>
          <a:xfrm>
            <a:off x="1143000" y="3252960"/>
            <a:ext cx="7785720" cy="272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20000"/>
              </a:lnSpc>
            </a:pPr>
            <a:r>
              <a:rPr lang="fr-FR" sz="1800" b="0" strike="noStrike" spc="-1">
                <a:solidFill>
                  <a:srgbClr val="000000"/>
                </a:solidFill>
                <a:latin typeface="Calibri"/>
                <a:ea typeface="ＭＳ Ｐゴシック"/>
              </a:rPr>
              <a:t>Les classes de la couche objets industriels (IOs) : </a:t>
            </a:r>
            <a:endParaRPr lang="fr-FR" sz="1800" b="0" strike="noStrike" spc="-1">
              <a:latin typeface="Arial"/>
            </a:endParaRPr>
          </a:p>
          <a:p>
            <a:pPr algn="just">
              <a:lnSpc>
                <a:spcPct val="120000"/>
              </a:lnSpc>
            </a:pPr>
            <a:endParaRPr lang="fr-FR" sz="1800" b="0" strike="noStrike" spc="-1">
              <a:latin typeface="Arial"/>
            </a:endParaRPr>
          </a:p>
          <a:p>
            <a:pPr marL="457200" lvl="1"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Sont des projections des BO  sous une forme concrète (objets concrets et palpables dans le sens où ils représentent souvent des objets du monde réel</a:t>
            </a:r>
            <a:endParaRPr lang="fr-FR" sz="1800" b="0" strike="noStrike" spc="-1">
              <a:latin typeface="Arial"/>
            </a:endParaRPr>
          </a:p>
          <a:p>
            <a:pPr marL="457200" lvl="1"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Sont instables et peuvent être remplacés, ajoutés ou supprimés d’un système, sans affecter le noyau de ce dernier</a:t>
            </a:r>
            <a:endParaRPr lang="fr-FR" sz="1800" b="0" strike="noStrike" spc="-1">
              <a:latin typeface="Arial"/>
            </a:endParaRPr>
          </a:p>
          <a:p>
            <a:pPr marL="457200" lvl="1" indent="-215280" algn="just">
              <a:lnSpc>
                <a:spcPct val="120000"/>
              </a:lnSpc>
              <a:buClr>
                <a:srgbClr val="000000"/>
              </a:buClr>
              <a:buFont typeface="Wingdings" charset="2"/>
              <a:buChar char=""/>
            </a:pPr>
            <a:r>
              <a:rPr lang="fr-FR" sz="1800" b="0" strike="noStrike" spc="-1">
                <a:solidFill>
                  <a:srgbClr val="000000"/>
                </a:solidFill>
                <a:latin typeface="Calibri"/>
                <a:ea typeface="ＭＳ Ｐゴシック"/>
              </a:rPr>
              <a:t>  Sont totalement différentes d’une application à l’autre dans le même domaine</a:t>
            </a:r>
            <a:endParaRPr lang="fr-FR" sz="1800" b="0" strike="noStrike" spc="-1">
              <a:latin typeface="Arial"/>
            </a:endParaRPr>
          </a:p>
        </p:txBody>
      </p:sp>
      <p:sp>
        <p:nvSpPr>
          <p:cNvPr id="107" name="CustomShape 4"/>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571320" y="1643040"/>
            <a:ext cx="7428600" cy="455400"/>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79"/>
              </a:spcBef>
            </a:pPr>
            <a:r>
              <a:rPr lang="fr-FR" sz="2400" b="1" strike="noStrike" spc="-1">
                <a:solidFill>
                  <a:srgbClr val="000000"/>
                </a:solidFill>
                <a:latin typeface="Calibri"/>
                <a:ea typeface="ＭＳ Ｐゴシック"/>
              </a:rPr>
              <a:t>1- La stabilité </a:t>
            </a:r>
            <a:r>
              <a:rPr lang="fr-FR" sz="2400" b="0" strike="noStrike" spc="-1">
                <a:solidFill>
                  <a:srgbClr val="000000"/>
                </a:solidFill>
                <a:latin typeface="Calibri"/>
                <a:ea typeface="ＭＳ Ｐゴシック"/>
              </a:rPr>
              <a:t>(Les concepts)</a:t>
            </a:r>
            <a:endParaRPr lang="fr-FR" sz="2400" b="0" strike="noStrike" spc="-1">
              <a:latin typeface="Arial"/>
            </a:endParaRPr>
          </a:p>
        </p:txBody>
      </p:sp>
      <p:sp>
        <p:nvSpPr>
          <p:cNvPr id="109" name="CustomShape 2"/>
          <p:cNvSpPr/>
          <p:nvPr/>
        </p:nvSpPr>
        <p:spPr>
          <a:xfrm>
            <a:off x="1000080" y="2958120"/>
            <a:ext cx="7785720" cy="3945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74320" indent="-273240" algn="just">
              <a:lnSpc>
                <a:spcPct val="100000"/>
              </a:lnSpc>
              <a:spcBef>
                <a:spcPts val="400"/>
              </a:spcBef>
            </a:pPr>
            <a:r>
              <a:rPr lang="fr-FR" sz="2000" b="0" strike="noStrike" spc="-1">
                <a:solidFill>
                  <a:srgbClr val="000000"/>
                </a:solidFill>
                <a:latin typeface="Calibri"/>
                <a:ea typeface="ＭＳ Ｐゴシック"/>
              </a:rPr>
              <a:t>Utilise le paradigme orienté objet</a:t>
            </a:r>
            <a:endParaRPr lang="fr-FR" sz="2000" b="0" strike="noStrike" spc="-1">
              <a:latin typeface="Arial"/>
            </a:endParaRPr>
          </a:p>
        </p:txBody>
      </p:sp>
      <p:sp>
        <p:nvSpPr>
          <p:cNvPr id="111" name="CustomShape 4"/>
          <p:cNvSpPr/>
          <p:nvPr/>
        </p:nvSpPr>
        <p:spPr>
          <a:xfrm>
            <a:off x="1000080" y="3786190"/>
            <a:ext cx="7785720" cy="45468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20000"/>
              </a:lnSpc>
            </a:pPr>
            <a:r>
              <a:rPr lang="fr-FR" sz="2000" b="0" strike="noStrike" spc="-1" dirty="0">
                <a:solidFill>
                  <a:srgbClr val="000000"/>
                </a:solidFill>
                <a:latin typeface="Calibri"/>
                <a:ea typeface="ＭＳ Ｐゴシック"/>
              </a:rPr>
              <a:t>Propose une approche descendante d’identification des objets</a:t>
            </a:r>
            <a:endParaRPr lang="fr-FR" sz="2000" b="0" strike="noStrike" spc="-1" dirty="0">
              <a:latin typeface="Arial"/>
            </a:endParaRPr>
          </a:p>
        </p:txBody>
      </p:sp>
      <p:sp>
        <p:nvSpPr>
          <p:cNvPr id="112" name="CustomShape 5"/>
          <p:cNvSpPr/>
          <p:nvPr/>
        </p:nvSpPr>
        <p:spPr>
          <a:xfrm>
            <a:off x="-437040" y="142920"/>
            <a:ext cx="588744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457200" indent="-456120">
              <a:lnSpc>
                <a:spcPct val="100000"/>
              </a:lnSpc>
            </a:pPr>
            <a:r>
              <a:rPr lang="fr-FR" sz="3200" b="1" strike="noStrike" spc="-1">
                <a:solidFill>
                  <a:srgbClr val="FFFFFF"/>
                </a:solidFill>
                <a:latin typeface="Calibri"/>
                <a:ea typeface="ＭＳ Ｐゴシック"/>
              </a:rPr>
              <a:t>Approches basées processus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3031</TotalTime>
  <Words>3443</Words>
  <Application>LibreOffice/5.4.5.1$Windows_x86 LibreOffice_project/79c9829dd5d8054ec39a82dc51cd9eff340dbee8</Application>
  <PresentationFormat>Affichage à l'écran (4:3)</PresentationFormat>
  <Paragraphs>434</Paragraphs>
  <Slides>65</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65</vt:i4>
      </vt:variant>
    </vt:vector>
  </HeadingPairs>
  <TitlesOfParts>
    <vt:vector size="68" baseType="lpstr">
      <vt:lpstr>Office Theme</vt:lpstr>
      <vt:lpstr>Office Theme</vt:lpstr>
      <vt:lpstr>Picture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vector>
  </TitlesOfParts>
  <Company>Grenoble Ecole de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LINHARDT Julia</dc:creator>
  <dc:description/>
  <cp:lastModifiedBy>pixinfo</cp:lastModifiedBy>
  <cp:revision>481</cp:revision>
  <cp:lastPrinted>2014-04-03T14:28:01Z</cp:lastPrinted>
  <dcterms:created xsi:type="dcterms:W3CDTF">2011-09-28T08:15:00Z</dcterms:created>
  <dcterms:modified xsi:type="dcterms:W3CDTF">2019-10-02T21:22:27Z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Grenoble Ecole de Management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94</vt:i4>
  </property>
</Properties>
</file>