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463" r:id="rId3"/>
    <p:sldId id="589" r:id="rId4"/>
    <p:sldId id="590" r:id="rId5"/>
    <p:sldId id="592" r:id="rId6"/>
    <p:sldId id="591" r:id="rId7"/>
    <p:sldId id="464" r:id="rId8"/>
    <p:sldId id="465" r:id="rId9"/>
    <p:sldId id="585" r:id="rId10"/>
    <p:sldId id="586" r:id="rId11"/>
    <p:sldId id="587" r:id="rId12"/>
    <p:sldId id="588" r:id="rId13"/>
    <p:sldId id="257" r:id="rId14"/>
    <p:sldId id="306" r:id="rId15"/>
    <p:sldId id="332" r:id="rId16"/>
    <p:sldId id="333" r:id="rId17"/>
    <p:sldId id="334" r:id="rId18"/>
    <p:sldId id="335" r:id="rId19"/>
    <p:sldId id="336" r:id="rId20"/>
    <p:sldId id="337" r:id="rId21"/>
    <p:sldId id="338" r:id="rId22"/>
    <p:sldId id="339" r:id="rId23"/>
    <p:sldId id="340" r:id="rId24"/>
    <p:sldId id="361" r:id="rId25"/>
    <p:sldId id="341" r:id="rId26"/>
    <p:sldId id="307" r:id="rId27"/>
    <p:sldId id="446" r:id="rId28"/>
    <p:sldId id="447" r:id="rId29"/>
    <p:sldId id="448" r:id="rId30"/>
    <p:sldId id="449" r:id="rId31"/>
    <p:sldId id="450" r:id="rId32"/>
    <p:sldId id="451" r:id="rId33"/>
    <p:sldId id="452" r:id="rId34"/>
    <p:sldId id="362" r:id="rId35"/>
    <p:sldId id="460" r:id="rId36"/>
    <p:sldId id="461" r:id="rId37"/>
    <p:sldId id="462" r:id="rId38"/>
    <p:sldId id="310" r:id="rId39"/>
    <p:sldId id="312" r:id="rId40"/>
    <p:sldId id="313" r:id="rId41"/>
    <p:sldId id="370" r:id="rId42"/>
    <p:sldId id="314" r:id="rId43"/>
    <p:sldId id="315" r:id="rId44"/>
    <p:sldId id="364" r:id="rId45"/>
    <p:sldId id="365" r:id="rId46"/>
    <p:sldId id="366" r:id="rId47"/>
    <p:sldId id="367" r:id="rId48"/>
    <p:sldId id="368" r:id="rId49"/>
    <p:sldId id="369" r:id="rId50"/>
    <p:sldId id="316" r:id="rId51"/>
    <p:sldId id="317" r:id="rId52"/>
    <p:sldId id="371" r:id="rId53"/>
    <p:sldId id="318" r:id="rId54"/>
    <p:sldId id="319" r:id="rId55"/>
    <p:sldId id="320" r:id="rId56"/>
    <p:sldId id="321" r:id="rId57"/>
    <p:sldId id="322" r:id="rId58"/>
    <p:sldId id="288" r:id="rId59"/>
    <p:sldId id="417" r:id="rId60"/>
    <p:sldId id="405" r:id="rId61"/>
    <p:sldId id="418" r:id="rId62"/>
    <p:sldId id="407" r:id="rId63"/>
    <p:sldId id="411" r:id="rId64"/>
    <p:sldId id="459" r:id="rId65"/>
    <p:sldId id="410" r:id="rId66"/>
    <p:sldId id="415" r:id="rId67"/>
    <p:sldId id="419" r:id="rId68"/>
    <p:sldId id="420" r:id="rId69"/>
    <p:sldId id="421" r:id="rId70"/>
    <p:sldId id="401" r:id="rId71"/>
    <p:sldId id="480" r:id="rId72"/>
    <p:sldId id="402" r:id="rId73"/>
    <p:sldId id="517" r:id="rId74"/>
    <p:sldId id="403" r:id="rId75"/>
    <p:sldId id="308" r:id="rId76"/>
    <p:sldId id="422" r:id="rId77"/>
    <p:sldId id="423" r:id="rId78"/>
    <p:sldId id="424" r:id="rId79"/>
    <p:sldId id="425" r:id="rId80"/>
    <p:sldId id="426" r:id="rId81"/>
    <p:sldId id="427" r:id="rId82"/>
    <p:sldId id="428" r:id="rId83"/>
    <p:sldId id="429" r:id="rId84"/>
    <p:sldId id="433" r:id="rId85"/>
    <p:sldId id="432" r:id="rId86"/>
    <p:sldId id="431" r:id="rId87"/>
    <p:sldId id="437" r:id="rId88"/>
    <p:sldId id="430" r:id="rId89"/>
    <p:sldId id="434" r:id="rId90"/>
    <p:sldId id="435" r:id="rId91"/>
    <p:sldId id="436" r:id="rId9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4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52.wmf"/><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94.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1.wmf"/><Relationship Id="rId1" Type="http://schemas.openxmlformats.org/officeDocument/2006/relationships/image" Target="../media/image76.wmf"/><Relationship Id="rId4" Type="http://schemas.openxmlformats.org/officeDocument/2006/relationships/image" Target="../media/image10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103.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13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80.wmf"/><Relationship Id="rId1" Type="http://schemas.openxmlformats.org/officeDocument/2006/relationships/image" Target="../media/image76.wmf"/><Relationship Id="rId6" Type="http://schemas.openxmlformats.org/officeDocument/2006/relationships/image" Target="../media/image146.wmf"/><Relationship Id="rId5" Type="http://schemas.openxmlformats.org/officeDocument/2006/relationships/image" Target="../media/image145.wmf"/><Relationship Id="rId4" Type="http://schemas.openxmlformats.org/officeDocument/2006/relationships/image" Target="../media/image14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4" Type="http://schemas.openxmlformats.org/officeDocument/2006/relationships/image" Target="../media/image16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21.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E8A97-48E2-4BD4-9D73-6A91648B257F}" type="datetimeFigureOut">
              <a:rPr lang="fr-FR" smtClean="0"/>
              <a:pPr/>
              <a:t>17/01/2021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2A63-C22F-4A17-90B1-AA840D61A2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7B06F9-E53A-4B52-9354-F69401B1CA50}" type="slidenum">
              <a:rPr lang="en-US" smtClean="0"/>
              <a:pPr/>
              <a:t>27</a:t>
            </a:fld>
            <a:endParaRPr lang="en-US"/>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798515CF-DC64-471E-B552-075D1EB623E0}" type="slidenum">
              <a:rPr lang="fr-FR"/>
              <a:pPr/>
              <a:t>41</a:t>
            </a:fld>
            <a:endParaRPr lang="fr-FR"/>
          </a:p>
        </p:txBody>
      </p:sp>
      <p:sp>
        <p:nvSpPr>
          <p:cNvPr id="6146" name="Rectangle 2"/>
          <p:cNvSpPr>
            <a:spLocks noGrp="1" noRot="1" noChangeAspect="1" noChangeArrowheads="1" noTextEdit="1"/>
          </p:cNvSpPr>
          <p:nvPr>
            <p:ph type="sldImg"/>
          </p:nvPr>
        </p:nvSpPr>
        <p:spPr>
          <a:xfrm>
            <a:off x="1150938" y="692150"/>
            <a:ext cx="4556125" cy="34163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499A4D4F-CE7B-4917-9BA0-A6DB5574770B}" type="slidenum">
              <a:rPr lang="fr-FR"/>
              <a:pPr/>
              <a:t>44</a:t>
            </a:fld>
            <a:endParaRPr lang="fr-FR"/>
          </a:p>
        </p:txBody>
      </p:sp>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3884613" y="8685213"/>
            <a:ext cx="2971800" cy="457200"/>
          </a:xfrm>
          <a:prstGeom prst="rect">
            <a:avLst/>
          </a:prstGeom>
          <a:ln/>
        </p:spPr>
        <p:txBody>
          <a:bodyPr/>
          <a:lstStyle/>
          <a:p>
            <a:fld id="{0E862550-FAAB-4BB5-AF5B-158B0CFA8657}" type="slidenum">
              <a:rPr lang="fr-FR"/>
              <a:pPr/>
              <a:t>45</a:t>
            </a:fld>
            <a:endParaRPr lang="fr-FR"/>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FED98E2D-10EA-4E47-8AE1-13B0B236C8F4}" type="slidenum">
              <a:rPr lang="fr-FR"/>
              <a:pPr/>
              <a:t>70</a:t>
            </a:fld>
            <a:endParaRPr lang="fr-FR"/>
          </a:p>
        </p:txBody>
      </p:sp>
      <p:sp>
        <p:nvSpPr>
          <p:cNvPr id="4098" name="Rectangle 2"/>
          <p:cNvSpPr>
            <a:spLocks noGrp="1" noRot="1" noChangeAspect="1" noChangeArrowheads="1" noTextEdit="1"/>
          </p:cNvSpPr>
          <p:nvPr>
            <p:ph type="sldImg"/>
          </p:nvPr>
        </p:nvSpPr>
        <p:spPr>
          <a:xfrm>
            <a:off x="812800" y="769938"/>
            <a:ext cx="5232400" cy="3622675"/>
          </a:xfrm>
          <a:ln/>
        </p:spPr>
      </p:sp>
      <p:sp>
        <p:nvSpPr>
          <p:cNvPr id="4099" name="Rectangle 3"/>
          <p:cNvSpPr>
            <a:spLocks noGrp="1" noChangeArrowheads="1"/>
          </p:cNvSpPr>
          <p:nvPr>
            <p:ph type="body" idx="1"/>
          </p:nvPr>
        </p:nvSpPr>
        <p:spPr>
          <a:xfrm>
            <a:off x="914400" y="4623100"/>
            <a:ext cx="5029200" cy="4391946"/>
          </a:xfrm>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FED98E2D-10EA-4E47-8AE1-13B0B236C8F4}" type="slidenum">
              <a:rPr lang="fr-FR"/>
              <a:pPr/>
              <a:t>71</a:t>
            </a:fld>
            <a:endParaRPr lang="fr-FR"/>
          </a:p>
        </p:txBody>
      </p:sp>
      <p:sp>
        <p:nvSpPr>
          <p:cNvPr id="4098" name="Rectangle 2"/>
          <p:cNvSpPr>
            <a:spLocks noGrp="1" noRot="1" noChangeAspect="1" noChangeArrowheads="1" noTextEdit="1"/>
          </p:cNvSpPr>
          <p:nvPr>
            <p:ph type="sldImg"/>
          </p:nvPr>
        </p:nvSpPr>
        <p:spPr>
          <a:xfrm>
            <a:off x="812800" y="769938"/>
            <a:ext cx="5232400" cy="3622675"/>
          </a:xfrm>
          <a:ln/>
        </p:spPr>
      </p:sp>
      <p:sp>
        <p:nvSpPr>
          <p:cNvPr id="4099" name="Rectangle 3"/>
          <p:cNvSpPr>
            <a:spLocks noGrp="1" noChangeArrowheads="1"/>
          </p:cNvSpPr>
          <p:nvPr>
            <p:ph type="body" idx="1"/>
          </p:nvPr>
        </p:nvSpPr>
        <p:spPr>
          <a:xfrm>
            <a:off x="914400" y="4623100"/>
            <a:ext cx="5029200" cy="4391946"/>
          </a:xfrm>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51CD3895-EE86-4D80-BFB3-0B26329BA2F9}" type="slidenum">
              <a:rPr lang="fr-FR"/>
              <a:pPr/>
              <a:t>72</a:t>
            </a:fld>
            <a:endParaRPr lang="fr-FR"/>
          </a:p>
        </p:txBody>
      </p:sp>
      <p:sp>
        <p:nvSpPr>
          <p:cNvPr id="12290" name="Rectangle 2"/>
          <p:cNvSpPr>
            <a:spLocks noGrp="1" noRot="1" noChangeAspect="1" noChangeArrowheads="1" noTextEdit="1"/>
          </p:cNvSpPr>
          <p:nvPr>
            <p:ph type="sldImg"/>
          </p:nvPr>
        </p:nvSpPr>
        <p:spPr>
          <a:xfrm>
            <a:off x="966788" y="858838"/>
            <a:ext cx="4924425" cy="3409950"/>
          </a:xfrm>
          <a:ln/>
        </p:spPr>
      </p:sp>
      <p:sp>
        <p:nvSpPr>
          <p:cNvPr id="122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51CD3895-EE86-4D80-BFB3-0B26329BA2F9}" type="slidenum">
              <a:rPr lang="fr-FR"/>
              <a:pPr/>
              <a:t>73</a:t>
            </a:fld>
            <a:endParaRPr lang="fr-FR"/>
          </a:p>
        </p:txBody>
      </p:sp>
      <p:sp>
        <p:nvSpPr>
          <p:cNvPr id="12290" name="Rectangle 2"/>
          <p:cNvSpPr>
            <a:spLocks noGrp="1" noRot="1" noChangeAspect="1" noChangeArrowheads="1" noTextEdit="1"/>
          </p:cNvSpPr>
          <p:nvPr>
            <p:ph type="sldImg"/>
          </p:nvPr>
        </p:nvSpPr>
        <p:spPr>
          <a:xfrm>
            <a:off x="966788" y="858838"/>
            <a:ext cx="4924425" cy="3409950"/>
          </a:xfrm>
          <a:ln/>
        </p:spPr>
      </p:sp>
      <p:sp>
        <p:nvSpPr>
          <p:cNvPr id="122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81892CAD-B378-417A-A25C-4BA7C8707757}" type="slidenum">
              <a:rPr lang="fr-FR"/>
              <a:pPr/>
              <a:t>74</a:t>
            </a:fld>
            <a:endParaRPr lang="fr-FR"/>
          </a:p>
        </p:txBody>
      </p:sp>
      <p:sp>
        <p:nvSpPr>
          <p:cNvPr id="15362" name="Rectangle 2"/>
          <p:cNvSpPr>
            <a:spLocks noGrp="1" noRot="1" noChangeAspect="1" noChangeArrowheads="1" noTextEdit="1"/>
          </p:cNvSpPr>
          <p:nvPr>
            <p:ph type="sldImg"/>
          </p:nvPr>
        </p:nvSpPr>
        <p:spPr>
          <a:xfrm>
            <a:off x="966788" y="858838"/>
            <a:ext cx="4924425" cy="3409950"/>
          </a:xfrm>
          <a:ln/>
        </p:spPr>
      </p:sp>
      <p:sp>
        <p:nvSpPr>
          <p:cNvPr id="153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20EFD2D-FC56-48B0-8156-5E4156471F36}" type="slidenum">
              <a:rPr lang="en-US" smtClean="0"/>
              <a:pPr/>
              <a:t>28</a:t>
            </a:fld>
            <a:endParaRPr lang="en-US"/>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B32FF7F-F648-4556-A6DF-58273B4C43BF}" type="slidenum">
              <a:rPr lang="en-US" smtClean="0"/>
              <a:pPr/>
              <a:t>29</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5A67A2C-C3F6-4EEC-B2E9-1B56132717B4}" type="slidenum">
              <a:rPr lang="en-US" smtClean="0"/>
              <a:pPr/>
              <a:t>30</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B8BB4A-7A4B-4CF7-9E8A-72C19116CDE5}" type="slidenum">
              <a:rPr lang="en-US" smtClean="0"/>
              <a:pPr/>
              <a:t>31</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52C44F-7C4D-4507-ADF3-DD6616BE0A0C}" type="slidenum">
              <a:rPr lang="en-US" smtClean="0"/>
              <a:pPr/>
              <a:t>32</a:t>
            </a:fld>
            <a:endParaRPr lang="en-US"/>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493B431-4FE3-4417-B42C-65275A27138B}" type="slidenum">
              <a:rPr lang="en-US" smtClean="0"/>
              <a:pPr/>
              <a:t>33</a:t>
            </a:fld>
            <a:endParaRPr lang="en-US"/>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35</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B2D8BD-A0DB-410B-91B2-79A7AE9FD167}" type="slidenum">
              <a:rPr lang="fr-FR"/>
              <a:pPr/>
              <a:t>37</a:t>
            </a:fld>
            <a:endParaRPr lang="fr-F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677C-6637-4704-863B-14F99EE131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hyperlink" Target="https://fr.wikipedia.org/wiki/Distance_de_Manhattan" TargetMode="External"/><Relationship Id="rId7"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8.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9.wmf"/><Relationship Id="rId2" Type="http://schemas.openxmlformats.org/officeDocument/2006/relationships/slideLayout" Target="../slideLayouts/slideLayout1.xml"/><Relationship Id="rId16" Type="http://schemas.openxmlformats.org/officeDocument/2006/relationships/image" Target="../media/image41.wmf"/><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38.wmf"/><Relationship Id="rId4" Type="http://schemas.openxmlformats.org/officeDocument/2006/relationships/image" Target="../media/image21.wmf"/><Relationship Id="rId9" Type="http://schemas.openxmlformats.org/officeDocument/2006/relationships/oleObject" Target="../embeddings/oleObject20.bin"/><Relationship Id="rId14" Type="http://schemas.openxmlformats.org/officeDocument/2006/relationships/image" Target="../media/image40.wmf"/></Relationships>
</file>

<file path=ppt/slides/_rels/slide2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25.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28.bin"/><Relationship Id="rId4"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9.wmf"/><Relationship Id="rId5" Type="http://schemas.openxmlformats.org/officeDocument/2006/relationships/oleObject" Target="../embeddings/oleObject3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35.bin"/><Relationship Id="rId4" Type="http://schemas.openxmlformats.org/officeDocument/2006/relationships/image" Target="../media/image52.wmf"/><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7.bin"/><Relationship Id="rId5" Type="http://schemas.openxmlformats.org/officeDocument/2006/relationships/image" Target="../media/image70.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7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2.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6.wmf"/><Relationship Id="rId4"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45.bin"/><Relationship Id="rId4" Type="http://schemas.openxmlformats.org/officeDocument/2006/relationships/image" Target="../media/image7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9.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8.bin"/><Relationship Id="rId5" Type="http://schemas.openxmlformats.org/officeDocument/2006/relationships/image" Target="../media/image80.wmf"/><Relationship Id="rId4" Type="http://schemas.openxmlformats.org/officeDocument/2006/relationships/oleObject" Target="../embeddings/oleObject47.bin"/><Relationship Id="rId9" Type="http://schemas.openxmlformats.org/officeDocument/2006/relationships/image" Target="../media/image82.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85.w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84.wmf"/><Relationship Id="rId5" Type="http://schemas.openxmlformats.org/officeDocument/2006/relationships/image" Target="../media/image87.wmf"/><Relationship Id="rId10" Type="http://schemas.openxmlformats.org/officeDocument/2006/relationships/oleObject" Target="../embeddings/oleObject52.bin"/><Relationship Id="rId4" Type="http://schemas.openxmlformats.org/officeDocument/2006/relationships/image" Target="../media/image86.wmf"/><Relationship Id="rId9" Type="http://schemas.openxmlformats.org/officeDocument/2006/relationships/image" Target="../media/image52.wmf"/></Relationships>
</file>

<file path=ppt/slides/_rels/slide3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56.bin"/></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0.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9.bin"/><Relationship Id="rId5" Type="http://schemas.openxmlformats.org/officeDocument/2006/relationships/image" Target="../media/image76.wmf"/><Relationship Id="rId4" Type="http://schemas.openxmlformats.org/officeDocument/2006/relationships/oleObject" Target="../embeddings/oleObject58.bin"/><Relationship Id="rId9"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1.bin"/><Relationship Id="rId7"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62.bin"/><Relationship Id="rId10" Type="http://schemas.openxmlformats.org/officeDocument/2006/relationships/oleObject" Target="../embeddings/oleObject64.bin"/><Relationship Id="rId4" Type="http://schemas.openxmlformats.org/officeDocument/2006/relationships/image" Target="../media/image95.wmf"/><Relationship Id="rId9" Type="http://schemas.openxmlformats.org/officeDocument/2006/relationships/image" Target="../media/image97.wmf"/></Relationships>
</file>

<file path=ppt/slides/_rels/slide43.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11.xml"/><Relationship Id="rId7" Type="http://schemas.openxmlformats.org/officeDocument/2006/relationships/image" Target="../media/image101.wmf"/><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6.bin"/><Relationship Id="rId11" Type="http://schemas.openxmlformats.org/officeDocument/2006/relationships/oleObject" Target="../embeddings/oleObject69.bin"/><Relationship Id="rId5" Type="http://schemas.openxmlformats.org/officeDocument/2006/relationships/image" Target="../media/image76.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12.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image" Target="../media/image76.wmf"/><Relationship Id="rId4" Type="http://schemas.openxmlformats.org/officeDocument/2006/relationships/oleObject" Target="../embeddings/oleObject70.bin"/><Relationship Id="rId9" Type="http://schemas.openxmlformats.org/officeDocument/2006/relationships/image" Target="../media/image80.wmf"/></Relationships>
</file>

<file path=ppt/slides/_rels/slide4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109.w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11.wmf"/><Relationship Id="rId5" Type="http://schemas.openxmlformats.org/officeDocument/2006/relationships/oleObject" Target="../embeddings/oleObject75.bin"/><Relationship Id="rId10" Type="http://schemas.openxmlformats.org/officeDocument/2006/relationships/image" Target="../media/image114.png"/><Relationship Id="rId4" Type="http://schemas.openxmlformats.org/officeDocument/2006/relationships/image" Target="../media/image110.wmf"/><Relationship Id="rId9" Type="http://schemas.openxmlformats.org/officeDocument/2006/relationships/image" Target="../media/image113.png"/></Relationships>
</file>

<file path=ppt/slides/_rels/slide6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15.wmf"/><Relationship Id="rId4" Type="http://schemas.openxmlformats.org/officeDocument/2006/relationships/oleObject" Target="../embeddings/oleObject77.bin"/></Relationships>
</file>

<file path=ppt/slides/_rels/slide6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1.xml"/><Relationship Id="rId1" Type="http://schemas.openxmlformats.org/officeDocument/2006/relationships/audio" Target="file:///C:\Users\STS\Desktop\sons%20enregistr&#233;s%20doghmanes\2.wma" TargetMode="External"/><Relationship Id="rId4" Type="http://schemas.openxmlformats.org/officeDocument/2006/relationships/image" Target="../media/image118.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0.wmf"/><Relationship Id="rId5" Type="http://schemas.openxmlformats.org/officeDocument/2006/relationships/oleObject" Target="../embeddings/oleObject79.bin"/><Relationship Id="rId4" Type="http://schemas.openxmlformats.org/officeDocument/2006/relationships/image" Target="../media/image119.wmf"/></Relationships>
</file>

<file path=ppt/slides/_rels/slide66.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85.bin"/><Relationship Id="rId18" Type="http://schemas.openxmlformats.org/officeDocument/2006/relationships/image" Target="../media/image128.wmf"/><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125.w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127.wmf"/><Relationship Id="rId1" Type="http://schemas.openxmlformats.org/officeDocument/2006/relationships/vmlDrawing" Target="../drawings/vmlDrawing26.vml"/><Relationship Id="rId6" Type="http://schemas.openxmlformats.org/officeDocument/2006/relationships/image" Target="../media/image122.w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83.bin"/><Relationship Id="rId14" Type="http://schemas.openxmlformats.org/officeDocument/2006/relationships/image" Target="../media/image126.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30.wmf"/><Relationship Id="rId5" Type="http://schemas.openxmlformats.org/officeDocument/2006/relationships/oleObject" Target="../embeddings/oleObject89.bin"/><Relationship Id="rId4" Type="http://schemas.openxmlformats.org/officeDocument/2006/relationships/image" Target="../media/image129.wmf"/></Relationships>
</file>

<file path=ppt/slides/_rels/slide68.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136.png"/><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32.wmf"/><Relationship Id="rId11" Type="http://schemas.openxmlformats.org/officeDocument/2006/relationships/image" Target="../media/image135.png"/><Relationship Id="rId5" Type="http://schemas.openxmlformats.org/officeDocument/2006/relationships/oleObject" Target="../embeddings/oleObject91.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93.bin"/></Relationships>
</file>

<file path=ppt/slides/_rels/slide69.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99.bin"/><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141.wmf"/><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138.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140.wmf"/><Relationship Id="rId4" Type="http://schemas.openxmlformats.org/officeDocument/2006/relationships/image" Target="../media/image137.wmf"/><Relationship Id="rId9" Type="http://schemas.openxmlformats.org/officeDocument/2006/relationships/oleObject" Target="../embeddings/oleObject97.bin"/><Relationship Id="rId14" Type="http://schemas.openxmlformats.org/officeDocument/2006/relationships/image" Target="../media/image142.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45.wmf"/><Relationship Id="rId18" Type="http://schemas.openxmlformats.org/officeDocument/2006/relationships/oleObject" Target="../embeddings/oleObject107.bin"/><Relationship Id="rId3" Type="http://schemas.openxmlformats.org/officeDocument/2006/relationships/notesSlide" Target="../notesSlides/notesSlide13.xml"/><Relationship Id="rId7" Type="http://schemas.openxmlformats.org/officeDocument/2006/relationships/image" Target="../media/image80.wmf"/><Relationship Id="rId12" Type="http://schemas.openxmlformats.org/officeDocument/2006/relationships/oleObject" Target="../embeddings/oleObject104.bin"/><Relationship Id="rId17" Type="http://schemas.openxmlformats.org/officeDocument/2006/relationships/image" Target="../media/image147.wmf"/><Relationship Id="rId2" Type="http://schemas.openxmlformats.org/officeDocument/2006/relationships/slideLayout" Target="../slideLayouts/slideLayout2.xml"/><Relationship Id="rId16" Type="http://schemas.openxmlformats.org/officeDocument/2006/relationships/oleObject" Target="../embeddings/oleObject106.bin"/><Relationship Id="rId1" Type="http://schemas.openxmlformats.org/officeDocument/2006/relationships/vmlDrawing" Target="../drawings/vmlDrawing30.vml"/><Relationship Id="rId6" Type="http://schemas.openxmlformats.org/officeDocument/2006/relationships/oleObject" Target="../embeddings/oleObject101.bin"/><Relationship Id="rId11" Type="http://schemas.openxmlformats.org/officeDocument/2006/relationships/image" Target="../media/image144.wmf"/><Relationship Id="rId5" Type="http://schemas.openxmlformats.org/officeDocument/2006/relationships/image" Target="../media/image76.wmf"/><Relationship Id="rId15" Type="http://schemas.openxmlformats.org/officeDocument/2006/relationships/image" Target="../media/image146.wmf"/><Relationship Id="rId10" Type="http://schemas.openxmlformats.org/officeDocument/2006/relationships/oleObject" Target="../embeddings/oleObject103.bin"/><Relationship Id="rId19" Type="http://schemas.openxmlformats.org/officeDocument/2006/relationships/image" Target="../media/image148.wmf"/><Relationship Id="rId4" Type="http://schemas.openxmlformats.org/officeDocument/2006/relationships/oleObject" Target="../embeddings/oleObject100.bin"/><Relationship Id="rId9" Type="http://schemas.openxmlformats.org/officeDocument/2006/relationships/image" Target="../media/image143.wmf"/><Relationship Id="rId14" Type="http://schemas.openxmlformats.org/officeDocument/2006/relationships/oleObject" Target="../embeddings/oleObject10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09.bin"/><Relationship Id="rId5" Type="http://schemas.openxmlformats.org/officeDocument/2006/relationships/image" Target="../media/image80.wmf"/><Relationship Id="rId4" Type="http://schemas.openxmlformats.org/officeDocument/2006/relationships/oleObject" Target="../embeddings/oleObject10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0.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11.bin"/><Relationship Id="rId5" Type="http://schemas.openxmlformats.org/officeDocument/2006/relationships/image" Target="../media/image149.wmf"/><Relationship Id="rId4" Type="http://schemas.openxmlformats.org/officeDocument/2006/relationships/oleObject" Target="../embeddings/oleObject110.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notesSlide" Target="../notesSlides/notesSlide16.xml"/><Relationship Id="rId7" Type="http://schemas.openxmlformats.org/officeDocument/2006/relationships/image" Target="../media/image152.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13.bin"/><Relationship Id="rId5" Type="http://schemas.openxmlformats.org/officeDocument/2006/relationships/image" Target="../media/image151.wmf"/><Relationship Id="rId4" Type="http://schemas.openxmlformats.org/officeDocument/2006/relationships/oleObject" Target="../embeddings/oleObject112.bin"/><Relationship Id="rId9" Type="http://schemas.openxmlformats.org/officeDocument/2006/relationships/image" Target="../media/image153.w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54.wmf"/><Relationship Id="rId4" Type="http://schemas.openxmlformats.org/officeDocument/2006/relationships/oleObject" Target="../embeddings/oleObject115.bin"/></Relationships>
</file>

<file path=ppt/slides/_rels/slide75.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oleObject" Target="../embeddings/oleObject116.bin"/><Relationship Id="rId7" Type="http://schemas.openxmlformats.org/officeDocument/2006/relationships/image" Target="../media/image167.w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oleObject" Target="../embeddings/oleObject117.bin"/><Relationship Id="rId11" Type="http://schemas.openxmlformats.org/officeDocument/2006/relationships/image" Target="../media/image169.wmf"/><Relationship Id="rId5" Type="http://schemas.openxmlformats.org/officeDocument/2006/relationships/image" Target="../media/image170.png"/><Relationship Id="rId10" Type="http://schemas.openxmlformats.org/officeDocument/2006/relationships/oleObject" Target="../embeddings/oleObject119.bin"/><Relationship Id="rId4" Type="http://schemas.openxmlformats.org/officeDocument/2006/relationships/image" Target="../media/image166.wmf"/><Relationship Id="rId9" Type="http://schemas.openxmlformats.org/officeDocument/2006/relationships/image" Target="../media/image168.wmf"/></Relationships>
</file>

<file path=ppt/slides/_rels/slide8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571744"/>
            <a:ext cx="9144000" cy="1200329"/>
          </a:xfrm>
          <a:prstGeom prst="rect">
            <a:avLst/>
          </a:prstGeom>
          <a:noFill/>
        </p:spPr>
        <p:txBody>
          <a:bodyPr wrap="square" rtlCol="0">
            <a:spAutoFit/>
          </a:bodyPr>
          <a:lstStyle/>
          <a:p>
            <a:pPr algn="ctr"/>
            <a:r>
              <a:rPr lang="fr-FR" sz="3600" b="1" dirty="0">
                <a:solidFill>
                  <a:srgbClr val="FF0000"/>
                </a:solidFill>
              </a:rPr>
              <a:t>Rappels des principaux résultats de la Théorie du signal</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643578"/>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à New York (nombre de gens contaminés par jour) uniquement dans le domaine temporel? Que doit faire l’ épidémiologiste ?</a:t>
            </a:r>
          </a:p>
        </p:txBody>
      </p:sp>
      <p:pic>
        <p:nvPicPr>
          <p:cNvPr id="161794" name="Picture 2"/>
          <p:cNvPicPr>
            <a:picLocks noChangeAspect="1" noChangeArrowheads="1"/>
          </p:cNvPicPr>
          <p:nvPr/>
        </p:nvPicPr>
        <p:blipFill>
          <a:blip r:embed="rId2"/>
          <a:srcRect/>
          <a:stretch>
            <a:fillRect/>
          </a:stretch>
        </p:blipFill>
        <p:spPr bwMode="auto">
          <a:xfrm>
            <a:off x="142844" y="1285860"/>
            <a:ext cx="8572559" cy="3948108"/>
          </a:xfrm>
          <a:prstGeom prst="rect">
            <a:avLst/>
          </a:prstGeom>
          <a:noFill/>
          <a:ln w="9525">
            <a:noFill/>
            <a:miter lim="800000"/>
            <a:headEnd/>
            <a:tailEnd/>
          </a:ln>
          <a:effectLst/>
        </p:spPr>
      </p:pic>
      <p:sp>
        <p:nvSpPr>
          <p:cNvPr id="8" name="ZoneTexte 7"/>
          <p:cNvSpPr txBox="1"/>
          <p:nvPr/>
        </p:nvSpPr>
        <p:spPr>
          <a:xfrm>
            <a:off x="1785918" y="5243468"/>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a:t>
            </a:r>
            <a:r>
              <a:rPr lang="fr-FR" sz="2000" b="1" dirty="0" err="1">
                <a:solidFill>
                  <a:srgbClr val="C00000"/>
                </a:solidFill>
                <a:latin typeface="Times New Roman" pitchFamily="18" charset="0"/>
                <a:cs typeface="Times New Roman" pitchFamily="18" charset="0"/>
              </a:rPr>
              <a:t>cla</a:t>
            </a:r>
            <a:r>
              <a:rPr lang="fr-FR" sz="2000" b="1" dirty="0">
                <a:solidFill>
                  <a:srgbClr val="C00000"/>
                </a:solidFill>
                <a:latin typeface="Times New Roman" pitchFamily="18" charset="0"/>
                <a:cs typeface="Times New Roman" pitchFamily="18" charset="0"/>
              </a:rPr>
              <a:t> </a:t>
            </a:r>
            <a:r>
              <a:rPr lang="fr-FR" sz="2000" b="1" dirty="0" err="1">
                <a:solidFill>
                  <a:srgbClr val="C00000"/>
                </a:solidFill>
                <a:latin typeface="Times New Roman" pitchFamily="18" charset="0"/>
                <a:cs typeface="Times New Roman" pitchFamily="18" charset="0"/>
              </a:rPr>
              <a:t>ovid</a:t>
            </a:r>
            <a:r>
              <a:rPr lang="fr-FR" sz="2000" b="1" dirty="0">
                <a:solidFill>
                  <a:srgbClr val="C00000"/>
                </a:solidFill>
                <a:latin typeface="Times New Roman" pitchFamily="18" charset="0"/>
                <a:cs typeface="Times New Roman" pitchFamily="18" charset="0"/>
              </a:rPr>
              <a:t>-19 au Michigan (nombre de gens contaminés par jour) uniquement dans le domaine temporel? Que doit faire l’ épidémiologiste?</a:t>
            </a:r>
          </a:p>
        </p:txBody>
      </p:sp>
      <p:pic>
        <p:nvPicPr>
          <p:cNvPr id="162818" name="Picture 2"/>
          <p:cNvPicPr>
            <a:picLocks noChangeAspect="1" noChangeArrowheads="1"/>
          </p:cNvPicPr>
          <p:nvPr/>
        </p:nvPicPr>
        <p:blipFill>
          <a:blip r:embed="rId2"/>
          <a:srcRect/>
          <a:stretch>
            <a:fillRect/>
          </a:stretch>
        </p:blipFill>
        <p:spPr bwMode="auto">
          <a:xfrm>
            <a:off x="214282" y="1414465"/>
            <a:ext cx="8643997" cy="4086237"/>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dans différents pays (nombre de gens contaminés par jours) uniquement dans le domaine temporel? Que doit faire l’ épidémiologiste?</a:t>
            </a:r>
          </a:p>
        </p:txBody>
      </p:sp>
      <p:pic>
        <p:nvPicPr>
          <p:cNvPr id="163842" name="Picture 2"/>
          <p:cNvPicPr>
            <a:picLocks noChangeAspect="1" noChangeArrowheads="1"/>
          </p:cNvPicPr>
          <p:nvPr/>
        </p:nvPicPr>
        <p:blipFill>
          <a:blip r:embed="rId2"/>
          <a:srcRect/>
          <a:stretch>
            <a:fillRect/>
          </a:stretch>
        </p:blipFill>
        <p:spPr bwMode="auto">
          <a:xfrm>
            <a:off x="0" y="1357298"/>
            <a:ext cx="9143999" cy="4143403"/>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273921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a:p>
            <a:pPr algn="just"/>
            <a:r>
              <a:rPr lang="fr-FR" sz="2200" dirty="0">
                <a:solidFill>
                  <a:srgbClr val="7030A0"/>
                </a:solidFill>
                <a:latin typeface="Times New Roman" pitchFamily="18" charset="0"/>
                <a:cs typeface="Times New Roman" pitchFamily="18" charset="0"/>
              </a:rPr>
              <a:t>C’est  l'ensemble des méthodes permettant de mettre en évidence les composantes périodiques présentes dans un signal, une série de données, une courbe, une image ou même une vidéo. </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Donc elle permet d’identifier le contenu spectral (ensemble des fréquences) présentes dans ces données traitées.</a:t>
            </a:r>
          </a:p>
        </p:txBody>
      </p:sp>
      <p:sp>
        <p:nvSpPr>
          <p:cNvPr id="4" name="ZoneTexte 3"/>
          <p:cNvSpPr txBox="1"/>
          <p:nvPr/>
        </p:nvSpPr>
        <p:spPr>
          <a:xfrm>
            <a:off x="0" y="4000504"/>
            <a:ext cx="9144000" cy="301621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Pour quelles applications?</a:t>
            </a:r>
          </a:p>
          <a:p>
            <a:endParaRPr lang="fr-FR" dirty="0"/>
          </a:p>
          <a:p>
            <a:pPr algn="just"/>
            <a:r>
              <a:rPr lang="fr-FR" sz="2200" dirty="0">
                <a:solidFill>
                  <a:srgbClr val="00B050"/>
                </a:solidFill>
                <a:latin typeface="Times New Roman" pitchFamily="18" charset="0"/>
                <a:cs typeface="Times New Roman" pitchFamily="18" charset="0"/>
              </a:rPr>
              <a:t>Les données mesurées et/ou acquises (signal, images, vidéos données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doivent être traitées surtout numériquement (par exemple un filtrage, un </a:t>
            </a:r>
            <a:r>
              <a:rPr lang="fr-FR" sz="2200" dirty="0" err="1">
                <a:solidFill>
                  <a:srgbClr val="00B050"/>
                </a:solidFill>
                <a:latin typeface="Times New Roman" pitchFamily="18" charset="0"/>
                <a:cs typeface="Times New Roman" pitchFamily="18" charset="0"/>
              </a:rPr>
              <a:t>débruitage</a:t>
            </a:r>
            <a:r>
              <a:rPr lang="fr-FR" sz="2200" dirty="0">
                <a:solidFill>
                  <a:srgbClr val="00B050"/>
                </a:solidFill>
                <a:latin typeface="Times New Roman" pitchFamily="18" charset="0"/>
                <a:cs typeface="Times New Roman" pitchFamily="18" charset="0"/>
              </a:rPr>
              <a:t>, une extraction, une détection, une compression, une synthèse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Souvent il est plus intéressant d’effectuer ces traitements dans le domaine spectrale (dit domaine transformé) au lieu du domaine original dit direct (temporel, spatial, spatio-temporel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443198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Quels sont les outils de base pour l’analyse spectrale?</a:t>
            </a:r>
          </a:p>
          <a:p>
            <a:endParaRPr lang="fr-FR" dirty="0"/>
          </a:p>
          <a:p>
            <a:pPr algn="just"/>
            <a:r>
              <a:rPr lang="fr-FR" sz="2200" dirty="0">
                <a:solidFill>
                  <a:srgbClr val="7030A0"/>
                </a:solidFill>
                <a:latin typeface="Times New Roman" pitchFamily="18" charset="0"/>
                <a:cs typeface="Times New Roman" pitchFamily="18" charset="0"/>
              </a:rPr>
              <a:t>Sans nul doute la transformée de Fourier …!</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Mais aussi bien d’autres transformées linéaires et surtout orthogonales.</a:t>
            </a: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D’ailleurs pourquoi on les appelle transformées linéaires et aussi orthogonales?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46221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Combinaison linéaire</a:t>
            </a:r>
          </a:p>
          <a:p>
            <a:pPr algn="just"/>
            <a:r>
              <a:rPr lang="fr-FR" sz="2200" dirty="0">
                <a:solidFill>
                  <a:srgbClr val="002060"/>
                </a:solidFill>
                <a:latin typeface="Times New Roman" pitchFamily="18" charset="0"/>
                <a:cs typeface="Times New Roman" pitchFamily="18" charset="0"/>
              </a:rPr>
              <a:t>Souvent, au lieu de garder les signaux observés et acquis, que l’on note par exemple x(t), sous leurs formes originales (sous forme de données mesurées) nous essayons de les représenter, ou les approcher (les approximer), sous forme d’une combinaison linéaire utilisant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choisies préalablement. C’est ce que l’on appelle habituellement une représentation vectorielle des signaux</a:t>
            </a:r>
            <a:endParaRPr lang="fr-FR" sz="2200" dirty="0">
              <a:solidFill>
                <a:srgbClr val="00206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500430" y="3571876"/>
          <a:ext cx="2361656" cy="1001718"/>
        </p:xfrm>
        <a:graphic>
          <a:graphicData uri="http://schemas.openxmlformats.org/presentationml/2006/ole">
            <mc:AlternateContent xmlns:mc="http://schemas.openxmlformats.org/markup-compatibility/2006">
              <mc:Choice xmlns:v="urn:schemas-microsoft-com:vml" Requires="v">
                <p:oleObj spid="_x0000_s8226" name="Équation" r:id="rId3" imgW="1028520" imgH="431640" progId="Equation.3">
                  <p:embed/>
                </p:oleObj>
              </mc:Choice>
              <mc:Fallback>
                <p:oleObj name="Équation" r:id="rId3" imgW="10285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3571876"/>
                        <a:ext cx="2361656" cy="1001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142844" y="4572008"/>
          <a:ext cx="696939" cy="568313"/>
        </p:xfrm>
        <a:graphic>
          <a:graphicData uri="http://schemas.openxmlformats.org/presentationml/2006/ole">
            <mc:AlternateContent xmlns:mc="http://schemas.openxmlformats.org/markup-compatibility/2006">
              <mc:Choice xmlns:v="urn:schemas-microsoft-com:vml" Requires="v">
                <p:oleObj spid="_x0000_s8227" name="Équation" r:id="rId5" imgW="266400" imgH="304560" progId="Equation.3">
                  <p:embed/>
                </p:oleObj>
              </mc:Choice>
              <mc:Fallback>
                <p:oleObj name="Équation" r:id="rId5" imgW="26640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4572008"/>
                        <a:ext cx="696939" cy="5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4659823"/>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             est l’approximation de x(t), N est l’ordre de la combinaison linéaires et les coefficients </a:t>
            </a:r>
            <a:r>
              <a:rPr lang="fr-FR" sz="2200" dirty="0">
                <a:solidFill>
                  <a:srgbClr val="00B0F0"/>
                </a:solidFill>
                <a:latin typeface="Times New Roman" pitchFamily="18" charset="0"/>
                <a:cs typeface="Times New Roman" pitchFamily="18" charset="0"/>
                <a:sym typeface="Symbol"/>
              </a:rPr>
              <a:t></a:t>
            </a:r>
            <a:r>
              <a:rPr lang="fr-FR" sz="2200" baseline="-25000" dirty="0">
                <a:solidFill>
                  <a:srgbClr val="00B0F0"/>
                </a:solidFill>
                <a:latin typeface="Times New Roman" pitchFamily="18" charset="0"/>
                <a:cs typeface="Times New Roman" pitchFamily="18" charset="0"/>
                <a:sym typeface="Symbol"/>
              </a:rPr>
              <a:t>k</a:t>
            </a:r>
            <a:r>
              <a:rPr lang="fr-FR" sz="2200" dirty="0">
                <a:solidFill>
                  <a:srgbClr val="00B0F0"/>
                </a:solidFill>
                <a:latin typeface="Times New Roman" pitchFamily="18" charset="0"/>
                <a:cs typeface="Times New Roman" pitchFamily="18" charset="0"/>
                <a:sym typeface="Symbol"/>
              </a:rPr>
              <a:t> doivent être calculés pour une approximation optimale</a:t>
            </a:r>
            <a:endParaRPr lang="fr-FR" sz="2200" dirty="0">
              <a:solidFill>
                <a:srgbClr val="00B0F0"/>
              </a:solidFill>
              <a:latin typeface="Times New Roman" pitchFamily="18" charset="0"/>
              <a:cs typeface="Times New Roman" pitchFamily="18" charset="0"/>
            </a:endParaRPr>
          </a:p>
        </p:txBody>
      </p:sp>
      <p:sp>
        <p:nvSpPr>
          <p:cNvPr id="7" name="ZoneTexte 6"/>
          <p:cNvSpPr txBox="1"/>
          <p:nvPr/>
        </p:nvSpPr>
        <p:spPr>
          <a:xfrm>
            <a:off x="0" y="5643578"/>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qui représente les fondements de base de l’analyse spectrale déterministe. Ceci doit donc nous permettre de représenter les signaux mesurés sous forme plus simples nous aidant à mieux les interpréter et les analyser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44655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distance</a:t>
            </a:r>
          </a:p>
          <a:p>
            <a:r>
              <a:rPr lang="fr-FR" sz="2200" dirty="0">
                <a:solidFill>
                  <a:srgbClr val="7030A0"/>
                </a:solidFill>
                <a:latin typeface="Times New Roman" pitchFamily="18" charset="0"/>
                <a:cs typeface="Times New Roman" pitchFamily="18" charset="0"/>
              </a:rPr>
              <a:t>Pour mesurer le degré de ressemblance ou de dissemblance entre  x(t) et y(t) (ou sous forme discrète </a:t>
            </a:r>
            <a:r>
              <a:rPr lang="fr-FR" sz="2200" dirty="0" err="1">
                <a:solidFill>
                  <a:srgbClr val="7030A0"/>
                </a:solidFill>
                <a:latin typeface="Times New Roman" pitchFamily="18" charset="0"/>
                <a:cs typeface="Times New Roman" pitchFamily="18" charset="0"/>
              </a:rPr>
              <a:t>x</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et </a:t>
            </a:r>
            <a:r>
              <a:rPr lang="fr-FR" sz="2200" dirty="0" err="1">
                <a:solidFill>
                  <a:srgbClr val="7030A0"/>
                </a:solidFill>
                <a:latin typeface="Times New Roman" pitchFamily="18" charset="0"/>
                <a:cs typeface="Times New Roman" pitchFamily="18" charset="0"/>
              </a:rPr>
              <a:t>y</a:t>
            </a:r>
            <a:r>
              <a:rPr lang="fr-FR" sz="2200" baseline="-25000" dirty="0" err="1">
                <a:solidFill>
                  <a:srgbClr val="7030A0"/>
                </a:solidFill>
                <a:latin typeface="Times New Roman" pitchFamily="18" charset="0"/>
                <a:cs typeface="Times New Roman" pitchFamily="18" charset="0"/>
              </a:rPr>
              <a:t>n</a:t>
            </a:r>
            <a:r>
              <a:rPr lang="fr-FR" sz="2200" dirty="0">
                <a:solidFill>
                  <a:srgbClr val="7030A0"/>
                </a:solidFill>
                <a:latin typeface="Times New Roman" pitchFamily="18" charset="0"/>
                <a:cs typeface="Times New Roman" pitchFamily="18" charset="0"/>
              </a:rPr>
              <a:t>), deux signaux, deux vecteurs ou même deux séries de données on utilise la distance d(</a:t>
            </a:r>
            <a:r>
              <a:rPr lang="fr-FR" sz="2200" dirty="0" err="1">
                <a:solidFill>
                  <a:srgbClr val="7030A0"/>
                </a:solidFill>
                <a:latin typeface="Times New Roman" pitchFamily="18" charset="0"/>
                <a:cs typeface="Times New Roman" pitchFamily="18" charset="0"/>
              </a:rPr>
              <a:t>x,y</a:t>
            </a:r>
            <a:r>
              <a:rPr lang="fr-FR" sz="2200" dirty="0">
                <a:solidFill>
                  <a:srgbClr val="7030A0"/>
                </a:solidFill>
                <a:latin typeface="Times New Roman" pitchFamily="18" charset="0"/>
                <a:cs typeface="Times New Roman" pitchFamily="18" charset="0"/>
              </a:rPr>
              <a:t>).</a:t>
            </a:r>
          </a:p>
        </p:txBody>
      </p:sp>
      <p:sp>
        <p:nvSpPr>
          <p:cNvPr id="8" name="ZoneTexte 7"/>
          <p:cNvSpPr txBox="1"/>
          <p:nvPr/>
        </p:nvSpPr>
        <p:spPr>
          <a:xfrm>
            <a:off x="0" y="2500306"/>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s’agit d’un scalaire réel, positif ou nul et vérifiant les propriétés suivantes :</a:t>
            </a:r>
          </a:p>
        </p:txBody>
      </p:sp>
      <p:graphicFrame>
        <p:nvGraphicFramePr>
          <p:cNvPr id="9" name="Tableau 8"/>
          <p:cNvGraphicFramePr>
            <a:graphicFrameLocks noGrp="1"/>
          </p:cNvGraphicFramePr>
          <p:nvPr/>
        </p:nvGraphicFramePr>
        <p:xfrm>
          <a:off x="500034" y="3321702"/>
          <a:ext cx="8429684" cy="2826613"/>
        </p:xfrm>
        <a:graphic>
          <a:graphicData uri="http://schemas.openxmlformats.org/drawingml/2006/table">
            <a:tbl>
              <a:tblPr/>
              <a:tblGrid>
                <a:gridCol w="2928958">
                  <a:extLst>
                    <a:ext uri="{9D8B030D-6E8A-4147-A177-3AD203B41FA5}">
                      <a16:colId xmlns:a16="http://schemas.microsoft.com/office/drawing/2014/main" val="20000"/>
                    </a:ext>
                  </a:extLst>
                </a:gridCol>
                <a:gridCol w="5500726">
                  <a:extLst>
                    <a:ext uri="{9D8B030D-6E8A-4147-A177-3AD203B41FA5}">
                      <a16:colId xmlns:a16="http://schemas.microsoft.com/office/drawing/2014/main" val="20001"/>
                    </a:ext>
                  </a:extLst>
                </a:gridCol>
              </a:tblGrid>
              <a:tr h="246143">
                <a:tc>
                  <a:txBody>
                    <a:bodyPr/>
                    <a:lstStyle/>
                    <a:p>
                      <a:pPr algn="ctr"/>
                      <a:r>
                        <a:rPr lang="fr-FR" sz="2200" b="1" u="sng" dirty="0">
                          <a:solidFill>
                            <a:srgbClr val="C00000"/>
                          </a:solidFill>
                          <a:latin typeface="Times New Roman" pitchFamily="18" charset="0"/>
                          <a:cs typeface="Times New Roman" pitchFamily="18" charset="0"/>
                        </a:rPr>
                        <a:t>Nom </a:t>
                      </a:r>
                    </a:p>
                  </a:txBody>
                  <a:tcPr anchor="ctr">
                    <a:lnL>
                      <a:noFill/>
                    </a:lnL>
                    <a:lnR>
                      <a:noFill/>
                    </a:lnR>
                    <a:lnT>
                      <a:noFill/>
                    </a:lnT>
                    <a:lnB>
                      <a:noFill/>
                    </a:lnB>
                  </a:tcPr>
                </a:tc>
                <a:tc>
                  <a:txBody>
                    <a:bodyPr/>
                    <a:lstStyle/>
                    <a:p>
                      <a:pPr algn="ctr"/>
                      <a:r>
                        <a:rPr lang="fr-FR" sz="2200" b="1" u="sng" dirty="0">
                          <a:solidFill>
                            <a:srgbClr val="C00000"/>
                          </a:solidFill>
                          <a:latin typeface="Times New Roman" pitchFamily="18" charset="0"/>
                          <a:cs typeface="Times New Roman" pitchFamily="18" charset="0"/>
                        </a:rPr>
                        <a:t>Propriété </a:t>
                      </a:r>
                    </a:p>
                  </a:txBody>
                  <a:tcPr anchor="ctr">
                    <a:lnL>
                      <a:noFill/>
                    </a:lnL>
                    <a:lnR>
                      <a:noFill/>
                    </a:lnR>
                    <a:lnT>
                      <a:noFill/>
                    </a:lnT>
                    <a:lnB>
                      <a:noFill/>
                    </a:lnB>
                  </a:tcPr>
                </a:tc>
                <a:extLst>
                  <a:ext uri="{0D108BD9-81ED-4DB2-BD59-A6C34878D82A}">
                    <a16:rowId xmlns:a16="http://schemas.microsoft.com/office/drawing/2014/main" val="10000"/>
                  </a:ext>
                </a:extLst>
              </a:tr>
              <a:tr h="615357">
                <a:tc>
                  <a:txBody>
                    <a:bodyPr/>
                    <a:lstStyle/>
                    <a:p>
                      <a:pPr algn="ctr"/>
                      <a:r>
                        <a:rPr lang="fr-FR" sz="2200" b="1" u="none" dirty="0">
                          <a:solidFill>
                            <a:srgbClr val="00B050"/>
                          </a:solidFill>
                          <a:latin typeface="Times New Roman" pitchFamily="18" charset="0"/>
                          <a:cs typeface="Times New Roman" pitchFamily="18" charset="0"/>
                        </a:rPr>
                        <a:t>symétrie </a:t>
                      </a:r>
                    </a:p>
                  </a:txBody>
                  <a:tcPr anchor="ctr">
                    <a:lnL>
                      <a:noFill/>
                    </a:lnL>
                    <a:lnR>
                      <a:noFill/>
                    </a:lnR>
                    <a:lnT>
                      <a:noFill/>
                    </a:lnT>
                    <a:lnB>
                      <a:noFill/>
                    </a:lnB>
                  </a:tcPr>
                </a:tc>
                <a:tc>
                  <a:txBody>
                    <a:bodyPr/>
                    <a:lstStyle/>
                    <a:p>
                      <a:pPr algn="ctr"/>
                      <a:r>
                        <a:rPr lang="fr-FR" sz="2200" b="1" dirty="0">
                          <a:solidFill>
                            <a:srgbClr val="00B050"/>
                          </a:solidFill>
                          <a:latin typeface="Times New Roman" pitchFamily="18" charset="0"/>
                          <a:cs typeface="Times New Roman" pitchFamily="18" charset="0"/>
                        </a:rPr>
                        <a:t>  d(x , y) = d (y , x )</a:t>
                      </a:r>
                    </a:p>
                  </a:txBody>
                  <a:tcPr anchor="ctr">
                    <a:lnL>
                      <a:noFill/>
                    </a:lnL>
                    <a:lnR>
                      <a:noFill/>
                    </a:lnR>
                    <a:lnT>
                      <a:noFill/>
                    </a:lnT>
                    <a:lnB>
                      <a:noFill/>
                    </a:lnB>
                  </a:tcPr>
                </a:tc>
                <a:extLst>
                  <a:ext uri="{0D108BD9-81ED-4DB2-BD59-A6C34878D82A}">
                    <a16:rowId xmlns:a16="http://schemas.microsoft.com/office/drawing/2014/main" val="10001"/>
                  </a:ext>
                </a:extLst>
              </a:tr>
              <a:tr h="799964">
                <a:tc>
                  <a:txBody>
                    <a:bodyPr/>
                    <a:lstStyle/>
                    <a:p>
                      <a:pPr algn="ctr"/>
                      <a:r>
                        <a:rPr lang="fr-FR" sz="2200" b="1" u="none" dirty="0">
                          <a:solidFill>
                            <a:srgbClr val="00B0F0"/>
                          </a:solidFill>
                          <a:latin typeface="Times New Roman" pitchFamily="18" charset="0"/>
                          <a:cs typeface="Times New Roman" pitchFamily="18" charset="0"/>
                        </a:rPr>
                        <a:t>séparation </a:t>
                      </a:r>
                    </a:p>
                  </a:txBody>
                  <a:tcPr anchor="ctr">
                    <a:lnL>
                      <a:noFill/>
                    </a:lnL>
                    <a:lnR>
                      <a:noFill/>
                    </a:lnR>
                    <a:lnT>
                      <a:noFill/>
                    </a:lnT>
                    <a:lnB>
                      <a:noFill/>
                    </a:lnB>
                  </a:tcPr>
                </a:tc>
                <a:tc>
                  <a:txBody>
                    <a:bodyPr/>
                    <a:lstStyle/>
                    <a:p>
                      <a:pPr algn="ctr"/>
                      <a:r>
                        <a:rPr lang="en-US" sz="2200" b="1" dirty="0">
                          <a:solidFill>
                            <a:srgbClr val="00B0F0"/>
                          </a:solidFill>
                          <a:latin typeface="Times New Roman" pitchFamily="18" charset="0"/>
                          <a:cs typeface="Times New Roman" pitchFamily="18" charset="0"/>
                        </a:rPr>
                        <a:t>d (x , y) = 0 ⇔ x = y</a:t>
                      </a:r>
                    </a:p>
                  </a:txBody>
                  <a:tcPr anchor="ctr">
                    <a:lnL>
                      <a:noFill/>
                    </a:lnL>
                    <a:lnR>
                      <a:noFill/>
                    </a:lnR>
                    <a:lnT>
                      <a:noFill/>
                    </a:lnT>
                    <a:lnB>
                      <a:noFill/>
                    </a:lnB>
                  </a:tcPr>
                </a:tc>
                <a:extLst>
                  <a:ext uri="{0D108BD9-81ED-4DB2-BD59-A6C34878D82A}">
                    <a16:rowId xmlns:a16="http://schemas.microsoft.com/office/drawing/2014/main" val="10002"/>
                  </a:ext>
                </a:extLst>
              </a:tr>
              <a:tr h="984572">
                <a:tc>
                  <a:txBody>
                    <a:bodyPr/>
                    <a:lstStyle/>
                    <a:p>
                      <a:pPr algn="ctr"/>
                      <a:r>
                        <a:rPr lang="fr-FR" sz="2200" b="1" u="none" dirty="0">
                          <a:solidFill>
                            <a:schemeClr val="accent2">
                              <a:lumMod val="75000"/>
                            </a:schemeClr>
                          </a:solidFill>
                          <a:latin typeface="Times New Roman" pitchFamily="18" charset="0"/>
                          <a:cs typeface="Times New Roman" pitchFamily="18" charset="0"/>
                        </a:rPr>
                        <a:t>inégalité triangulaire </a:t>
                      </a:r>
                    </a:p>
                  </a:txBody>
                  <a:tcPr anchor="ctr">
                    <a:lnL>
                      <a:noFill/>
                    </a:lnL>
                    <a:lnR>
                      <a:noFill/>
                    </a:lnR>
                    <a:lnT>
                      <a:noFill/>
                    </a:lnT>
                    <a:lnB>
                      <a:noFill/>
                    </a:lnB>
                  </a:tcPr>
                </a:tc>
                <a:tc>
                  <a:txBody>
                    <a:bodyPr/>
                    <a:lstStyle/>
                    <a:p>
                      <a:pPr algn="ctr"/>
                      <a:r>
                        <a:rPr lang="fr-FR" sz="2200" b="1" dirty="0">
                          <a:solidFill>
                            <a:schemeClr val="accent2">
                              <a:lumMod val="75000"/>
                            </a:schemeClr>
                          </a:solidFill>
                          <a:latin typeface="Times New Roman" pitchFamily="18" charset="0"/>
                          <a:cs typeface="Times New Roman" pitchFamily="18" charset="0"/>
                        </a:rPr>
                        <a:t> d (x , z ) ≤ d (x , y) + d (y , z)</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43088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Exemples de distances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Tableau 9"/>
          <p:cNvGraphicFramePr>
            <a:graphicFrameLocks noGrp="1"/>
          </p:cNvGraphicFramePr>
          <p:nvPr/>
        </p:nvGraphicFramePr>
        <p:xfrm>
          <a:off x="-1" y="1397000"/>
          <a:ext cx="8858281" cy="4047914"/>
        </p:xfrm>
        <a:graphic>
          <a:graphicData uri="http://schemas.openxmlformats.org/drawingml/2006/table">
            <a:tbl>
              <a:tblPr/>
              <a:tblGrid>
                <a:gridCol w="3357555">
                  <a:extLst>
                    <a:ext uri="{9D8B030D-6E8A-4147-A177-3AD203B41FA5}">
                      <a16:colId xmlns:a16="http://schemas.microsoft.com/office/drawing/2014/main" val="20000"/>
                    </a:ext>
                  </a:extLst>
                </a:gridCol>
                <a:gridCol w="2738445">
                  <a:extLst>
                    <a:ext uri="{9D8B030D-6E8A-4147-A177-3AD203B41FA5}">
                      <a16:colId xmlns:a16="http://schemas.microsoft.com/office/drawing/2014/main" val="20001"/>
                    </a:ext>
                  </a:extLst>
                </a:gridCol>
                <a:gridCol w="2762281">
                  <a:extLst>
                    <a:ext uri="{9D8B030D-6E8A-4147-A177-3AD203B41FA5}">
                      <a16:colId xmlns:a16="http://schemas.microsoft.com/office/drawing/2014/main" val="20002"/>
                    </a:ext>
                  </a:extLst>
                </a:gridCol>
              </a:tblGrid>
              <a:tr h="270710">
                <a:tc>
                  <a:txBody>
                    <a:bodyPr/>
                    <a:lstStyle/>
                    <a:p>
                      <a:pPr algn="ctr"/>
                      <a:r>
                        <a:rPr lang="fr-FR" sz="2200" b="1" u="sng" dirty="0">
                          <a:solidFill>
                            <a:srgbClr val="FF0000"/>
                          </a:solidFill>
                          <a:latin typeface="Times New Roman" pitchFamily="18" charset="0"/>
                          <a:cs typeface="Times New Roman" pitchFamily="18" charset="0"/>
                        </a:rPr>
                        <a:t>Nom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Paramètre </a:t>
                      </a:r>
                    </a:p>
                  </a:txBody>
                  <a:tcPr marL="50800" marR="50800" marT="25400" marB="25400" anchor="ctr">
                    <a:lnL>
                      <a:noFill/>
                    </a:lnL>
                    <a:lnR>
                      <a:noFill/>
                    </a:lnR>
                    <a:lnT>
                      <a:noFill/>
                    </a:lnT>
                    <a:lnB>
                      <a:noFill/>
                    </a:lnB>
                  </a:tcPr>
                </a:tc>
                <a:tc>
                  <a:txBody>
                    <a:bodyPr/>
                    <a:lstStyle/>
                    <a:p>
                      <a:pPr algn="ctr"/>
                      <a:r>
                        <a:rPr lang="fr-FR" sz="2200" b="1" u="sng" dirty="0">
                          <a:solidFill>
                            <a:srgbClr val="FF0000"/>
                          </a:solidFill>
                          <a:latin typeface="Times New Roman" pitchFamily="18" charset="0"/>
                          <a:cs typeface="Times New Roman" pitchFamily="18" charset="0"/>
                        </a:rPr>
                        <a:t>Fonction </a:t>
                      </a:r>
                    </a:p>
                  </a:txBody>
                  <a:tcPr marL="50800" marR="50800" marT="25400" marB="25400" anchor="ctr">
                    <a:lnL>
                      <a:noFill/>
                    </a:lnL>
                    <a:lnR>
                      <a:noFill/>
                    </a:lnR>
                    <a:lnT>
                      <a:noFill/>
                    </a:lnT>
                    <a:lnB>
                      <a:noFill/>
                    </a:lnB>
                  </a:tcPr>
                </a:tc>
                <a:extLst>
                  <a:ext uri="{0D108BD9-81ED-4DB2-BD59-A6C34878D82A}">
                    <a16:rowId xmlns:a16="http://schemas.microsoft.com/office/drawing/2014/main" val="10000"/>
                  </a:ext>
                </a:extLst>
              </a:tr>
              <a:tr h="606765">
                <a:tc>
                  <a:txBody>
                    <a:bodyPr/>
                    <a:lstStyle/>
                    <a:p>
                      <a:r>
                        <a:rPr lang="fr-FR" sz="2200" b="1" dirty="0">
                          <a:latin typeface="Times New Roman" pitchFamily="18" charset="0"/>
                          <a:cs typeface="Times New Roman" pitchFamily="18" charset="0"/>
                        </a:rPr>
                        <a:t>distance de Manhattan</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1-distance </a:t>
                      </a:r>
                    </a:p>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1"/>
                  </a:ext>
                </a:extLst>
              </a:tr>
              <a:tr h="746787">
                <a:tc>
                  <a:txBody>
                    <a:bodyPr/>
                    <a:lstStyle/>
                    <a:p>
                      <a:r>
                        <a:rPr lang="fr-FR" sz="2200" b="1" dirty="0">
                          <a:latin typeface="Times New Roman" pitchFamily="18" charset="0"/>
                          <a:cs typeface="Times New Roman" pitchFamily="18" charset="0"/>
                        </a:rPr>
                        <a:t>distance euclidienne</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2-distance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2"/>
                  </a:ext>
                </a:extLst>
              </a:tr>
              <a:tr h="746787">
                <a:tc>
                  <a:txBody>
                    <a:bodyPr/>
                    <a:lstStyle/>
                    <a:p>
                      <a:r>
                        <a:rPr lang="fr-FR" sz="2200" b="1" dirty="0">
                          <a:latin typeface="Times New Roman" pitchFamily="18" charset="0"/>
                          <a:cs typeface="Times New Roman" pitchFamily="18" charset="0"/>
                        </a:rPr>
                        <a:t>distance de Minkowski</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i="1" dirty="0">
                          <a:latin typeface="Times New Roman" pitchFamily="18" charset="0"/>
                          <a:cs typeface="Times New Roman" pitchFamily="18" charset="0"/>
                        </a:rPr>
                        <a:t>p</a:t>
                      </a:r>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3"/>
                  </a:ext>
                </a:extLst>
              </a:tr>
              <a:tr h="1446900">
                <a:tc>
                  <a:txBody>
                    <a:bodyPr/>
                    <a:lstStyle/>
                    <a:p>
                      <a:r>
                        <a:rPr lang="fr-FR" sz="2200" b="1" dirty="0">
                          <a:latin typeface="Times New Roman" pitchFamily="18" charset="0"/>
                          <a:cs typeface="Times New Roman" pitchFamily="18" charset="0"/>
                        </a:rPr>
                        <a:t>distance de Tchebychev</a:t>
                      </a:r>
                      <a:r>
                        <a:rPr lang="fr-FR" sz="2200" dirty="0">
                          <a:latin typeface="Times New Roman" pitchFamily="18" charset="0"/>
                          <a:cs typeface="Times New Roman" pitchFamily="18" charset="0"/>
                        </a:rPr>
                        <a:t> </a:t>
                      </a:r>
                    </a:p>
                  </a:txBody>
                  <a:tcPr marL="50800" marR="50800" marT="25400" marB="25400" anchor="ctr">
                    <a:lnL>
                      <a:noFill/>
                    </a:lnL>
                    <a:lnR>
                      <a:noFill/>
                    </a:lnR>
                    <a:lnT>
                      <a:noFill/>
                    </a:lnT>
                    <a:lnB>
                      <a:noFill/>
                    </a:lnB>
                  </a:tcPr>
                </a:tc>
                <a:tc>
                  <a:txBody>
                    <a:bodyPr/>
                    <a:lstStyle/>
                    <a:p>
                      <a:r>
                        <a:rPr lang="fr-FR" sz="2200" dirty="0">
                          <a:latin typeface="Times New Roman" pitchFamily="18" charset="0"/>
                          <a:cs typeface="Times New Roman" pitchFamily="18" charset="0"/>
                        </a:rPr>
                        <a:t>∞-distance </a:t>
                      </a:r>
                    </a:p>
                  </a:txBody>
                  <a:tcPr marL="50800" marR="50800" marT="25400" marB="25400" anchor="ctr">
                    <a:lnL>
                      <a:noFill/>
                    </a:lnL>
                    <a:lnR>
                      <a:noFill/>
                    </a:lnR>
                    <a:lnT>
                      <a:noFill/>
                    </a:lnT>
                    <a:lnB>
                      <a:noFill/>
                    </a:lnB>
                  </a:tcPr>
                </a:tc>
                <a:tc>
                  <a:txBody>
                    <a:bodyPr/>
                    <a:lstStyle/>
                    <a:p>
                      <a:endParaRPr lang="fr-FR" sz="2200" dirty="0">
                        <a:latin typeface="Times New Roman" pitchFamily="18" charset="0"/>
                        <a:cs typeface="Times New Roman" pitchFamily="18" charset="0"/>
                      </a:endParaRPr>
                    </a:p>
                  </a:txBody>
                  <a:tcPr marL="50800" marR="50800" marT="25400" marB="2540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92161" name="Rectangle 1">
            <a:hlinkClick r:id="rId3" tooltip="Distance de Manhattan"/>
          </p:cNvPr>
          <p:cNvSpPr>
            <a:spLocks noChangeArrowheads="1"/>
          </p:cNvSpPr>
          <p:nvPr/>
        </p:nvSpPr>
        <p:spPr bwMode="auto">
          <a:xfrm>
            <a:off x="0" y="5429264"/>
            <a:ext cx="9144000"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r>
              <a:rPr kumimoji="0" lang="fr-FR" sz="1900" b="0" i="0" u="none" strike="noStrike" cap="none" normalizeH="0" baseline="0" dirty="0">
                <a:ln>
                  <a:noFill/>
                </a:ln>
                <a:solidFill>
                  <a:schemeClr val="tx1"/>
                </a:solidFill>
                <a:effectLst/>
                <a:latin typeface="Arial" charset="0"/>
                <a:cs typeface="Arial" charset="0"/>
              </a:rPr>
              <a:t> </a:t>
            </a:r>
            <a:r>
              <a:rPr kumimoji="0" lang="fr-FR" sz="1800" b="0" i="0" u="none" strike="noStrike" cap="none" normalizeH="0" baseline="0" dirty="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La distance Euclidienne permet de généraliser l'application du théorème de Pythagore à un espace de dimension </a:t>
            </a:r>
            <a:r>
              <a:rPr kumimoji="0" lang="fr-FR" sz="2200" b="0" i="1" u="none" strike="noStrike" cap="none" normalizeH="0" baseline="0" dirty="0">
                <a:ln>
                  <a:noFill/>
                </a:ln>
                <a:solidFill>
                  <a:srgbClr val="00B050"/>
                </a:solidFill>
                <a:effectLst/>
                <a:latin typeface="Times New Roman" pitchFamily="18" charset="0"/>
                <a:cs typeface="Times New Roman" pitchFamily="18" charset="0"/>
              </a:rPr>
              <a:t>n</a:t>
            </a:r>
            <a:r>
              <a:rPr kumimoji="0" lang="fr-FR" sz="2200" b="0" i="0" u="none" strike="noStrike" cap="none" normalizeH="0" baseline="0" dirty="0">
                <a:ln>
                  <a:noFill/>
                </a:ln>
                <a:solidFill>
                  <a:srgbClr val="00B050"/>
                </a:solidFill>
                <a:effectLst/>
                <a:latin typeface="Times New Roman" pitchFamily="18" charset="0"/>
                <a:cs typeface="Times New Roman" pitchFamily="18" charset="0"/>
              </a:rPr>
              <a:t>. C'est la distance la plus  utilisée et la plus « intuitive ». </a:t>
            </a:r>
          </a:p>
        </p:txBody>
      </p:sp>
      <p:sp>
        <p:nvSpPr>
          <p:cNvPr id="92162" name="AutoShape 2" descr="\sum_{i=1}^n |x_i-y_i|"/>
          <p:cNvSpPr>
            <a:spLocks noChangeAspect="1" noChangeArrowheads="1"/>
          </p:cNvSpPr>
          <p:nvPr/>
        </p:nvSpPr>
        <p:spPr bwMode="auto">
          <a:xfrm>
            <a:off x="92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3" name="AutoShape 3" descr="\sqrt{\sum_{i=1}^n (x_i-y_i)^2}"/>
          <p:cNvSpPr>
            <a:spLocks noChangeAspect="1" noChangeArrowheads="1"/>
          </p:cNvSpPr>
          <p:nvPr/>
        </p:nvSpPr>
        <p:spPr bwMode="auto">
          <a:xfrm>
            <a:off x="155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4" name="AutoShape 4" descr="\sqrt[p]{\sum_{i=1}^n |x_i-y_i|^p}"/>
          <p:cNvSpPr>
            <a:spLocks noChangeAspect="1" noChangeArrowheads="1"/>
          </p:cNvSpPr>
          <p:nvPr/>
        </p:nvSpPr>
        <p:spPr bwMode="auto">
          <a:xfrm>
            <a:off x="479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165" name="AutoShape 5" descr="\lim_{p \to \infty}\sqrt[p]{\sum_{i=1}^n |x_i-y_i|^p} = \sup_{1 \leq i \leq n}{|x_i-y_i|}"/>
          <p:cNvSpPr>
            <a:spLocks noChangeAspect="1" noChangeArrowheads="1"/>
          </p:cNvSpPr>
          <p:nvPr/>
        </p:nvSpPr>
        <p:spPr bwMode="auto">
          <a:xfrm>
            <a:off x="800100"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Objet 14"/>
          <p:cNvGraphicFramePr>
            <a:graphicFrameLocks noChangeAspect="1"/>
          </p:cNvGraphicFramePr>
          <p:nvPr/>
        </p:nvGraphicFramePr>
        <p:xfrm>
          <a:off x="6286512" y="1785926"/>
          <a:ext cx="2397724" cy="714380"/>
        </p:xfrm>
        <a:graphic>
          <a:graphicData uri="http://schemas.openxmlformats.org/presentationml/2006/ole">
            <mc:AlternateContent xmlns:mc="http://schemas.openxmlformats.org/markup-compatibility/2006">
              <mc:Choice xmlns:v="urn:schemas-microsoft-com:vml" Requires="v">
                <p:oleObj spid="_x0000_s92230" name="Équation" r:id="rId4" imgW="698400" imgH="431640" progId="Equation.3">
                  <p:embed/>
                </p:oleObj>
              </mc:Choice>
              <mc:Fallback>
                <p:oleObj name="Équation" r:id="rId4" imgW="698400" imgH="43164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12" y="1785926"/>
                        <a:ext cx="2397724"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7" name="Object 7"/>
          <p:cNvGraphicFramePr>
            <a:graphicFrameLocks noChangeAspect="1"/>
          </p:cNvGraphicFramePr>
          <p:nvPr/>
        </p:nvGraphicFramePr>
        <p:xfrm>
          <a:off x="5838825" y="2459038"/>
          <a:ext cx="3006725" cy="798512"/>
        </p:xfrm>
        <a:graphic>
          <a:graphicData uri="http://schemas.openxmlformats.org/presentationml/2006/ole">
            <mc:AlternateContent xmlns:mc="http://schemas.openxmlformats.org/markup-compatibility/2006">
              <mc:Choice xmlns:v="urn:schemas-microsoft-com:vml" Requires="v">
                <p:oleObj spid="_x0000_s92231" name="Équation" r:id="rId6" imgW="876240" imgH="482400" progId="Equation.3">
                  <p:embed/>
                </p:oleObj>
              </mc:Choice>
              <mc:Fallback>
                <p:oleObj name="Équation" r:id="rId6" imgW="876240" imgH="4824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25" y="2459038"/>
                        <a:ext cx="3006725"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8" name="Object 8"/>
          <p:cNvGraphicFramePr>
            <a:graphicFrameLocks noChangeAspect="1"/>
          </p:cNvGraphicFramePr>
          <p:nvPr/>
        </p:nvGraphicFramePr>
        <p:xfrm>
          <a:off x="5765800" y="3273425"/>
          <a:ext cx="3049588" cy="798513"/>
        </p:xfrm>
        <a:graphic>
          <a:graphicData uri="http://schemas.openxmlformats.org/presentationml/2006/ole">
            <mc:AlternateContent xmlns:mc="http://schemas.openxmlformats.org/markup-compatibility/2006">
              <mc:Choice xmlns:v="urn:schemas-microsoft-com:vml" Requires="v">
                <p:oleObj spid="_x0000_s92232" name="Équation" r:id="rId8" imgW="888840" imgH="482400" progId="Equation.3">
                  <p:embed/>
                </p:oleObj>
              </mc:Choice>
              <mc:Fallback>
                <p:oleObj name="Équation" r:id="rId8" imgW="888840" imgH="4824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5800" y="3273425"/>
                        <a:ext cx="3049588"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69" name="Object 9"/>
          <p:cNvGraphicFramePr>
            <a:graphicFrameLocks noChangeAspect="1"/>
          </p:cNvGraphicFramePr>
          <p:nvPr/>
        </p:nvGraphicFramePr>
        <p:xfrm>
          <a:off x="5332413" y="4273550"/>
          <a:ext cx="3478212" cy="798513"/>
        </p:xfrm>
        <a:graphic>
          <a:graphicData uri="http://schemas.openxmlformats.org/presentationml/2006/ole">
            <mc:AlternateContent xmlns:mc="http://schemas.openxmlformats.org/markup-compatibility/2006">
              <mc:Choice xmlns:v="urn:schemas-microsoft-com:vml" Requires="v">
                <p:oleObj spid="_x0000_s92233" name="Équation" r:id="rId10" imgW="1130040" imgH="482400" progId="Equation.3">
                  <p:embed/>
                </p:oleObj>
              </mc:Choice>
              <mc:Fallback>
                <p:oleObj name="Équation" r:id="rId10" imgW="1130040" imgH="48240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2413" y="4273550"/>
                        <a:ext cx="3478212"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2800767"/>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norme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norme du signal x(t), que l’on note          , représente la distance d qui sépare l’origine de l’extrémité du signal.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On peut de ce fait calculer la distance qui sépare deux signaux x(t) et y(t) en calculant en tous points la norme de la différence entre ces deux signaux.</a:t>
            </a:r>
            <a:endParaRPr lang="fr-FR" sz="2200" b="1" u="sng" dirty="0">
              <a:solidFill>
                <a:srgbClr val="7030A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Objet 9"/>
          <p:cNvGraphicFramePr>
            <a:graphicFrameLocks noChangeAspect="1"/>
          </p:cNvGraphicFramePr>
          <p:nvPr/>
        </p:nvGraphicFramePr>
        <p:xfrm>
          <a:off x="4415056" y="1502821"/>
          <a:ext cx="671516" cy="497419"/>
        </p:xfrm>
        <a:graphic>
          <a:graphicData uri="http://schemas.openxmlformats.org/presentationml/2006/ole">
            <mc:AlternateContent xmlns:mc="http://schemas.openxmlformats.org/markup-compatibility/2006">
              <mc:Choice xmlns:v="urn:schemas-microsoft-com:vml" Requires="v">
                <p:oleObj spid="_x0000_s94242" name="Équation" r:id="rId3" imgW="342720" imgH="253800" progId="Equation.3">
                  <p:embed/>
                </p:oleObj>
              </mc:Choice>
              <mc:Fallback>
                <p:oleObj name="Équation" r:id="rId3" imgW="34272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056" y="1502821"/>
                        <a:ext cx="671516" cy="497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1" name="Object 3"/>
          <p:cNvGraphicFramePr>
            <a:graphicFrameLocks noChangeAspect="1"/>
          </p:cNvGraphicFramePr>
          <p:nvPr/>
        </p:nvGraphicFramePr>
        <p:xfrm>
          <a:off x="500034" y="4000504"/>
          <a:ext cx="8408987" cy="1214446"/>
        </p:xfrm>
        <a:graphic>
          <a:graphicData uri="http://schemas.openxmlformats.org/presentationml/2006/ole">
            <mc:AlternateContent xmlns:mc="http://schemas.openxmlformats.org/markup-compatibility/2006">
              <mc:Choice xmlns:v="urn:schemas-microsoft-com:vml" Requires="v">
                <p:oleObj spid="_x0000_s94243" name="Équation" r:id="rId5" imgW="2450880" imgH="482400" progId="Equation.3">
                  <p:embed/>
                </p:oleObj>
              </mc:Choice>
              <mc:Fallback>
                <p:oleObj name="Équation" r:id="rId5" imgW="24508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4000504"/>
                        <a:ext cx="8408987"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RAPPELS MATHEMATIQUES</a:t>
            </a:r>
          </a:p>
        </p:txBody>
      </p:sp>
      <p:sp>
        <p:nvSpPr>
          <p:cNvPr id="3" name="ZoneTexte 2"/>
          <p:cNvSpPr txBox="1"/>
          <p:nvPr/>
        </p:nvSpPr>
        <p:spPr>
          <a:xfrm>
            <a:off x="0" y="857232"/>
            <a:ext cx="9144000" cy="1661993"/>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Notions de produit scalaire</a:t>
            </a:r>
          </a:p>
          <a:p>
            <a:pPr algn="just"/>
            <a:r>
              <a:rPr lang="fr-FR" sz="2000" dirty="0">
                <a:solidFill>
                  <a:srgbClr val="002060"/>
                </a:solidFill>
                <a:latin typeface="Times New Roman" pitchFamily="18" charset="0"/>
                <a:cs typeface="Times New Roman" pitchFamily="18" charset="0"/>
              </a:rPr>
              <a:t>Un produit scalaire entre deux fonctions, deux signaux ou encore deux vecteurs, noté &lt;</a:t>
            </a:r>
            <a:r>
              <a:rPr lang="fr-FR" sz="2000" dirty="0" err="1">
                <a:solidFill>
                  <a:srgbClr val="002060"/>
                </a:solidFill>
                <a:latin typeface="Times New Roman" pitchFamily="18" charset="0"/>
                <a:cs typeface="Times New Roman" pitchFamily="18" charset="0"/>
              </a:rPr>
              <a:t>x,y</a:t>
            </a:r>
            <a:r>
              <a:rPr lang="fr-FR" sz="2000" dirty="0">
                <a:solidFill>
                  <a:srgbClr val="002060"/>
                </a:solidFill>
                <a:latin typeface="Times New Roman" pitchFamily="18" charset="0"/>
                <a:cs typeface="Times New Roman" pitchFamily="18" charset="0"/>
              </a:rPr>
              <a:t>&gt;, est un scalaire réel ou complexe permettant entre autres de déterminer le degré de ressemblance (corrélation) ou dissemblance (</a:t>
            </a:r>
            <a:r>
              <a:rPr lang="fr-FR" sz="2000" dirty="0" err="1">
                <a:solidFill>
                  <a:srgbClr val="002060"/>
                </a:solidFill>
                <a:latin typeface="Times New Roman" pitchFamily="18" charset="0"/>
                <a:cs typeface="Times New Roman" pitchFamily="18" charset="0"/>
              </a:rPr>
              <a:t>décorrélation</a:t>
            </a:r>
            <a:r>
              <a:rPr lang="fr-FR" sz="2000" dirty="0">
                <a:solidFill>
                  <a:srgbClr val="002060"/>
                </a:solidFill>
                <a:latin typeface="Times New Roman" pitchFamily="18" charset="0"/>
                <a:cs typeface="Times New Roman" pitchFamily="18" charset="0"/>
              </a:rPr>
              <a:t> ou </a:t>
            </a:r>
            <a:r>
              <a:rPr lang="fr-FR" sz="2000" dirty="0" err="1">
                <a:solidFill>
                  <a:srgbClr val="002060"/>
                </a:solidFill>
                <a:latin typeface="Times New Roman" pitchFamily="18" charset="0"/>
                <a:cs typeface="Times New Roman" pitchFamily="18" charset="0"/>
              </a:rPr>
              <a:t>orhtogonalité</a:t>
            </a:r>
            <a:r>
              <a:rPr lang="fr-FR" sz="2000" dirty="0">
                <a:solidFill>
                  <a:srgbClr val="002060"/>
                </a:solidFill>
                <a:latin typeface="Times New Roman" pitchFamily="18" charset="0"/>
                <a:cs typeface="Times New Roman" pitchFamily="18" charset="0"/>
              </a:rPr>
              <a:t>) entre x(t) et y(t) et possédant les propriétés suivantes</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 name="Objet 8"/>
          <p:cNvGraphicFramePr>
            <a:graphicFrameLocks noChangeAspect="1"/>
          </p:cNvGraphicFramePr>
          <p:nvPr/>
        </p:nvGraphicFramePr>
        <p:xfrm>
          <a:off x="214282" y="2500306"/>
          <a:ext cx="3023164" cy="827092"/>
        </p:xfrm>
        <a:graphic>
          <a:graphicData uri="http://schemas.openxmlformats.org/presentationml/2006/ole">
            <mc:AlternateContent xmlns:mc="http://schemas.openxmlformats.org/markup-compatibility/2006">
              <mc:Choice xmlns:v="urn:schemas-microsoft-com:vml" Requires="v">
                <p:oleObj spid="_x0000_s95316" name="Équation" r:id="rId3" imgW="1346040" imgH="368280" progId="Equation.3">
                  <p:embed/>
                </p:oleObj>
              </mc:Choice>
              <mc:Fallback>
                <p:oleObj name="Équation" r:id="rId3" imgW="134604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500306"/>
                        <a:ext cx="3023164" cy="827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3357554" y="2500306"/>
            <a:ext cx="5786446"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D est le domaine de définition de x(t) et y(t).</a:t>
            </a:r>
          </a:p>
          <a:p>
            <a:r>
              <a:rPr lang="fr-FR" sz="2200" dirty="0">
                <a:solidFill>
                  <a:srgbClr val="7030A0"/>
                </a:solidFill>
                <a:latin typeface="Times New Roman" pitchFamily="18" charset="0"/>
                <a:cs typeface="Times New Roman" pitchFamily="18" charset="0"/>
              </a:rPr>
              <a:t>* Représente le conjugué</a:t>
            </a:r>
          </a:p>
        </p:txBody>
      </p:sp>
      <p:graphicFrame>
        <p:nvGraphicFramePr>
          <p:cNvPr id="95237" name="Object 5"/>
          <p:cNvGraphicFramePr>
            <a:graphicFrameLocks noChangeAspect="1"/>
          </p:cNvGraphicFramePr>
          <p:nvPr/>
        </p:nvGraphicFramePr>
        <p:xfrm>
          <a:off x="285720" y="3916370"/>
          <a:ext cx="2451100" cy="512762"/>
        </p:xfrm>
        <a:graphic>
          <a:graphicData uri="http://schemas.openxmlformats.org/presentationml/2006/ole">
            <mc:AlternateContent xmlns:mc="http://schemas.openxmlformats.org/markup-compatibility/2006">
              <mc:Choice xmlns:v="urn:schemas-microsoft-com:vml" Requires="v">
                <p:oleObj spid="_x0000_s95317" name="Équation" r:id="rId5" imgW="1091880" imgH="228600" progId="Equation.3">
                  <p:embed/>
                </p:oleObj>
              </mc:Choice>
              <mc:Fallback>
                <p:oleObj name="Équation" r:id="rId5" imgW="109188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916370"/>
                        <a:ext cx="24511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8" name="Object 6"/>
          <p:cNvGraphicFramePr>
            <a:graphicFrameLocks noChangeAspect="1"/>
          </p:cNvGraphicFramePr>
          <p:nvPr/>
        </p:nvGraphicFramePr>
        <p:xfrm>
          <a:off x="36504" y="4559300"/>
          <a:ext cx="3392488" cy="512762"/>
        </p:xfrm>
        <a:graphic>
          <a:graphicData uri="http://schemas.openxmlformats.org/presentationml/2006/ole">
            <mc:AlternateContent xmlns:mc="http://schemas.openxmlformats.org/markup-compatibility/2006">
              <mc:Choice xmlns:v="urn:schemas-microsoft-com:vml" Requires="v">
                <p:oleObj spid="_x0000_s95318" name="Équation" r:id="rId7" imgW="1511280" imgH="228600" progId="Equation.3">
                  <p:embed/>
                </p:oleObj>
              </mc:Choice>
              <mc:Fallback>
                <p:oleObj name="Équation" r:id="rId7" imgW="151128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04" y="4559300"/>
                        <a:ext cx="3392488"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3509954" y="4572008"/>
            <a:ext cx="5786446"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Où </a:t>
            </a:r>
            <a:r>
              <a:rPr lang="fr-FR" sz="2200" dirty="0">
                <a:solidFill>
                  <a:srgbClr val="00B050"/>
                </a:solidFill>
                <a:latin typeface="Times New Roman" pitchFamily="18" charset="0"/>
                <a:cs typeface="Times New Roman" pitchFamily="18" charset="0"/>
                <a:sym typeface="Symbol"/>
              </a:rPr>
              <a:t> et  représentent deux constantes</a:t>
            </a:r>
            <a:endParaRPr lang="fr-FR" sz="2200" dirty="0">
              <a:solidFill>
                <a:srgbClr val="00B050"/>
              </a:solidFill>
              <a:latin typeface="Times New Roman" pitchFamily="18" charset="0"/>
              <a:cs typeface="Times New Roman" pitchFamily="18" charset="0"/>
            </a:endParaRPr>
          </a:p>
        </p:txBody>
      </p:sp>
      <p:graphicFrame>
        <p:nvGraphicFramePr>
          <p:cNvPr id="95239" name="Object 7"/>
          <p:cNvGraphicFramePr>
            <a:graphicFrameLocks noChangeAspect="1"/>
          </p:cNvGraphicFramePr>
          <p:nvPr/>
        </p:nvGraphicFramePr>
        <p:xfrm>
          <a:off x="561975" y="3214686"/>
          <a:ext cx="1852613" cy="627062"/>
        </p:xfrm>
        <a:graphic>
          <a:graphicData uri="http://schemas.openxmlformats.org/presentationml/2006/ole">
            <mc:AlternateContent xmlns:mc="http://schemas.openxmlformats.org/markup-compatibility/2006">
              <mc:Choice xmlns:v="urn:schemas-microsoft-com:vml" Requires="v">
                <p:oleObj spid="_x0000_s95319" name="Équation" r:id="rId9" imgW="825480" imgH="279360" progId="Equation.3">
                  <p:embed/>
                </p:oleObj>
              </mc:Choice>
              <mc:Fallback>
                <p:oleObj name="Équation" r:id="rId9" imgW="825480" imgH="2793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 y="3214686"/>
                        <a:ext cx="1852613"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2928926" y="3231063"/>
            <a:ext cx="6215074" cy="769441"/>
          </a:xfrm>
          <a:prstGeom prst="rect">
            <a:avLst/>
          </a:prstGeom>
          <a:noFill/>
        </p:spPr>
        <p:txBody>
          <a:bodyPr wrap="square" rtlCol="0">
            <a:spAutoFit/>
          </a:bodyPr>
          <a:lstStyle/>
          <a:p>
            <a:r>
              <a:rPr lang="fr-FR" sz="2200" dirty="0">
                <a:solidFill>
                  <a:srgbClr val="00B0F0"/>
                </a:solidFill>
                <a:latin typeface="Times New Roman" pitchFamily="18" charset="0"/>
                <a:cs typeface="Times New Roman" pitchFamily="18" charset="0"/>
              </a:rPr>
              <a:t>Si x(t) </a:t>
            </a:r>
            <a:r>
              <a:rPr lang="fr-FR" sz="2200" dirty="0">
                <a:solidFill>
                  <a:srgbClr val="00B0F0"/>
                </a:solidFill>
                <a:latin typeface="Times New Roman" pitchFamily="18" charset="0"/>
                <a:cs typeface="Times New Roman" pitchFamily="18" charset="0"/>
                <a:sym typeface="Symbol"/>
              </a:rPr>
              <a:t> L</a:t>
            </a:r>
            <a:r>
              <a:rPr lang="fr-FR" sz="2200" baseline="30000" dirty="0">
                <a:solidFill>
                  <a:srgbClr val="00B0F0"/>
                </a:solidFill>
                <a:latin typeface="Times New Roman" pitchFamily="18" charset="0"/>
                <a:cs typeface="Times New Roman" pitchFamily="18" charset="0"/>
                <a:sym typeface="Symbol"/>
              </a:rPr>
              <a:t>2</a:t>
            </a:r>
            <a:r>
              <a:rPr lang="fr-FR" sz="2200" dirty="0">
                <a:solidFill>
                  <a:srgbClr val="00B0F0"/>
                </a:solidFill>
                <a:latin typeface="Times New Roman" pitchFamily="18" charset="0"/>
                <a:cs typeface="Times New Roman" pitchFamily="18" charset="0"/>
                <a:sym typeface="Symbol"/>
              </a:rPr>
              <a:t>, l’ensemble des signaux à énergie totale finie, alors &lt;</a:t>
            </a:r>
            <a:r>
              <a:rPr lang="fr-FR" sz="2200" dirty="0" err="1">
                <a:solidFill>
                  <a:srgbClr val="00B0F0"/>
                </a:solidFill>
                <a:latin typeface="Times New Roman" pitchFamily="18" charset="0"/>
                <a:cs typeface="Times New Roman" pitchFamily="18" charset="0"/>
                <a:sym typeface="Symbol"/>
              </a:rPr>
              <a:t>x,x</a:t>
            </a:r>
            <a:r>
              <a:rPr lang="fr-FR" sz="2200" dirty="0">
                <a:solidFill>
                  <a:srgbClr val="00B0F0"/>
                </a:solidFill>
                <a:latin typeface="Times New Roman" pitchFamily="18" charset="0"/>
                <a:cs typeface="Times New Roman" pitchFamily="18" charset="0"/>
                <a:sym typeface="Symbol"/>
              </a:rPr>
              <a:t>&gt; représente son énergie totale</a:t>
            </a:r>
            <a:endParaRPr lang="fr-FR" sz="2200" dirty="0">
              <a:solidFill>
                <a:srgbClr val="00B0F0"/>
              </a:solidFill>
              <a:latin typeface="Times New Roman" pitchFamily="18" charset="0"/>
              <a:cs typeface="Times New Roman" pitchFamily="18" charset="0"/>
            </a:endParaRPr>
          </a:p>
        </p:txBody>
      </p:sp>
      <p:graphicFrame>
        <p:nvGraphicFramePr>
          <p:cNvPr id="95240" name="Object 8"/>
          <p:cNvGraphicFramePr>
            <a:graphicFrameLocks noChangeAspect="1"/>
          </p:cNvGraphicFramePr>
          <p:nvPr/>
        </p:nvGraphicFramePr>
        <p:xfrm>
          <a:off x="285720" y="5286388"/>
          <a:ext cx="7324726" cy="398462"/>
        </p:xfrm>
        <a:graphic>
          <a:graphicData uri="http://schemas.openxmlformats.org/presentationml/2006/ole">
            <mc:AlternateContent xmlns:mc="http://schemas.openxmlformats.org/markup-compatibility/2006">
              <mc:Choice xmlns:v="urn:schemas-microsoft-com:vml" Requires="v">
                <p:oleObj spid="_x0000_s95320" name="Équation" r:id="rId11" imgW="3263760" imgH="177480" progId="Equation.3">
                  <p:embed/>
                </p:oleObj>
              </mc:Choice>
              <mc:Fallback>
                <p:oleObj name="Équation" r:id="rId11" imgW="3263760" imgH="17748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5720" y="5286388"/>
                        <a:ext cx="7324726"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Important :</a:t>
            </a:r>
          </a:p>
          <a:p>
            <a:pPr>
              <a:buFont typeface="Wingdings" pitchFamily="2" charset="2"/>
              <a:buChar char="q"/>
            </a:pPr>
            <a:r>
              <a:rPr lang="fr-FR" sz="2000" dirty="0">
                <a:solidFill>
                  <a:srgbClr val="0070C0"/>
                </a:solidFill>
                <a:latin typeface="Times New Roman" pitchFamily="18" charset="0"/>
                <a:cs typeface="Times New Roman" pitchFamily="18" charset="0"/>
              </a:rPr>
              <a:t> Si &lt;</a:t>
            </a:r>
            <a:r>
              <a:rPr lang="fr-FR" sz="2000" dirty="0" err="1">
                <a:solidFill>
                  <a:srgbClr val="0070C0"/>
                </a:solidFill>
                <a:latin typeface="Times New Roman" pitchFamily="18" charset="0"/>
                <a:cs typeface="Times New Roman" pitchFamily="18" charset="0"/>
              </a:rPr>
              <a:t>x,y</a:t>
            </a:r>
            <a:r>
              <a:rPr lang="fr-FR" sz="2000" dirty="0">
                <a:solidFill>
                  <a:srgbClr val="0070C0"/>
                </a:solidFill>
                <a:latin typeface="Times New Roman" pitchFamily="18" charset="0"/>
                <a:cs typeface="Times New Roman" pitchFamily="18" charset="0"/>
              </a:rPr>
              <a:t>&gt;=0 alors  x(t) et y(t) sont orthogonaux</a:t>
            </a: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Une base </a:t>
            </a:r>
            <a:r>
              <a:rPr lang="fr-FR" sz="2000" dirty="0">
                <a:solidFill>
                  <a:srgbClr val="002060"/>
                </a:solidFill>
                <a:latin typeface="Times New Roman" pitchFamily="18" charset="0"/>
                <a:cs typeface="Times New Roman" pitchFamily="18" charset="0"/>
                <a:sym typeface="Symbol"/>
              </a:rPr>
              <a: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est dite orthogonale si &lt;</a:t>
            </a:r>
            <a:r>
              <a:rPr lang="fr-FR" sz="2000" baseline="-25000" dirty="0">
                <a:solidFill>
                  <a:srgbClr val="002060"/>
                </a:solidFill>
                <a:latin typeface="Times New Roman" pitchFamily="18" charset="0"/>
                <a:cs typeface="Times New Roman" pitchFamily="18" charset="0"/>
                <a:sym typeface="Symbol"/>
              </a:rPr>
              <a:t>k</a:t>
            </a:r>
            <a:r>
              <a:rPr lang="fr-FR" sz="2000" dirty="0">
                <a:solidFill>
                  <a:srgbClr val="002060"/>
                </a:solidFill>
                <a:latin typeface="Times New Roman" pitchFamily="18" charset="0"/>
                <a:cs typeface="Times New Roman" pitchFamily="18" charset="0"/>
                <a:sym typeface="Symbol"/>
              </a:rPr>
              <a:t>(t), </a:t>
            </a:r>
            <a:r>
              <a:rPr lang="fr-FR" sz="2000" baseline="-25000" dirty="0">
                <a:solidFill>
                  <a:srgbClr val="002060"/>
                </a:solidFill>
                <a:latin typeface="Times New Roman" pitchFamily="18" charset="0"/>
                <a:cs typeface="Times New Roman" pitchFamily="18" charset="0"/>
                <a:sym typeface="Symbol"/>
              </a:rPr>
              <a:t>l</a:t>
            </a:r>
            <a:r>
              <a:rPr lang="fr-FR" sz="2000" dirty="0">
                <a:solidFill>
                  <a:srgbClr val="002060"/>
                </a:solidFill>
                <a:latin typeface="Times New Roman" pitchFamily="18" charset="0"/>
                <a:cs typeface="Times New Roman" pitchFamily="18" charset="0"/>
                <a:sym typeface="Symbol"/>
              </a:rPr>
              <a:t>(t)&gt;=0,  kl</a:t>
            </a:r>
            <a:endParaRPr lang="fr-FR" sz="20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7698" name="Picture 2"/>
          <p:cNvPicPr>
            <a:picLocks noChangeAspect="1" noChangeArrowheads="1"/>
          </p:cNvPicPr>
          <p:nvPr/>
        </p:nvPicPr>
        <p:blipFill>
          <a:blip r:embed="rId2"/>
          <a:srcRect/>
          <a:stretch>
            <a:fillRect/>
          </a:stretch>
        </p:blipFill>
        <p:spPr bwMode="auto">
          <a:xfrm>
            <a:off x="0" y="1357298"/>
            <a:ext cx="3098918" cy="2340000"/>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a:srcRect/>
          <a:stretch>
            <a:fillRect/>
          </a:stretch>
        </p:blipFill>
        <p:spPr bwMode="auto">
          <a:xfrm>
            <a:off x="3000364" y="1357298"/>
            <a:ext cx="3095999" cy="2340000"/>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4"/>
          <a:srcRect/>
          <a:stretch>
            <a:fillRect/>
          </a:stretch>
        </p:blipFill>
        <p:spPr bwMode="auto">
          <a:xfrm>
            <a:off x="6072198" y="1357298"/>
            <a:ext cx="3051785" cy="2340000"/>
          </a:xfrm>
          <a:prstGeom prst="rect">
            <a:avLst/>
          </a:prstGeom>
          <a:noFill/>
          <a:ln w="9525">
            <a:noFill/>
            <a:miter lim="800000"/>
            <a:headEnd/>
            <a:tailEnd/>
          </a:ln>
          <a:effectLst/>
        </p:spPr>
      </p:pic>
      <p:pic>
        <p:nvPicPr>
          <p:cNvPr id="157701" name="Picture 5"/>
          <p:cNvPicPr>
            <a:picLocks noChangeAspect="1" noChangeArrowheads="1"/>
          </p:cNvPicPr>
          <p:nvPr/>
        </p:nvPicPr>
        <p:blipFill>
          <a:blip r:embed="rId5"/>
          <a:srcRect/>
          <a:stretch>
            <a:fillRect/>
          </a:stretch>
        </p:blipFill>
        <p:spPr bwMode="auto">
          <a:xfrm>
            <a:off x="-32" y="3786190"/>
            <a:ext cx="2998404" cy="2340000"/>
          </a:xfrm>
          <a:prstGeom prst="rect">
            <a:avLst/>
          </a:prstGeom>
          <a:noFill/>
          <a:ln w="9525">
            <a:noFill/>
            <a:miter lim="800000"/>
            <a:headEnd/>
            <a:tailEnd/>
          </a:ln>
          <a:effectLst/>
        </p:spPr>
      </p:pic>
      <p:pic>
        <p:nvPicPr>
          <p:cNvPr id="157702" name="Picture 6"/>
          <p:cNvPicPr>
            <a:picLocks noChangeAspect="1" noChangeArrowheads="1"/>
          </p:cNvPicPr>
          <p:nvPr/>
        </p:nvPicPr>
        <p:blipFill>
          <a:blip r:embed="rId6"/>
          <a:srcRect/>
          <a:stretch>
            <a:fillRect/>
          </a:stretch>
        </p:blipFill>
        <p:spPr bwMode="auto">
          <a:xfrm>
            <a:off x="3000364" y="3786190"/>
            <a:ext cx="3214710" cy="2340000"/>
          </a:xfrm>
          <a:prstGeom prst="rect">
            <a:avLst/>
          </a:prstGeom>
          <a:noFill/>
          <a:ln w="9525">
            <a:noFill/>
            <a:miter lim="800000"/>
            <a:headEnd/>
            <a:tailEnd/>
          </a:ln>
          <a:effectLst/>
        </p:spPr>
      </p:pic>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signaux uniquement dans le domaine temporel?</a:t>
            </a:r>
          </a:p>
        </p:txBody>
      </p:sp>
      <p:sp>
        <p:nvSpPr>
          <p:cNvPr id="10" name="ZoneTexte 9"/>
          <p:cNvSpPr txBox="1"/>
          <p:nvPr/>
        </p:nvSpPr>
        <p:spPr>
          <a:xfrm>
            <a:off x="6286512" y="4671964"/>
            <a:ext cx="2786050" cy="400110"/>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Exemples de signaux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07831"/>
          </a:xfrm>
          <a:prstGeom prst="rect">
            <a:avLst/>
          </a:prstGeom>
          <a:noFill/>
        </p:spPr>
        <p:txBody>
          <a:bodyPr wrap="square" rtlCol="0">
            <a:spAutoFit/>
          </a:bodyPr>
          <a:lstStyle/>
          <a:p>
            <a:pPr algn="ctr"/>
            <a:r>
              <a:rPr lang="fr-FR" sz="2700" b="1" dirty="0">
                <a:solidFill>
                  <a:srgbClr val="FF0000"/>
                </a:solidFill>
                <a:latin typeface="Times New Roman" pitchFamily="18" charset="0"/>
                <a:cs typeface="Times New Roman" pitchFamily="18" charset="0"/>
              </a:rPr>
              <a:t>APPROXIMATION AU SENS DES MOINDRES CARRES</a:t>
            </a:r>
          </a:p>
        </p:txBody>
      </p:sp>
      <p:sp>
        <p:nvSpPr>
          <p:cNvPr id="3" name="ZoneTexte 2"/>
          <p:cNvSpPr txBox="1"/>
          <p:nvPr/>
        </p:nvSpPr>
        <p:spPr>
          <a:xfrm>
            <a:off x="0" y="857232"/>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L’idée est d’approcher un signal mesuré ou observé x(t) par une combinaison linéaire de la forme:</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6263" name="Object 7"/>
          <p:cNvGraphicFramePr>
            <a:graphicFrameLocks noChangeAspect="1"/>
          </p:cNvGraphicFramePr>
          <p:nvPr/>
        </p:nvGraphicFramePr>
        <p:xfrm>
          <a:off x="3143240" y="1285860"/>
          <a:ext cx="2362200" cy="1001713"/>
        </p:xfrm>
        <a:graphic>
          <a:graphicData uri="http://schemas.openxmlformats.org/presentationml/2006/ole">
            <mc:AlternateContent xmlns:mc="http://schemas.openxmlformats.org/markup-compatibility/2006">
              <mc:Choice xmlns:v="urn:schemas-microsoft-com:vml" Requires="v">
                <p:oleObj spid="_x0000_s96311" name="Équation" r:id="rId3" imgW="1028520" imgH="431640" progId="Equation.3">
                  <p:embed/>
                </p:oleObj>
              </mc:Choice>
              <mc:Fallback>
                <p:oleObj name="Équation" r:id="rId3" imgW="102852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40" y="1285860"/>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25717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On cherche donc à déterminer les valeurs optimales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sym typeface="Symbol"/>
              </a:rPr>
              <a:t> garantissant une distance Euclidienne d(x,^x) minimale.</a:t>
            </a:r>
            <a:endParaRPr lang="fr-FR" sz="2200" dirty="0">
              <a:solidFill>
                <a:srgbClr val="7030A0"/>
              </a:solidFill>
              <a:latin typeface="Times New Roman" pitchFamily="18" charset="0"/>
              <a:cs typeface="Times New Roman" pitchFamily="18" charset="0"/>
            </a:endParaRPr>
          </a:p>
        </p:txBody>
      </p:sp>
      <p:graphicFrame>
        <p:nvGraphicFramePr>
          <p:cNvPr id="96264" name="Object 8"/>
          <p:cNvGraphicFramePr>
            <a:graphicFrameLocks noChangeAspect="1"/>
          </p:cNvGraphicFramePr>
          <p:nvPr/>
        </p:nvGraphicFramePr>
        <p:xfrm>
          <a:off x="517525" y="3540125"/>
          <a:ext cx="8397875" cy="1031875"/>
        </p:xfrm>
        <a:graphic>
          <a:graphicData uri="http://schemas.openxmlformats.org/presentationml/2006/ole">
            <mc:AlternateContent xmlns:mc="http://schemas.openxmlformats.org/markup-compatibility/2006">
              <mc:Choice xmlns:v="urn:schemas-microsoft-com:vml" Requires="v">
                <p:oleObj spid="_x0000_s96312" name="Équation" r:id="rId5" imgW="2882880" imgH="507960" progId="Equation.3">
                  <p:embed/>
                </p:oleObj>
              </mc:Choice>
              <mc:Fallback>
                <p:oleObj name="Équation" r:id="rId5" imgW="2882880" imgH="5079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25" y="3540125"/>
                        <a:ext cx="8397875"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5" name="Object 9"/>
          <p:cNvGraphicFramePr>
            <a:graphicFrameLocks noChangeAspect="1"/>
          </p:cNvGraphicFramePr>
          <p:nvPr/>
        </p:nvGraphicFramePr>
        <p:xfrm>
          <a:off x="688975" y="4949842"/>
          <a:ext cx="7878763" cy="979488"/>
        </p:xfrm>
        <a:graphic>
          <a:graphicData uri="http://schemas.openxmlformats.org/presentationml/2006/ole">
            <mc:AlternateContent xmlns:mc="http://schemas.openxmlformats.org/markup-compatibility/2006">
              <mc:Choice xmlns:v="urn:schemas-microsoft-com:vml" Requires="v">
                <p:oleObj spid="_x0000_s96313" name="Équation" r:id="rId7" imgW="2705040" imgH="482400" progId="Equation.3">
                  <p:embed/>
                </p:oleObj>
              </mc:Choice>
              <mc:Fallback>
                <p:oleObj name="Équation" r:id="rId7" imgW="2705040" imgH="4824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75" y="4949842"/>
                        <a:ext cx="7878763"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THEOREME DE PROJECTION</a:t>
            </a:r>
          </a:p>
        </p:txBody>
      </p:sp>
      <p:sp>
        <p:nvSpPr>
          <p:cNvPr id="3" name="ZoneTexte 2"/>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L’approximation         , sous forme d’une combinaison linéaire, est optimale au sens des moindres carrés si l’erreur                                     est orthogonale à toutes les fonctions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a:t>
            </a:r>
          </a:p>
          <a:p>
            <a:pPr algn="just"/>
            <a:endParaRPr lang="fr-FR" sz="2200" dirty="0">
              <a:solidFill>
                <a:srgbClr val="002060"/>
              </a:solidFill>
              <a:latin typeface="Times New Roman" pitchFamily="18" charset="0"/>
              <a:cs typeface="Times New Roman" pitchFamily="18" charset="0"/>
              <a:sym typeface="Symbol"/>
            </a:endParaRPr>
          </a:p>
          <a:p>
            <a:pPr algn="just"/>
            <a:r>
              <a:rPr lang="fr-FR" sz="2200" dirty="0">
                <a:solidFill>
                  <a:srgbClr val="002060"/>
                </a:solidFill>
                <a:latin typeface="Times New Roman" pitchFamily="18" charset="0"/>
                <a:cs typeface="Times New Roman" pitchFamily="18" charset="0"/>
                <a:sym typeface="Symbol"/>
              </a:rPr>
              <a:t>C’est-à-dire :</a:t>
            </a:r>
            <a:endParaRPr lang="fr-FR" sz="2000" dirty="0">
              <a:solidFill>
                <a:srgbClr val="002060"/>
              </a:solidFill>
              <a:latin typeface="Times New Roman" pitchFamily="18" charset="0"/>
              <a:cs typeface="Times New Roman" pitchFamily="18" charset="0"/>
            </a:endParaRP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7285" name="Object 5"/>
          <p:cNvGraphicFramePr>
            <a:graphicFrameLocks noChangeAspect="1"/>
          </p:cNvGraphicFramePr>
          <p:nvPr/>
        </p:nvGraphicFramePr>
        <p:xfrm>
          <a:off x="2017699" y="714356"/>
          <a:ext cx="696913" cy="568325"/>
        </p:xfrm>
        <a:graphic>
          <a:graphicData uri="http://schemas.openxmlformats.org/presentationml/2006/ole">
            <mc:AlternateContent xmlns:mc="http://schemas.openxmlformats.org/markup-compatibility/2006">
              <mc:Choice xmlns:v="urn:schemas-microsoft-com:vml" Requires="v">
                <p:oleObj spid="_x0000_s97397" name="Équation" r:id="rId3" imgW="266400" imgH="304560" progId="Equation.3">
                  <p:embed/>
                </p:oleObj>
              </mc:Choice>
              <mc:Fallback>
                <p:oleObj name="Équation" r:id="rId3" imgW="266400" imgH="30456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699" y="714356"/>
                        <a:ext cx="6969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6" name="Object 6"/>
          <p:cNvGraphicFramePr>
            <a:graphicFrameLocks noChangeAspect="1"/>
          </p:cNvGraphicFramePr>
          <p:nvPr/>
        </p:nvGraphicFramePr>
        <p:xfrm>
          <a:off x="4302140" y="1071546"/>
          <a:ext cx="2555876" cy="568325"/>
        </p:xfrm>
        <a:graphic>
          <a:graphicData uri="http://schemas.openxmlformats.org/presentationml/2006/ole">
            <mc:AlternateContent xmlns:mc="http://schemas.openxmlformats.org/markup-compatibility/2006">
              <mc:Choice xmlns:v="urn:schemas-microsoft-com:vml" Requires="v">
                <p:oleObj spid="_x0000_s97398" name="Équation" r:id="rId5" imgW="977760" imgH="304560" progId="Equation.3">
                  <p:embed/>
                </p:oleObj>
              </mc:Choice>
              <mc:Fallback>
                <p:oleObj name="Équation" r:id="rId5" imgW="977760" imgH="3045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40" y="1071546"/>
                        <a:ext cx="2555876"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nvGraphicFramePr>
        <p:xfrm>
          <a:off x="3143240" y="2071678"/>
          <a:ext cx="2964677" cy="642942"/>
        </p:xfrm>
        <a:graphic>
          <a:graphicData uri="http://schemas.openxmlformats.org/presentationml/2006/ole">
            <mc:AlternateContent xmlns:mc="http://schemas.openxmlformats.org/markup-compatibility/2006">
              <mc:Choice xmlns:v="urn:schemas-microsoft-com:vml" Requires="v">
                <p:oleObj spid="_x0000_s97399" name="Équation" r:id="rId7" imgW="1054080" imgH="228600" progId="Equation.3">
                  <p:embed/>
                </p:oleObj>
              </mc:Choice>
              <mc:Fallback>
                <p:oleObj name="Équation" r:id="rId7" imgW="1054080" imgH="2286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40" y="2071678"/>
                        <a:ext cx="2964677"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88" name="Object 8"/>
          <p:cNvGraphicFramePr>
            <a:graphicFrameLocks noChangeAspect="1"/>
          </p:cNvGraphicFramePr>
          <p:nvPr/>
        </p:nvGraphicFramePr>
        <p:xfrm>
          <a:off x="1998694" y="2786058"/>
          <a:ext cx="7145338" cy="857250"/>
        </p:xfrm>
        <a:graphic>
          <a:graphicData uri="http://schemas.openxmlformats.org/presentationml/2006/ole">
            <mc:AlternateContent xmlns:mc="http://schemas.openxmlformats.org/markup-compatibility/2006">
              <mc:Choice xmlns:v="urn:schemas-microsoft-com:vml" Requires="v">
                <p:oleObj spid="_x0000_s97400" name="Équation" r:id="rId9" imgW="2539800" imgH="304560" progId="Equation.3">
                  <p:embed/>
                </p:oleObj>
              </mc:Choice>
              <mc:Fallback>
                <p:oleObj name="Équation" r:id="rId9" imgW="2539800" imgH="30456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8694" y="2786058"/>
                        <a:ext cx="714533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0" y="271462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Comme nous avons :</a:t>
            </a:r>
          </a:p>
        </p:txBody>
      </p:sp>
      <p:graphicFrame>
        <p:nvGraphicFramePr>
          <p:cNvPr id="97289" name="Object 9"/>
          <p:cNvGraphicFramePr>
            <a:graphicFrameLocks noChangeAspect="1"/>
          </p:cNvGraphicFramePr>
          <p:nvPr/>
        </p:nvGraphicFramePr>
        <p:xfrm>
          <a:off x="3214678" y="3643314"/>
          <a:ext cx="2362200" cy="1001713"/>
        </p:xfrm>
        <a:graphic>
          <a:graphicData uri="http://schemas.openxmlformats.org/presentationml/2006/ole">
            <mc:AlternateContent xmlns:mc="http://schemas.openxmlformats.org/markup-compatibility/2006">
              <mc:Choice xmlns:v="urn:schemas-microsoft-com:vml" Requires="v">
                <p:oleObj spid="_x0000_s97401" name="Équation" r:id="rId11" imgW="1028520" imgH="431640" progId="Equation.3">
                  <p:embed/>
                </p:oleObj>
              </mc:Choice>
              <mc:Fallback>
                <p:oleObj name="Équation" r:id="rId11" imgW="1028520" imgH="43164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78" y="3643314"/>
                        <a:ext cx="2362200"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71438" y="3786190"/>
            <a:ext cx="5357818"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et :</a:t>
            </a:r>
          </a:p>
        </p:txBody>
      </p:sp>
      <p:graphicFrame>
        <p:nvGraphicFramePr>
          <p:cNvPr id="97290" name="Object 10"/>
          <p:cNvGraphicFramePr>
            <a:graphicFrameLocks noChangeAspect="1"/>
          </p:cNvGraphicFramePr>
          <p:nvPr/>
        </p:nvGraphicFramePr>
        <p:xfrm>
          <a:off x="357158" y="5000636"/>
          <a:ext cx="8858313" cy="893746"/>
        </p:xfrm>
        <a:graphic>
          <a:graphicData uri="http://schemas.openxmlformats.org/presentationml/2006/ole">
            <mc:AlternateContent xmlns:mc="http://schemas.openxmlformats.org/markup-compatibility/2006">
              <mc:Choice xmlns:v="urn:schemas-microsoft-com:vml" Requires="v">
                <p:oleObj spid="_x0000_s97402" name="Équation" r:id="rId13" imgW="3898800" imgH="431640" progId="Equation.3">
                  <p:embed/>
                </p:oleObj>
              </mc:Choice>
              <mc:Fallback>
                <p:oleObj name="Équation" r:id="rId13" imgW="3898800" imgH="4316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158" y="5000636"/>
                        <a:ext cx="8858313" cy="893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7291" name="Object 11"/>
          <p:cNvGraphicFramePr>
            <a:graphicFrameLocks noChangeAspect="1"/>
          </p:cNvGraphicFramePr>
          <p:nvPr/>
        </p:nvGraphicFramePr>
        <p:xfrm>
          <a:off x="-46038" y="5964238"/>
          <a:ext cx="9523413" cy="893762"/>
        </p:xfrm>
        <a:graphic>
          <a:graphicData uri="http://schemas.openxmlformats.org/presentationml/2006/ole">
            <mc:AlternateContent xmlns:mc="http://schemas.openxmlformats.org/markup-compatibility/2006">
              <mc:Choice xmlns:v="urn:schemas-microsoft-com:vml" Requires="v">
                <p:oleObj spid="_x0000_s97403" name="Équation" r:id="rId15" imgW="4190760" imgH="431640" progId="Equation.3">
                  <p:embed/>
                </p:oleObj>
              </mc:Choice>
              <mc:Fallback>
                <p:oleObj name="Équation" r:id="rId15" imgW="4190760" imgH="43164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8" y="596423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71406" y="4641187"/>
            <a:ext cx="5357818" cy="430887"/>
          </a:xfrm>
          <a:prstGeom prst="rect">
            <a:avLst/>
          </a:prstGeom>
          <a:noFill/>
        </p:spPr>
        <p:txBody>
          <a:bodyPr wrap="square" rtlCol="0">
            <a:spAutoFit/>
          </a:bodyPr>
          <a:lstStyle/>
          <a:p>
            <a:r>
              <a:rPr lang="fr-FR" sz="2200" dirty="0">
                <a:solidFill>
                  <a:srgbClr val="FF0000"/>
                </a:solidFill>
                <a:latin typeface="Times New Roman" pitchFamily="18" charset="0"/>
                <a:cs typeface="Times New Roman" pitchFamily="18" charset="0"/>
              </a:rPr>
              <a:t>Alors nous aurons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0" name="Object 6"/>
          <p:cNvGraphicFramePr>
            <a:graphicFrameLocks noChangeAspect="1"/>
          </p:cNvGraphicFramePr>
          <p:nvPr/>
        </p:nvGraphicFramePr>
        <p:xfrm>
          <a:off x="-46038" y="2071678"/>
          <a:ext cx="9523413" cy="893762"/>
        </p:xfrm>
        <a:graphic>
          <a:graphicData uri="http://schemas.openxmlformats.org/presentationml/2006/ole">
            <mc:AlternateContent xmlns:mc="http://schemas.openxmlformats.org/markup-compatibility/2006">
              <mc:Choice xmlns:v="urn:schemas-microsoft-com:vml" Requires="v">
                <p:oleObj spid="_x0000_s98358" name="Équation" r:id="rId3" imgW="4190760" imgH="431640" progId="Equation.3">
                  <p:embed/>
                </p:oleObj>
              </mc:Choice>
              <mc:Fallback>
                <p:oleObj name="Équation" r:id="rId3" imgW="4190760" imgH="4316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2071678"/>
                        <a:ext cx="9523413"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En appliquant le théorème de projection pour une approximation optimale, ce qui nous permettra de trouver les meilleures valeurs des coefficients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endParaRPr lang="fr-FR" sz="2200" dirty="0">
              <a:solidFill>
                <a:srgbClr val="002060"/>
              </a:solidFill>
              <a:latin typeface="Times New Roman" pitchFamily="18" charset="0"/>
              <a:cs typeface="Times New Roman" pitchFamily="18" charset="0"/>
            </a:endParaRPr>
          </a:p>
        </p:txBody>
      </p:sp>
      <p:sp>
        <p:nvSpPr>
          <p:cNvPr id="14" name="Rectangle 13"/>
          <p:cNvSpPr/>
          <p:nvPr/>
        </p:nvSpPr>
        <p:spPr>
          <a:xfrm>
            <a:off x="6500826" y="1928802"/>
            <a:ext cx="2500330" cy="107157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ccolade ouvrante 14"/>
          <p:cNvSpPr/>
          <p:nvPr/>
        </p:nvSpPr>
        <p:spPr>
          <a:xfrm rot="16200000">
            <a:off x="7465239" y="2035960"/>
            <a:ext cx="500066" cy="257176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p:cNvSpPr txBox="1"/>
          <p:nvPr/>
        </p:nvSpPr>
        <p:spPr>
          <a:xfrm>
            <a:off x="6500826" y="3500438"/>
            <a:ext cx="2500298" cy="461665"/>
          </a:xfrm>
          <a:prstGeom prst="rect">
            <a:avLst/>
          </a:prstGeom>
          <a:noFill/>
        </p:spPr>
        <p:txBody>
          <a:bodyPr wrap="square" rtlCol="0">
            <a:spAutoFit/>
          </a:bodyPr>
          <a:lstStyle/>
          <a:p>
            <a:pPr algn="ctr"/>
            <a:r>
              <a:rPr lang="fr-FR" sz="2400" b="1" dirty="0">
                <a:solidFill>
                  <a:srgbClr val="FF0000"/>
                </a:solidFill>
              </a:rPr>
              <a:t>=0, </a:t>
            </a:r>
            <a:r>
              <a:rPr lang="fr-FR" sz="2400" b="1" dirty="0">
                <a:solidFill>
                  <a:srgbClr val="FF0000"/>
                </a:solidFill>
                <a:sym typeface="Symbol"/>
              </a:rPr>
              <a:t>k</a:t>
            </a:r>
            <a:endParaRPr lang="fr-FR" sz="2400" b="1" dirty="0">
              <a:solidFill>
                <a:srgbClr val="FF0000"/>
              </a:solidFill>
            </a:endParaRPr>
          </a:p>
        </p:txBody>
      </p:sp>
      <p:graphicFrame>
        <p:nvGraphicFramePr>
          <p:cNvPr id="98311" name="Object 7"/>
          <p:cNvGraphicFramePr>
            <a:graphicFrameLocks noChangeAspect="1"/>
          </p:cNvGraphicFramePr>
          <p:nvPr/>
        </p:nvGraphicFramePr>
        <p:xfrm>
          <a:off x="1089048" y="3786190"/>
          <a:ext cx="6840538" cy="893763"/>
        </p:xfrm>
        <a:graphic>
          <a:graphicData uri="http://schemas.openxmlformats.org/presentationml/2006/ole">
            <mc:AlternateContent xmlns:mc="http://schemas.openxmlformats.org/markup-compatibility/2006">
              <mc:Choice xmlns:v="urn:schemas-microsoft-com:vml" Requires="v">
                <p:oleObj spid="_x0000_s98359" name="Équation" r:id="rId5" imgW="3009600" imgH="431640" progId="Equation.3">
                  <p:embed/>
                </p:oleObj>
              </mc:Choice>
              <mc:Fallback>
                <p:oleObj name="Équation" r:id="rId5" imgW="3009600" imgH="431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048" y="3786190"/>
                        <a:ext cx="684053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4643446"/>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Si, en plus, on choisi une base </a:t>
            </a:r>
            <a:r>
              <a:rPr lang="fr-FR" sz="2200" dirty="0">
                <a:solidFill>
                  <a:srgbClr val="C00000"/>
                </a:solidFill>
                <a:latin typeface="Times New Roman" pitchFamily="18" charset="0"/>
                <a:cs typeface="Times New Roman" pitchFamily="18" charset="0"/>
                <a:sym typeface="Symbol"/>
              </a:rPr>
              <a:t></a:t>
            </a:r>
            <a:r>
              <a:rPr lang="fr-FR" sz="2200" baseline="-25000" dirty="0">
                <a:solidFill>
                  <a:srgbClr val="C00000"/>
                </a:solidFill>
                <a:latin typeface="Times New Roman" pitchFamily="18" charset="0"/>
                <a:cs typeface="Times New Roman" pitchFamily="18" charset="0"/>
                <a:sym typeface="Symbol"/>
              </a:rPr>
              <a:t>k</a:t>
            </a:r>
            <a:r>
              <a:rPr lang="fr-FR" sz="2200" dirty="0">
                <a:solidFill>
                  <a:srgbClr val="C00000"/>
                </a:solidFill>
                <a:latin typeface="Times New Roman" pitchFamily="18" charset="0"/>
                <a:cs typeface="Times New Roman" pitchFamily="18" charset="0"/>
                <a:sym typeface="Symbol"/>
              </a:rPr>
              <a:t>(t) orthogonale alors nous aurons:</a:t>
            </a:r>
            <a:endParaRPr lang="fr-FR" sz="2200" dirty="0">
              <a:solidFill>
                <a:srgbClr val="C00000"/>
              </a:solidFill>
              <a:latin typeface="Times New Roman" pitchFamily="18" charset="0"/>
              <a:cs typeface="Times New Roman" pitchFamily="18" charset="0"/>
            </a:endParaRPr>
          </a:p>
        </p:txBody>
      </p:sp>
      <p:graphicFrame>
        <p:nvGraphicFramePr>
          <p:cNvPr id="98312" name="Object 8"/>
          <p:cNvGraphicFramePr>
            <a:graphicFrameLocks noChangeAspect="1"/>
          </p:cNvGraphicFramePr>
          <p:nvPr/>
        </p:nvGraphicFramePr>
        <p:xfrm>
          <a:off x="2038350" y="5214950"/>
          <a:ext cx="4905375" cy="473075"/>
        </p:xfrm>
        <a:graphic>
          <a:graphicData uri="http://schemas.openxmlformats.org/presentationml/2006/ole">
            <mc:AlternateContent xmlns:mc="http://schemas.openxmlformats.org/markup-compatibility/2006">
              <mc:Choice xmlns:v="urn:schemas-microsoft-com:vml" Requires="v">
                <p:oleObj spid="_x0000_s98360" name="Équation" r:id="rId7" imgW="2158920" imgH="228600" progId="Equation.3">
                  <p:embed/>
                </p:oleObj>
              </mc:Choice>
              <mc:Fallback>
                <p:oleObj name="Équation" r:id="rId7" imgW="215892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8350" y="5214950"/>
                        <a:ext cx="4905375"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0" y="6017145"/>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donc un système de N équations à N inconnues (les coefficients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k</a:t>
            </a:r>
            <a:r>
              <a:rPr lang="fr-FR" sz="2200" dirty="0">
                <a:solidFill>
                  <a:srgbClr val="7030A0"/>
                </a:solidFill>
                <a:latin typeface="Times New Roman" pitchFamily="18" charset="0"/>
                <a:cs typeface="Times New Roman" pitchFamily="18" charset="0"/>
              </a:rPr>
              <a:t> ) et où chaque équation possède une seule inconnue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CALCUL DES COEFFICIENTS </a:t>
            </a:r>
            <a:r>
              <a:rPr lang="fr-FR" sz="3000" b="1" dirty="0">
                <a:solidFill>
                  <a:srgbClr val="FF0000"/>
                </a:solidFill>
                <a:latin typeface="Times New Roman" pitchFamily="18" charset="0"/>
                <a:cs typeface="Times New Roman" pitchFamily="18" charset="0"/>
                <a:sym typeface="Symbol"/>
              </a:rPr>
              <a:t></a:t>
            </a:r>
            <a:r>
              <a:rPr lang="fr-FR" sz="3000" b="1" baseline="-25000" dirty="0">
                <a:solidFill>
                  <a:srgbClr val="FF0000"/>
                </a:solidFill>
                <a:latin typeface="Times New Roman" pitchFamily="18" charset="0"/>
                <a:cs typeface="Times New Roman" pitchFamily="18" charset="0"/>
                <a:sym typeface="Symbol"/>
              </a:rPr>
              <a:t>k</a:t>
            </a:r>
            <a:r>
              <a:rPr lang="fr-FR" sz="3000" b="1" dirty="0">
                <a:solidFill>
                  <a:srgbClr val="FF0000"/>
                </a:solidFill>
                <a:latin typeface="Times New Roman" pitchFamily="18" charset="0"/>
                <a:cs typeface="Times New Roman" pitchFamily="18" charset="0"/>
              </a:rPr>
              <a:t> </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98312" name="Object 8"/>
          <p:cNvGraphicFramePr>
            <a:graphicFrameLocks noChangeAspect="1"/>
          </p:cNvGraphicFramePr>
          <p:nvPr/>
        </p:nvGraphicFramePr>
        <p:xfrm>
          <a:off x="1357290" y="785794"/>
          <a:ext cx="6715172" cy="647612"/>
        </p:xfrm>
        <a:graphic>
          <a:graphicData uri="http://schemas.openxmlformats.org/presentationml/2006/ole">
            <mc:AlternateContent xmlns:mc="http://schemas.openxmlformats.org/markup-compatibility/2006">
              <mc:Choice xmlns:v="urn:schemas-microsoft-com:vml" Requires="v">
                <p:oleObj spid="_x0000_s99380" name="Équation" r:id="rId3" imgW="2158920" imgH="228600" progId="Equation.3">
                  <p:embed/>
                </p:oleObj>
              </mc:Choice>
              <mc:Fallback>
                <p:oleObj name="Équation" r:id="rId3" imgW="215892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290" y="785794"/>
                        <a:ext cx="6715172" cy="6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 17"/>
          <p:cNvGraphicFramePr>
            <a:graphicFrameLocks noChangeAspect="1"/>
          </p:cNvGraphicFramePr>
          <p:nvPr/>
        </p:nvGraphicFramePr>
        <p:xfrm>
          <a:off x="876300" y="1928803"/>
          <a:ext cx="6450185" cy="3000396"/>
        </p:xfrm>
        <a:graphic>
          <a:graphicData uri="http://schemas.openxmlformats.org/presentationml/2006/ole">
            <mc:AlternateContent xmlns:mc="http://schemas.openxmlformats.org/markup-compatibility/2006">
              <mc:Choice xmlns:v="urn:schemas-microsoft-com:vml" Requires="v">
                <p:oleObj spid="_x0000_s99381" name="Équation" r:id="rId5" imgW="3682800" imgH="1396800" progId="Equation.3">
                  <p:embed/>
                </p:oleObj>
              </mc:Choice>
              <mc:Fallback>
                <p:oleObj name="Équation" r:id="rId5" imgW="3682800" imgH="1396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928803"/>
                        <a:ext cx="6450185" cy="3000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ZoneTexte 19"/>
          <p:cNvSpPr txBox="1"/>
          <p:nvPr/>
        </p:nvSpPr>
        <p:spPr>
          <a:xfrm>
            <a:off x="0" y="1500174"/>
            <a:ext cx="528638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Sous forme matricielle, nous pouvons écrire :</a:t>
            </a:r>
          </a:p>
        </p:txBody>
      </p:sp>
      <p:graphicFrame>
        <p:nvGraphicFramePr>
          <p:cNvPr id="99334" name="Object 6"/>
          <p:cNvGraphicFramePr>
            <a:graphicFrameLocks noChangeAspect="1"/>
          </p:cNvGraphicFramePr>
          <p:nvPr/>
        </p:nvGraphicFramePr>
        <p:xfrm>
          <a:off x="2019300" y="5500702"/>
          <a:ext cx="4819650" cy="1223962"/>
        </p:xfrm>
        <a:graphic>
          <a:graphicData uri="http://schemas.openxmlformats.org/presentationml/2006/ole">
            <mc:AlternateContent xmlns:mc="http://schemas.openxmlformats.org/markup-compatibility/2006">
              <mc:Choice xmlns:v="urn:schemas-microsoft-com:vml" Requires="v">
                <p:oleObj spid="_x0000_s99382" name="Équation" r:id="rId7" imgW="1549080" imgH="431640" progId="Equation.3">
                  <p:embed/>
                </p:oleObj>
              </mc:Choice>
              <mc:Fallback>
                <p:oleObj name="Équation" r:id="rId7" imgW="1549080" imgH="431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300" y="5500702"/>
                        <a:ext cx="4819650"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1857356" y="5214950"/>
            <a:ext cx="5072098" cy="1643050"/>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6848475" y="0"/>
            <a:ext cx="2295525" cy="2743200"/>
          </a:xfrm>
          <a:prstGeom prst="rect">
            <a:avLst/>
          </a:prstGeom>
          <a:noFill/>
          <a:ln w="9525">
            <a:noFill/>
            <a:miter lim="800000"/>
            <a:headEnd/>
            <a:tailEnd/>
          </a:ln>
        </p:spPr>
      </p:pic>
      <p:sp>
        <p:nvSpPr>
          <p:cNvPr id="49156" name="Text Box 6"/>
          <p:cNvSpPr txBox="1">
            <a:spLocks noChangeArrowheads="1"/>
          </p:cNvSpPr>
          <p:nvPr/>
        </p:nvSpPr>
        <p:spPr bwMode="auto">
          <a:xfrm>
            <a:off x="0" y="2852738"/>
            <a:ext cx="9144000" cy="646331"/>
          </a:xfrm>
          <a:prstGeom prst="rect">
            <a:avLst/>
          </a:prstGeom>
          <a:noFill/>
          <a:ln w="9525">
            <a:noFill/>
            <a:miter lim="800000"/>
            <a:headEnd/>
            <a:tailEnd/>
          </a:ln>
        </p:spPr>
        <p:txBody>
          <a:bodyPr>
            <a:spAutoFit/>
          </a:bodyPr>
          <a:lstStyle/>
          <a:p>
            <a:pPr algn="ctr">
              <a:spcBef>
                <a:spcPct val="50000"/>
              </a:spcBef>
            </a:pPr>
            <a:r>
              <a:rPr lang="fr-FR" sz="3600" b="1" dirty="0">
                <a:solidFill>
                  <a:srgbClr val="FF0000"/>
                </a:solidFill>
              </a:rPr>
              <a:t>SERIES DE FOURIER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 DE FOURIER</a:t>
            </a:r>
          </a:p>
        </p:txBody>
      </p:sp>
      <p:sp>
        <p:nvSpPr>
          <p:cNvPr id="9221" name="AutoShape 5" descr="\forall (a,b)\in E^2,\ d(a,b)=d(b,a)"/>
          <p:cNvSpPr>
            <a:spLocks noChangeAspect="1" noChangeArrowheads="1"/>
          </p:cNvSpPr>
          <p:nvPr/>
        </p:nvSpPr>
        <p:spPr bwMode="auto">
          <a:xfrm>
            <a:off x="2190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2" name="AutoShape 6" descr="\forall (a,b)\in E^2,\ d(a,b)=0 \Leftrightarrow a=b"/>
          <p:cNvSpPr>
            <a:spLocks noChangeAspect="1" noChangeArrowheads="1"/>
          </p:cNvSpPr>
          <p:nvPr/>
        </p:nvSpPr>
        <p:spPr bwMode="auto">
          <a:xfrm>
            <a:off x="282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3" name="AutoShape 7" descr="\forall (a,b,c)\in E^3,\ d(a,c)\leq d(a,b)+d(b,c)"/>
          <p:cNvSpPr>
            <a:spLocks noChangeAspect="1" noChangeArrowheads="1"/>
          </p:cNvSpPr>
          <p:nvPr/>
        </p:nvSpPr>
        <p:spPr bwMode="auto">
          <a:xfrm>
            <a:off x="60642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0" y="785794"/>
            <a:ext cx="9144000" cy="1107996"/>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Il suffit d’utiliser les résultats précédents avec une base de fonction </a:t>
            </a:r>
            <a:r>
              <a:rPr lang="fr-FR" sz="2200" dirty="0">
                <a:solidFill>
                  <a:srgbClr val="002060"/>
                </a:solidFill>
                <a:latin typeface="Times New Roman" pitchFamily="18" charset="0"/>
                <a:cs typeface="Times New Roman" pitchFamily="18" charset="0"/>
                <a:sym typeface="Symbol"/>
              </a:rPr>
              <a:t></a:t>
            </a:r>
            <a:r>
              <a:rPr lang="fr-FR" sz="2200" baseline="-25000" dirty="0">
                <a:solidFill>
                  <a:srgbClr val="002060"/>
                </a:solidFill>
                <a:latin typeface="Times New Roman" pitchFamily="18" charset="0"/>
                <a:cs typeface="Times New Roman" pitchFamily="18" charset="0"/>
                <a:sym typeface="Symbol"/>
              </a:rPr>
              <a:t>k</a:t>
            </a:r>
            <a:r>
              <a:rPr lang="fr-FR" sz="2200" dirty="0">
                <a:solidFill>
                  <a:srgbClr val="002060"/>
                </a:solidFill>
                <a:latin typeface="Times New Roman" pitchFamily="18" charset="0"/>
                <a:cs typeface="Times New Roman" pitchFamily="18" charset="0"/>
                <a:sym typeface="Symbol"/>
              </a:rPr>
              <a:t>(t) sous forme d’exponentielles complexes à savoir des fonctions complexes périodiques de périodes respectivement T/k.</a:t>
            </a:r>
            <a:endParaRPr lang="fr-FR" sz="2200" dirty="0">
              <a:solidFill>
                <a:srgbClr val="00206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4071933" y="1714489"/>
          <a:ext cx="1984379" cy="803534"/>
        </p:xfrm>
        <a:graphic>
          <a:graphicData uri="http://schemas.openxmlformats.org/presentationml/2006/ole">
            <mc:AlternateContent xmlns:mc="http://schemas.openxmlformats.org/markup-compatibility/2006">
              <mc:Choice xmlns:v="urn:schemas-microsoft-com:vml" Requires="v">
                <p:oleObj spid="_x0000_s100420" name="Équation" r:id="rId3" imgW="774360" imgH="342720" progId="Equation.3">
                  <p:embed/>
                </p:oleObj>
              </mc:Choice>
              <mc:Fallback>
                <p:oleObj name="Équation" r:id="rId3" imgW="774360" imgH="34272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3" y="1714489"/>
                        <a:ext cx="1984379" cy="803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nvGraphicFramePr>
        <p:xfrm>
          <a:off x="2500298" y="2500307"/>
          <a:ext cx="4459302" cy="1428760"/>
        </p:xfrm>
        <a:graphic>
          <a:graphicData uri="http://schemas.openxmlformats.org/presentationml/2006/ole">
            <mc:AlternateContent xmlns:mc="http://schemas.openxmlformats.org/markup-compatibility/2006">
              <mc:Choice xmlns:v="urn:schemas-microsoft-com:vml" Requires="v">
                <p:oleObj spid="_x0000_s100421" name="Équation" r:id="rId5" imgW="1638000" imgH="647640" progId="Equation.3">
                  <p:embed/>
                </p:oleObj>
              </mc:Choice>
              <mc:Fallback>
                <p:oleObj name="Équation" r:id="rId5" imgW="1638000" imgH="647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2500307"/>
                        <a:ext cx="4459302" cy="142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p:cNvGraphicFramePr>
            <a:graphicFrameLocks noChangeAspect="1"/>
          </p:cNvGraphicFramePr>
          <p:nvPr/>
        </p:nvGraphicFramePr>
        <p:xfrm>
          <a:off x="3071802" y="4357694"/>
          <a:ext cx="3357586" cy="928694"/>
        </p:xfrm>
        <a:graphic>
          <a:graphicData uri="http://schemas.openxmlformats.org/presentationml/2006/ole">
            <mc:AlternateContent xmlns:mc="http://schemas.openxmlformats.org/markup-compatibility/2006">
              <mc:Choice xmlns:v="urn:schemas-microsoft-com:vml" Requires="v">
                <p:oleObj spid="_x0000_s100422" name="Équation" r:id="rId7" imgW="1295280" imgH="457200" progId="Equation.3">
                  <p:embed/>
                </p:oleObj>
              </mc:Choice>
              <mc:Fallback>
                <p:oleObj name="Équation" r:id="rId7" imgW="1295280" imgH="457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02" y="4357694"/>
                        <a:ext cx="3357586"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9" name="Object 7"/>
          <p:cNvGraphicFramePr>
            <a:graphicFrameLocks noChangeAspect="1"/>
          </p:cNvGraphicFramePr>
          <p:nvPr/>
        </p:nvGraphicFramePr>
        <p:xfrm>
          <a:off x="2998788" y="5842000"/>
          <a:ext cx="2508250" cy="1030288"/>
        </p:xfrm>
        <a:graphic>
          <a:graphicData uri="http://schemas.openxmlformats.org/presentationml/2006/ole">
            <mc:AlternateContent xmlns:mc="http://schemas.openxmlformats.org/markup-compatibility/2006">
              <mc:Choice xmlns:v="urn:schemas-microsoft-com:vml" Requires="v">
                <p:oleObj spid="_x0000_s100423" name="Équation" r:id="rId9" imgW="1091880" imgH="444240" progId="Equation.3">
                  <p:embed/>
                </p:oleObj>
              </mc:Choice>
              <mc:Fallback>
                <p:oleObj name="Équation" r:id="rId9" imgW="1091880" imgH="4442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8788" y="5842000"/>
                        <a:ext cx="250825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357826"/>
            <a:ext cx="9144000" cy="769441"/>
          </a:xfrm>
          <a:prstGeom prst="rect">
            <a:avLst/>
          </a:prstGeom>
          <a:noFill/>
        </p:spPr>
        <p:txBody>
          <a:bodyPr wrap="square" rtlCol="0">
            <a:spAutoFit/>
          </a:bodyPr>
          <a:lstStyle/>
          <a:p>
            <a:pPr algn="just"/>
            <a:r>
              <a:rPr lang="fr-FR" sz="2200" dirty="0">
                <a:solidFill>
                  <a:srgbClr val="00B0F0"/>
                </a:solidFill>
                <a:latin typeface="Times New Roman" pitchFamily="18" charset="0"/>
                <a:cs typeface="Times New Roman" pitchFamily="18" charset="0"/>
              </a:rPr>
              <a:t>Comme la combinaison va de – l’infini à + l’infini alors l’approximation sera égale à l’approximée et nous aurons: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2" name="Text Box 22"/>
          <p:cNvSpPr txBox="1">
            <a:spLocks noChangeArrowheads="1"/>
          </p:cNvSpPr>
          <p:nvPr/>
        </p:nvSpPr>
        <p:spPr bwMode="auto">
          <a:xfrm>
            <a:off x="0" y="714356"/>
            <a:ext cx="9143999" cy="1107996"/>
          </a:xfrm>
          <a:prstGeom prst="rect">
            <a:avLst/>
          </a:prstGeom>
          <a:noFill/>
          <a:ln w="12700">
            <a:noFill/>
            <a:miter lim="800000"/>
            <a:headEnd type="none" w="sm" len="sm"/>
            <a:tailEnd type="none" w="sm" len="sm"/>
          </a:ln>
          <a:effectLst/>
        </p:spPr>
        <p:txBody>
          <a:bodyPr wrap="square">
            <a:spAutoFit/>
          </a:bodyPr>
          <a:lstStyle/>
          <a:p>
            <a:pPr algn="just"/>
            <a:r>
              <a:rPr lang="fr-FR" sz="2200" dirty="0">
                <a:solidFill>
                  <a:srgbClr val="7030A0"/>
                </a:solidFill>
                <a:latin typeface="Times New Roman" pitchFamily="18" charset="0"/>
                <a:cs typeface="Times New Roman" pitchFamily="18" charset="0"/>
              </a:rPr>
              <a:t>Si on suppose que x(t) est périodique de période T, de puissance moyenne finie, et réel alors nous pouvons déduire qu’il  peut être décomposé en une somme de sinus et de cosinus.</a:t>
            </a:r>
          </a:p>
        </p:txBody>
      </p:sp>
      <p:graphicFrame>
        <p:nvGraphicFramePr>
          <p:cNvPr id="153623" name="Object 23"/>
          <p:cNvGraphicFramePr>
            <a:graphicFrameLocks noChangeAspect="1"/>
          </p:cNvGraphicFramePr>
          <p:nvPr/>
        </p:nvGraphicFramePr>
        <p:xfrm>
          <a:off x="377825" y="1857364"/>
          <a:ext cx="4008438" cy="687387"/>
        </p:xfrm>
        <a:graphic>
          <a:graphicData uri="http://schemas.openxmlformats.org/presentationml/2006/ole">
            <mc:AlternateContent xmlns:mc="http://schemas.openxmlformats.org/markup-compatibility/2006">
              <mc:Choice xmlns:v="urn:schemas-microsoft-com:vml" Requires="v">
                <p:oleObj spid="_x0000_s1074" name="Équation" r:id="rId3" imgW="2717640" imgH="431640" progId="Equation.3">
                  <p:embed/>
                </p:oleObj>
              </mc:Choice>
              <mc:Fallback>
                <p:oleObj name="Équation" r:id="rId3" imgW="2717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1857364"/>
                        <a:ext cx="4008438"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4" name="Object 24"/>
          <p:cNvGraphicFramePr>
            <a:graphicFrameLocks noChangeAspect="1"/>
          </p:cNvGraphicFramePr>
          <p:nvPr/>
        </p:nvGraphicFramePr>
        <p:xfrm>
          <a:off x="373063" y="2571744"/>
          <a:ext cx="3895725" cy="768350"/>
        </p:xfrm>
        <a:graphic>
          <a:graphicData uri="http://schemas.openxmlformats.org/presentationml/2006/ole">
            <mc:AlternateContent xmlns:mc="http://schemas.openxmlformats.org/markup-compatibility/2006">
              <mc:Choice xmlns:v="urn:schemas-microsoft-com:vml" Requires="v">
                <p:oleObj spid="_x0000_s1075" name="Équation" r:id="rId5" imgW="2641320" imgH="482400" progId="Equation.3">
                  <p:embed/>
                </p:oleObj>
              </mc:Choice>
              <mc:Fallback>
                <p:oleObj name="Équation" r:id="rId5" imgW="26413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2571744"/>
                        <a:ext cx="3895725"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25" name="Object 25"/>
          <p:cNvGraphicFramePr>
            <a:graphicFrameLocks noChangeAspect="1"/>
          </p:cNvGraphicFramePr>
          <p:nvPr/>
        </p:nvGraphicFramePr>
        <p:xfrm>
          <a:off x="409575" y="3500438"/>
          <a:ext cx="3779838" cy="768350"/>
        </p:xfrm>
        <a:graphic>
          <a:graphicData uri="http://schemas.openxmlformats.org/presentationml/2006/ole">
            <mc:AlternateContent xmlns:mc="http://schemas.openxmlformats.org/markup-compatibility/2006">
              <mc:Choice xmlns:v="urn:schemas-microsoft-com:vml" Requires="v">
                <p:oleObj spid="_x0000_s1076" name="Équation" r:id="rId7" imgW="2565360" imgH="482400" progId="Equation.3">
                  <p:embed/>
                </p:oleObj>
              </mc:Choice>
              <mc:Fallback>
                <p:oleObj name="Équation" r:id="rId7" imgW="256536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 y="3500438"/>
                        <a:ext cx="37798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3626" name="Picture 26"/>
          <p:cNvPicPr>
            <a:picLocks noChangeAspect="1" noChangeArrowheads="1"/>
          </p:cNvPicPr>
          <p:nvPr/>
        </p:nvPicPr>
        <p:blipFill>
          <a:blip r:embed="rId9"/>
          <a:srcRect/>
          <a:stretch>
            <a:fillRect/>
          </a:stretch>
        </p:blipFill>
        <p:spPr bwMode="auto">
          <a:xfrm>
            <a:off x="4882683" y="1500188"/>
            <a:ext cx="2832589" cy="4938712"/>
          </a:xfrm>
          <a:prstGeom prst="rect">
            <a:avLst/>
          </a:prstGeom>
          <a:noFill/>
          <a:ln w="12700">
            <a:noFill/>
            <a:miter lim="800000"/>
            <a:headEnd type="none" w="sm" len="sm"/>
            <a:tailEnd type="none" w="sm" len="sm"/>
          </a:ln>
          <a:effectLst/>
        </p:spPr>
      </p:pic>
      <p:sp>
        <p:nvSpPr>
          <p:cNvPr id="153627" name="Text Box 27"/>
          <p:cNvSpPr txBox="1">
            <a:spLocks noChangeArrowheads="1"/>
          </p:cNvSpPr>
          <p:nvPr/>
        </p:nvSpPr>
        <p:spPr bwMode="auto">
          <a:xfrm>
            <a:off x="7672787" y="2787650"/>
            <a:ext cx="643125" cy="307777"/>
          </a:xfrm>
          <a:prstGeom prst="rect">
            <a:avLst/>
          </a:prstGeom>
          <a:noFill/>
          <a:ln w="12700">
            <a:noFill/>
            <a:miter lim="800000"/>
            <a:headEnd type="none" w="sm" len="sm"/>
            <a:tailEnd type="none" w="sm" len="sm"/>
          </a:ln>
          <a:effectLst/>
        </p:spPr>
        <p:txBody>
          <a:bodyPr wrap="none">
            <a:spAutoFit/>
          </a:bodyPr>
          <a:lstStyle/>
          <a:p>
            <a:r>
              <a:rPr lang="fr-FR" sz="1400"/>
              <a:t>1(4/</a:t>
            </a:r>
            <a:r>
              <a:rPr lang="fr-FR" sz="1400">
                <a:sym typeface="Symbol" pitchFamily="18" charset="2"/>
              </a:rPr>
              <a:t>)</a:t>
            </a:r>
            <a:endParaRPr lang="fr-FR" sz="1400"/>
          </a:p>
        </p:txBody>
      </p:sp>
      <p:sp>
        <p:nvSpPr>
          <p:cNvPr id="153628" name="Text Box 28"/>
          <p:cNvSpPr txBox="1">
            <a:spLocks noChangeArrowheads="1"/>
          </p:cNvSpPr>
          <p:nvPr/>
        </p:nvSpPr>
        <p:spPr bwMode="auto">
          <a:xfrm>
            <a:off x="7672786" y="3638550"/>
            <a:ext cx="995785" cy="307777"/>
          </a:xfrm>
          <a:prstGeom prst="rect">
            <a:avLst/>
          </a:prstGeom>
          <a:noFill/>
          <a:ln w="12700">
            <a:noFill/>
            <a:miter lim="800000"/>
            <a:headEnd type="none" w="sm" len="sm"/>
            <a:tailEnd type="none" w="sm" len="sm"/>
          </a:ln>
          <a:effectLst/>
        </p:spPr>
        <p:txBody>
          <a:bodyPr wrap="none">
            <a:spAutoFit/>
          </a:bodyPr>
          <a:lstStyle/>
          <a:p>
            <a:r>
              <a:rPr lang="fr-FR" sz="1400"/>
              <a:t>1+ 3 (4/3</a:t>
            </a:r>
            <a:r>
              <a:rPr lang="fr-FR" sz="1400">
                <a:sym typeface="Symbol" pitchFamily="18" charset="2"/>
              </a:rPr>
              <a:t>)</a:t>
            </a:r>
            <a:endParaRPr lang="fr-FR" sz="1400"/>
          </a:p>
        </p:txBody>
      </p:sp>
      <p:sp>
        <p:nvSpPr>
          <p:cNvPr id="153629" name="Text Box 29"/>
          <p:cNvSpPr txBox="1">
            <a:spLocks noChangeArrowheads="1"/>
          </p:cNvSpPr>
          <p:nvPr/>
        </p:nvSpPr>
        <p:spPr bwMode="auto">
          <a:xfrm>
            <a:off x="7672786" y="1836738"/>
            <a:ext cx="530915" cy="307777"/>
          </a:xfrm>
          <a:prstGeom prst="rect">
            <a:avLst/>
          </a:prstGeom>
          <a:noFill/>
          <a:ln w="12700">
            <a:noFill/>
            <a:miter lim="800000"/>
            <a:headEnd type="none" w="sm" len="sm"/>
            <a:tailEnd type="none" w="sm" len="sm"/>
          </a:ln>
          <a:effectLst/>
        </p:spPr>
        <p:txBody>
          <a:bodyPr wrap="none">
            <a:spAutoFit/>
          </a:bodyPr>
          <a:lstStyle/>
          <a:p>
            <a:r>
              <a:rPr lang="fr-FR" sz="1400" i="1"/>
              <a:t>A</a:t>
            </a:r>
            <a:r>
              <a:rPr lang="fr-FR" sz="1400" i="1" baseline="-25000"/>
              <a:t>n</a:t>
            </a:r>
            <a:r>
              <a:rPr lang="fr-FR" sz="1400" i="1"/>
              <a:t>=0</a:t>
            </a:r>
          </a:p>
        </p:txBody>
      </p:sp>
      <p:sp>
        <p:nvSpPr>
          <p:cNvPr id="153630" name="Text Box 30"/>
          <p:cNvSpPr txBox="1">
            <a:spLocks noChangeArrowheads="1"/>
          </p:cNvSpPr>
          <p:nvPr/>
        </p:nvSpPr>
        <p:spPr bwMode="auto">
          <a:xfrm>
            <a:off x="7672786" y="4676775"/>
            <a:ext cx="1176925" cy="307777"/>
          </a:xfrm>
          <a:prstGeom prst="rect">
            <a:avLst/>
          </a:prstGeom>
          <a:noFill/>
          <a:ln w="12700">
            <a:noFill/>
            <a:miter lim="800000"/>
            <a:headEnd type="none" w="sm" len="sm"/>
            <a:tailEnd type="none" w="sm" len="sm"/>
          </a:ln>
          <a:effectLst/>
        </p:spPr>
        <p:txBody>
          <a:bodyPr wrap="none">
            <a:spAutoFit/>
          </a:bodyPr>
          <a:lstStyle/>
          <a:p>
            <a:r>
              <a:rPr lang="fr-FR" sz="1400"/>
              <a:t>1+ 3+5 (4/5</a:t>
            </a:r>
            <a:r>
              <a:rPr lang="fr-FR" sz="1400">
                <a:sym typeface="Symbol" pitchFamily="18" charset="2"/>
              </a:rPr>
              <a:t>)</a:t>
            </a:r>
            <a:endParaRPr lang="fr-FR" sz="1400"/>
          </a:p>
        </p:txBody>
      </p:sp>
      <p:sp>
        <p:nvSpPr>
          <p:cNvPr id="153631" name="Text Box 31"/>
          <p:cNvSpPr txBox="1">
            <a:spLocks noChangeArrowheads="1"/>
          </p:cNvSpPr>
          <p:nvPr/>
        </p:nvSpPr>
        <p:spPr bwMode="auto">
          <a:xfrm>
            <a:off x="7672786" y="5572125"/>
            <a:ext cx="1471246" cy="304800"/>
          </a:xfrm>
          <a:prstGeom prst="rect">
            <a:avLst/>
          </a:prstGeom>
          <a:noFill/>
          <a:ln w="12700">
            <a:noFill/>
            <a:miter lim="800000"/>
            <a:headEnd type="none" w="sm" len="sm"/>
            <a:tailEnd type="none" w="sm" len="sm"/>
          </a:ln>
          <a:effectLst/>
        </p:spPr>
        <p:txBody>
          <a:bodyPr wrap="none">
            <a:spAutoFit/>
          </a:bodyPr>
          <a:lstStyle/>
          <a:p>
            <a:r>
              <a:rPr lang="fr-FR" sz="1400"/>
              <a:t>1+ 3+ 5 + 7 (4/7</a:t>
            </a:r>
            <a:r>
              <a:rPr lang="fr-FR" sz="1400">
                <a:sym typeface="Symbol" pitchFamily="18" charset="2"/>
              </a:rPr>
              <a:t>)</a:t>
            </a:r>
            <a:endParaRPr lang="fr-FR" sz="1400"/>
          </a:p>
        </p:txBody>
      </p:sp>
      <p:sp>
        <p:nvSpPr>
          <p:cNvPr id="153632" name="Text Box 32"/>
          <p:cNvSpPr txBox="1">
            <a:spLocks noChangeArrowheads="1"/>
          </p:cNvSpPr>
          <p:nvPr/>
        </p:nvSpPr>
        <p:spPr bwMode="auto">
          <a:xfrm>
            <a:off x="0" y="4214818"/>
            <a:ext cx="5000628" cy="2585323"/>
          </a:xfrm>
          <a:prstGeom prst="rect">
            <a:avLst/>
          </a:prstGeom>
          <a:noFill/>
          <a:ln w="12700">
            <a:noFill/>
            <a:miter lim="800000"/>
            <a:headEnd type="none" w="sm" len="sm"/>
            <a:tailEnd type="none" w="sm" len="sm"/>
          </a:ln>
          <a:effectLst/>
        </p:spPr>
        <p:txBody>
          <a:bodyPr wrap="square">
            <a:spAutoFit/>
          </a:bodyPr>
          <a:lstStyle/>
          <a:p>
            <a:pPr>
              <a:buFont typeface="Wingdings" pitchFamily="2" charset="2"/>
              <a:buChar char="q"/>
            </a:pPr>
            <a:r>
              <a:rPr lang="fr-FR" dirty="0"/>
              <a:t> </a:t>
            </a:r>
            <a:r>
              <a:rPr lang="fr-FR" dirty="0">
                <a:solidFill>
                  <a:srgbClr val="7030A0"/>
                </a:solidFill>
              </a:rPr>
              <a:t>a</a:t>
            </a:r>
            <a:r>
              <a:rPr lang="fr-FR" baseline="-25000" dirty="0">
                <a:solidFill>
                  <a:srgbClr val="7030A0"/>
                </a:solidFill>
              </a:rPr>
              <a:t>0</a:t>
            </a:r>
            <a:r>
              <a:rPr lang="fr-FR" dirty="0">
                <a:solidFill>
                  <a:srgbClr val="7030A0"/>
                </a:solidFill>
              </a:rPr>
              <a:t> est l’amplitude de la composante continue DC ou valeur moyenne de x(t)</a:t>
            </a:r>
          </a:p>
          <a:p>
            <a:pPr>
              <a:buFont typeface="Wingdings" pitchFamily="2" charset="2"/>
              <a:buChar char="q"/>
            </a:pPr>
            <a:endParaRPr lang="fr-FR" dirty="0"/>
          </a:p>
          <a:p>
            <a:pPr>
              <a:buFont typeface="Wingdings" pitchFamily="2" charset="2"/>
              <a:buChar char="q"/>
            </a:pPr>
            <a:r>
              <a:rPr lang="fr-FR" dirty="0">
                <a:solidFill>
                  <a:srgbClr val="002060"/>
                </a:solidFill>
              </a:rPr>
              <a:t>a</a:t>
            </a:r>
            <a:r>
              <a:rPr lang="fr-FR" baseline="-25000" dirty="0">
                <a:solidFill>
                  <a:srgbClr val="002060"/>
                </a:solidFill>
              </a:rPr>
              <a:t>1</a:t>
            </a:r>
            <a:r>
              <a:rPr lang="fr-FR" dirty="0">
                <a:solidFill>
                  <a:srgbClr val="002060"/>
                </a:solidFill>
              </a:rPr>
              <a:t> et b</a:t>
            </a:r>
            <a:r>
              <a:rPr lang="fr-FR" baseline="-25000" dirty="0">
                <a:solidFill>
                  <a:srgbClr val="002060"/>
                </a:solidFill>
              </a:rPr>
              <a:t>1</a:t>
            </a:r>
            <a:r>
              <a:rPr lang="fr-FR" dirty="0">
                <a:solidFill>
                  <a:srgbClr val="002060"/>
                </a:solidFill>
              </a:rPr>
              <a:t> sont les amplitudes de la Fondamental de fréquence 1/T, celle de x(t) </a:t>
            </a:r>
          </a:p>
          <a:p>
            <a:pPr>
              <a:buFont typeface="Wingdings" pitchFamily="2" charset="2"/>
              <a:buChar char="q"/>
            </a:pPr>
            <a:endParaRPr lang="fr-FR" dirty="0"/>
          </a:p>
          <a:p>
            <a:pPr>
              <a:buFont typeface="Wingdings" pitchFamily="2" charset="2"/>
              <a:buChar char="q"/>
            </a:pPr>
            <a:r>
              <a:rPr lang="fr-FR" dirty="0">
                <a:solidFill>
                  <a:srgbClr val="0070C0"/>
                </a:solidFill>
              </a:rPr>
              <a:t>a</a:t>
            </a:r>
            <a:r>
              <a:rPr lang="fr-FR" baseline="-25000" dirty="0">
                <a:solidFill>
                  <a:srgbClr val="0070C0"/>
                </a:solidFill>
              </a:rPr>
              <a:t>n</a:t>
            </a:r>
            <a:r>
              <a:rPr lang="fr-FR" dirty="0">
                <a:solidFill>
                  <a:srgbClr val="0070C0"/>
                </a:solidFill>
              </a:rPr>
              <a:t> et </a:t>
            </a:r>
            <a:r>
              <a:rPr lang="fr-FR" dirty="0" err="1">
                <a:solidFill>
                  <a:srgbClr val="0070C0"/>
                </a:solidFill>
              </a:rPr>
              <a:t>b</a:t>
            </a:r>
            <a:r>
              <a:rPr lang="fr-FR" baseline="-25000" dirty="0" err="1">
                <a:solidFill>
                  <a:srgbClr val="0070C0"/>
                </a:solidFill>
              </a:rPr>
              <a:t>n</a:t>
            </a:r>
            <a:r>
              <a:rPr lang="fr-FR" dirty="0">
                <a:solidFill>
                  <a:srgbClr val="0070C0"/>
                </a:solidFill>
              </a:rPr>
              <a:t>, pour n</a:t>
            </a:r>
            <a:r>
              <a:rPr lang="fr-FR" dirty="0">
                <a:solidFill>
                  <a:srgbClr val="0070C0"/>
                </a:solidFill>
                <a:sym typeface="Symbol"/>
              </a:rPr>
              <a:t>1 sont les amplitudes des autres harmoniques de fréquences multiples entiers de la fréquence de x(t) (2/T, 3/T, ……)</a:t>
            </a:r>
            <a:endParaRPr lang="fr-FR" dirty="0">
              <a:solidFill>
                <a:srgbClr val="0070C0"/>
              </a:solidFill>
            </a:endParaRPr>
          </a:p>
        </p:txBody>
      </p:sp>
      <p:sp>
        <p:nvSpPr>
          <p:cNvPr id="35" name="ZoneTexte 3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45"/>
          <p:cNvPicPr>
            <a:picLocks noChangeAspect="1" noChangeArrowheads="1"/>
          </p:cNvPicPr>
          <p:nvPr/>
        </p:nvPicPr>
        <p:blipFill>
          <a:blip r:embed="rId3"/>
          <a:srcRect/>
          <a:stretch>
            <a:fillRect/>
          </a:stretch>
        </p:blipFill>
        <p:spPr bwMode="auto">
          <a:xfrm>
            <a:off x="304800" y="2533650"/>
            <a:ext cx="2743200" cy="2152650"/>
          </a:xfrm>
          <a:prstGeom prst="rect">
            <a:avLst/>
          </a:prstGeom>
          <a:noFill/>
          <a:ln w="9525">
            <a:noFill/>
            <a:miter lim="800000"/>
            <a:headEnd/>
            <a:tailEnd/>
          </a:ln>
        </p:spPr>
      </p:pic>
      <p:sp>
        <p:nvSpPr>
          <p:cNvPr id="7"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pic>
        <p:nvPicPr>
          <p:cNvPr id="22531" name="Picture 3" descr="a2"/>
          <p:cNvPicPr>
            <a:picLocks noChangeAspect="1" noChangeArrowheads="1"/>
          </p:cNvPicPr>
          <p:nvPr/>
        </p:nvPicPr>
        <p:blipFill>
          <a:blip r:embed="rId4"/>
          <a:srcRect/>
          <a:stretch>
            <a:fillRect/>
          </a:stretch>
        </p:blipFill>
        <p:spPr bwMode="auto">
          <a:xfrm>
            <a:off x="3429000" y="2352675"/>
            <a:ext cx="2514600" cy="2143125"/>
          </a:xfrm>
          <a:prstGeom prst="rect">
            <a:avLst/>
          </a:prstGeom>
          <a:noFill/>
          <a:ln w="9525">
            <a:noFill/>
            <a:miter lim="800000"/>
            <a:headEnd/>
            <a:tailEnd/>
          </a:ln>
        </p:spPr>
      </p:pic>
      <p:pic>
        <p:nvPicPr>
          <p:cNvPr id="22532" name="Picture 4" descr="a4"/>
          <p:cNvPicPr>
            <a:picLocks noChangeAspect="1" noChangeArrowheads="1"/>
          </p:cNvPicPr>
          <p:nvPr/>
        </p:nvPicPr>
        <p:blipFill>
          <a:blip r:embed="rId5"/>
          <a:srcRect/>
          <a:stretch>
            <a:fillRect/>
          </a:stretch>
        </p:blipFill>
        <p:spPr bwMode="auto">
          <a:xfrm>
            <a:off x="6324600" y="2351088"/>
            <a:ext cx="2514600" cy="2135187"/>
          </a:xfrm>
          <a:prstGeom prst="rect">
            <a:avLst/>
          </a:prstGeom>
          <a:noFill/>
          <a:ln w="9525">
            <a:noFill/>
            <a:miter lim="800000"/>
            <a:headEnd/>
            <a:tailEnd/>
          </a:ln>
        </p:spPr>
      </p:pic>
      <p:sp>
        <p:nvSpPr>
          <p:cNvPr id="22533" name="Text Box 5"/>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2534" name="Text Box 6"/>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pic>
        <p:nvPicPr>
          <p:cNvPr id="22535" name="Picture 7" descr="a6"/>
          <p:cNvPicPr>
            <a:picLocks noChangeAspect="1" noChangeArrowheads="1"/>
          </p:cNvPicPr>
          <p:nvPr/>
        </p:nvPicPr>
        <p:blipFill>
          <a:blip r:embed="rId6"/>
          <a:srcRect/>
          <a:stretch>
            <a:fillRect/>
          </a:stretch>
        </p:blipFill>
        <p:spPr bwMode="auto">
          <a:xfrm>
            <a:off x="3429000" y="4684713"/>
            <a:ext cx="2438400" cy="2097087"/>
          </a:xfrm>
          <a:prstGeom prst="rect">
            <a:avLst/>
          </a:prstGeom>
          <a:noFill/>
          <a:ln w="9525">
            <a:noFill/>
            <a:miter lim="800000"/>
            <a:headEnd/>
            <a:tailEnd/>
          </a:ln>
        </p:spPr>
      </p:pic>
      <p:sp>
        <p:nvSpPr>
          <p:cNvPr id="22536" name="Text Box 8"/>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3555"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3556"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3557"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3558" name="Picture 6" descr="a6"/>
          <p:cNvPicPr>
            <a:picLocks noChangeAspect="1" noChangeArrowheads="1"/>
          </p:cNvPicPr>
          <p:nvPr/>
        </p:nvPicPr>
        <p:blipFill>
          <a:blip r:embed="rId4"/>
          <a:srcRect/>
          <a:stretch>
            <a:fillRect/>
          </a:stretch>
        </p:blipFill>
        <p:spPr bwMode="auto">
          <a:xfrm>
            <a:off x="3429000" y="2398713"/>
            <a:ext cx="2438400" cy="2097087"/>
          </a:xfrm>
          <a:prstGeom prst="rect">
            <a:avLst/>
          </a:prstGeom>
          <a:noFill/>
          <a:ln w="9525">
            <a:noFill/>
            <a:miter lim="800000"/>
            <a:headEnd/>
            <a:tailEnd/>
          </a:ln>
        </p:spPr>
      </p:pic>
      <p:pic>
        <p:nvPicPr>
          <p:cNvPr id="23559" name="Picture 7" descr="a30"/>
          <p:cNvPicPr>
            <a:picLocks noChangeAspect="1" noChangeArrowheads="1"/>
          </p:cNvPicPr>
          <p:nvPr/>
        </p:nvPicPr>
        <p:blipFill>
          <a:blip r:embed="rId5"/>
          <a:srcRect/>
          <a:stretch>
            <a:fillRect/>
          </a:stretch>
        </p:blipFill>
        <p:spPr bwMode="auto">
          <a:xfrm>
            <a:off x="3429000" y="4681538"/>
            <a:ext cx="2514600" cy="1947862"/>
          </a:xfrm>
          <a:prstGeom prst="rect">
            <a:avLst/>
          </a:prstGeom>
          <a:noFill/>
          <a:ln w="9525">
            <a:noFill/>
            <a:miter lim="800000"/>
            <a:headEnd/>
            <a:tailEnd/>
          </a:ln>
        </p:spPr>
      </p:pic>
      <p:pic>
        <p:nvPicPr>
          <p:cNvPr id="23560" name="Picture 8" descr="a35"/>
          <p:cNvPicPr>
            <a:picLocks noChangeAspect="1" noChangeArrowheads="1"/>
          </p:cNvPicPr>
          <p:nvPr/>
        </p:nvPicPr>
        <p:blipFill>
          <a:blip r:embed="rId6"/>
          <a:srcRect/>
          <a:stretch>
            <a:fillRect/>
          </a:stretch>
        </p:blipFill>
        <p:spPr bwMode="auto">
          <a:xfrm>
            <a:off x="6324600" y="2476500"/>
            <a:ext cx="2438400" cy="1943100"/>
          </a:xfrm>
          <a:prstGeom prst="rect">
            <a:avLst/>
          </a:prstGeom>
          <a:noFill/>
          <a:ln w="9525">
            <a:noFill/>
            <a:miter lim="800000"/>
            <a:headEnd/>
            <a:tailEnd/>
          </a:ln>
        </p:spPr>
      </p:pic>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1357290" y="4929198"/>
            <a:ext cx="578647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de parole du mot ‘’Samedi’’</a:t>
            </a:r>
          </a:p>
        </p:txBody>
      </p:sp>
      <p:pic>
        <p:nvPicPr>
          <p:cNvPr id="164866" name="Picture 2"/>
          <p:cNvPicPr>
            <a:picLocks noChangeAspect="1" noChangeArrowheads="1"/>
          </p:cNvPicPr>
          <p:nvPr/>
        </p:nvPicPr>
        <p:blipFill>
          <a:blip r:embed="rId2"/>
          <a:srcRect/>
          <a:stretch>
            <a:fillRect/>
          </a:stretch>
        </p:blipFill>
        <p:spPr bwMode="auto">
          <a:xfrm>
            <a:off x="2000232" y="1500174"/>
            <a:ext cx="5226062" cy="342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4579"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4580"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4581"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4582" name="Picture 6" descr="a30"/>
          <p:cNvPicPr>
            <a:picLocks noChangeAspect="1" noChangeArrowheads="1"/>
          </p:cNvPicPr>
          <p:nvPr/>
        </p:nvPicPr>
        <p:blipFill>
          <a:blip r:embed="rId4"/>
          <a:srcRect/>
          <a:stretch>
            <a:fillRect/>
          </a:stretch>
        </p:blipFill>
        <p:spPr bwMode="auto">
          <a:xfrm>
            <a:off x="3429000" y="2514600"/>
            <a:ext cx="2514600" cy="1947863"/>
          </a:xfrm>
          <a:prstGeom prst="rect">
            <a:avLst/>
          </a:prstGeom>
          <a:noFill/>
          <a:ln w="9525">
            <a:noFill/>
            <a:miter lim="800000"/>
            <a:headEnd/>
            <a:tailEnd/>
          </a:ln>
        </p:spPr>
      </p:pic>
      <p:pic>
        <p:nvPicPr>
          <p:cNvPr id="24583" name="Picture 7" descr="a31"/>
          <p:cNvPicPr>
            <a:picLocks noChangeAspect="1" noChangeArrowheads="1"/>
          </p:cNvPicPr>
          <p:nvPr/>
        </p:nvPicPr>
        <p:blipFill>
          <a:blip r:embed="rId5"/>
          <a:srcRect/>
          <a:stretch>
            <a:fillRect/>
          </a:stretch>
        </p:blipFill>
        <p:spPr bwMode="auto">
          <a:xfrm>
            <a:off x="3429000" y="4665663"/>
            <a:ext cx="2514600" cy="1963737"/>
          </a:xfrm>
          <a:prstGeom prst="rect">
            <a:avLst/>
          </a:prstGeom>
          <a:noFill/>
          <a:ln w="9525">
            <a:noFill/>
            <a:miter lim="800000"/>
            <a:headEnd/>
            <a:tailEnd/>
          </a:ln>
        </p:spPr>
      </p:pic>
      <p:pic>
        <p:nvPicPr>
          <p:cNvPr id="24584" name="Picture 8" descr="a36"/>
          <p:cNvPicPr>
            <a:picLocks noChangeAspect="1" noChangeArrowheads="1"/>
          </p:cNvPicPr>
          <p:nvPr/>
        </p:nvPicPr>
        <p:blipFill>
          <a:blip r:embed="rId6"/>
          <a:srcRect/>
          <a:stretch>
            <a:fillRect/>
          </a:stretch>
        </p:blipFill>
        <p:spPr bwMode="auto">
          <a:xfrm>
            <a:off x="6248400" y="2514600"/>
            <a:ext cx="2514600" cy="1978025"/>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5603"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5604"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5605" name="Text Box 5"/>
          <p:cNvSpPr txBox="1">
            <a:spLocks noChangeArrowheads="1"/>
          </p:cNvSpPr>
          <p:nvPr/>
        </p:nvSpPr>
        <p:spPr bwMode="auto">
          <a:xfrm>
            <a:off x="3048000" y="54244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5606" name="Picture 6" descr="a32"/>
          <p:cNvPicPr>
            <a:picLocks noChangeAspect="1" noChangeArrowheads="1"/>
          </p:cNvPicPr>
          <p:nvPr/>
        </p:nvPicPr>
        <p:blipFill>
          <a:blip r:embed="rId4"/>
          <a:srcRect/>
          <a:stretch>
            <a:fillRect/>
          </a:stretch>
        </p:blipFill>
        <p:spPr bwMode="auto">
          <a:xfrm>
            <a:off x="3429000" y="2463800"/>
            <a:ext cx="2571750" cy="2032000"/>
          </a:xfrm>
          <a:prstGeom prst="rect">
            <a:avLst/>
          </a:prstGeom>
          <a:noFill/>
          <a:ln w="9525">
            <a:noFill/>
            <a:miter lim="800000"/>
            <a:headEnd/>
            <a:tailEnd/>
          </a:ln>
        </p:spPr>
      </p:pic>
      <p:pic>
        <p:nvPicPr>
          <p:cNvPr id="25607" name="Picture 7" descr="a38"/>
          <p:cNvPicPr>
            <a:picLocks noChangeAspect="1" noChangeArrowheads="1"/>
          </p:cNvPicPr>
          <p:nvPr/>
        </p:nvPicPr>
        <p:blipFill>
          <a:blip r:embed="rId5"/>
          <a:srcRect/>
          <a:stretch>
            <a:fillRect/>
          </a:stretch>
        </p:blipFill>
        <p:spPr bwMode="auto">
          <a:xfrm>
            <a:off x="6248400" y="2438400"/>
            <a:ext cx="2600325" cy="2060575"/>
          </a:xfrm>
          <a:prstGeom prst="rect">
            <a:avLst/>
          </a:prstGeom>
          <a:noFill/>
          <a:ln w="9525">
            <a:noFill/>
            <a:miter lim="800000"/>
            <a:headEnd/>
            <a:tailEnd/>
          </a:ln>
        </p:spPr>
      </p:pic>
      <p:pic>
        <p:nvPicPr>
          <p:cNvPr id="25608" name="Picture 8" descr="kk1"/>
          <p:cNvPicPr>
            <a:picLocks noChangeAspect="1" noChangeArrowheads="1"/>
          </p:cNvPicPr>
          <p:nvPr/>
        </p:nvPicPr>
        <p:blipFill>
          <a:blip r:embed="rId6"/>
          <a:srcRect/>
          <a:stretch>
            <a:fillRect/>
          </a:stretch>
        </p:blipFill>
        <p:spPr bwMode="auto">
          <a:xfrm>
            <a:off x="3467100" y="4668838"/>
            <a:ext cx="2552700" cy="20018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45"/>
          <p:cNvPicPr>
            <a:picLocks noChangeAspect="1" noChangeArrowheads="1"/>
          </p:cNvPicPr>
          <p:nvPr/>
        </p:nvPicPr>
        <p:blipFill>
          <a:blip r:embed="rId3"/>
          <a:srcRect/>
          <a:stretch>
            <a:fillRect/>
          </a:stretch>
        </p:blipFill>
        <p:spPr bwMode="auto">
          <a:xfrm>
            <a:off x="304800" y="2343150"/>
            <a:ext cx="2743200" cy="2152650"/>
          </a:xfrm>
          <a:prstGeom prst="rect">
            <a:avLst/>
          </a:prstGeom>
          <a:noFill/>
          <a:ln w="9525">
            <a:noFill/>
            <a:miter lim="800000"/>
            <a:headEnd/>
            <a:tailEnd/>
          </a:ln>
        </p:spPr>
      </p:pic>
      <p:sp>
        <p:nvSpPr>
          <p:cNvPr id="26627"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sp>
        <p:nvSpPr>
          <p:cNvPr id="26628" name="Text Box 4"/>
          <p:cNvSpPr txBox="1">
            <a:spLocks noChangeArrowheads="1"/>
          </p:cNvSpPr>
          <p:nvPr/>
        </p:nvSpPr>
        <p:spPr bwMode="auto">
          <a:xfrm>
            <a:off x="5943600" y="31908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sz="2400">
              <a:solidFill>
                <a:srgbClr val="FF3300"/>
              </a:solidFill>
              <a:latin typeface="Comic Sans MS" pitchFamily="66" charset="0"/>
              <a:cs typeface="Times New Roman" pitchFamily="18" charset="0"/>
            </a:endParaRPr>
          </a:p>
        </p:txBody>
      </p:sp>
      <p:sp>
        <p:nvSpPr>
          <p:cNvPr id="26629" name="Text Box 5"/>
          <p:cNvSpPr txBox="1">
            <a:spLocks noChangeArrowheads="1"/>
          </p:cNvSpPr>
          <p:nvPr/>
        </p:nvSpPr>
        <p:spPr bwMode="auto">
          <a:xfrm>
            <a:off x="3086100" y="5360988"/>
            <a:ext cx="685800" cy="519112"/>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26630" name="Picture 6" descr="a39"/>
          <p:cNvPicPr>
            <a:picLocks noChangeAspect="1" noChangeArrowheads="1"/>
          </p:cNvPicPr>
          <p:nvPr/>
        </p:nvPicPr>
        <p:blipFill>
          <a:blip r:embed="rId4"/>
          <a:srcRect/>
          <a:stretch>
            <a:fillRect/>
          </a:stretch>
        </p:blipFill>
        <p:spPr bwMode="auto">
          <a:xfrm>
            <a:off x="6248400" y="2446338"/>
            <a:ext cx="2590800" cy="2038350"/>
          </a:xfrm>
          <a:prstGeom prst="rect">
            <a:avLst/>
          </a:prstGeom>
          <a:noFill/>
          <a:ln w="9525">
            <a:noFill/>
            <a:miter lim="800000"/>
            <a:headEnd/>
            <a:tailEnd/>
          </a:ln>
        </p:spPr>
      </p:pic>
      <p:pic>
        <p:nvPicPr>
          <p:cNvPr id="26631" name="Picture 7" descr="a34"/>
          <p:cNvPicPr>
            <a:picLocks noChangeAspect="1" noChangeArrowheads="1"/>
          </p:cNvPicPr>
          <p:nvPr/>
        </p:nvPicPr>
        <p:blipFill>
          <a:blip r:embed="rId5"/>
          <a:srcRect/>
          <a:stretch>
            <a:fillRect/>
          </a:stretch>
        </p:blipFill>
        <p:spPr bwMode="auto">
          <a:xfrm>
            <a:off x="3467100" y="4668838"/>
            <a:ext cx="2514600" cy="1973262"/>
          </a:xfrm>
          <a:prstGeom prst="rect">
            <a:avLst/>
          </a:prstGeom>
          <a:noFill/>
          <a:ln w="9525">
            <a:noFill/>
            <a:miter lim="800000"/>
            <a:headEnd/>
            <a:tailEnd/>
          </a:ln>
        </p:spPr>
      </p:pic>
      <p:pic>
        <p:nvPicPr>
          <p:cNvPr id="26632" name="Picture 8" descr="kk1"/>
          <p:cNvPicPr>
            <a:picLocks noChangeAspect="1" noChangeArrowheads="1"/>
          </p:cNvPicPr>
          <p:nvPr/>
        </p:nvPicPr>
        <p:blipFill>
          <a:blip r:embed="rId6"/>
          <a:srcRect/>
          <a:stretch>
            <a:fillRect/>
          </a:stretch>
        </p:blipFill>
        <p:spPr bwMode="auto">
          <a:xfrm>
            <a:off x="3429000" y="2446338"/>
            <a:ext cx="2601913" cy="2039937"/>
          </a:xfrm>
          <a:prstGeom prst="rect">
            <a:avLst/>
          </a:prstGeom>
          <a:noFill/>
          <a:ln w="9525">
            <a:noFill/>
            <a:miter lim="800000"/>
            <a:headEnd/>
            <a:tailEnd/>
          </a:ln>
        </p:spPr>
      </p:pic>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4"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a45"/>
          <p:cNvPicPr>
            <a:picLocks noChangeAspect="1" noChangeArrowheads="1"/>
          </p:cNvPicPr>
          <p:nvPr/>
        </p:nvPicPr>
        <p:blipFill>
          <a:blip r:embed="rId4"/>
          <a:srcRect/>
          <a:stretch>
            <a:fillRect/>
          </a:stretch>
        </p:blipFill>
        <p:spPr bwMode="auto">
          <a:xfrm>
            <a:off x="304800" y="2343150"/>
            <a:ext cx="2743200" cy="2152650"/>
          </a:xfrm>
          <a:prstGeom prst="rect">
            <a:avLst/>
          </a:prstGeom>
          <a:noFill/>
          <a:ln w="9525">
            <a:noFill/>
            <a:miter lim="800000"/>
            <a:headEnd/>
            <a:tailEnd/>
          </a:ln>
        </p:spPr>
      </p:pic>
      <p:sp>
        <p:nvSpPr>
          <p:cNvPr id="3076" name="Text Box 3"/>
          <p:cNvSpPr txBox="1">
            <a:spLocks noChangeArrowheads="1"/>
          </p:cNvSpPr>
          <p:nvPr/>
        </p:nvSpPr>
        <p:spPr bwMode="auto">
          <a:xfrm>
            <a:off x="3048000" y="3114675"/>
            <a:ext cx="6858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sz="2400">
              <a:solidFill>
                <a:srgbClr val="FF3300"/>
              </a:solidFill>
              <a:latin typeface="Comic Sans MS" pitchFamily="66" charset="0"/>
              <a:cs typeface="Times New Roman" pitchFamily="18" charset="0"/>
            </a:endParaRPr>
          </a:p>
        </p:txBody>
      </p:sp>
      <p:pic>
        <p:nvPicPr>
          <p:cNvPr id="3077" name="Picture 4" descr="a5"/>
          <p:cNvPicPr>
            <a:picLocks noChangeAspect="1" noChangeArrowheads="1"/>
          </p:cNvPicPr>
          <p:nvPr/>
        </p:nvPicPr>
        <p:blipFill>
          <a:blip r:embed="rId5"/>
          <a:srcRect/>
          <a:stretch>
            <a:fillRect/>
          </a:stretch>
        </p:blipFill>
        <p:spPr bwMode="auto">
          <a:xfrm>
            <a:off x="3346450" y="4064000"/>
            <a:ext cx="2990850" cy="2000250"/>
          </a:xfrm>
          <a:prstGeom prst="rect">
            <a:avLst/>
          </a:prstGeom>
          <a:noFill/>
          <a:ln w="9525">
            <a:noFill/>
            <a:miter lim="800000"/>
            <a:headEnd/>
            <a:tailEnd/>
          </a:ln>
        </p:spPr>
      </p:pic>
      <p:graphicFrame>
        <p:nvGraphicFramePr>
          <p:cNvPr id="3074" name="Object 5"/>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138258" name="Equation" r:id="rId6" imgW="1028520" imgH="431640" progId="">
                  <p:embed/>
                </p:oleObj>
              </mc:Choice>
              <mc:Fallback>
                <p:oleObj name="Equation" r:id="rId6" imgW="1028520" imgH="4316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SERIES DE FOURIER</a:t>
            </a:r>
          </a:p>
        </p:txBody>
      </p:sp>
      <p:sp>
        <p:nvSpPr>
          <p:cNvPr id="11" name="Rectangle 2"/>
          <p:cNvSpPr>
            <a:spLocks noGrp="1" noChangeArrowheads="1"/>
          </p:cNvSpPr>
          <p:nvPr>
            <p:ph type="title"/>
          </p:nvPr>
        </p:nvSpPr>
        <p:spPr>
          <a:xfrm>
            <a:off x="457200" y="714364"/>
            <a:ext cx="8229600" cy="1143000"/>
          </a:xfrm>
        </p:spPr>
        <p:txBody>
          <a:bodyPr/>
          <a:lstStyle/>
          <a:p>
            <a:pPr eaLnBrk="1" hangingPunct="1"/>
            <a:r>
              <a:rPr lang="en-US" sz="3600" dirty="0" err="1"/>
              <a:t>Exemple</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3" name="ZoneTexte 2"/>
          <p:cNvSpPr txBox="1"/>
          <p:nvPr/>
        </p:nvSpPr>
        <p:spPr>
          <a:xfrm>
            <a:off x="0" y="714356"/>
            <a:ext cx="9144000" cy="3477875"/>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Comme les séries de Fourier vont nous permettre de représenter dans le domaine temporel tout signal périodique de période T par une composante continue (éventuellement) et des sinus et cosinus de fréquences multiples entiers de la fréquence du signal 1/T, il est plus intéressant d’utiliser une autre représentation,  autre que la représentation habituelle temporelle, pour le signal x(t) en fonction des fréquences dont il dispose. Il s’agit de la représentation fréquentielle ou spectrale.</a:t>
            </a:r>
          </a:p>
          <a:p>
            <a:pPr algn="just"/>
            <a:endParaRPr lang="fr-FR" sz="2000" dirty="0">
              <a:latin typeface="Times New Roman" pitchFamily="18" charset="0"/>
              <a:cs typeface="Times New Roman" pitchFamily="18" charset="0"/>
            </a:endParaRPr>
          </a:p>
          <a:p>
            <a:pPr algn="just"/>
            <a:r>
              <a:rPr lang="fr-FR" sz="2000" dirty="0">
                <a:solidFill>
                  <a:srgbClr val="C00000"/>
                </a:solidFill>
                <a:latin typeface="Times New Roman" pitchFamily="18" charset="0"/>
                <a:cs typeface="Times New Roman" pitchFamily="18" charset="0"/>
              </a:rPr>
              <a:t>Dans cette représentation, en fonction des fréquences constituant le signal, nous allons parler de spectre.</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Le noyau des séries de Fourier                              aura donc pour spectre   </a:t>
            </a:r>
          </a:p>
        </p:txBody>
      </p:sp>
      <p:graphicFrame>
        <p:nvGraphicFramePr>
          <p:cNvPr id="4" name="Objet 3"/>
          <p:cNvGraphicFramePr>
            <a:graphicFrameLocks noChangeAspect="1"/>
          </p:cNvGraphicFramePr>
          <p:nvPr/>
        </p:nvGraphicFramePr>
        <p:xfrm>
          <a:off x="3192463" y="3500438"/>
          <a:ext cx="2008187" cy="742950"/>
        </p:xfrm>
        <a:graphic>
          <a:graphicData uri="http://schemas.openxmlformats.org/presentationml/2006/ole">
            <mc:AlternateContent xmlns:mc="http://schemas.openxmlformats.org/markup-compatibility/2006">
              <mc:Choice xmlns:v="urn:schemas-microsoft-com:vml" Requires="v">
                <p:oleObj spid="_x0000_s108626" name="Équation" r:id="rId3" imgW="927000" imgH="342720" progId="Equation.3">
                  <p:embed/>
                </p:oleObj>
              </mc:Choice>
              <mc:Fallback>
                <p:oleObj name="Équation" r:id="rId3" imgW="92700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3500438"/>
                        <a:ext cx="2008187"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7" name="Object 3"/>
          <p:cNvGraphicFramePr>
            <a:graphicFrameLocks noChangeAspect="1"/>
          </p:cNvGraphicFramePr>
          <p:nvPr/>
        </p:nvGraphicFramePr>
        <p:xfrm>
          <a:off x="7394575" y="3643313"/>
          <a:ext cx="1735138" cy="644525"/>
        </p:xfrm>
        <a:graphic>
          <a:graphicData uri="http://schemas.openxmlformats.org/presentationml/2006/ole">
            <mc:AlternateContent xmlns:mc="http://schemas.openxmlformats.org/markup-compatibility/2006">
              <mc:Choice xmlns:v="urn:schemas-microsoft-com:vml" Requires="v">
                <p:oleObj spid="_x0000_s108627" name="Équation" r:id="rId5" imgW="1244520" imgH="393480" progId="Equation.3">
                  <p:embed/>
                </p:oleObj>
              </mc:Choice>
              <mc:Fallback>
                <p:oleObj name="Équation" r:id="rId5" imgW="12445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5" y="3643313"/>
                        <a:ext cx="1735138"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4214810" y="4643446"/>
            <a:ext cx="4929190" cy="400110"/>
          </a:xfrm>
          <a:prstGeom prst="rect">
            <a:avLst/>
          </a:prstGeom>
          <a:noFill/>
        </p:spPr>
        <p:txBody>
          <a:bodyPr wrap="square" rtlCol="0">
            <a:spAutoFit/>
          </a:bodyPr>
          <a:lstStyle/>
          <a:p>
            <a:r>
              <a:rPr lang="fr-FR" sz="2000" dirty="0">
                <a:latin typeface="Times New Roman" pitchFamily="18" charset="0"/>
                <a:cs typeface="Times New Roman" pitchFamily="18" charset="0"/>
              </a:rPr>
              <a:t>  auront donc respectivement pour spectres : </a:t>
            </a:r>
          </a:p>
        </p:txBody>
      </p:sp>
      <p:graphicFrame>
        <p:nvGraphicFramePr>
          <p:cNvPr id="7" name="Objet 6"/>
          <p:cNvGraphicFramePr>
            <a:graphicFrameLocks noChangeAspect="1"/>
          </p:cNvGraphicFramePr>
          <p:nvPr/>
        </p:nvGraphicFramePr>
        <p:xfrm>
          <a:off x="225421" y="4500563"/>
          <a:ext cx="3917951" cy="769937"/>
        </p:xfrm>
        <a:graphic>
          <a:graphicData uri="http://schemas.openxmlformats.org/presentationml/2006/ole">
            <mc:AlternateContent xmlns:mc="http://schemas.openxmlformats.org/markup-compatibility/2006">
              <mc:Choice xmlns:v="urn:schemas-microsoft-com:vml" Requires="v">
                <p:oleObj spid="_x0000_s108628" name="Équation" r:id="rId7" imgW="2197080" imgH="431640" progId="Equation.3">
                  <p:embed/>
                </p:oleObj>
              </mc:Choice>
              <mc:Fallback>
                <p:oleObj name="Équation" r:id="rId7" imgW="219708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1" y="4500563"/>
                        <a:ext cx="3917951"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9" name="Object 5"/>
          <p:cNvGraphicFramePr>
            <a:graphicFrameLocks noChangeAspect="1"/>
          </p:cNvGraphicFramePr>
          <p:nvPr/>
        </p:nvGraphicFramePr>
        <p:xfrm>
          <a:off x="2011363" y="5286375"/>
          <a:ext cx="5097462" cy="706438"/>
        </p:xfrm>
        <a:graphic>
          <a:graphicData uri="http://schemas.openxmlformats.org/presentationml/2006/ole">
            <mc:AlternateContent xmlns:mc="http://schemas.openxmlformats.org/markup-compatibility/2006">
              <mc:Choice xmlns:v="urn:schemas-microsoft-com:vml" Requires="v">
                <p:oleObj spid="_x0000_s108629" name="Équation" r:id="rId9" imgW="3657600" imgH="431640" progId="Equation.3">
                  <p:embed/>
                </p:oleObj>
              </mc:Choice>
              <mc:Fallback>
                <p:oleObj name="Équation" r:id="rId9" imgW="365760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1363" y="5286375"/>
                        <a:ext cx="5097462"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215082"/>
            <a:ext cx="9144000" cy="400110"/>
          </a:xfrm>
          <a:prstGeom prst="rect">
            <a:avLst/>
          </a:prstGeom>
          <a:noFill/>
        </p:spPr>
        <p:txBody>
          <a:bodyPr wrap="square" rtlCol="0">
            <a:spAutoFit/>
          </a:bodyPr>
          <a:lstStyle/>
          <a:p>
            <a:r>
              <a:rPr lang="fr-FR" sz="2000" dirty="0">
                <a:solidFill>
                  <a:srgbClr val="00B050"/>
                </a:solidFill>
                <a:latin typeface="Times New Roman" pitchFamily="18" charset="0"/>
                <a:cs typeface="Times New Roman" pitchFamily="18" charset="0"/>
              </a:rPr>
              <a:t>Quant à la composante continue a</a:t>
            </a:r>
            <a:r>
              <a:rPr lang="fr-FR" sz="2000" baseline="-25000" dirty="0">
                <a:solidFill>
                  <a:srgbClr val="00B050"/>
                </a:solidFill>
                <a:latin typeface="Times New Roman" pitchFamily="18" charset="0"/>
                <a:cs typeface="Times New Roman" pitchFamily="18" charset="0"/>
              </a:rPr>
              <a:t>0</a:t>
            </a:r>
            <a:r>
              <a:rPr lang="fr-FR" sz="2000" dirty="0">
                <a:solidFill>
                  <a:srgbClr val="00B050"/>
                </a:solidFill>
                <a:latin typeface="Times New Roman" pitchFamily="18" charset="0"/>
                <a:cs typeface="Times New Roman" pitchFamily="18" charset="0"/>
              </a:rPr>
              <a:t> elle aura pour spectre :</a:t>
            </a:r>
          </a:p>
        </p:txBody>
      </p:sp>
      <p:graphicFrame>
        <p:nvGraphicFramePr>
          <p:cNvPr id="108550" name="Object 6"/>
          <p:cNvGraphicFramePr>
            <a:graphicFrameLocks noChangeAspect="1"/>
          </p:cNvGraphicFramePr>
          <p:nvPr/>
        </p:nvGraphicFramePr>
        <p:xfrm>
          <a:off x="6286512" y="6134100"/>
          <a:ext cx="862035" cy="479812"/>
        </p:xfrm>
        <a:graphic>
          <a:graphicData uri="http://schemas.openxmlformats.org/presentationml/2006/ole">
            <mc:AlternateContent xmlns:mc="http://schemas.openxmlformats.org/markup-compatibility/2006">
              <mc:Choice xmlns:v="urn:schemas-microsoft-com:vml" Requires="v">
                <p:oleObj spid="_x0000_s108630" name="Équation" r:id="rId11" imgW="482400" imgH="228600" progId="Equation.3">
                  <p:embed/>
                </p:oleObj>
              </mc:Choice>
              <mc:Fallback>
                <p:oleObj name="Équation" r:id="rId11" imgW="4824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6512" y="6134100"/>
                        <a:ext cx="862035" cy="479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5159399" y="5359420"/>
          <a:ext cx="139700" cy="290513"/>
        </p:xfrm>
        <a:graphic>
          <a:graphicData uri="http://schemas.openxmlformats.org/presentationml/2006/ole">
            <mc:AlternateContent xmlns:mc="http://schemas.openxmlformats.org/markup-compatibility/2006">
              <mc:Choice xmlns:v="urn:schemas-microsoft-com:vml" Requires="v">
                <p:oleObj spid="_x0000_s145426"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99" y="535942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2446359" y="2773347"/>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6164284" y="1214422"/>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773884" y="1671622"/>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7459684" y="1976422"/>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894159" y="1630347"/>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4003699" y="483872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2293959" y="2849547"/>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2403499" y="582932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4106884" y="1443022"/>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4140224" y="465139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42751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732359" y="2857496"/>
            <a:ext cx="0" cy="304800"/>
          </a:xfrm>
          <a:prstGeom prst="line">
            <a:avLst/>
          </a:prstGeom>
          <a:noFill/>
          <a:ln w="57150">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5265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3436959" y="2239947"/>
            <a:ext cx="0" cy="609600"/>
          </a:xfrm>
          <a:prstGeom prst="line">
            <a:avLst/>
          </a:prstGeom>
          <a:noFill/>
          <a:ln w="57150">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979759" y="2857496"/>
            <a:ext cx="0" cy="228600"/>
          </a:xfrm>
          <a:prstGeom prst="line">
            <a:avLst/>
          </a:prstGeom>
          <a:noFill/>
          <a:ln w="57150">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2598759" y="2316147"/>
            <a:ext cx="0" cy="533400"/>
          </a:xfrm>
          <a:prstGeom prst="line">
            <a:avLst/>
          </a:prstGeom>
          <a:noFill/>
          <a:ln w="57150">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4384699" y="5448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0" name="Line 58"/>
          <p:cNvSpPr>
            <a:spLocks noChangeShapeType="1"/>
          </p:cNvSpPr>
          <p:nvPr/>
        </p:nvSpPr>
        <p:spPr bwMode="auto">
          <a:xfrm>
            <a:off x="3546499" y="5829320"/>
            <a:ext cx="0" cy="3810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1" name="Line 59"/>
          <p:cNvSpPr>
            <a:spLocks noChangeShapeType="1"/>
          </p:cNvSpPr>
          <p:nvPr/>
        </p:nvSpPr>
        <p:spPr bwMode="auto">
          <a:xfrm>
            <a:off x="4841899" y="53721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2" name="Line 60"/>
          <p:cNvSpPr>
            <a:spLocks noChangeShapeType="1"/>
          </p:cNvSpPr>
          <p:nvPr/>
        </p:nvSpPr>
        <p:spPr bwMode="auto">
          <a:xfrm>
            <a:off x="3089299" y="5829320"/>
            <a:ext cx="0" cy="457200"/>
          </a:xfrm>
          <a:prstGeom prst="line">
            <a:avLst/>
          </a:prstGeom>
          <a:ln w="57150">
            <a:headEnd/>
            <a:tailEnd/>
          </a:ln>
        </p:spPr>
        <p:style>
          <a:lnRef idx="1">
            <a:schemeClr val="dk1"/>
          </a:lnRef>
          <a:fillRef idx="0">
            <a:schemeClr val="dk1"/>
          </a:fillRef>
          <a:effectRef idx="0">
            <a:schemeClr val="dk1"/>
          </a:effectRef>
          <a:fontRef idx="minor">
            <a:schemeClr val="tx1"/>
          </a:fontRef>
        </p:style>
        <p:txBody>
          <a:bodyPr wrap="none" anchor="ctr"/>
          <a:lstStyle/>
          <a:p>
            <a:endParaRPr lang="fr-FR"/>
          </a:p>
        </p:txBody>
      </p:sp>
      <p:sp>
        <p:nvSpPr>
          <p:cNvPr id="13373" name="Text Box 61"/>
          <p:cNvSpPr txBox="1">
            <a:spLocks noChangeArrowheads="1"/>
          </p:cNvSpPr>
          <p:nvPr/>
        </p:nvSpPr>
        <p:spPr bwMode="auto">
          <a:xfrm>
            <a:off x="6469084" y="2586022"/>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6654824" y="556579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697684" y="1443022"/>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959624" y="4651395"/>
            <a:ext cx="1112838" cy="457200"/>
          </a:xfrm>
          <a:prstGeom prst="rect">
            <a:avLst/>
          </a:prstGeom>
          <a:noFill/>
          <a:ln w="9525">
            <a:noFill/>
            <a:miter lim="800000"/>
            <a:headEnd/>
            <a:tailEnd/>
          </a:ln>
          <a:effectLst/>
        </p:spPr>
        <p:txBody>
          <a:bodyPr wrap="none">
            <a:spAutoFit/>
          </a:bodyPr>
          <a:lstStyle/>
          <a:p>
            <a:r>
              <a:rPr lang="fr-FR"/>
              <a:t>impaire</a:t>
            </a:r>
          </a:p>
        </p:txBody>
      </p:sp>
      <p:cxnSp>
        <p:nvCxnSpPr>
          <p:cNvPr id="34" name="Connecteur droit 33"/>
          <p:cNvCxnSpPr/>
          <p:nvPr/>
        </p:nvCxnSpPr>
        <p:spPr>
          <a:xfrm rot="5400000" flipH="1" flipV="1">
            <a:off x="3464711" y="2393149"/>
            <a:ext cx="928694" cy="15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5" name="ZoneTexte 34"/>
          <p:cNvSpPr txBox="1"/>
          <p:nvPr/>
        </p:nvSpPr>
        <p:spPr>
          <a:xfrm>
            <a:off x="3857620" y="1643050"/>
            <a:ext cx="571504" cy="369332"/>
          </a:xfrm>
          <a:prstGeom prst="rect">
            <a:avLst/>
          </a:prstGeom>
          <a:noFill/>
        </p:spPr>
        <p:txBody>
          <a:bodyPr wrap="square" rtlCol="0">
            <a:spAutoFit/>
          </a:bodyPr>
          <a:lstStyle/>
          <a:p>
            <a:r>
              <a:rPr lang="fr-FR" dirty="0"/>
              <a:t>a</a:t>
            </a:r>
            <a:r>
              <a:rPr lang="fr-FR" baseline="-25000" dirty="0"/>
              <a:t>0</a:t>
            </a:r>
          </a:p>
        </p:txBody>
      </p:sp>
      <p:sp>
        <p:nvSpPr>
          <p:cNvPr id="36" name="ZoneTexte 35"/>
          <p:cNvSpPr txBox="1"/>
          <p:nvPr/>
        </p:nvSpPr>
        <p:spPr>
          <a:xfrm>
            <a:off x="4143372" y="1916660"/>
            <a:ext cx="571504" cy="369332"/>
          </a:xfrm>
          <a:prstGeom prst="rect">
            <a:avLst/>
          </a:prstGeom>
          <a:noFill/>
        </p:spPr>
        <p:txBody>
          <a:bodyPr wrap="square" rtlCol="0">
            <a:spAutoFit/>
          </a:bodyPr>
          <a:lstStyle/>
          <a:p>
            <a:r>
              <a:rPr lang="fr-FR" dirty="0"/>
              <a:t>a</a:t>
            </a:r>
            <a:r>
              <a:rPr lang="fr-FR" baseline="-25000" dirty="0"/>
              <a:t>1</a:t>
            </a:r>
          </a:p>
        </p:txBody>
      </p:sp>
      <p:sp>
        <p:nvSpPr>
          <p:cNvPr id="37" name="ZoneTexte 36"/>
          <p:cNvSpPr txBox="1"/>
          <p:nvPr/>
        </p:nvSpPr>
        <p:spPr>
          <a:xfrm>
            <a:off x="3286116" y="1928802"/>
            <a:ext cx="571504" cy="369332"/>
          </a:xfrm>
          <a:prstGeom prst="rect">
            <a:avLst/>
          </a:prstGeom>
          <a:noFill/>
        </p:spPr>
        <p:txBody>
          <a:bodyPr wrap="square" rtlCol="0">
            <a:spAutoFit/>
          </a:bodyPr>
          <a:lstStyle/>
          <a:p>
            <a:r>
              <a:rPr lang="fr-FR" dirty="0"/>
              <a:t>a</a:t>
            </a:r>
            <a:r>
              <a:rPr lang="fr-FR" baseline="-25000" dirty="0"/>
              <a:t>1</a:t>
            </a:r>
          </a:p>
        </p:txBody>
      </p:sp>
      <p:sp>
        <p:nvSpPr>
          <p:cNvPr id="38" name="ZoneTexte 37"/>
          <p:cNvSpPr txBox="1"/>
          <p:nvPr/>
        </p:nvSpPr>
        <p:spPr>
          <a:xfrm>
            <a:off x="4572000" y="3059668"/>
            <a:ext cx="571504" cy="369332"/>
          </a:xfrm>
          <a:prstGeom prst="rect">
            <a:avLst/>
          </a:prstGeom>
          <a:noFill/>
        </p:spPr>
        <p:txBody>
          <a:bodyPr wrap="square" rtlCol="0">
            <a:spAutoFit/>
          </a:bodyPr>
          <a:lstStyle/>
          <a:p>
            <a:r>
              <a:rPr lang="fr-FR" dirty="0"/>
              <a:t>a</a:t>
            </a:r>
            <a:r>
              <a:rPr lang="fr-FR" baseline="-25000" dirty="0"/>
              <a:t>2</a:t>
            </a:r>
          </a:p>
        </p:txBody>
      </p:sp>
      <p:sp>
        <p:nvSpPr>
          <p:cNvPr id="39" name="ZoneTexte 38"/>
          <p:cNvSpPr txBox="1"/>
          <p:nvPr/>
        </p:nvSpPr>
        <p:spPr>
          <a:xfrm>
            <a:off x="2839016" y="3071810"/>
            <a:ext cx="571504" cy="369332"/>
          </a:xfrm>
          <a:prstGeom prst="rect">
            <a:avLst/>
          </a:prstGeom>
          <a:noFill/>
        </p:spPr>
        <p:txBody>
          <a:bodyPr wrap="square" rtlCol="0">
            <a:spAutoFit/>
          </a:bodyPr>
          <a:lstStyle/>
          <a:p>
            <a:r>
              <a:rPr lang="fr-FR" dirty="0"/>
              <a:t>a</a:t>
            </a:r>
            <a:r>
              <a:rPr lang="fr-FR" baseline="-25000" dirty="0"/>
              <a:t>2</a:t>
            </a:r>
          </a:p>
        </p:txBody>
      </p:sp>
      <p:sp>
        <p:nvSpPr>
          <p:cNvPr id="40" name="ZoneTexte 39"/>
          <p:cNvSpPr txBox="1"/>
          <p:nvPr/>
        </p:nvSpPr>
        <p:spPr>
          <a:xfrm>
            <a:off x="5072066" y="1928802"/>
            <a:ext cx="571504" cy="369332"/>
          </a:xfrm>
          <a:prstGeom prst="rect">
            <a:avLst/>
          </a:prstGeom>
          <a:noFill/>
        </p:spPr>
        <p:txBody>
          <a:bodyPr wrap="square" rtlCol="0">
            <a:spAutoFit/>
          </a:bodyPr>
          <a:lstStyle/>
          <a:p>
            <a:r>
              <a:rPr lang="fr-FR" dirty="0"/>
              <a:t>a</a:t>
            </a:r>
            <a:r>
              <a:rPr lang="fr-FR" baseline="-25000" dirty="0"/>
              <a:t>3</a:t>
            </a:r>
          </a:p>
        </p:txBody>
      </p:sp>
      <p:sp>
        <p:nvSpPr>
          <p:cNvPr id="41" name="ZoneTexte 40"/>
          <p:cNvSpPr txBox="1"/>
          <p:nvPr/>
        </p:nvSpPr>
        <p:spPr>
          <a:xfrm>
            <a:off x="2428860" y="1988098"/>
            <a:ext cx="571504" cy="369332"/>
          </a:xfrm>
          <a:prstGeom prst="rect">
            <a:avLst/>
          </a:prstGeom>
          <a:noFill/>
        </p:spPr>
        <p:txBody>
          <a:bodyPr wrap="square" rtlCol="0">
            <a:spAutoFit/>
          </a:bodyPr>
          <a:lstStyle/>
          <a:p>
            <a:r>
              <a:rPr lang="fr-FR" dirty="0"/>
              <a:t>a</a:t>
            </a:r>
            <a:r>
              <a:rPr lang="fr-FR" baseline="-25000" dirty="0"/>
              <a:t>3</a:t>
            </a:r>
          </a:p>
        </p:txBody>
      </p:sp>
      <p:sp>
        <p:nvSpPr>
          <p:cNvPr id="42" name="ZoneTexte 41"/>
          <p:cNvSpPr txBox="1"/>
          <p:nvPr/>
        </p:nvSpPr>
        <p:spPr>
          <a:xfrm>
            <a:off x="5500694" y="2428868"/>
            <a:ext cx="928694" cy="369332"/>
          </a:xfrm>
          <a:prstGeom prst="rect">
            <a:avLst/>
          </a:prstGeom>
          <a:noFill/>
        </p:spPr>
        <p:txBody>
          <a:bodyPr wrap="square" rtlCol="0">
            <a:spAutoFit/>
          </a:bodyPr>
          <a:lstStyle/>
          <a:p>
            <a:r>
              <a:rPr lang="fr-FR" dirty="0"/>
              <a:t>….</a:t>
            </a:r>
          </a:p>
        </p:txBody>
      </p:sp>
      <p:sp>
        <p:nvSpPr>
          <p:cNvPr id="43" name="ZoneTexte 42"/>
          <p:cNvSpPr txBox="1"/>
          <p:nvPr/>
        </p:nvSpPr>
        <p:spPr>
          <a:xfrm>
            <a:off x="2000232" y="2488164"/>
            <a:ext cx="928694" cy="369332"/>
          </a:xfrm>
          <a:prstGeom prst="rect">
            <a:avLst/>
          </a:prstGeom>
          <a:noFill/>
        </p:spPr>
        <p:txBody>
          <a:bodyPr wrap="square" rtlCol="0">
            <a:spAutoFit/>
          </a:bodyPr>
          <a:lstStyle/>
          <a:p>
            <a:r>
              <a:rPr lang="fr-FR" dirty="0"/>
              <a:t>….</a:t>
            </a:r>
          </a:p>
        </p:txBody>
      </p:sp>
      <p:sp>
        <p:nvSpPr>
          <p:cNvPr id="44" name="ZoneTexte 43"/>
          <p:cNvSpPr txBox="1"/>
          <p:nvPr/>
        </p:nvSpPr>
        <p:spPr>
          <a:xfrm>
            <a:off x="4143372" y="5072074"/>
            <a:ext cx="571504" cy="369332"/>
          </a:xfrm>
          <a:prstGeom prst="rect">
            <a:avLst/>
          </a:prstGeom>
          <a:noFill/>
        </p:spPr>
        <p:txBody>
          <a:bodyPr wrap="square" rtlCol="0">
            <a:spAutoFit/>
          </a:bodyPr>
          <a:lstStyle/>
          <a:p>
            <a:r>
              <a:rPr lang="fr-FR" dirty="0"/>
              <a:t>-jb</a:t>
            </a:r>
            <a:r>
              <a:rPr lang="fr-FR" baseline="-25000" dirty="0"/>
              <a:t>1</a:t>
            </a:r>
          </a:p>
        </p:txBody>
      </p:sp>
      <p:sp>
        <p:nvSpPr>
          <p:cNvPr id="45" name="ZoneTexte 44"/>
          <p:cNvSpPr txBox="1"/>
          <p:nvPr/>
        </p:nvSpPr>
        <p:spPr>
          <a:xfrm>
            <a:off x="3929058" y="1285860"/>
            <a:ext cx="714380" cy="369332"/>
          </a:xfrm>
          <a:prstGeom prst="rect">
            <a:avLst/>
          </a:prstGeom>
          <a:noFill/>
        </p:spPr>
        <p:txBody>
          <a:bodyPr wrap="square" rtlCol="0">
            <a:spAutoFit/>
          </a:bodyPr>
          <a:lstStyle/>
          <a:p>
            <a:r>
              <a:rPr lang="fr-FR" dirty="0"/>
              <a:t>X</a:t>
            </a:r>
            <a:r>
              <a:rPr lang="fr-FR" baseline="-25000" dirty="0"/>
              <a:t>R</a:t>
            </a:r>
            <a:r>
              <a:rPr lang="fr-FR" dirty="0"/>
              <a:t>(f)</a:t>
            </a:r>
          </a:p>
        </p:txBody>
      </p:sp>
      <p:sp>
        <p:nvSpPr>
          <p:cNvPr id="46" name="ZoneTexte 45"/>
          <p:cNvSpPr txBox="1"/>
          <p:nvPr/>
        </p:nvSpPr>
        <p:spPr>
          <a:xfrm>
            <a:off x="3929058" y="4429132"/>
            <a:ext cx="714380" cy="369332"/>
          </a:xfrm>
          <a:prstGeom prst="rect">
            <a:avLst/>
          </a:prstGeom>
          <a:noFill/>
        </p:spPr>
        <p:txBody>
          <a:bodyPr wrap="square" rtlCol="0">
            <a:spAutoFit/>
          </a:bodyPr>
          <a:lstStyle/>
          <a:p>
            <a:r>
              <a:rPr lang="fr-FR" dirty="0"/>
              <a:t>X</a:t>
            </a:r>
            <a:r>
              <a:rPr lang="fr-FR" baseline="-25000" dirty="0"/>
              <a:t>I</a:t>
            </a:r>
            <a:r>
              <a:rPr lang="fr-FR" dirty="0"/>
              <a:t>(f)</a:t>
            </a:r>
          </a:p>
        </p:txBody>
      </p:sp>
      <p:sp>
        <p:nvSpPr>
          <p:cNvPr id="47" name="ZoneTexte 46"/>
          <p:cNvSpPr txBox="1"/>
          <p:nvPr/>
        </p:nvSpPr>
        <p:spPr>
          <a:xfrm>
            <a:off x="3357554" y="6215082"/>
            <a:ext cx="571504" cy="369332"/>
          </a:xfrm>
          <a:prstGeom prst="rect">
            <a:avLst/>
          </a:prstGeom>
          <a:noFill/>
        </p:spPr>
        <p:txBody>
          <a:bodyPr wrap="square" rtlCol="0">
            <a:spAutoFit/>
          </a:bodyPr>
          <a:lstStyle/>
          <a:p>
            <a:r>
              <a:rPr lang="fr-FR" dirty="0"/>
              <a:t>jb</a:t>
            </a:r>
            <a:r>
              <a:rPr lang="fr-FR" baseline="-25000" dirty="0"/>
              <a:t>1</a:t>
            </a:r>
          </a:p>
        </p:txBody>
      </p:sp>
      <p:sp>
        <p:nvSpPr>
          <p:cNvPr id="48" name="ZoneTexte 47"/>
          <p:cNvSpPr txBox="1"/>
          <p:nvPr/>
        </p:nvSpPr>
        <p:spPr>
          <a:xfrm>
            <a:off x="4786314" y="5072074"/>
            <a:ext cx="571504" cy="369332"/>
          </a:xfrm>
          <a:prstGeom prst="rect">
            <a:avLst/>
          </a:prstGeom>
          <a:noFill/>
        </p:spPr>
        <p:txBody>
          <a:bodyPr wrap="square" rtlCol="0">
            <a:spAutoFit/>
          </a:bodyPr>
          <a:lstStyle/>
          <a:p>
            <a:r>
              <a:rPr lang="fr-FR" dirty="0"/>
              <a:t>-jb</a:t>
            </a:r>
            <a:r>
              <a:rPr lang="fr-FR" baseline="-25000" dirty="0"/>
              <a:t>2</a:t>
            </a:r>
          </a:p>
        </p:txBody>
      </p:sp>
      <p:sp>
        <p:nvSpPr>
          <p:cNvPr id="49" name="ZoneTexte 48"/>
          <p:cNvSpPr txBox="1"/>
          <p:nvPr/>
        </p:nvSpPr>
        <p:spPr>
          <a:xfrm>
            <a:off x="2643174" y="6286520"/>
            <a:ext cx="571504" cy="369332"/>
          </a:xfrm>
          <a:prstGeom prst="rect">
            <a:avLst/>
          </a:prstGeom>
          <a:noFill/>
        </p:spPr>
        <p:txBody>
          <a:bodyPr wrap="square" rtlCol="0">
            <a:spAutoFit/>
          </a:bodyPr>
          <a:lstStyle/>
          <a:p>
            <a:r>
              <a:rPr lang="fr-FR" dirty="0"/>
              <a:t>jb</a:t>
            </a:r>
            <a:r>
              <a:rPr lang="fr-FR" baseline="-25000" dirty="0"/>
              <a:t>2</a:t>
            </a:r>
          </a:p>
        </p:txBody>
      </p:sp>
      <p:sp>
        <p:nvSpPr>
          <p:cNvPr id="50" name="ZoneTexte 49"/>
          <p:cNvSpPr txBox="1"/>
          <p:nvPr/>
        </p:nvSpPr>
        <p:spPr>
          <a:xfrm>
            <a:off x="5214942" y="5417122"/>
            <a:ext cx="928694" cy="369332"/>
          </a:xfrm>
          <a:prstGeom prst="rect">
            <a:avLst/>
          </a:prstGeom>
          <a:noFill/>
        </p:spPr>
        <p:txBody>
          <a:bodyPr wrap="square" rtlCol="0">
            <a:spAutoFit/>
          </a:bodyPr>
          <a:lstStyle/>
          <a:p>
            <a:r>
              <a:rPr lang="fr-FR" dirty="0"/>
              <a:t>….</a:t>
            </a:r>
          </a:p>
        </p:txBody>
      </p:sp>
      <p:sp>
        <p:nvSpPr>
          <p:cNvPr id="51" name="ZoneTexte 50"/>
          <p:cNvSpPr txBox="1"/>
          <p:nvPr/>
        </p:nvSpPr>
        <p:spPr>
          <a:xfrm>
            <a:off x="2285984" y="5410792"/>
            <a:ext cx="928694" cy="369332"/>
          </a:xfrm>
          <a:prstGeom prst="rect">
            <a:avLst/>
          </a:prstGeom>
          <a:noFill/>
        </p:spPr>
        <p:txBody>
          <a:bodyPr wrap="square" rtlCol="0">
            <a:spAutoFit/>
          </a:bodyPr>
          <a:lstStyle/>
          <a:p>
            <a:r>
              <a:rPr lang="fr-FR" dirty="0"/>
              <a:t>….</a:t>
            </a:r>
          </a:p>
        </p:txBody>
      </p:sp>
      <p:sp>
        <p:nvSpPr>
          <p:cNvPr id="52" name="ZoneTexte 51"/>
          <p:cNvSpPr txBox="1"/>
          <p:nvPr/>
        </p:nvSpPr>
        <p:spPr>
          <a:xfrm>
            <a:off x="6000760" y="2857496"/>
            <a:ext cx="928694" cy="369332"/>
          </a:xfrm>
          <a:prstGeom prst="rect">
            <a:avLst/>
          </a:prstGeom>
          <a:noFill/>
        </p:spPr>
        <p:txBody>
          <a:bodyPr wrap="square" rtlCol="0">
            <a:spAutoFit/>
          </a:bodyPr>
          <a:lstStyle/>
          <a:p>
            <a:r>
              <a:rPr lang="fr-FR" dirty="0"/>
              <a:t>f</a:t>
            </a:r>
          </a:p>
        </p:txBody>
      </p:sp>
      <p:sp>
        <p:nvSpPr>
          <p:cNvPr id="53" name="ZoneTexte 52"/>
          <p:cNvSpPr txBox="1"/>
          <p:nvPr/>
        </p:nvSpPr>
        <p:spPr>
          <a:xfrm>
            <a:off x="6072198" y="5845750"/>
            <a:ext cx="928694" cy="369332"/>
          </a:xfrm>
          <a:prstGeom prst="rect">
            <a:avLst/>
          </a:prstGeom>
          <a:noFill/>
        </p:spPr>
        <p:txBody>
          <a:bodyPr wrap="square" rtlCol="0">
            <a:spAutoFit/>
          </a:bodyPr>
          <a:lstStyle/>
          <a:p>
            <a:r>
              <a:rPr lang="fr-FR" dirty="0"/>
              <a:t>f</a:t>
            </a:r>
          </a:p>
        </p:txBody>
      </p:sp>
      <p:sp>
        <p:nvSpPr>
          <p:cNvPr id="55" name="ZoneTexte 5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714488"/>
            <a:ext cx="9144000" cy="1015663"/>
          </a:xfrm>
          <a:prstGeom prst="rect">
            <a:avLst/>
          </a:prstGeom>
          <a:noFill/>
        </p:spPr>
        <p:txBody>
          <a:bodyPr wrap="square" rtlCol="0">
            <a:spAutoFit/>
          </a:bodyPr>
          <a:lstStyle/>
          <a:p>
            <a:r>
              <a:rPr lang="fr-FR" sz="2000" dirty="0">
                <a:latin typeface="Times New Roman" pitchFamily="18" charset="0"/>
                <a:cs typeface="Times New Roman" pitchFamily="18" charset="0"/>
              </a:rPr>
              <a:t>Le spectre peut être représenté par une partie réelle et une partie imaginaire</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Ou bien : </a:t>
            </a:r>
            <a:r>
              <a:rPr lang="fr-FR" sz="2000" dirty="0"/>
              <a:t>Par un module et phase</a:t>
            </a:r>
          </a:p>
        </p:txBody>
      </p:sp>
      <p:graphicFrame>
        <p:nvGraphicFramePr>
          <p:cNvPr id="18434" name="Object 2"/>
          <p:cNvGraphicFramePr>
            <a:graphicFrameLocks noChangeAspect="1"/>
          </p:cNvGraphicFramePr>
          <p:nvPr/>
        </p:nvGraphicFramePr>
        <p:xfrm>
          <a:off x="142844" y="3857628"/>
          <a:ext cx="3429024" cy="1143008"/>
        </p:xfrm>
        <a:graphic>
          <a:graphicData uri="http://schemas.openxmlformats.org/presentationml/2006/ole">
            <mc:AlternateContent xmlns:mc="http://schemas.openxmlformats.org/markup-compatibility/2006">
              <mc:Choice xmlns:v="urn:schemas-microsoft-com:vml" Requires="v">
                <p:oleObj spid="_x0000_s146482" name="Équation" r:id="rId3" imgW="2666880" imgH="888840" progId="Equation.3">
                  <p:embed/>
                </p:oleObj>
              </mc:Choice>
              <mc:Fallback>
                <p:oleObj name="Équation" r:id="rId3" imgW="2666880" imgH="8888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3857628"/>
                        <a:ext cx="3429024" cy="11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4357686" y="3643313"/>
          <a:ext cx="4702175" cy="873125"/>
        </p:xfrm>
        <a:graphic>
          <a:graphicData uri="http://schemas.openxmlformats.org/presentationml/2006/ole">
            <mc:AlternateContent xmlns:mc="http://schemas.openxmlformats.org/markup-compatibility/2006">
              <mc:Choice xmlns:v="urn:schemas-microsoft-com:vml" Requires="v">
                <p:oleObj spid="_x0000_s146483" name="Équation" r:id="rId5" imgW="2971800" imgH="482400" progId="Equation.3">
                  <p:embed/>
                </p:oleObj>
              </mc:Choice>
              <mc:Fallback>
                <p:oleObj name="Équation" r:id="rId5" imgW="29718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6" y="3643313"/>
                        <a:ext cx="47021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4714876" y="4857750"/>
          <a:ext cx="4394200" cy="857250"/>
        </p:xfrm>
        <a:graphic>
          <a:graphicData uri="http://schemas.openxmlformats.org/presentationml/2006/ole">
            <mc:AlternateContent xmlns:mc="http://schemas.openxmlformats.org/markup-compatibility/2006">
              <mc:Choice xmlns:v="urn:schemas-microsoft-com:vml" Requires="v">
                <p:oleObj spid="_x0000_s146484" name="Équation" r:id="rId7" imgW="3124080" imgH="507960" progId="Equation.3">
                  <p:embed/>
                </p:oleObj>
              </mc:Choice>
              <mc:Fallback>
                <p:oleObj name="Équation" r:id="rId7" imgW="312408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4857750"/>
                        <a:ext cx="4394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ZoneTexte 8"/>
          <p:cNvSpPr txBox="1"/>
          <p:nvPr/>
        </p:nvSpPr>
        <p:spPr>
          <a:xfrm>
            <a:off x="571472" y="3261840"/>
            <a:ext cx="2214578" cy="369332"/>
          </a:xfrm>
          <a:prstGeom prst="rect">
            <a:avLst/>
          </a:prstGeom>
          <a:noFill/>
        </p:spPr>
        <p:txBody>
          <a:bodyPr wrap="square" rtlCol="0">
            <a:spAutoFit/>
          </a:bodyPr>
          <a:lstStyle/>
          <a:p>
            <a:r>
              <a:rPr lang="fr-FR" b="1" u="sng" dirty="0">
                <a:solidFill>
                  <a:srgbClr val="00B050"/>
                </a:solidFill>
              </a:rPr>
              <a:t>Domaine temporel</a:t>
            </a:r>
          </a:p>
        </p:txBody>
      </p:sp>
      <p:sp>
        <p:nvSpPr>
          <p:cNvPr id="10" name="ZoneTexte 9"/>
          <p:cNvSpPr txBox="1"/>
          <p:nvPr/>
        </p:nvSpPr>
        <p:spPr>
          <a:xfrm>
            <a:off x="5715008" y="3273982"/>
            <a:ext cx="2214578" cy="369332"/>
          </a:xfrm>
          <a:prstGeom prst="rect">
            <a:avLst/>
          </a:prstGeom>
          <a:noFill/>
        </p:spPr>
        <p:txBody>
          <a:bodyPr wrap="square" rtlCol="0">
            <a:spAutoFit/>
          </a:bodyPr>
          <a:lstStyle/>
          <a:p>
            <a:r>
              <a:rPr lang="fr-FR" b="1" u="sng" dirty="0">
                <a:solidFill>
                  <a:srgbClr val="00B050"/>
                </a:solidFill>
              </a:rPr>
              <a:t>Domaine Spectral</a:t>
            </a:r>
          </a:p>
        </p:txBody>
      </p:sp>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4356100" y="4559300"/>
          <a:ext cx="139700" cy="290513"/>
        </p:xfrm>
        <a:graphic>
          <a:graphicData uri="http://schemas.openxmlformats.org/presentationml/2006/ole">
            <mc:AlternateContent xmlns:mc="http://schemas.openxmlformats.org/markup-compatibility/2006">
              <mc:Choice xmlns:v="urn:schemas-microsoft-com:vml" Requires="v">
                <p:oleObj spid="_x0000_s147506"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55930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Line 9"/>
          <p:cNvSpPr>
            <a:spLocks noChangeShapeType="1"/>
          </p:cNvSpPr>
          <p:nvPr/>
        </p:nvSpPr>
        <p:spPr bwMode="auto">
          <a:xfrm>
            <a:off x="1752600" y="3276600"/>
            <a:ext cx="0" cy="0"/>
          </a:xfrm>
          <a:prstGeom prst="line">
            <a:avLst/>
          </a:prstGeom>
          <a:noFill/>
          <a:ln w="9525">
            <a:solidFill>
              <a:schemeClr val="tx1"/>
            </a:solidFill>
            <a:round/>
            <a:headEnd/>
            <a:tailEnd/>
          </a:ln>
          <a:effectLst/>
        </p:spPr>
        <p:txBody>
          <a:bodyPr wrap="none" anchor="ctr"/>
          <a:lstStyle/>
          <a:p>
            <a:endParaRPr lang="fr-FR"/>
          </a:p>
        </p:txBody>
      </p:sp>
      <p:sp>
        <p:nvSpPr>
          <p:cNvPr id="13338" name="Text Box 26"/>
          <p:cNvSpPr txBox="1">
            <a:spLocks noChangeArrowheads="1"/>
          </p:cNvSpPr>
          <p:nvPr/>
        </p:nvSpPr>
        <p:spPr bwMode="auto">
          <a:xfrm>
            <a:off x="5470525" y="1717675"/>
            <a:ext cx="184150" cy="457200"/>
          </a:xfrm>
          <a:prstGeom prst="rect">
            <a:avLst/>
          </a:prstGeom>
          <a:noFill/>
          <a:ln w="9525">
            <a:noFill/>
            <a:miter lim="800000"/>
            <a:headEnd/>
            <a:tailEnd/>
          </a:ln>
          <a:effectLst/>
        </p:spPr>
        <p:txBody>
          <a:bodyPr wrap="none">
            <a:spAutoFit/>
          </a:bodyPr>
          <a:lstStyle/>
          <a:p>
            <a:endParaRPr lang="fr-FR"/>
          </a:p>
        </p:txBody>
      </p:sp>
      <p:sp>
        <p:nvSpPr>
          <p:cNvPr id="13340" name="Text Box 28"/>
          <p:cNvSpPr txBox="1">
            <a:spLocks noChangeArrowheads="1"/>
          </p:cNvSpPr>
          <p:nvPr/>
        </p:nvSpPr>
        <p:spPr bwMode="auto">
          <a:xfrm>
            <a:off x="6080125" y="2174875"/>
            <a:ext cx="184150" cy="457200"/>
          </a:xfrm>
          <a:prstGeom prst="rect">
            <a:avLst/>
          </a:prstGeom>
          <a:noFill/>
          <a:ln w="9525">
            <a:noFill/>
            <a:miter lim="800000"/>
            <a:headEnd/>
            <a:tailEnd/>
          </a:ln>
          <a:effectLst/>
        </p:spPr>
        <p:txBody>
          <a:bodyPr wrap="none">
            <a:spAutoFit/>
          </a:bodyPr>
          <a:lstStyle/>
          <a:p>
            <a:endParaRPr lang="fr-FR"/>
          </a:p>
        </p:txBody>
      </p:sp>
      <p:sp>
        <p:nvSpPr>
          <p:cNvPr id="13342" name="Text Box 30"/>
          <p:cNvSpPr txBox="1">
            <a:spLocks noChangeArrowheads="1"/>
          </p:cNvSpPr>
          <p:nvPr/>
        </p:nvSpPr>
        <p:spPr bwMode="auto">
          <a:xfrm>
            <a:off x="6765925" y="2479675"/>
            <a:ext cx="184150" cy="457200"/>
          </a:xfrm>
          <a:prstGeom prst="rect">
            <a:avLst/>
          </a:prstGeom>
          <a:noFill/>
          <a:ln w="9525">
            <a:noFill/>
            <a:miter lim="800000"/>
            <a:headEnd/>
            <a:tailEnd/>
          </a:ln>
          <a:effectLst/>
        </p:spPr>
        <p:txBody>
          <a:bodyPr wrap="none">
            <a:spAutoFit/>
          </a:bodyPr>
          <a:lstStyle/>
          <a:p>
            <a:endParaRPr lang="fr-FR"/>
          </a:p>
        </p:txBody>
      </p:sp>
      <p:sp>
        <p:nvSpPr>
          <p:cNvPr id="13350" name="Line 38"/>
          <p:cNvSpPr>
            <a:spLocks noChangeShapeType="1"/>
          </p:cNvSpPr>
          <p:nvPr/>
        </p:nvSpPr>
        <p:spPr bwMode="auto">
          <a:xfrm flipV="1">
            <a:off x="3200400" y="2133600"/>
            <a:ext cx="0" cy="1600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1" name="Line 39"/>
          <p:cNvSpPr>
            <a:spLocks noChangeShapeType="1"/>
          </p:cNvSpPr>
          <p:nvPr/>
        </p:nvSpPr>
        <p:spPr bwMode="auto">
          <a:xfrm flipV="1">
            <a:off x="3200400" y="4038600"/>
            <a:ext cx="0" cy="14478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2" name="Line 40"/>
          <p:cNvSpPr>
            <a:spLocks noChangeShapeType="1"/>
          </p:cNvSpPr>
          <p:nvPr/>
        </p:nvSpPr>
        <p:spPr bwMode="auto">
          <a:xfrm>
            <a:off x="1600200" y="33528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3" name="Line 41"/>
          <p:cNvSpPr>
            <a:spLocks noChangeShapeType="1"/>
          </p:cNvSpPr>
          <p:nvPr/>
        </p:nvSpPr>
        <p:spPr bwMode="auto">
          <a:xfrm>
            <a:off x="1600200" y="5029200"/>
            <a:ext cx="39624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3355" name="Text Box 43"/>
          <p:cNvSpPr txBox="1">
            <a:spLocks noChangeArrowheads="1"/>
          </p:cNvSpPr>
          <p:nvPr/>
        </p:nvSpPr>
        <p:spPr bwMode="auto">
          <a:xfrm>
            <a:off x="3413125" y="1946275"/>
            <a:ext cx="184150" cy="457200"/>
          </a:xfrm>
          <a:prstGeom prst="rect">
            <a:avLst/>
          </a:prstGeom>
          <a:noFill/>
          <a:ln w="9525">
            <a:noFill/>
            <a:miter lim="800000"/>
            <a:headEnd/>
            <a:tailEnd/>
          </a:ln>
          <a:effectLst/>
        </p:spPr>
        <p:txBody>
          <a:bodyPr wrap="none">
            <a:spAutoFit/>
          </a:bodyPr>
          <a:lstStyle/>
          <a:p>
            <a:endParaRPr lang="fr-FR"/>
          </a:p>
        </p:txBody>
      </p:sp>
      <p:sp>
        <p:nvSpPr>
          <p:cNvPr id="13357" name="Text Box 45"/>
          <p:cNvSpPr txBox="1">
            <a:spLocks noChangeArrowheads="1"/>
          </p:cNvSpPr>
          <p:nvPr/>
        </p:nvSpPr>
        <p:spPr bwMode="auto">
          <a:xfrm>
            <a:off x="3336925" y="3851275"/>
            <a:ext cx="184150" cy="457200"/>
          </a:xfrm>
          <a:prstGeom prst="rect">
            <a:avLst/>
          </a:prstGeom>
          <a:noFill/>
          <a:ln w="9525">
            <a:noFill/>
            <a:miter lim="800000"/>
            <a:headEnd/>
            <a:tailEnd/>
          </a:ln>
          <a:effectLst/>
        </p:spPr>
        <p:txBody>
          <a:bodyPr wrap="none">
            <a:spAutoFit/>
          </a:bodyPr>
          <a:lstStyle/>
          <a:p>
            <a:endParaRPr lang="fr-FR"/>
          </a:p>
        </p:txBody>
      </p:sp>
      <p:sp>
        <p:nvSpPr>
          <p:cNvPr id="13359" name="Line 47"/>
          <p:cNvSpPr>
            <a:spLocks noChangeShapeType="1"/>
          </p:cNvSpPr>
          <p:nvPr/>
        </p:nvSpPr>
        <p:spPr bwMode="auto">
          <a:xfrm>
            <a:off x="35814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0" name="Line 48"/>
          <p:cNvSpPr>
            <a:spLocks noChangeShapeType="1"/>
          </p:cNvSpPr>
          <p:nvPr/>
        </p:nvSpPr>
        <p:spPr bwMode="auto">
          <a:xfrm>
            <a:off x="4038600" y="3048000"/>
            <a:ext cx="0" cy="304800"/>
          </a:xfrm>
          <a:prstGeom prst="line">
            <a:avLst/>
          </a:prstGeom>
          <a:noFill/>
          <a:ln w="9525">
            <a:solidFill>
              <a:schemeClr val="tx1"/>
            </a:solidFill>
            <a:round/>
            <a:headEnd/>
            <a:tailEnd/>
          </a:ln>
          <a:effectLst/>
        </p:spPr>
        <p:txBody>
          <a:bodyPr wrap="none" anchor="ctr"/>
          <a:lstStyle/>
          <a:p>
            <a:endParaRPr lang="fr-FR"/>
          </a:p>
        </p:txBody>
      </p:sp>
      <p:sp>
        <p:nvSpPr>
          <p:cNvPr id="13361" name="Line 49"/>
          <p:cNvSpPr>
            <a:spLocks noChangeShapeType="1"/>
          </p:cNvSpPr>
          <p:nvPr/>
        </p:nvSpPr>
        <p:spPr bwMode="auto">
          <a:xfrm>
            <a:off x="4572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4" name="Line 52"/>
          <p:cNvSpPr>
            <a:spLocks noChangeShapeType="1"/>
          </p:cNvSpPr>
          <p:nvPr/>
        </p:nvSpPr>
        <p:spPr bwMode="auto">
          <a:xfrm>
            <a:off x="2743200" y="2743200"/>
            <a:ext cx="0" cy="609600"/>
          </a:xfrm>
          <a:prstGeom prst="line">
            <a:avLst/>
          </a:prstGeom>
          <a:noFill/>
          <a:ln w="9525">
            <a:solidFill>
              <a:schemeClr val="tx1"/>
            </a:solidFill>
            <a:round/>
            <a:headEnd/>
            <a:tailEnd/>
          </a:ln>
          <a:effectLst/>
        </p:spPr>
        <p:txBody>
          <a:bodyPr wrap="none" anchor="ctr"/>
          <a:lstStyle/>
          <a:p>
            <a:endParaRPr lang="fr-FR"/>
          </a:p>
        </p:txBody>
      </p:sp>
      <p:sp>
        <p:nvSpPr>
          <p:cNvPr id="13366" name="Line 54"/>
          <p:cNvSpPr>
            <a:spLocks noChangeShapeType="1"/>
          </p:cNvSpPr>
          <p:nvPr/>
        </p:nvSpPr>
        <p:spPr bwMode="auto">
          <a:xfrm>
            <a:off x="2286000" y="3124200"/>
            <a:ext cx="0" cy="228600"/>
          </a:xfrm>
          <a:prstGeom prst="line">
            <a:avLst/>
          </a:prstGeom>
          <a:noFill/>
          <a:ln w="9525">
            <a:solidFill>
              <a:schemeClr val="tx1"/>
            </a:solidFill>
            <a:round/>
            <a:headEnd/>
            <a:tailEnd/>
          </a:ln>
          <a:effectLst/>
        </p:spPr>
        <p:txBody>
          <a:bodyPr wrap="none" anchor="ctr"/>
          <a:lstStyle/>
          <a:p>
            <a:endParaRPr lang="fr-FR"/>
          </a:p>
        </p:txBody>
      </p:sp>
      <p:sp>
        <p:nvSpPr>
          <p:cNvPr id="13367" name="Line 55"/>
          <p:cNvSpPr>
            <a:spLocks noChangeShapeType="1"/>
          </p:cNvSpPr>
          <p:nvPr/>
        </p:nvSpPr>
        <p:spPr bwMode="auto">
          <a:xfrm>
            <a:off x="1905000" y="2819400"/>
            <a:ext cx="0" cy="533400"/>
          </a:xfrm>
          <a:prstGeom prst="line">
            <a:avLst/>
          </a:prstGeom>
          <a:noFill/>
          <a:ln w="9525">
            <a:solidFill>
              <a:schemeClr val="tx1"/>
            </a:solidFill>
            <a:round/>
            <a:headEnd/>
            <a:tailEnd/>
          </a:ln>
          <a:effectLst/>
        </p:spPr>
        <p:txBody>
          <a:bodyPr wrap="none" anchor="ctr"/>
          <a:lstStyle/>
          <a:p>
            <a:endParaRPr lang="fr-FR"/>
          </a:p>
        </p:txBody>
      </p:sp>
      <p:sp>
        <p:nvSpPr>
          <p:cNvPr id="13369" name="Line 57"/>
          <p:cNvSpPr>
            <a:spLocks noChangeShapeType="1"/>
          </p:cNvSpPr>
          <p:nvPr/>
        </p:nvSpPr>
        <p:spPr bwMode="auto">
          <a:xfrm>
            <a:off x="3581400" y="4648200"/>
            <a:ext cx="0" cy="381000"/>
          </a:xfrm>
          <a:prstGeom prst="line">
            <a:avLst/>
          </a:prstGeom>
          <a:noFill/>
          <a:ln w="9525">
            <a:solidFill>
              <a:schemeClr val="tx1"/>
            </a:solidFill>
            <a:round/>
            <a:headEnd/>
            <a:tailEnd/>
          </a:ln>
          <a:effectLst/>
        </p:spPr>
        <p:txBody>
          <a:bodyPr wrap="none" anchor="ctr"/>
          <a:lstStyle/>
          <a:p>
            <a:endParaRPr lang="fr-FR"/>
          </a:p>
        </p:txBody>
      </p:sp>
      <p:sp>
        <p:nvSpPr>
          <p:cNvPr id="13370" name="Line 58"/>
          <p:cNvSpPr>
            <a:spLocks noChangeShapeType="1"/>
          </p:cNvSpPr>
          <p:nvPr/>
        </p:nvSpPr>
        <p:spPr bwMode="auto">
          <a:xfrm>
            <a:off x="2743200" y="5029200"/>
            <a:ext cx="0" cy="381000"/>
          </a:xfrm>
          <a:prstGeom prst="line">
            <a:avLst/>
          </a:prstGeom>
          <a:noFill/>
          <a:ln w="9525">
            <a:solidFill>
              <a:schemeClr val="tx1"/>
            </a:solidFill>
            <a:round/>
            <a:headEnd/>
            <a:tailEnd/>
          </a:ln>
          <a:effectLst/>
        </p:spPr>
        <p:txBody>
          <a:bodyPr wrap="none" anchor="ctr"/>
          <a:lstStyle/>
          <a:p>
            <a:endParaRPr lang="fr-FR"/>
          </a:p>
        </p:txBody>
      </p:sp>
      <p:sp>
        <p:nvSpPr>
          <p:cNvPr id="13371" name="Line 59"/>
          <p:cNvSpPr>
            <a:spLocks noChangeShapeType="1"/>
          </p:cNvSpPr>
          <p:nvPr/>
        </p:nvSpPr>
        <p:spPr bwMode="auto">
          <a:xfrm>
            <a:off x="4038600" y="4572000"/>
            <a:ext cx="0" cy="457200"/>
          </a:xfrm>
          <a:prstGeom prst="line">
            <a:avLst/>
          </a:prstGeom>
          <a:noFill/>
          <a:ln w="9525">
            <a:solidFill>
              <a:schemeClr val="tx1"/>
            </a:solidFill>
            <a:round/>
            <a:headEnd/>
            <a:tailEnd/>
          </a:ln>
          <a:effectLst/>
        </p:spPr>
        <p:txBody>
          <a:bodyPr wrap="none" anchor="ctr"/>
          <a:lstStyle/>
          <a:p>
            <a:endParaRPr lang="fr-FR"/>
          </a:p>
        </p:txBody>
      </p:sp>
      <p:sp>
        <p:nvSpPr>
          <p:cNvPr id="13372" name="Line 60"/>
          <p:cNvSpPr>
            <a:spLocks noChangeShapeType="1"/>
          </p:cNvSpPr>
          <p:nvPr/>
        </p:nvSpPr>
        <p:spPr bwMode="auto">
          <a:xfrm>
            <a:off x="2286000" y="5029200"/>
            <a:ext cx="0" cy="457200"/>
          </a:xfrm>
          <a:prstGeom prst="line">
            <a:avLst/>
          </a:prstGeom>
          <a:noFill/>
          <a:ln w="9525">
            <a:solidFill>
              <a:schemeClr val="tx1"/>
            </a:solidFill>
            <a:round/>
            <a:headEnd/>
            <a:tailEnd/>
          </a:ln>
          <a:effectLst/>
        </p:spPr>
        <p:txBody>
          <a:bodyPr wrap="none" anchor="ctr"/>
          <a:lstStyle/>
          <a:p>
            <a:endParaRPr lang="fr-FR"/>
          </a:p>
        </p:txBody>
      </p:sp>
      <p:sp>
        <p:nvSpPr>
          <p:cNvPr id="13373" name="Text Box 61"/>
          <p:cNvSpPr txBox="1">
            <a:spLocks noChangeArrowheads="1"/>
          </p:cNvSpPr>
          <p:nvPr/>
        </p:nvSpPr>
        <p:spPr bwMode="auto">
          <a:xfrm>
            <a:off x="5775325" y="3089275"/>
            <a:ext cx="1031875" cy="457200"/>
          </a:xfrm>
          <a:prstGeom prst="rect">
            <a:avLst/>
          </a:prstGeom>
          <a:noFill/>
          <a:ln w="9525">
            <a:noFill/>
            <a:miter lim="800000"/>
            <a:headEnd/>
            <a:tailEnd/>
          </a:ln>
          <a:effectLst/>
        </p:spPr>
        <p:txBody>
          <a:bodyPr wrap="none">
            <a:spAutoFit/>
          </a:bodyPr>
          <a:lstStyle/>
          <a:p>
            <a:r>
              <a:rPr lang="fr-FR"/>
              <a:t>f=n/To</a:t>
            </a:r>
          </a:p>
        </p:txBody>
      </p:sp>
      <p:sp>
        <p:nvSpPr>
          <p:cNvPr id="13374" name="Text Box 62"/>
          <p:cNvSpPr txBox="1">
            <a:spLocks noChangeArrowheads="1"/>
          </p:cNvSpPr>
          <p:nvPr/>
        </p:nvSpPr>
        <p:spPr bwMode="auto">
          <a:xfrm>
            <a:off x="5851525" y="4765675"/>
            <a:ext cx="1031875" cy="457200"/>
          </a:xfrm>
          <a:prstGeom prst="rect">
            <a:avLst/>
          </a:prstGeom>
          <a:noFill/>
          <a:ln w="9525">
            <a:noFill/>
            <a:miter lim="800000"/>
            <a:headEnd/>
            <a:tailEnd/>
          </a:ln>
          <a:effectLst/>
        </p:spPr>
        <p:txBody>
          <a:bodyPr wrap="none">
            <a:spAutoFit/>
          </a:bodyPr>
          <a:lstStyle/>
          <a:p>
            <a:r>
              <a:rPr lang="fr-FR"/>
              <a:t>f=n/To</a:t>
            </a:r>
          </a:p>
        </p:txBody>
      </p:sp>
      <p:sp>
        <p:nvSpPr>
          <p:cNvPr id="13375" name="Text Box 63"/>
          <p:cNvSpPr txBox="1">
            <a:spLocks noChangeArrowheads="1"/>
          </p:cNvSpPr>
          <p:nvPr/>
        </p:nvSpPr>
        <p:spPr bwMode="auto">
          <a:xfrm>
            <a:off x="6003925" y="1946275"/>
            <a:ext cx="792163" cy="457200"/>
          </a:xfrm>
          <a:prstGeom prst="rect">
            <a:avLst/>
          </a:prstGeom>
          <a:noFill/>
          <a:ln w="9525">
            <a:noFill/>
            <a:miter lim="800000"/>
            <a:headEnd/>
            <a:tailEnd/>
          </a:ln>
          <a:effectLst/>
        </p:spPr>
        <p:txBody>
          <a:bodyPr wrap="none">
            <a:spAutoFit/>
          </a:bodyPr>
          <a:lstStyle/>
          <a:p>
            <a:r>
              <a:rPr lang="fr-FR"/>
              <a:t>paire</a:t>
            </a:r>
          </a:p>
        </p:txBody>
      </p:sp>
      <p:sp>
        <p:nvSpPr>
          <p:cNvPr id="13376" name="Text Box 64"/>
          <p:cNvSpPr txBox="1">
            <a:spLocks noChangeArrowheads="1"/>
          </p:cNvSpPr>
          <p:nvPr/>
        </p:nvSpPr>
        <p:spPr bwMode="auto">
          <a:xfrm>
            <a:off x="6156325" y="3851275"/>
            <a:ext cx="1112838" cy="457200"/>
          </a:xfrm>
          <a:prstGeom prst="rect">
            <a:avLst/>
          </a:prstGeom>
          <a:noFill/>
          <a:ln w="9525">
            <a:noFill/>
            <a:miter lim="800000"/>
            <a:headEnd/>
            <a:tailEnd/>
          </a:ln>
          <a:effectLst/>
        </p:spPr>
        <p:txBody>
          <a:bodyPr wrap="none">
            <a:spAutoFit/>
          </a:bodyPr>
          <a:lstStyle/>
          <a:p>
            <a:r>
              <a:rPr lang="fr-FR"/>
              <a:t>impaire</a:t>
            </a:r>
          </a:p>
        </p:txBody>
      </p:sp>
      <p:graphicFrame>
        <p:nvGraphicFramePr>
          <p:cNvPr id="17413" name="Object 5"/>
          <p:cNvGraphicFramePr>
            <a:graphicFrameLocks noChangeAspect="1"/>
          </p:cNvGraphicFramePr>
          <p:nvPr/>
        </p:nvGraphicFramePr>
        <p:xfrm>
          <a:off x="3286116" y="1857364"/>
          <a:ext cx="589364" cy="357190"/>
        </p:xfrm>
        <a:graphic>
          <a:graphicData uri="http://schemas.openxmlformats.org/presentationml/2006/ole">
            <mc:AlternateContent xmlns:mc="http://schemas.openxmlformats.org/markup-compatibility/2006">
              <mc:Choice xmlns:v="urn:schemas-microsoft-com:vml" Requires="v">
                <p:oleObj spid="_x0000_s147507" name="Équation" r:id="rId6" imgW="419040" imgH="253800" progId="Equation.3">
                  <p:embed/>
                </p:oleObj>
              </mc:Choice>
              <mc:Fallback>
                <p:oleObj name="Équation" r:id="rId6" imgW="41904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16" y="1857364"/>
                        <a:ext cx="589364"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286115" y="3929066"/>
          <a:ext cx="615161" cy="357190"/>
        </p:xfrm>
        <a:graphic>
          <a:graphicData uri="http://schemas.openxmlformats.org/presentationml/2006/ole">
            <mc:AlternateContent xmlns:mc="http://schemas.openxmlformats.org/markup-compatibility/2006">
              <mc:Choice xmlns:v="urn:schemas-microsoft-com:vml" Requires="v">
                <p:oleObj spid="_x0000_s147508" name="Équation" r:id="rId8" imgW="393480" imgH="228600" progId="Equation.3">
                  <p:embed/>
                </p:oleObj>
              </mc:Choice>
              <mc:Fallback>
                <p:oleObj name="Équation" r:id="rId8" imgW="39348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6115" y="3929066"/>
                        <a:ext cx="615161" cy="3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p:cNvPicPr>
            <a:picLocks noChangeAspect="1" noChangeArrowheads="1"/>
          </p:cNvPicPr>
          <p:nvPr/>
        </p:nvPicPr>
        <p:blipFill>
          <a:blip r:embed="rId3"/>
          <a:srcRect/>
          <a:stretch>
            <a:fillRect/>
          </a:stretch>
        </p:blipFill>
        <p:spPr bwMode="auto">
          <a:xfrm>
            <a:off x="531936" y="3754461"/>
            <a:ext cx="3020157" cy="1830387"/>
          </a:xfrm>
          <a:prstGeom prst="rect">
            <a:avLst/>
          </a:prstGeom>
          <a:noFill/>
          <a:ln w="12700">
            <a:noFill/>
            <a:miter lim="800000"/>
            <a:headEnd type="none" w="sm" len="sm"/>
            <a:tailEnd type="none" w="sm" len="sm"/>
          </a:ln>
          <a:effectLst/>
        </p:spPr>
      </p:pic>
      <p:pic>
        <p:nvPicPr>
          <p:cNvPr id="156678" name="Picture 6"/>
          <p:cNvPicPr>
            <a:picLocks noChangeAspect="1" noChangeArrowheads="1"/>
          </p:cNvPicPr>
          <p:nvPr/>
        </p:nvPicPr>
        <p:blipFill>
          <a:blip r:embed="rId4"/>
          <a:srcRect/>
          <a:stretch>
            <a:fillRect/>
          </a:stretch>
        </p:blipFill>
        <p:spPr bwMode="auto">
          <a:xfrm>
            <a:off x="4646735" y="3571876"/>
            <a:ext cx="4119196" cy="1571636"/>
          </a:xfrm>
          <a:prstGeom prst="rect">
            <a:avLst/>
          </a:prstGeom>
          <a:noFill/>
          <a:ln w="12700">
            <a:noFill/>
            <a:miter lim="800000"/>
            <a:headEnd type="none" w="sm" len="sm"/>
            <a:tailEnd type="none" w="sm" len="sm"/>
          </a:ln>
          <a:effectLst/>
        </p:spPr>
      </p:pic>
      <p:pic>
        <p:nvPicPr>
          <p:cNvPr id="156679" name="Picture 7"/>
          <p:cNvPicPr>
            <a:picLocks noChangeAspect="1" noChangeArrowheads="1"/>
          </p:cNvPicPr>
          <p:nvPr/>
        </p:nvPicPr>
        <p:blipFill>
          <a:blip r:embed="rId5"/>
          <a:srcRect/>
          <a:stretch>
            <a:fillRect/>
          </a:stretch>
        </p:blipFill>
        <p:spPr bwMode="auto">
          <a:xfrm>
            <a:off x="4589585" y="5072074"/>
            <a:ext cx="4189535" cy="1785950"/>
          </a:xfrm>
          <a:prstGeom prst="rect">
            <a:avLst/>
          </a:prstGeom>
          <a:noFill/>
          <a:ln w="12700">
            <a:noFill/>
            <a:miter lim="800000"/>
            <a:headEnd type="none" w="sm" len="sm"/>
            <a:tailEnd type="none" w="sm" len="sm"/>
          </a:ln>
          <a:effectLst/>
        </p:spPr>
      </p:pic>
      <p:sp>
        <p:nvSpPr>
          <p:cNvPr id="156681" name="Text Box 9"/>
          <p:cNvSpPr txBox="1">
            <a:spLocks noChangeArrowheads="1"/>
          </p:cNvSpPr>
          <p:nvPr/>
        </p:nvSpPr>
        <p:spPr bwMode="auto">
          <a:xfrm>
            <a:off x="1994389" y="4202135"/>
            <a:ext cx="527538" cy="304800"/>
          </a:xfrm>
          <a:prstGeom prst="rect">
            <a:avLst/>
          </a:prstGeom>
          <a:noFill/>
          <a:ln w="12700">
            <a:noFill/>
            <a:miter lim="800000"/>
            <a:headEnd type="none" w="sm" len="sm"/>
            <a:tailEnd type="none" w="sm" len="sm"/>
          </a:ln>
          <a:effectLst/>
        </p:spPr>
        <p:txBody>
          <a:bodyPr wrap="none">
            <a:spAutoFit/>
          </a:bodyPr>
          <a:lstStyle/>
          <a:p>
            <a:r>
              <a:rPr lang="fr-FR" sz="1400"/>
              <a:t>T=5</a:t>
            </a:r>
            <a:r>
              <a:rPr lang="fr-FR" sz="1400">
                <a:latin typeface="Symbol" pitchFamily="18" charset="2"/>
              </a:rPr>
              <a:t>t</a:t>
            </a:r>
            <a:endParaRPr lang="fr-FR" sz="1400"/>
          </a:p>
        </p:txBody>
      </p:sp>
      <p:sp>
        <p:nvSpPr>
          <p:cNvPr id="156684" name="Text Box 12"/>
          <p:cNvSpPr txBox="1">
            <a:spLocks noChangeArrowheads="1"/>
          </p:cNvSpPr>
          <p:nvPr/>
        </p:nvSpPr>
        <p:spPr bwMode="auto">
          <a:xfrm>
            <a:off x="556846" y="3394097"/>
            <a:ext cx="1042145" cy="369332"/>
          </a:xfrm>
          <a:prstGeom prst="rect">
            <a:avLst/>
          </a:prstGeom>
          <a:noFill/>
          <a:ln w="12700">
            <a:noFill/>
            <a:miter lim="800000"/>
            <a:headEnd type="none" w="sm" len="sm"/>
            <a:tailEnd type="none" w="sm" len="sm"/>
          </a:ln>
          <a:effectLst/>
        </p:spPr>
        <p:txBody>
          <a:bodyPr wrap="none">
            <a:spAutoFit/>
          </a:bodyPr>
          <a:lstStyle/>
          <a:p>
            <a:r>
              <a:rPr lang="fr-FR"/>
              <a:t>Pour ça ?</a:t>
            </a:r>
          </a:p>
        </p:txBody>
      </p:sp>
      <p:graphicFrame>
        <p:nvGraphicFramePr>
          <p:cNvPr id="156685" name="Object 13"/>
          <p:cNvGraphicFramePr>
            <a:graphicFrameLocks noChangeAspect="1"/>
          </p:cNvGraphicFramePr>
          <p:nvPr/>
        </p:nvGraphicFramePr>
        <p:xfrm>
          <a:off x="1222131" y="6140473"/>
          <a:ext cx="1890346" cy="646113"/>
        </p:xfrm>
        <a:graphic>
          <a:graphicData uri="http://schemas.openxmlformats.org/presentationml/2006/ole">
            <mc:AlternateContent xmlns:mc="http://schemas.openxmlformats.org/markup-compatibility/2006">
              <mc:Choice xmlns:v="urn:schemas-microsoft-com:vml" Requires="v">
                <p:oleObj spid="_x0000_s4147" name="Équation" r:id="rId6" imgW="1206360" imgH="380880" progId="Equation.3">
                  <p:embed/>
                </p:oleObj>
              </mc:Choice>
              <mc:Fallback>
                <p:oleObj name="Équation" r:id="rId6" imgW="1206360" imgH="3808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2131" y="6140473"/>
                        <a:ext cx="1890346"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642918"/>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Dès lors pour un signal x(t) périodique réel et quelconque et compte tenu de son développement en série de Fourier, son spectre sera donc obtenu ainsi:</a:t>
            </a:r>
          </a:p>
        </p:txBody>
      </p:sp>
      <p:graphicFrame>
        <p:nvGraphicFramePr>
          <p:cNvPr id="4099" name="Object 3"/>
          <p:cNvGraphicFramePr>
            <a:graphicFrameLocks noChangeAspect="1"/>
          </p:cNvGraphicFramePr>
          <p:nvPr/>
        </p:nvGraphicFramePr>
        <p:xfrm>
          <a:off x="71406" y="2241546"/>
          <a:ext cx="4008438" cy="687388"/>
        </p:xfrm>
        <a:graphic>
          <a:graphicData uri="http://schemas.openxmlformats.org/presentationml/2006/ole">
            <mc:AlternateContent xmlns:mc="http://schemas.openxmlformats.org/markup-compatibility/2006">
              <mc:Choice xmlns:v="urn:schemas-microsoft-com:vml" Requires="v">
                <p:oleObj spid="_x0000_s4148" name="Équation" r:id="rId8" imgW="2717640" imgH="431640" progId="Equation.3">
                  <p:embed/>
                </p:oleObj>
              </mc:Choice>
              <mc:Fallback>
                <p:oleObj name="Équation" r:id="rId8" imgW="2717640" imgH="4316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6" y="2241546"/>
                        <a:ext cx="4008438"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4292600" y="2076451"/>
          <a:ext cx="4570413" cy="1495425"/>
        </p:xfrm>
        <a:graphic>
          <a:graphicData uri="http://schemas.openxmlformats.org/presentationml/2006/ole">
            <mc:AlternateContent xmlns:mc="http://schemas.openxmlformats.org/markup-compatibility/2006">
              <mc:Choice xmlns:v="urn:schemas-microsoft-com:vml" Requires="v">
                <p:oleObj spid="_x0000_s4149" name="Équation" r:id="rId10" imgW="3098520" imgH="939600" progId="Equation.3">
                  <p:embed/>
                </p:oleObj>
              </mc:Choice>
              <mc:Fallback>
                <p:oleObj name="Équation" r:id="rId10" imgW="3098520" imgH="939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2600" y="2076451"/>
                        <a:ext cx="4570413" cy="149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p:cNvSpPr txBox="1"/>
          <p:nvPr/>
        </p:nvSpPr>
        <p:spPr>
          <a:xfrm>
            <a:off x="357158" y="1643050"/>
            <a:ext cx="2286016" cy="400110"/>
          </a:xfrm>
          <a:prstGeom prst="rect">
            <a:avLst/>
          </a:prstGeom>
          <a:noFill/>
        </p:spPr>
        <p:txBody>
          <a:bodyPr wrap="square" rtlCol="0">
            <a:spAutoFit/>
          </a:bodyPr>
          <a:lstStyle/>
          <a:p>
            <a:r>
              <a:rPr lang="fr-FR" sz="2000" b="1" u="sng" dirty="0">
                <a:solidFill>
                  <a:srgbClr val="FF0000"/>
                </a:solidFill>
              </a:rPr>
              <a:t>Domaine temporel</a:t>
            </a:r>
          </a:p>
        </p:txBody>
      </p:sp>
      <p:sp>
        <p:nvSpPr>
          <p:cNvPr id="17" name="ZoneTexte 16"/>
          <p:cNvSpPr txBox="1"/>
          <p:nvPr/>
        </p:nvSpPr>
        <p:spPr>
          <a:xfrm>
            <a:off x="5572132" y="1643050"/>
            <a:ext cx="2286016" cy="400110"/>
          </a:xfrm>
          <a:prstGeom prst="rect">
            <a:avLst/>
          </a:prstGeom>
          <a:noFill/>
        </p:spPr>
        <p:txBody>
          <a:bodyPr wrap="square" rtlCol="0">
            <a:spAutoFit/>
          </a:bodyPr>
          <a:lstStyle/>
          <a:p>
            <a:r>
              <a:rPr lang="fr-FR" sz="2000" b="1" u="sng" dirty="0">
                <a:solidFill>
                  <a:srgbClr val="FF0000"/>
                </a:solidFill>
              </a:rPr>
              <a:t>Domaine spectral</a:t>
            </a: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00" name="Object 4"/>
          <p:cNvGraphicFramePr>
            <a:graphicFrameLocks noChangeAspect="1"/>
          </p:cNvGraphicFramePr>
          <p:nvPr/>
        </p:nvGraphicFramePr>
        <p:xfrm>
          <a:off x="4633913" y="4284663"/>
          <a:ext cx="2262187" cy="747712"/>
        </p:xfrm>
        <a:graphic>
          <a:graphicData uri="http://schemas.openxmlformats.org/presentationml/2006/ole">
            <mc:AlternateContent xmlns:mc="http://schemas.openxmlformats.org/markup-compatibility/2006">
              <mc:Choice xmlns:v="urn:schemas-microsoft-com:vml" Requires="v">
                <p:oleObj spid="_x0000_s6227" name="Équation" r:id="rId3" imgW="1447560" imgH="444240" progId="Equation.3">
                  <p:embed/>
                </p:oleObj>
              </mc:Choice>
              <mc:Fallback>
                <p:oleObj name="Équation" r:id="rId3" imgW="1447560" imgH="4442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4284663"/>
                        <a:ext cx="2262187"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1" name="Object 5"/>
          <p:cNvGraphicFramePr>
            <a:graphicFrameLocks noChangeAspect="1"/>
          </p:cNvGraphicFramePr>
          <p:nvPr/>
        </p:nvGraphicFramePr>
        <p:xfrm>
          <a:off x="4729794" y="5072074"/>
          <a:ext cx="1342404" cy="746142"/>
        </p:xfrm>
        <a:graphic>
          <a:graphicData uri="http://schemas.openxmlformats.org/presentationml/2006/ole">
            <mc:AlternateContent xmlns:mc="http://schemas.openxmlformats.org/markup-compatibility/2006">
              <mc:Choice xmlns:v="urn:schemas-microsoft-com:vml" Requires="v">
                <p:oleObj spid="_x0000_s6228" name="Équation" r:id="rId5" imgW="838080" imgH="431640" progId="Equation.3">
                  <p:embed/>
                </p:oleObj>
              </mc:Choice>
              <mc:Fallback>
                <p:oleObj name="Équation" r:id="rId5" imgW="838080" imgH="431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794" y="5072074"/>
                        <a:ext cx="1342404" cy="746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02" name="Text Box 6"/>
          <p:cNvSpPr txBox="1">
            <a:spLocks noChangeArrowheads="1"/>
          </p:cNvSpPr>
          <p:nvPr/>
        </p:nvSpPr>
        <p:spPr bwMode="auto">
          <a:xfrm>
            <a:off x="0" y="5286388"/>
            <a:ext cx="4851328" cy="400110"/>
          </a:xfrm>
          <a:prstGeom prst="rect">
            <a:avLst/>
          </a:prstGeom>
          <a:noFill/>
          <a:ln w="12700">
            <a:noFill/>
            <a:miter lim="800000"/>
            <a:headEnd type="none" w="sm" len="sm"/>
            <a:tailEnd type="none" w="sm" len="sm"/>
          </a:ln>
          <a:effectLst/>
        </p:spPr>
        <p:txBody>
          <a:bodyPr wrap="none">
            <a:spAutoFit/>
          </a:bodyPr>
          <a:lstStyle/>
          <a:p>
            <a:pPr algn="just"/>
            <a:r>
              <a:rPr lang="fr-FR" sz="2000" dirty="0">
                <a:solidFill>
                  <a:srgbClr val="C00000"/>
                </a:solidFill>
                <a:latin typeface="Times New Roman" pitchFamily="18" charset="0"/>
                <a:cs typeface="Times New Roman" pitchFamily="18" charset="0"/>
              </a:rPr>
              <a:t>Ou encore, en utilisant l’identité de </a:t>
            </a:r>
            <a:r>
              <a:rPr lang="fr-FR" sz="2000" dirty="0" err="1">
                <a:solidFill>
                  <a:srgbClr val="C00000"/>
                </a:solidFill>
                <a:latin typeface="Times New Roman" pitchFamily="18" charset="0"/>
                <a:cs typeface="Times New Roman" pitchFamily="18" charset="0"/>
              </a:rPr>
              <a:t>Parseval</a:t>
            </a:r>
            <a:r>
              <a:rPr lang="fr-FR" sz="2000" dirty="0">
                <a:solidFill>
                  <a:srgbClr val="C00000"/>
                </a:solidFill>
                <a:latin typeface="Times New Roman" pitchFamily="18" charset="0"/>
                <a:cs typeface="Times New Roman" pitchFamily="18" charset="0"/>
              </a:rPr>
              <a:t>:</a:t>
            </a:r>
          </a:p>
        </p:txBody>
      </p:sp>
      <p:sp>
        <p:nvSpPr>
          <p:cNvPr id="157703" name="Oval 7"/>
          <p:cNvSpPr>
            <a:spLocks noChangeArrowheads="1"/>
          </p:cNvSpPr>
          <p:nvPr/>
        </p:nvSpPr>
        <p:spPr bwMode="auto">
          <a:xfrm>
            <a:off x="5429256" y="5214950"/>
            <a:ext cx="509954" cy="622300"/>
          </a:xfrm>
          <a:prstGeom prst="ellipse">
            <a:avLst/>
          </a:prstGeom>
          <a:noFill/>
          <a:ln w="12700">
            <a:solidFill>
              <a:schemeClr val="tx1"/>
            </a:solidFill>
            <a:round/>
            <a:headEnd type="none" w="sm" len="sm"/>
            <a:tailEnd type="none" w="sm" len="sm"/>
          </a:ln>
          <a:effectLst/>
        </p:spPr>
        <p:txBody>
          <a:bodyPr wrap="none" anchor="ctr"/>
          <a:lstStyle/>
          <a:p>
            <a:endParaRPr lang="fr-FR"/>
          </a:p>
        </p:txBody>
      </p:sp>
      <p:sp>
        <p:nvSpPr>
          <p:cNvPr id="157704" name="Line 8"/>
          <p:cNvSpPr>
            <a:spLocks noChangeShapeType="1"/>
          </p:cNvSpPr>
          <p:nvPr/>
        </p:nvSpPr>
        <p:spPr bwMode="auto">
          <a:xfrm>
            <a:off x="6050960" y="5214950"/>
            <a:ext cx="1449998" cy="139698"/>
          </a:xfrm>
          <a:prstGeom prst="line">
            <a:avLst/>
          </a:prstGeom>
          <a:noFill/>
          <a:ln w="25400">
            <a:solidFill>
              <a:schemeClr val="tx1"/>
            </a:solidFill>
            <a:round/>
            <a:headEnd type="triangle" w="sm" len="sm"/>
            <a:tailEnd type="none" w="sm" len="sm"/>
          </a:ln>
          <a:effectLst/>
        </p:spPr>
        <p:txBody>
          <a:bodyPr wrap="none" anchor="ctr"/>
          <a:lstStyle/>
          <a:p>
            <a:endParaRPr lang="fr-FR"/>
          </a:p>
        </p:txBody>
      </p:sp>
      <p:sp>
        <p:nvSpPr>
          <p:cNvPr id="157705" name="Text Box 9"/>
          <p:cNvSpPr txBox="1">
            <a:spLocks noChangeArrowheads="1"/>
          </p:cNvSpPr>
          <p:nvPr/>
        </p:nvSpPr>
        <p:spPr bwMode="auto">
          <a:xfrm>
            <a:off x="6072198" y="5357826"/>
            <a:ext cx="3127908" cy="369332"/>
          </a:xfrm>
          <a:prstGeom prst="rect">
            <a:avLst/>
          </a:prstGeom>
          <a:noFill/>
          <a:ln w="12700">
            <a:noFill/>
            <a:miter lim="800000"/>
            <a:headEnd type="none" w="sm" len="sm"/>
            <a:tailEnd type="none" w="sm" len="sm"/>
          </a:ln>
          <a:effectLst/>
        </p:spPr>
        <p:txBody>
          <a:bodyPr wrap="none">
            <a:spAutoFit/>
          </a:bodyPr>
          <a:lstStyle/>
          <a:p>
            <a:r>
              <a:rPr lang="fr-FR" b="1" dirty="0">
                <a:solidFill>
                  <a:srgbClr val="FF0000"/>
                </a:solidFill>
              </a:rPr>
              <a:t>Densité Spectrale de Puissance</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 PUISSANCE</a:t>
            </a:r>
          </a:p>
        </p:txBody>
      </p:sp>
      <p:sp>
        <p:nvSpPr>
          <p:cNvPr id="11" name="ZoneTexte 10"/>
          <p:cNvSpPr txBox="1"/>
          <p:nvPr/>
        </p:nvSpPr>
        <p:spPr>
          <a:xfrm>
            <a:off x="0" y="642918"/>
            <a:ext cx="9144000" cy="224676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L’analyse et l’étude d’un signal nécessitent souvent le calcul de son énergie totale et de sa puissance moyenne totale. Pour un signal  déterministe physiquement réalisable son énergie totale est finie et par conséquence sa puissance moyenne totale est nulle. Par contre un signal périodique possède une puissance moyenne totale non nulle ce qui implique une énergie totale infinie.</a:t>
            </a:r>
          </a:p>
          <a:p>
            <a:pPr algn="just"/>
            <a:r>
              <a:rPr lang="fr-FR" sz="2000" dirty="0">
                <a:solidFill>
                  <a:srgbClr val="00B050"/>
                </a:solidFill>
                <a:latin typeface="Times New Roman" pitchFamily="18" charset="0"/>
                <a:cs typeface="Times New Roman" pitchFamily="18" charset="0"/>
              </a:rPr>
              <a:t>Pour un signal non périodique, l’énergie totale et la puissance moyenne totale son calculée respectivement par:</a:t>
            </a:r>
          </a:p>
        </p:txBody>
      </p:sp>
      <p:graphicFrame>
        <p:nvGraphicFramePr>
          <p:cNvPr id="12" name="Objet 11"/>
          <p:cNvGraphicFramePr>
            <a:graphicFrameLocks noChangeAspect="1"/>
          </p:cNvGraphicFramePr>
          <p:nvPr/>
        </p:nvGraphicFramePr>
        <p:xfrm>
          <a:off x="1714480" y="2786058"/>
          <a:ext cx="1714512" cy="857256"/>
        </p:xfrm>
        <a:graphic>
          <a:graphicData uri="http://schemas.openxmlformats.org/presentationml/2006/ole">
            <mc:AlternateContent xmlns:mc="http://schemas.openxmlformats.org/markup-compatibility/2006">
              <mc:Choice xmlns:v="urn:schemas-microsoft-com:vml" Requires="v">
                <p:oleObj spid="_x0000_s6229" name="Équation" r:id="rId7" imgW="939600" imgH="469800" progId="Equation.3">
                  <p:embed/>
                </p:oleObj>
              </mc:Choice>
              <mc:Fallback>
                <p:oleObj name="Équation" r:id="rId7" imgW="939600" imgH="469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2786058"/>
                        <a:ext cx="171451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4784741" y="2571752"/>
          <a:ext cx="2144713" cy="1071562"/>
        </p:xfrm>
        <a:graphic>
          <a:graphicData uri="http://schemas.openxmlformats.org/presentationml/2006/ole">
            <mc:AlternateContent xmlns:mc="http://schemas.openxmlformats.org/markup-compatibility/2006">
              <mc:Choice xmlns:v="urn:schemas-microsoft-com:vml" Requires="v">
                <p:oleObj spid="_x0000_s6230" name="Équation" r:id="rId9" imgW="1371600" imgH="685800" progId="Equation.3">
                  <p:embed/>
                </p:oleObj>
              </mc:Choice>
              <mc:Fallback>
                <p:oleObj name="Équation" r:id="rId9" imgW="1371600" imgH="685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4741" y="2571752"/>
                        <a:ext cx="2144713" cy="107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3571876"/>
            <a:ext cx="9144000" cy="707886"/>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Si le signal x(t) est périodique, nous allons nous intéresser uniquement à la puissance moyenne totale (l’énergie est dans ce cas infinie) en la calculant à partir de : </a:t>
            </a:r>
          </a:p>
        </p:txBody>
      </p:sp>
      <p:graphicFrame>
        <p:nvGraphicFramePr>
          <p:cNvPr id="6151" name="Object 7"/>
          <p:cNvGraphicFramePr>
            <a:graphicFrameLocks noChangeAspect="1"/>
          </p:cNvGraphicFramePr>
          <p:nvPr/>
        </p:nvGraphicFramePr>
        <p:xfrm>
          <a:off x="1500166" y="4143375"/>
          <a:ext cx="1647825" cy="1071563"/>
        </p:xfrm>
        <a:graphic>
          <a:graphicData uri="http://schemas.openxmlformats.org/presentationml/2006/ole">
            <mc:AlternateContent xmlns:mc="http://schemas.openxmlformats.org/markup-compatibility/2006">
              <mc:Choice xmlns:v="urn:schemas-microsoft-com:vml" Requires="v">
                <p:oleObj spid="_x0000_s6231" name="Équation" r:id="rId11" imgW="1054080" imgH="685800" progId="Equation.3">
                  <p:embed/>
                </p:oleObj>
              </mc:Choice>
              <mc:Fallback>
                <p:oleObj name="Équation" r:id="rId11" imgW="1054080" imgH="6858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66" y="4143375"/>
                        <a:ext cx="1647825"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857892"/>
            <a:ext cx="9144000" cy="1015663"/>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DSP ou Densité Spectrale de Puissance est la caractéristique essentielle que nous cherchons à obtenir par l’analyse spectrale. Elle représente la dispersion de la puissance du signal par unité de fréquence.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3286116" y="4857760"/>
            <a:ext cx="342902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ECG</a:t>
            </a:r>
          </a:p>
        </p:txBody>
      </p:sp>
      <p:pic>
        <p:nvPicPr>
          <p:cNvPr id="165890" name="Picture 2"/>
          <p:cNvPicPr>
            <a:picLocks noChangeAspect="1" noChangeArrowheads="1"/>
          </p:cNvPicPr>
          <p:nvPr/>
        </p:nvPicPr>
        <p:blipFill>
          <a:blip r:embed="rId2"/>
          <a:srcRect/>
          <a:stretch>
            <a:fillRect/>
          </a:stretch>
        </p:blipFill>
        <p:spPr bwMode="auto">
          <a:xfrm>
            <a:off x="1357290" y="1714488"/>
            <a:ext cx="6507823" cy="295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6" name="Picture 36"/>
          <p:cNvPicPr>
            <a:picLocks noChangeAspect="1" noChangeArrowheads="1"/>
          </p:cNvPicPr>
          <p:nvPr/>
        </p:nvPicPr>
        <p:blipFill>
          <a:blip r:embed="rId2"/>
          <a:srcRect b="7497"/>
          <a:stretch>
            <a:fillRect/>
          </a:stretch>
        </p:blipFill>
        <p:spPr bwMode="auto">
          <a:xfrm>
            <a:off x="1308589" y="1785926"/>
            <a:ext cx="7071946" cy="5000660"/>
          </a:xfrm>
          <a:prstGeom prst="rect">
            <a:avLst/>
          </a:prstGeom>
          <a:noFill/>
          <a:ln w="12700">
            <a:noFill/>
            <a:miter lim="800000"/>
            <a:headEnd type="none" w="sm" len="sm"/>
            <a:tailEnd type="none" w="sm" len="sm"/>
          </a:ln>
          <a:effectLst/>
        </p:spPr>
      </p:pic>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23" name="ZoneTexte 22"/>
          <p:cNvSpPr txBox="1"/>
          <p:nvPr/>
        </p:nvSpPr>
        <p:spPr>
          <a:xfrm>
            <a:off x="0" y="500042"/>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n’est pas périodique (c’est le cas pour tous les signaux physiquement réalisables) nous ne pouvons plus le décomposer en série de Fourier (1</a:t>
            </a:r>
            <a:r>
              <a:rPr lang="fr-FR" sz="2000" baseline="30000" dirty="0">
                <a:solidFill>
                  <a:srgbClr val="002060"/>
                </a:solidFill>
                <a:latin typeface="Times New Roman" pitchFamily="18" charset="0"/>
                <a:cs typeface="Times New Roman" pitchFamily="18" charset="0"/>
              </a:rPr>
              <a:t>ère</a:t>
            </a:r>
            <a:r>
              <a:rPr lang="fr-FR" sz="2000" dirty="0">
                <a:solidFill>
                  <a:srgbClr val="002060"/>
                </a:solidFill>
                <a:latin typeface="Times New Roman" pitchFamily="18" charset="0"/>
                <a:cs typeface="Times New Roman" pitchFamily="18" charset="0"/>
              </a:rPr>
              <a:t> impression). Cependant, nous pouvons toujours considérer qu’il est toujours </a:t>
            </a:r>
            <a:r>
              <a:rPr lang="fr-FR" sz="2000" dirty="0" err="1">
                <a:solidFill>
                  <a:srgbClr val="002060"/>
                </a:solidFill>
                <a:latin typeface="Times New Roman" pitchFamily="18" charset="0"/>
                <a:cs typeface="Times New Roman" pitchFamily="18" charset="0"/>
              </a:rPr>
              <a:t>pédiodique</a:t>
            </a:r>
            <a:r>
              <a:rPr lang="fr-FR" sz="2000" dirty="0">
                <a:solidFill>
                  <a:srgbClr val="002060"/>
                </a:solidFill>
                <a:latin typeface="Times New Roman" pitchFamily="18" charset="0"/>
                <a:cs typeface="Times New Roman" pitchFamily="18" charset="0"/>
              </a:rPr>
              <a:t> mais de période de plus en plus élevée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90"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711200" y="1790700"/>
          <a:ext cx="7659688" cy="4330700"/>
        </p:xfrm>
        <a:graphic>
          <a:graphicData uri="http://schemas.openxmlformats.org/presentationml/2006/ole">
            <mc:AlternateContent xmlns:mc="http://schemas.openxmlformats.org/markup-compatibility/2006">
              <mc:Choice xmlns:v="urn:schemas-microsoft-com:vml" Requires="v">
                <p:oleObj spid="_x0000_s112691" name="Équation" r:id="rId6" imgW="7657920" imgH="4330440" progId="Equation.3">
                  <p:embed/>
                </p:oleObj>
              </mc:Choice>
              <mc:Fallback>
                <p:oleObj name="Équation" r:id="rId6" imgW="7657920" imgH="43304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1790700"/>
                        <a:ext cx="7659688"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2692"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numéro de diapositive 8"/>
          <p:cNvSpPr>
            <a:spLocks noGrp="1"/>
          </p:cNvSpPr>
          <p:nvPr>
            <p:ph type="sldNum" sz="quarter" idx="12"/>
          </p:nvPr>
        </p:nvSpPr>
        <p:spPr/>
        <p:txBody>
          <a:bodyPr/>
          <a:lstStyle/>
          <a:p>
            <a:fld id="{2C94B7E7-F509-4100-BE7B-E3DEB2C53554}" type="slidenum">
              <a:rPr lang="fr-FR" smtClean="0"/>
              <a:pPr/>
              <a:t>41</a:t>
            </a:fld>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7" name="Object 3"/>
          <p:cNvGraphicFramePr>
            <a:graphicFrameLocks/>
          </p:cNvGraphicFramePr>
          <p:nvPr/>
        </p:nvGraphicFramePr>
        <p:xfrm>
          <a:off x="1897063" y="3857628"/>
          <a:ext cx="5386387" cy="844550"/>
        </p:xfrm>
        <a:graphic>
          <a:graphicData uri="http://schemas.openxmlformats.org/presentationml/2006/ole">
            <mc:AlternateContent xmlns:mc="http://schemas.openxmlformats.org/markup-compatibility/2006">
              <mc:Choice xmlns:v="urn:schemas-microsoft-com:vml" Requires="v">
                <p:oleObj spid="_x0000_s7234" name="Équation" r:id="rId3" imgW="3238200" imgH="469800" progId="Equation.3">
                  <p:embed/>
                </p:oleObj>
              </mc:Choice>
              <mc:Fallback>
                <p:oleObj name="Équation" r:id="rId3" imgW="3238200" imgH="469800" progId="Equation.3">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3857628"/>
                        <a:ext cx="53863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p:cNvGraphicFramePr>
          <p:nvPr/>
        </p:nvGraphicFramePr>
        <p:xfrm>
          <a:off x="1803400" y="4786322"/>
          <a:ext cx="5634038" cy="849313"/>
        </p:xfrm>
        <a:graphic>
          <a:graphicData uri="http://schemas.openxmlformats.org/presentationml/2006/ole">
            <mc:AlternateContent xmlns:mc="http://schemas.openxmlformats.org/markup-compatibility/2006">
              <mc:Choice xmlns:v="urn:schemas-microsoft-com:vml" Requires="v">
                <p:oleObj spid="_x0000_s7235" name="Équation" r:id="rId5" imgW="3390840" imgH="469800" progId="Equation.3">
                  <p:embed/>
                </p:oleObj>
              </mc:Choice>
              <mc:Fallback>
                <p:oleObj name="Équation" r:id="rId5" imgW="3390840" imgH="469800" progId="Equation.3">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400" y="4786322"/>
                        <a:ext cx="5634038"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9771" name="Picture 27"/>
          <p:cNvPicPr>
            <a:picLocks noChangeAspect="1" noChangeArrowheads="1"/>
          </p:cNvPicPr>
          <p:nvPr/>
        </p:nvPicPr>
        <p:blipFill>
          <a:blip r:embed="rId7"/>
          <a:srcRect/>
          <a:stretch>
            <a:fillRect/>
          </a:stretch>
        </p:blipFill>
        <p:spPr bwMode="auto">
          <a:xfrm>
            <a:off x="1106366" y="1362076"/>
            <a:ext cx="6550269" cy="2276475"/>
          </a:xfrm>
          <a:prstGeom prst="rect">
            <a:avLst/>
          </a:prstGeom>
          <a:noFill/>
          <a:ln w="12700">
            <a:noFill/>
            <a:miter lim="800000"/>
            <a:headEnd type="none" w="sm" len="sm"/>
            <a:tailEnd type="none" w="sm" len="sm"/>
          </a:ln>
          <a:effectLst/>
        </p:spPr>
      </p:pic>
      <p:sp>
        <p:nvSpPr>
          <p:cNvPr id="159772" name="Text Box 28"/>
          <p:cNvSpPr txBox="1">
            <a:spLocks noChangeArrowheads="1"/>
          </p:cNvSpPr>
          <p:nvPr/>
        </p:nvSpPr>
        <p:spPr bwMode="auto">
          <a:xfrm>
            <a:off x="7530613" y="3333750"/>
            <a:ext cx="1378926" cy="304800"/>
          </a:xfrm>
          <a:prstGeom prst="rect">
            <a:avLst/>
          </a:prstGeom>
          <a:noFill/>
          <a:ln w="12700">
            <a:noFill/>
            <a:miter lim="800000"/>
            <a:headEnd type="none" w="sm" len="sm"/>
            <a:tailEnd type="none" w="sm" len="sm"/>
          </a:ln>
          <a:effectLst/>
        </p:spPr>
        <p:txBody>
          <a:bodyPr wrap="none">
            <a:spAutoFit/>
          </a:bodyPr>
          <a:lstStyle/>
          <a:p>
            <a:r>
              <a:rPr lang="fr-FR" sz="1400"/>
              <a:t>Regraduons en f</a:t>
            </a:r>
          </a:p>
        </p:txBody>
      </p:sp>
      <p:graphicFrame>
        <p:nvGraphicFramePr>
          <p:cNvPr id="159773" name="Object 29"/>
          <p:cNvGraphicFramePr>
            <a:graphicFrameLocks noChangeAspect="1"/>
          </p:cNvGraphicFramePr>
          <p:nvPr/>
        </p:nvGraphicFramePr>
        <p:xfrm>
          <a:off x="6623539" y="1558925"/>
          <a:ext cx="1439008" cy="471488"/>
        </p:xfrm>
        <a:graphic>
          <a:graphicData uri="http://schemas.openxmlformats.org/presentationml/2006/ole">
            <mc:AlternateContent xmlns:mc="http://schemas.openxmlformats.org/markup-compatibility/2006">
              <mc:Choice xmlns:v="urn:schemas-microsoft-com:vml" Requires="v">
                <p:oleObj spid="_x0000_s7236" name="Équation" r:id="rId8" imgW="1295280" imgH="393480" progId="Equation.3">
                  <p:embed/>
                </p:oleObj>
              </mc:Choice>
              <mc:Fallback>
                <p:oleObj name="Équation" r:id="rId8" imgW="129528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3539" y="1558925"/>
                        <a:ext cx="143900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ZoneTexte 2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a:t>
            </a:r>
          </a:p>
        </p:txBody>
      </p:sp>
      <p:sp>
        <p:nvSpPr>
          <p:cNvPr id="11" name="ZoneTexte 10"/>
          <p:cNvSpPr txBox="1"/>
          <p:nvPr/>
        </p:nvSpPr>
        <p:spPr>
          <a:xfrm>
            <a:off x="0" y="5743534"/>
            <a:ext cx="9144000" cy="400110"/>
          </a:xfrm>
          <a:prstGeom prst="rect">
            <a:avLst/>
          </a:prstGeom>
          <a:noFill/>
        </p:spPr>
        <p:txBody>
          <a:bodyPr wrap="square" rtlCol="0">
            <a:spAutoFit/>
          </a:bodyPr>
          <a:lstStyle/>
          <a:p>
            <a:r>
              <a:rPr lang="fr-FR" sz="2000" b="1" dirty="0">
                <a:solidFill>
                  <a:srgbClr val="C00000"/>
                </a:solidFill>
              </a:rPr>
              <a:t>La TF, comme toutes les transformations linéaires, est réversible. Autrement dit :</a:t>
            </a:r>
          </a:p>
        </p:txBody>
      </p:sp>
      <p:graphicFrame>
        <p:nvGraphicFramePr>
          <p:cNvPr id="12" name="Objet 11"/>
          <p:cNvGraphicFramePr>
            <a:graphicFrameLocks noChangeAspect="1"/>
          </p:cNvGraphicFramePr>
          <p:nvPr/>
        </p:nvGraphicFramePr>
        <p:xfrm>
          <a:off x="3206741" y="6215082"/>
          <a:ext cx="3174888" cy="571480"/>
        </p:xfrm>
        <a:graphic>
          <a:graphicData uri="http://schemas.openxmlformats.org/presentationml/2006/ole">
            <mc:AlternateContent xmlns:mc="http://schemas.openxmlformats.org/markup-compatibility/2006">
              <mc:Choice xmlns:v="urn:schemas-microsoft-com:vml" Requires="v">
                <p:oleObj spid="_x0000_s7237" name="Équation" r:id="rId10" imgW="1269720" imgH="228600" progId="Equation.3">
                  <p:embed/>
                </p:oleObj>
              </mc:Choice>
              <mc:Fallback>
                <p:oleObj name="Équation" r:id="rId10" imgW="1269720" imgH="2286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6741" y="6215082"/>
                        <a:ext cx="3174888" cy="57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14" name="Text Box 22"/>
          <p:cNvSpPr txBox="1">
            <a:spLocks noChangeArrowheads="1"/>
          </p:cNvSpPr>
          <p:nvPr/>
        </p:nvSpPr>
        <p:spPr bwMode="auto">
          <a:xfrm>
            <a:off x="235928" y="1274762"/>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d’amplitude : Module de la TF</a:t>
            </a:r>
          </a:p>
        </p:txBody>
      </p:sp>
      <p:pic>
        <p:nvPicPr>
          <p:cNvPr id="161816" name="Picture 24"/>
          <p:cNvPicPr>
            <a:picLocks noChangeAspect="1" noChangeArrowheads="1"/>
          </p:cNvPicPr>
          <p:nvPr/>
        </p:nvPicPr>
        <p:blipFill>
          <a:blip r:embed="rId2"/>
          <a:srcRect/>
          <a:stretch>
            <a:fillRect/>
          </a:stretch>
        </p:blipFill>
        <p:spPr bwMode="auto">
          <a:xfrm>
            <a:off x="1915258" y="1314472"/>
            <a:ext cx="6858000" cy="5257800"/>
          </a:xfrm>
          <a:prstGeom prst="rect">
            <a:avLst/>
          </a:prstGeom>
          <a:noFill/>
          <a:ln w="12700">
            <a:noFill/>
            <a:miter lim="800000"/>
            <a:headEnd type="none" w="sm" len="sm"/>
            <a:tailEnd type="none" w="sm" len="sm"/>
          </a:ln>
          <a:effectLst/>
        </p:spPr>
      </p:pic>
      <p:sp>
        <p:nvSpPr>
          <p:cNvPr id="161817" name="Text Box 25"/>
          <p:cNvSpPr txBox="1">
            <a:spLocks noChangeArrowheads="1"/>
          </p:cNvSpPr>
          <p:nvPr/>
        </p:nvSpPr>
        <p:spPr bwMode="auto">
          <a:xfrm>
            <a:off x="4589584" y="1106488"/>
            <a:ext cx="822661" cy="369332"/>
          </a:xfrm>
          <a:prstGeom prst="rect">
            <a:avLst/>
          </a:prstGeom>
          <a:noFill/>
          <a:ln w="12700">
            <a:noFill/>
            <a:miter lim="800000"/>
            <a:headEnd type="none" w="sm" len="sm"/>
            <a:tailEnd type="none" w="sm" len="sm"/>
          </a:ln>
          <a:effectLst/>
        </p:spPr>
        <p:txBody>
          <a:bodyPr wrap="none">
            <a:spAutoFit/>
          </a:bodyPr>
          <a:lstStyle/>
          <a:p>
            <a:r>
              <a:rPr lang="fr-FR"/>
              <a:t>|X(w)|</a:t>
            </a:r>
          </a:p>
        </p:txBody>
      </p:sp>
      <p:sp>
        <p:nvSpPr>
          <p:cNvPr id="161818" name="Text Box 26"/>
          <p:cNvSpPr txBox="1">
            <a:spLocks noChangeArrowheads="1"/>
          </p:cNvSpPr>
          <p:nvPr/>
        </p:nvSpPr>
        <p:spPr bwMode="auto">
          <a:xfrm>
            <a:off x="4303835" y="3455988"/>
            <a:ext cx="1071191" cy="369332"/>
          </a:xfrm>
          <a:prstGeom prst="rect">
            <a:avLst/>
          </a:prstGeom>
          <a:noFill/>
          <a:ln w="12700">
            <a:noFill/>
            <a:miter lim="800000"/>
            <a:headEnd type="none" w="sm" len="sm"/>
            <a:tailEnd type="none" w="sm" len="sm"/>
          </a:ln>
          <a:effectLst/>
        </p:spPr>
        <p:txBody>
          <a:bodyPr wrap="none">
            <a:spAutoFit/>
          </a:bodyPr>
          <a:lstStyle/>
          <a:p>
            <a:r>
              <a:rPr lang="fr-FR"/>
              <a:t>Arg(X(w))</a:t>
            </a:r>
          </a:p>
        </p:txBody>
      </p:sp>
      <p:sp>
        <p:nvSpPr>
          <p:cNvPr id="26" name="ZoneTexte 2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SPECTRE DE FOURIER</a:t>
            </a:r>
          </a:p>
        </p:txBody>
      </p:sp>
      <p:sp>
        <p:nvSpPr>
          <p:cNvPr id="8" name="Text Box 22"/>
          <p:cNvSpPr txBox="1">
            <a:spLocks noChangeArrowheads="1"/>
          </p:cNvSpPr>
          <p:nvPr/>
        </p:nvSpPr>
        <p:spPr bwMode="auto">
          <a:xfrm>
            <a:off x="378804" y="5643578"/>
            <a:ext cx="4264634" cy="400110"/>
          </a:xfrm>
          <a:prstGeom prst="rect">
            <a:avLst/>
          </a:prstGeom>
          <a:noFill/>
          <a:ln w="12700">
            <a:noFill/>
            <a:miter lim="800000"/>
            <a:headEnd type="none" w="sm" len="sm"/>
            <a:tailEnd type="none" w="sm" len="sm"/>
          </a:ln>
          <a:effectLst/>
        </p:spPr>
        <p:txBody>
          <a:bodyPr wrap="square">
            <a:spAutoFit/>
          </a:bodyPr>
          <a:lstStyle/>
          <a:p>
            <a:r>
              <a:rPr lang="fr-FR" sz="2000" b="1" u="sng" dirty="0">
                <a:solidFill>
                  <a:srgbClr val="C00000"/>
                </a:solidFill>
              </a:rPr>
              <a:t>Spectre de phase : Argument de la TF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74"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nvGraphicFramePr>
        <p:xfrm>
          <a:off x="2819400" y="1785926"/>
          <a:ext cx="3471820" cy="1090624"/>
        </p:xfrm>
        <a:graphic>
          <a:graphicData uri="http://schemas.openxmlformats.org/presentationml/2006/ole">
            <mc:AlternateContent xmlns:mc="http://schemas.openxmlformats.org/markup-compatibility/2006">
              <mc:Choice xmlns:v="urn:schemas-microsoft-com:vml" Requires="v">
                <p:oleObj spid="_x0000_s110675" name="Équation" r:id="rId6" imgW="2425680" imgH="761760" progId="Equation.3">
                  <p:embed/>
                </p:oleObj>
              </mc:Choice>
              <mc:Fallback>
                <p:oleObj name="Équation" r:id="rId6" imgW="2425680" imgH="7617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785926"/>
                        <a:ext cx="3471820" cy="1090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76"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0677" name="Équation" r:id="rId10" imgW="139680" imgH="291960" progId="Equation.3">
                  <p:embed/>
                </p:oleObj>
              </mc:Choice>
              <mc:Fallback>
                <p:oleObj name="Équation" r:id="rId10" imgW="139680" imgH="29196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4" name="Object 8"/>
          <p:cNvGraphicFramePr>
            <a:graphicFrameLocks noChangeAspect="1"/>
          </p:cNvGraphicFramePr>
          <p:nvPr/>
        </p:nvGraphicFramePr>
        <p:xfrm>
          <a:off x="2643174" y="3500438"/>
          <a:ext cx="3429024" cy="1147762"/>
        </p:xfrm>
        <a:graphic>
          <a:graphicData uri="http://schemas.openxmlformats.org/presentationml/2006/ole">
            <mc:AlternateContent xmlns:mc="http://schemas.openxmlformats.org/markup-compatibility/2006">
              <mc:Choice xmlns:v="urn:schemas-microsoft-com:vml" Requires="v">
                <p:oleObj spid="_x0000_s110678" name="Équation" r:id="rId11" imgW="2641320" imgH="761760" progId="Equation.3">
                  <p:embed/>
                </p:oleObj>
              </mc:Choice>
              <mc:Fallback>
                <p:oleObj name="Équation" r:id="rId11" imgW="2641320" imgH="7617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74" y="3500438"/>
                        <a:ext cx="3429024"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5" name="Line 9"/>
          <p:cNvSpPr>
            <a:spLocks noChangeShapeType="1"/>
          </p:cNvSpPr>
          <p:nvPr/>
        </p:nvSpPr>
        <p:spPr bwMode="auto">
          <a:xfrm flipV="1">
            <a:off x="2524116" y="2500306"/>
            <a:ext cx="762000" cy="5334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6" name="Line 10"/>
          <p:cNvSpPr>
            <a:spLocks noChangeShapeType="1"/>
          </p:cNvSpPr>
          <p:nvPr/>
        </p:nvSpPr>
        <p:spPr bwMode="auto">
          <a:xfrm flipH="1" flipV="1">
            <a:off x="5026040" y="2667000"/>
            <a:ext cx="12954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87" name="Text Box 11"/>
          <p:cNvSpPr txBox="1">
            <a:spLocks noChangeArrowheads="1"/>
          </p:cNvSpPr>
          <p:nvPr/>
        </p:nvSpPr>
        <p:spPr bwMode="auto">
          <a:xfrm>
            <a:off x="6381765" y="3013075"/>
            <a:ext cx="404813" cy="457200"/>
          </a:xfrm>
          <a:prstGeom prst="rect">
            <a:avLst/>
          </a:prstGeom>
          <a:noFill/>
          <a:ln w="9525">
            <a:noFill/>
            <a:miter lim="800000"/>
            <a:headEnd/>
            <a:tailEnd/>
          </a:ln>
          <a:effectLst/>
        </p:spPr>
        <p:txBody>
          <a:bodyPr wrap="none">
            <a:spAutoFit/>
          </a:bodyPr>
          <a:lstStyle/>
          <a:p>
            <a:r>
              <a:rPr lang="fr-FR"/>
              <a:t>V</a:t>
            </a:r>
          </a:p>
        </p:txBody>
      </p:sp>
      <p:sp>
        <p:nvSpPr>
          <p:cNvPr id="24588" name="Text Box 12"/>
          <p:cNvSpPr txBox="1">
            <a:spLocks noChangeArrowheads="1"/>
          </p:cNvSpPr>
          <p:nvPr/>
        </p:nvSpPr>
        <p:spPr bwMode="auto">
          <a:xfrm>
            <a:off x="1508125" y="3013075"/>
            <a:ext cx="844550" cy="457200"/>
          </a:xfrm>
          <a:prstGeom prst="rect">
            <a:avLst/>
          </a:prstGeom>
          <a:noFill/>
          <a:ln w="9525">
            <a:noFill/>
            <a:miter lim="800000"/>
            <a:headEnd/>
            <a:tailEnd/>
          </a:ln>
          <a:effectLst/>
        </p:spPr>
        <p:txBody>
          <a:bodyPr wrap="none">
            <a:spAutoFit/>
          </a:bodyPr>
          <a:lstStyle/>
          <a:p>
            <a:r>
              <a:rPr lang="fr-FR"/>
              <a:t>V/Hz</a:t>
            </a:r>
          </a:p>
        </p:txBody>
      </p:sp>
      <p:sp>
        <p:nvSpPr>
          <p:cNvPr id="24589" name="Line 13"/>
          <p:cNvSpPr>
            <a:spLocks noChangeShapeType="1"/>
          </p:cNvSpPr>
          <p:nvPr/>
        </p:nvSpPr>
        <p:spPr bwMode="auto">
          <a:xfrm flipV="1">
            <a:off x="2438400" y="4419600"/>
            <a:ext cx="1295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0" name="Text Box 14"/>
          <p:cNvSpPr txBox="1">
            <a:spLocks noChangeArrowheads="1"/>
          </p:cNvSpPr>
          <p:nvPr/>
        </p:nvSpPr>
        <p:spPr bwMode="auto">
          <a:xfrm>
            <a:off x="1714480" y="4714884"/>
            <a:ext cx="962025" cy="457200"/>
          </a:xfrm>
          <a:prstGeom prst="rect">
            <a:avLst/>
          </a:prstGeom>
          <a:noFill/>
          <a:ln w="9525">
            <a:noFill/>
            <a:miter lim="800000"/>
            <a:headEnd/>
            <a:tailEnd/>
          </a:ln>
          <a:effectLst/>
        </p:spPr>
        <p:txBody>
          <a:bodyPr wrap="none">
            <a:spAutoFit/>
          </a:bodyPr>
          <a:lstStyle/>
          <a:p>
            <a:r>
              <a:rPr lang="fr-FR" dirty="0"/>
              <a:t>V².sec</a:t>
            </a:r>
          </a:p>
        </p:txBody>
      </p:sp>
      <p:sp>
        <p:nvSpPr>
          <p:cNvPr id="24591" name="Line 15"/>
          <p:cNvSpPr>
            <a:spLocks noChangeShapeType="1"/>
          </p:cNvSpPr>
          <p:nvPr/>
        </p:nvSpPr>
        <p:spPr bwMode="auto">
          <a:xfrm flipH="1" flipV="1">
            <a:off x="5357818" y="4286256"/>
            <a:ext cx="1214446" cy="500066"/>
          </a:xfrm>
          <a:prstGeom prst="line">
            <a:avLst/>
          </a:prstGeom>
          <a:noFill/>
          <a:ln w="9525">
            <a:solidFill>
              <a:schemeClr val="tx1"/>
            </a:solidFill>
            <a:round/>
            <a:headEnd/>
            <a:tailEnd type="triangle" w="med" len="med"/>
          </a:ln>
          <a:effectLst/>
        </p:spPr>
        <p:txBody>
          <a:bodyPr wrap="none" anchor="ctr"/>
          <a:lstStyle/>
          <a:p>
            <a:endParaRPr lang="fr-FR"/>
          </a:p>
        </p:txBody>
      </p:sp>
      <p:sp>
        <p:nvSpPr>
          <p:cNvPr id="24592" name="Text Box 16"/>
          <p:cNvSpPr txBox="1">
            <a:spLocks noChangeArrowheads="1"/>
          </p:cNvSpPr>
          <p:nvPr/>
        </p:nvSpPr>
        <p:spPr bwMode="auto">
          <a:xfrm>
            <a:off x="5934102" y="4786322"/>
            <a:ext cx="2461187" cy="369332"/>
          </a:xfrm>
          <a:prstGeom prst="rect">
            <a:avLst/>
          </a:prstGeom>
          <a:noFill/>
          <a:ln w="9525">
            <a:noFill/>
            <a:miter lim="800000"/>
            <a:headEnd/>
            <a:tailEnd/>
          </a:ln>
          <a:effectLst/>
        </p:spPr>
        <p:txBody>
          <a:bodyPr wrap="none">
            <a:spAutoFit/>
          </a:bodyPr>
          <a:lstStyle/>
          <a:p>
            <a:r>
              <a:rPr lang="fr-FR" dirty="0"/>
              <a:t>DSE en (V/Hz)².Hz=V²/Hz</a:t>
            </a:r>
          </a:p>
        </p:txBody>
      </p:sp>
      <p:sp>
        <p:nvSpPr>
          <p:cNvPr id="19" name="Espace réservé du numéro de diapositive 18"/>
          <p:cNvSpPr>
            <a:spLocks noGrp="1"/>
          </p:cNvSpPr>
          <p:nvPr>
            <p:ph type="sldNum" sz="quarter" idx="12"/>
          </p:nvPr>
        </p:nvSpPr>
        <p:spPr/>
        <p:txBody>
          <a:bodyPr/>
          <a:lstStyle/>
          <a:p>
            <a:fld id="{2C94B7E7-F509-4100-BE7B-E3DEB2C53554}" type="slidenum">
              <a:rPr lang="fr-FR" smtClean="0"/>
              <a:pPr/>
              <a:t>44</a:t>
            </a:fld>
            <a:endParaRPr lang="fr-FR"/>
          </a:p>
        </p:txBody>
      </p:sp>
      <p:sp>
        <p:nvSpPr>
          <p:cNvPr id="20" name="ZoneTexte 1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DENSITE SPECTRALE D’ENERGIE</a:t>
            </a:r>
          </a:p>
        </p:txBody>
      </p:sp>
      <p:sp>
        <p:nvSpPr>
          <p:cNvPr id="21" name="ZoneTexte 20"/>
          <p:cNvSpPr txBox="1"/>
          <p:nvPr/>
        </p:nvSpPr>
        <p:spPr>
          <a:xfrm>
            <a:off x="0" y="571480"/>
            <a:ext cx="9144000" cy="1015663"/>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Si le signal x(t) est déterministe et physiquement réalisable (énergie totale finie et puissance moyenne totale nulle), pour son analyse spectrale nous allons nous intéresser plutôt à sa DES ou Densité spectrale d’énergie:</a:t>
            </a:r>
          </a:p>
        </p:txBody>
      </p:sp>
      <p:sp>
        <p:nvSpPr>
          <p:cNvPr id="22" name="ZoneTexte 21"/>
          <p:cNvSpPr txBox="1"/>
          <p:nvPr/>
        </p:nvSpPr>
        <p:spPr>
          <a:xfrm>
            <a:off x="0" y="5500702"/>
            <a:ext cx="9144000" cy="1323439"/>
          </a:xfrm>
          <a:prstGeom prst="rect">
            <a:avLst/>
          </a:prstGeom>
          <a:noFill/>
        </p:spPr>
        <p:txBody>
          <a:bodyPr wrap="square" rtlCol="0">
            <a:spAutoFit/>
          </a:bodyPr>
          <a:lstStyle/>
          <a:p>
            <a:pPr algn="just"/>
            <a:r>
              <a:rPr lang="fr-FR" sz="2000" b="1" dirty="0">
                <a:solidFill>
                  <a:srgbClr val="7030A0"/>
                </a:solidFill>
                <a:latin typeface="Times New Roman" pitchFamily="18" charset="0"/>
                <a:cs typeface="Times New Roman" pitchFamily="18" charset="0"/>
              </a:rPr>
              <a:t>La DSE ou Densité Spectrale d’énergie est la caractéristique essentielle que nous cherchons à obtenir par l’analyse spectrale d’un signal déterministe physiquement réalisable. Elle représente la dispersion de l’énergie du signal par unité de fréquence.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4"/>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6"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774700" y="1409700"/>
          <a:ext cx="7050088" cy="4813300"/>
        </p:xfrm>
        <a:graphic>
          <a:graphicData uri="http://schemas.openxmlformats.org/presentationml/2006/ole">
            <mc:AlternateContent xmlns:mc="http://schemas.openxmlformats.org/markup-compatibility/2006">
              <mc:Choice xmlns:v="urn:schemas-microsoft-com:vml" Requires="v">
                <p:oleObj spid="_x0000_s111667" name="Équation" r:id="rId6" imgW="7048440" imgH="4813200" progId="Equation.3">
                  <p:embed/>
                </p:oleObj>
              </mc:Choice>
              <mc:Fallback>
                <p:oleObj name="Équation" r:id="rId6" imgW="7048440" imgH="481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 y="1409700"/>
                        <a:ext cx="7050088" cy="481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4502150" y="3282950"/>
          <a:ext cx="139700" cy="290513"/>
        </p:xfrm>
        <a:graphic>
          <a:graphicData uri="http://schemas.openxmlformats.org/presentationml/2006/ole">
            <mc:AlternateContent xmlns:mc="http://schemas.openxmlformats.org/markup-compatibility/2006">
              <mc:Choice xmlns:v="urn:schemas-microsoft-com:vml" Requires="v">
                <p:oleObj spid="_x0000_s111668" name="Équation" r:id="rId8" imgW="139680" imgH="291960" progId="Equation.3">
                  <p:embed/>
                </p:oleObj>
              </mc:Choice>
              <mc:Fallback>
                <p:oleObj name="Équation" r:id="rId8" imgW="139680" imgH="2919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150" y="3282950"/>
                        <a:ext cx="1397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1" name="Espace réservé du numéro de diapositive 10"/>
          <p:cNvSpPr>
            <a:spLocks noGrp="1"/>
          </p:cNvSpPr>
          <p:nvPr>
            <p:ph type="sldNum" sz="quarter" idx="12"/>
          </p:nvPr>
        </p:nvSpPr>
        <p:spPr/>
        <p:txBody>
          <a:bodyPr/>
          <a:lstStyle/>
          <a:p>
            <a:fld id="{2C94B7E7-F509-4100-BE7B-E3DEB2C53554}" type="slidenum">
              <a:rPr lang="fr-FR" smtClean="0"/>
              <a:pPr/>
              <a:t>45</a:t>
            </a:fld>
            <a:endParaRPr lang="fr-FR"/>
          </a:p>
        </p:txBody>
      </p:sp>
      <p:sp>
        <p:nvSpPr>
          <p:cNvPr id="13" name="ZoneTexte 1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0" y="1733566"/>
            <a:ext cx="9144000" cy="3981450"/>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46</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0" y="1252025"/>
            <a:ext cx="9144000"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47</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10" name="Espace réservé du numéro de diapositive 9"/>
          <p:cNvSpPr>
            <a:spLocks noGrp="1"/>
          </p:cNvSpPr>
          <p:nvPr>
            <p:ph type="sldNum" sz="quarter" idx="12"/>
          </p:nvPr>
        </p:nvSpPr>
        <p:spPr/>
        <p:txBody>
          <a:bodyPr/>
          <a:lstStyle/>
          <a:p>
            <a:fld id="{2C94B7E7-F509-4100-BE7B-E3DEB2C53554}" type="slidenum">
              <a:rPr lang="fr-FR" smtClean="0"/>
              <a:pPr/>
              <a:t>48</a:t>
            </a:fld>
            <a:endParaRPr lang="fr-F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srcRect/>
          <a:stretch>
            <a:fillRect/>
          </a:stretch>
        </p:blipFill>
        <p:spPr bwMode="auto">
          <a:xfrm>
            <a:off x="0" y="1252025"/>
            <a:ext cx="9143999" cy="5605974"/>
          </a:xfrm>
          <a:prstGeom prst="rect">
            <a:avLst/>
          </a:prstGeom>
          <a:noFill/>
          <a:ln w="9525">
            <a:noFill/>
            <a:miter lim="800000"/>
            <a:headEnd/>
            <a:tailEnd/>
          </a:ln>
          <a:effectLst/>
        </p:spPr>
      </p:pic>
      <p:sp>
        <p:nvSpPr>
          <p:cNvPr id="4" name="ZoneTexte 3"/>
          <p:cNvSpPr txBox="1"/>
          <p:nvPr/>
        </p:nvSpPr>
        <p:spPr>
          <a:xfrm>
            <a:off x="0" y="675264"/>
            <a:ext cx="9144000" cy="461665"/>
          </a:xfrm>
          <a:prstGeom prst="rect">
            <a:avLst/>
          </a:prstGeom>
          <a:noFill/>
        </p:spPr>
        <p:txBody>
          <a:bodyPr wrap="square" rtlCol="0">
            <a:spAutoFit/>
          </a:bodyPr>
          <a:lstStyle/>
          <a:p>
            <a:r>
              <a:rPr lang="fr-FR" dirty="0"/>
              <a:t>PROPRIETES DE LA TF</a:t>
            </a:r>
          </a:p>
        </p:txBody>
      </p:sp>
      <p:sp>
        <p:nvSpPr>
          <p:cNvPr id="8" name="Espace réservé du numéro de diapositive 7"/>
          <p:cNvSpPr>
            <a:spLocks noGrp="1"/>
          </p:cNvSpPr>
          <p:nvPr>
            <p:ph type="sldNum" sz="quarter" idx="12"/>
          </p:nvPr>
        </p:nvSpPr>
        <p:spPr/>
        <p:txBody>
          <a:bodyPr/>
          <a:lstStyle/>
          <a:p>
            <a:fld id="{2C94B7E7-F509-4100-BE7B-E3DEB2C53554}" type="slidenum">
              <a:rPr lang="fr-FR" smtClean="0"/>
              <a:pPr/>
              <a:t>49</a:t>
            </a:fld>
            <a:endParaRPr lang="fr-F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428860" y="5743534"/>
            <a:ext cx="4286280"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enregistrement  EEG</a:t>
            </a:r>
          </a:p>
        </p:txBody>
      </p:sp>
      <p:pic>
        <p:nvPicPr>
          <p:cNvPr id="166914" name="Picture 2"/>
          <p:cNvPicPr>
            <a:picLocks noChangeAspect="1" noChangeArrowheads="1"/>
          </p:cNvPicPr>
          <p:nvPr/>
        </p:nvPicPr>
        <p:blipFill>
          <a:blip r:embed="rId2"/>
          <a:srcRect/>
          <a:stretch>
            <a:fillRect/>
          </a:stretch>
        </p:blipFill>
        <p:spPr bwMode="auto">
          <a:xfrm>
            <a:off x="2285984" y="1428736"/>
            <a:ext cx="4951559" cy="4320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28600" y="874714"/>
            <a:ext cx="8513885" cy="2960687"/>
          </a:xfrm>
          <a:prstGeom prst="rect">
            <a:avLst/>
          </a:prstGeom>
          <a:noFill/>
          <a:ln w="9525">
            <a:noFill/>
            <a:miter lim="800000"/>
            <a:headEnd/>
            <a:tailEnd/>
          </a:ln>
          <a:effectLst/>
        </p:spPr>
        <p:txBody>
          <a:bodyPr lIns="92075" tIns="46038" rIns="92075" bIns="46038"/>
          <a:lstStyle/>
          <a:p>
            <a:pPr marL="685800" lvl="1" indent="-228600" eaLnBrk="1" hangingPunct="1">
              <a:spcBef>
                <a:spcPct val="20000"/>
              </a:spcBef>
              <a:buFontTx/>
              <a:buChar char="–"/>
            </a:pPr>
            <a:r>
              <a:rPr lang="fr-FR" sz="1800"/>
              <a:t>Linéarité</a:t>
            </a:r>
          </a:p>
          <a:p>
            <a:pPr marL="685800" lvl="1" indent="-228600" eaLnBrk="1" hangingPunct="1">
              <a:lnSpc>
                <a:spcPct val="120000"/>
              </a:lnSpc>
              <a:spcBef>
                <a:spcPct val="20000"/>
              </a:spcBef>
              <a:buFontTx/>
              <a:buChar char="–"/>
            </a:pPr>
            <a:r>
              <a:rPr lang="fr-FR" sz="1800" i="1"/>
              <a:t>X(f)</a:t>
            </a:r>
            <a:r>
              <a:rPr lang="fr-FR" sz="1800"/>
              <a:t> </a:t>
            </a:r>
            <a:r>
              <a:rPr lang="fr-FR" sz="1800">
                <a:sym typeface="Monotype Sorts" pitchFamily="2" charset="2"/>
              </a:rPr>
              <a:t></a:t>
            </a:r>
            <a:r>
              <a:rPr lang="fr-FR" sz="1800"/>
              <a:t> module </a:t>
            </a:r>
            <a:r>
              <a:rPr lang="fr-FR" sz="1800" i="1"/>
              <a:t>|X(f)|</a:t>
            </a:r>
            <a:r>
              <a:rPr lang="fr-FR" sz="1800"/>
              <a:t>, phase </a:t>
            </a:r>
            <a:r>
              <a:rPr lang="fr-FR" sz="1800" i="1"/>
              <a:t>Arg[X(f)]</a:t>
            </a:r>
            <a:endParaRPr lang="fr-FR" sz="1800"/>
          </a:p>
          <a:p>
            <a:pPr marL="685800" lvl="1" indent="-228600" eaLnBrk="1" hangingPunct="1">
              <a:lnSpc>
                <a:spcPct val="120000"/>
              </a:lnSpc>
              <a:spcBef>
                <a:spcPct val="20000"/>
              </a:spcBef>
              <a:buFontTx/>
              <a:buChar char="–"/>
            </a:pPr>
            <a:r>
              <a:rPr lang="fr-FR" sz="1800" i="1"/>
              <a:t>x(t)</a:t>
            </a:r>
            <a:r>
              <a:rPr lang="fr-FR" sz="1800"/>
              <a:t> réel </a:t>
            </a:r>
            <a:r>
              <a:rPr lang="fr-FR" sz="1800">
                <a:sym typeface="Symbol" pitchFamily="18" charset="2"/>
              </a:rPr>
              <a:t></a:t>
            </a:r>
            <a:r>
              <a:rPr lang="fr-FR" sz="1800"/>
              <a:t> </a:t>
            </a:r>
            <a:r>
              <a:rPr lang="fr-FR" sz="1800" i="1"/>
              <a:t>Re[X(f)]</a:t>
            </a:r>
            <a:r>
              <a:rPr lang="fr-FR" sz="1800"/>
              <a:t> paire</a:t>
            </a:r>
            <a:r>
              <a:rPr lang="fr-FR" sz="1800" i="1"/>
              <a:t>, Im[X(f)] </a:t>
            </a:r>
            <a:r>
              <a:rPr lang="fr-FR" sz="1800"/>
              <a:t>impaire, module pair, phase impaire</a:t>
            </a:r>
          </a:p>
          <a:p>
            <a:pPr marL="685800" lvl="1" indent="-228600" eaLnBrk="1" hangingPunct="1">
              <a:lnSpc>
                <a:spcPct val="120000"/>
              </a:lnSpc>
              <a:spcBef>
                <a:spcPct val="20000"/>
              </a:spcBef>
              <a:buFontTx/>
              <a:buChar char="–"/>
            </a:pPr>
            <a:r>
              <a:rPr lang="fr-FR" sz="1800" i="1"/>
              <a:t>x(t)</a:t>
            </a:r>
            <a:r>
              <a:rPr lang="fr-FR" sz="1800"/>
              <a:t> réel pair </a:t>
            </a:r>
            <a:r>
              <a:rPr lang="fr-FR" sz="1800">
                <a:sym typeface="Symbol" pitchFamily="18" charset="2"/>
              </a:rPr>
              <a:t></a:t>
            </a:r>
            <a:r>
              <a:rPr lang="fr-FR" sz="1800"/>
              <a:t> X(f) réel pair</a:t>
            </a:r>
          </a:p>
          <a:p>
            <a:pPr marL="685800" lvl="1" indent="-228600" eaLnBrk="1" hangingPunct="1">
              <a:lnSpc>
                <a:spcPct val="120000"/>
              </a:lnSpc>
              <a:spcBef>
                <a:spcPct val="20000"/>
              </a:spcBef>
              <a:buFontTx/>
              <a:buChar char="–"/>
            </a:pPr>
            <a:r>
              <a:rPr lang="fr-FR" sz="1800" i="1"/>
              <a:t>x(t)</a:t>
            </a:r>
            <a:r>
              <a:rPr lang="fr-FR" sz="1800"/>
              <a:t> réel impair </a:t>
            </a:r>
            <a:r>
              <a:rPr lang="fr-FR" sz="1800">
                <a:sym typeface="Symbol" pitchFamily="18" charset="2"/>
              </a:rPr>
              <a:t></a:t>
            </a:r>
            <a:r>
              <a:rPr lang="fr-FR" sz="1800"/>
              <a:t> X(f) imaginaire impair</a:t>
            </a:r>
          </a:p>
          <a:p>
            <a:pPr marL="685800" lvl="1" indent="-228600" eaLnBrk="1" hangingPunct="1">
              <a:lnSpc>
                <a:spcPct val="120000"/>
              </a:lnSpc>
              <a:spcBef>
                <a:spcPct val="20000"/>
              </a:spcBef>
              <a:buFontTx/>
              <a:buChar char="–"/>
            </a:pPr>
            <a:r>
              <a:rPr lang="fr-FR" sz="1800" i="1"/>
              <a:t>x(t)*y(t)</a:t>
            </a:r>
            <a:r>
              <a:rPr lang="fr-FR" sz="1800"/>
              <a:t> </a:t>
            </a:r>
            <a:r>
              <a:rPr lang="fr-FR" sz="1800">
                <a:sym typeface="Symbol" pitchFamily="18" charset="2"/>
              </a:rPr>
              <a:t></a:t>
            </a:r>
            <a:r>
              <a:rPr lang="fr-FR" sz="1800"/>
              <a:t> </a:t>
            </a:r>
            <a:r>
              <a:rPr lang="fr-FR" sz="1800" i="1"/>
              <a:t>X(f).Y(f)</a:t>
            </a:r>
            <a:r>
              <a:rPr lang="fr-FR" sz="1800"/>
              <a:t>   et   </a:t>
            </a:r>
            <a:r>
              <a:rPr lang="fr-FR" sz="1800" i="1"/>
              <a:t>x(t).y(t)</a:t>
            </a:r>
            <a:r>
              <a:rPr lang="fr-FR" sz="1800"/>
              <a:t> </a:t>
            </a:r>
            <a:r>
              <a:rPr lang="fr-FR" sz="1800">
                <a:sym typeface="Symbol" pitchFamily="18" charset="2"/>
              </a:rPr>
              <a:t></a:t>
            </a:r>
            <a:r>
              <a:rPr lang="fr-FR" sz="1800"/>
              <a:t> </a:t>
            </a:r>
            <a:r>
              <a:rPr lang="fr-FR" sz="1800" i="1"/>
              <a:t>X(f)*Y(f)</a:t>
            </a:r>
            <a:endParaRPr lang="fr-FR" sz="2400" b="1"/>
          </a:p>
        </p:txBody>
      </p:sp>
      <p:sp>
        <p:nvSpPr>
          <p:cNvPr id="160790" name="Rectangle 22"/>
          <p:cNvSpPr>
            <a:spLocks noChangeArrowheads="1"/>
          </p:cNvSpPr>
          <p:nvPr/>
        </p:nvSpPr>
        <p:spPr bwMode="auto">
          <a:xfrm>
            <a:off x="4589585" y="4075114"/>
            <a:ext cx="3955250" cy="1892826"/>
          </a:xfrm>
          <a:prstGeom prst="rect">
            <a:avLst/>
          </a:prstGeom>
          <a:noFill/>
          <a:ln w="12700">
            <a:noFill/>
            <a:miter lim="800000"/>
            <a:headEnd type="none" w="sm" len="sm"/>
            <a:tailEnd type="none" w="sm" len="sm"/>
          </a:ln>
          <a:effectLst/>
        </p:spPr>
        <p:txBody>
          <a:bodyPr wrap="none">
            <a:spAutoFit/>
          </a:bodyPr>
          <a:lstStyle/>
          <a:p>
            <a:pPr>
              <a:lnSpc>
                <a:spcPct val="90000"/>
              </a:lnSpc>
              <a:buFontTx/>
              <a:buChar char="–"/>
            </a:pPr>
            <a:r>
              <a:rPr lang="fr-FR" sz="1800" i="1"/>
              <a:t> x(t)*</a:t>
            </a:r>
            <a:r>
              <a:rPr lang="fr-FR" sz="1800" i="1">
                <a:latin typeface="Symbol" pitchFamily="18" charset="2"/>
              </a:rPr>
              <a:t>d</a:t>
            </a:r>
            <a:r>
              <a:rPr lang="fr-FR" sz="1800" i="1"/>
              <a:t>(t-t</a:t>
            </a:r>
            <a:r>
              <a:rPr lang="fr-FR" sz="1800" i="1" baseline="-25000"/>
              <a:t>0</a:t>
            </a:r>
            <a:r>
              <a:rPr lang="fr-FR" sz="1800" i="1"/>
              <a:t>)= x(t-t</a:t>
            </a:r>
            <a:r>
              <a:rPr lang="fr-FR" sz="1800" i="1" baseline="-25000"/>
              <a:t>0</a:t>
            </a:r>
            <a:r>
              <a:rPr lang="fr-FR" sz="1800" i="1"/>
              <a:t>) </a:t>
            </a:r>
            <a:r>
              <a:rPr lang="fr-FR" sz="1800">
                <a:sym typeface="Symbol" pitchFamily="18" charset="2"/>
              </a:rPr>
              <a:t></a:t>
            </a:r>
            <a:r>
              <a:rPr lang="fr-FR" sz="1800" i="1"/>
              <a:t> X(f) exp(-2j</a:t>
            </a:r>
            <a:r>
              <a:rPr lang="fr-FR" sz="1800" i="1">
                <a:latin typeface="Symbol" pitchFamily="18" charset="2"/>
              </a:rPr>
              <a:t>p</a:t>
            </a:r>
            <a:r>
              <a:rPr lang="fr-FR" sz="1800" i="1"/>
              <a:t> f t</a:t>
            </a:r>
            <a:r>
              <a:rPr lang="fr-FR" sz="1800" i="1" baseline="-25000"/>
              <a:t>0</a:t>
            </a:r>
            <a:r>
              <a:rPr lang="fr-FR" sz="1800" i="1"/>
              <a:t>)</a:t>
            </a:r>
            <a:endParaRPr lang="fr-FR" sz="1800"/>
          </a:p>
          <a:p>
            <a:pPr>
              <a:lnSpc>
                <a:spcPct val="140000"/>
              </a:lnSpc>
              <a:buFontTx/>
              <a:buChar char="–"/>
            </a:pPr>
            <a:r>
              <a:rPr lang="fr-FR" sz="1800" i="1"/>
              <a:t> x(t) exp(2 j </a:t>
            </a:r>
            <a:r>
              <a:rPr lang="fr-FR" sz="1800" i="1">
                <a:latin typeface="Symbol" pitchFamily="18" charset="2"/>
              </a:rPr>
              <a:t>p</a:t>
            </a:r>
            <a:r>
              <a:rPr lang="fr-FR" sz="1800" i="1"/>
              <a:t> t f</a:t>
            </a:r>
            <a:r>
              <a:rPr lang="fr-FR" sz="1800" i="1" baseline="-25000"/>
              <a:t>0</a:t>
            </a:r>
            <a:r>
              <a:rPr lang="fr-FR" sz="1800" i="1"/>
              <a:t>) </a:t>
            </a:r>
            <a:r>
              <a:rPr lang="fr-FR" sz="1800">
                <a:sym typeface="Symbol" pitchFamily="18" charset="2"/>
              </a:rPr>
              <a:t></a:t>
            </a:r>
            <a:r>
              <a:rPr lang="fr-FR" sz="1800" i="1"/>
              <a:t> X(f-f</a:t>
            </a:r>
            <a:r>
              <a:rPr lang="fr-FR" sz="1800" i="1" baseline="-25000"/>
              <a:t>0</a:t>
            </a:r>
            <a:r>
              <a:rPr lang="fr-FR" sz="1800" i="1"/>
              <a:t>)</a:t>
            </a:r>
            <a:endParaRPr lang="fr-FR" sz="1800"/>
          </a:p>
          <a:p>
            <a:pPr>
              <a:lnSpc>
                <a:spcPct val="140000"/>
              </a:lnSpc>
              <a:buFontTx/>
              <a:buChar char="–"/>
            </a:pPr>
            <a:r>
              <a:rPr lang="fr-FR" sz="1800" i="1"/>
              <a:t> x</a:t>
            </a:r>
            <a:r>
              <a:rPr lang="fr-FR" sz="1800" i="1" baseline="30000"/>
              <a:t>*</a:t>
            </a:r>
            <a:r>
              <a:rPr lang="fr-FR" sz="1800" i="1"/>
              <a:t>(t) </a:t>
            </a:r>
            <a:r>
              <a:rPr lang="fr-FR" sz="1800">
                <a:sym typeface="Symbol" pitchFamily="18" charset="2"/>
              </a:rPr>
              <a:t></a:t>
            </a:r>
            <a:r>
              <a:rPr lang="fr-FR" sz="1800" i="1"/>
              <a:t> X</a:t>
            </a:r>
            <a:r>
              <a:rPr lang="fr-FR" sz="1800" i="1" baseline="30000"/>
              <a:t>*</a:t>
            </a:r>
            <a:r>
              <a:rPr lang="fr-FR" sz="1800" i="1"/>
              <a:t>(-f)</a:t>
            </a:r>
            <a:endParaRPr lang="fr-FR" sz="1800"/>
          </a:p>
          <a:p>
            <a:pPr>
              <a:lnSpc>
                <a:spcPct val="140000"/>
              </a:lnSpc>
              <a:buFontTx/>
              <a:buChar char="–"/>
            </a:pPr>
            <a:r>
              <a:rPr lang="fr-FR" sz="1800" i="1"/>
              <a:t> x(at) </a:t>
            </a:r>
            <a:r>
              <a:rPr lang="fr-FR" sz="1800">
                <a:sym typeface="Symbol" pitchFamily="18" charset="2"/>
              </a:rPr>
              <a:t></a:t>
            </a:r>
            <a:r>
              <a:rPr lang="fr-FR" sz="1800" i="1"/>
              <a:t> |a|</a:t>
            </a:r>
            <a:r>
              <a:rPr lang="fr-FR" sz="1800" i="1" baseline="30000"/>
              <a:t>-1 </a:t>
            </a:r>
            <a:r>
              <a:rPr lang="fr-FR" sz="1800" i="1"/>
              <a:t>X(f/a)</a:t>
            </a:r>
            <a:endParaRPr lang="fr-FR" sz="1800"/>
          </a:p>
          <a:p>
            <a:pPr>
              <a:lnSpc>
                <a:spcPct val="140000"/>
              </a:lnSpc>
              <a:buFontTx/>
              <a:buChar char="–"/>
            </a:pPr>
            <a:r>
              <a:rPr lang="fr-FR" sz="1800" i="1"/>
              <a:t> d</a:t>
            </a:r>
            <a:r>
              <a:rPr lang="fr-FR" sz="1800" i="1" baseline="30000"/>
              <a:t>n</a:t>
            </a:r>
            <a:r>
              <a:rPr lang="fr-FR" sz="1800" i="1"/>
              <a:t>x(t)/dt</a:t>
            </a:r>
            <a:r>
              <a:rPr lang="fr-FR" sz="1800" i="1" baseline="30000"/>
              <a:t>n</a:t>
            </a:r>
            <a:r>
              <a:rPr lang="fr-FR" sz="1800"/>
              <a:t> </a:t>
            </a:r>
            <a:r>
              <a:rPr lang="fr-FR" sz="1800">
                <a:sym typeface="Symbol" pitchFamily="18" charset="2"/>
              </a:rPr>
              <a:t></a:t>
            </a:r>
            <a:r>
              <a:rPr lang="fr-FR" sz="1800" i="1"/>
              <a:t> (2 j </a:t>
            </a:r>
            <a:r>
              <a:rPr lang="fr-FR" sz="1800" i="1">
                <a:latin typeface="Symbol" pitchFamily="18" charset="2"/>
              </a:rPr>
              <a:t>p</a:t>
            </a:r>
            <a:r>
              <a:rPr lang="fr-FR" sz="1800" i="1"/>
              <a:t> f )</a:t>
            </a:r>
            <a:r>
              <a:rPr lang="fr-FR" sz="1800" i="1" baseline="30000"/>
              <a:t>n </a:t>
            </a:r>
            <a:r>
              <a:rPr lang="fr-FR" sz="1800" i="1"/>
              <a:t>X(f)</a:t>
            </a:r>
          </a:p>
        </p:txBody>
      </p:sp>
      <p:sp>
        <p:nvSpPr>
          <p:cNvPr id="160791" name="Text Box 23"/>
          <p:cNvSpPr txBox="1">
            <a:spLocks noChangeArrowheads="1"/>
          </p:cNvSpPr>
          <p:nvPr/>
        </p:nvSpPr>
        <p:spPr bwMode="auto">
          <a:xfrm>
            <a:off x="5130312" y="2586038"/>
            <a:ext cx="436685" cy="823912"/>
          </a:xfrm>
          <a:prstGeom prst="rect">
            <a:avLst/>
          </a:prstGeom>
          <a:noFill/>
          <a:ln w="12700">
            <a:noFill/>
            <a:miter lim="800000"/>
            <a:headEnd type="none" w="sm" len="sm"/>
            <a:tailEnd type="none" w="sm" len="sm"/>
          </a:ln>
          <a:effectLst/>
        </p:spPr>
        <p:txBody>
          <a:bodyPr>
            <a:spAutoFit/>
          </a:bodyPr>
          <a:lstStyle/>
          <a:p>
            <a:r>
              <a:rPr lang="fr-FR" sz="4800" b="1">
                <a:latin typeface="Times New Roman" pitchFamily="18" charset="0"/>
              </a:rPr>
              <a:t>!</a:t>
            </a:r>
          </a:p>
        </p:txBody>
      </p:sp>
      <p:sp>
        <p:nvSpPr>
          <p:cNvPr id="25" name="ZoneTexte 2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272562" y="992189"/>
            <a:ext cx="8352692" cy="3341687"/>
          </a:xfrm>
          <a:prstGeom prst="rect">
            <a:avLst/>
          </a:prstGeom>
          <a:noFill/>
          <a:ln w="9525">
            <a:noFill/>
            <a:miter lim="800000"/>
            <a:headEnd/>
            <a:tailEnd/>
          </a:ln>
          <a:effectLst/>
        </p:spPr>
        <p:txBody>
          <a:bodyPr lIns="92075" tIns="46038" rIns="92075" bIns="46038"/>
          <a:lstStyle/>
          <a:p>
            <a:pPr marL="685800" lvl="1" indent="-228600" eaLnBrk="1" hangingPunct="1">
              <a:lnSpc>
                <a:spcPct val="90000"/>
              </a:lnSpc>
              <a:spcBef>
                <a:spcPct val="20000"/>
              </a:spcBef>
              <a:buFontTx/>
              <a:buChar char="–"/>
            </a:pPr>
            <a:r>
              <a:rPr lang="fr-FR" sz="2800"/>
              <a:t> </a:t>
            </a:r>
            <a:r>
              <a:rPr lang="fr-FR" sz="2000" i="1">
                <a:latin typeface="Symbol" pitchFamily="18" charset="2"/>
              </a:rPr>
              <a:t>d</a:t>
            </a:r>
            <a:r>
              <a:rPr lang="fr-FR" sz="2000" i="1"/>
              <a:t>(t)</a:t>
            </a:r>
            <a:r>
              <a:rPr lang="fr-FR" sz="2000"/>
              <a:t> </a:t>
            </a:r>
            <a:r>
              <a:rPr lang="fr-FR" sz="2000">
                <a:sym typeface="Symbol" pitchFamily="18" charset="2"/>
              </a:rPr>
              <a:t></a:t>
            </a:r>
            <a:r>
              <a:rPr lang="fr-FR" sz="2000"/>
              <a:t> 1</a:t>
            </a:r>
          </a:p>
          <a:p>
            <a:pPr marL="685800" lvl="1" indent="-228600" eaLnBrk="1" hangingPunct="1">
              <a:lnSpc>
                <a:spcPct val="130000"/>
              </a:lnSpc>
              <a:spcBef>
                <a:spcPct val="20000"/>
              </a:spcBef>
              <a:buFontTx/>
              <a:buChar char="–"/>
            </a:pPr>
            <a:r>
              <a:rPr lang="fr-FR" sz="2000" i="1"/>
              <a:t>1(t)</a:t>
            </a:r>
            <a:r>
              <a:rPr lang="fr-FR" sz="2000"/>
              <a:t> </a:t>
            </a:r>
            <a:r>
              <a:rPr lang="fr-FR" sz="2000">
                <a:sym typeface="Symbol" pitchFamily="18" charset="2"/>
              </a:rPr>
              <a:t></a:t>
            </a:r>
            <a:r>
              <a:rPr lang="fr-FR" sz="2000"/>
              <a:t> </a:t>
            </a:r>
            <a:r>
              <a:rPr lang="fr-FR" sz="2000" i="1"/>
              <a:t>½ </a:t>
            </a:r>
            <a:r>
              <a:rPr lang="fr-FR" sz="2000" i="1">
                <a:latin typeface="Symbol" pitchFamily="18" charset="2"/>
              </a:rPr>
              <a:t>d</a:t>
            </a:r>
            <a:r>
              <a:rPr lang="fr-FR" sz="2000" i="1"/>
              <a:t>(f) + 1/(2 j </a:t>
            </a:r>
            <a:r>
              <a:rPr lang="fr-FR" sz="2000" i="1">
                <a:latin typeface="Symbol" pitchFamily="18" charset="2"/>
              </a:rPr>
              <a:t>p</a:t>
            </a:r>
            <a:r>
              <a:rPr lang="fr-FR" sz="2000" i="1"/>
              <a:t> f )</a:t>
            </a:r>
            <a:endParaRPr lang="fr-FR" sz="2000"/>
          </a:p>
          <a:p>
            <a:pPr marL="685800" lvl="1" indent="-228600" eaLnBrk="1" hangingPunct="1">
              <a:lnSpc>
                <a:spcPct val="130000"/>
              </a:lnSpc>
              <a:spcBef>
                <a:spcPct val="20000"/>
              </a:spcBef>
              <a:buFontTx/>
              <a:buChar char="–"/>
            </a:pPr>
            <a:r>
              <a:rPr lang="fr-FR" sz="2000" i="1"/>
              <a:t>cos(2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a:t>
            </a:r>
          </a:p>
          <a:p>
            <a:pPr marL="685800" lvl="1" indent="-228600" eaLnBrk="1" hangingPunct="1">
              <a:lnSpc>
                <a:spcPct val="130000"/>
              </a:lnSpc>
              <a:spcBef>
                <a:spcPct val="20000"/>
              </a:spcBef>
              <a:buFontTx/>
              <a:buChar char="–"/>
            </a:pPr>
            <a:r>
              <a:rPr lang="fr-FR" sz="2000" i="1"/>
              <a:t>sin(2</a:t>
            </a:r>
            <a:r>
              <a:rPr lang="fr-FR" sz="2000" i="1">
                <a:latin typeface="Symbol" pitchFamily="18" charset="2"/>
              </a:rPr>
              <a:t>p</a:t>
            </a:r>
            <a:r>
              <a:rPr lang="fr-FR" sz="2000" i="1"/>
              <a:t>f</a:t>
            </a:r>
            <a:r>
              <a:rPr lang="fr-FR" sz="2000" i="1" baseline="-25000"/>
              <a:t>0</a:t>
            </a:r>
            <a:r>
              <a:rPr lang="fr-FR" sz="2000" i="1"/>
              <a:t>t)</a:t>
            </a:r>
            <a:r>
              <a:rPr lang="fr-FR" sz="2000"/>
              <a:t> </a:t>
            </a:r>
            <a:r>
              <a:rPr lang="fr-FR" sz="2000">
                <a:sym typeface="Symbol" pitchFamily="18" charset="2"/>
              </a:rPr>
              <a:t></a:t>
            </a:r>
            <a:r>
              <a:rPr lang="fr-FR" sz="2000"/>
              <a:t> </a:t>
            </a:r>
            <a:r>
              <a:rPr lang="fr-FR" sz="2000" i="1"/>
              <a:t>[</a:t>
            </a:r>
            <a:r>
              <a:rPr lang="fr-FR" sz="2000" i="1">
                <a:latin typeface="Symbol" pitchFamily="18" charset="2"/>
              </a:rPr>
              <a:t>d</a:t>
            </a:r>
            <a:r>
              <a:rPr lang="fr-FR" sz="2000" i="1"/>
              <a:t>(f-f</a:t>
            </a:r>
            <a:r>
              <a:rPr lang="fr-FR" sz="2000" i="1" baseline="-25000"/>
              <a:t>0</a:t>
            </a:r>
            <a:r>
              <a:rPr lang="fr-FR" sz="2000" i="1"/>
              <a:t>) -</a:t>
            </a:r>
            <a:r>
              <a:rPr lang="fr-FR" sz="2000" i="1">
                <a:latin typeface="Symbol" pitchFamily="18" charset="2"/>
              </a:rPr>
              <a:t>d</a:t>
            </a:r>
            <a:r>
              <a:rPr lang="fr-FR" sz="2000" i="1"/>
              <a:t>(f+f</a:t>
            </a:r>
            <a:r>
              <a:rPr lang="fr-FR" sz="2000" i="1" baseline="-25000"/>
              <a:t>0</a:t>
            </a:r>
            <a:r>
              <a:rPr lang="fr-FR" sz="2000" i="1"/>
              <a:t>)]/2j</a:t>
            </a:r>
          </a:p>
          <a:p>
            <a:pPr marL="685800" lvl="1" indent="-228600" eaLnBrk="1" hangingPunct="1">
              <a:lnSpc>
                <a:spcPct val="130000"/>
              </a:lnSpc>
              <a:spcBef>
                <a:spcPct val="20000"/>
              </a:spcBef>
              <a:buFontTx/>
              <a:buChar char="–"/>
            </a:pPr>
            <a:r>
              <a:rPr lang="fr-FR" sz="2000"/>
              <a:t> </a:t>
            </a:r>
            <a:r>
              <a:rPr lang="fr-FR" sz="2000" i="1">
                <a:latin typeface="Symbol" pitchFamily="18" charset="2"/>
              </a:rPr>
              <a:t>Sd</a:t>
            </a:r>
            <a:r>
              <a:rPr lang="fr-FR" sz="2000" i="1"/>
              <a:t>(t+nT)</a:t>
            </a:r>
            <a:r>
              <a:rPr lang="fr-FR" sz="2000"/>
              <a:t> </a:t>
            </a:r>
            <a:r>
              <a:rPr lang="fr-FR" sz="2000">
                <a:sym typeface="Symbol" pitchFamily="18" charset="2"/>
              </a:rPr>
              <a:t></a:t>
            </a:r>
            <a:r>
              <a:rPr lang="fr-FR" sz="2000"/>
              <a:t> </a:t>
            </a:r>
            <a:r>
              <a:rPr lang="fr-FR" sz="2000" i="1"/>
              <a:t>F</a:t>
            </a:r>
            <a:r>
              <a:rPr lang="fr-FR" sz="2000" i="1" baseline="-25000"/>
              <a:t>e</a:t>
            </a:r>
            <a:r>
              <a:rPr lang="fr-FR" sz="2000" i="1"/>
              <a:t> </a:t>
            </a:r>
            <a:r>
              <a:rPr lang="fr-FR" sz="2000" i="1">
                <a:latin typeface="Symbol" pitchFamily="18" charset="2"/>
              </a:rPr>
              <a:t>Sd</a:t>
            </a:r>
            <a:r>
              <a:rPr lang="fr-FR" sz="2000" i="1"/>
              <a:t>(f+kF</a:t>
            </a:r>
            <a:r>
              <a:rPr lang="fr-FR" sz="2000" i="1" baseline="-25000"/>
              <a:t>e</a:t>
            </a:r>
            <a:r>
              <a:rPr lang="fr-FR" sz="2000" i="1"/>
              <a:t>)</a:t>
            </a:r>
            <a:r>
              <a:rPr lang="fr-FR" sz="2000"/>
              <a:t> avec </a:t>
            </a:r>
            <a:r>
              <a:rPr lang="fr-FR" sz="2000" i="1"/>
              <a:t>F</a:t>
            </a:r>
            <a:r>
              <a:rPr lang="fr-FR" sz="2000" i="1" baseline="-25000"/>
              <a:t>e</a:t>
            </a:r>
            <a:r>
              <a:rPr lang="fr-FR" sz="2000" i="1"/>
              <a:t>=1/T</a:t>
            </a:r>
            <a:endParaRPr lang="fr-FR" sz="2000"/>
          </a:p>
          <a:p>
            <a:pPr marL="685800" lvl="1" indent="-228600" eaLnBrk="1" hangingPunct="1">
              <a:lnSpc>
                <a:spcPct val="130000"/>
              </a:lnSpc>
              <a:spcBef>
                <a:spcPct val="20000"/>
              </a:spcBef>
              <a:buFontTx/>
              <a:buChar char="–"/>
            </a:pPr>
            <a:r>
              <a:rPr lang="fr-FR" sz="2000" i="1"/>
              <a:t>Rect(t)</a:t>
            </a:r>
            <a:r>
              <a:rPr lang="fr-FR" sz="2000"/>
              <a:t> </a:t>
            </a:r>
            <a:r>
              <a:rPr lang="fr-FR" sz="2000">
                <a:sym typeface="Symbol" pitchFamily="18" charset="2"/>
              </a:rPr>
              <a:t></a:t>
            </a:r>
            <a:r>
              <a:rPr lang="fr-FR" sz="2000"/>
              <a:t> </a:t>
            </a:r>
            <a:r>
              <a:rPr lang="fr-FR" sz="2000" i="1"/>
              <a:t>2a.Sinc(</a:t>
            </a:r>
            <a:r>
              <a:rPr lang="fr-FR" sz="2000" i="1">
                <a:latin typeface="Symbol" pitchFamily="18" charset="2"/>
              </a:rPr>
              <a:t>p</a:t>
            </a:r>
            <a:r>
              <a:rPr lang="fr-FR" sz="2000" i="1"/>
              <a:t>fa)</a:t>
            </a:r>
            <a:endParaRPr lang="fr-FR" sz="2000"/>
          </a:p>
        </p:txBody>
      </p: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able2.gif"/>
          <p:cNvPicPr>
            <a:picLocks noChangeAspect="1"/>
          </p:cNvPicPr>
          <p:nvPr/>
        </p:nvPicPr>
        <p:blipFill>
          <a:blip r:embed="rId2"/>
          <a:stretch>
            <a:fillRect/>
          </a:stretch>
        </p:blipFill>
        <p:spPr>
          <a:xfrm>
            <a:off x="1928794" y="642918"/>
            <a:ext cx="4714907" cy="6215082"/>
          </a:xfrm>
          <a:prstGeom prst="rect">
            <a:avLst/>
          </a:prstGeom>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PROPRIETES DE LA TF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a:grpSpLocks/>
          </p:cNvGrpSpPr>
          <p:nvPr/>
        </p:nvGrpSpPr>
        <p:grpSpPr bwMode="auto">
          <a:xfrm>
            <a:off x="1381859" y="511176"/>
            <a:ext cx="5706208" cy="2497138"/>
            <a:chOff x="911" y="906"/>
            <a:chExt cx="3894" cy="1573"/>
          </a:xfrm>
        </p:grpSpPr>
        <p:sp>
          <p:nvSpPr>
            <p:cNvPr id="177236" name="Rectangle 84"/>
            <p:cNvSpPr>
              <a:spLocks noChangeArrowheads="1"/>
            </p:cNvSpPr>
            <p:nvPr/>
          </p:nvSpPr>
          <p:spPr bwMode="auto">
            <a:xfrm>
              <a:off x="1348" y="1143"/>
              <a:ext cx="3356" cy="1079"/>
            </a:xfrm>
            <a:prstGeom prst="rect">
              <a:avLst/>
            </a:prstGeom>
            <a:noFill/>
            <a:ln w="9525">
              <a:noFill/>
              <a:miter lim="800000"/>
              <a:headEnd/>
              <a:tailEnd/>
            </a:ln>
          </p:spPr>
          <p:txBody>
            <a:bodyPr/>
            <a:lstStyle/>
            <a:p>
              <a:endParaRPr lang="fr-FR"/>
            </a:p>
          </p:txBody>
        </p:sp>
        <p:sp>
          <p:nvSpPr>
            <p:cNvPr id="177237" name="Rectangle 85"/>
            <p:cNvSpPr>
              <a:spLocks noChangeArrowheads="1"/>
            </p:cNvSpPr>
            <p:nvPr/>
          </p:nvSpPr>
          <p:spPr bwMode="auto">
            <a:xfrm>
              <a:off x="1348" y="1143"/>
              <a:ext cx="3356" cy="1079"/>
            </a:xfrm>
            <a:prstGeom prst="rect">
              <a:avLst/>
            </a:prstGeom>
            <a:noFill/>
            <a:ln w="0">
              <a:solidFill>
                <a:srgbClr val="FFFFFF"/>
              </a:solidFill>
              <a:miter lim="800000"/>
              <a:headEnd/>
              <a:tailEnd/>
            </a:ln>
          </p:spPr>
          <p:txBody>
            <a:bodyPr/>
            <a:lstStyle/>
            <a:p>
              <a:endParaRPr lang="fr-FR"/>
            </a:p>
          </p:txBody>
        </p:sp>
        <p:sp>
          <p:nvSpPr>
            <p:cNvPr id="177238" name="Freeform 86"/>
            <p:cNvSpPr>
              <a:spLocks/>
            </p:cNvSpPr>
            <p:nvPr/>
          </p:nvSpPr>
          <p:spPr bwMode="auto">
            <a:xfrm>
              <a:off x="168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39" name="Freeform 87"/>
            <p:cNvSpPr>
              <a:spLocks/>
            </p:cNvSpPr>
            <p:nvPr/>
          </p:nvSpPr>
          <p:spPr bwMode="auto">
            <a:xfrm>
              <a:off x="2022"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0" name="Freeform 88"/>
            <p:cNvSpPr>
              <a:spLocks/>
            </p:cNvSpPr>
            <p:nvPr/>
          </p:nvSpPr>
          <p:spPr bwMode="auto">
            <a:xfrm>
              <a:off x="2355"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1" name="Freeform 89"/>
            <p:cNvSpPr>
              <a:spLocks/>
            </p:cNvSpPr>
            <p:nvPr/>
          </p:nvSpPr>
          <p:spPr bwMode="auto">
            <a:xfrm>
              <a:off x="268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2" name="Freeform 90"/>
            <p:cNvSpPr>
              <a:spLocks/>
            </p:cNvSpPr>
            <p:nvPr/>
          </p:nvSpPr>
          <p:spPr bwMode="auto">
            <a:xfrm>
              <a:off x="3029"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3" name="Freeform 91"/>
            <p:cNvSpPr>
              <a:spLocks/>
            </p:cNvSpPr>
            <p:nvPr/>
          </p:nvSpPr>
          <p:spPr bwMode="auto">
            <a:xfrm>
              <a:off x="3363"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4" name="Freeform 92"/>
            <p:cNvSpPr>
              <a:spLocks/>
            </p:cNvSpPr>
            <p:nvPr/>
          </p:nvSpPr>
          <p:spPr bwMode="auto">
            <a:xfrm>
              <a:off x="3696"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5" name="Freeform 93"/>
            <p:cNvSpPr>
              <a:spLocks/>
            </p:cNvSpPr>
            <p:nvPr/>
          </p:nvSpPr>
          <p:spPr bwMode="auto">
            <a:xfrm>
              <a:off x="403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6" name="Freeform 94"/>
            <p:cNvSpPr>
              <a:spLocks/>
            </p:cNvSpPr>
            <p:nvPr/>
          </p:nvSpPr>
          <p:spPr bwMode="auto">
            <a:xfrm>
              <a:off x="4370"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7" name="Freeform 95"/>
            <p:cNvSpPr>
              <a:spLocks/>
            </p:cNvSpPr>
            <p:nvPr/>
          </p:nvSpPr>
          <p:spPr bwMode="auto">
            <a:xfrm>
              <a:off x="4704" y="1143"/>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248" name="Freeform 96"/>
            <p:cNvSpPr>
              <a:spLocks/>
            </p:cNvSpPr>
            <p:nvPr/>
          </p:nvSpPr>
          <p:spPr bwMode="auto">
            <a:xfrm>
              <a:off x="1348" y="222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49" name="Freeform 97"/>
            <p:cNvSpPr>
              <a:spLocks/>
            </p:cNvSpPr>
            <p:nvPr/>
          </p:nvSpPr>
          <p:spPr bwMode="auto">
            <a:xfrm>
              <a:off x="1348" y="195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0" name="Freeform 98"/>
            <p:cNvSpPr>
              <a:spLocks/>
            </p:cNvSpPr>
            <p:nvPr/>
          </p:nvSpPr>
          <p:spPr bwMode="auto">
            <a:xfrm>
              <a:off x="1348" y="168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1" name="Freeform 99"/>
            <p:cNvSpPr>
              <a:spLocks/>
            </p:cNvSpPr>
            <p:nvPr/>
          </p:nvSpPr>
          <p:spPr bwMode="auto">
            <a:xfrm>
              <a:off x="1348" y="141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2" name="Freeform 100"/>
            <p:cNvSpPr>
              <a:spLocks/>
            </p:cNvSpPr>
            <p:nvPr/>
          </p:nvSpPr>
          <p:spPr bwMode="auto">
            <a:xfrm>
              <a:off x="1348" y="114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253" name="Line 101"/>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254" name="Freeform 102"/>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55" name="Line 103"/>
            <p:cNvSpPr>
              <a:spLocks noChangeShapeType="1"/>
            </p:cNvSpPr>
            <p:nvPr/>
          </p:nvSpPr>
          <p:spPr bwMode="auto">
            <a:xfrm>
              <a:off x="1348" y="2222"/>
              <a:ext cx="3356" cy="1"/>
            </a:xfrm>
            <a:prstGeom prst="line">
              <a:avLst/>
            </a:prstGeom>
            <a:noFill/>
            <a:ln w="0">
              <a:solidFill>
                <a:srgbClr val="000000"/>
              </a:solidFill>
              <a:round/>
              <a:headEnd/>
              <a:tailEnd/>
            </a:ln>
          </p:spPr>
          <p:txBody>
            <a:bodyPr/>
            <a:lstStyle/>
            <a:p>
              <a:endParaRPr lang="fr-FR"/>
            </a:p>
          </p:txBody>
        </p:sp>
        <p:sp>
          <p:nvSpPr>
            <p:cNvPr id="177256" name="Rectangle 104"/>
            <p:cNvSpPr>
              <a:spLocks noChangeArrowheads="1"/>
            </p:cNvSpPr>
            <p:nvPr/>
          </p:nvSpPr>
          <p:spPr bwMode="auto">
            <a:xfrm>
              <a:off x="1344"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57" name="Line 105"/>
            <p:cNvSpPr>
              <a:spLocks noChangeShapeType="1"/>
            </p:cNvSpPr>
            <p:nvPr/>
          </p:nvSpPr>
          <p:spPr bwMode="auto">
            <a:xfrm flipV="1">
              <a:off x="1682" y="2190"/>
              <a:ext cx="1" cy="32"/>
            </a:xfrm>
            <a:prstGeom prst="line">
              <a:avLst/>
            </a:prstGeom>
            <a:noFill/>
            <a:ln w="0">
              <a:solidFill>
                <a:srgbClr val="000000"/>
              </a:solidFill>
              <a:round/>
              <a:headEnd/>
              <a:tailEnd/>
            </a:ln>
          </p:spPr>
          <p:txBody>
            <a:bodyPr/>
            <a:lstStyle/>
            <a:p>
              <a:endParaRPr lang="fr-FR"/>
            </a:p>
          </p:txBody>
        </p:sp>
        <p:sp>
          <p:nvSpPr>
            <p:cNvPr id="177258" name="Line 106"/>
            <p:cNvSpPr>
              <a:spLocks noChangeShapeType="1"/>
            </p:cNvSpPr>
            <p:nvPr/>
          </p:nvSpPr>
          <p:spPr bwMode="auto">
            <a:xfrm>
              <a:off x="1682" y="1143"/>
              <a:ext cx="1" cy="32"/>
            </a:xfrm>
            <a:prstGeom prst="line">
              <a:avLst/>
            </a:prstGeom>
            <a:noFill/>
            <a:ln w="0">
              <a:solidFill>
                <a:srgbClr val="000000"/>
              </a:solidFill>
              <a:round/>
              <a:headEnd/>
              <a:tailEnd/>
            </a:ln>
          </p:spPr>
          <p:txBody>
            <a:bodyPr/>
            <a:lstStyle/>
            <a:p>
              <a:endParaRPr lang="fr-FR"/>
            </a:p>
          </p:txBody>
        </p:sp>
        <p:sp>
          <p:nvSpPr>
            <p:cNvPr id="177259" name="Rectangle 107"/>
            <p:cNvSpPr>
              <a:spLocks noChangeArrowheads="1"/>
            </p:cNvSpPr>
            <p:nvPr/>
          </p:nvSpPr>
          <p:spPr bwMode="auto">
            <a:xfrm>
              <a:off x="167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60" name="Line 108"/>
            <p:cNvSpPr>
              <a:spLocks noChangeShapeType="1"/>
            </p:cNvSpPr>
            <p:nvPr/>
          </p:nvSpPr>
          <p:spPr bwMode="auto">
            <a:xfrm flipV="1">
              <a:off x="2022" y="2190"/>
              <a:ext cx="1" cy="32"/>
            </a:xfrm>
            <a:prstGeom prst="line">
              <a:avLst/>
            </a:prstGeom>
            <a:noFill/>
            <a:ln w="0">
              <a:solidFill>
                <a:srgbClr val="000000"/>
              </a:solidFill>
              <a:round/>
              <a:headEnd/>
              <a:tailEnd/>
            </a:ln>
          </p:spPr>
          <p:txBody>
            <a:bodyPr/>
            <a:lstStyle/>
            <a:p>
              <a:endParaRPr lang="fr-FR"/>
            </a:p>
          </p:txBody>
        </p:sp>
        <p:sp>
          <p:nvSpPr>
            <p:cNvPr id="177261" name="Line 109"/>
            <p:cNvSpPr>
              <a:spLocks noChangeShapeType="1"/>
            </p:cNvSpPr>
            <p:nvPr/>
          </p:nvSpPr>
          <p:spPr bwMode="auto">
            <a:xfrm>
              <a:off x="2022" y="1143"/>
              <a:ext cx="1" cy="32"/>
            </a:xfrm>
            <a:prstGeom prst="line">
              <a:avLst/>
            </a:prstGeom>
            <a:noFill/>
            <a:ln w="0">
              <a:solidFill>
                <a:srgbClr val="000000"/>
              </a:solidFill>
              <a:round/>
              <a:headEnd/>
              <a:tailEnd/>
            </a:ln>
          </p:spPr>
          <p:txBody>
            <a:bodyPr/>
            <a:lstStyle/>
            <a:p>
              <a:endParaRPr lang="fr-FR"/>
            </a:p>
          </p:txBody>
        </p:sp>
        <p:sp>
          <p:nvSpPr>
            <p:cNvPr id="177262" name="Rectangle 110"/>
            <p:cNvSpPr>
              <a:spLocks noChangeArrowheads="1"/>
            </p:cNvSpPr>
            <p:nvPr/>
          </p:nvSpPr>
          <p:spPr bwMode="auto">
            <a:xfrm>
              <a:off x="2017"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263" name="Line 111"/>
            <p:cNvSpPr>
              <a:spLocks noChangeShapeType="1"/>
            </p:cNvSpPr>
            <p:nvPr/>
          </p:nvSpPr>
          <p:spPr bwMode="auto">
            <a:xfrm flipV="1">
              <a:off x="2355" y="2190"/>
              <a:ext cx="1" cy="32"/>
            </a:xfrm>
            <a:prstGeom prst="line">
              <a:avLst/>
            </a:prstGeom>
            <a:noFill/>
            <a:ln w="0">
              <a:solidFill>
                <a:srgbClr val="000000"/>
              </a:solidFill>
              <a:round/>
              <a:headEnd/>
              <a:tailEnd/>
            </a:ln>
          </p:spPr>
          <p:txBody>
            <a:bodyPr/>
            <a:lstStyle/>
            <a:p>
              <a:endParaRPr lang="fr-FR"/>
            </a:p>
          </p:txBody>
        </p:sp>
        <p:sp>
          <p:nvSpPr>
            <p:cNvPr id="177264" name="Line 112"/>
            <p:cNvSpPr>
              <a:spLocks noChangeShapeType="1"/>
            </p:cNvSpPr>
            <p:nvPr/>
          </p:nvSpPr>
          <p:spPr bwMode="auto">
            <a:xfrm>
              <a:off x="2355" y="1143"/>
              <a:ext cx="1" cy="32"/>
            </a:xfrm>
            <a:prstGeom prst="line">
              <a:avLst/>
            </a:prstGeom>
            <a:noFill/>
            <a:ln w="0">
              <a:solidFill>
                <a:srgbClr val="000000"/>
              </a:solidFill>
              <a:round/>
              <a:headEnd/>
              <a:tailEnd/>
            </a:ln>
          </p:spPr>
          <p:txBody>
            <a:bodyPr/>
            <a:lstStyle/>
            <a:p>
              <a:endParaRPr lang="fr-FR"/>
            </a:p>
          </p:txBody>
        </p:sp>
        <p:sp>
          <p:nvSpPr>
            <p:cNvPr id="177265" name="Rectangle 113"/>
            <p:cNvSpPr>
              <a:spLocks noChangeArrowheads="1"/>
            </p:cNvSpPr>
            <p:nvPr/>
          </p:nvSpPr>
          <p:spPr bwMode="auto">
            <a:xfrm>
              <a:off x="2351"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266" name="Line 114"/>
            <p:cNvSpPr>
              <a:spLocks noChangeShapeType="1"/>
            </p:cNvSpPr>
            <p:nvPr/>
          </p:nvSpPr>
          <p:spPr bwMode="auto">
            <a:xfrm flipV="1">
              <a:off x="2689" y="2190"/>
              <a:ext cx="1" cy="32"/>
            </a:xfrm>
            <a:prstGeom prst="line">
              <a:avLst/>
            </a:prstGeom>
            <a:noFill/>
            <a:ln w="0">
              <a:solidFill>
                <a:srgbClr val="000000"/>
              </a:solidFill>
              <a:round/>
              <a:headEnd/>
              <a:tailEnd/>
            </a:ln>
          </p:spPr>
          <p:txBody>
            <a:bodyPr/>
            <a:lstStyle/>
            <a:p>
              <a:endParaRPr lang="fr-FR"/>
            </a:p>
          </p:txBody>
        </p:sp>
        <p:sp>
          <p:nvSpPr>
            <p:cNvPr id="177267" name="Line 115"/>
            <p:cNvSpPr>
              <a:spLocks noChangeShapeType="1"/>
            </p:cNvSpPr>
            <p:nvPr/>
          </p:nvSpPr>
          <p:spPr bwMode="auto">
            <a:xfrm>
              <a:off x="2689" y="1143"/>
              <a:ext cx="1" cy="32"/>
            </a:xfrm>
            <a:prstGeom prst="line">
              <a:avLst/>
            </a:prstGeom>
            <a:noFill/>
            <a:ln w="0">
              <a:solidFill>
                <a:srgbClr val="000000"/>
              </a:solidFill>
              <a:round/>
              <a:headEnd/>
              <a:tailEnd/>
            </a:ln>
          </p:spPr>
          <p:txBody>
            <a:bodyPr/>
            <a:lstStyle/>
            <a:p>
              <a:endParaRPr lang="fr-FR"/>
            </a:p>
          </p:txBody>
        </p:sp>
        <p:sp>
          <p:nvSpPr>
            <p:cNvPr id="177268" name="Rectangle 116"/>
            <p:cNvSpPr>
              <a:spLocks noChangeArrowheads="1"/>
            </p:cNvSpPr>
            <p:nvPr/>
          </p:nvSpPr>
          <p:spPr bwMode="auto">
            <a:xfrm>
              <a:off x="268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269" name="Line 117"/>
            <p:cNvSpPr>
              <a:spLocks noChangeShapeType="1"/>
            </p:cNvSpPr>
            <p:nvPr/>
          </p:nvSpPr>
          <p:spPr bwMode="auto">
            <a:xfrm flipV="1">
              <a:off x="3029" y="2190"/>
              <a:ext cx="1" cy="32"/>
            </a:xfrm>
            <a:prstGeom prst="line">
              <a:avLst/>
            </a:prstGeom>
            <a:noFill/>
            <a:ln w="0">
              <a:solidFill>
                <a:srgbClr val="000000"/>
              </a:solidFill>
              <a:round/>
              <a:headEnd/>
              <a:tailEnd/>
            </a:ln>
          </p:spPr>
          <p:txBody>
            <a:bodyPr/>
            <a:lstStyle/>
            <a:p>
              <a:endParaRPr lang="fr-FR"/>
            </a:p>
          </p:txBody>
        </p:sp>
        <p:sp>
          <p:nvSpPr>
            <p:cNvPr id="177270" name="Line 118"/>
            <p:cNvSpPr>
              <a:spLocks noChangeShapeType="1"/>
            </p:cNvSpPr>
            <p:nvPr/>
          </p:nvSpPr>
          <p:spPr bwMode="auto">
            <a:xfrm>
              <a:off x="3029" y="1143"/>
              <a:ext cx="1" cy="32"/>
            </a:xfrm>
            <a:prstGeom prst="line">
              <a:avLst/>
            </a:prstGeom>
            <a:noFill/>
            <a:ln w="0">
              <a:solidFill>
                <a:srgbClr val="000000"/>
              </a:solidFill>
              <a:round/>
              <a:headEnd/>
              <a:tailEnd/>
            </a:ln>
          </p:spPr>
          <p:txBody>
            <a:bodyPr/>
            <a:lstStyle/>
            <a:p>
              <a:endParaRPr lang="fr-FR"/>
            </a:p>
          </p:txBody>
        </p:sp>
        <p:sp>
          <p:nvSpPr>
            <p:cNvPr id="177271" name="Rectangle 119"/>
            <p:cNvSpPr>
              <a:spLocks noChangeArrowheads="1"/>
            </p:cNvSpPr>
            <p:nvPr/>
          </p:nvSpPr>
          <p:spPr bwMode="auto">
            <a:xfrm>
              <a:off x="3025"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272" name="Line 120"/>
            <p:cNvSpPr>
              <a:spLocks noChangeShapeType="1"/>
            </p:cNvSpPr>
            <p:nvPr/>
          </p:nvSpPr>
          <p:spPr bwMode="auto">
            <a:xfrm flipV="1">
              <a:off x="3363" y="2190"/>
              <a:ext cx="1" cy="32"/>
            </a:xfrm>
            <a:prstGeom prst="line">
              <a:avLst/>
            </a:prstGeom>
            <a:noFill/>
            <a:ln w="0">
              <a:solidFill>
                <a:srgbClr val="000000"/>
              </a:solidFill>
              <a:round/>
              <a:headEnd/>
              <a:tailEnd/>
            </a:ln>
          </p:spPr>
          <p:txBody>
            <a:bodyPr/>
            <a:lstStyle/>
            <a:p>
              <a:endParaRPr lang="fr-FR"/>
            </a:p>
          </p:txBody>
        </p:sp>
        <p:sp>
          <p:nvSpPr>
            <p:cNvPr id="177273" name="Line 121"/>
            <p:cNvSpPr>
              <a:spLocks noChangeShapeType="1"/>
            </p:cNvSpPr>
            <p:nvPr/>
          </p:nvSpPr>
          <p:spPr bwMode="auto">
            <a:xfrm>
              <a:off x="3363" y="1143"/>
              <a:ext cx="1" cy="32"/>
            </a:xfrm>
            <a:prstGeom prst="line">
              <a:avLst/>
            </a:prstGeom>
            <a:noFill/>
            <a:ln w="0">
              <a:solidFill>
                <a:srgbClr val="000000"/>
              </a:solidFill>
              <a:round/>
              <a:headEnd/>
              <a:tailEnd/>
            </a:ln>
          </p:spPr>
          <p:txBody>
            <a:bodyPr/>
            <a:lstStyle/>
            <a:p>
              <a:endParaRPr lang="fr-FR"/>
            </a:p>
          </p:txBody>
        </p:sp>
        <p:sp>
          <p:nvSpPr>
            <p:cNvPr id="177274" name="Rectangle 122"/>
            <p:cNvSpPr>
              <a:spLocks noChangeArrowheads="1"/>
            </p:cNvSpPr>
            <p:nvPr/>
          </p:nvSpPr>
          <p:spPr bwMode="auto">
            <a:xfrm>
              <a:off x="3359"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75" name="Line 123"/>
            <p:cNvSpPr>
              <a:spLocks noChangeShapeType="1"/>
            </p:cNvSpPr>
            <p:nvPr/>
          </p:nvSpPr>
          <p:spPr bwMode="auto">
            <a:xfrm flipV="1">
              <a:off x="3696" y="2190"/>
              <a:ext cx="1" cy="32"/>
            </a:xfrm>
            <a:prstGeom prst="line">
              <a:avLst/>
            </a:prstGeom>
            <a:noFill/>
            <a:ln w="0">
              <a:solidFill>
                <a:srgbClr val="000000"/>
              </a:solidFill>
              <a:round/>
              <a:headEnd/>
              <a:tailEnd/>
            </a:ln>
          </p:spPr>
          <p:txBody>
            <a:bodyPr/>
            <a:lstStyle/>
            <a:p>
              <a:endParaRPr lang="fr-FR"/>
            </a:p>
          </p:txBody>
        </p:sp>
        <p:sp>
          <p:nvSpPr>
            <p:cNvPr id="177276" name="Line 124"/>
            <p:cNvSpPr>
              <a:spLocks noChangeShapeType="1"/>
            </p:cNvSpPr>
            <p:nvPr/>
          </p:nvSpPr>
          <p:spPr bwMode="auto">
            <a:xfrm>
              <a:off x="3696" y="1143"/>
              <a:ext cx="1" cy="32"/>
            </a:xfrm>
            <a:prstGeom prst="line">
              <a:avLst/>
            </a:prstGeom>
            <a:noFill/>
            <a:ln w="0">
              <a:solidFill>
                <a:srgbClr val="000000"/>
              </a:solidFill>
              <a:round/>
              <a:headEnd/>
              <a:tailEnd/>
            </a:ln>
          </p:spPr>
          <p:txBody>
            <a:bodyPr/>
            <a:lstStyle/>
            <a:p>
              <a:endParaRPr lang="fr-FR"/>
            </a:p>
          </p:txBody>
        </p:sp>
        <p:sp>
          <p:nvSpPr>
            <p:cNvPr id="177277" name="Rectangle 125"/>
            <p:cNvSpPr>
              <a:spLocks noChangeArrowheads="1"/>
            </p:cNvSpPr>
            <p:nvPr/>
          </p:nvSpPr>
          <p:spPr bwMode="auto">
            <a:xfrm>
              <a:off x="3692"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78" name="Line 126"/>
            <p:cNvSpPr>
              <a:spLocks noChangeShapeType="1"/>
            </p:cNvSpPr>
            <p:nvPr/>
          </p:nvSpPr>
          <p:spPr bwMode="auto">
            <a:xfrm flipV="1">
              <a:off x="4030" y="2190"/>
              <a:ext cx="1" cy="32"/>
            </a:xfrm>
            <a:prstGeom prst="line">
              <a:avLst/>
            </a:prstGeom>
            <a:noFill/>
            <a:ln w="0">
              <a:solidFill>
                <a:srgbClr val="000000"/>
              </a:solidFill>
              <a:round/>
              <a:headEnd/>
              <a:tailEnd/>
            </a:ln>
          </p:spPr>
          <p:txBody>
            <a:bodyPr/>
            <a:lstStyle/>
            <a:p>
              <a:endParaRPr lang="fr-FR"/>
            </a:p>
          </p:txBody>
        </p:sp>
        <p:sp>
          <p:nvSpPr>
            <p:cNvPr id="177279" name="Line 127"/>
            <p:cNvSpPr>
              <a:spLocks noChangeShapeType="1"/>
            </p:cNvSpPr>
            <p:nvPr/>
          </p:nvSpPr>
          <p:spPr bwMode="auto">
            <a:xfrm>
              <a:off x="4030" y="1143"/>
              <a:ext cx="1" cy="32"/>
            </a:xfrm>
            <a:prstGeom prst="line">
              <a:avLst/>
            </a:prstGeom>
            <a:noFill/>
            <a:ln w="0">
              <a:solidFill>
                <a:srgbClr val="000000"/>
              </a:solidFill>
              <a:round/>
              <a:headEnd/>
              <a:tailEnd/>
            </a:ln>
          </p:spPr>
          <p:txBody>
            <a:bodyPr/>
            <a:lstStyle/>
            <a:p>
              <a:endParaRPr lang="fr-FR"/>
            </a:p>
          </p:txBody>
        </p:sp>
        <p:sp>
          <p:nvSpPr>
            <p:cNvPr id="177280" name="Rectangle 128"/>
            <p:cNvSpPr>
              <a:spLocks noChangeArrowheads="1"/>
            </p:cNvSpPr>
            <p:nvPr/>
          </p:nvSpPr>
          <p:spPr bwMode="auto">
            <a:xfrm>
              <a:off x="402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81" name="Line 129"/>
            <p:cNvSpPr>
              <a:spLocks noChangeShapeType="1"/>
            </p:cNvSpPr>
            <p:nvPr/>
          </p:nvSpPr>
          <p:spPr bwMode="auto">
            <a:xfrm flipV="1">
              <a:off x="4370" y="2190"/>
              <a:ext cx="1" cy="32"/>
            </a:xfrm>
            <a:prstGeom prst="line">
              <a:avLst/>
            </a:prstGeom>
            <a:noFill/>
            <a:ln w="0">
              <a:solidFill>
                <a:srgbClr val="000000"/>
              </a:solidFill>
              <a:round/>
              <a:headEnd/>
              <a:tailEnd/>
            </a:ln>
          </p:spPr>
          <p:txBody>
            <a:bodyPr/>
            <a:lstStyle/>
            <a:p>
              <a:endParaRPr lang="fr-FR"/>
            </a:p>
          </p:txBody>
        </p:sp>
        <p:sp>
          <p:nvSpPr>
            <p:cNvPr id="177282" name="Line 130"/>
            <p:cNvSpPr>
              <a:spLocks noChangeShapeType="1"/>
            </p:cNvSpPr>
            <p:nvPr/>
          </p:nvSpPr>
          <p:spPr bwMode="auto">
            <a:xfrm>
              <a:off x="4370" y="1143"/>
              <a:ext cx="1" cy="32"/>
            </a:xfrm>
            <a:prstGeom prst="line">
              <a:avLst/>
            </a:prstGeom>
            <a:noFill/>
            <a:ln w="0">
              <a:solidFill>
                <a:srgbClr val="000000"/>
              </a:solidFill>
              <a:round/>
              <a:headEnd/>
              <a:tailEnd/>
            </a:ln>
          </p:spPr>
          <p:txBody>
            <a:bodyPr/>
            <a:lstStyle/>
            <a:p>
              <a:endParaRPr lang="fr-FR"/>
            </a:p>
          </p:txBody>
        </p:sp>
        <p:sp>
          <p:nvSpPr>
            <p:cNvPr id="177283" name="Rectangle 131"/>
            <p:cNvSpPr>
              <a:spLocks noChangeArrowheads="1"/>
            </p:cNvSpPr>
            <p:nvPr/>
          </p:nvSpPr>
          <p:spPr bwMode="auto">
            <a:xfrm>
              <a:off x="4366" y="2247"/>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84" name="Line 132"/>
            <p:cNvSpPr>
              <a:spLocks noChangeShapeType="1"/>
            </p:cNvSpPr>
            <p:nvPr/>
          </p:nvSpPr>
          <p:spPr bwMode="auto">
            <a:xfrm flipV="1">
              <a:off x="4704" y="2190"/>
              <a:ext cx="1" cy="32"/>
            </a:xfrm>
            <a:prstGeom prst="line">
              <a:avLst/>
            </a:prstGeom>
            <a:noFill/>
            <a:ln w="0">
              <a:solidFill>
                <a:srgbClr val="000000"/>
              </a:solidFill>
              <a:round/>
              <a:headEnd/>
              <a:tailEnd/>
            </a:ln>
          </p:spPr>
          <p:txBody>
            <a:bodyPr/>
            <a:lstStyle/>
            <a:p>
              <a:endParaRPr lang="fr-FR"/>
            </a:p>
          </p:txBody>
        </p:sp>
        <p:sp>
          <p:nvSpPr>
            <p:cNvPr id="177285" name="Line 133"/>
            <p:cNvSpPr>
              <a:spLocks noChangeShapeType="1"/>
            </p:cNvSpPr>
            <p:nvPr/>
          </p:nvSpPr>
          <p:spPr bwMode="auto">
            <a:xfrm>
              <a:off x="4704" y="1143"/>
              <a:ext cx="1" cy="32"/>
            </a:xfrm>
            <a:prstGeom prst="line">
              <a:avLst/>
            </a:prstGeom>
            <a:noFill/>
            <a:ln w="0">
              <a:solidFill>
                <a:srgbClr val="000000"/>
              </a:solidFill>
              <a:round/>
              <a:headEnd/>
              <a:tailEnd/>
            </a:ln>
          </p:spPr>
          <p:txBody>
            <a:bodyPr/>
            <a:lstStyle/>
            <a:p>
              <a:endParaRPr lang="fr-FR"/>
            </a:p>
          </p:txBody>
        </p:sp>
        <p:sp>
          <p:nvSpPr>
            <p:cNvPr id="177286" name="Rectangle 134"/>
            <p:cNvSpPr>
              <a:spLocks noChangeArrowheads="1"/>
            </p:cNvSpPr>
            <p:nvPr/>
          </p:nvSpPr>
          <p:spPr bwMode="auto">
            <a:xfrm>
              <a:off x="4669" y="2247"/>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87" name="Line 135"/>
            <p:cNvSpPr>
              <a:spLocks noChangeShapeType="1"/>
            </p:cNvSpPr>
            <p:nvPr/>
          </p:nvSpPr>
          <p:spPr bwMode="auto">
            <a:xfrm>
              <a:off x="1348" y="2222"/>
              <a:ext cx="34" cy="1"/>
            </a:xfrm>
            <a:prstGeom prst="line">
              <a:avLst/>
            </a:prstGeom>
            <a:noFill/>
            <a:ln w="0">
              <a:solidFill>
                <a:srgbClr val="000000"/>
              </a:solidFill>
              <a:round/>
              <a:headEnd/>
              <a:tailEnd/>
            </a:ln>
          </p:spPr>
          <p:txBody>
            <a:bodyPr/>
            <a:lstStyle/>
            <a:p>
              <a:endParaRPr lang="fr-FR"/>
            </a:p>
          </p:txBody>
        </p:sp>
        <p:sp>
          <p:nvSpPr>
            <p:cNvPr id="177288" name="Line 136"/>
            <p:cNvSpPr>
              <a:spLocks noChangeShapeType="1"/>
            </p:cNvSpPr>
            <p:nvPr/>
          </p:nvSpPr>
          <p:spPr bwMode="auto">
            <a:xfrm flipH="1">
              <a:off x="4670" y="2222"/>
              <a:ext cx="34" cy="1"/>
            </a:xfrm>
            <a:prstGeom prst="line">
              <a:avLst/>
            </a:prstGeom>
            <a:noFill/>
            <a:ln w="0">
              <a:solidFill>
                <a:srgbClr val="000000"/>
              </a:solidFill>
              <a:round/>
              <a:headEnd/>
              <a:tailEnd/>
            </a:ln>
          </p:spPr>
          <p:txBody>
            <a:bodyPr/>
            <a:lstStyle/>
            <a:p>
              <a:endParaRPr lang="fr-FR"/>
            </a:p>
          </p:txBody>
        </p:sp>
        <p:sp>
          <p:nvSpPr>
            <p:cNvPr id="177289" name="Rectangle 137"/>
            <p:cNvSpPr>
              <a:spLocks noChangeArrowheads="1"/>
            </p:cNvSpPr>
            <p:nvPr/>
          </p:nvSpPr>
          <p:spPr bwMode="auto">
            <a:xfrm>
              <a:off x="1148" y="2171"/>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90" name="Line 138"/>
            <p:cNvSpPr>
              <a:spLocks noChangeShapeType="1"/>
            </p:cNvSpPr>
            <p:nvPr/>
          </p:nvSpPr>
          <p:spPr bwMode="auto">
            <a:xfrm>
              <a:off x="1348" y="1954"/>
              <a:ext cx="34" cy="1"/>
            </a:xfrm>
            <a:prstGeom prst="line">
              <a:avLst/>
            </a:prstGeom>
            <a:noFill/>
            <a:ln w="0">
              <a:solidFill>
                <a:srgbClr val="000000"/>
              </a:solidFill>
              <a:round/>
              <a:headEnd/>
              <a:tailEnd/>
            </a:ln>
          </p:spPr>
          <p:txBody>
            <a:bodyPr/>
            <a:lstStyle/>
            <a:p>
              <a:endParaRPr lang="fr-FR"/>
            </a:p>
          </p:txBody>
        </p:sp>
        <p:sp>
          <p:nvSpPr>
            <p:cNvPr id="177291" name="Line 139"/>
            <p:cNvSpPr>
              <a:spLocks noChangeShapeType="1"/>
            </p:cNvSpPr>
            <p:nvPr/>
          </p:nvSpPr>
          <p:spPr bwMode="auto">
            <a:xfrm flipH="1">
              <a:off x="4670" y="1954"/>
              <a:ext cx="34" cy="1"/>
            </a:xfrm>
            <a:prstGeom prst="line">
              <a:avLst/>
            </a:prstGeom>
            <a:noFill/>
            <a:ln w="0">
              <a:solidFill>
                <a:srgbClr val="000000"/>
              </a:solidFill>
              <a:round/>
              <a:headEnd/>
              <a:tailEnd/>
            </a:ln>
          </p:spPr>
          <p:txBody>
            <a:bodyPr/>
            <a:lstStyle/>
            <a:p>
              <a:endParaRPr lang="fr-FR"/>
            </a:p>
          </p:txBody>
        </p:sp>
        <p:sp>
          <p:nvSpPr>
            <p:cNvPr id="177292" name="Rectangle 140"/>
            <p:cNvSpPr>
              <a:spLocks noChangeArrowheads="1"/>
            </p:cNvSpPr>
            <p:nvPr/>
          </p:nvSpPr>
          <p:spPr bwMode="auto">
            <a:xfrm>
              <a:off x="1068" y="1903"/>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3" name="Line 141"/>
            <p:cNvSpPr>
              <a:spLocks noChangeShapeType="1"/>
            </p:cNvSpPr>
            <p:nvPr/>
          </p:nvSpPr>
          <p:spPr bwMode="auto">
            <a:xfrm>
              <a:off x="1348" y="1686"/>
              <a:ext cx="34" cy="1"/>
            </a:xfrm>
            <a:prstGeom prst="line">
              <a:avLst/>
            </a:prstGeom>
            <a:noFill/>
            <a:ln w="0">
              <a:solidFill>
                <a:srgbClr val="000000"/>
              </a:solidFill>
              <a:round/>
              <a:headEnd/>
              <a:tailEnd/>
            </a:ln>
          </p:spPr>
          <p:txBody>
            <a:bodyPr/>
            <a:lstStyle/>
            <a:p>
              <a:endParaRPr lang="fr-FR"/>
            </a:p>
          </p:txBody>
        </p:sp>
        <p:sp>
          <p:nvSpPr>
            <p:cNvPr id="177294" name="Line 142"/>
            <p:cNvSpPr>
              <a:spLocks noChangeShapeType="1"/>
            </p:cNvSpPr>
            <p:nvPr/>
          </p:nvSpPr>
          <p:spPr bwMode="auto">
            <a:xfrm flipH="1">
              <a:off x="4670" y="1686"/>
              <a:ext cx="34" cy="1"/>
            </a:xfrm>
            <a:prstGeom prst="line">
              <a:avLst/>
            </a:prstGeom>
            <a:noFill/>
            <a:ln w="0">
              <a:solidFill>
                <a:srgbClr val="000000"/>
              </a:solidFill>
              <a:round/>
              <a:headEnd/>
              <a:tailEnd/>
            </a:ln>
          </p:spPr>
          <p:txBody>
            <a:bodyPr/>
            <a:lstStyle/>
            <a:p>
              <a:endParaRPr lang="fr-FR"/>
            </a:p>
          </p:txBody>
        </p:sp>
        <p:sp>
          <p:nvSpPr>
            <p:cNvPr id="177295" name="Rectangle 143"/>
            <p:cNvSpPr>
              <a:spLocks noChangeArrowheads="1"/>
            </p:cNvSpPr>
            <p:nvPr/>
          </p:nvSpPr>
          <p:spPr bwMode="auto">
            <a:xfrm>
              <a:off x="1175" y="163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96" name="Line 144"/>
            <p:cNvSpPr>
              <a:spLocks noChangeShapeType="1"/>
            </p:cNvSpPr>
            <p:nvPr/>
          </p:nvSpPr>
          <p:spPr bwMode="auto">
            <a:xfrm>
              <a:off x="1348" y="1411"/>
              <a:ext cx="34" cy="1"/>
            </a:xfrm>
            <a:prstGeom prst="line">
              <a:avLst/>
            </a:prstGeom>
            <a:noFill/>
            <a:ln w="0">
              <a:solidFill>
                <a:srgbClr val="000000"/>
              </a:solidFill>
              <a:round/>
              <a:headEnd/>
              <a:tailEnd/>
            </a:ln>
          </p:spPr>
          <p:txBody>
            <a:bodyPr/>
            <a:lstStyle/>
            <a:p>
              <a:endParaRPr lang="fr-FR"/>
            </a:p>
          </p:txBody>
        </p:sp>
        <p:sp>
          <p:nvSpPr>
            <p:cNvPr id="177297" name="Line 145"/>
            <p:cNvSpPr>
              <a:spLocks noChangeShapeType="1"/>
            </p:cNvSpPr>
            <p:nvPr/>
          </p:nvSpPr>
          <p:spPr bwMode="auto">
            <a:xfrm flipH="1">
              <a:off x="4670" y="1411"/>
              <a:ext cx="34" cy="1"/>
            </a:xfrm>
            <a:prstGeom prst="line">
              <a:avLst/>
            </a:prstGeom>
            <a:noFill/>
            <a:ln w="0">
              <a:solidFill>
                <a:srgbClr val="000000"/>
              </a:solidFill>
              <a:round/>
              <a:headEnd/>
              <a:tailEnd/>
            </a:ln>
          </p:spPr>
          <p:txBody>
            <a:bodyPr/>
            <a:lstStyle/>
            <a:p>
              <a:endParaRPr lang="fr-FR"/>
            </a:p>
          </p:txBody>
        </p:sp>
        <p:sp>
          <p:nvSpPr>
            <p:cNvPr id="177298" name="Rectangle 146"/>
            <p:cNvSpPr>
              <a:spLocks noChangeArrowheads="1"/>
            </p:cNvSpPr>
            <p:nvPr/>
          </p:nvSpPr>
          <p:spPr bwMode="auto">
            <a:xfrm>
              <a:off x="1095" y="136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7299" name="Line 147"/>
            <p:cNvSpPr>
              <a:spLocks noChangeShapeType="1"/>
            </p:cNvSpPr>
            <p:nvPr/>
          </p:nvSpPr>
          <p:spPr bwMode="auto">
            <a:xfrm>
              <a:off x="1348" y="1143"/>
              <a:ext cx="34" cy="1"/>
            </a:xfrm>
            <a:prstGeom prst="line">
              <a:avLst/>
            </a:prstGeom>
            <a:noFill/>
            <a:ln w="0">
              <a:solidFill>
                <a:srgbClr val="000000"/>
              </a:solidFill>
              <a:round/>
              <a:headEnd/>
              <a:tailEnd/>
            </a:ln>
          </p:spPr>
          <p:txBody>
            <a:bodyPr/>
            <a:lstStyle/>
            <a:p>
              <a:endParaRPr lang="fr-FR"/>
            </a:p>
          </p:txBody>
        </p:sp>
        <p:sp>
          <p:nvSpPr>
            <p:cNvPr id="177300" name="Line 148"/>
            <p:cNvSpPr>
              <a:spLocks noChangeShapeType="1"/>
            </p:cNvSpPr>
            <p:nvPr/>
          </p:nvSpPr>
          <p:spPr bwMode="auto">
            <a:xfrm flipH="1">
              <a:off x="4670" y="1143"/>
              <a:ext cx="34" cy="1"/>
            </a:xfrm>
            <a:prstGeom prst="line">
              <a:avLst/>
            </a:prstGeom>
            <a:noFill/>
            <a:ln w="0">
              <a:solidFill>
                <a:srgbClr val="000000"/>
              </a:solidFill>
              <a:round/>
              <a:headEnd/>
              <a:tailEnd/>
            </a:ln>
          </p:spPr>
          <p:txBody>
            <a:bodyPr/>
            <a:lstStyle/>
            <a:p>
              <a:endParaRPr lang="fr-FR"/>
            </a:p>
          </p:txBody>
        </p:sp>
        <p:sp>
          <p:nvSpPr>
            <p:cNvPr id="177301" name="Rectangle 149"/>
            <p:cNvSpPr>
              <a:spLocks noChangeArrowheads="1"/>
            </p:cNvSpPr>
            <p:nvPr/>
          </p:nvSpPr>
          <p:spPr bwMode="auto">
            <a:xfrm>
              <a:off x="1175" y="109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302" name="Line 150"/>
            <p:cNvSpPr>
              <a:spLocks noChangeShapeType="1"/>
            </p:cNvSpPr>
            <p:nvPr/>
          </p:nvSpPr>
          <p:spPr bwMode="auto">
            <a:xfrm>
              <a:off x="1348" y="1143"/>
              <a:ext cx="3356" cy="1"/>
            </a:xfrm>
            <a:prstGeom prst="line">
              <a:avLst/>
            </a:prstGeom>
            <a:noFill/>
            <a:ln w="0">
              <a:solidFill>
                <a:srgbClr val="000000"/>
              </a:solidFill>
              <a:round/>
              <a:headEnd/>
              <a:tailEnd/>
            </a:ln>
          </p:spPr>
          <p:txBody>
            <a:bodyPr/>
            <a:lstStyle/>
            <a:p>
              <a:endParaRPr lang="fr-FR"/>
            </a:p>
          </p:txBody>
        </p:sp>
        <p:sp>
          <p:nvSpPr>
            <p:cNvPr id="177303" name="Freeform 151"/>
            <p:cNvSpPr>
              <a:spLocks/>
            </p:cNvSpPr>
            <p:nvPr/>
          </p:nvSpPr>
          <p:spPr bwMode="auto">
            <a:xfrm>
              <a:off x="1348" y="1143"/>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304" name="Line 152"/>
            <p:cNvSpPr>
              <a:spLocks noChangeShapeType="1"/>
            </p:cNvSpPr>
            <p:nvPr/>
          </p:nvSpPr>
          <p:spPr bwMode="auto">
            <a:xfrm flipV="1">
              <a:off x="1336" y="1143"/>
              <a:ext cx="1" cy="1079"/>
            </a:xfrm>
            <a:prstGeom prst="line">
              <a:avLst/>
            </a:prstGeom>
            <a:noFill/>
            <a:ln w="0">
              <a:solidFill>
                <a:srgbClr val="000000"/>
              </a:solidFill>
              <a:round/>
              <a:headEnd/>
              <a:tailEnd/>
            </a:ln>
          </p:spPr>
          <p:txBody>
            <a:bodyPr/>
            <a:lstStyle/>
            <a:p>
              <a:endParaRPr lang="fr-FR"/>
            </a:p>
          </p:txBody>
        </p:sp>
        <p:sp>
          <p:nvSpPr>
            <p:cNvPr id="177305" name="Rectangle 153"/>
            <p:cNvSpPr>
              <a:spLocks noChangeArrowheads="1"/>
            </p:cNvSpPr>
            <p:nvPr/>
          </p:nvSpPr>
          <p:spPr bwMode="auto">
            <a:xfrm>
              <a:off x="2795" y="2343"/>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7306" name="Rectangle 154"/>
            <p:cNvSpPr>
              <a:spLocks noChangeArrowheads="1"/>
            </p:cNvSpPr>
            <p:nvPr/>
          </p:nvSpPr>
          <p:spPr bwMode="auto">
            <a:xfrm rot="16200000">
              <a:off x="719" y="1560"/>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307" name="Rectangle 155"/>
            <p:cNvSpPr>
              <a:spLocks noChangeArrowheads="1"/>
            </p:cNvSpPr>
            <p:nvPr/>
          </p:nvSpPr>
          <p:spPr bwMode="auto">
            <a:xfrm>
              <a:off x="1907" y="906"/>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2800">
                <a:latin typeface="Times New Roman" pitchFamily="18" charset="0"/>
              </a:endParaRPr>
            </a:p>
          </p:txBody>
        </p:sp>
        <p:sp>
          <p:nvSpPr>
            <p:cNvPr id="177308" name="Freeform 156"/>
            <p:cNvSpPr>
              <a:spLocks/>
            </p:cNvSpPr>
            <p:nvPr/>
          </p:nvSpPr>
          <p:spPr bwMode="auto">
            <a:xfrm>
              <a:off x="1348" y="1143"/>
              <a:ext cx="3356" cy="1079"/>
            </a:xfrm>
            <a:custGeom>
              <a:avLst/>
              <a:gdLst/>
              <a:ahLst/>
              <a:cxnLst>
                <a:cxn ang="0">
                  <a:pos x="48" y="121"/>
                </a:cxn>
                <a:cxn ang="0">
                  <a:pos x="109" y="51"/>
                </a:cxn>
                <a:cxn ang="0">
                  <a:pos x="157" y="441"/>
                </a:cxn>
                <a:cxn ang="0">
                  <a:pos x="211" y="906"/>
                </a:cxn>
                <a:cxn ang="0">
                  <a:pos x="265" y="1053"/>
                </a:cxn>
                <a:cxn ang="0">
                  <a:pos x="320" y="709"/>
                </a:cxn>
                <a:cxn ang="0">
                  <a:pos x="368" y="224"/>
                </a:cxn>
                <a:cxn ang="0">
                  <a:pos x="429" y="7"/>
                </a:cxn>
                <a:cxn ang="0">
                  <a:pos x="477" y="313"/>
                </a:cxn>
                <a:cxn ang="0">
                  <a:pos x="531" y="798"/>
                </a:cxn>
                <a:cxn ang="0">
                  <a:pos x="585" y="1079"/>
                </a:cxn>
                <a:cxn ang="0">
                  <a:pos x="640" y="830"/>
                </a:cxn>
                <a:cxn ang="0">
                  <a:pos x="694" y="338"/>
                </a:cxn>
                <a:cxn ang="0">
                  <a:pos x="742" y="19"/>
                </a:cxn>
                <a:cxn ang="0">
                  <a:pos x="803" y="198"/>
                </a:cxn>
                <a:cxn ang="0">
                  <a:pos x="851" y="677"/>
                </a:cxn>
                <a:cxn ang="0">
                  <a:pos x="905" y="1041"/>
                </a:cxn>
                <a:cxn ang="0">
                  <a:pos x="960" y="932"/>
                </a:cxn>
                <a:cxn ang="0">
                  <a:pos x="1014" y="472"/>
                </a:cxn>
                <a:cxn ang="0">
                  <a:pos x="1062" y="64"/>
                </a:cxn>
                <a:cxn ang="0">
                  <a:pos x="1123" y="102"/>
                </a:cxn>
                <a:cxn ang="0">
                  <a:pos x="1178" y="536"/>
                </a:cxn>
                <a:cxn ang="0">
                  <a:pos x="1225" y="977"/>
                </a:cxn>
                <a:cxn ang="0">
                  <a:pos x="1287" y="1015"/>
                </a:cxn>
                <a:cxn ang="0">
                  <a:pos x="1334" y="607"/>
                </a:cxn>
                <a:cxn ang="0">
                  <a:pos x="1389" y="147"/>
                </a:cxn>
                <a:cxn ang="0">
                  <a:pos x="1443" y="38"/>
                </a:cxn>
                <a:cxn ang="0">
                  <a:pos x="1498" y="402"/>
                </a:cxn>
                <a:cxn ang="0">
                  <a:pos x="1545" y="881"/>
                </a:cxn>
                <a:cxn ang="0">
                  <a:pos x="1607" y="1060"/>
                </a:cxn>
                <a:cxn ang="0">
                  <a:pos x="1661" y="741"/>
                </a:cxn>
                <a:cxn ang="0">
                  <a:pos x="1709" y="249"/>
                </a:cxn>
                <a:cxn ang="0">
                  <a:pos x="1763" y="0"/>
                </a:cxn>
                <a:cxn ang="0">
                  <a:pos x="1818" y="281"/>
                </a:cxn>
                <a:cxn ang="0">
                  <a:pos x="1872" y="766"/>
                </a:cxn>
                <a:cxn ang="0">
                  <a:pos x="1920" y="1072"/>
                </a:cxn>
                <a:cxn ang="0">
                  <a:pos x="1981" y="855"/>
                </a:cxn>
                <a:cxn ang="0">
                  <a:pos x="2029" y="370"/>
                </a:cxn>
                <a:cxn ang="0">
                  <a:pos x="2083" y="26"/>
                </a:cxn>
                <a:cxn ang="0">
                  <a:pos x="2144" y="172"/>
                </a:cxn>
                <a:cxn ang="0">
                  <a:pos x="2192" y="638"/>
                </a:cxn>
                <a:cxn ang="0">
                  <a:pos x="2240" y="1028"/>
                </a:cxn>
                <a:cxn ang="0">
                  <a:pos x="2301" y="958"/>
                </a:cxn>
                <a:cxn ang="0">
                  <a:pos x="2355" y="504"/>
                </a:cxn>
                <a:cxn ang="0">
                  <a:pos x="2403" y="83"/>
                </a:cxn>
                <a:cxn ang="0">
                  <a:pos x="2464" y="83"/>
                </a:cxn>
                <a:cxn ang="0">
                  <a:pos x="2512" y="504"/>
                </a:cxn>
                <a:cxn ang="0">
                  <a:pos x="2566" y="958"/>
                </a:cxn>
                <a:cxn ang="0">
                  <a:pos x="2628" y="1028"/>
                </a:cxn>
                <a:cxn ang="0">
                  <a:pos x="2675" y="638"/>
                </a:cxn>
                <a:cxn ang="0">
                  <a:pos x="2723" y="172"/>
                </a:cxn>
                <a:cxn ang="0">
                  <a:pos x="2784" y="26"/>
                </a:cxn>
                <a:cxn ang="0">
                  <a:pos x="2839" y="370"/>
                </a:cxn>
                <a:cxn ang="0">
                  <a:pos x="2886" y="855"/>
                </a:cxn>
                <a:cxn ang="0">
                  <a:pos x="2948" y="1072"/>
                </a:cxn>
                <a:cxn ang="0">
                  <a:pos x="2995" y="766"/>
                </a:cxn>
                <a:cxn ang="0">
                  <a:pos x="3050" y="281"/>
                </a:cxn>
                <a:cxn ang="0">
                  <a:pos x="3104" y="0"/>
                </a:cxn>
                <a:cxn ang="0">
                  <a:pos x="3159" y="249"/>
                </a:cxn>
                <a:cxn ang="0">
                  <a:pos x="3206" y="741"/>
                </a:cxn>
                <a:cxn ang="0">
                  <a:pos x="3261" y="1060"/>
                </a:cxn>
                <a:cxn ang="0">
                  <a:pos x="3322" y="881"/>
                </a:cxn>
              </a:cxnLst>
              <a:rect l="0" t="0" r="r" b="b"/>
              <a:pathLst>
                <a:path w="3356" h="1079">
                  <a:moveTo>
                    <a:pt x="0" y="543"/>
                  </a:moveTo>
                  <a:lnTo>
                    <a:pt x="0" y="504"/>
                  </a:lnTo>
                  <a:lnTo>
                    <a:pt x="7" y="472"/>
                  </a:lnTo>
                  <a:lnTo>
                    <a:pt x="7" y="441"/>
                  </a:lnTo>
                  <a:lnTo>
                    <a:pt x="14" y="402"/>
                  </a:lnTo>
                  <a:lnTo>
                    <a:pt x="14" y="370"/>
                  </a:lnTo>
                  <a:lnTo>
                    <a:pt x="20" y="338"/>
                  </a:lnTo>
                  <a:lnTo>
                    <a:pt x="20" y="313"/>
                  </a:lnTo>
                  <a:lnTo>
                    <a:pt x="27" y="281"/>
                  </a:lnTo>
                  <a:lnTo>
                    <a:pt x="27" y="249"/>
                  </a:lnTo>
                  <a:lnTo>
                    <a:pt x="34" y="224"/>
                  </a:lnTo>
                  <a:lnTo>
                    <a:pt x="34" y="198"/>
                  </a:lnTo>
                  <a:lnTo>
                    <a:pt x="41" y="172"/>
                  </a:lnTo>
                  <a:lnTo>
                    <a:pt x="41" y="147"/>
                  </a:lnTo>
                  <a:lnTo>
                    <a:pt x="48" y="121"/>
                  </a:lnTo>
                  <a:lnTo>
                    <a:pt x="48" y="102"/>
                  </a:lnTo>
                  <a:lnTo>
                    <a:pt x="54" y="83"/>
                  </a:lnTo>
                  <a:lnTo>
                    <a:pt x="54" y="64"/>
                  </a:lnTo>
                  <a:lnTo>
                    <a:pt x="61" y="51"/>
                  </a:lnTo>
                  <a:lnTo>
                    <a:pt x="61" y="38"/>
                  </a:lnTo>
                  <a:lnTo>
                    <a:pt x="68" y="26"/>
                  </a:lnTo>
                  <a:lnTo>
                    <a:pt x="68" y="19"/>
                  </a:lnTo>
                  <a:lnTo>
                    <a:pt x="75" y="7"/>
                  </a:lnTo>
                  <a:lnTo>
                    <a:pt x="82" y="0"/>
                  </a:lnTo>
                  <a:lnTo>
                    <a:pt x="88" y="7"/>
                  </a:lnTo>
                  <a:lnTo>
                    <a:pt x="95" y="7"/>
                  </a:lnTo>
                  <a:lnTo>
                    <a:pt x="95" y="19"/>
                  </a:lnTo>
                  <a:lnTo>
                    <a:pt x="102" y="26"/>
                  </a:lnTo>
                  <a:lnTo>
                    <a:pt x="102" y="38"/>
                  </a:lnTo>
                  <a:lnTo>
                    <a:pt x="109" y="51"/>
                  </a:lnTo>
                  <a:lnTo>
                    <a:pt x="109" y="64"/>
                  </a:lnTo>
                  <a:lnTo>
                    <a:pt x="116" y="83"/>
                  </a:lnTo>
                  <a:lnTo>
                    <a:pt x="116" y="102"/>
                  </a:lnTo>
                  <a:lnTo>
                    <a:pt x="123" y="121"/>
                  </a:lnTo>
                  <a:lnTo>
                    <a:pt x="123" y="147"/>
                  </a:lnTo>
                  <a:lnTo>
                    <a:pt x="129" y="172"/>
                  </a:lnTo>
                  <a:lnTo>
                    <a:pt x="129" y="198"/>
                  </a:lnTo>
                  <a:lnTo>
                    <a:pt x="136" y="224"/>
                  </a:lnTo>
                  <a:lnTo>
                    <a:pt x="136" y="249"/>
                  </a:lnTo>
                  <a:lnTo>
                    <a:pt x="143" y="281"/>
                  </a:lnTo>
                  <a:lnTo>
                    <a:pt x="143" y="313"/>
                  </a:lnTo>
                  <a:lnTo>
                    <a:pt x="150" y="338"/>
                  </a:lnTo>
                  <a:lnTo>
                    <a:pt x="150" y="370"/>
                  </a:lnTo>
                  <a:lnTo>
                    <a:pt x="157" y="402"/>
                  </a:lnTo>
                  <a:lnTo>
                    <a:pt x="157" y="441"/>
                  </a:lnTo>
                  <a:lnTo>
                    <a:pt x="163" y="472"/>
                  </a:lnTo>
                  <a:lnTo>
                    <a:pt x="163" y="504"/>
                  </a:lnTo>
                  <a:lnTo>
                    <a:pt x="170" y="536"/>
                  </a:lnTo>
                  <a:lnTo>
                    <a:pt x="170" y="575"/>
                  </a:lnTo>
                  <a:lnTo>
                    <a:pt x="177" y="607"/>
                  </a:lnTo>
                  <a:lnTo>
                    <a:pt x="177" y="638"/>
                  </a:lnTo>
                  <a:lnTo>
                    <a:pt x="184" y="677"/>
                  </a:lnTo>
                  <a:lnTo>
                    <a:pt x="184" y="709"/>
                  </a:lnTo>
                  <a:lnTo>
                    <a:pt x="191" y="741"/>
                  </a:lnTo>
                  <a:lnTo>
                    <a:pt x="191" y="766"/>
                  </a:lnTo>
                  <a:lnTo>
                    <a:pt x="197" y="798"/>
                  </a:lnTo>
                  <a:lnTo>
                    <a:pt x="197" y="830"/>
                  </a:lnTo>
                  <a:lnTo>
                    <a:pt x="204" y="855"/>
                  </a:lnTo>
                  <a:lnTo>
                    <a:pt x="204" y="881"/>
                  </a:lnTo>
                  <a:lnTo>
                    <a:pt x="211" y="906"/>
                  </a:lnTo>
                  <a:lnTo>
                    <a:pt x="211" y="932"/>
                  </a:lnTo>
                  <a:lnTo>
                    <a:pt x="218" y="958"/>
                  </a:lnTo>
                  <a:lnTo>
                    <a:pt x="218" y="977"/>
                  </a:lnTo>
                  <a:lnTo>
                    <a:pt x="225" y="996"/>
                  </a:lnTo>
                  <a:lnTo>
                    <a:pt x="225" y="1015"/>
                  </a:lnTo>
                  <a:lnTo>
                    <a:pt x="231" y="1028"/>
                  </a:lnTo>
                  <a:lnTo>
                    <a:pt x="231" y="1041"/>
                  </a:lnTo>
                  <a:lnTo>
                    <a:pt x="238" y="1053"/>
                  </a:lnTo>
                  <a:lnTo>
                    <a:pt x="238" y="1060"/>
                  </a:lnTo>
                  <a:lnTo>
                    <a:pt x="238" y="1072"/>
                  </a:lnTo>
                  <a:lnTo>
                    <a:pt x="245" y="1079"/>
                  </a:lnTo>
                  <a:lnTo>
                    <a:pt x="252" y="1079"/>
                  </a:lnTo>
                  <a:lnTo>
                    <a:pt x="259" y="1072"/>
                  </a:lnTo>
                  <a:lnTo>
                    <a:pt x="265" y="1060"/>
                  </a:lnTo>
                  <a:lnTo>
                    <a:pt x="265" y="1053"/>
                  </a:lnTo>
                  <a:lnTo>
                    <a:pt x="272" y="1041"/>
                  </a:lnTo>
                  <a:lnTo>
                    <a:pt x="272" y="1028"/>
                  </a:lnTo>
                  <a:lnTo>
                    <a:pt x="279" y="1015"/>
                  </a:lnTo>
                  <a:lnTo>
                    <a:pt x="279" y="996"/>
                  </a:lnTo>
                  <a:lnTo>
                    <a:pt x="286" y="977"/>
                  </a:lnTo>
                  <a:lnTo>
                    <a:pt x="286" y="958"/>
                  </a:lnTo>
                  <a:lnTo>
                    <a:pt x="293" y="932"/>
                  </a:lnTo>
                  <a:lnTo>
                    <a:pt x="293" y="906"/>
                  </a:lnTo>
                  <a:lnTo>
                    <a:pt x="300" y="881"/>
                  </a:lnTo>
                  <a:lnTo>
                    <a:pt x="300" y="855"/>
                  </a:lnTo>
                  <a:lnTo>
                    <a:pt x="306" y="830"/>
                  </a:lnTo>
                  <a:lnTo>
                    <a:pt x="306" y="798"/>
                  </a:lnTo>
                  <a:lnTo>
                    <a:pt x="313" y="766"/>
                  </a:lnTo>
                  <a:lnTo>
                    <a:pt x="313" y="741"/>
                  </a:lnTo>
                  <a:lnTo>
                    <a:pt x="320" y="709"/>
                  </a:lnTo>
                  <a:lnTo>
                    <a:pt x="320" y="677"/>
                  </a:lnTo>
                  <a:lnTo>
                    <a:pt x="327" y="638"/>
                  </a:lnTo>
                  <a:lnTo>
                    <a:pt x="327" y="607"/>
                  </a:lnTo>
                  <a:lnTo>
                    <a:pt x="334" y="575"/>
                  </a:lnTo>
                  <a:lnTo>
                    <a:pt x="334" y="543"/>
                  </a:lnTo>
                  <a:lnTo>
                    <a:pt x="340" y="504"/>
                  </a:lnTo>
                  <a:lnTo>
                    <a:pt x="340" y="472"/>
                  </a:lnTo>
                  <a:lnTo>
                    <a:pt x="347" y="441"/>
                  </a:lnTo>
                  <a:lnTo>
                    <a:pt x="347" y="402"/>
                  </a:lnTo>
                  <a:lnTo>
                    <a:pt x="354" y="370"/>
                  </a:lnTo>
                  <a:lnTo>
                    <a:pt x="354" y="338"/>
                  </a:lnTo>
                  <a:lnTo>
                    <a:pt x="361" y="313"/>
                  </a:lnTo>
                  <a:lnTo>
                    <a:pt x="361" y="281"/>
                  </a:lnTo>
                  <a:lnTo>
                    <a:pt x="368" y="249"/>
                  </a:lnTo>
                  <a:lnTo>
                    <a:pt x="368" y="224"/>
                  </a:lnTo>
                  <a:lnTo>
                    <a:pt x="374" y="198"/>
                  </a:lnTo>
                  <a:lnTo>
                    <a:pt x="374" y="172"/>
                  </a:lnTo>
                  <a:lnTo>
                    <a:pt x="381" y="147"/>
                  </a:lnTo>
                  <a:lnTo>
                    <a:pt x="381" y="121"/>
                  </a:lnTo>
                  <a:lnTo>
                    <a:pt x="388" y="102"/>
                  </a:lnTo>
                  <a:lnTo>
                    <a:pt x="388" y="83"/>
                  </a:lnTo>
                  <a:lnTo>
                    <a:pt x="395" y="64"/>
                  </a:lnTo>
                  <a:lnTo>
                    <a:pt x="395" y="51"/>
                  </a:lnTo>
                  <a:lnTo>
                    <a:pt x="402" y="38"/>
                  </a:lnTo>
                  <a:lnTo>
                    <a:pt x="402" y="26"/>
                  </a:lnTo>
                  <a:lnTo>
                    <a:pt x="408" y="19"/>
                  </a:lnTo>
                  <a:lnTo>
                    <a:pt x="408" y="7"/>
                  </a:lnTo>
                  <a:lnTo>
                    <a:pt x="415" y="0"/>
                  </a:lnTo>
                  <a:lnTo>
                    <a:pt x="422" y="0"/>
                  </a:lnTo>
                  <a:lnTo>
                    <a:pt x="429" y="7"/>
                  </a:lnTo>
                  <a:lnTo>
                    <a:pt x="436" y="19"/>
                  </a:lnTo>
                  <a:lnTo>
                    <a:pt x="436" y="26"/>
                  </a:lnTo>
                  <a:lnTo>
                    <a:pt x="442" y="38"/>
                  </a:lnTo>
                  <a:lnTo>
                    <a:pt x="442" y="51"/>
                  </a:lnTo>
                  <a:lnTo>
                    <a:pt x="449" y="64"/>
                  </a:lnTo>
                  <a:lnTo>
                    <a:pt x="449" y="83"/>
                  </a:lnTo>
                  <a:lnTo>
                    <a:pt x="456" y="102"/>
                  </a:lnTo>
                  <a:lnTo>
                    <a:pt x="456" y="121"/>
                  </a:lnTo>
                  <a:lnTo>
                    <a:pt x="463" y="147"/>
                  </a:lnTo>
                  <a:lnTo>
                    <a:pt x="463" y="172"/>
                  </a:lnTo>
                  <a:lnTo>
                    <a:pt x="470" y="198"/>
                  </a:lnTo>
                  <a:lnTo>
                    <a:pt x="470" y="224"/>
                  </a:lnTo>
                  <a:lnTo>
                    <a:pt x="477" y="249"/>
                  </a:lnTo>
                  <a:lnTo>
                    <a:pt x="477" y="281"/>
                  </a:lnTo>
                  <a:lnTo>
                    <a:pt x="477" y="313"/>
                  </a:lnTo>
                  <a:lnTo>
                    <a:pt x="483" y="338"/>
                  </a:lnTo>
                  <a:lnTo>
                    <a:pt x="483" y="370"/>
                  </a:lnTo>
                  <a:lnTo>
                    <a:pt x="490" y="402"/>
                  </a:lnTo>
                  <a:lnTo>
                    <a:pt x="490" y="441"/>
                  </a:lnTo>
                  <a:lnTo>
                    <a:pt x="497" y="472"/>
                  </a:lnTo>
                  <a:lnTo>
                    <a:pt x="497" y="504"/>
                  </a:lnTo>
                  <a:lnTo>
                    <a:pt x="504" y="536"/>
                  </a:lnTo>
                  <a:lnTo>
                    <a:pt x="504" y="575"/>
                  </a:lnTo>
                  <a:lnTo>
                    <a:pt x="511" y="607"/>
                  </a:lnTo>
                  <a:lnTo>
                    <a:pt x="511" y="638"/>
                  </a:lnTo>
                  <a:lnTo>
                    <a:pt x="517" y="677"/>
                  </a:lnTo>
                  <a:lnTo>
                    <a:pt x="517" y="709"/>
                  </a:lnTo>
                  <a:lnTo>
                    <a:pt x="524" y="741"/>
                  </a:lnTo>
                  <a:lnTo>
                    <a:pt x="524" y="766"/>
                  </a:lnTo>
                  <a:lnTo>
                    <a:pt x="531" y="798"/>
                  </a:lnTo>
                  <a:lnTo>
                    <a:pt x="531" y="830"/>
                  </a:lnTo>
                  <a:lnTo>
                    <a:pt x="538" y="855"/>
                  </a:lnTo>
                  <a:lnTo>
                    <a:pt x="538" y="881"/>
                  </a:lnTo>
                  <a:lnTo>
                    <a:pt x="545" y="906"/>
                  </a:lnTo>
                  <a:lnTo>
                    <a:pt x="545" y="932"/>
                  </a:lnTo>
                  <a:lnTo>
                    <a:pt x="551" y="958"/>
                  </a:lnTo>
                  <a:lnTo>
                    <a:pt x="551" y="977"/>
                  </a:lnTo>
                  <a:lnTo>
                    <a:pt x="558" y="996"/>
                  </a:lnTo>
                  <a:lnTo>
                    <a:pt x="558" y="1015"/>
                  </a:lnTo>
                  <a:lnTo>
                    <a:pt x="565" y="1028"/>
                  </a:lnTo>
                  <a:lnTo>
                    <a:pt x="565" y="1041"/>
                  </a:lnTo>
                  <a:lnTo>
                    <a:pt x="572" y="1053"/>
                  </a:lnTo>
                  <a:lnTo>
                    <a:pt x="572" y="1060"/>
                  </a:lnTo>
                  <a:lnTo>
                    <a:pt x="579" y="1072"/>
                  </a:lnTo>
                  <a:lnTo>
                    <a:pt x="585" y="1079"/>
                  </a:lnTo>
                  <a:lnTo>
                    <a:pt x="592" y="1072"/>
                  </a:lnTo>
                  <a:lnTo>
                    <a:pt x="599" y="1072"/>
                  </a:lnTo>
                  <a:lnTo>
                    <a:pt x="599" y="1060"/>
                  </a:lnTo>
                  <a:lnTo>
                    <a:pt x="606" y="1053"/>
                  </a:lnTo>
                  <a:lnTo>
                    <a:pt x="606" y="1041"/>
                  </a:lnTo>
                  <a:lnTo>
                    <a:pt x="613" y="1028"/>
                  </a:lnTo>
                  <a:lnTo>
                    <a:pt x="613" y="1015"/>
                  </a:lnTo>
                  <a:lnTo>
                    <a:pt x="619" y="996"/>
                  </a:lnTo>
                  <a:lnTo>
                    <a:pt x="619" y="977"/>
                  </a:lnTo>
                  <a:lnTo>
                    <a:pt x="626" y="958"/>
                  </a:lnTo>
                  <a:lnTo>
                    <a:pt x="626" y="932"/>
                  </a:lnTo>
                  <a:lnTo>
                    <a:pt x="633" y="906"/>
                  </a:lnTo>
                  <a:lnTo>
                    <a:pt x="633" y="881"/>
                  </a:lnTo>
                  <a:lnTo>
                    <a:pt x="640" y="855"/>
                  </a:lnTo>
                  <a:lnTo>
                    <a:pt x="640" y="830"/>
                  </a:lnTo>
                  <a:lnTo>
                    <a:pt x="647" y="798"/>
                  </a:lnTo>
                  <a:lnTo>
                    <a:pt x="647" y="766"/>
                  </a:lnTo>
                  <a:lnTo>
                    <a:pt x="653" y="741"/>
                  </a:lnTo>
                  <a:lnTo>
                    <a:pt x="653" y="709"/>
                  </a:lnTo>
                  <a:lnTo>
                    <a:pt x="660" y="677"/>
                  </a:lnTo>
                  <a:lnTo>
                    <a:pt x="660" y="638"/>
                  </a:lnTo>
                  <a:lnTo>
                    <a:pt x="667" y="607"/>
                  </a:lnTo>
                  <a:lnTo>
                    <a:pt x="667" y="575"/>
                  </a:lnTo>
                  <a:lnTo>
                    <a:pt x="674" y="543"/>
                  </a:lnTo>
                  <a:lnTo>
                    <a:pt x="674" y="504"/>
                  </a:lnTo>
                  <a:lnTo>
                    <a:pt x="681" y="472"/>
                  </a:lnTo>
                  <a:lnTo>
                    <a:pt x="681" y="441"/>
                  </a:lnTo>
                  <a:lnTo>
                    <a:pt x="688" y="402"/>
                  </a:lnTo>
                  <a:lnTo>
                    <a:pt x="688" y="370"/>
                  </a:lnTo>
                  <a:lnTo>
                    <a:pt x="694" y="338"/>
                  </a:lnTo>
                  <a:lnTo>
                    <a:pt x="694" y="313"/>
                  </a:lnTo>
                  <a:lnTo>
                    <a:pt x="701" y="281"/>
                  </a:lnTo>
                  <a:lnTo>
                    <a:pt x="701" y="249"/>
                  </a:lnTo>
                  <a:lnTo>
                    <a:pt x="708" y="224"/>
                  </a:lnTo>
                  <a:lnTo>
                    <a:pt x="708" y="198"/>
                  </a:lnTo>
                  <a:lnTo>
                    <a:pt x="715" y="172"/>
                  </a:lnTo>
                  <a:lnTo>
                    <a:pt x="715" y="147"/>
                  </a:lnTo>
                  <a:lnTo>
                    <a:pt x="722" y="121"/>
                  </a:lnTo>
                  <a:lnTo>
                    <a:pt x="722" y="102"/>
                  </a:lnTo>
                  <a:lnTo>
                    <a:pt x="722" y="83"/>
                  </a:lnTo>
                  <a:lnTo>
                    <a:pt x="728" y="64"/>
                  </a:lnTo>
                  <a:lnTo>
                    <a:pt x="728" y="51"/>
                  </a:lnTo>
                  <a:lnTo>
                    <a:pt x="735" y="38"/>
                  </a:lnTo>
                  <a:lnTo>
                    <a:pt x="735" y="26"/>
                  </a:lnTo>
                  <a:lnTo>
                    <a:pt x="742" y="19"/>
                  </a:lnTo>
                  <a:lnTo>
                    <a:pt x="742" y="7"/>
                  </a:lnTo>
                  <a:lnTo>
                    <a:pt x="749" y="0"/>
                  </a:lnTo>
                  <a:lnTo>
                    <a:pt x="756" y="0"/>
                  </a:lnTo>
                  <a:lnTo>
                    <a:pt x="762" y="7"/>
                  </a:lnTo>
                  <a:lnTo>
                    <a:pt x="769" y="19"/>
                  </a:lnTo>
                  <a:lnTo>
                    <a:pt x="769" y="26"/>
                  </a:lnTo>
                  <a:lnTo>
                    <a:pt x="776" y="38"/>
                  </a:lnTo>
                  <a:lnTo>
                    <a:pt x="776" y="51"/>
                  </a:lnTo>
                  <a:lnTo>
                    <a:pt x="783" y="64"/>
                  </a:lnTo>
                  <a:lnTo>
                    <a:pt x="783" y="83"/>
                  </a:lnTo>
                  <a:lnTo>
                    <a:pt x="790" y="102"/>
                  </a:lnTo>
                  <a:lnTo>
                    <a:pt x="790" y="121"/>
                  </a:lnTo>
                  <a:lnTo>
                    <a:pt x="796" y="147"/>
                  </a:lnTo>
                  <a:lnTo>
                    <a:pt x="796" y="172"/>
                  </a:lnTo>
                  <a:lnTo>
                    <a:pt x="803" y="198"/>
                  </a:lnTo>
                  <a:lnTo>
                    <a:pt x="803" y="224"/>
                  </a:lnTo>
                  <a:lnTo>
                    <a:pt x="810" y="249"/>
                  </a:lnTo>
                  <a:lnTo>
                    <a:pt x="810" y="281"/>
                  </a:lnTo>
                  <a:lnTo>
                    <a:pt x="817" y="313"/>
                  </a:lnTo>
                  <a:lnTo>
                    <a:pt x="817" y="338"/>
                  </a:lnTo>
                  <a:lnTo>
                    <a:pt x="824" y="370"/>
                  </a:lnTo>
                  <a:lnTo>
                    <a:pt x="824" y="402"/>
                  </a:lnTo>
                  <a:lnTo>
                    <a:pt x="830" y="441"/>
                  </a:lnTo>
                  <a:lnTo>
                    <a:pt x="830" y="472"/>
                  </a:lnTo>
                  <a:lnTo>
                    <a:pt x="837" y="504"/>
                  </a:lnTo>
                  <a:lnTo>
                    <a:pt x="837" y="536"/>
                  </a:lnTo>
                  <a:lnTo>
                    <a:pt x="844" y="575"/>
                  </a:lnTo>
                  <a:lnTo>
                    <a:pt x="844" y="607"/>
                  </a:lnTo>
                  <a:lnTo>
                    <a:pt x="851" y="638"/>
                  </a:lnTo>
                  <a:lnTo>
                    <a:pt x="851" y="677"/>
                  </a:lnTo>
                  <a:lnTo>
                    <a:pt x="858" y="709"/>
                  </a:lnTo>
                  <a:lnTo>
                    <a:pt x="858" y="741"/>
                  </a:lnTo>
                  <a:lnTo>
                    <a:pt x="865" y="766"/>
                  </a:lnTo>
                  <a:lnTo>
                    <a:pt x="865" y="798"/>
                  </a:lnTo>
                  <a:lnTo>
                    <a:pt x="871" y="830"/>
                  </a:lnTo>
                  <a:lnTo>
                    <a:pt x="871" y="855"/>
                  </a:lnTo>
                  <a:lnTo>
                    <a:pt x="878" y="881"/>
                  </a:lnTo>
                  <a:lnTo>
                    <a:pt x="878" y="906"/>
                  </a:lnTo>
                  <a:lnTo>
                    <a:pt x="885" y="932"/>
                  </a:lnTo>
                  <a:lnTo>
                    <a:pt x="885" y="958"/>
                  </a:lnTo>
                  <a:lnTo>
                    <a:pt x="892" y="977"/>
                  </a:lnTo>
                  <a:lnTo>
                    <a:pt x="892" y="996"/>
                  </a:lnTo>
                  <a:lnTo>
                    <a:pt x="899" y="1015"/>
                  </a:lnTo>
                  <a:lnTo>
                    <a:pt x="899" y="1028"/>
                  </a:lnTo>
                  <a:lnTo>
                    <a:pt x="905" y="1041"/>
                  </a:lnTo>
                  <a:lnTo>
                    <a:pt x="905" y="1053"/>
                  </a:lnTo>
                  <a:lnTo>
                    <a:pt x="912" y="1060"/>
                  </a:lnTo>
                  <a:lnTo>
                    <a:pt x="912" y="1072"/>
                  </a:lnTo>
                  <a:lnTo>
                    <a:pt x="919" y="1079"/>
                  </a:lnTo>
                  <a:lnTo>
                    <a:pt x="926" y="1079"/>
                  </a:lnTo>
                  <a:lnTo>
                    <a:pt x="933" y="1072"/>
                  </a:lnTo>
                  <a:lnTo>
                    <a:pt x="939" y="1060"/>
                  </a:lnTo>
                  <a:lnTo>
                    <a:pt x="939" y="1053"/>
                  </a:lnTo>
                  <a:lnTo>
                    <a:pt x="946" y="1041"/>
                  </a:lnTo>
                  <a:lnTo>
                    <a:pt x="946" y="1028"/>
                  </a:lnTo>
                  <a:lnTo>
                    <a:pt x="953" y="1015"/>
                  </a:lnTo>
                  <a:lnTo>
                    <a:pt x="953" y="996"/>
                  </a:lnTo>
                  <a:lnTo>
                    <a:pt x="960" y="977"/>
                  </a:lnTo>
                  <a:lnTo>
                    <a:pt x="960" y="958"/>
                  </a:lnTo>
                  <a:lnTo>
                    <a:pt x="960" y="932"/>
                  </a:lnTo>
                  <a:lnTo>
                    <a:pt x="967" y="906"/>
                  </a:lnTo>
                  <a:lnTo>
                    <a:pt x="967" y="881"/>
                  </a:lnTo>
                  <a:lnTo>
                    <a:pt x="973" y="855"/>
                  </a:lnTo>
                  <a:lnTo>
                    <a:pt x="973" y="830"/>
                  </a:lnTo>
                  <a:lnTo>
                    <a:pt x="980" y="798"/>
                  </a:lnTo>
                  <a:lnTo>
                    <a:pt x="980" y="766"/>
                  </a:lnTo>
                  <a:lnTo>
                    <a:pt x="987" y="741"/>
                  </a:lnTo>
                  <a:lnTo>
                    <a:pt x="987" y="709"/>
                  </a:lnTo>
                  <a:lnTo>
                    <a:pt x="994" y="677"/>
                  </a:lnTo>
                  <a:lnTo>
                    <a:pt x="994" y="638"/>
                  </a:lnTo>
                  <a:lnTo>
                    <a:pt x="1001" y="607"/>
                  </a:lnTo>
                  <a:lnTo>
                    <a:pt x="1001" y="575"/>
                  </a:lnTo>
                  <a:lnTo>
                    <a:pt x="1007" y="543"/>
                  </a:lnTo>
                  <a:lnTo>
                    <a:pt x="1007" y="504"/>
                  </a:lnTo>
                  <a:lnTo>
                    <a:pt x="1014" y="472"/>
                  </a:lnTo>
                  <a:lnTo>
                    <a:pt x="1014" y="441"/>
                  </a:lnTo>
                  <a:lnTo>
                    <a:pt x="1021" y="402"/>
                  </a:lnTo>
                  <a:lnTo>
                    <a:pt x="1021" y="370"/>
                  </a:lnTo>
                  <a:lnTo>
                    <a:pt x="1028" y="338"/>
                  </a:lnTo>
                  <a:lnTo>
                    <a:pt x="1028" y="313"/>
                  </a:lnTo>
                  <a:lnTo>
                    <a:pt x="1035" y="281"/>
                  </a:lnTo>
                  <a:lnTo>
                    <a:pt x="1035" y="249"/>
                  </a:lnTo>
                  <a:lnTo>
                    <a:pt x="1042" y="224"/>
                  </a:lnTo>
                  <a:lnTo>
                    <a:pt x="1042" y="198"/>
                  </a:lnTo>
                  <a:lnTo>
                    <a:pt x="1048" y="172"/>
                  </a:lnTo>
                  <a:lnTo>
                    <a:pt x="1048" y="147"/>
                  </a:lnTo>
                  <a:lnTo>
                    <a:pt x="1055" y="121"/>
                  </a:lnTo>
                  <a:lnTo>
                    <a:pt x="1055" y="102"/>
                  </a:lnTo>
                  <a:lnTo>
                    <a:pt x="1062" y="83"/>
                  </a:lnTo>
                  <a:lnTo>
                    <a:pt x="1062" y="64"/>
                  </a:lnTo>
                  <a:lnTo>
                    <a:pt x="1069" y="51"/>
                  </a:lnTo>
                  <a:lnTo>
                    <a:pt x="1069" y="38"/>
                  </a:lnTo>
                  <a:lnTo>
                    <a:pt x="1076" y="26"/>
                  </a:lnTo>
                  <a:lnTo>
                    <a:pt x="1076" y="19"/>
                  </a:lnTo>
                  <a:lnTo>
                    <a:pt x="1082" y="7"/>
                  </a:lnTo>
                  <a:lnTo>
                    <a:pt x="1089" y="0"/>
                  </a:lnTo>
                  <a:lnTo>
                    <a:pt x="1096" y="7"/>
                  </a:lnTo>
                  <a:lnTo>
                    <a:pt x="1103" y="7"/>
                  </a:lnTo>
                  <a:lnTo>
                    <a:pt x="1103" y="19"/>
                  </a:lnTo>
                  <a:lnTo>
                    <a:pt x="1110" y="26"/>
                  </a:lnTo>
                  <a:lnTo>
                    <a:pt x="1110" y="38"/>
                  </a:lnTo>
                  <a:lnTo>
                    <a:pt x="1116" y="51"/>
                  </a:lnTo>
                  <a:lnTo>
                    <a:pt x="1116" y="64"/>
                  </a:lnTo>
                  <a:lnTo>
                    <a:pt x="1123" y="83"/>
                  </a:lnTo>
                  <a:lnTo>
                    <a:pt x="1123" y="102"/>
                  </a:lnTo>
                  <a:lnTo>
                    <a:pt x="1130" y="121"/>
                  </a:lnTo>
                  <a:lnTo>
                    <a:pt x="1130" y="147"/>
                  </a:lnTo>
                  <a:lnTo>
                    <a:pt x="1137" y="172"/>
                  </a:lnTo>
                  <a:lnTo>
                    <a:pt x="1137" y="198"/>
                  </a:lnTo>
                  <a:lnTo>
                    <a:pt x="1144" y="224"/>
                  </a:lnTo>
                  <a:lnTo>
                    <a:pt x="1144" y="249"/>
                  </a:lnTo>
                  <a:lnTo>
                    <a:pt x="1150" y="281"/>
                  </a:lnTo>
                  <a:lnTo>
                    <a:pt x="1150" y="313"/>
                  </a:lnTo>
                  <a:lnTo>
                    <a:pt x="1157" y="338"/>
                  </a:lnTo>
                  <a:lnTo>
                    <a:pt x="1157" y="370"/>
                  </a:lnTo>
                  <a:lnTo>
                    <a:pt x="1164" y="402"/>
                  </a:lnTo>
                  <a:lnTo>
                    <a:pt x="1164" y="441"/>
                  </a:lnTo>
                  <a:lnTo>
                    <a:pt x="1171" y="472"/>
                  </a:lnTo>
                  <a:lnTo>
                    <a:pt x="1171" y="504"/>
                  </a:lnTo>
                  <a:lnTo>
                    <a:pt x="1178" y="536"/>
                  </a:lnTo>
                  <a:lnTo>
                    <a:pt x="1178" y="575"/>
                  </a:lnTo>
                  <a:lnTo>
                    <a:pt x="1184" y="607"/>
                  </a:lnTo>
                  <a:lnTo>
                    <a:pt x="1184" y="638"/>
                  </a:lnTo>
                  <a:lnTo>
                    <a:pt x="1191" y="677"/>
                  </a:lnTo>
                  <a:lnTo>
                    <a:pt x="1191" y="709"/>
                  </a:lnTo>
                  <a:lnTo>
                    <a:pt x="1198" y="741"/>
                  </a:lnTo>
                  <a:lnTo>
                    <a:pt x="1198" y="766"/>
                  </a:lnTo>
                  <a:lnTo>
                    <a:pt x="1198" y="798"/>
                  </a:lnTo>
                  <a:lnTo>
                    <a:pt x="1205" y="830"/>
                  </a:lnTo>
                  <a:lnTo>
                    <a:pt x="1205" y="855"/>
                  </a:lnTo>
                  <a:lnTo>
                    <a:pt x="1212" y="881"/>
                  </a:lnTo>
                  <a:lnTo>
                    <a:pt x="1212" y="906"/>
                  </a:lnTo>
                  <a:lnTo>
                    <a:pt x="1218" y="932"/>
                  </a:lnTo>
                  <a:lnTo>
                    <a:pt x="1218" y="958"/>
                  </a:lnTo>
                  <a:lnTo>
                    <a:pt x="1225" y="977"/>
                  </a:lnTo>
                  <a:lnTo>
                    <a:pt x="1225" y="996"/>
                  </a:lnTo>
                  <a:lnTo>
                    <a:pt x="1232" y="1015"/>
                  </a:lnTo>
                  <a:lnTo>
                    <a:pt x="1232" y="1028"/>
                  </a:lnTo>
                  <a:lnTo>
                    <a:pt x="1239" y="1041"/>
                  </a:lnTo>
                  <a:lnTo>
                    <a:pt x="1239" y="1053"/>
                  </a:lnTo>
                  <a:lnTo>
                    <a:pt x="1246" y="1060"/>
                  </a:lnTo>
                  <a:lnTo>
                    <a:pt x="1246" y="1072"/>
                  </a:lnTo>
                  <a:lnTo>
                    <a:pt x="1253" y="1079"/>
                  </a:lnTo>
                  <a:lnTo>
                    <a:pt x="1259" y="1079"/>
                  </a:lnTo>
                  <a:lnTo>
                    <a:pt x="1266" y="1072"/>
                  </a:lnTo>
                  <a:lnTo>
                    <a:pt x="1273" y="1060"/>
                  </a:lnTo>
                  <a:lnTo>
                    <a:pt x="1273" y="1053"/>
                  </a:lnTo>
                  <a:lnTo>
                    <a:pt x="1280" y="1041"/>
                  </a:lnTo>
                  <a:lnTo>
                    <a:pt x="1280" y="1028"/>
                  </a:lnTo>
                  <a:lnTo>
                    <a:pt x="1287" y="1015"/>
                  </a:lnTo>
                  <a:lnTo>
                    <a:pt x="1287" y="996"/>
                  </a:lnTo>
                  <a:lnTo>
                    <a:pt x="1293" y="977"/>
                  </a:lnTo>
                  <a:lnTo>
                    <a:pt x="1293" y="958"/>
                  </a:lnTo>
                  <a:lnTo>
                    <a:pt x="1300" y="932"/>
                  </a:lnTo>
                  <a:lnTo>
                    <a:pt x="1300" y="906"/>
                  </a:lnTo>
                  <a:lnTo>
                    <a:pt x="1307" y="881"/>
                  </a:lnTo>
                  <a:lnTo>
                    <a:pt x="1307" y="855"/>
                  </a:lnTo>
                  <a:lnTo>
                    <a:pt x="1314" y="830"/>
                  </a:lnTo>
                  <a:lnTo>
                    <a:pt x="1314" y="798"/>
                  </a:lnTo>
                  <a:lnTo>
                    <a:pt x="1321" y="766"/>
                  </a:lnTo>
                  <a:lnTo>
                    <a:pt x="1321" y="741"/>
                  </a:lnTo>
                  <a:lnTo>
                    <a:pt x="1327" y="709"/>
                  </a:lnTo>
                  <a:lnTo>
                    <a:pt x="1327" y="677"/>
                  </a:lnTo>
                  <a:lnTo>
                    <a:pt x="1334" y="638"/>
                  </a:lnTo>
                  <a:lnTo>
                    <a:pt x="1334" y="607"/>
                  </a:lnTo>
                  <a:lnTo>
                    <a:pt x="1341" y="575"/>
                  </a:lnTo>
                  <a:lnTo>
                    <a:pt x="1341" y="543"/>
                  </a:lnTo>
                  <a:lnTo>
                    <a:pt x="1348" y="504"/>
                  </a:lnTo>
                  <a:lnTo>
                    <a:pt x="1348" y="472"/>
                  </a:lnTo>
                  <a:lnTo>
                    <a:pt x="1355" y="441"/>
                  </a:lnTo>
                  <a:lnTo>
                    <a:pt x="1355" y="402"/>
                  </a:lnTo>
                  <a:lnTo>
                    <a:pt x="1361" y="370"/>
                  </a:lnTo>
                  <a:lnTo>
                    <a:pt x="1361" y="338"/>
                  </a:lnTo>
                  <a:lnTo>
                    <a:pt x="1368" y="313"/>
                  </a:lnTo>
                  <a:lnTo>
                    <a:pt x="1368" y="281"/>
                  </a:lnTo>
                  <a:lnTo>
                    <a:pt x="1375" y="249"/>
                  </a:lnTo>
                  <a:lnTo>
                    <a:pt x="1375" y="224"/>
                  </a:lnTo>
                  <a:lnTo>
                    <a:pt x="1382" y="198"/>
                  </a:lnTo>
                  <a:lnTo>
                    <a:pt x="1382" y="172"/>
                  </a:lnTo>
                  <a:lnTo>
                    <a:pt x="1389" y="147"/>
                  </a:lnTo>
                  <a:lnTo>
                    <a:pt x="1389" y="121"/>
                  </a:lnTo>
                  <a:lnTo>
                    <a:pt x="1395" y="102"/>
                  </a:lnTo>
                  <a:lnTo>
                    <a:pt x="1395" y="83"/>
                  </a:lnTo>
                  <a:lnTo>
                    <a:pt x="1402" y="64"/>
                  </a:lnTo>
                  <a:lnTo>
                    <a:pt x="1402" y="51"/>
                  </a:lnTo>
                  <a:lnTo>
                    <a:pt x="1409" y="38"/>
                  </a:lnTo>
                  <a:lnTo>
                    <a:pt x="1409" y="26"/>
                  </a:lnTo>
                  <a:lnTo>
                    <a:pt x="1416" y="19"/>
                  </a:lnTo>
                  <a:lnTo>
                    <a:pt x="1416" y="7"/>
                  </a:lnTo>
                  <a:lnTo>
                    <a:pt x="1423" y="0"/>
                  </a:lnTo>
                  <a:lnTo>
                    <a:pt x="1430" y="0"/>
                  </a:lnTo>
                  <a:lnTo>
                    <a:pt x="1436" y="7"/>
                  </a:lnTo>
                  <a:lnTo>
                    <a:pt x="1436" y="19"/>
                  </a:lnTo>
                  <a:lnTo>
                    <a:pt x="1443" y="26"/>
                  </a:lnTo>
                  <a:lnTo>
                    <a:pt x="1443" y="38"/>
                  </a:lnTo>
                  <a:lnTo>
                    <a:pt x="1450" y="51"/>
                  </a:lnTo>
                  <a:lnTo>
                    <a:pt x="1450" y="64"/>
                  </a:lnTo>
                  <a:lnTo>
                    <a:pt x="1457" y="83"/>
                  </a:lnTo>
                  <a:lnTo>
                    <a:pt x="1457" y="102"/>
                  </a:lnTo>
                  <a:lnTo>
                    <a:pt x="1464" y="121"/>
                  </a:lnTo>
                  <a:lnTo>
                    <a:pt x="1464" y="147"/>
                  </a:lnTo>
                  <a:lnTo>
                    <a:pt x="1470" y="172"/>
                  </a:lnTo>
                  <a:lnTo>
                    <a:pt x="1470" y="198"/>
                  </a:lnTo>
                  <a:lnTo>
                    <a:pt x="1477" y="224"/>
                  </a:lnTo>
                  <a:lnTo>
                    <a:pt x="1477" y="249"/>
                  </a:lnTo>
                  <a:lnTo>
                    <a:pt x="1484" y="281"/>
                  </a:lnTo>
                  <a:lnTo>
                    <a:pt x="1484" y="313"/>
                  </a:lnTo>
                  <a:lnTo>
                    <a:pt x="1491" y="338"/>
                  </a:lnTo>
                  <a:lnTo>
                    <a:pt x="1491" y="370"/>
                  </a:lnTo>
                  <a:lnTo>
                    <a:pt x="1498" y="402"/>
                  </a:lnTo>
                  <a:lnTo>
                    <a:pt x="1498" y="441"/>
                  </a:lnTo>
                  <a:lnTo>
                    <a:pt x="1504" y="472"/>
                  </a:lnTo>
                  <a:lnTo>
                    <a:pt x="1504" y="504"/>
                  </a:lnTo>
                  <a:lnTo>
                    <a:pt x="1511" y="536"/>
                  </a:lnTo>
                  <a:lnTo>
                    <a:pt x="1511" y="575"/>
                  </a:lnTo>
                  <a:lnTo>
                    <a:pt x="1518" y="607"/>
                  </a:lnTo>
                  <a:lnTo>
                    <a:pt x="1518" y="638"/>
                  </a:lnTo>
                  <a:lnTo>
                    <a:pt x="1525" y="677"/>
                  </a:lnTo>
                  <a:lnTo>
                    <a:pt x="1525" y="709"/>
                  </a:lnTo>
                  <a:lnTo>
                    <a:pt x="1532" y="741"/>
                  </a:lnTo>
                  <a:lnTo>
                    <a:pt x="1532" y="766"/>
                  </a:lnTo>
                  <a:lnTo>
                    <a:pt x="1538" y="798"/>
                  </a:lnTo>
                  <a:lnTo>
                    <a:pt x="1538" y="830"/>
                  </a:lnTo>
                  <a:lnTo>
                    <a:pt x="1545" y="855"/>
                  </a:lnTo>
                  <a:lnTo>
                    <a:pt x="1545" y="881"/>
                  </a:lnTo>
                  <a:lnTo>
                    <a:pt x="1552" y="906"/>
                  </a:lnTo>
                  <a:lnTo>
                    <a:pt x="1552" y="932"/>
                  </a:lnTo>
                  <a:lnTo>
                    <a:pt x="1559" y="958"/>
                  </a:lnTo>
                  <a:lnTo>
                    <a:pt x="1559" y="977"/>
                  </a:lnTo>
                  <a:lnTo>
                    <a:pt x="1566" y="996"/>
                  </a:lnTo>
                  <a:lnTo>
                    <a:pt x="1566" y="1015"/>
                  </a:lnTo>
                  <a:lnTo>
                    <a:pt x="1572" y="1028"/>
                  </a:lnTo>
                  <a:lnTo>
                    <a:pt x="1572" y="1041"/>
                  </a:lnTo>
                  <a:lnTo>
                    <a:pt x="1579" y="1053"/>
                  </a:lnTo>
                  <a:lnTo>
                    <a:pt x="1579" y="1060"/>
                  </a:lnTo>
                  <a:lnTo>
                    <a:pt x="1586" y="1072"/>
                  </a:lnTo>
                  <a:lnTo>
                    <a:pt x="1593" y="1079"/>
                  </a:lnTo>
                  <a:lnTo>
                    <a:pt x="1600" y="1072"/>
                  </a:lnTo>
                  <a:lnTo>
                    <a:pt x="1607" y="1072"/>
                  </a:lnTo>
                  <a:lnTo>
                    <a:pt x="1607" y="1060"/>
                  </a:lnTo>
                  <a:lnTo>
                    <a:pt x="1613" y="1053"/>
                  </a:lnTo>
                  <a:lnTo>
                    <a:pt x="1613" y="1041"/>
                  </a:lnTo>
                  <a:lnTo>
                    <a:pt x="1620" y="1028"/>
                  </a:lnTo>
                  <a:lnTo>
                    <a:pt x="1620" y="1015"/>
                  </a:lnTo>
                  <a:lnTo>
                    <a:pt x="1627" y="996"/>
                  </a:lnTo>
                  <a:lnTo>
                    <a:pt x="1627" y="977"/>
                  </a:lnTo>
                  <a:lnTo>
                    <a:pt x="1634" y="958"/>
                  </a:lnTo>
                  <a:lnTo>
                    <a:pt x="1634" y="932"/>
                  </a:lnTo>
                  <a:lnTo>
                    <a:pt x="1641" y="906"/>
                  </a:lnTo>
                  <a:lnTo>
                    <a:pt x="1641" y="881"/>
                  </a:lnTo>
                  <a:lnTo>
                    <a:pt x="1647" y="855"/>
                  </a:lnTo>
                  <a:lnTo>
                    <a:pt x="1647" y="830"/>
                  </a:lnTo>
                  <a:lnTo>
                    <a:pt x="1654" y="798"/>
                  </a:lnTo>
                  <a:lnTo>
                    <a:pt x="1654" y="766"/>
                  </a:lnTo>
                  <a:lnTo>
                    <a:pt x="1661" y="741"/>
                  </a:lnTo>
                  <a:lnTo>
                    <a:pt x="1661" y="709"/>
                  </a:lnTo>
                  <a:lnTo>
                    <a:pt x="1668" y="677"/>
                  </a:lnTo>
                  <a:lnTo>
                    <a:pt x="1668" y="638"/>
                  </a:lnTo>
                  <a:lnTo>
                    <a:pt x="1675" y="607"/>
                  </a:lnTo>
                  <a:lnTo>
                    <a:pt x="1675" y="575"/>
                  </a:lnTo>
                  <a:lnTo>
                    <a:pt x="1681" y="543"/>
                  </a:lnTo>
                  <a:lnTo>
                    <a:pt x="1681" y="504"/>
                  </a:lnTo>
                  <a:lnTo>
                    <a:pt x="1681" y="472"/>
                  </a:lnTo>
                  <a:lnTo>
                    <a:pt x="1688" y="441"/>
                  </a:lnTo>
                  <a:lnTo>
                    <a:pt x="1688" y="402"/>
                  </a:lnTo>
                  <a:lnTo>
                    <a:pt x="1695" y="370"/>
                  </a:lnTo>
                  <a:lnTo>
                    <a:pt x="1695" y="338"/>
                  </a:lnTo>
                  <a:lnTo>
                    <a:pt x="1702" y="313"/>
                  </a:lnTo>
                  <a:lnTo>
                    <a:pt x="1702" y="281"/>
                  </a:lnTo>
                  <a:lnTo>
                    <a:pt x="1709" y="249"/>
                  </a:lnTo>
                  <a:lnTo>
                    <a:pt x="1709" y="224"/>
                  </a:lnTo>
                  <a:lnTo>
                    <a:pt x="1715" y="198"/>
                  </a:lnTo>
                  <a:lnTo>
                    <a:pt x="1715" y="172"/>
                  </a:lnTo>
                  <a:lnTo>
                    <a:pt x="1722" y="147"/>
                  </a:lnTo>
                  <a:lnTo>
                    <a:pt x="1722" y="121"/>
                  </a:lnTo>
                  <a:lnTo>
                    <a:pt x="1729" y="102"/>
                  </a:lnTo>
                  <a:lnTo>
                    <a:pt x="1729" y="83"/>
                  </a:lnTo>
                  <a:lnTo>
                    <a:pt x="1736" y="64"/>
                  </a:lnTo>
                  <a:lnTo>
                    <a:pt x="1736" y="51"/>
                  </a:lnTo>
                  <a:lnTo>
                    <a:pt x="1743" y="38"/>
                  </a:lnTo>
                  <a:lnTo>
                    <a:pt x="1743" y="26"/>
                  </a:lnTo>
                  <a:lnTo>
                    <a:pt x="1749" y="19"/>
                  </a:lnTo>
                  <a:lnTo>
                    <a:pt x="1749" y="7"/>
                  </a:lnTo>
                  <a:lnTo>
                    <a:pt x="1756" y="0"/>
                  </a:lnTo>
                  <a:lnTo>
                    <a:pt x="1763" y="0"/>
                  </a:lnTo>
                  <a:lnTo>
                    <a:pt x="1770" y="7"/>
                  </a:lnTo>
                  <a:lnTo>
                    <a:pt x="1777" y="19"/>
                  </a:lnTo>
                  <a:lnTo>
                    <a:pt x="1777" y="26"/>
                  </a:lnTo>
                  <a:lnTo>
                    <a:pt x="1783" y="38"/>
                  </a:lnTo>
                  <a:lnTo>
                    <a:pt x="1783" y="51"/>
                  </a:lnTo>
                  <a:lnTo>
                    <a:pt x="1790" y="64"/>
                  </a:lnTo>
                  <a:lnTo>
                    <a:pt x="1790" y="83"/>
                  </a:lnTo>
                  <a:lnTo>
                    <a:pt x="1797" y="102"/>
                  </a:lnTo>
                  <a:lnTo>
                    <a:pt x="1797" y="121"/>
                  </a:lnTo>
                  <a:lnTo>
                    <a:pt x="1804" y="147"/>
                  </a:lnTo>
                  <a:lnTo>
                    <a:pt x="1804" y="172"/>
                  </a:lnTo>
                  <a:lnTo>
                    <a:pt x="1811" y="198"/>
                  </a:lnTo>
                  <a:lnTo>
                    <a:pt x="1811" y="224"/>
                  </a:lnTo>
                  <a:lnTo>
                    <a:pt x="1818" y="249"/>
                  </a:lnTo>
                  <a:lnTo>
                    <a:pt x="1818" y="281"/>
                  </a:lnTo>
                  <a:lnTo>
                    <a:pt x="1824" y="313"/>
                  </a:lnTo>
                  <a:lnTo>
                    <a:pt x="1824" y="338"/>
                  </a:lnTo>
                  <a:lnTo>
                    <a:pt x="1831" y="370"/>
                  </a:lnTo>
                  <a:lnTo>
                    <a:pt x="1831" y="402"/>
                  </a:lnTo>
                  <a:lnTo>
                    <a:pt x="1838" y="441"/>
                  </a:lnTo>
                  <a:lnTo>
                    <a:pt x="1838" y="472"/>
                  </a:lnTo>
                  <a:lnTo>
                    <a:pt x="1845" y="504"/>
                  </a:lnTo>
                  <a:lnTo>
                    <a:pt x="1845" y="536"/>
                  </a:lnTo>
                  <a:lnTo>
                    <a:pt x="1852" y="575"/>
                  </a:lnTo>
                  <a:lnTo>
                    <a:pt x="1852" y="607"/>
                  </a:lnTo>
                  <a:lnTo>
                    <a:pt x="1858" y="638"/>
                  </a:lnTo>
                  <a:lnTo>
                    <a:pt x="1858" y="677"/>
                  </a:lnTo>
                  <a:lnTo>
                    <a:pt x="1865" y="709"/>
                  </a:lnTo>
                  <a:lnTo>
                    <a:pt x="1865" y="741"/>
                  </a:lnTo>
                  <a:lnTo>
                    <a:pt x="1872" y="766"/>
                  </a:lnTo>
                  <a:lnTo>
                    <a:pt x="1872" y="798"/>
                  </a:lnTo>
                  <a:lnTo>
                    <a:pt x="1879" y="830"/>
                  </a:lnTo>
                  <a:lnTo>
                    <a:pt x="1879" y="855"/>
                  </a:lnTo>
                  <a:lnTo>
                    <a:pt x="1886" y="881"/>
                  </a:lnTo>
                  <a:lnTo>
                    <a:pt x="1886" y="906"/>
                  </a:lnTo>
                  <a:lnTo>
                    <a:pt x="1892" y="932"/>
                  </a:lnTo>
                  <a:lnTo>
                    <a:pt x="1892" y="958"/>
                  </a:lnTo>
                  <a:lnTo>
                    <a:pt x="1899" y="977"/>
                  </a:lnTo>
                  <a:lnTo>
                    <a:pt x="1899" y="996"/>
                  </a:lnTo>
                  <a:lnTo>
                    <a:pt x="1906" y="1015"/>
                  </a:lnTo>
                  <a:lnTo>
                    <a:pt x="1906" y="1028"/>
                  </a:lnTo>
                  <a:lnTo>
                    <a:pt x="1913" y="1041"/>
                  </a:lnTo>
                  <a:lnTo>
                    <a:pt x="1913" y="1053"/>
                  </a:lnTo>
                  <a:lnTo>
                    <a:pt x="1920" y="1060"/>
                  </a:lnTo>
                  <a:lnTo>
                    <a:pt x="1920" y="1072"/>
                  </a:lnTo>
                  <a:lnTo>
                    <a:pt x="1926" y="1079"/>
                  </a:lnTo>
                  <a:lnTo>
                    <a:pt x="1933" y="1072"/>
                  </a:lnTo>
                  <a:lnTo>
                    <a:pt x="1940" y="1072"/>
                  </a:lnTo>
                  <a:lnTo>
                    <a:pt x="1940" y="1060"/>
                  </a:lnTo>
                  <a:lnTo>
                    <a:pt x="1947" y="1053"/>
                  </a:lnTo>
                  <a:lnTo>
                    <a:pt x="1947" y="1041"/>
                  </a:lnTo>
                  <a:lnTo>
                    <a:pt x="1954" y="1028"/>
                  </a:lnTo>
                  <a:lnTo>
                    <a:pt x="1954" y="1015"/>
                  </a:lnTo>
                  <a:lnTo>
                    <a:pt x="1960" y="996"/>
                  </a:lnTo>
                  <a:lnTo>
                    <a:pt x="1960" y="977"/>
                  </a:lnTo>
                  <a:lnTo>
                    <a:pt x="1967" y="958"/>
                  </a:lnTo>
                  <a:lnTo>
                    <a:pt x="1967" y="932"/>
                  </a:lnTo>
                  <a:lnTo>
                    <a:pt x="1974" y="906"/>
                  </a:lnTo>
                  <a:lnTo>
                    <a:pt x="1974" y="881"/>
                  </a:lnTo>
                  <a:lnTo>
                    <a:pt x="1981" y="855"/>
                  </a:lnTo>
                  <a:lnTo>
                    <a:pt x="1981" y="830"/>
                  </a:lnTo>
                  <a:lnTo>
                    <a:pt x="1988" y="798"/>
                  </a:lnTo>
                  <a:lnTo>
                    <a:pt x="1988" y="766"/>
                  </a:lnTo>
                  <a:lnTo>
                    <a:pt x="1995" y="741"/>
                  </a:lnTo>
                  <a:lnTo>
                    <a:pt x="1995" y="709"/>
                  </a:lnTo>
                  <a:lnTo>
                    <a:pt x="2001" y="677"/>
                  </a:lnTo>
                  <a:lnTo>
                    <a:pt x="2001" y="638"/>
                  </a:lnTo>
                  <a:lnTo>
                    <a:pt x="2008" y="607"/>
                  </a:lnTo>
                  <a:lnTo>
                    <a:pt x="2008" y="575"/>
                  </a:lnTo>
                  <a:lnTo>
                    <a:pt x="2015" y="543"/>
                  </a:lnTo>
                  <a:lnTo>
                    <a:pt x="2015" y="504"/>
                  </a:lnTo>
                  <a:lnTo>
                    <a:pt x="2022" y="472"/>
                  </a:lnTo>
                  <a:lnTo>
                    <a:pt x="2022" y="441"/>
                  </a:lnTo>
                  <a:lnTo>
                    <a:pt x="2029" y="402"/>
                  </a:lnTo>
                  <a:lnTo>
                    <a:pt x="2029" y="370"/>
                  </a:lnTo>
                  <a:lnTo>
                    <a:pt x="2035" y="338"/>
                  </a:lnTo>
                  <a:lnTo>
                    <a:pt x="2035" y="313"/>
                  </a:lnTo>
                  <a:lnTo>
                    <a:pt x="2042" y="281"/>
                  </a:lnTo>
                  <a:lnTo>
                    <a:pt x="2042" y="249"/>
                  </a:lnTo>
                  <a:lnTo>
                    <a:pt x="2049" y="224"/>
                  </a:lnTo>
                  <a:lnTo>
                    <a:pt x="2049" y="198"/>
                  </a:lnTo>
                  <a:lnTo>
                    <a:pt x="2056" y="172"/>
                  </a:lnTo>
                  <a:lnTo>
                    <a:pt x="2056" y="147"/>
                  </a:lnTo>
                  <a:lnTo>
                    <a:pt x="2063" y="121"/>
                  </a:lnTo>
                  <a:lnTo>
                    <a:pt x="2063" y="102"/>
                  </a:lnTo>
                  <a:lnTo>
                    <a:pt x="2069" y="83"/>
                  </a:lnTo>
                  <a:lnTo>
                    <a:pt x="2069" y="64"/>
                  </a:lnTo>
                  <a:lnTo>
                    <a:pt x="2076" y="51"/>
                  </a:lnTo>
                  <a:lnTo>
                    <a:pt x="2076" y="38"/>
                  </a:lnTo>
                  <a:lnTo>
                    <a:pt x="2083" y="26"/>
                  </a:lnTo>
                  <a:lnTo>
                    <a:pt x="2083" y="19"/>
                  </a:lnTo>
                  <a:lnTo>
                    <a:pt x="2090" y="7"/>
                  </a:lnTo>
                  <a:lnTo>
                    <a:pt x="2097" y="0"/>
                  </a:lnTo>
                  <a:lnTo>
                    <a:pt x="2103" y="7"/>
                  </a:lnTo>
                  <a:lnTo>
                    <a:pt x="2110" y="7"/>
                  </a:lnTo>
                  <a:lnTo>
                    <a:pt x="2110" y="19"/>
                  </a:lnTo>
                  <a:lnTo>
                    <a:pt x="2117" y="26"/>
                  </a:lnTo>
                  <a:lnTo>
                    <a:pt x="2117" y="38"/>
                  </a:lnTo>
                  <a:lnTo>
                    <a:pt x="2124" y="51"/>
                  </a:lnTo>
                  <a:lnTo>
                    <a:pt x="2124" y="64"/>
                  </a:lnTo>
                  <a:lnTo>
                    <a:pt x="2131" y="83"/>
                  </a:lnTo>
                  <a:lnTo>
                    <a:pt x="2131" y="102"/>
                  </a:lnTo>
                  <a:lnTo>
                    <a:pt x="2137" y="121"/>
                  </a:lnTo>
                  <a:lnTo>
                    <a:pt x="2137" y="147"/>
                  </a:lnTo>
                  <a:lnTo>
                    <a:pt x="2144" y="172"/>
                  </a:lnTo>
                  <a:lnTo>
                    <a:pt x="2144" y="198"/>
                  </a:lnTo>
                  <a:lnTo>
                    <a:pt x="2151" y="224"/>
                  </a:lnTo>
                  <a:lnTo>
                    <a:pt x="2151" y="249"/>
                  </a:lnTo>
                  <a:lnTo>
                    <a:pt x="2158" y="281"/>
                  </a:lnTo>
                  <a:lnTo>
                    <a:pt x="2158" y="313"/>
                  </a:lnTo>
                  <a:lnTo>
                    <a:pt x="2158" y="338"/>
                  </a:lnTo>
                  <a:lnTo>
                    <a:pt x="2165" y="370"/>
                  </a:lnTo>
                  <a:lnTo>
                    <a:pt x="2165" y="402"/>
                  </a:lnTo>
                  <a:lnTo>
                    <a:pt x="2171" y="441"/>
                  </a:lnTo>
                  <a:lnTo>
                    <a:pt x="2171" y="472"/>
                  </a:lnTo>
                  <a:lnTo>
                    <a:pt x="2178" y="504"/>
                  </a:lnTo>
                  <a:lnTo>
                    <a:pt x="2178" y="543"/>
                  </a:lnTo>
                  <a:lnTo>
                    <a:pt x="2185" y="575"/>
                  </a:lnTo>
                  <a:lnTo>
                    <a:pt x="2185" y="607"/>
                  </a:lnTo>
                  <a:lnTo>
                    <a:pt x="2192" y="638"/>
                  </a:lnTo>
                  <a:lnTo>
                    <a:pt x="2192" y="677"/>
                  </a:lnTo>
                  <a:lnTo>
                    <a:pt x="2199" y="709"/>
                  </a:lnTo>
                  <a:lnTo>
                    <a:pt x="2199" y="741"/>
                  </a:lnTo>
                  <a:lnTo>
                    <a:pt x="2206" y="766"/>
                  </a:lnTo>
                  <a:lnTo>
                    <a:pt x="2206" y="798"/>
                  </a:lnTo>
                  <a:lnTo>
                    <a:pt x="2212" y="830"/>
                  </a:lnTo>
                  <a:lnTo>
                    <a:pt x="2212" y="855"/>
                  </a:lnTo>
                  <a:lnTo>
                    <a:pt x="2219" y="881"/>
                  </a:lnTo>
                  <a:lnTo>
                    <a:pt x="2219" y="906"/>
                  </a:lnTo>
                  <a:lnTo>
                    <a:pt x="2226" y="932"/>
                  </a:lnTo>
                  <a:lnTo>
                    <a:pt x="2226" y="958"/>
                  </a:lnTo>
                  <a:lnTo>
                    <a:pt x="2233" y="977"/>
                  </a:lnTo>
                  <a:lnTo>
                    <a:pt x="2233" y="996"/>
                  </a:lnTo>
                  <a:lnTo>
                    <a:pt x="2240" y="1015"/>
                  </a:lnTo>
                  <a:lnTo>
                    <a:pt x="2240" y="1028"/>
                  </a:lnTo>
                  <a:lnTo>
                    <a:pt x="2246" y="1041"/>
                  </a:lnTo>
                  <a:lnTo>
                    <a:pt x="2246" y="1053"/>
                  </a:lnTo>
                  <a:lnTo>
                    <a:pt x="2253" y="1060"/>
                  </a:lnTo>
                  <a:lnTo>
                    <a:pt x="2253" y="1072"/>
                  </a:lnTo>
                  <a:lnTo>
                    <a:pt x="2260" y="1079"/>
                  </a:lnTo>
                  <a:lnTo>
                    <a:pt x="2267" y="1079"/>
                  </a:lnTo>
                  <a:lnTo>
                    <a:pt x="2274" y="1072"/>
                  </a:lnTo>
                  <a:lnTo>
                    <a:pt x="2280" y="1060"/>
                  </a:lnTo>
                  <a:lnTo>
                    <a:pt x="2280" y="1053"/>
                  </a:lnTo>
                  <a:lnTo>
                    <a:pt x="2287" y="1041"/>
                  </a:lnTo>
                  <a:lnTo>
                    <a:pt x="2287" y="1028"/>
                  </a:lnTo>
                  <a:lnTo>
                    <a:pt x="2294" y="1015"/>
                  </a:lnTo>
                  <a:lnTo>
                    <a:pt x="2294" y="996"/>
                  </a:lnTo>
                  <a:lnTo>
                    <a:pt x="2301" y="977"/>
                  </a:lnTo>
                  <a:lnTo>
                    <a:pt x="2301" y="958"/>
                  </a:lnTo>
                  <a:lnTo>
                    <a:pt x="2308" y="932"/>
                  </a:lnTo>
                  <a:lnTo>
                    <a:pt x="2308" y="906"/>
                  </a:lnTo>
                  <a:lnTo>
                    <a:pt x="2314" y="881"/>
                  </a:lnTo>
                  <a:lnTo>
                    <a:pt x="2314" y="855"/>
                  </a:lnTo>
                  <a:lnTo>
                    <a:pt x="2321" y="830"/>
                  </a:lnTo>
                  <a:lnTo>
                    <a:pt x="2321" y="798"/>
                  </a:lnTo>
                  <a:lnTo>
                    <a:pt x="2328" y="766"/>
                  </a:lnTo>
                  <a:lnTo>
                    <a:pt x="2328" y="741"/>
                  </a:lnTo>
                  <a:lnTo>
                    <a:pt x="2335" y="709"/>
                  </a:lnTo>
                  <a:lnTo>
                    <a:pt x="2335" y="677"/>
                  </a:lnTo>
                  <a:lnTo>
                    <a:pt x="2342" y="638"/>
                  </a:lnTo>
                  <a:lnTo>
                    <a:pt x="2342" y="607"/>
                  </a:lnTo>
                  <a:lnTo>
                    <a:pt x="2348" y="575"/>
                  </a:lnTo>
                  <a:lnTo>
                    <a:pt x="2348" y="543"/>
                  </a:lnTo>
                  <a:lnTo>
                    <a:pt x="2355" y="504"/>
                  </a:lnTo>
                  <a:lnTo>
                    <a:pt x="2355" y="472"/>
                  </a:lnTo>
                  <a:lnTo>
                    <a:pt x="2362" y="441"/>
                  </a:lnTo>
                  <a:lnTo>
                    <a:pt x="2362" y="402"/>
                  </a:lnTo>
                  <a:lnTo>
                    <a:pt x="2369" y="370"/>
                  </a:lnTo>
                  <a:lnTo>
                    <a:pt x="2369" y="338"/>
                  </a:lnTo>
                  <a:lnTo>
                    <a:pt x="2376" y="313"/>
                  </a:lnTo>
                  <a:lnTo>
                    <a:pt x="2376" y="281"/>
                  </a:lnTo>
                  <a:lnTo>
                    <a:pt x="2383" y="249"/>
                  </a:lnTo>
                  <a:lnTo>
                    <a:pt x="2383" y="224"/>
                  </a:lnTo>
                  <a:lnTo>
                    <a:pt x="2389" y="198"/>
                  </a:lnTo>
                  <a:lnTo>
                    <a:pt x="2389" y="172"/>
                  </a:lnTo>
                  <a:lnTo>
                    <a:pt x="2396" y="147"/>
                  </a:lnTo>
                  <a:lnTo>
                    <a:pt x="2396" y="121"/>
                  </a:lnTo>
                  <a:lnTo>
                    <a:pt x="2396" y="102"/>
                  </a:lnTo>
                  <a:lnTo>
                    <a:pt x="2403" y="83"/>
                  </a:lnTo>
                  <a:lnTo>
                    <a:pt x="2403" y="64"/>
                  </a:lnTo>
                  <a:lnTo>
                    <a:pt x="2410" y="51"/>
                  </a:lnTo>
                  <a:lnTo>
                    <a:pt x="2410" y="38"/>
                  </a:lnTo>
                  <a:lnTo>
                    <a:pt x="2417" y="26"/>
                  </a:lnTo>
                  <a:lnTo>
                    <a:pt x="2417" y="19"/>
                  </a:lnTo>
                  <a:lnTo>
                    <a:pt x="2423" y="7"/>
                  </a:lnTo>
                  <a:lnTo>
                    <a:pt x="2430" y="0"/>
                  </a:lnTo>
                  <a:lnTo>
                    <a:pt x="2437" y="7"/>
                  </a:lnTo>
                  <a:lnTo>
                    <a:pt x="2444" y="7"/>
                  </a:lnTo>
                  <a:lnTo>
                    <a:pt x="2444" y="19"/>
                  </a:lnTo>
                  <a:lnTo>
                    <a:pt x="2451" y="26"/>
                  </a:lnTo>
                  <a:lnTo>
                    <a:pt x="2451" y="38"/>
                  </a:lnTo>
                  <a:lnTo>
                    <a:pt x="2457" y="51"/>
                  </a:lnTo>
                  <a:lnTo>
                    <a:pt x="2457" y="64"/>
                  </a:lnTo>
                  <a:lnTo>
                    <a:pt x="2464" y="83"/>
                  </a:lnTo>
                  <a:lnTo>
                    <a:pt x="2464" y="102"/>
                  </a:lnTo>
                  <a:lnTo>
                    <a:pt x="2471" y="121"/>
                  </a:lnTo>
                  <a:lnTo>
                    <a:pt x="2471" y="147"/>
                  </a:lnTo>
                  <a:lnTo>
                    <a:pt x="2478" y="172"/>
                  </a:lnTo>
                  <a:lnTo>
                    <a:pt x="2478" y="198"/>
                  </a:lnTo>
                  <a:lnTo>
                    <a:pt x="2485" y="224"/>
                  </a:lnTo>
                  <a:lnTo>
                    <a:pt x="2485" y="249"/>
                  </a:lnTo>
                  <a:lnTo>
                    <a:pt x="2491" y="281"/>
                  </a:lnTo>
                  <a:lnTo>
                    <a:pt x="2491" y="313"/>
                  </a:lnTo>
                  <a:lnTo>
                    <a:pt x="2498" y="338"/>
                  </a:lnTo>
                  <a:lnTo>
                    <a:pt x="2498" y="370"/>
                  </a:lnTo>
                  <a:lnTo>
                    <a:pt x="2505" y="402"/>
                  </a:lnTo>
                  <a:lnTo>
                    <a:pt x="2505" y="441"/>
                  </a:lnTo>
                  <a:lnTo>
                    <a:pt x="2512" y="472"/>
                  </a:lnTo>
                  <a:lnTo>
                    <a:pt x="2512" y="504"/>
                  </a:lnTo>
                  <a:lnTo>
                    <a:pt x="2519" y="536"/>
                  </a:lnTo>
                  <a:lnTo>
                    <a:pt x="2519" y="575"/>
                  </a:lnTo>
                  <a:lnTo>
                    <a:pt x="2525" y="607"/>
                  </a:lnTo>
                  <a:lnTo>
                    <a:pt x="2525" y="638"/>
                  </a:lnTo>
                  <a:lnTo>
                    <a:pt x="2532" y="677"/>
                  </a:lnTo>
                  <a:lnTo>
                    <a:pt x="2532" y="709"/>
                  </a:lnTo>
                  <a:lnTo>
                    <a:pt x="2539" y="741"/>
                  </a:lnTo>
                  <a:lnTo>
                    <a:pt x="2539" y="766"/>
                  </a:lnTo>
                  <a:lnTo>
                    <a:pt x="2546" y="798"/>
                  </a:lnTo>
                  <a:lnTo>
                    <a:pt x="2546" y="830"/>
                  </a:lnTo>
                  <a:lnTo>
                    <a:pt x="2553" y="855"/>
                  </a:lnTo>
                  <a:lnTo>
                    <a:pt x="2553" y="881"/>
                  </a:lnTo>
                  <a:lnTo>
                    <a:pt x="2560" y="906"/>
                  </a:lnTo>
                  <a:lnTo>
                    <a:pt x="2560" y="932"/>
                  </a:lnTo>
                  <a:lnTo>
                    <a:pt x="2566" y="958"/>
                  </a:lnTo>
                  <a:lnTo>
                    <a:pt x="2566" y="977"/>
                  </a:lnTo>
                  <a:lnTo>
                    <a:pt x="2573" y="996"/>
                  </a:lnTo>
                  <a:lnTo>
                    <a:pt x="2573" y="1015"/>
                  </a:lnTo>
                  <a:lnTo>
                    <a:pt x="2580" y="1028"/>
                  </a:lnTo>
                  <a:lnTo>
                    <a:pt x="2580" y="1041"/>
                  </a:lnTo>
                  <a:lnTo>
                    <a:pt x="2587" y="1053"/>
                  </a:lnTo>
                  <a:lnTo>
                    <a:pt x="2587" y="1060"/>
                  </a:lnTo>
                  <a:lnTo>
                    <a:pt x="2594" y="1072"/>
                  </a:lnTo>
                  <a:lnTo>
                    <a:pt x="2600" y="1079"/>
                  </a:lnTo>
                  <a:lnTo>
                    <a:pt x="2607" y="1072"/>
                  </a:lnTo>
                  <a:lnTo>
                    <a:pt x="2614" y="1072"/>
                  </a:lnTo>
                  <a:lnTo>
                    <a:pt x="2614" y="1060"/>
                  </a:lnTo>
                  <a:lnTo>
                    <a:pt x="2621" y="1053"/>
                  </a:lnTo>
                  <a:lnTo>
                    <a:pt x="2621" y="1041"/>
                  </a:lnTo>
                  <a:lnTo>
                    <a:pt x="2628" y="1028"/>
                  </a:lnTo>
                  <a:lnTo>
                    <a:pt x="2628" y="1015"/>
                  </a:lnTo>
                  <a:lnTo>
                    <a:pt x="2634" y="996"/>
                  </a:lnTo>
                  <a:lnTo>
                    <a:pt x="2634" y="977"/>
                  </a:lnTo>
                  <a:lnTo>
                    <a:pt x="2634" y="958"/>
                  </a:lnTo>
                  <a:lnTo>
                    <a:pt x="2641" y="932"/>
                  </a:lnTo>
                  <a:lnTo>
                    <a:pt x="2641" y="906"/>
                  </a:lnTo>
                  <a:lnTo>
                    <a:pt x="2648" y="881"/>
                  </a:lnTo>
                  <a:lnTo>
                    <a:pt x="2648" y="855"/>
                  </a:lnTo>
                  <a:lnTo>
                    <a:pt x="2655" y="830"/>
                  </a:lnTo>
                  <a:lnTo>
                    <a:pt x="2655" y="798"/>
                  </a:lnTo>
                  <a:lnTo>
                    <a:pt x="2662" y="766"/>
                  </a:lnTo>
                  <a:lnTo>
                    <a:pt x="2662" y="741"/>
                  </a:lnTo>
                  <a:lnTo>
                    <a:pt x="2668" y="709"/>
                  </a:lnTo>
                  <a:lnTo>
                    <a:pt x="2668" y="677"/>
                  </a:lnTo>
                  <a:lnTo>
                    <a:pt x="2675" y="638"/>
                  </a:lnTo>
                  <a:lnTo>
                    <a:pt x="2675" y="607"/>
                  </a:lnTo>
                  <a:lnTo>
                    <a:pt x="2682" y="575"/>
                  </a:lnTo>
                  <a:lnTo>
                    <a:pt x="2682" y="543"/>
                  </a:lnTo>
                  <a:lnTo>
                    <a:pt x="2689" y="504"/>
                  </a:lnTo>
                  <a:lnTo>
                    <a:pt x="2689" y="472"/>
                  </a:lnTo>
                  <a:lnTo>
                    <a:pt x="2696" y="441"/>
                  </a:lnTo>
                  <a:lnTo>
                    <a:pt x="2696" y="402"/>
                  </a:lnTo>
                  <a:lnTo>
                    <a:pt x="2702" y="370"/>
                  </a:lnTo>
                  <a:lnTo>
                    <a:pt x="2702" y="338"/>
                  </a:lnTo>
                  <a:lnTo>
                    <a:pt x="2709" y="313"/>
                  </a:lnTo>
                  <a:lnTo>
                    <a:pt x="2709" y="281"/>
                  </a:lnTo>
                  <a:lnTo>
                    <a:pt x="2716" y="249"/>
                  </a:lnTo>
                  <a:lnTo>
                    <a:pt x="2716" y="224"/>
                  </a:lnTo>
                  <a:lnTo>
                    <a:pt x="2723" y="198"/>
                  </a:lnTo>
                  <a:lnTo>
                    <a:pt x="2723" y="172"/>
                  </a:lnTo>
                  <a:lnTo>
                    <a:pt x="2730" y="147"/>
                  </a:lnTo>
                  <a:lnTo>
                    <a:pt x="2730" y="121"/>
                  </a:lnTo>
                  <a:lnTo>
                    <a:pt x="2736" y="102"/>
                  </a:lnTo>
                  <a:lnTo>
                    <a:pt x="2736" y="83"/>
                  </a:lnTo>
                  <a:lnTo>
                    <a:pt x="2743" y="64"/>
                  </a:lnTo>
                  <a:lnTo>
                    <a:pt x="2743" y="51"/>
                  </a:lnTo>
                  <a:lnTo>
                    <a:pt x="2750" y="38"/>
                  </a:lnTo>
                  <a:lnTo>
                    <a:pt x="2750" y="26"/>
                  </a:lnTo>
                  <a:lnTo>
                    <a:pt x="2757" y="19"/>
                  </a:lnTo>
                  <a:lnTo>
                    <a:pt x="2757" y="7"/>
                  </a:lnTo>
                  <a:lnTo>
                    <a:pt x="2764" y="0"/>
                  </a:lnTo>
                  <a:lnTo>
                    <a:pt x="2771" y="0"/>
                  </a:lnTo>
                  <a:lnTo>
                    <a:pt x="2777" y="7"/>
                  </a:lnTo>
                  <a:lnTo>
                    <a:pt x="2784" y="19"/>
                  </a:lnTo>
                  <a:lnTo>
                    <a:pt x="2784" y="26"/>
                  </a:lnTo>
                  <a:lnTo>
                    <a:pt x="2791" y="38"/>
                  </a:lnTo>
                  <a:lnTo>
                    <a:pt x="2791" y="51"/>
                  </a:lnTo>
                  <a:lnTo>
                    <a:pt x="2798" y="64"/>
                  </a:lnTo>
                  <a:lnTo>
                    <a:pt x="2798" y="83"/>
                  </a:lnTo>
                  <a:lnTo>
                    <a:pt x="2805" y="102"/>
                  </a:lnTo>
                  <a:lnTo>
                    <a:pt x="2805" y="121"/>
                  </a:lnTo>
                  <a:lnTo>
                    <a:pt x="2811" y="147"/>
                  </a:lnTo>
                  <a:lnTo>
                    <a:pt x="2811" y="172"/>
                  </a:lnTo>
                  <a:lnTo>
                    <a:pt x="2818" y="198"/>
                  </a:lnTo>
                  <a:lnTo>
                    <a:pt x="2818" y="224"/>
                  </a:lnTo>
                  <a:lnTo>
                    <a:pt x="2825" y="249"/>
                  </a:lnTo>
                  <a:lnTo>
                    <a:pt x="2825" y="281"/>
                  </a:lnTo>
                  <a:lnTo>
                    <a:pt x="2832" y="313"/>
                  </a:lnTo>
                  <a:lnTo>
                    <a:pt x="2832" y="338"/>
                  </a:lnTo>
                  <a:lnTo>
                    <a:pt x="2839" y="370"/>
                  </a:lnTo>
                  <a:lnTo>
                    <a:pt x="2839" y="402"/>
                  </a:lnTo>
                  <a:lnTo>
                    <a:pt x="2845" y="441"/>
                  </a:lnTo>
                  <a:lnTo>
                    <a:pt x="2845" y="472"/>
                  </a:lnTo>
                  <a:lnTo>
                    <a:pt x="2852" y="504"/>
                  </a:lnTo>
                  <a:lnTo>
                    <a:pt x="2852" y="543"/>
                  </a:lnTo>
                  <a:lnTo>
                    <a:pt x="2859" y="575"/>
                  </a:lnTo>
                  <a:lnTo>
                    <a:pt x="2859" y="607"/>
                  </a:lnTo>
                  <a:lnTo>
                    <a:pt x="2866" y="638"/>
                  </a:lnTo>
                  <a:lnTo>
                    <a:pt x="2866" y="677"/>
                  </a:lnTo>
                  <a:lnTo>
                    <a:pt x="2873" y="709"/>
                  </a:lnTo>
                  <a:lnTo>
                    <a:pt x="2873" y="741"/>
                  </a:lnTo>
                  <a:lnTo>
                    <a:pt x="2879" y="766"/>
                  </a:lnTo>
                  <a:lnTo>
                    <a:pt x="2879" y="798"/>
                  </a:lnTo>
                  <a:lnTo>
                    <a:pt x="2879" y="830"/>
                  </a:lnTo>
                  <a:lnTo>
                    <a:pt x="2886" y="855"/>
                  </a:lnTo>
                  <a:lnTo>
                    <a:pt x="2886" y="881"/>
                  </a:lnTo>
                  <a:lnTo>
                    <a:pt x="2893" y="906"/>
                  </a:lnTo>
                  <a:lnTo>
                    <a:pt x="2893" y="932"/>
                  </a:lnTo>
                  <a:lnTo>
                    <a:pt x="2900" y="958"/>
                  </a:lnTo>
                  <a:lnTo>
                    <a:pt x="2900" y="977"/>
                  </a:lnTo>
                  <a:lnTo>
                    <a:pt x="2907" y="996"/>
                  </a:lnTo>
                  <a:lnTo>
                    <a:pt x="2907" y="1015"/>
                  </a:lnTo>
                  <a:lnTo>
                    <a:pt x="2913" y="1028"/>
                  </a:lnTo>
                  <a:lnTo>
                    <a:pt x="2913" y="1041"/>
                  </a:lnTo>
                  <a:lnTo>
                    <a:pt x="2920" y="1053"/>
                  </a:lnTo>
                  <a:lnTo>
                    <a:pt x="2920" y="1060"/>
                  </a:lnTo>
                  <a:lnTo>
                    <a:pt x="2927" y="1072"/>
                  </a:lnTo>
                  <a:lnTo>
                    <a:pt x="2934" y="1079"/>
                  </a:lnTo>
                  <a:lnTo>
                    <a:pt x="2941" y="1072"/>
                  </a:lnTo>
                  <a:lnTo>
                    <a:pt x="2948" y="1072"/>
                  </a:lnTo>
                  <a:lnTo>
                    <a:pt x="2948" y="1060"/>
                  </a:lnTo>
                  <a:lnTo>
                    <a:pt x="2954" y="1053"/>
                  </a:lnTo>
                  <a:lnTo>
                    <a:pt x="2954" y="1041"/>
                  </a:lnTo>
                  <a:lnTo>
                    <a:pt x="2961" y="1028"/>
                  </a:lnTo>
                  <a:lnTo>
                    <a:pt x="2961" y="1015"/>
                  </a:lnTo>
                  <a:lnTo>
                    <a:pt x="2968" y="996"/>
                  </a:lnTo>
                  <a:lnTo>
                    <a:pt x="2968" y="977"/>
                  </a:lnTo>
                  <a:lnTo>
                    <a:pt x="2975" y="958"/>
                  </a:lnTo>
                  <a:lnTo>
                    <a:pt x="2975" y="932"/>
                  </a:lnTo>
                  <a:lnTo>
                    <a:pt x="2982" y="906"/>
                  </a:lnTo>
                  <a:lnTo>
                    <a:pt x="2982" y="881"/>
                  </a:lnTo>
                  <a:lnTo>
                    <a:pt x="2988" y="855"/>
                  </a:lnTo>
                  <a:lnTo>
                    <a:pt x="2988" y="830"/>
                  </a:lnTo>
                  <a:lnTo>
                    <a:pt x="2995" y="798"/>
                  </a:lnTo>
                  <a:lnTo>
                    <a:pt x="2995" y="766"/>
                  </a:lnTo>
                  <a:lnTo>
                    <a:pt x="3002" y="741"/>
                  </a:lnTo>
                  <a:lnTo>
                    <a:pt x="3002" y="709"/>
                  </a:lnTo>
                  <a:lnTo>
                    <a:pt x="3009" y="677"/>
                  </a:lnTo>
                  <a:lnTo>
                    <a:pt x="3009" y="638"/>
                  </a:lnTo>
                  <a:lnTo>
                    <a:pt x="3016" y="607"/>
                  </a:lnTo>
                  <a:lnTo>
                    <a:pt x="3016" y="575"/>
                  </a:lnTo>
                  <a:lnTo>
                    <a:pt x="3022" y="543"/>
                  </a:lnTo>
                  <a:lnTo>
                    <a:pt x="3022" y="504"/>
                  </a:lnTo>
                  <a:lnTo>
                    <a:pt x="3029" y="472"/>
                  </a:lnTo>
                  <a:lnTo>
                    <a:pt x="3029" y="441"/>
                  </a:lnTo>
                  <a:lnTo>
                    <a:pt x="3036" y="402"/>
                  </a:lnTo>
                  <a:lnTo>
                    <a:pt x="3036" y="370"/>
                  </a:lnTo>
                  <a:lnTo>
                    <a:pt x="3043" y="338"/>
                  </a:lnTo>
                  <a:lnTo>
                    <a:pt x="3043" y="313"/>
                  </a:lnTo>
                  <a:lnTo>
                    <a:pt x="3050" y="281"/>
                  </a:lnTo>
                  <a:lnTo>
                    <a:pt x="3050" y="249"/>
                  </a:lnTo>
                  <a:lnTo>
                    <a:pt x="3056" y="224"/>
                  </a:lnTo>
                  <a:lnTo>
                    <a:pt x="3056" y="198"/>
                  </a:lnTo>
                  <a:lnTo>
                    <a:pt x="3063" y="172"/>
                  </a:lnTo>
                  <a:lnTo>
                    <a:pt x="3063" y="147"/>
                  </a:lnTo>
                  <a:lnTo>
                    <a:pt x="3070" y="121"/>
                  </a:lnTo>
                  <a:lnTo>
                    <a:pt x="3070" y="102"/>
                  </a:lnTo>
                  <a:lnTo>
                    <a:pt x="3077" y="83"/>
                  </a:lnTo>
                  <a:lnTo>
                    <a:pt x="3077" y="64"/>
                  </a:lnTo>
                  <a:lnTo>
                    <a:pt x="3084" y="51"/>
                  </a:lnTo>
                  <a:lnTo>
                    <a:pt x="3084" y="38"/>
                  </a:lnTo>
                  <a:lnTo>
                    <a:pt x="3090" y="26"/>
                  </a:lnTo>
                  <a:lnTo>
                    <a:pt x="3090" y="19"/>
                  </a:lnTo>
                  <a:lnTo>
                    <a:pt x="3097" y="7"/>
                  </a:lnTo>
                  <a:lnTo>
                    <a:pt x="3104" y="0"/>
                  </a:lnTo>
                  <a:lnTo>
                    <a:pt x="3111" y="7"/>
                  </a:lnTo>
                  <a:lnTo>
                    <a:pt x="3118" y="7"/>
                  </a:lnTo>
                  <a:lnTo>
                    <a:pt x="3118" y="19"/>
                  </a:lnTo>
                  <a:lnTo>
                    <a:pt x="3118" y="26"/>
                  </a:lnTo>
                  <a:lnTo>
                    <a:pt x="3125" y="38"/>
                  </a:lnTo>
                  <a:lnTo>
                    <a:pt x="3125" y="51"/>
                  </a:lnTo>
                  <a:lnTo>
                    <a:pt x="3131" y="64"/>
                  </a:lnTo>
                  <a:lnTo>
                    <a:pt x="3131" y="83"/>
                  </a:lnTo>
                  <a:lnTo>
                    <a:pt x="3138" y="102"/>
                  </a:lnTo>
                  <a:lnTo>
                    <a:pt x="3138" y="121"/>
                  </a:lnTo>
                  <a:lnTo>
                    <a:pt x="3145" y="147"/>
                  </a:lnTo>
                  <a:lnTo>
                    <a:pt x="3145" y="172"/>
                  </a:lnTo>
                  <a:lnTo>
                    <a:pt x="3152" y="198"/>
                  </a:lnTo>
                  <a:lnTo>
                    <a:pt x="3152" y="224"/>
                  </a:lnTo>
                  <a:lnTo>
                    <a:pt x="3159" y="249"/>
                  </a:lnTo>
                  <a:lnTo>
                    <a:pt x="3159" y="281"/>
                  </a:lnTo>
                  <a:lnTo>
                    <a:pt x="3165" y="313"/>
                  </a:lnTo>
                  <a:lnTo>
                    <a:pt x="3165" y="338"/>
                  </a:lnTo>
                  <a:lnTo>
                    <a:pt x="3172" y="370"/>
                  </a:lnTo>
                  <a:lnTo>
                    <a:pt x="3172" y="402"/>
                  </a:lnTo>
                  <a:lnTo>
                    <a:pt x="3179" y="441"/>
                  </a:lnTo>
                  <a:lnTo>
                    <a:pt x="3179" y="472"/>
                  </a:lnTo>
                  <a:lnTo>
                    <a:pt x="3186" y="504"/>
                  </a:lnTo>
                  <a:lnTo>
                    <a:pt x="3186" y="536"/>
                  </a:lnTo>
                  <a:lnTo>
                    <a:pt x="3193" y="575"/>
                  </a:lnTo>
                  <a:lnTo>
                    <a:pt x="3193" y="607"/>
                  </a:lnTo>
                  <a:lnTo>
                    <a:pt x="3199" y="638"/>
                  </a:lnTo>
                  <a:lnTo>
                    <a:pt x="3199" y="677"/>
                  </a:lnTo>
                  <a:lnTo>
                    <a:pt x="3206" y="709"/>
                  </a:lnTo>
                  <a:lnTo>
                    <a:pt x="3206" y="741"/>
                  </a:lnTo>
                  <a:lnTo>
                    <a:pt x="3213" y="766"/>
                  </a:lnTo>
                  <a:lnTo>
                    <a:pt x="3213" y="798"/>
                  </a:lnTo>
                  <a:lnTo>
                    <a:pt x="3220" y="830"/>
                  </a:lnTo>
                  <a:lnTo>
                    <a:pt x="3220" y="855"/>
                  </a:lnTo>
                  <a:lnTo>
                    <a:pt x="3227" y="881"/>
                  </a:lnTo>
                  <a:lnTo>
                    <a:pt x="3227" y="906"/>
                  </a:lnTo>
                  <a:lnTo>
                    <a:pt x="3233" y="932"/>
                  </a:lnTo>
                  <a:lnTo>
                    <a:pt x="3233" y="958"/>
                  </a:lnTo>
                  <a:lnTo>
                    <a:pt x="3240" y="977"/>
                  </a:lnTo>
                  <a:lnTo>
                    <a:pt x="3240" y="996"/>
                  </a:lnTo>
                  <a:lnTo>
                    <a:pt x="3247" y="1015"/>
                  </a:lnTo>
                  <a:lnTo>
                    <a:pt x="3247" y="1028"/>
                  </a:lnTo>
                  <a:lnTo>
                    <a:pt x="3254" y="1041"/>
                  </a:lnTo>
                  <a:lnTo>
                    <a:pt x="3254" y="1053"/>
                  </a:lnTo>
                  <a:lnTo>
                    <a:pt x="3261" y="1060"/>
                  </a:lnTo>
                  <a:lnTo>
                    <a:pt x="3261" y="1072"/>
                  </a:lnTo>
                  <a:lnTo>
                    <a:pt x="3267" y="1079"/>
                  </a:lnTo>
                  <a:lnTo>
                    <a:pt x="3274" y="1079"/>
                  </a:lnTo>
                  <a:lnTo>
                    <a:pt x="3281" y="1072"/>
                  </a:lnTo>
                  <a:lnTo>
                    <a:pt x="3288" y="1060"/>
                  </a:lnTo>
                  <a:lnTo>
                    <a:pt x="3288" y="1053"/>
                  </a:lnTo>
                  <a:lnTo>
                    <a:pt x="3295" y="1041"/>
                  </a:lnTo>
                  <a:lnTo>
                    <a:pt x="3295" y="1028"/>
                  </a:lnTo>
                  <a:lnTo>
                    <a:pt x="3301" y="1015"/>
                  </a:lnTo>
                  <a:lnTo>
                    <a:pt x="3301" y="996"/>
                  </a:lnTo>
                  <a:lnTo>
                    <a:pt x="3308" y="977"/>
                  </a:lnTo>
                  <a:lnTo>
                    <a:pt x="3308" y="958"/>
                  </a:lnTo>
                  <a:lnTo>
                    <a:pt x="3315" y="932"/>
                  </a:lnTo>
                  <a:lnTo>
                    <a:pt x="3315" y="906"/>
                  </a:lnTo>
                  <a:lnTo>
                    <a:pt x="3322" y="881"/>
                  </a:lnTo>
                  <a:lnTo>
                    <a:pt x="3322" y="855"/>
                  </a:lnTo>
                  <a:lnTo>
                    <a:pt x="3329" y="830"/>
                  </a:lnTo>
                  <a:lnTo>
                    <a:pt x="3329" y="798"/>
                  </a:lnTo>
                  <a:lnTo>
                    <a:pt x="3336" y="766"/>
                  </a:lnTo>
                  <a:lnTo>
                    <a:pt x="3336" y="741"/>
                  </a:lnTo>
                  <a:lnTo>
                    <a:pt x="3342" y="709"/>
                  </a:lnTo>
                  <a:lnTo>
                    <a:pt x="3342" y="677"/>
                  </a:lnTo>
                  <a:lnTo>
                    <a:pt x="3349" y="638"/>
                  </a:lnTo>
                  <a:lnTo>
                    <a:pt x="3349" y="607"/>
                  </a:lnTo>
                  <a:lnTo>
                    <a:pt x="3356" y="575"/>
                  </a:lnTo>
                  <a:lnTo>
                    <a:pt x="3356" y="543"/>
                  </a:lnTo>
                </a:path>
              </a:pathLst>
            </a:custGeom>
            <a:noFill/>
            <a:ln w="22225">
              <a:solidFill>
                <a:schemeClr val="tx1"/>
              </a:solidFill>
              <a:prstDash val="solid"/>
              <a:round/>
              <a:headEnd/>
              <a:tailEnd/>
            </a:ln>
          </p:spPr>
          <p:txBody>
            <a:bodyPr/>
            <a:lstStyle/>
            <a:p>
              <a:endParaRPr lang="fr-FR"/>
            </a:p>
          </p:txBody>
        </p:sp>
        <p:sp>
          <p:nvSpPr>
            <p:cNvPr id="177309" name="Freeform 157"/>
            <p:cNvSpPr>
              <a:spLocks/>
            </p:cNvSpPr>
            <p:nvPr/>
          </p:nvSpPr>
          <p:spPr bwMode="auto">
            <a:xfrm>
              <a:off x="1348" y="1501"/>
              <a:ext cx="3356" cy="363"/>
            </a:xfrm>
            <a:custGeom>
              <a:avLst/>
              <a:gdLst/>
              <a:ahLst/>
              <a:cxnLst>
                <a:cxn ang="0">
                  <a:pos x="48" y="127"/>
                </a:cxn>
                <a:cxn ang="0">
                  <a:pos x="102" y="255"/>
                </a:cxn>
                <a:cxn ang="0">
                  <a:pos x="157" y="83"/>
                </a:cxn>
                <a:cxn ang="0">
                  <a:pos x="211" y="293"/>
                </a:cxn>
                <a:cxn ang="0">
                  <a:pos x="265" y="51"/>
                </a:cxn>
                <a:cxn ang="0">
                  <a:pos x="320" y="325"/>
                </a:cxn>
                <a:cxn ang="0">
                  <a:pos x="374" y="25"/>
                </a:cxn>
                <a:cxn ang="0">
                  <a:pos x="429" y="351"/>
                </a:cxn>
                <a:cxn ang="0">
                  <a:pos x="477" y="6"/>
                </a:cxn>
                <a:cxn ang="0">
                  <a:pos x="531" y="357"/>
                </a:cxn>
                <a:cxn ang="0">
                  <a:pos x="585" y="0"/>
                </a:cxn>
                <a:cxn ang="0">
                  <a:pos x="640" y="357"/>
                </a:cxn>
                <a:cxn ang="0">
                  <a:pos x="694" y="6"/>
                </a:cxn>
                <a:cxn ang="0">
                  <a:pos x="749" y="351"/>
                </a:cxn>
                <a:cxn ang="0">
                  <a:pos x="803" y="25"/>
                </a:cxn>
                <a:cxn ang="0">
                  <a:pos x="858" y="325"/>
                </a:cxn>
                <a:cxn ang="0">
                  <a:pos x="912" y="51"/>
                </a:cxn>
                <a:cxn ang="0">
                  <a:pos x="960" y="293"/>
                </a:cxn>
                <a:cxn ang="0">
                  <a:pos x="1014" y="83"/>
                </a:cxn>
                <a:cxn ang="0">
                  <a:pos x="1069" y="255"/>
                </a:cxn>
                <a:cxn ang="0">
                  <a:pos x="1123" y="127"/>
                </a:cxn>
                <a:cxn ang="0">
                  <a:pos x="1178" y="217"/>
                </a:cxn>
                <a:cxn ang="0">
                  <a:pos x="1232" y="172"/>
                </a:cxn>
                <a:cxn ang="0">
                  <a:pos x="1287" y="172"/>
                </a:cxn>
                <a:cxn ang="0">
                  <a:pos x="1341" y="217"/>
                </a:cxn>
                <a:cxn ang="0">
                  <a:pos x="1395" y="127"/>
                </a:cxn>
                <a:cxn ang="0">
                  <a:pos x="1443" y="255"/>
                </a:cxn>
                <a:cxn ang="0">
                  <a:pos x="1498" y="83"/>
                </a:cxn>
                <a:cxn ang="0">
                  <a:pos x="1552" y="293"/>
                </a:cxn>
                <a:cxn ang="0">
                  <a:pos x="1607" y="51"/>
                </a:cxn>
                <a:cxn ang="0">
                  <a:pos x="1661" y="325"/>
                </a:cxn>
                <a:cxn ang="0">
                  <a:pos x="1715" y="25"/>
                </a:cxn>
                <a:cxn ang="0">
                  <a:pos x="1770" y="351"/>
                </a:cxn>
                <a:cxn ang="0">
                  <a:pos x="1824" y="6"/>
                </a:cxn>
                <a:cxn ang="0">
                  <a:pos x="1879" y="357"/>
                </a:cxn>
                <a:cxn ang="0">
                  <a:pos x="1926" y="0"/>
                </a:cxn>
                <a:cxn ang="0">
                  <a:pos x="1981" y="357"/>
                </a:cxn>
                <a:cxn ang="0">
                  <a:pos x="2035" y="6"/>
                </a:cxn>
                <a:cxn ang="0">
                  <a:pos x="2090" y="351"/>
                </a:cxn>
                <a:cxn ang="0">
                  <a:pos x="2144" y="25"/>
                </a:cxn>
                <a:cxn ang="0">
                  <a:pos x="2199" y="325"/>
                </a:cxn>
                <a:cxn ang="0">
                  <a:pos x="2253" y="51"/>
                </a:cxn>
                <a:cxn ang="0">
                  <a:pos x="2308" y="293"/>
                </a:cxn>
                <a:cxn ang="0">
                  <a:pos x="2362" y="83"/>
                </a:cxn>
                <a:cxn ang="0">
                  <a:pos x="2410" y="255"/>
                </a:cxn>
                <a:cxn ang="0">
                  <a:pos x="2464" y="127"/>
                </a:cxn>
                <a:cxn ang="0">
                  <a:pos x="2519" y="217"/>
                </a:cxn>
                <a:cxn ang="0">
                  <a:pos x="2573" y="172"/>
                </a:cxn>
                <a:cxn ang="0">
                  <a:pos x="2628" y="172"/>
                </a:cxn>
                <a:cxn ang="0">
                  <a:pos x="2682" y="217"/>
                </a:cxn>
                <a:cxn ang="0">
                  <a:pos x="2736" y="127"/>
                </a:cxn>
                <a:cxn ang="0">
                  <a:pos x="2791" y="255"/>
                </a:cxn>
                <a:cxn ang="0">
                  <a:pos x="2845" y="83"/>
                </a:cxn>
                <a:cxn ang="0">
                  <a:pos x="2893" y="293"/>
                </a:cxn>
                <a:cxn ang="0">
                  <a:pos x="2948" y="51"/>
                </a:cxn>
                <a:cxn ang="0">
                  <a:pos x="3002" y="325"/>
                </a:cxn>
                <a:cxn ang="0">
                  <a:pos x="3056" y="25"/>
                </a:cxn>
                <a:cxn ang="0">
                  <a:pos x="3111" y="351"/>
                </a:cxn>
                <a:cxn ang="0">
                  <a:pos x="3165" y="6"/>
                </a:cxn>
                <a:cxn ang="0">
                  <a:pos x="3220" y="357"/>
                </a:cxn>
                <a:cxn ang="0">
                  <a:pos x="3274" y="0"/>
                </a:cxn>
                <a:cxn ang="0">
                  <a:pos x="3329" y="357"/>
                </a:cxn>
              </a:cxnLst>
              <a:rect l="0" t="0" r="r" b="b"/>
              <a:pathLst>
                <a:path w="3356" h="363">
                  <a:moveTo>
                    <a:pt x="0" y="185"/>
                  </a:moveTo>
                  <a:lnTo>
                    <a:pt x="0" y="146"/>
                  </a:lnTo>
                  <a:lnTo>
                    <a:pt x="7" y="114"/>
                  </a:lnTo>
                  <a:lnTo>
                    <a:pt x="7" y="83"/>
                  </a:lnTo>
                  <a:lnTo>
                    <a:pt x="14" y="57"/>
                  </a:lnTo>
                  <a:lnTo>
                    <a:pt x="14" y="38"/>
                  </a:lnTo>
                  <a:lnTo>
                    <a:pt x="20" y="19"/>
                  </a:lnTo>
                  <a:lnTo>
                    <a:pt x="20" y="6"/>
                  </a:lnTo>
                  <a:lnTo>
                    <a:pt x="27" y="0"/>
                  </a:lnTo>
                  <a:lnTo>
                    <a:pt x="27" y="6"/>
                  </a:lnTo>
                  <a:lnTo>
                    <a:pt x="34" y="12"/>
                  </a:lnTo>
                  <a:lnTo>
                    <a:pt x="34" y="25"/>
                  </a:lnTo>
                  <a:lnTo>
                    <a:pt x="41" y="44"/>
                  </a:lnTo>
                  <a:lnTo>
                    <a:pt x="41" y="70"/>
                  </a:lnTo>
                  <a:lnTo>
                    <a:pt x="48" y="95"/>
                  </a:lnTo>
                  <a:lnTo>
                    <a:pt x="48" y="127"/>
                  </a:lnTo>
                  <a:lnTo>
                    <a:pt x="54" y="159"/>
                  </a:lnTo>
                  <a:lnTo>
                    <a:pt x="54" y="191"/>
                  </a:lnTo>
                  <a:lnTo>
                    <a:pt x="61" y="229"/>
                  </a:lnTo>
                  <a:lnTo>
                    <a:pt x="61" y="255"/>
                  </a:lnTo>
                  <a:lnTo>
                    <a:pt x="68" y="287"/>
                  </a:lnTo>
                  <a:lnTo>
                    <a:pt x="68" y="312"/>
                  </a:lnTo>
                  <a:lnTo>
                    <a:pt x="75" y="331"/>
                  </a:lnTo>
                  <a:lnTo>
                    <a:pt x="75" y="351"/>
                  </a:lnTo>
                  <a:lnTo>
                    <a:pt x="82" y="357"/>
                  </a:lnTo>
                  <a:lnTo>
                    <a:pt x="82" y="363"/>
                  </a:lnTo>
                  <a:lnTo>
                    <a:pt x="88" y="357"/>
                  </a:lnTo>
                  <a:lnTo>
                    <a:pt x="88" y="351"/>
                  </a:lnTo>
                  <a:lnTo>
                    <a:pt x="95" y="331"/>
                  </a:lnTo>
                  <a:lnTo>
                    <a:pt x="95" y="312"/>
                  </a:lnTo>
                  <a:lnTo>
                    <a:pt x="102" y="287"/>
                  </a:lnTo>
                  <a:lnTo>
                    <a:pt x="102" y="255"/>
                  </a:lnTo>
                  <a:lnTo>
                    <a:pt x="109" y="229"/>
                  </a:lnTo>
                  <a:lnTo>
                    <a:pt x="109" y="191"/>
                  </a:lnTo>
                  <a:lnTo>
                    <a:pt x="116" y="159"/>
                  </a:lnTo>
                  <a:lnTo>
                    <a:pt x="116" y="127"/>
                  </a:lnTo>
                  <a:lnTo>
                    <a:pt x="123" y="95"/>
                  </a:lnTo>
                  <a:lnTo>
                    <a:pt x="123" y="70"/>
                  </a:lnTo>
                  <a:lnTo>
                    <a:pt x="129" y="44"/>
                  </a:lnTo>
                  <a:lnTo>
                    <a:pt x="129" y="25"/>
                  </a:lnTo>
                  <a:lnTo>
                    <a:pt x="136" y="12"/>
                  </a:lnTo>
                  <a:lnTo>
                    <a:pt x="136" y="6"/>
                  </a:lnTo>
                  <a:lnTo>
                    <a:pt x="143" y="0"/>
                  </a:lnTo>
                  <a:lnTo>
                    <a:pt x="143" y="6"/>
                  </a:lnTo>
                  <a:lnTo>
                    <a:pt x="150" y="19"/>
                  </a:lnTo>
                  <a:lnTo>
                    <a:pt x="150" y="38"/>
                  </a:lnTo>
                  <a:lnTo>
                    <a:pt x="157" y="57"/>
                  </a:lnTo>
                  <a:lnTo>
                    <a:pt x="157" y="83"/>
                  </a:lnTo>
                  <a:lnTo>
                    <a:pt x="163" y="114"/>
                  </a:lnTo>
                  <a:lnTo>
                    <a:pt x="163" y="146"/>
                  </a:lnTo>
                  <a:lnTo>
                    <a:pt x="170" y="178"/>
                  </a:lnTo>
                  <a:lnTo>
                    <a:pt x="170" y="217"/>
                  </a:lnTo>
                  <a:lnTo>
                    <a:pt x="177" y="249"/>
                  </a:lnTo>
                  <a:lnTo>
                    <a:pt x="177" y="280"/>
                  </a:lnTo>
                  <a:lnTo>
                    <a:pt x="184" y="306"/>
                  </a:lnTo>
                  <a:lnTo>
                    <a:pt x="184" y="325"/>
                  </a:lnTo>
                  <a:lnTo>
                    <a:pt x="191" y="344"/>
                  </a:lnTo>
                  <a:lnTo>
                    <a:pt x="191" y="357"/>
                  </a:lnTo>
                  <a:lnTo>
                    <a:pt x="197" y="363"/>
                  </a:lnTo>
                  <a:lnTo>
                    <a:pt x="197" y="357"/>
                  </a:lnTo>
                  <a:lnTo>
                    <a:pt x="204" y="351"/>
                  </a:lnTo>
                  <a:lnTo>
                    <a:pt x="204" y="338"/>
                  </a:lnTo>
                  <a:lnTo>
                    <a:pt x="211" y="319"/>
                  </a:lnTo>
                  <a:lnTo>
                    <a:pt x="211" y="293"/>
                  </a:lnTo>
                  <a:lnTo>
                    <a:pt x="218" y="268"/>
                  </a:lnTo>
                  <a:lnTo>
                    <a:pt x="218" y="236"/>
                  </a:lnTo>
                  <a:lnTo>
                    <a:pt x="225" y="204"/>
                  </a:lnTo>
                  <a:lnTo>
                    <a:pt x="225" y="172"/>
                  </a:lnTo>
                  <a:lnTo>
                    <a:pt x="231" y="134"/>
                  </a:lnTo>
                  <a:lnTo>
                    <a:pt x="231" y="108"/>
                  </a:lnTo>
                  <a:lnTo>
                    <a:pt x="238" y="76"/>
                  </a:lnTo>
                  <a:lnTo>
                    <a:pt x="238" y="51"/>
                  </a:lnTo>
                  <a:lnTo>
                    <a:pt x="238" y="31"/>
                  </a:lnTo>
                  <a:lnTo>
                    <a:pt x="245" y="12"/>
                  </a:lnTo>
                  <a:lnTo>
                    <a:pt x="245" y="6"/>
                  </a:lnTo>
                  <a:lnTo>
                    <a:pt x="252" y="0"/>
                  </a:lnTo>
                  <a:lnTo>
                    <a:pt x="252" y="6"/>
                  </a:lnTo>
                  <a:lnTo>
                    <a:pt x="259" y="12"/>
                  </a:lnTo>
                  <a:lnTo>
                    <a:pt x="259" y="31"/>
                  </a:lnTo>
                  <a:lnTo>
                    <a:pt x="265" y="51"/>
                  </a:lnTo>
                  <a:lnTo>
                    <a:pt x="265" y="76"/>
                  </a:lnTo>
                  <a:lnTo>
                    <a:pt x="272" y="108"/>
                  </a:lnTo>
                  <a:lnTo>
                    <a:pt x="272" y="134"/>
                  </a:lnTo>
                  <a:lnTo>
                    <a:pt x="279" y="172"/>
                  </a:lnTo>
                  <a:lnTo>
                    <a:pt x="279" y="204"/>
                  </a:lnTo>
                  <a:lnTo>
                    <a:pt x="286" y="236"/>
                  </a:lnTo>
                  <a:lnTo>
                    <a:pt x="286" y="268"/>
                  </a:lnTo>
                  <a:lnTo>
                    <a:pt x="293" y="293"/>
                  </a:lnTo>
                  <a:lnTo>
                    <a:pt x="293" y="319"/>
                  </a:lnTo>
                  <a:lnTo>
                    <a:pt x="300" y="338"/>
                  </a:lnTo>
                  <a:lnTo>
                    <a:pt x="300" y="351"/>
                  </a:lnTo>
                  <a:lnTo>
                    <a:pt x="306" y="357"/>
                  </a:lnTo>
                  <a:lnTo>
                    <a:pt x="306" y="363"/>
                  </a:lnTo>
                  <a:lnTo>
                    <a:pt x="313" y="357"/>
                  </a:lnTo>
                  <a:lnTo>
                    <a:pt x="313" y="344"/>
                  </a:lnTo>
                  <a:lnTo>
                    <a:pt x="320" y="325"/>
                  </a:lnTo>
                  <a:lnTo>
                    <a:pt x="320" y="306"/>
                  </a:lnTo>
                  <a:lnTo>
                    <a:pt x="327" y="280"/>
                  </a:lnTo>
                  <a:lnTo>
                    <a:pt x="327" y="249"/>
                  </a:lnTo>
                  <a:lnTo>
                    <a:pt x="334" y="217"/>
                  </a:lnTo>
                  <a:lnTo>
                    <a:pt x="334" y="185"/>
                  </a:lnTo>
                  <a:lnTo>
                    <a:pt x="340" y="146"/>
                  </a:lnTo>
                  <a:lnTo>
                    <a:pt x="340" y="114"/>
                  </a:lnTo>
                  <a:lnTo>
                    <a:pt x="347" y="83"/>
                  </a:lnTo>
                  <a:lnTo>
                    <a:pt x="347" y="57"/>
                  </a:lnTo>
                  <a:lnTo>
                    <a:pt x="354" y="38"/>
                  </a:lnTo>
                  <a:lnTo>
                    <a:pt x="354" y="19"/>
                  </a:lnTo>
                  <a:lnTo>
                    <a:pt x="361" y="6"/>
                  </a:lnTo>
                  <a:lnTo>
                    <a:pt x="361" y="0"/>
                  </a:lnTo>
                  <a:lnTo>
                    <a:pt x="368" y="6"/>
                  </a:lnTo>
                  <a:lnTo>
                    <a:pt x="368" y="12"/>
                  </a:lnTo>
                  <a:lnTo>
                    <a:pt x="374" y="25"/>
                  </a:lnTo>
                  <a:lnTo>
                    <a:pt x="374" y="44"/>
                  </a:lnTo>
                  <a:lnTo>
                    <a:pt x="381" y="70"/>
                  </a:lnTo>
                  <a:lnTo>
                    <a:pt x="381" y="95"/>
                  </a:lnTo>
                  <a:lnTo>
                    <a:pt x="388" y="127"/>
                  </a:lnTo>
                  <a:lnTo>
                    <a:pt x="388" y="159"/>
                  </a:lnTo>
                  <a:lnTo>
                    <a:pt x="395" y="191"/>
                  </a:lnTo>
                  <a:lnTo>
                    <a:pt x="395" y="229"/>
                  </a:lnTo>
                  <a:lnTo>
                    <a:pt x="402" y="255"/>
                  </a:lnTo>
                  <a:lnTo>
                    <a:pt x="402" y="287"/>
                  </a:lnTo>
                  <a:lnTo>
                    <a:pt x="408" y="312"/>
                  </a:lnTo>
                  <a:lnTo>
                    <a:pt x="408" y="331"/>
                  </a:lnTo>
                  <a:lnTo>
                    <a:pt x="415" y="351"/>
                  </a:lnTo>
                  <a:lnTo>
                    <a:pt x="415" y="357"/>
                  </a:lnTo>
                  <a:lnTo>
                    <a:pt x="422" y="363"/>
                  </a:lnTo>
                  <a:lnTo>
                    <a:pt x="422" y="357"/>
                  </a:lnTo>
                  <a:lnTo>
                    <a:pt x="429" y="351"/>
                  </a:lnTo>
                  <a:lnTo>
                    <a:pt x="429" y="331"/>
                  </a:lnTo>
                  <a:lnTo>
                    <a:pt x="436" y="312"/>
                  </a:lnTo>
                  <a:lnTo>
                    <a:pt x="436" y="287"/>
                  </a:lnTo>
                  <a:lnTo>
                    <a:pt x="442" y="255"/>
                  </a:lnTo>
                  <a:lnTo>
                    <a:pt x="442" y="229"/>
                  </a:lnTo>
                  <a:lnTo>
                    <a:pt x="449" y="191"/>
                  </a:lnTo>
                  <a:lnTo>
                    <a:pt x="449" y="159"/>
                  </a:lnTo>
                  <a:lnTo>
                    <a:pt x="456" y="127"/>
                  </a:lnTo>
                  <a:lnTo>
                    <a:pt x="456" y="95"/>
                  </a:lnTo>
                  <a:lnTo>
                    <a:pt x="463" y="70"/>
                  </a:lnTo>
                  <a:lnTo>
                    <a:pt x="463" y="44"/>
                  </a:lnTo>
                  <a:lnTo>
                    <a:pt x="470" y="25"/>
                  </a:lnTo>
                  <a:lnTo>
                    <a:pt x="470" y="12"/>
                  </a:lnTo>
                  <a:lnTo>
                    <a:pt x="477" y="6"/>
                  </a:lnTo>
                  <a:lnTo>
                    <a:pt x="477" y="0"/>
                  </a:lnTo>
                  <a:lnTo>
                    <a:pt x="477" y="6"/>
                  </a:lnTo>
                  <a:lnTo>
                    <a:pt x="483" y="19"/>
                  </a:lnTo>
                  <a:lnTo>
                    <a:pt x="483" y="38"/>
                  </a:lnTo>
                  <a:lnTo>
                    <a:pt x="490" y="57"/>
                  </a:lnTo>
                  <a:lnTo>
                    <a:pt x="490" y="83"/>
                  </a:lnTo>
                  <a:lnTo>
                    <a:pt x="497" y="114"/>
                  </a:lnTo>
                  <a:lnTo>
                    <a:pt x="497" y="146"/>
                  </a:lnTo>
                  <a:lnTo>
                    <a:pt x="504" y="178"/>
                  </a:lnTo>
                  <a:lnTo>
                    <a:pt x="504" y="217"/>
                  </a:lnTo>
                  <a:lnTo>
                    <a:pt x="511" y="249"/>
                  </a:lnTo>
                  <a:lnTo>
                    <a:pt x="511" y="280"/>
                  </a:lnTo>
                  <a:lnTo>
                    <a:pt x="517" y="306"/>
                  </a:lnTo>
                  <a:lnTo>
                    <a:pt x="517" y="325"/>
                  </a:lnTo>
                  <a:lnTo>
                    <a:pt x="524" y="344"/>
                  </a:lnTo>
                  <a:lnTo>
                    <a:pt x="524" y="357"/>
                  </a:lnTo>
                  <a:lnTo>
                    <a:pt x="531" y="363"/>
                  </a:lnTo>
                  <a:lnTo>
                    <a:pt x="531" y="357"/>
                  </a:lnTo>
                  <a:lnTo>
                    <a:pt x="538" y="351"/>
                  </a:lnTo>
                  <a:lnTo>
                    <a:pt x="538" y="338"/>
                  </a:lnTo>
                  <a:lnTo>
                    <a:pt x="545" y="319"/>
                  </a:lnTo>
                  <a:lnTo>
                    <a:pt x="545" y="293"/>
                  </a:lnTo>
                  <a:lnTo>
                    <a:pt x="551" y="268"/>
                  </a:lnTo>
                  <a:lnTo>
                    <a:pt x="551" y="236"/>
                  </a:lnTo>
                  <a:lnTo>
                    <a:pt x="558" y="204"/>
                  </a:lnTo>
                  <a:lnTo>
                    <a:pt x="558" y="172"/>
                  </a:lnTo>
                  <a:lnTo>
                    <a:pt x="565" y="134"/>
                  </a:lnTo>
                  <a:lnTo>
                    <a:pt x="565" y="108"/>
                  </a:lnTo>
                  <a:lnTo>
                    <a:pt x="572" y="76"/>
                  </a:lnTo>
                  <a:lnTo>
                    <a:pt x="572" y="51"/>
                  </a:lnTo>
                  <a:lnTo>
                    <a:pt x="579" y="31"/>
                  </a:lnTo>
                  <a:lnTo>
                    <a:pt x="579" y="12"/>
                  </a:lnTo>
                  <a:lnTo>
                    <a:pt x="585" y="6"/>
                  </a:lnTo>
                  <a:lnTo>
                    <a:pt x="585" y="0"/>
                  </a:lnTo>
                  <a:lnTo>
                    <a:pt x="592" y="6"/>
                  </a:lnTo>
                  <a:lnTo>
                    <a:pt x="592" y="12"/>
                  </a:lnTo>
                  <a:lnTo>
                    <a:pt x="599" y="31"/>
                  </a:lnTo>
                  <a:lnTo>
                    <a:pt x="599" y="51"/>
                  </a:lnTo>
                  <a:lnTo>
                    <a:pt x="606" y="76"/>
                  </a:lnTo>
                  <a:lnTo>
                    <a:pt x="606" y="108"/>
                  </a:lnTo>
                  <a:lnTo>
                    <a:pt x="613" y="134"/>
                  </a:lnTo>
                  <a:lnTo>
                    <a:pt x="613" y="172"/>
                  </a:lnTo>
                  <a:lnTo>
                    <a:pt x="619" y="204"/>
                  </a:lnTo>
                  <a:lnTo>
                    <a:pt x="619" y="236"/>
                  </a:lnTo>
                  <a:lnTo>
                    <a:pt x="626" y="268"/>
                  </a:lnTo>
                  <a:lnTo>
                    <a:pt x="626" y="293"/>
                  </a:lnTo>
                  <a:lnTo>
                    <a:pt x="633" y="319"/>
                  </a:lnTo>
                  <a:lnTo>
                    <a:pt x="633" y="338"/>
                  </a:lnTo>
                  <a:lnTo>
                    <a:pt x="640" y="351"/>
                  </a:lnTo>
                  <a:lnTo>
                    <a:pt x="640" y="357"/>
                  </a:lnTo>
                  <a:lnTo>
                    <a:pt x="647" y="363"/>
                  </a:lnTo>
                  <a:lnTo>
                    <a:pt x="647" y="357"/>
                  </a:lnTo>
                  <a:lnTo>
                    <a:pt x="653" y="344"/>
                  </a:lnTo>
                  <a:lnTo>
                    <a:pt x="653" y="325"/>
                  </a:lnTo>
                  <a:lnTo>
                    <a:pt x="660" y="306"/>
                  </a:lnTo>
                  <a:lnTo>
                    <a:pt x="660" y="280"/>
                  </a:lnTo>
                  <a:lnTo>
                    <a:pt x="667" y="249"/>
                  </a:lnTo>
                  <a:lnTo>
                    <a:pt x="667" y="217"/>
                  </a:lnTo>
                  <a:lnTo>
                    <a:pt x="674" y="178"/>
                  </a:lnTo>
                  <a:lnTo>
                    <a:pt x="674" y="146"/>
                  </a:lnTo>
                  <a:lnTo>
                    <a:pt x="681" y="114"/>
                  </a:lnTo>
                  <a:lnTo>
                    <a:pt x="681" y="83"/>
                  </a:lnTo>
                  <a:lnTo>
                    <a:pt x="688" y="57"/>
                  </a:lnTo>
                  <a:lnTo>
                    <a:pt x="688" y="38"/>
                  </a:lnTo>
                  <a:lnTo>
                    <a:pt x="694" y="19"/>
                  </a:lnTo>
                  <a:lnTo>
                    <a:pt x="694" y="6"/>
                  </a:lnTo>
                  <a:lnTo>
                    <a:pt x="701" y="0"/>
                  </a:lnTo>
                  <a:lnTo>
                    <a:pt x="701" y="6"/>
                  </a:lnTo>
                  <a:lnTo>
                    <a:pt x="708" y="12"/>
                  </a:lnTo>
                  <a:lnTo>
                    <a:pt x="708" y="25"/>
                  </a:lnTo>
                  <a:lnTo>
                    <a:pt x="715" y="44"/>
                  </a:lnTo>
                  <a:lnTo>
                    <a:pt x="715" y="70"/>
                  </a:lnTo>
                  <a:lnTo>
                    <a:pt x="722" y="95"/>
                  </a:lnTo>
                  <a:lnTo>
                    <a:pt x="722" y="127"/>
                  </a:lnTo>
                  <a:lnTo>
                    <a:pt x="722" y="159"/>
                  </a:lnTo>
                  <a:lnTo>
                    <a:pt x="728" y="191"/>
                  </a:lnTo>
                  <a:lnTo>
                    <a:pt x="728" y="229"/>
                  </a:lnTo>
                  <a:lnTo>
                    <a:pt x="735" y="255"/>
                  </a:lnTo>
                  <a:lnTo>
                    <a:pt x="735" y="287"/>
                  </a:lnTo>
                  <a:lnTo>
                    <a:pt x="742" y="312"/>
                  </a:lnTo>
                  <a:lnTo>
                    <a:pt x="742" y="331"/>
                  </a:lnTo>
                  <a:lnTo>
                    <a:pt x="749" y="351"/>
                  </a:lnTo>
                  <a:lnTo>
                    <a:pt x="749" y="357"/>
                  </a:lnTo>
                  <a:lnTo>
                    <a:pt x="756" y="363"/>
                  </a:lnTo>
                  <a:lnTo>
                    <a:pt x="756" y="357"/>
                  </a:lnTo>
                  <a:lnTo>
                    <a:pt x="762" y="351"/>
                  </a:lnTo>
                  <a:lnTo>
                    <a:pt x="762" y="331"/>
                  </a:lnTo>
                  <a:lnTo>
                    <a:pt x="769" y="312"/>
                  </a:lnTo>
                  <a:lnTo>
                    <a:pt x="769" y="287"/>
                  </a:lnTo>
                  <a:lnTo>
                    <a:pt x="776" y="255"/>
                  </a:lnTo>
                  <a:lnTo>
                    <a:pt x="776" y="229"/>
                  </a:lnTo>
                  <a:lnTo>
                    <a:pt x="783" y="191"/>
                  </a:lnTo>
                  <a:lnTo>
                    <a:pt x="783" y="159"/>
                  </a:lnTo>
                  <a:lnTo>
                    <a:pt x="790" y="127"/>
                  </a:lnTo>
                  <a:lnTo>
                    <a:pt x="790" y="95"/>
                  </a:lnTo>
                  <a:lnTo>
                    <a:pt x="796" y="70"/>
                  </a:lnTo>
                  <a:lnTo>
                    <a:pt x="796" y="44"/>
                  </a:lnTo>
                  <a:lnTo>
                    <a:pt x="803" y="25"/>
                  </a:lnTo>
                  <a:lnTo>
                    <a:pt x="803" y="12"/>
                  </a:lnTo>
                  <a:lnTo>
                    <a:pt x="810" y="6"/>
                  </a:lnTo>
                  <a:lnTo>
                    <a:pt x="810" y="0"/>
                  </a:lnTo>
                  <a:lnTo>
                    <a:pt x="817" y="6"/>
                  </a:lnTo>
                  <a:lnTo>
                    <a:pt x="817" y="19"/>
                  </a:lnTo>
                  <a:lnTo>
                    <a:pt x="824" y="38"/>
                  </a:lnTo>
                  <a:lnTo>
                    <a:pt x="824" y="57"/>
                  </a:lnTo>
                  <a:lnTo>
                    <a:pt x="830" y="83"/>
                  </a:lnTo>
                  <a:lnTo>
                    <a:pt x="830" y="114"/>
                  </a:lnTo>
                  <a:lnTo>
                    <a:pt x="837" y="146"/>
                  </a:lnTo>
                  <a:lnTo>
                    <a:pt x="837" y="178"/>
                  </a:lnTo>
                  <a:lnTo>
                    <a:pt x="844" y="217"/>
                  </a:lnTo>
                  <a:lnTo>
                    <a:pt x="844" y="249"/>
                  </a:lnTo>
                  <a:lnTo>
                    <a:pt x="851" y="280"/>
                  </a:lnTo>
                  <a:lnTo>
                    <a:pt x="851" y="306"/>
                  </a:lnTo>
                  <a:lnTo>
                    <a:pt x="858" y="325"/>
                  </a:lnTo>
                  <a:lnTo>
                    <a:pt x="858" y="344"/>
                  </a:lnTo>
                  <a:lnTo>
                    <a:pt x="865" y="357"/>
                  </a:lnTo>
                  <a:lnTo>
                    <a:pt x="865" y="363"/>
                  </a:lnTo>
                  <a:lnTo>
                    <a:pt x="871" y="357"/>
                  </a:lnTo>
                  <a:lnTo>
                    <a:pt x="871" y="351"/>
                  </a:lnTo>
                  <a:lnTo>
                    <a:pt x="878" y="338"/>
                  </a:lnTo>
                  <a:lnTo>
                    <a:pt x="878" y="319"/>
                  </a:lnTo>
                  <a:lnTo>
                    <a:pt x="885" y="293"/>
                  </a:lnTo>
                  <a:lnTo>
                    <a:pt x="885" y="268"/>
                  </a:lnTo>
                  <a:lnTo>
                    <a:pt x="892" y="236"/>
                  </a:lnTo>
                  <a:lnTo>
                    <a:pt x="892" y="204"/>
                  </a:lnTo>
                  <a:lnTo>
                    <a:pt x="899" y="172"/>
                  </a:lnTo>
                  <a:lnTo>
                    <a:pt x="899" y="134"/>
                  </a:lnTo>
                  <a:lnTo>
                    <a:pt x="905" y="108"/>
                  </a:lnTo>
                  <a:lnTo>
                    <a:pt x="905" y="76"/>
                  </a:lnTo>
                  <a:lnTo>
                    <a:pt x="912" y="51"/>
                  </a:lnTo>
                  <a:lnTo>
                    <a:pt x="912" y="31"/>
                  </a:lnTo>
                  <a:lnTo>
                    <a:pt x="919" y="12"/>
                  </a:lnTo>
                  <a:lnTo>
                    <a:pt x="919" y="6"/>
                  </a:lnTo>
                  <a:lnTo>
                    <a:pt x="926" y="0"/>
                  </a:lnTo>
                  <a:lnTo>
                    <a:pt x="926" y="6"/>
                  </a:lnTo>
                  <a:lnTo>
                    <a:pt x="933" y="12"/>
                  </a:lnTo>
                  <a:lnTo>
                    <a:pt x="933" y="31"/>
                  </a:lnTo>
                  <a:lnTo>
                    <a:pt x="939" y="51"/>
                  </a:lnTo>
                  <a:lnTo>
                    <a:pt x="939" y="76"/>
                  </a:lnTo>
                  <a:lnTo>
                    <a:pt x="946" y="108"/>
                  </a:lnTo>
                  <a:lnTo>
                    <a:pt x="946" y="134"/>
                  </a:lnTo>
                  <a:lnTo>
                    <a:pt x="953" y="172"/>
                  </a:lnTo>
                  <a:lnTo>
                    <a:pt x="953" y="204"/>
                  </a:lnTo>
                  <a:lnTo>
                    <a:pt x="960" y="236"/>
                  </a:lnTo>
                  <a:lnTo>
                    <a:pt x="960" y="268"/>
                  </a:lnTo>
                  <a:lnTo>
                    <a:pt x="960" y="293"/>
                  </a:lnTo>
                  <a:lnTo>
                    <a:pt x="967" y="319"/>
                  </a:lnTo>
                  <a:lnTo>
                    <a:pt x="967" y="338"/>
                  </a:lnTo>
                  <a:lnTo>
                    <a:pt x="973" y="351"/>
                  </a:lnTo>
                  <a:lnTo>
                    <a:pt x="973" y="357"/>
                  </a:lnTo>
                  <a:lnTo>
                    <a:pt x="980" y="363"/>
                  </a:lnTo>
                  <a:lnTo>
                    <a:pt x="980" y="357"/>
                  </a:lnTo>
                  <a:lnTo>
                    <a:pt x="987" y="344"/>
                  </a:lnTo>
                  <a:lnTo>
                    <a:pt x="987" y="325"/>
                  </a:lnTo>
                  <a:lnTo>
                    <a:pt x="994" y="306"/>
                  </a:lnTo>
                  <a:lnTo>
                    <a:pt x="994" y="280"/>
                  </a:lnTo>
                  <a:lnTo>
                    <a:pt x="1001" y="249"/>
                  </a:lnTo>
                  <a:lnTo>
                    <a:pt x="1001" y="217"/>
                  </a:lnTo>
                  <a:lnTo>
                    <a:pt x="1007" y="185"/>
                  </a:lnTo>
                  <a:lnTo>
                    <a:pt x="1007" y="146"/>
                  </a:lnTo>
                  <a:lnTo>
                    <a:pt x="1014" y="114"/>
                  </a:lnTo>
                  <a:lnTo>
                    <a:pt x="1014" y="83"/>
                  </a:lnTo>
                  <a:lnTo>
                    <a:pt x="1021" y="57"/>
                  </a:lnTo>
                  <a:lnTo>
                    <a:pt x="1021" y="38"/>
                  </a:lnTo>
                  <a:lnTo>
                    <a:pt x="1028" y="19"/>
                  </a:lnTo>
                  <a:lnTo>
                    <a:pt x="1028" y="6"/>
                  </a:lnTo>
                  <a:lnTo>
                    <a:pt x="1035" y="0"/>
                  </a:lnTo>
                  <a:lnTo>
                    <a:pt x="1035" y="6"/>
                  </a:lnTo>
                  <a:lnTo>
                    <a:pt x="1042" y="12"/>
                  </a:lnTo>
                  <a:lnTo>
                    <a:pt x="1042" y="25"/>
                  </a:lnTo>
                  <a:lnTo>
                    <a:pt x="1048" y="44"/>
                  </a:lnTo>
                  <a:lnTo>
                    <a:pt x="1048" y="70"/>
                  </a:lnTo>
                  <a:lnTo>
                    <a:pt x="1055" y="95"/>
                  </a:lnTo>
                  <a:lnTo>
                    <a:pt x="1055" y="127"/>
                  </a:lnTo>
                  <a:lnTo>
                    <a:pt x="1062" y="159"/>
                  </a:lnTo>
                  <a:lnTo>
                    <a:pt x="1062" y="191"/>
                  </a:lnTo>
                  <a:lnTo>
                    <a:pt x="1069" y="229"/>
                  </a:lnTo>
                  <a:lnTo>
                    <a:pt x="1069" y="255"/>
                  </a:lnTo>
                  <a:lnTo>
                    <a:pt x="1076" y="287"/>
                  </a:lnTo>
                  <a:lnTo>
                    <a:pt x="1076" y="312"/>
                  </a:lnTo>
                  <a:lnTo>
                    <a:pt x="1082" y="331"/>
                  </a:lnTo>
                  <a:lnTo>
                    <a:pt x="1082" y="351"/>
                  </a:lnTo>
                  <a:lnTo>
                    <a:pt x="1089" y="357"/>
                  </a:lnTo>
                  <a:lnTo>
                    <a:pt x="1089" y="363"/>
                  </a:lnTo>
                  <a:lnTo>
                    <a:pt x="1096" y="357"/>
                  </a:lnTo>
                  <a:lnTo>
                    <a:pt x="1096" y="351"/>
                  </a:lnTo>
                  <a:lnTo>
                    <a:pt x="1103" y="331"/>
                  </a:lnTo>
                  <a:lnTo>
                    <a:pt x="1103" y="312"/>
                  </a:lnTo>
                  <a:lnTo>
                    <a:pt x="1110" y="287"/>
                  </a:lnTo>
                  <a:lnTo>
                    <a:pt x="1110" y="255"/>
                  </a:lnTo>
                  <a:lnTo>
                    <a:pt x="1116" y="229"/>
                  </a:lnTo>
                  <a:lnTo>
                    <a:pt x="1116" y="191"/>
                  </a:lnTo>
                  <a:lnTo>
                    <a:pt x="1123" y="159"/>
                  </a:lnTo>
                  <a:lnTo>
                    <a:pt x="1123" y="127"/>
                  </a:lnTo>
                  <a:lnTo>
                    <a:pt x="1130" y="95"/>
                  </a:lnTo>
                  <a:lnTo>
                    <a:pt x="1130" y="70"/>
                  </a:lnTo>
                  <a:lnTo>
                    <a:pt x="1137" y="44"/>
                  </a:lnTo>
                  <a:lnTo>
                    <a:pt x="1137" y="25"/>
                  </a:lnTo>
                  <a:lnTo>
                    <a:pt x="1144" y="12"/>
                  </a:lnTo>
                  <a:lnTo>
                    <a:pt x="1144" y="6"/>
                  </a:lnTo>
                  <a:lnTo>
                    <a:pt x="1150" y="0"/>
                  </a:lnTo>
                  <a:lnTo>
                    <a:pt x="1150" y="6"/>
                  </a:lnTo>
                  <a:lnTo>
                    <a:pt x="1157" y="19"/>
                  </a:lnTo>
                  <a:lnTo>
                    <a:pt x="1157" y="38"/>
                  </a:lnTo>
                  <a:lnTo>
                    <a:pt x="1164" y="57"/>
                  </a:lnTo>
                  <a:lnTo>
                    <a:pt x="1164" y="83"/>
                  </a:lnTo>
                  <a:lnTo>
                    <a:pt x="1171" y="114"/>
                  </a:lnTo>
                  <a:lnTo>
                    <a:pt x="1171" y="146"/>
                  </a:lnTo>
                  <a:lnTo>
                    <a:pt x="1178" y="185"/>
                  </a:lnTo>
                  <a:lnTo>
                    <a:pt x="1178" y="217"/>
                  </a:lnTo>
                  <a:lnTo>
                    <a:pt x="1184" y="249"/>
                  </a:lnTo>
                  <a:lnTo>
                    <a:pt x="1184" y="280"/>
                  </a:lnTo>
                  <a:lnTo>
                    <a:pt x="1191" y="306"/>
                  </a:lnTo>
                  <a:lnTo>
                    <a:pt x="1191" y="325"/>
                  </a:lnTo>
                  <a:lnTo>
                    <a:pt x="1198" y="344"/>
                  </a:lnTo>
                  <a:lnTo>
                    <a:pt x="1198" y="357"/>
                  </a:lnTo>
                  <a:lnTo>
                    <a:pt x="1198" y="363"/>
                  </a:lnTo>
                  <a:lnTo>
                    <a:pt x="1205" y="357"/>
                  </a:lnTo>
                  <a:lnTo>
                    <a:pt x="1205" y="351"/>
                  </a:lnTo>
                  <a:lnTo>
                    <a:pt x="1212" y="338"/>
                  </a:lnTo>
                  <a:lnTo>
                    <a:pt x="1212" y="319"/>
                  </a:lnTo>
                  <a:lnTo>
                    <a:pt x="1218" y="293"/>
                  </a:lnTo>
                  <a:lnTo>
                    <a:pt x="1218" y="268"/>
                  </a:lnTo>
                  <a:lnTo>
                    <a:pt x="1225" y="236"/>
                  </a:lnTo>
                  <a:lnTo>
                    <a:pt x="1225" y="204"/>
                  </a:lnTo>
                  <a:lnTo>
                    <a:pt x="1232" y="172"/>
                  </a:lnTo>
                  <a:lnTo>
                    <a:pt x="1232" y="134"/>
                  </a:lnTo>
                  <a:lnTo>
                    <a:pt x="1239" y="108"/>
                  </a:lnTo>
                  <a:lnTo>
                    <a:pt x="1239" y="76"/>
                  </a:lnTo>
                  <a:lnTo>
                    <a:pt x="1246" y="51"/>
                  </a:lnTo>
                  <a:lnTo>
                    <a:pt x="1246" y="31"/>
                  </a:lnTo>
                  <a:lnTo>
                    <a:pt x="1253" y="12"/>
                  </a:lnTo>
                  <a:lnTo>
                    <a:pt x="1253" y="6"/>
                  </a:lnTo>
                  <a:lnTo>
                    <a:pt x="1259" y="0"/>
                  </a:lnTo>
                  <a:lnTo>
                    <a:pt x="1259" y="6"/>
                  </a:lnTo>
                  <a:lnTo>
                    <a:pt x="1266" y="12"/>
                  </a:lnTo>
                  <a:lnTo>
                    <a:pt x="1266" y="31"/>
                  </a:lnTo>
                  <a:lnTo>
                    <a:pt x="1273" y="51"/>
                  </a:lnTo>
                  <a:lnTo>
                    <a:pt x="1273" y="76"/>
                  </a:lnTo>
                  <a:lnTo>
                    <a:pt x="1280" y="108"/>
                  </a:lnTo>
                  <a:lnTo>
                    <a:pt x="1280" y="134"/>
                  </a:lnTo>
                  <a:lnTo>
                    <a:pt x="1287" y="172"/>
                  </a:lnTo>
                  <a:lnTo>
                    <a:pt x="1287" y="204"/>
                  </a:lnTo>
                  <a:lnTo>
                    <a:pt x="1293" y="236"/>
                  </a:lnTo>
                  <a:lnTo>
                    <a:pt x="1293" y="268"/>
                  </a:lnTo>
                  <a:lnTo>
                    <a:pt x="1300" y="293"/>
                  </a:lnTo>
                  <a:lnTo>
                    <a:pt x="1300" y="319"/>
                  </a:lnTo>
                  <a:lnTo>
                    <a:pt x="1307" y="338"/>
                  </a:lnTo>
                  <a:lnTo>
                    <a:pt x="1307" y="351"/>
                  </a:lnTo>
                  <a:lnTo>
                    <a:pt x="1314" y="357"/>
                  </a:lnTo>
                  <a:lnTo>
                    <a:pt x="1314" y="363"/>
                  </a:lnTo>
                  <a:lnTo>
                    <a:pt x="1321" y="357"/>
                  </a:lnTo>
                  <a:lnTo>
                    <a:pt x="1321" y="344"/>
                  </a:lnTo>
                  <a:lnTo>
                    <a:pt x="1327" y="325"/>
                  </a:lnTo>
                  <a:lnTo>
                    <a:pt x="1327" y="306"/>
                  </a:lnTo>
                  <a:lnTo>
                    <a:pt x="1334" y="280"/>
                  </a:lnTo>
                  <a:lnTo>
                    <a:pt x="1334" y="249"/>
                  </a:lnTo>
                  <a:lnTo>
                    <a:pt x="1341" y="217"/>
                  </a:lnTo>
                  <a:lnTo>
                    <a:pt x="1341" y="178"/>
                  </a:lnTo>
                  <a:lnTo>
                    <a:pt x="1348" y="146"/>
                  </a:lnTo>
                  <a:lnTo>
                    <a:pt x="1348" y="114"/>
                  </a:lnTo>
                  <a:lnTo>
                    <a:pt x="1355" y="83"/>
                  </a:lnTo>
                  <a:lnTo>
                    <a:pt x="1355" y="57"/>
                  </a:lnTo>
                  <a:lnTo>
                    <a:pt x="1361" y="38"/>
                  </a:lnTo>
                  <a:lnTo>
                    <a:pt x="1361" y="19"/>
                  </a:lnTo>
                  <a:lnTo>
                    <a:pt x="1368" y="6"/>
                  </a:lnTo>
                  <a:lnTo>
                    <a:pt x="1368" y="0"/>
                  </a:lnTo>
                  <a:lnTo>
                    <a:pt x="1375" y="6"/>
                  </a:lnTo>
                  <a:lnTo>
                    <a:pt x="1375" y="12"/>
                  </a:lnTo>
                  <a:lnTo>
                    <a:pt x="1382" y="25"/>
                  </a:lnTo>
                  <a:lnTo>
                    <a:pt x="1382" y="44"/>
                  </a:lnTo>
                  <a:lnTo>
                    <a:pt x="1389" y="70"/>
                  </a:lnTo>
                  <a:lnTo>
                    <a:pt x="1389" y="95"/>
                  </a:lnTo>
                  <a:lnTo>
                    <a:pt x="1395" y="127"/>
                  </a:lnTo>
                  <a:lnTo>
                    <a:pt x="1395" y="159"/>
                  </a:lnTo>
                  <a:lnTo>
                    <a:pt x="1402" y="191"/>
                  </a:lnTo>
                  <a:lnTo>
                    <a:pt x="1402" y="229"/>
                  </a:lnTo>
                  <a:lnTo>
                    <a:pt x="1409" y="255"/>
                  </a:lnTo>
                  <a:lnTo>
                    <a:pt x="1409" y="287"/>
                  </a:lnTo>
                  <a:lnTo>
                    <a:pt x="1416" y="312"/>
                  </a:lnTo>
                  <a:lnTo>
                    <a:pt x="1416" y="331"/>
                  </a:lnTo>
                  <a:lnTo>
                    <a:pt x="1423" y="351"/>
                  </a:lnTo>
                  <a:lnTo>
                    <a:pt x="1423" y="357"/>
                  </a:lnTo>
                  <a:lnTo>
                    <a:pt x="1430" y="363"/>
                  </a:lnTo>
                  <a:lnTo>
                    <a:pt x="1430" y="357"/>
                  </a:lnTo>
                  <a:lnTo>
                    <a:pt x="1436" y="351"/>
                  </a:lnTo>
                  <a:lnTo>
                    <a:pt x="1436" y="331"/>
                  </a:lnTo>
                  <a:lnTo>
                    <a:pt x="1436" y="312"/>
                  </a:lnTo>
                  <a:lnTo>
                    <a:pt x="1443" y="287"/>
                  </a:lnTo>
                  <a:lnTo>
                    <a:pt x="1443" y="255"/>
                  </a:lnTo>
                  <a:lnTo>
                    <a:pt x="1450" y="229"/>
                  </a:lnTo>
                  <a:lnTo>
                    <a:pt x="1450" y="191"/>
                  </a:lnTo>
                  <a:lnTo>
                    <a:pt x="1457" y="159"/>
                  </a:lnTo>
                  <a:lnTo>
                    <a:pt x="1457" y="127"/>
                  </a:lnTo>
                  <a:lnTo>
                    <a:pt x="1464" y="95"/>
                  </a:lnTo>
                  <a:lnTo>
                    <a:pt x="1464" y="70"/>
                  </a:lnTo>
                  <a:lnTo>
                    <a:pt x="1470" y="44"/>
                  </a:lnTo>
                  <a:lnTo>
                    <a:pt x="1470" y="25"/>
                  </a:lnTo>
                  <a:lnTo>
                    <a:pt x="1477" y="12"/>
                  </a:lnTo>
                  <a:lnTo>
                    <a:pt x="1477" y="6"/>
                  </a:lnTo>
                  <a:lnTo>
                    <a:pt x="1484" y="0"/>
                  </a:lnTo>
                  <a:lnTo>
                    <a:pt x="1484" y="6"/>
                  </a:lnTo>
                  <a:lnTo>
                    <a:pt x="1491" y="19"/>
                  </a:lnTo>
                  <a:lnTo>
                    <a:pt x="1491" y="38"/>
                  </a:lnTo>
                  <a:lnTo>
                    <a:pt x="1498" y="57"/>
                  </a:lnTo>
                  <a:lnTo>
                    <a:pt x="1498" y="83"/>
                  </a:lnTo>
                  <a:lnTo>
                    <a:pt x="1504" y="114"/>
                  </a:lnTo>
                  <a:lnTo>
                    <a:pt x="1504" y="146"/>
                  </a:lnTo>
                  <a:lnTo>
                    <a:pt x="1511" y="178"/>
                  </a:lnTo>
                  <a:lnTo>
                    <a:pt x="1511" y="217"/>
                  </a:lnTo>
                  <a:lnTo>
                    <a:pt x="1518" y="249"/>
                  </a:lnTo>
                  <a:lnTo>
                    <a:pt x="1518" y="280"/>
                  </a:lnTo>
                  <a:lnTo>
                    <a:pt x="1525" y="306"/>
                  </a:lnTo>
                  <a:lnTo>
                    <a:pt x="1525" y="325"/>
                  </a:lnTo>
                  <a:lnTo>
                    <a:pt x="1532" y="344"/>
                  </a:lnTo>
                  <a:lnTo>
                    <a:pt x="1532" y="357"/>
                  </a:lnTo>
                  <a:lnTo>
                    <a:pt x="1538" y="363"/>
                  </a:lnTo>
                  <a:lnTo>
                    <a:pt x="1538" y="357"/>
                  </a:lnTo>
                  <a:lnTo>
                    <a:pt x="1545" y="351"/>
                  </a:lnTo>
                  <a:lnTo>
                    <a:pt x="1545" y="338"/>
                  </a:lnTo>
                  <a:lnTo>
                    <a:pt x="1552" y="319"/>
                  </a:lnTo>
                  <a:lnTo>
                    <a:pt x="1552" y="293"/>
                  </a:lnTo>
                  <a:lnTo>
                    <a:pt x="1559" y="268"/>
                  </a:lnTo>
                  <a:lnTo>
                    <a:pt x="1559" y="236"/>
                  </a:lnTo>
                  <a:lnTo>
                    <a:pt x="1566" y="204"/>
                  </a:lnTo>
                  <a:lnTo>
                    <a:pt x="1566" y="172"/>
                  </a:lnTo>
                  <a:lnTo>
                    <a:pt x="1572" y="134"/>
                  </a:lnTo>
                  <a:lnTo>
                    <a:pt x="1572" y="108"/>
                  </a:lnTo>
                  <a:lnTo>
                    <a:pt x="1579" y="76"/>
                  </a:lnTo>
                  <a:lnTo>
                    <a:pt x="1579" y="51"/>
                  </a:lnTo>
                  <a:lnTo>
                    <a:pt x="1586" y="31"/>
                  </a:lnTo>
                  <a:lnTo>
                    <a:pt x="1586" y="12"/>
                  </a:lnTo>
                  <a:lnTo>
                    <a:pt x="1593" y="6"/>
                  </a:lnTo>
                  <a:lnTo>
                    <a:pt x="1593" y="0"/>
                  </a:lnTo>
                  <a:lnTo>
                    <a:pt x="1600" y="6"/>
                  </a:lnTo>
                  <a:lnTo>
                    <a:pt x="1600" y="12"/>
                  </a:lnTo>
                  <a:lnTo>
                    <a:pt x="1607" y="31"/>
                  </a:lnTo>
                  <a:lnTo>
                    <a:pt x="1607" y="51"/>
                  </a:lnTo>
                  <a:lnTo>
                    <a:pt x="1613" y="76"/>
                  </a:lnTo>
                  <a:lnTo>
                    <a:pt x="1613" y="108"/>
                  </a:lnTo>
                  <a:lnTo>
                    <a:pt x="1620" y="134"/>
                  </a:lnTo>
                  <a:lnTo>
                    <a:pt x="1620" y="172"/>
                  </a:lnTo>
                  <a:lnTo>
                    <a:pt x="1627" y="204"/>
                  </a:lnTo>
                  <a:lnTo>
                    <a:pt x="1627" y="236"/>
                  </a:lnTo>
                  <a:lnTo>
                    <a:pt x="1634" y="268"/>
                  </a:lnTo>
                  <a:lnTo>
                    <a:pt x="1634" y="293"/>
                  </a:lnTo>
                  <a:lnTo>
                    <a:pt x="1641" y="319"/>
                  </a:lnTo>
                  <a:lnTo>
                    <a:pt x="1641" y="338"/>
                  </a:lnTo>
                  <a:lnTo>
                    <a:pt x="1647" y="351"/>
                  </a:lnTo>
                  <a:lnTo>
                    <a:pt x="1647" y="357"/>
                  </a:lnTo>
                  <a:lnTo>
                    <a:pt x="1654" y="363"/>
                  </a:lnTo>
                  <a:lnTo>
                    <a:pt x="1654" y="357"/>
                  </a:lnTo>
                  <a:lnTo>
                    <a:pt x="1661" y="344"/>
                  </a:lnTo>
                  <a:lnTo>
                    <a:pt x="1661" y="325"/>
                  </a:lnTo>
                  <a:lnTo>
                    <a:pt x="1668" y="306"/>
                  </a:lnTo>
                  <a:lnTo>
                    <a:pt x="1668" y="280"/>
                  </a:lnTo>
                  <a:lnTo>
                    <a:pt x="1675" y="249"/>
                  </a:lnTo>
                  <a:lnTo>
                    <a:pt x="1675" y="217"/>
                  </a:lnTo>
                  <a:lnTo>
                    <a:pt x="1681" y="185"/>
                  </a:lnTo>
                  <a:lnTo>
                    <a:pt x="1681" y="146"/>
                  </a:lnTo>
                  <a:lnTo>
                    <a:pt x="1681" y="114"/>
                  </a:lnTo>
                  <a:lnTo>
                    <a:pt x="1688" y="83"/>
                  </a:lnTo>
                  <a:lnTo>
                    <a:pt x="1688" y="57"/>
                  </a:lnTo>
                  <a:lnTo>
                    <a:pt x="1695" y="38"/>
                  </a:lnTo>
                  <a:lnTo>
                    <a:pt x="1695" y="19"/>
                  </a:lnTo>
                  <a:lnTo>
                    <a:pt x="1702" y="6"/>
                  </a:lnTo>
                  <a:lnTo>
                    <a:pt x="1702" y="0"/>
                  </a:lnTo>
                  <a:lnTo>
                    <a:pt x="1709" y="6"/>
                  </a:lnTo>
                  <a:lnTo>
                    <a:pt x="1709" y="12"/>
                  </a:lnTo>
                  <a:lnTo>
                    <a:pt x="1715" y="25"/>
                  </a:lnTo>
                  <a:lnTo>
                    <a:pt x="1715" y="44"/>
                  </a:lnTo>
                  <a:lnTo>
                    <a:pt x="1722" y="70"/>
                  </a:lnTo>
                  <a:lnTo>
                    <a:pt x="1722" y="95"/>
                  </a:lnTo>
                  <a:lnTo>
                    <a:pt x="1729" y="127"/>
                  </a:lnTo>
                  <a:lnTo>
                    <a:pt x="1729" y="159"/>
                  </a:lnTo>
                  <a:lnTo>
                    <a:pt x="1736" y="191"/>
                  </a:lnTo>
                  <a:lnTo>
                    <a:pt x="1736" y="229"/>
                  </a:lnTo>
                  <a:lnTo>
                    <a:pt x="1743" y="255"/>
                  </a:lnTo>
                  <a:lnTo>
                    <a:pt x="1743" y="287"/>
                  </a:lnTo>
                  <a:lnTo>
                    <a:pt x="1749" y="312"/>
                  </a:lnTo>
                  <a:lnTo>
                    <a:pt x="1749" y="331"/>
                  </a:lnTo>
                  <a:lnTo>
                    <a:pt x="1756" y="351"/>
                  </a:lnTo>
                  <a:lnTo>
                    <a:pt x="1756" y="357"/>
                  </a:lnTo>
                  <a:lnTo>
                    <a:pt x="1763" y="363"/>
                  </a:lnTo>
                  <a:lnTo>
                    <a:pt x="1763" y="357"/>
                  </a:lnTo>
                  <a:lnTo>
                    <a:pt x="1770" y="351"/>
                  </a:lnTo>
                  <a:lnTo>
                    <a:pt x="1770" y="331"/>
                  </a:lnTo>
                  <a:lnTo>
                    <a:pt x="1777" y="312"/>
                  </a:lnTo>
                  <a:lnTo>
                    <a:pt x="1777" y="287"/>
                  </a:lnTo>
                  <a:lnTo>
                    <a:pt x="1783" y="255"/>
                  </a:lnTo>
                  <a:lnTo>
                    <a:pt x="1783" y="229"/>
                  </a:lnTo>
                  <a:lnTo>
                    <a:pt x="1790" y="191"/>
                  </a:lnTo>
                  <a:lnTo>
                    <a:pt x="1790" y="159"/>
                  </a:lnTo>
                  <a:lnTo>
                    <a:pt x="1797" y="127"/>
                  </a:lnTo>
                  <a:lnTo>
                    <a:pt x="1797" y="95"/>
                  </a:lnTo>
                  <a:lnTo>
                    <a:pt x="1804" y="70"/>
                  </a:lnTo>
                  <a:lnTo>
                    <a:pt x="1804" y="44"/>
                  </a:lnTo>
                  <a:lnTo>
                    <a:pt x="1811" y="25"/>
                  </a:lnTo>
                  <a:lnTo>
                    <a:pt x="1811" y="12"/>
                  </a:lnTo>
                  <a:lnTo>
                    <a:pt x="1818" y="6"/>
                  </a:lnTo>
                  <a:lnTo>
                    <a:pt x="1818" y="0"/>
                  </a:lnTo>
                  <a:lnTo>
                    <a:pt x="1824" y="6"/>
                  </a:lnTo>
                  <a:lnTo>
                    <a:pt x="1824" y="19"/>
                  </a:lnTo>
                  <a:lnTo>
                    <a:pt x="1831" y="38"/>
                  </a:lnTo>
                  <a:lnTo>
                    <a:pt x="1831" y="57"/>
                  </a:lnTo>
                  <a:lnTo>
                    <a:pt x="1838" y="83"/>
                  </a:lnTo>
                  <a:lnTo>
                    <a:pt x="1838" y="114"/>
                  </a:lnTo>
                  <a:lnTo>
                    <a:pt x="1845" y="146"/>
                  </a:lnTo>
                  <a:lnTo>
                    <a:pt x="1845" y="178"/>
                  </a:lnTo>
                  <a:lnTo>
                    <a:pt x="1852" y="217"/>
                  </a:lnTo>
                  <a:lnTo>
                    <a:pt x="1852" y="249"/>
                  </a:lnTo>
                  <a:lnTo>
                    <a:pt x="1858" y="280"/>
                  </a:lnTo>
                  <a:lnTo>
                    <a:pt x="1858" y="306"/>
                  </a:lnTo>
                  <a:lnTo>
                    <a:pt x="1865" y="325"/>
                  </a:lnTo>
                  <a:lnTo>
                    <a:pt x="1865" y="344"/>
                  </a:lnTo>
                  <a:lnTo>
                    <a:pt x="1872" y="357"/>
                  </a:lnTo>
                  <a:lnTo>
                    <a:pt x="1872" y="363"/>
                  </a:lnTo>
                  <a:lnTo>
                    <a:pt x="1879" y="357"/>
                  </a:lnTo>
                  <a:lnTo>
                    <a:pt x="1879" y="351"/>
                  </a:lnTo>
                  <a:lnTo>
                    <a:pt x="1886" y="338"/>
                  </a:lnTo>
                  <a:lnTo>
                    <a:pt x="1886" y="319"/>
                  </a:lnTo>
                  <a:lnTo>
                    <a:pt x="1892" y="293"/>
                  </a:lnTo>
                  <a:lnTo>
                    <a:pt x="1892" y="268"/>
                  </a:lnTo>
                  <a:lnTo>
                    <a:pt x="1899" y="236"/>
                  </a:lnTo>
                  <a:lnTo>
                    <a:pt x="1899" y="204"/>
                  </a:lnTo>
                  <a:lnTo>
                    <a:pt x="1906" y="172"/>
                  </a:lnTo>
                  <a:lnTo>
                    <a:pt x="1906" y="134"/>
                  </a:lnTo>
                  <a:lnTo>
                    <a:pt x="1913" y="108"/>
                  </a:lnTo>
                  <a:lnTo>
                    <a:pt x="1913" y="76"/>
                  </a:lnTo>
                  <a:lnTo>
                    <a:pt x="1920" y="51"/>
                  </a:lnTo>
                  <a:lnTo>
                    <a:pt x="1920" y="31"/>
                  </a:lnTo>
                  <a:lnTo>
                    <a:pt x="1920" y="12"/>
                  </a:lnTo>
                  <a:lnTo>
                    <a:pt x="1926" y="6"/>
                  </a:lnTo>
                  <a:lnTo>
                    <a:pt x="1926" y="0"/>
                  </a:lnTo>
                  <a:lnTo>
                    <a:pt x="1933" y="6"/>
                  </a:lnTo>
                  <a:lnTo>
                    <a:pt x="1933" y="12"/>
                  </a:lnTo>
                  <a:lnTo>
                    <a:pt x="1940" y="31"/>
                  </a:lnTo>
                  <a:lnTo>
                    <a:pt x="1940" y="51"/>
                  </a:lnTo>
                  <a:lnTo>
                    <a:pt x="1947" y="76"/>
                  </a:lnTo>
                  <a:lnTo>
                    <a:pt x="1947" y="108"/>
                  </a:lnTo>
                  <a:lnTo>
                    <a:pt x="1954" y="134"/>
                  </a:lnTo>
                  <a:lnTo>
                    <a:pt x="1954" y="172"/>
                  </a:lnTo>
                  <a:lnTo>
                    <a:pt x="1960" y="204"/>
                  </a:lnTo>
                  <a:lnTo>
                    <a:pt x="1960" y="236"/>
                  </a:lnTo>
                  <a:lnTo>
                    <a:pt x="1967" y="268"/>
                  </a:lnTo>
                  <a:lnTo>
                    <a:pt x="1967" y="293"/>
                  </a:lnTo>
                  <a:lnTo>
                    <a:pt x="1974" y="319"/>
                  </a:lnTo>
                  <a:lnTo>
                    <a:pt x="1974" y="338"/>
                  </a:lnTo>
                  <a:lnTo>
                    <a:pt x="1981" y="351"/>
                  </a:lnTo>
                  <a:lnTo>
                    <a:pt x="1981" y="357"/>
                  </a:lnTo>
                  <a:lnTo>
                    <a:pt x="1988" y="363"/>
                  </a:lnTo>
                  <a:lnTo>
                    <a:pt x="1988" y="357"/>
                  </a:lnTo>
                  <a:lnTo>
                    <a:pt x="1995" y="344"/>
                  </a:lnTo>
                  <a:lnTo>
                    <a:pt x="1995" y="325"/>
                  </a:lnTo>
                  <a:lnTo>
                    <a:pt x="2001" y="306"/>
                  </a:lnTo>
                  <a:lnTo>
                    <a:pt x="2001" y="280"/>
                  </a:lnTo>
                  <a:lnTo>
                    <a:pt x="2008" y="249"/>
                  </a:lnTo>
                  <a:lnTo>
                    <a:pt x="2008" y="217"/>
                  </a:lnTo>
                  <a:lnTo>
                    <a:pt x="2015" y="185"/>
                  </a:lnTo>
                  <a:lnTo>
                    <a:pt x="2015" y="146"/>
                  </a:lnTo>
                  <a:lnTo>
                    <a:pt x="2022" y="114"/>
                  </a:lnTo>
                  <a:lnTo>
                    <a:pt x="2022" y="83"/>
                  </a:lnTo>
                  <a:lnTo>
                    <a:pt x="2029" y="57"/>
                  </a:lnTo>
                  <a:lnTo>
                    <a:pt x="2029" y="38"/>
                  </a:lnTo>
                  <a:lnTo>
                    <a:pt x="2035" y="19"/>
                  </a:lnTo>
                  <a:lnTo>
                    <a:pt x="2035" y="6"/>
                  </a:lnTo>
                  <a:lnTo>
                    <a:pt x="2042" y="0"/>
                  </a:lnTo>
                  <a:lnTo>
                    <a:pt x="2042" y="6"/>
                  </a:lnTo>
                  <a:lnTo>
                    <a:pt x="2049" y="12"/>
                  </a:lnTo>
                  <a:lnTo>
                    <a:pt x="2049" y="25"/>
                  </a:lnTo>
                  <a:lnTo>
                    <a:pt x="2056" y="44"/>
                  </a:lnTo>
                  <a:lnTo>
                    <a:pt x="2056" y="70"/>
                  </a:lnTo>
                  <a:lnTo>
                    <a:pt x="2063" y="95"/>
                  </a:lnTo>
                  <a:lnTo>
                    <a:pt x="2063" y="127"/>
                  </a:lnTo>
                  <a:lnTo>
                    <a:pt x="2069" y="159"/>
                  </a:lnTo>
                  <a:lnTo>
                    <a:pt x="2069" y="191"/>
                  </a:lnTo>
                  <a:lnTo>
                    <a:pt x="2076" y="229"/>
                  </a:lnTo>
                  <a:lnTo>
                    <a:pt x="2076" y="255"/>
                  </a:lnTo>
                  <a:lnTo>
                    <a:pt x="2083" y="287"/>
                  </a:lnTo>
                  <a:lnTo>
                    <a:pt x="2083" y="312"/>
                  </a:lnTo>
                  <a:lnTo>
                    <a:pt x="2090" y="331"/>
                  </a:lnTo>
                  <a:lnTo>
                    <a:pt x="2090" y="351"/>
                  </a:lnTo>
                  <a:lnTo>
                    <a:pt x="2097" y="357"/>
                  </a:lnTo>
                  <a:lnTo>
                    <a:pt x="2097" y="363"/>
                  </a:lnTo>
                  <a:lnTo>
                    <a:pt x="2103" y="357"/>
                  </a:lnTo>
                  <a:lnTo>
                    <a:pt x="2103" y="351"/>
                  </a:lnTo>
                  <a:lnTo>
                    <a:pt x="2110" y="331"/>
                  </a:lnTo>
                  <a:lnTo>
                    <a:pt x="2110" y="312"/>
                  </a:lnTo>
                  <a:lnTo>
                    <a:pt x="2117" y="287"/>
                  </a:lnTo>
                  <a:lnTo>
                    <a:pt x="2117" y="255"/>
                  </a:lnTo>
                  <a:lnTo>
                    <a:pt x="2124" y="229"/>
                  </a:lnTo>
                  <a:lnTo>
                    <a:pt x="2124" y="191"/>
                  </a:lnTo>
                  <a:lnTo>
                    <a:pt x="2131" y="159"/>
                  </a:lnTo>
                  <a:lnTo>
                    <a:pt x="2131" y="127"/>
                  </a:lnTo>
                  <a:lnTo>
                    <a:pt x="2137" y="95"/>
                  </a:lnTo>
                  <a:lnTo>
                    <a:pt x="2137" y="70"/>
                  </a:lnTo>
                  <a:lnTo>
                    <a:pt x="2144" y="44"/>
                  </a:lnTo>
                  <a:lnTo>
                    <a:pt x="2144" y="25"/>
                  </a:lnTo>
                  <a:lnTo>
                    <a:pt x="2151" y="12"/>
                  </a:lnTo>
                  <a:lnTo>
                    <a:pt x="2151" y="6"/>
                  </a:lnTo>
                  <a:lnTo>
                    <a:pt x="2158" y="0"/>
                  </a:lnTo>
                  <a:lnTo>
                    <a:pt x="2158" y="6"/>
                  </a:lnTo>
                  <a:lnTo>
                    <a:pt x="2158" y="19"/>
                  </a:lnTo>
                  <a:lnTo>
                    <a:pt x="2165" y="38"/>
                  </a:lnTo>
                  <a:lnTo>
                    <a:pt x="2165" y="57"/>
                  </a:lnTo>
                  <a:lnTo>
                    <a:pt x="2171" y="83"/>
                  </a:lnTo>
                  <a:lnTo>
                    <a:pt x="2171" y="114"/>
                  </a:lnTo>
                  <a:lnTo>
                    <a:pt x="2178" y="146"/>
                  </a:lnTo>
                  <a:lnTo>
                    <a:pt x="2178" y="185"/>
                  </a:lnTo>
                  <a:lnTo>
                    <a:pt x="2185" y="217"/>
                  </a:lnTo>
                  <a:lnTo>
                    <a:pt x="2185" y="249"/>
                  </a:lnTo>
                  <a:lnTo>
                    <a:pt x="2192" y="280"/>
                  </a:lnTo>
                  <a:lnTo>
                    <a:pt x="2192" y="306"/>
                  </a:lnTo>
                  <a:lnTo>
                    <a:pt x="2199" y="325"/>
                  </a:lnTo>
                  <a:lnTo>
                    <a:pt x="2199" y="344"/>
                  </a:lnTo>
                  <a:lnTo>
                    <a:pt x="2206" y="357"/>
                  </a:lnTo>
                  <a:lnTo>
                    <a:pt x="2206" y="363"/>
                  </a:lnTo>
                  <a:lnTo>
                    <a:pt x="2212" y="357"/>
                  </a:lnTo>
                  <a:lnTo>
                    <a:pt x="2212" y="351"/>
                  </a:lnTo>
                  <a:lnTo>
                    <a:pt x="2219" y="338"/>
                  </a:lnTo>
                  <a:lnTo>
                    <a:pt x="2219" y="319"/>
                  </a:lnTo>
                  <a:lnTo>
                    <a:pt x="2226" y="293"/>
                  </a:lnTo>
                  <a:lnTo>
                    <a:pt x="2226" y="268"/>
                  </a:lnTo>
                  <a:lnTo>
                    <a:pt x="2233" y="236"/>
                  </a:lnTo>
                  <a:lnTo>
                    <a:pt x="2233" y="204"/>
                  </a:lnTo>
                  <a:lnTo>
                    <a:pt x="2240" y="172"/>
                  </a:lnTo>
                  <a:lnTo>
                    <a:pt x="2240" y="134"/>
                  </a:lnTo>
                  <a:lnTo>
                    <a:pt x="2246" y="108"/>
                  </a:lnTo>
                  <a:lnTo>
                    <a:pt x="2246" y="76"/>
                  </a:lnTo>
                  <a:lnTo>
                    <a:pt x="2253" y="51"/>
                  </a:lnTo>
                  <a:lnTo>
                    <a:pt x="2253" y="31"/>
                  </a:lnTo>
                  <a:lnTo>
                    <a:pt x="2260" y="12"/>
                  </a:lnTo>
                  <a:lnTo>
                    <a:pt x="2260" y="6"/>
                  </a:lnTo>
                  <a:lnTo>
                    <a:pt x="2267" y="0"/>
                  </a:lnTo>
                  <a:lnTo>
                    <a:pt x="2267" y="6"/>
                  </a:lnTo>
                  <a:lnTo>
                    <a:pt x="2274" y="12"/>
                  </a:lnTo>
                  <a:lnTo>
                    <a:pt x="2274" y="31"/>
                  </a:lnTo>
                  <a:lnTo>
                    <a:pt x="2280" y="51"/>
                  </a:lnTo>
                  <a:lnTo>
                    <a:pt x="2280" y="76"/>
                  </a:lnTo>
                  <a:lnTo>
                    <a:pt x="2287" y="108"/>
                  </a:lnTo>
                  <a:lnTo>
                    <a:pt x="2287" y="134"/>
                  </a:lnTo>
                  <a:lnTo>
                    <a:pt x="2294" y="172"/>
                  </a:lnTo>
                  <a:lnTo>
                    <a:pt x="2294" y="204"/>
                  </a:lnTo>
                  <a:lnTo>
                    <a:pt x="2301" y="236"/>
                  </a:lnTo>
                  <a:lnTo>
                    <a:pt x="2301" y="268"/>
                  </a:lnTo>
                  <a:lnTo>
                    <a:pt x="2308" y="293"/>
                  </a:lnTo>
                  <a:lnTo>
                    <a:pt x="2308" y="319"/>
                  </a:lnTo>
                  <a:lnTo>
                    <a:pt x="2314" y="338"/>
                  </a:lnTo>
                  <a:lnTo>
                    <a:pt x="2314" y="351"/>
                  </a:lnTo>
                  <a:lnTo>
                    <a:pt x="2321" y="357"/>
                  </a:lnTo>
                  <a:lnTo>
                    <a:pt x="2321" y="363"/>
                  </a:lnTo>
                  <a:lnTo>
                    <a:pt x="2328" y="357"/>
                  </a:lnTo>
                  <a:lnTo>
                    <a:pt x="2328" y="344"/>
                  </a:lnTo>
                  <a:lnTo>
                    <a:pt x="2335" y="325"/>
                  </a:lnTo>
                  <a:lnTo>
                    <a:pt x="2335" y="306"/>
                  </a:lnTo>
                  <a:lnTo>
                    <a:pt x="2342" y="280"/>
                  </a:lnTo>
                  <a:lnTo>
                    <a:pt x="2342" y="249"/>
                  </a:lnTo>
                  <a:lnTo>
                    <a:pt x="2348" y="217"/>
                  </a:lnTo>
                  <a:lnTo>
                    <a:pt x="2348" y="185"/>
                  </a:lnTo>
                  <a:lnTo>
                    <a:pt x="2355" y="146"/>
                  </a:lnTo>
                  <a:lnTo>
                    <a:pt x="2355" y="114"/>
                  </a:lnTo>
                  <a:lnTo>
                    <a:pt x="2362" y="83"/>
                  </a:lnTo>
                  <a:lnTo>
                    <a:pt x="2362" y="57"/>
                  </a:lnTo>
                  <a:lnTo>
                    <a:pt x="2369" y="38"/>
                  </a:lnTo>
                  <a:lnTo>
                    <a:pt x="2369" y="19"/>
                  </a:lnTo>
                  <a:lnTo>
                    <a:pt x="2376" y="6"/>
                  </a:lnTo>
                  <a:lnTo>
                    <a:pt x="2376" y="0"/>
                  </a:lnTo>
                  <a:lnTo>
                    <a:pt x="2383" y="6"/>
                  </a:lnTo>
                  <a:lnTo>
                    <a:pt x="2383" y="12"/>
                  </a:lnTo>
                  <a:lnTo>
                    <a:pt x="2389" y="25"/>
                  </a:lnTo>
                  <a:lnTo>
                    <a:pt x="2389" y="44"/>
                  </a:lnTo>
                  <a:lnTo>
                    <a:pt x="2396" y="70"/>
                  </a:lnTo>
                  <a:lnTo>
                    <a:pt x="2396" y="95"/>
                  </a:lnTo>
                  <a:lnTo>
                    <a:pt x="2396" y="127"/>
                  </a:lnTo>
                  <a:lnTo>
                    <a:pt x="2403" y="159"/>
                  </a:lnTo>
                  <a:lnTo>
                    <a:pt x="2403" y="191"/>
                  </a:lnTo>
                  <a:lnTo>
                    <a:pt x="2410" y="229"/>
                  </a:lnTo>
                  <a:lnTo>
                    <a:pt x="2410" y="255"/>
                  </a:lnTo>
                  <a:lnTo>
                    <a:pt x="2417" y="287"/>
                  </a:lnTo>
                  <a:lnTo>
                    <a:pt x="2417" y="312"/>
                  </a:lnTo>
                  <a:lnTo>
                    <a:pt x="2423" y="331"/>
                  </a:lnTo>
                  <a:lnTo>
                    <a:pt x="2423" y="351"/>
                  </a:lnTo>
                  <a:lnTo>
                    <a:pt x="2430" y="357"/>
                  </a:lnTo>
                  <a:lnTo>
                    <a:pt x="2430" y="363"/>
                  </a:lnTo>
                  <a:lnTo>
                    <a:pt x="2437" y="357"/>
                  </a:lnTo>
                  <a:lnTo>
                    <a:pt x="2437" y="351"/>
                  </a:lnTo>
                  <a:lnTo>
                    <a:pt x="2444" y="331"/>
                  </a:lnTo>
                  <a:lnTo>
                    <a:pt x="2444" y="312"/>
                  </a:lnTo>
                  <a:lnTo>
                    <a:pt x="2451" y="287"/>
                  </a:lnTo>
                  <a:lnTo>
                    <a:pt x="2451" y="255"/>
                  </a:lnTo>
                  <a:lnTo>
                    <a:pt x="2457" y="229"/>
                  </a:lnTo>
                  <a:lnTo>
                    <a:pt x="2457" y="191"/>
                  </a:lnTo>
                  <a:lnTo>
                    <a:pt x="2464" y="159"/>
                  </a:lnTo>
                  <a:lnTo>
                    <a:pt x="2464" y="127"/>
                  </a:lnTo>
                  <a:lnTo>
                    <a:pt x="2471" y="95"/>
                  </a:lnTo>
                  <a:lnTo>
                    <a:pt x="2471" y="70"/>
                  </a:lnTo>
                  <a:lnTo>
                    <a:pt x="2478" y="44"/>
                  </a:lnTo>
                  <a:lnTo>
                    <a:pt x="2478" y="25"/>
                  </a:lnTo>
                  <a:lnTo>
                    <a:pt x="2485" y="12"/>
                  </a:lnTo>
                  <a:lnTo>
                    <a:pt x="2485" y="6"/>
                  </a:lnTo>
                  <a:lnTo>
                    <a:pt x="2491" y="0"/>
                  </a:lnTo>
                  <a:lnTo>
                    <a:pt x="2491" y="6"/>
                  </a:lnTo>
                  <a:lnTo>
                    <a:pt x="2498" y="19"/>
                  </a:lnTo>
                  <a:lnTo>
                    <a:pt x="2498" y="38"/>
                  </a:lnTo>
                  <a:lnTo>
                    <a:pt x="2505" y="57"/>
                  </a:lnTo>
                  <a:lnTo>
                    <a:pt x="2505" y="83"/>
                  </a:lnTo>
                  <a:lnTo>
                    <a:pt x="2512" y="114"/>
                  </a:lnTo>
                  <a:lnTo>
                    <a:pt x="2512" y="146"/>
                  </a:lnTo>
                  <a:lnTo>
                    <a:pt x="2519" y="178"/>
                  </a:lnTo>
                  <a:lnTo>
                    <a:pt x="2519" y="217"/>
                  </a:lnTo>
                  <a:lnTo>
                    <a:pt x="2525" y="249"/>
                  </a:lnTo>
                  <a:lnTo>
                    <a:pt x="2525" y="280"/>
                  </a:lnTo>
                  <a:lnTo>
                    <a:pt x="2532" y="306"/>
                  </a:lnTo>
                  <a:lnTo>
                    <a:pt x="2532" y="325"/>
                  </a:lnTo>
                  <a:lnTo>
                    <a:pt x="2539" y="344"/>
                  </a:lnTo>
                  <a:lnTo>
                    <a:pt x="2539" y="357"/>
                  </a:lnTo>
                  <a:lnTo>
                    <a:pt x="2546" y="363"/>
                  </a:lnTo>
                  <a:lnTo>
                    <a:pt x="2546" y="357"/>
                  </a:lnTo>
                  <a:lnTo>
                    <a:pt x="2553" y="351"/>
                  </a:lnTo>
                  <a:lnTo>
                    <a:pt x="2553" y="338"/>
                  </a:lnTo>
                  <a:lnTo>
                    <a:pt x="2560" y="319"/>
                  </a:lnTo>
                  <a:lnTo>
                    <a:pt x="2560" y="293"/>
                  </a:lnTo>
                  <a:lnTo>
                    <a:pt x="2566" y="268"/>
                  </a:lnTo>
                  <a:lnTo>
                    <a:pt x="2566" y="236"/>
                  </a:lnTo>
                  <a:lnTo>
                    <a:pt x="2573" y="204"/>
                  </a:lnTo>
                  <a:lnTo>
                    <a:pt x="2573" y="172"/>
                  </a:lnTo>
                  <a:lnTo>
                    <a:pt x="2580" y="134"/>
                  </a:lnTo>
                  <a:lnTo>
                    <a:pt x="2580" y="108"/>
                  </a:lnTo>
                  <a:lnTo>
                    <a:pt x="2587" y="76"/>
                  </a:lnTo>
                  <a:lnTo>
                    <a:pt x="2587" y="51"/>
                  </a:lnTo>
                  <a:lnTo>
                    <a:pt x="2594" y="31"/>
                  </a:lnTo>
                  <a:lnTo>
                    <a:pt x="2594" y="12"/>
                  </a:lnTo>
                  <a:lnTo>
                    <a:pt x="2600" y="6"/>
                  </a:lnTo>
                  <a:lnTo>
                    <a:pt x="2600" y="0"/>
                  </a:lnTo>
                  <a:lnTo>
                    <a:pt x="2607" y="6"/>
                  </a:lnTo>
                  <a:lnTo>
                    <a:pt x="2607" y="12"/>
                  </a:lnTo>
                  <a:lnTo>
                    <a:pt x="2614" y="31"/>
                  </a:lnTo>
                  <a:lnTo>
                    <a:pt x="2614" y="51"/>
                  </a:lnTo>
                  <a:lnTo>
                    <a:pt x="2621" y="76"/>
                  </a:lnTo>
                  <a:lnTo>
                    <a:pt x="2621" y="108"/>
                  </a:lnTo>
                  <a:lnTo>
                    <a:pt x="2628" y="134"/>
                  </a:lnTo>
                  <a:lnTo>
                    <a:pt x="2628" y="172"/>
                  </a:lnTo>
                  <a:lnTo>
                    <a:pt x="2634" y="204"/>
                  </a:lnTo>
                  <a:lnTo>
                    <a:pt x="2634" y="236"/>
                  </a:lnTo>
                  <a:lnTo>
                    <a:pt x="2634" y="268"/>
                  </a:lnTo>
                  <a:lnTo>
                    <a:pt x="2641" y="293"/>
                  </a:lnTo>
                  <a:lnTo>
                    <a:pt x="2641" y="319"/>
                  </a:lnTo>
                  <a:lnTo>
                    <a:pt x="2648" y="338"/>
                  </a:lnTo>
                  <a:lnTo>
                    <a:pt x="2648" y="351"/>
                  </a:lnTo>
                  <a:lnTo>
                    <a:pt x="2655" y="357"/>
                  </a:lnTo>
                  <a:lnTo>
                    <a:pt x="2655" y="363"/>
                  </a:lnTo>
                  <a:lnTo>
                    <a:pt x="2662" y="357"/>
                  </a:lnTo>
                  <a:lnTo>
                    <a:pt x="2662" y="344"/>
                  </a:lnTo>
                  <a:lnTo>
                    <a:pt x="2668" y="325"/>
                  </a:lnTo>
                  <a:lnTo>
                    <a:pt x="2668" y="306"/>
                  </a:lnTo>
                  <a:lnTo>
                    <a:pt x="2675" y="280"/>
                  </a:lnTo>
                  <a:lnTo>
                    <a:pt x="2675" y="249"/>
                  </a:lnTo>
                  <a:lnTo>
                    <a:pt x="2682" y="217"/>
                  </a:lnTo>
                  <a:lnTo>
                    <a:pt x="2682" y="185"/>
                  </a:lnTo>
                  <a:lnTo>
                    <a:pt x="2689" y="146"/>
                  </a:lnTo>
                  <a:lnTo>
                    <a:pt x="2689" y="114"/>
                  </a:lnTo>
                  <a:lnTo>
                    <a:pt x="2696" y="83"/>
                  </a:lnTo>
                  <a:lnTo>
                    <a:pt x="2696" y="57"/>
                  </a:lnTo>
                  <a:lnTo>
                    <a:pt x="2702" y="38"/>
                  </a:lnTo>
                  <a:lnTo>
                    <a:pt x="2702" y="19"/>
                  </a:lnTo>
                  <a:lnTo>
                    <a:pt x="2709" y="6"/>
                  </a:lnTo>
                  <a:lnTo>
                    <a:pt x="2709" y="0"/>
                  </a:lnTo>
                  <a:lnTo>
                    <a:pt x="2716" y="6"/>
                  </a:lnTo>
                  <a:lnTo>
                    <a:pt x="2716" y="12"/>
                  </a:lnTo>
                  <a:lnTo>
                    <a:pt x="2723" y="25"/>
                  </a:lnTo>
                  <a:lnTo>
                    <a:pt x="2723" y="44"/>
                  </a:lnTo>
                  <a:lnTo>
                    <a:pt x="2730" y="70"/>
                  </a:lnTo>
                  <a:lnTo>
                    <a:pt x="2730" y="95"/>
                  </a:lnTo>
                  <a:lnTo>
                    <a:pt x="2736" y="127"/>
                  </a:lnTo>
                  <a:lnTo>
                    <a:pt x="2736" y="159"/>
                  </a:lnTo>
                  <a:lnTo>
                    <a:pt x="2743" y="191"/>
                  </a:lnTo>
                  <a:lnTo>
                    <a:pt x="2743" y="229"/>
                  </a:lnTo>
                  <a:lnTo>
                    <a:pt x="2750" y="255"/>
                  </a:lnTo>
                  <a:lnTo>
                    <a:pt x="2750" y="287"/>
                  </a:lnTo>
                  <a:lnTo>
                    <a:pt x="2757" y="312"/>
                  </a:lnTo>
                  <a:lnTo>
                    <a:pt x="2757" y="331"/>
                  </a:lnTo>
                  <a:lnTo>
                    <a:pt x="2764" y="351"/>
                  </a:lnTo>
                  <a:lnTo>
                    <a:pt x="2764" y="357"/>
                  </a:lnTo>
                  <a:lnTo>
                    <a:pt x="2771" y="363"/>
                  </a:lnTo>
                  <a:lnTo>
                    <a:pt x="2771" y="357"/>
                  </a:lnTo>
                  <a:lnTo>
                    <a:pt x="2777" y="351"/>
                  </a:lnTo>
                  <a:lnTo>
                    <a:pt x="2777" y="331"/>
                  </a:lnTo>
                  <a:lnTo>
                    <a:pt x="2784" y="312"/>
                  </a:lnTo>
                  <a:lnTo>
                    <a:pt x="2784" y="287"/>
                  </a:lnTo>
                  <a:lnTo>
                    <a:pt x="2791" y="255"/>
                  </a:lnTo>
                  <a:lnTo>
                    <a:pt x="2791" y="229"/>
                  </a:lnTo>
                  <a:lnTo>
                    <a:pt x="2798" y="191"/>
                  </a:lnTo>
                  <a:lnTo>
                    <a:pt x="2798" y="159"/>
                  </a:lnTo>
                  <a:lnTo>
                    <a:pt x="2805" y="127"/>
                  </a:lnTo>
                  <a:lnTo>
                    <a:pt x="2805" y="95"/>
                  </a:lnTo>
                  <a:lnTo>
                    <a:pt x="2811" y="70"/>
                  </a:lnTo>
                  <a:lnTo>
                    <a:pt x="2811" y="44"/>
                  </a:lnTo>
                  <a:lnTo>
                    <a:pt x="2818" y="25"/>
                  </a:lnTo>
                  <a:lnTo>
                    <a:pt x="2818" y="12"/>
                  </a:lnTo>
                  <a:lnTo>
                    <a:pt x="2825" y="6"/>
                  </a:lnTo>
                  <a:lnTo>
                    <a:pt x="2825" y="0"/>
                  </a:lnTo>
                  <a:lnTo>
                    <a:pt x="2832" y="6"/>
                  </a:lnTo>
                  <a:lnTo>
                    <a:pt x="2832" y="19"/>
                  </a:lnTo>
                  <a:lnTo>
                    <a:pt x="2839" y="38"/>
                  </a:lnTo>
                  <a:lnTo>
                    <a:pt x="2839" y="57"/>
                  </a:lnTo>
                  <a:lnTo>
                    <a:pt x="2845" y="83"/>
                  </a:lnTo>
                  <a:lnTo>
                    <a:pt x="2845" y="114"/>
                  </a:lnTo>
                  <a:lnTo>
                    <a:pt x="2852" y="146"/>
                  </a:lnTo>
                  <a:lnTo>
                    <a:pt x="2852" y="185"/>
                  </a:lnTo>
                  <a:lnTo>
                    <a:pt x="2859" y="217"/>
                  </a:lnTo>
                  <a:lnTo>
                    <a:pt x="2859" y="249"/>
                  </a:lnTo>
                  <a:lnTo>
                    <a:pt x="2866" y="280"/>
                  </a:lnTo>
                  <a:lnTo>
                    <a:pt x="2866" y="306"/>
                  </a:lnTo>
                  <a:lnTo>
                    <a:pt x="2873" y="325"/>
                  </a:lnTo>
                  <a:lnTo>
                    <a:pt x="2873" y="344"/>
                  </a:lnTo>
                  <a:lnTo>
                    <a:pt x="2879" y="357"/>
                  </a:lnTo>
                  <a:lnTo>
                    <a:pt x="2879" y="363"/>
                  </a:lnTo>
                  <a:lnTo>
                    <a:pt x="2879" y="357"/>
                  </a:lnTo>
                  <a:lnTo>
                    <a:pt x="2886" y="351"/>
                  </a:lnTo>
                  <a:lnTo>
                    <a:pt x="2886" y="338"/>
                  </a:lnTo>
                  <a:lnTo>
                    <a:pt x="2893" y="319"/>
                  </a:lnTo>
                  <a:lnTo>
                    <a:pt x="2893" y="293"/>
                  </a:lnTo>
                  <a:lnTo>
                    <a:pt x="2900" y="268"/>
                  </a:lnTo>
                  <a:lnTo>
                    <a:pt x="2900" y="236"/>
                  </a:lnTo>
                  <a:lnTo>
                    <a:pt x="2907" y="204"/>
                  </a:lnTo>
                  <a:lnTo>
                    <a:pt x="2907" y="172"/>
                  </a:lnTo>
                  <a:lnTo>
                    <a:pt x="2913" y="134"/>
                  </a:lnTo>
                  <a:lnTo>
                    <a:pt x="2913" y="108"/>
                  </a:lnTo>
                  <a:lnTo>
                    <a:pt x="2920" y="76"/>
                  </a:lnTo>
                  <a:lnTo>
                    <a:pt x="2920" y="51"/>
                  </a:lnTo>
                  <a:lnTo>
                    <a:pt x="2927" y="31"/>
                  </a:lnTo>
                  <a:lnTo>
                    <a:pt x="2927" y="12"/>
                  </a:lnTo>
                  <a:lnTo>
                    <a:pt x="2934" y="6"/>
                  </a:lnTo>
                  <a:lnTo>
                    <a:pt x="2934" y="0"/>
                  </a:lnTo>
                  <a:lnTo>
                    <a:pt x="2941" y="6"/>
                  </a:lnTo>
                  <a:lnTo>
                    <a:pt x="2941" y="12"/>
                  </a:lnTo>
                  <a:lnTo>
                    <a:pt x="2948" y="31"/>
                  </a:lnTo>
                  <a:lnTo>
                    <a:pt x="2948" y="51"/>
                  </a:lnTo>
                  <a:lnTo>
                    <a:pt x="2954" y="76"/>
                  </a:lnTo>
                  <a:lnTo>
                    <a:pt x="2954" y="108"/>
                  </a:lnTo>
                  <a:lnTo>
                    <a:pt x="2961" y="134"/>
                  </a:lnTo>
                  <a:lnTo>
                    <a:pt x="2961" y="172"/>
                  </a:lnTo>
                  <a:lnTo>
                    <a:pt x="2968" y="204"/>
                  </a:lnTo>
                  <a:lnTo>
                    <a:pt x="2968" y="236"/>
                  </a:lnTo>
                  <a:lnTo>
                    <a:pt x="2975" y="268"/>
                  </a:lnTo>
                  <a:lnTo>
                    <a:pt x="2975" y="293"/>
                  </a:lnTo>
                  <a:lnTo>
                    <a:pt x="2982" y="319"/>
                  </a:lnTo>
                  <a:lnTo>
                    <a:pt x="2982" y="338"/>
                  </a:lnTo>
                  <a:lnTo>
                    <a:pt x="2988" y="351"/>
                  </a:lnTo>
                  <a:lnTo>
                    <a:pt x="2988" y="357"/>
                  </a:lnTo>
                  <a:lnTo>
                    <a:pt x="2995" y="363"/>
                  </a:lnTo>
                  <a:lnTo>
                    <a:pt x="2995" y="357"/>
                  </a:lnTo>
                  <a:lnTo>
                    <a:pt x="3002" y="344"/>
                  </a:lnTo>
                  <a:lnTo>
                    <a:pt x="3002" y="325"/>
                  </a:lnTo>
                  <a:lnTo>
                    <a:pt x="3009" y="306"/>
                  </a:lnTo>
                  <a:lnTo>
                    <a:pt x="3009" y="280"/>
                  </a:lnTo>
                  <a:lnTo>
                    <a:pt x="3016" y="249"/>
                  </a:lnTo>
                  <a:lnTo>
                    <a:pt x="3016" y="217"/>
                  </a:lnTo>
                  <a:lnTo>
                    <a:pt x="3022" y="185"/>
                  </a:lnTo>
                  <a:lnTo>
                    <a:pt x="3022" y="146"/>
                  </a:lnTo>
                  <a:lnTo>
                    <a:pt x="3029" y="114"/>
                  </a:lnTo>
                  <a:lnTo>
                    <a:pt x="3029" y="83"/>
                  </a:lnTo>
                  <a:lnTo>
                    <a:pt x="3036" y="57"/>
                  </a:lnTo>
                  <a:lnTo>
                    <a:pt x="3036" y="38"/>
                  </a:lnTo>
                  <a:lnTo>
                    <a:pt x="3043" y="19"/>
                  </a:lnTo>
                  <a:lnTo>
                    <a:pt x="3043" y="6"/>
                  </a:lnTo>
                  <a:lnTo>
                    <a:pt x="3050" y="0"/>
                  </a:lnTo>
                  <a:lnTo>
                    <a:pt x="3050" y="6"/>
                  </a:lnTo>
                  <a:lnTo>
                    <a:pt x="3056" y="12"/>
                  </a:lnTo>
                  <a:lnTo>
                    <a:pt x="3056" y="25"/>
                  </a:lnTo>
                  <a:lnTo>
                    <a:pt x="3063" y="44"/>
                  </a:lnTo>
                  <a:lnTo>
                    <a:pt x="3063" y="70"/>
                  </a:lnTo>
                  <a:lnTo>
                    <a:pt x="3070" y="95"/>
                  </a:lnTo>
                  <a:lnTo>
                    <a:pt x="3070" y="127"/>
                  </a:lnTo>
                  <a:lnTo>
                    <a:pt x="3077" y="159"/>
                  </a:lnTo>
                  <a:lnTo>
                    <a:pt x="3077" y="191"/>
                  </a:lnTo>
                  <a:lnTo>
                    <a:pt x="3084" y="229"/>
                  </a:lnTo>
                  <a:lnTo>
                    <a:pt x="3084" y="255"/>
                  </a:lnTo>
                  <a:lnTo>
                    <a:pt x="3090" y="287"/>
                  </a:lnTo>
                  <a:lnTo>
                    <a:pt x="3090" y="312"/>
                  </a:lnTo>
                  <a:lnTo>
                    <a:pt x="3097" y="331"/>
                  </a:lnTo>
                  <a:lnTo>
                    <a:pt x="3097" y="351"/>
                  </a:lnTo>
                  <a:lnTo>
                    <a:pt x="3104" y="357"/>
                  </a:lnTo>
                  <a:lnTo>
                    <a:pt x="3104" y="363"/>
                  </a:lnTo>
                  <a:lnTo>
                    <a:pt x="3111" y="357"/>
                  </a:lnTo>
                  <a:lnTo>
                    <a:pt x="3111" y="351"/>
                  </a:lnTo>
                  <a:lnTo>
                    <a:pt x="3118" y="331"/>
                  </a:lnTo>
                  <a:lnTo>
                    <a:pt x="3118" y="312"/>
                  </a:lnTo>
                  <a:lnTo>
                    <a:pt x="3118" y="287"/>
                  </a:lnTo>
                  <a:lnTo>
                    <a:pt x="3125" y="255"/>
                  </a:lnTo>
                  <a:lnTo>
                    <a:pt x="3125" y="229"/>
                  </a:lnTo>
                  <a:lnTo>
                    <a:pt x="3131" y="191"/>
                  </a:lnTo>
                  <a:lnTo>
                    <a:pt x="3131" y="159"/>
                  </a:lnTo>
                  <a:lnTo>
                    <a:pt x="3138" y="127"/>
                  </a:lnTo>
                  <a:lnTo>
                    <a:pt x="3138" y="95"/>
                  </a:lnTo>
                  <a:lnTo>
                    <a:pt x="3145" y="70"/>
                  </a:lnTo>
                  <a:lnTo>
                    <a:pt x="3145" y="44"/>
                  </a:lnTo>
                  <a:lnTo>
                    <a:pt x="3152" y="25"/>
                  </a:lnTo>
                  <a:lnTo>
                    <a:pt x="3152" y="12"/>
                  </a:lnTo>
                  <a:lnTo>
                    <a:pt x="3159" y="6"/>
                  </a:lnTo>
                  <a:lnTo>
                    <a:pt x="3159" y="0"/>
                  </a:lnTo>
                  <a:lnTo>
                    <a:pt x="3165" y="6"/>
                  </a:lnTo>
                  <a:lnTo>
                    <a:pt x="3165" y="19"/>
                  </a:lnTo>
                  <a:lnTo>
                    <a:pt x="3172" y="38"/>
                  </a:lnTo>
                  <a:lnTo>
                    <a:pt x="3172" y="57"/>
                  </a:lnTo>
                  <a:lnTo>
                    <a:pt x="3179" y="83"/>
                  </a:lnTo>
                  <a:lnTo>
                    <a:pt x="3179" y="114"/>
                  </a:lnTo>
                  <a:lnTo>
                    <a:pt x="3186" y="146"/>
                  </a:lnTo>
                  <a:lnTo>
                    <a:pt x="3186" y="178"/>
                  </a:lnTo>
                  <a:lnTo>
                    <a:pt x="3193" y="217"/>
                  </a:lnTo>
                  <a:lnTo>
                    <a:pt x="3193" y="249"/>
                  </a:lnTo>
                  <a:lnTo>
                    <a:pt x="3199" y="280"/>
                  </a:lnTo>
                  <a:lnTo>
                    <a:pt x="3199" y="306"/>
                  </a:lnTo>
                  <a:lnTo>
                    <a:pt x="3206" y="325"/>
                  </a:lnTo>
                  <a:lnTo>
                    <a:pt x="3206" y="344"/>
                  </a:lnTo>
                  <a:lnTo>
                    <a:pt x="3213" y="357"/>
                  </a:lnTo>
                  <a:lnTo>
                    <a:pt x="3213" y="363"/>
                  </a:lnTo>
                  <a:lnTo>
                    <a:pt x="3220" y="357"/>
                  </a:lnTo>
                  <a:lnTo>
                    <a:pt x="3220" y="351"/>
                  </a:lnTo>
                  <a:lnTo>
                    <a:pt x="3227" y="338"/>
                  </a:lnTo>
                  <a:lnTo>
                    <a:pt x="3227" y="319"/>
                  </a:lnTo>
                  <a:lnTo>
                    <a:pt x="3233" y="293"/>
                  </a:lnTo>
                  <a:lnTo>
                    <a:pt x="3233" y="268"/>
                  </a:lnTo>
                  <a:lnTo>
                    <a:pt x="3240" y="236"/>
                  </a:lnTo>
                  <a:lnTo>
                    <a:pt x="3240" y="204"/>
                  </a:lnTo>
                  <a:lnTo>
                    <a:pt x="3247" y="172"/>
                  </a:lnTo>
                  <a:lnTo>
                    <a:pt x="3247" y="134"/>
                  </a:lnTo>
                  <a:lnTo>
                    <a:pt x="3254" y="108"/>
                  </a:lnTo>
                  <a:lnTo>
                    <a:pt x="3254" y="76"/>
                  </a:lnTo>
                  <a:lnTo>
                    <a:pt x="3261" y="51"/>
                  </a:lnTo>
                  <a:lnTo>
                    <a:pt x="3261" y="31"/>
                  </a:lnTo>
                  <a:lnTo>
                    <a:pt x="3267" y="12"/>
                  </a:lnTo>
                  <a:lnTo>
                    <a:pt x="3267" y="6"/>
                  </a:lnTo>
                  <a:lnTo>
                    <a:pt x="3274" y="0"/>
                  </a:lnTo>
                  <a:lnTo>
                    <a:pt x="3274" y="6"/>
                  </a:lnTo>
                  <a:lnTo>
                    <a:pt x="3281" y="12"/>
                  </a:lnTo>
                  <a:lnTo>
                    <a:pt x="3281" y="31"/>
                  </a:lnTo>
                  <a:lnTo>
                    <a:pt x="3288" y="51"/>
                  </a:lnTo>
                  <a:lnTo>
                    <a:pt x="3288" y="76"/>
                  </a:lnTo>
                  <a:lnTo>
                    <a:pt x="3295" y="108"/>
                  </a:lnTo>
                  <a:lnTo>
                    <a:pt x="3295" y="134"/>
                  </a:lnTo>
                  <a:lnTo>
                    <a:pt x="3301" y="172"/>
                  </a:lnTo>
                  <a:lnTo>
                    <a:pt x="3301" y="204"/>
                  </a:lnTo>
                  <a:lnTo>
                    <a:pt x="3308" y="236"/>
                  </a:lnTo>
                  <a:lnTo>
                    <a:pt x="3308" y="268"/>
                  </a:lnTo>
                  <a:lnTo>
                    <a:pt x="3315" y="293"/>
                  </a:lnTo>
                  <a:lnTo>
                    <a:pt x="3315" y="319"/>
                  </a:lnTo>
                  <a:lnTo>
                    <a:pt x="3322" y="338"/>
                  </a:lnTo>
                  <a:lnTo>
                    <a:pt x="3322" y="351"/>
                  </a:lnTo>
                  <a:lnTo>
                    <a:pt x="3329" y="357"/>
                  </a:lnTo>
                  <a:lnTo>
                    <a:pt x="3329" y="363"/>
                  </a:lnTo>
                  <a:lnTo>
                    <a:pt x="3336" y="357"/>
                  </a:lnTo>
                  <a:lnTo>
                    <a:pt x="3336" y="344"/>
                  </a:lnTo>
                  <a:lnTo>
                    <a:pt x="3342" y="325"/>
                  </a:lnTo>
                  <a:lnTo>
                    <a:pt x="3342" y="306"/>
                  </a:lnTo>
                  <a:lnTo>
                    <a:pt x="3349" y="280"/>
                  </a:lnTo>
                  <a:lnTo>
                    <a:pt x="3349" y="249"/>
                  </a:lnTo>
                  <a:lnTo>
                    <a:pt x="3356" y="217"/>
                  </a:lnTo>
                  <a:lnTo>
                    <a:pt x="3356" y="185"/>
                  </a:lnTo>
                </a:path>
              </a:pathLst>
            </a:custGeom>
            <a:noFill/>
            <a:ln w="22225" cap="flat">
              <a:solidFill>
                <a:schemeClr val="accent1"/>
              </a:solidFill>
              <a:prstDash val="sysDot"/>
              <a:round/>
              <a:headEnd/>
              <a:tailEnd/>
            </a:ln>
          </p:spPr>
          <p:txBody>
            <a:bodyPr/>
            <a:lstStyle/>
            <a:p>
              <a:endParaRPr lang="fr-FR"/>
            </a:p>
          </p:txBody>
        </p:sp>
      </p:grpSp>
      <p:grpSp>
        <p:nvGrpSpPr>
          <p:cNvPr id="3" name="Group 161"/>
          <p:cNvGrpSpPr>
            <a:grpSpLocks/>
          </p:cNvGrpSpPr>
          <p:nvPr/>
        </p:nvGrpSpPr>
        <p:grpSpPr bwMode="auto">
          <a:xfrm>
            <a:off x="1358412" y="3371851"/>
            <a:ext cx="5754565" cy="2600325"/>
            <a:chOff x="854" y="2586"/>
            <a:chExt cx="3927" cy="1638"/>
          </a:xfrm>
        </p:grpSpPr>
        <p:sp>
          <p:nvSpPr>
            <p:cNvPr id="177154" name="Rectangle 2"/>
            <p:cNvSpPr>
              <a:spLocks noChangeArrowheads="1"/>
            </p:cNvSpPr>
            <p:nvPr/>
          </p:nvSpPr>
          <p:spPr bwMode="auto">
            <a:xfrm>
              <a:off x="1794" y="4014"/>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7155" name="Rectangle 3"/>
            <p:cNvSpPr>
              <a:spLocks noChangeArrowheads="1"/>
            </p:cNvSpPr>
            <p:nvPr/>
          </p:nvSpPr>
          <p:spPr bwMode="auto">
            <a:xfrm>
              <a:off x="1324" y="2804"/>
              <a:ext cx="3356" cy="1079"/>
            </a:xfrm>
            <a:prstGeom prst="rect">
              <a:avLst/>
            </a:prstGeom>
            <a:noFill/>
            <a:ln w="9525">
              <a:noFill/>
              <a:miter lim="800000"/>
              <a:headEnd/>
              <a:tailEnd/>
            </a:ln>
          </p:spPr>
          <p:txBody>
            <a:bodyPr/>
            <a:lstStyle/>
            <a:p>
              <a:endParaRPr lang="fr-FR"/>
            </a:p>
          </p:txBody>
        </p:sp>
        <p:sp>
          <p:nvSpPr>
            <p:cNvPr id="177156" name="Rectangle 4"/>
            <p:cNvSpPr>
              <a:spLocks noChangeArrowheads="1"/>
            </p:cNvSpPr>
            <p:nvPr/>
          </p:nvSpPr>
          <p:spPr bwMode="auto">
            <a:xfrm>
              <a:off x="1324" y="2804"/>
              <a:ext cx="3356" cy="1079"/>
            </a:xfrm>
            <a:prstGeom prst="rect">
              <a:avLst/>
            </a:prstGeom>
            <a:noFill/>
            <a:ln w="0">
              <a:solidFill>
                <a:srgbClr val="FFFFFF"/>
              </a:solidFill>
              <a:miter lim="800000"/>
              <a:headEnd/>
              <a:tailEnd/>
            </a:ln>
          </p:spPr>
          <p:txBody>
            <a:bodyPr/>
            <a:lstStyle/>
            <a:p>
              <a:endParaRPr lang="fr-FR"/>
            </a:p>
          </p:txBody>
        </p:sp>
        <p:sp>
          <p:nvSpPr>
            <p:cNvPr id="177157" name="Freeform 5"/>
            <p:cNvSpPr>
              <a:spLocks/>
            </p:cNvSpPr>
            <p:nvPr/>
          </p:nvSpPr>
          <p:spPr bwMode="auto">
            <a:xfrm>
              <a:off x="1324"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8" name="Freeform 6"/>
            <p:cNvSpPr>
              <a:spLocks/>
            </p:cNvSpPr>
            <p:nvPr/>
          </p:nvSpPr>
          <p:spPr bwMode="auto">
            <a:xfrm>
              <a:off x="165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59" name="Freeform 7"/>
            <p:cNvSpPr>
              <a:spLocks/>
            </p:cNvSpPr>
            <p:nvPr/>
          </p:nvSpPr>
          <p:spPr bwMode="auto">
            <a:xfrm>
              <a:off x="1998"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0" name="Freeform 8"/>
            <p:cNvSpPr>
              <a:spLocks/>
            </p:cNvSpPr>
            <p:nvPr/>
          </p:nvSpPr>
          <p:spPr bwMode="auto">
            <a:xfrm>
              <a:off x="2331"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1" name="Freeform 9"/>
            <p:cNvSpPr>
              <a:spLocks/>
            </p:cNvSpPr>
            <p:nvPr/>
          </p:nvSpPr>
          <p:spPr bwMode="auto">
            <a:xfrm>
              <a:off x="266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2" name="Freeform 10"/>
            <p:cNvSpPr>
              <a:spLocks/>
            </p:cNvSpPr>
            <p:nvPr/>
          </p:nvSpPr>
          <p:spPr bwMode="auto">
            <a:xfrm>
              <a:off x="3005"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3" name="Freeform 11"/>
            <p:cNvSpPr>
              <a:spLocks/>
            </p:cNvSpPr>
            <p:nvPr/>
          </p:nvSpPr>
          <p:spPr bwMode="auto">
            <a:xfrm>
              <a:off x="3339"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4" name="Freeform 12"/>
            <p:cNvSpPr>
              <a:spLocks/>
            </p:cNvSpPr>
            <p:nvPr/>
          </p:nvSpPr>
          <p:spPr bwMode="auto">
            <a:xfrm>
              <a:off x="3672"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5" name="Freeform 13"/>
            <p:cNvSpPr>
              <a:spLocks/>
            </p:cNvSpPr>
            <p:nvPr/>
          </p:nvSpPr>
          <p:spPr bwMode="auto">
            <a:xfrm>
              <a:off x="400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6" name="Freeform 14"/>
            <p:cNvSpPr>
              <a:spLocks/>
            </p:cNvSpPr>
            <p:nvPr/>
          </p:nvSpPr>
          <p:spPr bwMode="auto">
            <a:xfrm>
              <a:off x="4346"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7" name="Freeform 15"/>
            <p:cNvSpPr>
              <a:spLocks/>
            </p:cNvSpPr>
            <p:nvPr/>
          </p:nvSpPr>
          <p:spPr bwMode="auto">
            <a:xfrm>
              <a:off x="4680" y="280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7168" name="Freeform 16"/>
            <p:cNvSpPr>
              <a:spLocks/>
            </p:cNvSpPr>
            <p:nvPr/>
          </p:nvSpPr>
          <p:spPr bwMode="auto">
            <a:xfrm>
              <a:off x="1324" y="388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69" name="Freeform 17"/>
            <p:cNvSpPr>
              <a:spLocks/>
            </p:cNvSpPr>
            <p:nvPr/>
          </p:nvSpPr>
          <p:spPr bwMode="auto">
            <a:xfrm>
              <a:off x="1324" y="368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0" name="Freeform 18"/>
            <p:cNvSpPr>
              <a:spLocks/>
            </p:cNvSpPr>
            <p:nvPr/>
          </p:nvSpPr>
          <p:spPr bwMode="auto">
            <a:xfrm>
              <a:off x="1324" y="34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1" name="Freeform 19"/>
            <p:cNvSpPr>
              <a:spLocks/>
            </p:cNvSpPr>
            <p:nvPr/>
          </p:nvSpPr>
          <p:spPr bwMode="auto">
            <a:xfrm>
              <a:off x="1324" y="32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2" name="Freeform 20"/>
            <p:cNvSpPr>
              <a:spLocks/>
            </p:cNvSpPr>
            <p:nvPr/>
          </p:nvSpPr>
          <p:spPr bwMode="auto">
            <a:xfrm>
              <a:off x="1324" y="309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3" name="Freeform 21"/>
            <p:cNvSpPr>
              <a:spLocks/>
            </p:cNvSpPr>
            <p:nvPr/>
          </p:nvSpPr>
          <p:spPr bwMode="auto">
            <a:xfrm>
              <a:off x="1324" y="29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7174" name="Line 22"/>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175" name="Freeform 23"/>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176" name="Line 24"/>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7" name="Line 25"/>
            <p:cNvSpPr>
              <a:spLocks noChangeShapeType="1"/>
            </p:cNvSpPr>
            <p:nvPr/>
          </p:nvSpPr>
          <p:spPr bwMode="auto">
            <a:xfrm>
              <a:off x="1324" y="3883"/>
              <a:ext cx="3356" cy="1"/>
            </a:xfrm>
            <a:prstGeom prst="line">
              <a:avLst/>
            </a:prstGeom>
            <a:noFill/>
            <a:ln w="0">
              <a:solidFill>
                <a:srgbClr val="000000"/>
              </a:solidFill>
              <a:round/>
              <a:headEnd/>
              <a:tailEnd/>
            </a:ln>
          </p:spPr>
          <p:txBody>
            <a:bodyPr/>
            <a:lstStyle/>
            <a:p>
              <a:endParaRPr lang="fr-FR"/>
            </a:p>
          </p:txBody>
        </p:sp>
        <p:sp>
          <p:nvSpPr>
            <p:cNvPr id="177178" name="Line 26"/>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179" name="Line 27"/>
            <p:cNvSpPr>
              <a:spLocks noChangeShapeType="1"/>
            </p:cNvSpPr>
            <p:nvPr/>
          </p:nvSpPr>
          <p:spPr bwMode="auto">
            <a:xfrm flipV="1">
              <a:off x="1324" y="3851"/>
              <a:ext cx="1" cy="32"/>
            </a:xfrm>
            <a:prstGeom prst="line">
              <a:avLst/>
            </a:prstGeom>
            <a:noFill/>
            <a:ln w="0">
              <a:solidFill>
                <a:srgbClr val="000000"/>
              </a:solidFill>
              <a:round/>
              <a:headEnd/>
              <a:tailEnd/>
            </a:ln>
          </p:spPr>
          <p:txBody>
            <a:bodyPr/>
            <a:lstStyle/>
            <a:p>
              <a:endParaRPr lang="fr-FR"/>
            </a:p>
          </p:txBody>
        </p:sp>
        <p:sp>
          <p:nvSpPr>
            <p:cNvPr id="177180" name="Line 28"/>
            <p:cNvSpPr>
              <a:spLocks noChangeShapeType="1"/>
            </p:cNvSpPr>
            <p:nvPr/>
          </p:nvSpPr>
          <p:spPr bwMode="auto">
            <a:xfrm>
              <a:off x="1324" y="2804"/>
              <a:ext cx="1" cy="32"/>
            </a:xfrm>
            <a:prstGeom prst="line">
              <a:avLst/>
            </a:prstGeom>
            <a:noFill/>
            <a:ln w="0">
              <a:solidFill>
                <a:srgbClr val="000000"/>
              </a:solidFill>
              <a:round/>
              <a:headEnd/>
              <a:tailEnd/>
            </a:ln>
          </p:spPr>
          <p:txBody>
            <a:bodyPr/>
            <a:lstStyle/>
            <a:p>
              <a:endParaRPr lang="fr-FR"/>
            </a:p>
          </p:txBody>
        </p:sp>
        <p:sp>
          <p:nvSpPr>
            <p:cNvPr id="177181" name="Rectangle 29"/>
            <p:cNvSpPr>
              <a:spLocks noChangeArrowheads="1"/>
            </p:cNvSpPr>
            <p:nvPr/>
          </p:nvSpPr>
          <p:spPr bwMode="auto">
            <a:xfrm>
              <a:off x="1320"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182" name="Line 30"/>
            <p:cNvSpPr>
              <a:spLocks noChangeShapeType="1"/>
            </p:cNvSpPr>
            <p:nvPr/>
          </p:nvSpPr>
          <p:spPr bwMode="auto">
            <a:xfrm flipV="1">
              <a:off x="1658" y="3851"/>
              <a:ext cx="1" cy="32"/>
            </a:xfrm>
            <a:prstGeom prst="line">
              <a:avLst/>
            </a:prstGeom>
            <a:noFill/>
            <a:ln w="0">
              <a:solidFill>
                <a:srgbClr val="000000"/>
              </a:solidFill>
              <a:round/>
              <a:headEnd/>
              <a:tailEnd/>
            </a:ln>
          </p:spPr>
          <p:txBody>
            <a:bodyPr/>
            <a:lstStyle/>
            <a:p>
              <a:endParaRPr lang="fr-FR"/>
            </a:p>
          </p:txBody>
        </p:sp>
        <p:sp>
          <p:nvSpPr>
            <p:cNvPr id="177183" name="Line 31"/>
            <p:cNvSpPr>
              <a:spLocks noChangeShapeType="1"/>
            </p:cNvSpPr>
            <p:nvPr/>
          </p:nvSpPr>
          <p:spPr bwMode="auto">
            <a:xfrm>
              <a:off x="1658" y="2804"/>
              <a:ext cx="1" cy="32"/>
            </a:xfrm>
            <a:prstGeom prst="line">
              <a:avLst/>
            </a:prstGeom>
            <a:noFill/>
            <a:ln w="0">
              <a:solidFill>
                <a:srgbClr val="000000"/>
              </a:solidFill>
              <a:round/>
              <a:headEnd/>
              <a:tailEnd/>
            </a:ln>
          </p:spPr>
          <p:txBody>
            <a:bodyPr/>
            <a:lstStyle/>
            <a:p>
              <a:endParaRPr lang="fr-FR"/>
            </a:p>
          </p:txBody>
        </p:sp>
        <p:sp>
          <p:nvSpPr>
            <p:cNvPr id="177184" name="Rectangle 32"/>
            <p:cNvSpPr>
              <a:spLocks noChangeArrowheads="1"/>
            </p:cNvSpPr>
            <p:nvPr/>
          </p:nvSpPr>
          <p:spPr bwMode="auto">
            <a:xfrm>
              <a:off x="165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185" name="Line 33"/>
            <p:cNvSpPr>
              <a:spLocks noChangeShapeType="1"/>
            </p:cNvSpPr>
            <p:nvPr/>
          </p:nvSpPr>
          <p:spPr bwMode="auto">
            <a:xfrm flipV="1">
              <a:off x="1998" y="3851"/>
              <a:ext cx="1" cy="32"/>
            </a:xfrm>
            <a:prstGeom prst="line">
              <a:avLst/>
            </a:prstGeom>
            <a:noFill/>
            <a:ln w="0">
              <a:solidFill>
                <a:srgbClr val="000000"/>
              </a:solidFill>
              <a:round/>
              <a:headEnd/>
              <a:tailEnd/>
            </a:ln>
          </p:spPr>
          <p:txBody>
            <a:bodyPr/>
            <a:lstStyle/>
            <a:p>
              <a:endParaRPr lang="fr-FR"/>
            </a:p>
          </p:txBody>
        </p:sp>
        <p:sp>
          <p:nvSpPr>
            <p:cNvPr id="177186" name="Line 34"/>
            <p:cNvSpPr>
              <a:spLocks noChangeShapeType="1"/>
            </p:cNvSpPr>
            <p:nvPr/>
          </p:nvSpPr>
          <p:spPr bwMode="auto">
            <a:xfrm>
              <a:off x="1998" y="2804"/>
              <a:ext cx="1" cy="32"/>
            </a:xfrm>
            <a:prstGeom prst="line">
              <a:avLst/>
            </a:prstGeom>
            <a:noFill/>
            <a:ln w="0">
              <a:solidFill>
                <a:srgbClr val="000000"/>
              </a:solidFill>
              <a:round/>
              <a:headEnd/>
              <a:tailEnd/>
            </a:ln>
          </p:spPr>
          <p:txBody>
            <a:bodyPr/>
            <a:lstStyle/>
            <a:p>
              <a:endParaRPr lang="fr-FR"/>
            </a:p>
          </p:txBody>
        </p:sp>
        <p:sp>
          <p:nvSpPr>
            <p:cNvPr id="177187" name="Rectangle 35"/>
            <p:cNvSpPr>
              <a:spLocks noChangeArrowheads="1"/>
            </p:cNvSpPr>
            <p:nvPr/>
          </p:nvSpPr>
          <p:spPr bwMode="auto">
            <a:xfrm>
              <a:off x="1993"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7188" name="Line 36"/>
            <p:cNvSpPr>
              <a:spLocks noChangeShapeType="1"/>
            </p:cNvSpPr>
            <p:nvPr/>
          </p:nvSpPr>
          <p:spPr bwMode="auto">
            <a:xfrm flipV="1">
              <a:off x="2331" y="3851"/>
              <a:ext cx="1" cy="32"/>
            </a:xfrm>
            <a:prstGeom prst="line">
              <a:avLst/>
            </a:prstGeom>
            <a:noFill/>
            <a:ln w="0">
              <a:solidFill>
                <a:srgbClr val="000000"/>
              </a:solidFill>
              <a:round/>
              <a:headEnd/>
              <a:tailEnd/>
            </a:ln>
          </p:spPr>
          <p:txBody>
            <a:bodyPr/>
            <a:lstStyle/>
            <a:p>
              <a:endParaRPr lang="fr-FR"/>
            </a:p>
          </p:txBody>
        </p:sp>
        <p:sp>
          <p:nvSpPr>
            <p:cNvPr id="177189" name="Line 37"/>
            <p:cNvSpPr>
              <a:spLocks noChangeShapeType="1"/>
            </p:cNvSpPr>
            <p:nvPr/>
          </p:nvSpPr>
          <p:spPr bwMode="auto">
            <a:xfrm>
              <a:off x="2331" y="2804"/>
              <a:ext cx="1" cy="32"/>
            </a:xfrm>
            <a:prstGeom prst="line">
              <a:avLst/>
            </a:prstGeom>
            <a:noFill/>
            <a:ln w="0">
              <a:solidFill>
                <a:srgbClr val="000000"/>
              </a:solidFill>
              <a:round/>
              <a:headEnd/>
              <a:tailEnd/>
            </a:ln>
          </p:spPr>
          <p:txBody>
            <a:bodyPr/>
            <a:lstStyle/>
            <a:p>
              <a:endParaRPr lang="fr-FR"/>
            </a:p>
          </p:txBody>
        </p:sp>
        <p:sp>
          <p:nvSpPr>
            <p:cNvPr id="177190" name="Rectangle 38"/>
            <p:cNvSpPr>
              <a:spLocks noChangeArrowheads="1"/>
            </p:cNvSpPr>
            <p:nvPr/>
          </p:nvSpPr>
          <p:spPr bwMode="auto">
            <a:xfrm>
              <a:off x="2327"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7191" name="Line 39"/>
            <p:cNvSpPr>
              <a:spLocks noChangeShapeType="1"/>
            </p:cNvSpPr>
            <p:nvPr/>
          </p:nvSpPr>
          <p:spPr bwMode="auto">
            <a:xfrm flipV="1">
              <a:off x="2665" y="3851"/>
              <a:ext cx="1" cy="32"/>
            </a:xfrm>
            <a:prstGeom prst="line">
              <a:avLst/>
            </a:prstGeom>
            <a:noFill/>
            <a:ln w="0">
              <a:solidFill>
                <a:srgbClr val="000000"/>
              </a:solidFill>
              <a:round/>
              <a:headEnd/>
              <a:tailEnd/>
            </a:ln>
          </p:spPr>
          <p:txBody>
            <a:bodyPr/>
            <a:lstStyle/>
            <a:p>
              <a:endParaRPr lang="fr-FR"/>
            </a:p>
          </p:txBody>
        </p:sp>
        <p:sp>
          <p:nvSpPr>
            <p:cNvPr id="177192" name="Line 40"/>
            <p:cNvSpPr>
              <a:spLocks noChangeShapeType="1"/>
            </p:cNvSpPr>
            <p:nvPr/>
          </p:nvSpPr>
          <p:spPr bwMode="auto">
            <a:xfrm>
              <a:off x="2665" y="2804"/>
              <a:ext cx="1" cy="32"/>
            </a:xfrm>
            <a:prstGeom prst="line">
              <a:avLst/>
            </a:prstGeom>
            <a:noFill/>
            <a:ln w="0">
              <a:solidFill>
                <a:srgbClr val="000000"/>
              </a:solidFill>
              <a:round/>
              <a:headEnd/>
              <a:tailEnd/>
            </a:ln>
          </p:spPr>
          <p:txBody>
            <a:bodyPr/>
            <a:lstStyle/>
            <a:p>
              <a:endParaRPr lang="fr-FR"/>
            </a:p>
          </p:txBody>
        </p:sp>
        <p:sp>
          <p:nvSpPr>
            <p:cNvPr id="177193" name="Rectangle 41"/>
            <p:cNvSpPr>
              <a:spLocks noChangeArrowheads="1"/>
            </p:cNvSpPr>
            <p:nvPr/>
          </p:nvSpPr>
          <p:spPr bwMode="auto">
            <a:xfrm>
              <a:off x="266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7194" name="Line 42"/>
            <p:cNvSpPr>
              <a:spLocks noChangeShapeType="1"/>
            </p:cNvSpPr>
            <p:nvPr/>
          </p:nvSpPr>
          <p:spPr bwMode="auto">
            <a:xfrm flipV="1">
              <a:off x="3005" y="3851"/>
              <a:ext cx="1" cy="32"/>
            </a:xfrm>
            <a:prstGeom prst="line">
              <a:avLst/>
            </a:prstGeom>
            <a:noFill/>
            <a:ln w="0">
              <a:solidFill>
                <a:srgbClr val="000000"/>
              </a:solidFill>
              <a:round/>
              <a:headEnd/>
              <a:tailEnd/>
            </a:ln>
          </p:spPr>
          <p:txBody>
            <a:bodyPr/>
            <a:lstStyle/>
            <a:p>
              <a:endParaRPr lang="fr-FR"/>
            </a:p>
          </p:txBody>
        </p:sp>
        <p:sp>
          <p:nvSpPr>
            <p:cNvPr id="177195" name="Line 43"/>
            <p:cNvSpPr>
              <a:spLocks noChangeShapeType="1"/>
            </p:cNvSpPr>
            <p:nvPr/>
          </p:nvSpPr>
          <p:spPr bwMode="auto">
            <a:xfrm>
              <a:off x="3005" y="2804"/>
              <a:ext cx="1" cy="32"/>
            </a:xfrm>
            <a:prstGeom prst="line">
              <a:avLst/>
            </a:prstGeom>
            <a:noFill/>
            <a:ln w="0">
              <a:solidFill>
                <a:srgbClr val="000000"/>
              </a:solidFill>
              <a:round/>
              <a:headEnd/>
              <a:tailEnd/>
            </a:ln>
          </p:spPr>
          <p:txBody>
            <a:bodyPr/>
            <a:lstStyle/>
            <a:p>
              <a:endParaRPr lang="fr-FR"/>
            </a:p>
          </p:txBody>
        </p:sp>
        <p:sp>
          <p:nvSpPr>
            <p:cNvPr id="177196" name="Rectangle 44"/>
            <p:cNvSpPr>
              <a:spLocks noChangeArrowheads="1"/>
            </p:cNvSpPr>
            <p:nvPr/>
          </p:nvSpPr>
          <p:spPr bwMode="auto">
            <a:xfrm>
              <a:off x="3001"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7197" name="Line 45"/>
            <p:cNvSpPr>
              <a:spLocks noChangeShapeType="1"/>
            </p:cNvSpPr>
            <p:nvPr/>
          </p:nvSpPr>
          <p:spPr bwMode="auto">
            <a:xfrm flipV="1">
              <a:off x="3339" y="3851"/>
              <a:ext cx="1" cy="32"/>
            </a:xfrm>
            <a:prstGeom prst="line">
              <a:avLst/>
            </a:prstGeom>
            <a:noFill/>
            <a:ln w="0">
              <a:solidFill>
                <a:srgbClr val="000000"/>
              </a:solidFill>
              <a:round/>
              <a:headEnd/>
              <a:tailEnd/>
            </a:ln>
          </p:spPr>
          <p:txBody>
            <a:bodyPr/>
            <a:lstStyle/>
            <a:p>
              <a:endParaRPr lang="fr-FR"/>
            </a:p>
          </p:txBody>
        </p:sp>
        <p:sp>
          <p:nvSpPr>
            <p:cNvPr id="177198" name="Line 46"/>
            <p:cNvSpPr>
              <a:spLocks noChangeShapeType="1"/>
            </p:cNvSpPr>
            <p:nvPr/>
          </p:nvSpPr>
          <p:spPr bwMode="auto">
            <a:xfrm>
              <a:off x="3339" y="2804"/>
              <a:ext cx="1" cy="32"/>
            </a:xfrm>
            <a:prstGeom prst="line">
              <a:avLst/>
            </a:prstGeom>
            <a:noFill/>
            <a:ln w="0">
              <a:solidFill>
                <a:srgbClr val="000000"/>
              </a:solidFill>
              <a:round/>
              <a:headEnd/>
              <a:tailEnd/>
            </a:ln>
          </p:spPr>
          <p:txBody>
            <a:bodyPr/>
            <a:lstStyle/>
            <a:p>
              <a:endParaRPr lang="fr-FR"/>
            </a:p>
          </p:txBody>
        </p:sp>
        <p:sp>
          <p:nvSpPr>
            <p:cNvPr id="177199" name="Rectangle 47"/>
            <p:cNvSpPr>
              <a:spLocks noChangeArrowheads="1"/>
            </p:cNvSpPr>
            <p:nvPr/>
          </p:nvSpPr>
          <p:spPr bwMode="auto">
            <a:xfrm>
              <a:off x="3335"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7200" name="Line 48"/>
            <p:cNvSpPr>
              <a:spLocks noChangeShapeType="1"/>
            </p:cNvSpPr>
            <p:nvPr/>
          </p:nvSpPr>
          <p:spPr bwMode="auto">
            <a:xfrm flipV="1">
              <a:off x="3672" y="3851"/>
              <a:ext cx="1" cy="32"/>
            </a:xfrm>
            <a:prstGeom prst="line">
              <a:avLst/>
            </a:prstGeom>
            <a:noFill/>
            <a:ln w="0">
              <a:solidFill>
                <a:srgbClr val="000000"/>
              </a:solidFill>
              <a:round/>
              <a:headEnd/>
              <a:tailEnd/>
            </a:ln>
          </p:spPr>
          <p:txBody>
            <a:bodyPr/>
            <a:lstStyle/>
            <a:p>
              <a:endParaRPr lang="fr-FR"/>
            </a:p>
          </p:txBody>
        </p:sp>
        <p:sp>
          <p:nvSpPr>
            <p:cNvPr id="177201" name="Line 49"/>
            <p:cNvSpPr>
              <a:spLocks noChangeShapeType="1"/>
            </p:cNvSpPr>
            <p:nvPr/>
          </p:nvSpPr>
          <p:spPr bwMode="auto">
            <a:xfrm>
              <a:off x="3672" y="2804"/>
              <a:ext cx="1" cy="32"/>
            </a:xfrm>
            <a:prstGeom prst="line">
              <a:avLst/>
            </a:prstGeom>
            <a:noFill/>
            <a:ln w="0">
              <a:solidFill>
                <a:srgbClr val="000000"/>
              </a:solidFill>
              <a:round/>
              <a:headEnd/>
              <a:tailEnd/>
            </a:ln>
          </p:spPr>
          <p:txBody>
            <a:bodyPr/>
            <a:lstStyle/>
            <a:p>
              <a:endParaRPr lang="fr-FR"/>
            </a:p>
          </p:txBody>
        </p:sp>
        <p:sp>
          <p:nvSpPr>
            <p:cNvPr id="177202" name="Rectangle 50"/>
            <p:cNvSpPr>
              <a:spLocks noChangeArrowheads="1"/>
            </p:cNvSpPr>
            <p:nvPr/>
          </p:nvSpPr>
          <p:spPr bwMode="auto">
            <a:xfrm>
              <a:off x="3668"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7203" name="Line 51"/>
            <p:cNvSpPr>
              <a:spLocks noChangeShapeType="1"/>
            </p:cNvSpPr>
            <p:nvPr/>
          </p:nvSpPr>
          <p:spPr bwMode="auto">
            <a:xfrm flipV="1">
              <a:off x="4006" y="3851"/>
              <a:ext cx="1" cy="32"/>
            </a:xfrm>
            <a:prstGeom prst="line">
              <a:avLst/>
            </a:prstGeom>
            <a:noFill/>
            <a:ln w="0">
              <a:solidFill>
                <a:srgbClr val="000000"/>
              </a:solidFill>
              <a:round/>
              <a:headEnd/>
              <a:tailEnd/>
            </a:ln>
          </p:spPr>
          <p:txBody>
            <a:bodyPr/>
            <a:lstStyle/>
            <a:p>
              <a:endParaRPr lang="fr-FR"/>
            </a:p>
          </p:txBody>
        </p:sp>
        <p:sp>
          <p:nvSpPr>
            <p:cNvPr id="177204" name="Line 52"/>
            <p:cNvSpPr>
              <a:spLocks noChangeShapeType="1"/>
            </p:cNvSpPr>
            <p:nvPr/>
          </p:nvSpPr>
          <p:spPr bwMode="auto">
            <a:xfrm>
              <a:off x="4006" y="2804"/>
              <a:ext cx="1" cy="32"/>
            </a:xfrm>
            <a:prstGeom prst="line">
              <a:avLst/>
            </a:prstGeom>
            <a:noFill/>
            <a:ln w="0">
              <a:solidFill>
                <a:srgbClr val="000000"/>
              </a:solidFill>
              <a:round/>
              <a:headEnd/>
              <a:tailEnd/>
            </a:ln>
          </p:spPr>
          <p:txBody>
            <a:bodyPr/>
            <a:lstStyle/>
            <a:p>
              <a:endParaRPr lang="fr-FR"/>
            </a:p>
          </p:txBody>
        </p:sp>
        <p:sp>
          <p:nvSpPr>
            <p:cNvPr id="177205" name="Rectangle 53"/>
            <p:cNvSpPr>
              <a:spLocks noChangeArrowheads="1"/>
            </p:cNvSpPr>
            <p:nvPr/>
          </p:nvSpPr>
          <p:spPr bwMode="auto">
            <a:xfrm>
              <a:off x="400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7206" name="Line 54"/>
            <p:cNvSpPr>
              <a:spLocks noChangeShapeType="1"/>
            </p:cNvSpPr>
            <p:nvPr/>
          </p:nvSpPr>
          <p:spPr bwMode="auto">
            <a:xfrm flipV="1">
              <a:off x="4346" y="3851"/>
              <a:ext cx="1" cy="32"/>
            </a:xfrm>
            <a:prstGeom prst="line">
              <a:avLst/>
            </a:prstGeom>
            <a:noFill/>
            <a:ln w="0">
              <a:solidFill>
                <a:srgbClr val="000000"/>
              </a:solidFill>
              <a:round/>
              <a:headEnd/>
              <a:tailEnd/>
            </a:ln>
          </p:spPr>
          <p:txBody>
            <a:bodyPr/>
            <a:lstStyle/>
            <a:p>
              <a:endParaRPr lang="fr-FR"/>
            </a:p>
          </p:txBody>
        </p:sp>
        <p:sp>
          <p:nvSpPr>
            <p:cNvPr id="177207" name="Line 55"/>
            <p:cNvSpPr>
              <a:spLocks noChangeShapeType="1"/>
            </p:cNvSpPr>
            <p:nvPr/>
          </p:nvSpPr>
          <p:spPr bwMode="auto">
            <a:xfrm>
              <a:off x="4346" y="2804"/>
              <a:ext cx="1" cy="32"/>
            </a:xfrm>
            <a:prstGeom prst="line">
              <a:avLst/>
            </a:prstGeom>
            <a:noFill/>
            <a:ln w="0">
              <a:solidFill>
                <a:srgbClr val="000000"/>
              </a:solidFill>
              <a:round/>
              <a:headEnd/>
              <a:tailEnd/>
            </a:ln>
          </p:spPr>
          <p:txBody>
            <a:bodyPr/>
            <a:lstStyle/>
            <a:p>
              <a:endParaRPr lang="fr-FR"/>
            </a:p>
          </p:txBody>
        </p:sp>
        <p:sp>
          <p:nvSpPr>
            <p:cNvPr id="177208" name="Rectangle 56"/>
            <p:cNvSpPr>
              <a:spLocks noChangeArrowheads="1"/>
            </p:cNvSpPr>
            <p:nvPr/>
          </p:nvSpPr>
          <p:spPr bwMode="auto">
            <a:xfrm>
              <a:off x="4342" y="39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7209" name="Line 57"/>
            <p:cNvSpPr>
              <a:spLocks noChangeShapeType="1"/>
            </p:cNvSpPr>
            <p:nvPr/>
          </p:nvSpPr>
          <p:spPr bwMode="auto">
            <a:xfrm flipV="1">
              <a:off x="4680" y="3851"/>
              <a:ext cx="1" cy="32"/>
            </a:xfrm>
            <a:prstGeom prst="line">
              <a:avLst/>
            </a:prstGeom>
            <a:noFill/>
            <a:ln w="0">
              <a:solidFill>
                <a:srgbClr val="000000"/>
              </a:solidFill>
              <a:round/>
              <a:headEnd/>
              <a:tailEnd/>
            </a:ln>
          </p:spPr>
          <p:txBody>
            <a:bodyPr/>
            <a:lstStyle/>
            <a:p>
              <a:endParaRPr lang="fr-FR"/>
            </a:p>
          </p:txBody>
        </p:sp>
        <p:sp>
          <p:nvSpPr>
            <p:cNvPr id="177210" name="Line 58"/>
            <p:cNvSpPr>
              <a:spLocks noChangeShapeType="1"/>
            </p:cNvSpPr>
            <p:nvPr/>
          </p:nvSpPr>
          <p:spPr bwMode="auto">
            <a:xfrm>
              <a:off x="4680" y="2804"/>
              <a:ext cx="1" cy="32"/>
            </a:xfrm>
            <a:prstGeom prst="line">
              <a:avLst/>
            </a:prstGeom>
            <a:noFill/>
            <a:ln w="0">
              <a:solidFill>
                <a:srgbClr val="000000"/>
              </a:solidFill>
              <a:round/>
              <a:headEnd/>
              <a:tailEnd/>
            </a:ln>
          </p:spPr>
          <p:txBody>
            <a:bodyPr/>
            <a:lstStyle/>
            <a:p>
              <a:endParaRPr lang="fr-FR"/>
            </a:p>
          </p:txBody>
        </p:sp>
        <p:sp>
          <p:nvSpPr>
            <p:cNvPr id="177211" name="Rectangle 59"/>
            <p:cNvSpPr>
              <a:spLocks noChangeArrowheads="1"/>
            </p:cNvSpPr>
            <p:nvPr/>
          </p:nvSpPr>
          <p:spPr bwMode="auto">
            <a:xfrm>
              <a:off x="4645" y="390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7212" name="Line 60"/>
            <p:cNvSpPr>
              <a:spLocks noChangeShapeType="1"/>
            </p:cNvSpPr>
            <p:nvPr/>
          </p:nvSpPr>
          <p:spPr bwMode="auto">
            <a:xfrm>
              <a:off x="1324" y="3883"/>
              <a:ext cx="34" cy="1"/>
            </a:xfrm>
            <a:prstGeom prst="line">
              <a:avLst/>
            </a:prstGeom>
            <a:noFill/>
            <a:ln w="0">
              <a:solidFill>
                <a:srgbClr val="000000"/>
              </a:solidFill>
              <a:round/>
              <a:headEnd/>
              <a:tailEnd/>
            </a:ln>
          </p:spPr>
          <p:txBody>
            <a:bodyPr/>
            <a:lstStyle/>
            <a:p>
              <a:endParaRPr lang="fr-FR"/>
            </a:p>
          </p:txBody>
        </p:sp>
        <p:sp>
          <p:nvSpPr>
            <p:cNvPr id="177213" name="Line 61"/>
            <p:cNvSpPr>
              <a:spLocks noChangeShapeType="1"/>
            </p:cNvSpPr>
            <p:nvPr/>
          </p:nvSpPr>
          <p:spPr bwMode="auto">
            <a:xfrm flipH="1">
              <a:off x="4646" y="3883"/>
              <a:ext cx="34" cy="1"/>
            </a:xfrm>
            <a:prstGeom prst="line">
              <a:avLst/>
            </a:prstGeom>
            <a:noFill/>
            <a:ln w="0">
              <a:solidFill>
                <a:srgbClr val="000000"/>
              </a:solidFill>
              <a:round/>
              <a:headEnd/>
              <a:tailEnd/>
            </a:ln>
          </p:spPr>
          <p:txBody>
            <a:bodyPr/>
            <a:lstStyle/>
            <a:p>
              <a:endParaRPr lang="fr-FR"/>
            </a:p>
          </p:txBody>
        </p:sp>
        <p:sp>
          <p:nvSpPr>
            <p:cNvPr id="177214" name="Rectangle 62"/>
            <p:cNvSpPr>
              <a:spLocks noChangeArrowheads="1"/>
            </p:cNvSpPr>
            <p:nvPr/>
          </p:nvSpPr>
          <p:spPr bwMode="auto">
            <a:xfrm>
              <a:off x="1163" y="3832"/>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7215" name="Line 63"/>
            <p:cNvSpPr>
              <a:spLocks noChangeShapeType="1"/>
            </p:cNvSpPr>
            <p:nvPr/>
          </p:nvSpPr>
          <p:spPr bwMode="auto">
            <a:xfrm>
              <a:off x="1324" y="3685"/>
              <a:ext cx="34" cy="1"/>
            </a:xfrm>
            <a:prstGeom prst="line">
              <a:avLst/>
            </a:prstGeom>
            <a:noFill/>
            <a:ln w="0">
              <a:solidFill>
                <a:srgbClr val="000000"/>
              </a:solidFill>
              <a:round/>
              <a:headEnd/>
              <a:tailEnd/>
            </a:ln>
          </p:spPr>
          <p:txBody>
            <a:bodyPr/>
            <a:lstStyle/>
            <a:p>
              <a:endParaRPr lang="fr-FR"/>
            </a:p>
          </p:txBody>
        </p:sp>
        <p:sp>
          <p:nvSpPr>
            <p:cNvPr id="177216" name="Line 64"/>
            <p:cNvSpPr>
              <a:spLocks noChangeShapeType="1"/>
            </p:cNvSpPr>
            <p:nvPr/>
          </p:nvSpPr>
          <p:spPr bwMode="auto">
            <a:xfrm flipH="1">
              <a:off x="4646" y="3685"/>
              <a:ext cx="34" cy="1"/>
            </a:xfrm>
            <a:prstGeom prst="line">
              <a:avLst/>
            </a:prstGeom>
            <a:noFill/>
            <a:ln w="0">
              <a:solidFill>
                <a:srgbClr val="000000"/>
              </a:solidFill>
              <a:round/>
              <a:headEnd/>
              <a:tailEnd/>
            </a:ln>
          </p:spPr>
          <p:txBody>
            <a:bodyPr/>
            <a:lstStyle/>
            <a:p>
              <a:endParaRPr lang="fr-FR"/>
            </a:p>
          </p:txBody>
        </p:sp>
        <p:sp>
          <p:nvSpPr>
            <p:cNvPr id="177217" name="Rectangle 65"/>
            <p:cNvSpPr>
              <a:spLocks noChangeArrowheads="1"/>
            </p:cNvSpPr>
            <p:nvPr/>
          </p:nvSpPr>
          <p:spPr bwMode="auto">
            <a:xfrm>
              <a:off x="1083" y="3634"/>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7218" name="Line 66"/>
            <p:cNvSpPr>
              <a:spLocks noChangeShapeType="1"/>
            </p:cNvSpPr>
            <p:nvPr/>
          </p:nvSpPr>
          <p:spPr bwMode="auto">
            <a:xfrm>
              <a:off x="1324" y="3494"/>
              <a:ext cx="34" cy="1"/>
            </a:xfrm>
            <a:prstGeom prst="line">
              <a:avLst/>
            </a:prstGeom>
            <a:noFill/>
            <a:ln w="0">
              <a:solidFill>
                <a:srgbClr val="000000"/>
              </a:solidFill>
              <a:round/>
              <a:headEnd/>
              <a:tailEnd/>
            </a:ln>
          </p:spPr>
          <p:txBody>
            <a:bodyPr/>
            <a:lstStyle/>
            <a:p>
              <a:endParaRPr lang="fr-FR"/>
            </a:p>
          </p:txBody>
        </p:sp>
        <p:sp>
          <p:nvSpPr>
            <p:cNvPr id="177219" name="Line 67"/>
            <p:cNvSpPr>
              <a:spLocks noChangeShapeType="1"/>
            </p:cNvSpPr>
            <p:nvPr/>
          </p:nvSpPr>
          <p:spPr bwMode="auto">
            <a:xfrm flipH="1">
              <a:off x="4646" y="3494"/>
              <a:ext cx="34" cy="1"/>
            </a:xfrm>
            <a:prstGeom prst="line">
              <a:avLst/>
            </a:prstGeom>
            <a:noFill/>
            <a:ln w="0">
              <a:solidFill>
                <a:srgbClr val="000000"/>
              </a:solidFill>
              <a:round/>
              <a:headEnd/>
              <a:tailEnd/>
            </a:ln>
          </p:spPr>
          <p:txBody>
            <a:bodyPr/>
            <a:lstStyle/>
            <a:p>
              <a:endParaRPr lang="fr-FR"/>
            </a:p>
          </p:txBody>
        </p:sp>
        <p:sp>
          <p:nvSpPr>
            <p:cNvPr id="177220" name="Rectangle 68"/>
            <p:cNvSpPr>
              <a:spLocks noChangeArrowheads="1"/>
            </p:cNvSpPr>
            <p:nvPr/>
          </p:nvSpPr>
          <p:spPr bwMode="auto">
            <a:xfrm>
              <a:off x="1083" y="34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7221" name="Line 69"/>
            <p:cNvSpPr>
              <a:spLocks noChangeShapeType="1"/>
            </p:cNvSpPr>
            <p:nvPr/>
          </p:nvSpPr>
          <p:spPr bwMode="auto">
            <a:xfrm>
              <a:off x="1324" y="3296"/>
              <a:ext cx="34" cy="1"/>
            </a:xfrm>
            <a:prstGeom prst="line">
              <a:avLst/>
            </a:prstGeom>
            <a:noFill/>
            <a:ln w="0">
              <a:solidFill>
                <a:srgbClr val="000000"/>
              </a:solidFill>
              <a:round/>
              <a:headEnd/>
              <a:tailEnd/>
            </a:ln>
          </p:spPr>
          <p:txBody>
            <a:bodyPr/>
            <a:lstStyle/>
            <a:p>
              <a:endParaRPr lang="fr-FR"/>
            </a:p>
          </p:txBody>
        </p:sp>
        <p:sp>
          <p:nvSpPr>
            <p:cNvPr id="177222" name="Line 70"/>
            <p:cNvSpPr>
              <a:spLocks noChangeShapeType="1"/>
            </p:cNvSpPr>
            <p:nvPr/>
          </p:nvSpPr>
          <p:spPr bwMode="auto">
            <a:xfrm flipH="1">
              <a:off x="4646" y="3296"/>
              <a:ext cx="34" cy="1"/>
            </a:xfrm>
            <a:prstGeom prst="line">
              <a:avLst/>
            </a:prstGeom>
            <a:noFill/>
            <a:ln w="0">
              <a:solidFill>
                <a:srgbClr val="000000"/>
              </a:solidFill>
              <a:round/>
              <a:headEnd/>
              <a:tailEnd/>
            </a:ln>
          </p:spPr>
          <p:txBody>
            <a:bodyPr/>
            <a:lstStyle/>
            <a:p>
              <a:endParaRPr lang="fr-FR"/>
            </a:p>
          </p:txBody>
        </p:sp>
        <p:sp>
          <p:nvSpPr>
            <p:cNvPr id="177223" name="Rectangle 71"/>
            <p:cNvSpPr>
              <a:spLocks noChangeArrowheads="1"/>
            </p:cNvSpPr>
            <p:nvPr/>
          </p:nvSpPr>
          <p:spPr bwMode="auto">
            <a:xfrm>
              <a:off x="1083" y="3245"/>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7224" name="Line 72"/>
            <p:cNvSpPr>
              <a:spLocks noChangeShapeType="1"/>
            </p:cNvSpPr>
            <p:nvPr/>
          </p:nvSpPr>
          <p:spPr bwMode="auto">
            <a:xfrm>
              <a:off x="1324" y="3098"/>
              <a:ext cx="34" cy="1"/>
            </a:xfrm>
            <a:prstGeom prst="line">
              <a:avLst/>
            </a:prstGeom>
            <a:noFill/>
            <a:ln w="0">
              <a:solidFill>
                <a:srgbClr val="000000"/>
              </a:solidFill>
              <a:round/>
              <a:headEnd/>
              <a:tailEnd/>
            </a:ln>
          </p:spPr>
          <p:txBody>
            <a:bodyPr/>
            <a:lstStyle/>
            <a:p>
              <a:endParaRPr lang="fr-FR"/>
            </a:p>
          </p:txBody>
        </p:sp>
        <p:sp>
          <p:nvSpPr>
            <p:cNvPr id="177225" name="Line 73"/>
            <p:cNvSpPr>
              <a:spLocks noChangeShapeType="1"/>
            </p:cNvSpPr>
            <p:nvPr/>
          </p:nvSpPr>
          <p:spPr bwMode="auto">
            <a:xfrm flipH="1">
              <a:off x="4646" y="3098"/>
              <a:ext cx="34" cy="1"/>
            </a:xfrm>
            <a:prstGeom prst="line">
              <a:avLst/>
            </a:prstGeom>
            <a:noFill/>
            <a:ln w="0">
              <a:solidFill>
                <a:srgbClr val="000000"/>
              </a:solidFill>
              <a:round/>
              <a:headEnd/>
              <a:tailEnd/>
            </a:ln>
          </p:spPr>
          <p:txBody>
            <a:bodyPr/>
            <a:lstStyle/>
            <a:p>
              <a:endParaRPr lang="fr-FR"/>
            </a:p>
          </p:txBody>
        </p:sp>
        <p:sp>
          <p:nvSpPr>
            <p:cNvPr id="177226" name="Rectangle 74"/>
            <p:cNvSpPr>
              <a:spLocks noChangeArrowheads="1"/>
            </p:cNvSpPr>
            <p:nvPr/>
          </p:nvSpPr>
          <p:spPr bwMode="auto">
            <a:xfrm>
              <a:off x="1083" y="3047"/>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7227" name="Line 75"/>
            <p:cNvSpPr>
              <a:spLocks noChangeShapeType="1"/>
            </p:cNvSpPr>
            <p:nvPr/>
          </p:nvSpPr>
          <p:spPr bwMode="auto">
            <a:xfrm>
              <a:off x="1324" y="2900"/>
              <a:ext cx="34" cy="1"/>
            </a:xfrm>
            <a:prstGeom prst="line">
              <a:avLst/>
            </a:prstGeom>
            <a:noFill/>
            <a:ln w="0">
              <a:solidFill>
                <a:srgbClr val="000000"/>
              </a:solidFill>
              <a:round/>
              <a:headEnd/>
              <a:tailEnd/>
            </a:ln>
          </p:spPr>
          <p:txBody>
            <a:bodyPr/>
            <a:lstStyle/>
            <a:p>
              <a:endParaRPr lang="fr-FR"/>
            </a:p>
          </p:txBody>
        </p:sp>
        <p:sp>
          <p:nvSpPr>
            <p:cNvPr id="177228" name="Line 76"/>
            <p:cNvSpPr>
              <a:spLocks noChangeShapeType="1"/>
            </p:cNvSpPr>
            <p:nvPr/>
          </p:nvSpPr>
          <p:spPr bwMode="auto">
            <a:xfrm flipH="1">
              <a:off x="4646" y="2900"/>
              <a:ext cx="34" cy="1"/>
            </a:xfrm>
            <a:prstGeom prst="line">
              <a:avLst/>
            </a:prstGeom>
            <a:noFill/>
            <a:ln w="0">
              <a:solidFill>
                <a:srgbClr val="000000"/>
              </a:solidFill>
              <a:round/>
              <a:headEnd/>
              <a:tailEnd/>
            </a:ln>
          </p:spPr>
          <p:txBody>
            <a:bodyPr/>
            <a:lstStyle/>
            <a:p>
              <a:endParaRPr lang="fr-FR"/>
            </a:p>
          </p:txBody>
        </p:sp>
        <p:sp>
          <p:nvSpPr>
            <p:cNvPr id="177229" name="Rectangle 77"/>
            <p:cNvSpPr>
              <a:spLocks noChangeArrowheads="1"/>
            </p:cNvSpPr>
            <p:nvPr/>
          </p:nvSpPr>
          <p:spPr bwMode="auto">
            <a:xfrm>
              <a:off x="1163" y="2849"/>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7230" name="Line 78"/>
            <p:cNvSpPr>
              <a:spLocks noChangeShapeType="1"/>
            </p:cNvSpPr>
            <p:nvPr/>
          </p:nvSpPr>
          <p:spPr bwMode="auto">
            <a:xfrm>
              <a:off x="1324" y="2804"/>
              <a:ext cx="3356" cy="1"/>
            </a:xfrm>
            <a:prstGeom prst="line">
              <a:avLst/>
            </a:prstGeom>
            <a:noFill/>
            <a:ln w="0">
              <a:solidFill>
                <a:srgbClr val="000000"/>
              </a:solidFill>
              <a:round/>
              <a:headEnd/>
              <a:tailEnd/>
            </a:ln>
          </p:spPr>
          <p:txBody>
            <a:bodyPr/>
            <a:lstStyle/>
            <a:p>
              <a:endParaRPr lang="fr-FR"/>
            </a:p>
          </p:txBody>
        </p:sp>
        <p:sp>
          <p:nvSpPr>
            <p:cNvPr id="177231" name="Freeform 79"/>
            <p:cNvSpPr>
              <a:spLocks/>
            </p:cNvSpPr>
            <p:nvPr/>
          </p:nvSpPr>
          <p:spPr bwMode="auto">
            <a:xfrm>
              <a:off x="1324" y="280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7232" name="Line 80"/>
            <p:cNvSpPr>
              <a:spLocks noChangeShapeType="1"/>
            </p:cNvSpPr>
            <p:nvPr/>
          </p:nvSpPr>
          <p:spPr bwMode="auto">
            <a:xfrm flipV="1">
              <a:off x="1324" y="2804"/>
              <a:ext cx="1" cy="1079"/>
            </a:xfrm>
            <a:prstGeom prst="line">
              <a:avLst/>
            </a:prstGeom>
            <a:noFill/>
            <a:ln w="0">
              <a:solidFill>
                <a:srgbClr val="000000"/>
              </a:solidFill>
              <a:round/>
              <a:headEnd/>
              <a:tailEnd/>
            </a:ln>
          </p:spPr>
          <p:txBody>
            <a:bodyPr/>
            <a:lstStyle/>
            <a:p>
              <a:endParaRPr lang="fr-FR"/>
            </a:p>
          </p:txBody>
        </p:sp>
        <p:sp>
          <p:nvSpPr>
            <p:cNvPr id="177233" name="Rectangle 81"/>
            <p:cNvSpPr>
              <a:spLocks noChangeArrowheads="1"/>
            </p:cNvSpPr>
            <p:nvPr/>
          </p:nvSpPr>
          <p:spPr bwMode="auto">
            <a:xfrm>
              <a:off x="2685" y="4049"/>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7234" name="Rectangle 82"/>
            <p:cNvSpPr>
              <a:spLocks noChangeArrowheads="1"/>
            </p:cNvSpPr>
            <p:nvPr/>
          </p:nvSpPr>
          <p:spPr bwMode="auto">
            <a:xfrm rot="16200000">
              <a:off x="662" y="3221"/>
              <a:ext cx="532" cy="147"/>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amplitude</a:t>
              </a:r>
              <a:endParaRPr lang="fr-FR" sz="3200">
                <a:latin typeface="Times New Roman" pitchFamily="18" charset="0"/>
              </a:endParaRPr>
            </a:p>
          </p:txBody>
        </p:sp>
        <p:sp>
          <p:nvSpPr>
            <p:cNvPr id="177235" name="Rectangle 83"/>
            <p:cNvSpPr>
              <a:spLocks noChangeArrowheads="1"/>
            </p:cNvSpPr>
            <p:nvPr/>
          </p:nvSpPr>
          <p:spPr bwMode="auto">
            <a:xfrm>
              <a:off x="1842" y="2586"/>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7310" name="Freeform 158"/>
            <p:cNvSpPr>
              <a:spLocks/>
            </p:cNvSpPr>
            <p:nvPr/>
          </p:nvSpPr>
          <p:spPr bwMode="auto">
            <a:xfrm>
              <a:off x="1324" y="2900"/>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tx1"/>
              </a:solidFill>
              <a:prstDash val="solid"/>
              <a:round/>
              <a:headEnd/>
              <a:tailEnd/>
            </a:ln>
          </p:spPr>
          <p:txBody>
            <a:bodyPr/>
            <a:lstStyle/>
            <a:p>
              <a:endParaRPr lang="fr-FR"/>
            </a:p>
          </p:txBody>
        </p:sp>
        <p:sp>
          <p:nvSpPr>
            <p:cNvPr id="177311" name="Freeform 159"/>
            <p:cNvSpPr>
              <a:spLocks/>
            </p:cNvSpPr>
            <p:nvPr/>
          </p:nvSpPr>
          <p:spPr bwMode="auto">
            <a:xfrm>
              <a:off x="1324" y="3557"/>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cap="flat">
              <a:solidFill>
                <a:schemeClr val="accent1"/>
              </a:solidFill>
              <a:prstDash val="sysDot"/>
              <a:round/>
              <a:headEnd/>
              <a:tailEnd/>
            </a:ln>
          </p:spPr>
          <p:txBody>
            <a:bodyPr/>
            <a:lstStyle/>
            <a:p>
              <a:endParaRPr lang="fr-F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2"/>
          <p:cNvGrpSpPr>
            <a:grpSpLocks/>
          </p:cNvGrpSpPr>
          <p:nvPr/>
        </p:nvGrpSpPr>
        <p:grpSpPr bwMode="auto">
          <a:xfrm>
            <a:off x="1406770" y="3638551"/>
            <a:ext cx="5753100" cy="2600325"/>
            <a:chOff x="960" y="2292"/>
            <a:chExt cx="3926" cy="1638"/>
          </a:xfrm>
        </p:grpSpPr>
        <p:sp>
          <p:nvSpPr>
            <p:cNvPr id="178179" name="Rectangle 3"/>
            <p:cNvSpPr>
              <a:spLocks noChangeArrowheads="1"/>
            </p:cNvSpPr>
            <p:nvPr/>
          </p:nvSpPr>
          <p:spPr bwMode="auto">
            <a:xfrm>
              <a:off x="1899" y="372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8180" name="Rectangle 4"/>
            <p:cNvSpPr>
              <a:spLocks noChangeArrowheads="1"/>
            </p:cNvSpPr>
            <p:nvPr/>
          </p:nvSpPr>
          <p:spPr bwMode="auto">
            <a:xfrm>
              <a:off x="1429" y="2510"/>
              <a:ext cx="3356" cy="1079"/>
            </a:xfrm>
            <a:prstGeom prst="rect">
              <a:avLst/>
            </a:prstGeom>
            <a:noFill/>
            <a:ln w="9525">
              <a:noFill/>
              <a:miter lim="800000"/>
              <a:headEnd/>
              <a:tailEnd/>
            </a:ln>
          </p:spPr>
          <p:txBody>
            <a:bodyPr/>
            <a:lstStyle/>
            <a:p>
              <a:endParaRPr lang="fr-FR"/>
            </a:p>
          </p:txBody>
        </p:sp>
        <p:sp>
          <p:nvSpPr>
            <p:cNvPr id="178181" name="Rectangle 5"/>
            <p:cNvSpPr>
              <a:spLocks noChangeArrowheads="1"/>
            </p:cNvSpPr>
            <p:nvPr/>
          </p:nvSpPr>
          <p:spPr bwMode="auto">
            <a:xfrm>
              <a:off x="1429" y="2510"/>
              <a:ext cx="3356" cy="1079"/>
            </a:xfrm>
            <a:prstGeom prst="rect">
              <a:avLst/>
            </a:prstGeom>
            <a:noFill/>
            <a:ln w="0">
              <a:solidFill>
                <a:srgbClr val="FFFFFF"/>
              </a:solidFill>
              <a:miter lim="800000"/>
              <a:headEnd/>
              <a:tailEnd/>
            </a:ln>
          </p:spPr>
          <p:txBody>
            <a:bodyPr/>
            <a:lstStyle/>
            <a:p>
              <a:endParaRPr lang="fr-FR"/>
            </a:p>
          </p:txBody>
        </p:sp>
        <p:sp>
          <p:nvSpPr>
            <p:cNvPr id="178182" name="Freeform 6"/>
            <p:cNvSpPr>
              <a:spLocks/>
            </p:cNvSpPr>
            <p:nvPr/>
          </p:nvSpPr>
          <p:spPr bwMode="auto">
            <a:xfrm>
              <a:off x="1429"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3" name="Freeform 7"/>
            <p:cNvSpPr>
              <a:spLocks/>
            </p:cNvSpPr>
            <p:nvPr/>
          </p:nvSpPr>
          <p:spPr bwMode="auto">
            <a:xfrm>
              <a:off x="176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4" name="Freeform 8"/>
            <p:cNvSpPr>
              <a:spLocks/>
            </p:cNvSpPr>
            <p:nvPr/>
          </p:nvSpPr>
          <p:spPr bwMode="auto">
            <a:xfrm>
              <a:off x="2103"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5" name="Freeform 9"/>
            <p:cNvSpPr>
              <a:spLocks/>
            </p:cNvSpPr>
            <p:nvPr/>
          </p:nvSpPr>
          <p:spPr bwMode="auto">
            <a:xfrm>
              <a:off x="2436"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6" name="Freeform 10"/>
            <p:cNvSpPr>
              <a:spLocks/>
            </p:cNvSpPr>
            <p:nvPr/>
          </p:nvSpPr>
          <p:spPr bwMode="auto">
            <a:xfrm>
              <a:off x="277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7" name="Freeform 11"/>
            <p:cNvSpPr>
              <a:spLocks/>
            </p:cNvSpPr>
            <p:nvPr/>
          </p:nvSpPr>
          <p:spPr bwMode="auto">
            <a:xfrm>
              <a:off x="3110"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8" name="Freeform 12"/>
            <p:cNvSpPr>
              <a:spLocks/>
            </p:cNvSpPr>
            <p:nvPr/>
          </p:nvSpPr>
          <p:spPr bwMode="auto">
            <a:xfrm>
              <a:off x="3444"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89" name="Freeform 13"/>
            <p:cNvSpPr>
              <a:spLocks/>
            </p:cNvSpPr>
            <p:nvPr/>
          </p:nvSpPr>
          <p:spPr bwMode="auto">
            <a:xfrm>
              <a:off x="3777"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0" name="Freeform 14"/>
            <p:cNvSpPr>
              <a:spLocks/>
            </p:cNvSpPr>
            <p:nvPr/>
          </p:nvSpPr>
          <p:spPr bwMode="auto">
            <a:xfrm>
              <a:off x="411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1" name="Freeform 15"/>
            <p:cNvSpPr>
              <a:spLocks/>
            </p:cNvSpPr>
            <p:nvPr/>
          </p:nvSpPr>
          <p:spPr bwMode="auto">
            <a:xfrm>
              <a:off x="4451"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2" name="Freeform 16"/>
            <p:cNvSpPr>
              <a:spLocks/>
            </p:cNvSpPr>
            <p:nvPr/>
          </p:nvSpPr>
          <p:spPr bwMode="auto">
            <a:xfrm>
              <a:off x="4785" y="251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193" name="Freeform 17"/>
            <p:cNvSpPr>
              <a:spLocks/>
            </p:cNvSpPr>
            <p:nvPr/>
          </p:nvSpPr>
          <p:spPr bwMode="auto">
            <a:xfrm>
              <a:off x="1429" y="358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4" name="Freeform 18"/>
            <p:cNvSpPr>
              <a:spLocks/>
            </p:cNvSpPr>
            <p:nvPr/>
          </p:nvSpPr>
          <p:spPr bwMode="auto">
            <a:xfrm>
              <a:off x="1429" y="339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5" name="Freeform 19"/>
            <p:cNvSpPr>
              <a:spLocks/>
            </p:cNvSpPr>
            <p:nvPr/>
          </p:nvSpPr>
          <p:spPr bwMode="auto">
            <a:xfrm>
              <a:off x="1429" y="320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6" name="Freeform 20"/>
            <p:cNvSpPr>
              <a:spLocks/>
            </p:cNvSpPr>
            <p:nvPr/>
          </p:nvSpPr>
          <p:spPr bwMode="auto">
            <a:xfrm>
              <a:off x="1429" y="30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7" name="Freeform 21"/>
            <p:cNvSpPr>
              <a:spLocks/>
            </p:cNvSpPr>
            <p:nvPr/>
          </p:nvSpPr>
          <p:spPr bwMode="auto">
            <a:xfrm>
              <a:off x="1429" y="280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8" name="Freeform 22"/>
            <p:cNvSpPr>
              <a:spLocks/>
            </p:cNvSpPr>
            <p:nvPr/>
          </p:nvSpPr>
          <p:spPr bwMode="auto">
            <a:xfrm>
              <a:off x="1429" y="260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199" name="Line 23"/>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00" name="Freeform 24"/>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01" name="Line 25"/>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2" name="Line 26"/>
            <p:cNvSpPr>
              <a:spLocks noChangeShapeType="1"/>
            </p:cNvSpPr>
            <p:nvPr/>
          </p:nvSpPr>
          <p:spPr bwMode="auto">
            <a:xfrm>
              <a:off x="1429" y="3589"/>
              <a:ext cx="3356" cy="1"/>
            </a:xfrm>
            <a:prstGeom prst="line">
              <a:avLst/>
            </a:prstGeom>
            <a:noFill/>
            <a:ln w="0">
              <a:solidFill>
                <a:srgbClr val="000000"/>
              </a:solidFill>
              <a:round/>
              <a:headEnd/>
              <a:tailEnd/>
            </a:ln>
          </p:spPr>
          <p:txBody>
            <a:bodyPr/>
            <a:lstStyle/>
            <a:p>
              <a:endParaRPr lang="fr-FR"/>
            </a:p>
          </p:txBody>
        </p:sp>
        <p:sp>
          <p:nvSpPr>
            <p:cNvPr id="178203" name="Line 27"/>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04" name="Line 28"/>
            <p:cNvSpPr>
              <a:spLocks noChangeShapeType="1"/>
            </p:cNvSpPr>
            <p:nvPr/>
          </p:nvSpPr>
          <p:spPr bwMode="auto">
            <a:xfrm flipV="1">
              <a:off x="1429" y="3557"/>
              <a:ext cx="1" cy="32"/>
            </a:xfrm>
            <a:prstGeom prst="line">
              <a:avLst/>
            </a:prstGeom>
            <a:noFill/>
            <a:ln w="0">
              <a:solidFill>
                <a:srgbClr val="000000"/>
              </a:solidFill>
              <a:round/>
              <a:headEnd/>
              <a:tailEnd/>
            </a:ln>
          </p:spPr>
          <p:txBody>
            <a:bodyPr/>
            <a:lstStyle/>
            <a:p>
              <a:endParaRPr lang="fr-FR"/>
            </a:p>
          </p:txBody>
        </p:sp>
        <p:sp>
          <p:nvSpPr>
            <p:cNvPr id="178205" name="Line 29"/>
            <p:cNvSpPr>
              <a:spLocks noChangeShapeType="1"/>
            </p:cNvSpPr>
            <p:nvPr/>
          </p:nvSpPr>
          <p:spPr bwMode="auto">
            <a:xfrm>
              <a:off x="1429" y="2510"/>
              <a:ext cx="1" cy="32"/>
            </a:xfrm>
            <a:prstGeom prst="line">
              <a:avLst/>
            </a:prstGeom>
            <a:noFill/>
            <a:ln w="0">
              <a:solidFill>
                <a:srgbClr val="000000"/>
              </a:solidFill>
              <a:round/>
              <a:headEnd/>
              <a:tailEnd/>
            </a:ln>
          </p:spPr>
          <p:txBody>
            <a:bodyPr/>
            <a:lstStyle/>
            <a:p>
              <a:endParaRPr lang="fr-FR"/>
            </a:p>
          </p:txBody>
        </p:sp>
        <p:sp>
          <p:nvSpPr>
            <p:cNvPr id="178206" name="Rectangle 30"/>
            <p:cNvSpPr>
              <a:spLocks noChangeArrowheads="1"/>
            </p:cNvSpPr>
            <p:nvPr/>
          </p:nvSpPr>
          <p:spPr bwMode="auto">
            <a:xfrm>
              <a:off x="1425"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07" name="Line 31"/>
            <p:cNvSpPr>
              <a:spLocks noChangeShapeType="1"/>
            </p:cNvSpPr>
            <p:nvPr/>
          </p:nvSpPr>
          <p:spPr bwMode="auto">
            <a:xfrm flipV="1">
              <a:off x="1763" y="3557"/>
              <a:ext cx="1" cy="32"/>
            </a:xfrm>
            <a:prstGeom prst="line">
              <a:avLst/>
            </a:prstGeom>
            <a:noFill/>
            <a:ln w="0">
              <a:solidFill>
                <a:srgbClr val="000000"/>
              </a:solidFill>
              <a:round/>
              <a:headEnd/>
              <a:tailEnd/>
            </a:ln>
          </p:spPr>
          <p:txBody>
            <a:bodyPr/>
            <a:lstStyle/>
            <a:p>
              <a:endParaRPr lang="fr-FR"/>
            </a:p>
          </p:txBody>
        </p:sp>
        <p:sp>
          <p:nvSpPr>
            <p:cNvPr id="178208" name="Line 32"/>
            <p:cNvSpPr>
              <a:spLocks noChangeShapeType="1"/>
            </p:cNvSpPr>
            <p:nvPr/>
          </p:nvSpPr>
          <p:spPr bwMode="auto">
            <a:xfrm>
              <a:off x="1763" y="2510"/>
              <a:ext cx="1" cy="32"/>
            </a:xfrm>
            <a:prstGeom prst="line">
              <a:avLst/>
            </a:prstGeom>
            <a:noFill/>
            <a:ln w="0">
              <a:solidFill>
                <a:srgbClr val="000000"/>
              </a:solidFill>
              <a:round/>
              <a:headEnd/>
              <a:tailEnd/>
            </a:ln>
          </p:spPr>
          <p:txBody>
            <a:bodyPr/>
            <a:lstStyle/>
            <a:p>
              <a:endParaRPr lang="fr-FR"/>
            </a:p>
          </p:txBody>
        </p:sp>
        <p:sp>
          <p:nvSpPr>
            <p:cNvPr id="178209" name="Rectangle 33"/>
            <p:cNvSpPr>
              <a:spLocks noChangeArrowheads="1"/>
            </p:cNvSpPr>
            <p:nvPr/>
          </p:nvSpPr>
          <p:spPr bwMode="auto">
            <a:xfrm>
              <a:off x="175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10" name="Line 34"/>
            <p:cNvSpPr>
              <a:spLocks noChangeShapeType="1"/>
            </p:cNvSpPr>
            <p:nvPr/>
          </p:nvSpPr>
          <p:spPr bwMode="auto">
            <a:xfrm flipV="1">
              <a:off x="2103" y="3557"/>
              <a:ext cx="1" cy="32"/>
            </a:xfrm>
            <a:prstGeom prst="line">
              <a:avLst/>
            </a:prstGeom>
            <a:noFill/>
            <a:ln w="0">
              <a:solidFill>
                <a:srgbClr val="000000"/>
              </a:solidFill>
              <a:round/>
              <a:headEnd/>
              <a:tailEnd/>
            </a:ln>
          </p:spPr>
          <p:txBody>
            <a:bodyPr/>
            <a:lstStyle/>
            <a:p>
              <a:endParaRPr lang="fr-FR"/>
            </a:p>
          </p:txBody>
        </p:sp>
        <p:sp>
          <p:nvSpPr>
            <p:cNvPr id="178211" name="Line 35"/>
            <p:cNvSpPr>
              <a:spLocks noChangeShapeType="1"/>
            </p:cNvSpPr>
            <p:nvPr/>
          </p:nvSpPr>
          <p:spPr bwMode="auto">
            <a:xfrm>
              <a:off x="2103" y="2510"/>
              <a:ext cx="1" cy="32"/>
            </a:xfrm>
            <a:prstGeom prst="line">
              <a:avLst/>
            </a:prstGeom>
            <a:noFill/>
            <a:ln w="0">
              <a:solidFill>
                <a:srgbClr val="000000"/>
              </a:solidFill>
              <a:round/>
              <a:headEnd/>
              <a:tailEnd/>
            </a:ln>
          </p:spPr>
          <p:txBody>
            <a:bodyPr/>
            <a:lstStyle/>
            <a:p>
              <a:endParaRPr lang="fr-FR"/>
            </a:p>
          </p:txBody>
        </p:sp>
        <p:sp>
          <p:nvSpPr>
            <p:cNvPr id="178212" name="Rectangle 36"/>
            <p:cNvSpPr>
              <a:spLocks noChangeArrowheads="1"/>
            </p:cNvSpPr>
            <p:nvPr/>
          </p:nvSpPr>
          <p:spPr bwMode="auto">
            <a:xfrm>
              <a:off x="2098"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13" name="Line 37"/>
            <p:cNvSpPr>
              <a:spLocks noChangeShapeType="1"/>
            </p:cNvSpPr>
            <p:nvPr/>
          </p:nvSpPr>
          <p:spPr bwMode="auto">
            <a:xfrm flipV="1">
              <a:off x="2436" y="3557"/>
              <a:ext cx="1" cy="32"/>
            </a:xfrm>
            <a:prstGeom prst="line">
              <a:avLst/>
            </a:prstGeom>
            <a:noFill/>
            <a:ln w="0">
              <a:solidFill>
                <a:srgbClr val="000000"/>
              </a:solidFill>
              <a:round/>
              <a:headEnd/>
              <a:tailEnd/>
            </a:ln>
          </p:spPr>
          <p:txBody>
            <a:bodyPr/>
            <a:lstStyle/>
            <a:p>
              <a:endParaRPr lang="fr-FR"/>
            </a:p>
          </p:txBody>
        </p:sp>
        <p:sp>
          <p:nvSpPr>
            <p:cNvPr id="178214" name="Line 38"/>
            <p:cNvSpPr>
              <a:spLocks noChangeShapeType="1"/>
            </p:cNvSpPr>
            <p:nvPr/>
          </p:nvSpPr>
          <p:spPr bwMode="auto">
            <a:xfrm>
              <a:off x="2436" y="2510"/>
              <a:ext cx="1" cy="32"/>
            </a:xfrm>
            <a:prstGeom prst="line">
              <a:avLst/>
            </a:prstGeom>
            <a:noFill/>
            <a:ln w="0">
              <a:solidFill>
                <a:srgbClr val="000000"/>
              </a:solidFill>
              <a:round/>
              <a:headEnd/>
              <a:tailEnd/>
            </a:ln>
          </p:spPr>
          <p:txBody>
            <a:bodyPr/>
            <a:lstStyle/>
            <a:p>
              <a:endParaRPr lang="fr-FR"/>
            </a:p>
          </p:txBody>
        </p:sp>
        <p:sp>
          <p:nvSpPr>
            <p:cNvPr id="178215" name="Rectangle 39"/>
            <p:cNvSpPr>
              <a:spLocks noChangeArrowheads="1"/>
            </p:cNvSpPr>
            <p:nvPr/>
          </p:nvSpPr>
          <p:spPr bwMode="auto">
            <a:xfrm>
              <a:off x="2432"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16" name="Line 40"/>
            <p:cNvSpPr>
              <a:spLocks noChangeShapeType="1"/>
            </p:cNvSpPr>
            <p:nvPr/>
          </p:nvSpPr>
          <p:spPr bwMode="auto">
            <a:xfrm flipV="1">
              <a:off x="2770" y="3557"/>
              <a:ext cx="1" cy="32"/>
            </a:xfrm>
            <a:prstGeom prst="line">
              <a:avLst/>
            </a:prstGeom>
            <a:noFill/>
            <a:ln w="0">
              <a:solidFill>
                <a:srgbClr val="000000"/>
              </a:solidFill>
              <a:round/>
              <a:headEnd/>
              <a:tailEnd/>
            </a:ln>
          </p:spPr>
          <p:txBody>
            <a:bodyPr/>
            <a:lstStyle/>
            <a:p>
              <a:endParaRPr lang="fr-FR"/>
            </a:p>
          </p:txBody>
        </p:sp>
        <p:sp>
          <p:nvSpPr>
            <p:cNvPr id="178217" name="Line 41"/>
            <p:cNvSpPr>
              <a:spLocks noChangeShapeType="1"/>
            </p:cNvSpPr>
            <p:nvPr/>
          </p:nvSpPr>
          <p:spPr bwMode="auto">
            <a:xfrm>
              <a:off x="2770" y="2510"/>
              <a:ext cx="1" cy="32"/>
            </a:xfrm>
            <a:prstGeom prst="line">
              <a:avLst/>
            </a:prstGeom>
            <a:noFill/>
            <a:ln w="0">
              <a:solidFill>
                <a:srgbClr val="000000"/>
              </a:solidFill>
              <a:round/>
              <a:headEnd/>
              <a:tailEnd/>
            </a:ln>
          </p:spPr>
          <p:txBody>
            <a:bodyPr/>
            <a:lstStyle/>
            <a:p>
              <a:endParaRPr lang="fr-FR"/>
            </a:p>
          </p:txBody>
        </p:sp>
        <p:sp>
          <p:nvSpPr>
            <p:cNvPr id="178218" name="Rectangle 42"/>
            <p:cNvSpPr>
              <a:spLocks noChangeArrowheads="1"/>
            </p:cNvSpPr>
            <p:nvPr/>
          </p:nvSpPr>
          <p:spPr bwMode="auto">
            <a:xfrm>
              <a:off x="276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19" name="Line 43"/>
            <p:cNvSpPr>
              <a:spLocks noChangeShapeType="1"/>
            </p:cNvSpPr>
            <p:nvPr/>
          </p:nvSpPr>
          <p:spPr bwMode="auto">
            <a:xfrm flipV="1">
              <a:off x="3110" y="3557"/>
              <a:ext cx="1" cy="32"/>
            </a:xfrm>
            <a:prstGeom prst="line">
              <a:avLst/>
            </a:prstGeom>
            <a:noFill/>
            <a:ln w="0">
              <a:solidFill>
                <a:srgbClr val="000000"/>
              </a:solidFill>
              <a:round/>
              <a:headEnd/>
              <a:tailEnd/>
            </a:ln>
          </p:spPr>
          <p:txBody>
            <a:bodyPr/>
            <a:lstStyle/>
            <a:p>
              <a:endParaRPr lang="fr-FR"/>
            </a:p>
          </p:txBody>
        </p:sp>
        <p:sp>
          <p:nvSpPr>
            <p:cNvPr id="178220" name="Line 44"/>
            <p:cNvSpPr>
              <a:spLocks noChangeShapeType="1"/>
            </p:cNvSpPr>
            <p:nvPr/>
          </p:nvSpPr>
          <p:spPr bwMode="auto">
            <a:xfrm>
              <a:off x="3110" y="2510"/>
              <a:ext cx="1" cy="32"/>
            </a:xfrm>
            <a:prstGeom prst="line">
              <a:avLst/>
            </a:prstGeom>
            <a:noFill/>
            <a:ln w="0">
              <a:solidFill>
                <a:srgbClr val="000000"/>
              </a:solidFill>
              <a:round/>
              <a:headEnd/>
              <a:tailEnd/>
            </a:ln>
          </p:spPr>
          <p:txBody>
            <a:bodyPr/>
            <a:lstStyle/>
            <a:p>
              <a:endParaRPr lang="fr-FR"/>
            </a:p>
          </p:txBody>
        </p:sp>
        <p:sp>
          <p:nvSpPr>
            <p:cNvPr id="178221" name="Rectangle 45"/>
            <p:cNvSpPr>
              <a:spLocks noChangeArrowheads="1"/>
            </p:cNvSpPr>
            <p:nvPr/>
          </p:nvSpPr>
          <p:spPr bwMode="auto">
            <a:xfrm>
              <a:off x="3106"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22" name="Line 46"/>
            <p:cNvSpPr>
              <a:spLocks noChangeShapeType="1"/>
            </p:cNvSpPr>
            <p:nvPr/>
          </p:nvSpPr>
          <p:spPr bwMode="auto">
            <a:xfrm flipV="1">
              <a:off x="3444" y="3557"/>
              <a:ext cx="1" cy="32"/>
            </a:xfrm>
            <a:prstGeom prst="line">
              <a:avLst/>
            </a:prstGeom>
            <a:noFill/>
            <a:ln w="0">
              <a:solidFill>
                <a:srgbClr val="000000"/>
              </a:solidFill>
              <a:round/>
              <a:headEnd/>
              <a:tailEnd/>
            </a:ln>
          </p:spPr>
          <p:txBody>
            <a:bodyPr/>
            <a:lstStyle/>
            <a:p>
              <a:endParaRPr lang="fr-FR"/>
            </a:p>
          </p:txBody>
        </p:sp>
        <p:sp>
          <p:nvSpPr>
            <p:cNvPr id="178223" name="Line 47"/>
            <p:cNvSpPr>
              <a:spLocks noChangeShapeType="1"/>
            </p:cNvSpPr>
            <p:nvPr/>
          </p:nvSpPr>
          <p:spPr bwMode="auto">
            <a:xfrm>
              <a:off x="3444" y="2510"/>
              <a:ext cx="1" cy="32"/>
            </a:xfrm>
            <a:prstGeom prst="line">
              <a:avLst/>
            </a:prstGeom>
            <a:noFill/>
            <a:ln w="0">
              <a:solidFill>
                <a:srgbClr val="000000"/>
              </a:solidFill>
              <a:round/>
              <a:headEnd/>
              <a:tailEnd/>
            </a:ln>
          </p:spPr>
          <p:txBody>
            <a:bodyPr/>
            <a:lstStyle/>
            <a:p>
              <a:endParaRPr lang="fr-FR"/>
            </a:p>
          </p:txBody>
        </p:sp>
        <p:sp>
          <p:nvSpPr>
            <p:cNvPr id="178224" name="Rectangle 48"/>
            <p:cNvSpPr>
              <a:spLocks noChangeArrowheads="1"/>
            </p:cNvSpPr>
            <p:nvPr/>
          </p:nvSpPr>
          <p:spPr bwMode="auto">
            <a:xfrm>
              <a:off x="3440"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225" name="Line 49"/>
            <p:cNvSpPr>
              <a:spLocks noChangeShapeType="1"/>
            </p:cNvSpPr>
            <p:nvPr/>
          </p:nvSpPr>
          <p:spPr bwMode="auto">
            <a:xfrm flipV="1">
              <a:off x="3777" y="3557"/>
              <a:ext cx="1" cy="32"/>
            </a:xfrm>
            <a:prstGeom prst="line">
              <a:avLst/>
            </a:prstGeom>
            <a:noFill/>
            <a:ln w="0">
              <a:solidFill>
                <a:srgbClr val="000000"/>
              </a:solidFill>
              <a:round/>
              <a:headEnd/>
              <a:tailEnd/>
            </a:ln>
          </p:spPr>
          <p:txBody>
            <a:bodyPr/>
            <a:lstStyle/>
            <a:p>
              <a:endParaRPr lang="fr-FR"/>
            </a:p>
          </p:txBody>
        </p:sp>
        <p:sp>
          <p:nvSpPr>
            <p:cNvPr id="178226" name="Line 50"/>
            <p:cNvSpPr>
              <a:spLocks noChangeShapeType="1"/>
            </p:cNvSpPr>
            <p:nvPr/>
          </p:nvSpPr>
          <p:spPr bwMode="auto">
            <a:xfrm>
              <a:off x="3777" y="2510"/>
              <a:ext cx="1" cy="32"/>
            </a:xfrm>
            <a:prstGeom prst="line">
              <a:avLst/>
            </a:prstGeom>
            <a:noFill/>
            <a:ln w="0">
              <a:solidFill>
                <a:srgbClr val="000000"/>
              </a:solidFill>
              <a:round/>
              <a:headEnd/>
              <a:tailEnd/>
            </a:ln>
          </p:spPr>
          <p:txBody>
            <a:bodyPr/>
            <a:lstStyle/>
            <a:p>
              <a:endParaRPr lang="fr-FR"/>
            </a:p>
          </p:txBody>
        </p:sp>
        <p:sp>
          <p:nvSpPr>
            <p:cNvPr id="178227" name="Rectangle 51"/>
            <p:cNvSpPr>
              <a:spLocks noChangeArrowheads="1"/>
            </p:cNvSpPr>
            <p:nvPr/>
          </p:nvSpPr>
          <p:spPr bwMode="auto">
            <a:xfrm>
              <a:off x="3773"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228" name="Line 52"/>
            <p:cNvSpPr>
              <a:spLocks noChangeShapeType="1"/>
            </p:cNvSpPr>
            <p:nvPr/>
          </p:nvSpPr>
          <p:spPr bwMode="auto">
            <a:xfrm flipV="1">
              <a:off x="4111" y="3557"/>
              <a:ext cx="1" cy="32"/>
            </a:xfrm>
            <a:prstGeom prst="line">
              <a:avLst/>
            </a:prstGeom>
            <a:noFill/>
            <a:ln w="0">
              <a:solidFill>
                <a:srgbClr val="000000"/>
              </a:solidFill>
              <a:round/>
              <a:headEnd/>
              <a:tailEnd/>
            </a:ln>
          </p:spPr>
          <p:txBody>
            <a:bodyPr/>
            <a:lstStyle/>
            <a:p>
              <a:endParaRPr lang="fr-FR"/>
            </a:p>
          </p:txBody>
        </p:sp>
        <p:sp>
          <p:nvSpPr>
            <p:cNvPr id="178229" name="Line 53"/>
            <p:cNvSpPr>
              <a:spLocks noChangeShapeType="1"/>
            </p:cNvSpPr>
            <p:nvPr/>
          </p:nvSpPr>
          <p:spPr bwMode="auto">
            <a:xfrm>
              <a:off x="4111" y="2510"/>
              <a:ext cx="1" cy="32"/>
            </a:xfrm>
            <a:prstGeom prst="line">
              <a:avLst/>
            </a:prstGeom>
            <a:noFill/>
            <a:ln w="0">
              <a:solidFill>
                <a:srgbClr val="000000"/>
              </a:solidFill>
              <a:round/>
              <a:headEnd/>
              <a:tailEnd/>
            </a:ln>
          </p:spPr>
          <p:txBody>
            <a:bodyPr/>
            <a:lstStyle/>
            <a:p>
              <a:endParaRPr lang="fr-FR"/>
            </a:p>
          </p:txBody>
        </p:sp>
        <p:sp>
          <p:nvSpPr>
            <p:cNvPr id="178230" name="Rectangle 54"/>
            <p:cNvSpPr>
              <a:spLocks noChangeArrowheads="1"/>
            </p:cNvSpPr>
            <p:nvPr/>
          </p:nvSpPr>
          <p:spPr bwMode="auto">
            <a:xfrm>
              <a:off x="410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231" name="Line 55"/>
            <p:cNvSpPr>
              <a:spLocks noChangeShapeType="1"/>
            </p:cNvSpPr>
            <p:nvPr/>
          </p:nvSpPr>
          <p:spPr bwMode="auto">
            <a:xfrm flipV="1">
              <a:off x="4451" y="3557"/>
              <a:ext cx="1" cy="32"/>
            </a:xfrm>
            <a:prstGeom prst="line">
              <a:avLst/>
            </a:prstGeom>
            <a:noFill/>
            <a:ln w="0">
              <a:solidFill>
                <a:srgbClr val="000000"/>
              </a:solidFill>
              <a:round/>
              <a:headEnd/>
              <a:tailEnd/>
            </a:ln>
          </p:spPr>
          <p:txBody>
            <a:bodyPr/>
            <a:lstStyle/>
            <a:p>
              <a:endParaRPr lang="fr-FR"/>
            </a:p>
          </p:txBody>
        </p:sp>
        <p:sp>
          <p:nvSpPr>
            <p:cNvPr id="178232" name="Line 56"/>
            <p:cNvSpPr>
              <a:spLocks noChangeShapeType="1"/>
            </p:cNvSpPr>
            <p:nvPr/>
          </p:nvSpPr>
          <p:spPr bwMode="auto">
            <a:xfrm>
              <a:off x="4451" y="2510"/>
              <a:ext cx="1" cy="32"/>
            </a:xfrm>
            <a:prstGeom prst="line">
              <a:avLst/>
            </a:prstGeom>
            <a:noFill/>
            <a:ln w="0">
              <a:solidFill>
                <a:srgbClr val="000000"/>
              </a:solidFill>
              <a:round/>
              <a:headEnd/>
              <a:tailEnd/>
            </a:ln>
          </p:spPr>
          <p:txBody>
            <a:bodyPr/>
            <a:lstStyle/>
            <a:p>
              <a:endParaRPr lang="fr-FR"/>
            </a:p>
          </p:txBody>
        </p:sp>
        <p:sp>
          <p:nvSpPr>
            <p:cNvPr id="178233" name="Rectangle 57"/>
            <p:cNvSpPr>
              <a:spLocks noChangeArrowheads="1"/>
            </p:cNvSpPr>
            <p:nvPr/>
          </p:nvSpPr>
          <p:spPr bwMode="auto">
            <a:xfrm>
              <a:off x="4447" y="3614"/>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234" name="Line 58"/>
            <p:cNvSpPr>
              <a:spLocks noChangeShapeType="1"/>
            </p:cNvSpPr>
            <p:nvPr/>
          </p:nvSpPr>
          <p:spPr bwMode="auto">
            <a:xfrm flipV="1">
              <a:off x="4785" y="3557"/>
              <a:ext cx="1" cy="32"/>
            </a:xfrm>
            <a:prstGeom prst="line">
              <a:avLst/>
            </a:prstGeom>
            <a:noFill/>
            <a:ln w="0">
              <a:solidFill>
                <a:srgbClr val="000000"/>
              </a:solidFill>
              <a:round/>
              <a:headEnd/>
              <a:tailEnd/>
            </a:ln>
          </p:spPr>
          <p:txBody>
            <a:bodyPr/>
            <a:lstStyle/>
            <a:p>
              <a:endParaRPr lang="fr-FR"/>
            </a:p>
          </p:txBody>
        </p:sp>
        <p:sp>
          <p:nvSpPr>
            <p:cNvPr id="178235" name="Line 59"/>
            <p:cNvSpPr>
              <a:spLocks noChangeShapeType="1"/>
            </p:cNvSpPr>
            <p:nvPr/>
          </p:nvSpPr>
          <p:spPr bwMode="auto">
            <a:xfrm>
              <a:off x="4785" y="2510"/>
              <a:ext cx="1" cy="32"/>
            </a:xfrm>
            <a:prstGeom prst="line">
              <a:avLst/>
            </a:prstGeom>
            <a:noFill/>
            <a:ln w="0">
              <a:solidFill>
                <a:srgbClr val="000000"/>
              </a:solidFill>
              <a:round/>
              <a:headEnd/>
              <a:tailEnd/>
            </a:ln>
          </p:spPr>
          <p:txBody>
            <a:bodyPr/>
            <a:lstStyle/>
            <a:p>
              <a:endParaRPr lang="fr-FR"/>
            </a:p>
          </p:txBody>
        </p:sp>
        <p:sp>
          <p:nvSpPr>
            <p:cNvPr id="178236" name="Rectangle 60"/>
            <p:cNvSpPr>
              <a:spLocks noChangeArrowheads="1"/>
            </p:cNvSpPr>
            <p:nvPr/>
          </p:nvSpPr>
          <p:spPr bwMode="auto">
            <a:xfrm>
              <a:off x="4750" y="3614"/>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237" name="Line 61"/>
            <p:cNvSpPr>
              <a:spLocks noChangeShapeType="1"/>
            </p:cNvSpPr>
            <p:nvPr/>
          </p:nvSpPr>
          <p:spPr bwMode="auto">
            <a:xfrm>
              <a:off x="1429" y="3589"/>
              <a:ext cx="34" cy="1"/>
            </a:xfrm>
            <a:prstGeom prst="line">
              <a:avLst/>
            </a:prstGeom>
            <a:noFill/>
            <a:ln w="0">
              <a:solidFill>
                <a:srgbClr val="000000"/>
              </a:solidFill>
              <a:round/>
              <a:headEnd/>
              <a:tailEnd/>
            </a:ln>
          </p:spPr>
          <p:txBody>
            <a:bodyPr/>
            <a:lstStyle/>
            <a:p>
              <a:endParaRPr lang="fr-FR"/>
            </a:p>
          </p:txBody>
        </p:sp>
        <p:sp>
          <p:nvSpPr>
            <p:cNvPr id="178238" name="Line 62"/>
            <p:cNvSpPr>
              <a:spLocks noChangeShapeType="1"/>
            </p:cNvSpPr>
            <p:nvPr/>
          </p:nvSpPr>
          <p:spPr bwMode="auto">
            <a:xfrm flipH="1">
              <a:off x="4751" y="3589"/>
              <a:ext cx="34" cy="1"/>
            </a:xfrm>
            <a:prstGeom prst="line">
              <a:avLst/>
            </a:prstGeom>
            <a:noFill/>
            <a:ln w="0">
              <a:solidFill>
                <a:srgbClr val="000000"/>
              </a:solidFill>
              <a:round/>
              <a:headEnd/>
              <a:tailEnd/>
            </a:ln>
          </p:spPr>
          <p:txBody>
            <a:bodyPr/>
            <a:lstStyle/>
            <a:p>
              <a:endParaRPr lang="fr-FR"/>
            </a:p>
          </p:txBody>
        </p:sp>
        <p:sp>
          <p:nvSpPr>
            <p:cNvPr id="178239" name="Rectangle 63"/>
            <p:cNvSpPr>
              <a:spLocks noChangeArrowheads="1"/>
            </p:cNvSpPr>
            <p:nvPr/>
          </p:nvSpPr>
          <p:spPr bwMode="auto">
            <a:xfrm>
              <a:off x="1268" y="353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40" name="Line 64"/>
            <p:cNvSpPr>
              <a:spLocks noChangeShapeType="1"/>
            </p:cNvSpPr>
            <p:nvPr/>
          </p:nvSpPr>
          <p:spPr bwMode="auto">
            <a:xfrm>
              <a:off x="1429" y="3391"/>
              <a:ext cx="34" cy="1"/>
            </a:xfrm>
            <a:prstGeom prst="line">
              <a:avLst/>
            </a:prstGeom>
            <a:noFill/>
            <a:ln w="0">
              <a:solidFill>
                <a:srgbClr val="000000"/>
              </a:solidFill>
              <a:round/>
              <a:headEnd/>
              <a:tailEnd/>
            </a:ln>
          </p:spPr>
          <p:txBody>
            <a:bodyPr/>
            <a:lstStyle/>
            <a:p>
              <a:endParaRPr lang="fr-FR"/>
            </a:p>
          </p:txBody>
        </p:sp>
        <p:sp>
          <p:nvSpPr>
            <p:cNvPr id="178241" name="Line 65"/>
            <p:cNvSpPr>
              <a:spLocks noChangeShapeType="1"/>
            </p:cNvSpPr>
            <p:nvPr/>
          </p:nvSpPr>
          <p:spPr bwMode="auto">
            <a:xfrm flipH="1">
              <a:off x="4751" y="3391"/>
              <a:ext cx="34" cy="1"/>
            </a:xfrm>
            <a:prstGeom prst="line">
              <a:avLst/>
            </a:prstGeom>
            <a:noFill/>
            <a:ln w="0">
              <a:solidFill>
                <a:srgbClr val="000000"/>
              </a:solidFill>
              <a:round/>
              <a:headEnd/>
              <a:tailEnd/>
            </a:ln>
          </p:spPr>
          <p:txBody>
            <a:bodyPr/>
            <a:lstStyle/>
            <a:p>
              <a:endParaRPr lang="fr-FR"/>
            </a:p>
          </p:txBody>
        </p:sp>
        <p:sp>
          <p:nvSpPr>
            <p:cNvPr id="178242" name="Rectangle 66"/>
            <p:cNvSpPr>
              <a:spLocks noChangeArrowheads="1"/>
            </p:cNvSpPr>
            <p:nvPr/>
          </p:nvSpPr>
          <p:spPr bwMode="auto">
            <a:xfrm>
              <a:off x="1188" y="334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8243" name="Line 67"/>
            <p:cNvSpPr>
              <a:spLocks noChangeShapeType="1"/>
            </p:cNvSpPr>
            <p:nvPr/>
          </p:nvSpPr>
          <p:spPr bwMode="auto">
            <a:xfrm>
              <a:off x="1429" y="3200"/>
              <a:ext cx="34" cy="1"/>
            </a:xfrm>
            <a:prstGeom prst="line">
              <a:avLst/>
            </a:prstGeom>
            <a:noFill/>
            <a:ln w="0">
              <a:solidFill>
                <a:srgbClr val="000000"/>
              </a:solidFill>
              <a:round/>
              <a:headEnd/>
              <a:tailEnd/>
            </a:ln>
          </p:spPr>
          <p:txBody>
            <a:bodyPr/>
            <a:lstStyle/>
            <a:p>
              <a:endParaRPr lang="fr-FR"/>
            </a:p>
          </p:txBody>
        </p:sp>
        <p:sp>
          <p:nvSpPr>
            <p:cNvPr id="178244" name="Line 68"/>
            <p:cNvSpPr>
              <a:spLocks noChangeShapeType="1"/>
            </p:cNvSpPr>
            <p:nvPr/>
          </p:nvSpPr>
          <p:spPr bwMode="auto">
            <a:xfrm flipH="1">
              <a:off x="4751" y="3200"/>
              <a:ext cx="34" cy="1"/>
            </a:xfrm>
            <a:prstGeom prst="line">
              <a:avLst/>
            </a:prstGeom>
            <a:noFill/>
            <a:ln w="0">
              <a:solidFill>
                <a:srgbClr val="000000"/>
              </a:solidFill>
              <a:round/>
              <a:headEnd/>
              <a:tailEnd/>
            </a:ln>
          </p:spPr>
          <p:txBody>
            <a:bodyPr/>
            <a:lstStyle/>
            <a:p>
              <a:endParaRPr lang="fr-FR"/>
            </a:p>
          </p:txBody>
        </p:sp>
        <p:sp>
          <p:nvSpPr>
            <p:cNvPr id="178245" name="Rectangle 69"/>
            <p:cNvSpPr>
              <a:spLocks noChangeArrowheads="1"/>
            </p:cNvSpPr>
            <p:nvPr/>
          </p:nvSpPr>
          <p:spPr bwMode="auto">
            <a:xfrm>
              <a:off x="1188" y="314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8246" name="Line 70"/>
            <p:cNvSpPr>
              <a:spLocks noChangeShapeType="1"/>
            </p:cNvSpPr>
            <p:nvPr/>
          </p:nvSpPr>
          <p:spPr bwMode="auto">
            <a:xfrm>
              <a:off x="1429" y="3002"/>
              <a:ext cx="34" cy="1"/>
            </a:xfrm>
            <a:prstGeom prst="line">
              <a:avLst/>
            </a:prstGeom>
            <a:noFill/>
            <a:ln w="0">
              <a:solidFill>
                <a:srgbClr val="000000"/>
              </a:solidFill>
              <a:round/>
              <a:headEnd/>
              <a:tailEnd/>
            </a:ln>
          </p:spPr>
          <p:txBody>
            <a:bodyPr/>
            <a:lstStyle/>
            <a:p>
              <a:endParaRPr lang="fr-FR"/>
            </a:p>
          </p:txBody>
        </p:sp>
        <p:sp>
          <p:nvSpPr>
            <p:cNvPr id="178247" name="Line 71"/>
            <p:cNvSpPr>
              <a:spLocks noChangeShapeType="1"/>
            </p:cNvSpPr>
            <p:nvPr/>
          </p:nvSpPr>
          <p:spPr bwMode="auto">
            <a:xfrm flipH="1">
              <a:off x="4751" y="3002"/>
              <a:ext cx="34" cy="1"/>
            </a:xfrm>
            <a:prstGeom prst="line">
              <a:avLst/>
            </a:prstGeom>
            <a:noFill/>
            <a:ln w="0">
              <a:solidFill>
                <a:srgbClr val="000000"/>
              </a:solidFill>
              <a:round/>
              <a:headEnd/>
              <a:tailEnd/>
            </a:ln>
          </p:spPr>
          <p:txBody>
            <a:bodyPr/>
            <a:lstStyle/>
            <a:p>
              <a:endParaRPr lang="fr-FR"/>
            </a:p>
          </p:txBody>
        </p:sp>
        <p:sp>
          <p:nvSpPr>
            <p:cNvPr id="178248" name="Rectangle 72"/>
            <p:cNvSpPr>
              <a:spLocks noChangeArrowheads="1"/>
            </p:cNvSpPr>
            <p:nvPr/>
          </p:nvSpPr>
          <p:spPr bwMode="auto">
            <a:xfrm>
              <a:off x="1188" y="295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8249" name="Line 73"/>
            <p:cNvSpPr>
              <a:spLocks noChangeShapeType="1"/>
            </p:cNvSpPr>
            <p:nvPr/>
          </p:nvSpPr>
          <p:spPr bwMode="auto">
            <a:xfrm>
              <a:off x="1429" y="2804"/>
              <a:ext cx="34" cy="1"/>
            </a:xfrm>
            <a:prstGeom prst="line">
              <a:avLst/>
            </a:prstGeom>
            <a:noFill/>
            <a:ln w="0">
              <a:solidFill>
                <a:srgbClr val="000000"/>
              </a:solidFill>
              <a:round/>
              <a:headEnd/>
              <a:tailEnd/>
            </a:ln>
          </p:spPr>
          <p:txBody>
            <a:bodyPr/>
            <a:lstStyle/>
            <a:p>
              <a:endParaRPr lang="fr-FR"/>
            </a:p>
          </p:txBody>
        </p:sp>
        <p:sp>
          <p:nvSpPr>
            <p:cNvPr id="178250" name="Line 74"/>
            <p:cNvSpPr>
              <a:spLocks noChangeShapeType="1"/>
            </p:cNvSpPr>
            <p:nvPr/>
          </p:nvSpPr>
          <p:spPr bwMode="auto">
            <a:xfrm flipH="1">
              <a:off x="4751" y="2804"/>
              <a:ext cx="34" cy="1"/>
            </a:xfrm>
            <a:prstGeom prst="line">
              <a:avLst/>
            </a:prstGeom>
            <a:noFill/>
            <a:ln w="0">
              <a:solidFill>
                <a:srgbClr val="000000"/>
              </a:solidFill>
              <a:round/>
              <a:headEnd/>
              <a:tailEnd/>
            </a:ln>
          </p:spPr>
          <p:txBody>
            <a:bodyPr/>
            <a:lstStyle/>
            <a:p>
              <a:endParaRPr lang="fr-FR"/>
            </a:p>
          </p:txBody>
        </p:sp>
        <p:sp>
          <p:nvSpPr>
            <p:cNvPr id="178251" name="Rectangle 75"/>
            <p:cNvSpPr>
              <a:spLocks noChangeArrowheads="1"/>
            </p:cNvSpPr>
            <p:nvPr/>
          </p:nvSpPr>
          <p:spPr bwMode="auto">
            <a:xfrm>
              <a:off x="1188" y="275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8252" name="Line 76"/>
            <p:cNvSpPr>
              <a:spLocks noChangeShapeType="1"/>
            </p:cNvSpPr>
            <p:nvPr/>
          </p:nvSpPr>
          <p:spPr bwMode="auto">
            <a:xfrm>
              <a:off x="1429" y="2606"/>
              <a:ext cx="34" cy="1"/>
            </a:xfrm>
            <a:prstGeom prst="line">
              <a:avLst/>
            </a:prstGeom>
            <a:noFill/>
            <a:ln w="0">
              <a:solidFill>
                <a:srgbClr val="000000"/>
              </a:solidFill>
              <a:round/>
              <a:headEnd/>
              <a:tailEnd/>
            </a:ln>
          </p:spPr>
          <p:txBody>
            <a:bodyPr/>
            <a:lstStyle/>
            <a:p>
              <a:endParaRPr lang="fr-FR"/>
            </a:p>
          </p:txBody>
        </p:sp>
        <p:sp>
          <p:nvSpPr>
            <p:cNvPr id="178253" name="Line 77"/>
            <p:cNvSpPr>
              <a:spLocks noChangeShapeType="1"/>
            </p:cNvSpPr>
            <p:nvPr/>
          </p:nvSpPr>
          <p:spPr bwMode="auto">
            <a:xfrm flipH="1">
              <a:off x="4751" y="2606"/>
              <a:ext cx="34" cy="1"/>
            </a:xfrm>
            <a:prstGeom prst="line">
              <a:avLst/>
            </a:prstGeom>
            <a:noFill/>
            <a:ln w="0">
              <a:solidFill>
                <a:srgbClr val="000000"/>
              </a:solidFill>
              <a:round/>
              <a:headEnd/>
              <a:tailEnd/>
            </a:ln>
          </p:spPr>
          <p:txBody>
            <a:bodyPr/>
            <a:lstStyle/>
            <a:p>
              <a:endParaRPr lang="fr-FR"/>
            </a:p>
          </p:txBody>
        </p:sp>
        <p:sp>
          <p:nvSpPr>
            <p:cNvPr id="178254" name="Rectangle 78"/>
            <p:cNvSpPr>
              <a:spLocks noChangeArrowheads="1"/>
            </p:cNvSpPr>
            <p:nvPr/>
          </p:nvSpPr>
          <p:spPr bwMode="auto">
            <a:xfrm>
              <a:off x="1268" y="255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55" name="Line 79"/>
            <p:cNvSpPr>
              <a:spLocks noChangeShapeType="1"/>
            </p:cNvSpPr>
            <p:nvPr/>
          </p:nvSpPr>
          <p:spPr bwMode="auto">
            <a:xfrm>
              <a:off x="1429" y="2510"/>
              <a:ext cx="3356" cy="1"/>
            </a:xfrm>
            <a:prstGeom prst="line">
              <a:avLst/>
            </a:prstGeom>
            <a:noFill/>
            <a:ln w="0">
              <a:solidFill>
                <a:srgbClr val="000000"/>
              </a:solidFill>
              <a:round/>
              <a:headEnd/>
              <a:tailEnd/>
            </a:ln>
          </p:spPr>
          <p:txBody>
            <a:bodyPr/>
            <a:lstStyle/>
            <a:p>
              <a:endParaRPr lang="fr-FR"/>
            </a:p>
          </p:txBody>
        </p:sp>
        <p:sp>
          <p:nvSpPr>
            <p:cNvPr id="178256" name="Freeform 80"/>
            <p:cNvSpPr>
              <a:spLocks/>
            </p:cNvSpPr>
            <p:nvPr/>
          </p:nvSpPr>
          <p:spPr bwMode="auto">
            <a:xfrm>
              <a:off x="1429" y="251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57" name="Line 81"/>
            <p:cNvSpPr>
              <a:spLocks noChangeShapeType="1"/>
            </p:cNvSpPr>
            <p:nvPr/>
          </p:nvSpPr>
          <p:spPr bwMode="auto">
            <a:xfrm flipV="1">
              <a:off x="1429" y="2510"/>
              <a:ext cx="1" cy="1079"/>
            </a:xfrm>
            <a:prstGeom prst="line">
              <a:avLst/>
            </a:prstGeom>
            <a:noFill/>
            <a:ln w="0">
              <a:solidFill>
                <a:srgbClr val="000000"/>
              </a:solidFill>
              <a:round/>
              <a:headEnd/>
              <a:tailEnd/>
            </a:ln>
          </p:spPr>
          <p:txBody>
            <a:bodyPr/>
            <a:lstStyle/>
            <a:p>
              <a:endParaRPr lang="fr-FR"/>
            </a:p>
          </p:txBody>
        </p:sp>
        <p:sp>
          <p:nvSpPr>
            <p:cNvPr id="178258" name="Rectangle 82"/>
            <p:cNvSpPr>
              <a:spLocks noChangeArrowheads="1"/>
            </p:cNvSpPr>
            <p:nvPr/>
          </p:nvSpPr>
          <p:spPr bwMode="auto">
            <a:xfrm>
              <a:off x="2790" y="375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8259" name="Rectangle 83"/>
            <p:cNvSpPr>
              <a:spLocks noChangeArrowheads="1"/>
            </p:cNvSpPr>
            <p:nvPr/>
          </p:nvSpPr>
          <p:spPr bwMode="auto">
            <a:xfrm rot="16200000">
              <a:off x="789" y="292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260" name="Rectangle 84"/>
            <p:cNvSpPr>
              <a:spLocks noChangeArrowheads="1"/>
            </p:cNvSpPr>
            <p:nvPr/>
          </p:nvSpPr>
          <p:spPr bwMode="auto">
            <a:xfrm>
              <a:off x="1948" y="229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2800">
                <a:latin typeface="Times New Roman" pitchFamily="18" charset="0"/>
              </a:endParaRPr>
            </a:p>
          </p:txBody>
        </p:sp>
        <p:sp>
          <p:nvSpPr>
            <p:cNvPr id="178334" name="Freeform 158"/>
            <p:cNvSpPr>
              <a:spLocks/>
            </p:cNvSpPr>
            <p:nvPr/>
          </p:nvSpPr>
          <p:spPr bwMode="auto">
            <a:xfrm>
              <a:off x="1429" y="2606"/>
              <a:ext cx="3356" cy="983"/>
            </a:xfrm>
            <a:custGeom>
              <a:avLst/>
              <a:gdLst/>
              <a:ahLst/>
              <a:cxnLst>
                <a:cxn ang="0">
                  <a:pos x="34" y="983"/>
                </a:cxn>
                <a:cxn ang="0">
                  <a:pos x="102" y="983"/>
                </a:cxn>
                <a:cxn ang="0">
                  <a:pos x="170" y="983"/>
                </a:cxn>
                <a:cxn ang="0">
                  <a:pos x="238" y="983"/>
                </a:cxn>
                <a:cxn ang="0">
                  <a:pos x="300" y="977"/>
                </a:cxn>
                <a:cxn ang="0">
                  <a:pos x="368" y="970"/>
                </a:cxn>
                <a:cxn ang="0">
                  <a:pos x="436" y="977"/>
                </a:cxn>
                <a:cxn ang="0">
                  <a:pos x="504" y="983"/>
                </a:cxn>
                <a:cxn ang="0">
                  <a:pos x="572" y="983"/>
                </a:cxn>
                <a:cxn ang="0">
                  <a:pos x="640" y="983"/>
                </a:cxn>
                <a:cxn ang="0">
                  <a:pos x="708" y="983"/>
                </a:cxn>
                <a:cxn ang="0">
                  <a:pos x="769" y="983"/>
                </a:cxn>
                <a:cxn ang="0">
                  <a:pos x="837" y="983"/>
                </a:cxn>
                <a:cxn ang="0">
                  <a:pos x="905" y="983"/>
                </a:cxn>
                <a:cxn ang="0">
                  <a:pos x="973" y="983"/>
                </a:cxn>
                <a:cxn ang="0">
                  <a:pos x="1042" y="983"/>
                </a:cxn>
                <a:cxn ang="0">
                  <a:pos x="1110" y="983"/>
                </a:cxn>
                <a:cxn ang="0">
                  <a:pos x="1178" y="983"/>
                </a:cxn>
                <a:cxn ang="0">
                  <a:pos x="1239" y="983"/>
                </a:cxn>
                <a:cxn ang="0">
                  <a:pos x="1307" y="983"/>
                </a:cxn>
                <a:cxn ang="0">
                  <a:pos x="1375" y="983"/>
                </a:cxn>
                <a:cxn ang="0">
                  <a:pos x="1443" y="983"/>
                </a:cxn>
                <a:cxn ang="0">
                  <a:pos x="1511" y="983"/>
                </a:cxn>
                <a:cxn ang="0">
                  <a:pos x="1579" y="983"/>
                </a:cxn>
                <a:cxn ang="0">
                  <a:pos x="1647" y="983"/>
                </a:cxn>
                <a:cxn ang="0">
                  <a:pos x="1709" y="983"/>
                </a:cxn>
                <a:cxn ang="0">
                  <a:pos x="1777" y="983"/>
                </a:cxn>
                <a:cxn ang="0">
                  <a:pos x="1845" y="983"/>
                </a:cxn>
                <a:cxn ang="0">
                  <a:pos x="1913" y="983"/>
                </a:cxn>
                <a:cxn ang="0">
                  <a:pos x="1981" y="983"/>
                </a:cxn>
                <a:cxn ang="0">
                  <a:pos x="2049" y="983"/>
                </a:cxn>
                <a:cxn ang="0">
                  <a:pos x="2117" y="983"/>
                </a:cxn>
                <a:cxn ang="0">
                  <a:pos x="2178" y="983"/>
                </a:cxn>
                <a:cxn ang="0">
                  <a:pos x="2246" y="983"/>
                </a:cxn>
                <a:cxn ang="0">
                  <a:pos x="2314" y="983"/>
                </a:cxn>
                <a:cxn ang="0">
                  <a:pos x="2383" y="983"/>
                </a:cxn>
                <a:cxn ang="0">
                  <a:pos x="2451" y="983"/>
                </a:cxn>
                <a:cxn ang="0">
                  <a:pos x="2519" y="983"/>
                </a:cxn>
                <a:cxn ang="0">
                  <a:pos x="2587" y="983"/>
                </a:cxn>
                <a:cxn ang="0">
                  <a:pos x="2648" y="983"/>
                </a:cxn>
                <a:cxn ang="0">
                  <a:pos x="2716" y="983"/>
                </a:cxn>
                <a:cxn ang="0">
                  <a:pos x="2784" y="983"/>
                </a:cxn>
                <a:cxn ang="0">
                  <a:pos x="2852" y="983"/>
                </a:cxn>
                <a:cxn ang="0">
                  <a:pos x="2920" y="983"/>
                </a:cxn>
                <a:cxn ang="0">
                  <a:pos x="2988" y="983"/>
                </a:cxn>
                <a:cxn ang="0">
                  <a:pos x="3056" y="983"/>
                </a:cxn>
                <a:cxn ang="0">
                  <a:pos x="3118" y="983"/>
                </a:cxn>
                <a:cxn ang="0">
                  <a:pos x="3186" y="983"/>
                </a:cxn>
                <a:cxn ang="0">
                  <a:pos x="3254" y="983"/>
                </a:cxn>
                <a:cxn ang="0">
                  <a:pos x="3322" y="983"/>
                </a:cxn>
                <a:cxn ang="0">
                  <a:pos x="3356" y="983"/>
                </a:cxn>
              </a:cxnLst>
              <a:rect l="0" t="0" r="r" b="b"/>
              <a:pathLst>
                <a:path w="3356" h="983">
                  <a:moveTo>
                    <a:pt x="0" y="983"/>
                  </a:moveTo>
                  <a:lnTo>
                    <a:pt x="34" y="983"/>
                  </a:lnTo>
                  <a:lnTo>
                    <a:pt x="68" y="983"/>
                  </a:lnTo>
                  <a:lnTo>
                    <a:pt x="102" y="983"/>
                  </a:lnTo>
                  <a:lnTo>
                    <a:pt x="136" y="983"/>
                  </a:lnTo>
                  <a:lnTo>
                    <a:pt x="170" y="983"/>
                  </a:lnTo>
                  <a:lnTo>
                    <a:pt x="204" y="983"/>
                  </a:lnTo>
                  <a:lnTo>
                    <a:pt x="238" y="983"/>
                  </a:lnTo>
                  <a:lnTo>
                    <a:pt x="265" y="977"/>
                  </a:lnTo>
                  <a:lnTo>
                    <a:pt x="300" y="977"/>
                  </a:lnTo>
                  <a:lnTo>
                    <a:pt x="334" y="0"/>
                  </a:lnTo>
                  <a:lnTo>
                    <a:pt x="368" y="970"/>
                  </a:lnTo>
                  <a:lnTo>
                    <a:pt x="402" y="977"/>
                  </a:lnTo>
                  <a:lnTo>
                    <a:pt x="436" y="977"/>
                  </a:lnTo>
                  <a:lnTo>
                    <a:pt x="470" y="983"/>
                  </a:lnTo>
                  <a:lnTo>
                    <a:pt x="504" y="983"/>
                  </a:lnTo>
                  <a:lnTo>
                    <a:pt x="538" y="983"/>
                  </a:lnTo>
                  <a:lnTo>
                    <a:pt x="572" y="983"/>
                  </a:lnTo>
                  <a:lnTo>
                    <a:pt x="606" y="983"/>
                  </a:lnTo>
                  <a:lnTo>
                    <a:pt x="640" y="983"/>
                  </a:lnTo>
                  <a:lnTo>
                    <a:pt x="674" y="983"/>
                  </a:lnTo>
                  <a:lnTo>
                    <a:pt x="708" y="983"/>
                  </a:lnTo>
                  <a:lnTo>
                    <a:pt x="735" y="983"/>
                  </a:lnTo>
                  <a:lnTo>
                    <a:pt x="769" y="983"/>
                  </a:lnTo>
                  <a:lnTo>
                    <a:pt x="803" y="983"/>
                  </a:lnTo>
                  <a:lnTo>
                    <a:pt x="837" y="983"/>
                  </a:lnTo>
                  <a:lnTo>
                    <a:pt x="871" y="983"/>
                  </a:lnTo>
                  <a:lnTo>
                    <a:pt x="905" y="983"/>
                  </a:lnTo>
                  <a:lnTo>
                    <a:pt x="939" y="983"/>
                  </a:lnTo>
                  <a:lnTo>
                    <a:pt x="973" y="983"/>
                  </a:lnTo>
                  <a:lnTo>
                    <a:pt x="1007" y="983"/>
                  </a:lnTo>
                  <a:lnTo>
                    <a:pt x="1042" y="983"/>
                  </a:lnTo>
                  <a:lnTo>
                    <a:pt x="1076" y="983"/>
                  </a:lnTo>
                  <a:lnTo>
                    <a:pt x="1110" y="983"/>
                  </a:lnTo>
                  <a:lnTo>
                    <a:pt x="1144" y="983"/>
                  </a:lnTo>
                  <a:lnTo>
                    <a:pt x="1178" y="983"/>
                  </a:lnTo>
                  <a:lnTo>
                    <a:pt x="1205" y="983"/>
                  </a:lnTo>
                  <a:lnTo>
                    <a:pt x="1239" y="983"/>
                  </a:lnTo>
                  <a:lnTo>
                    <a:pt x="1273" y="983"/>
                  </a:lnTo>
                  <a:lnTo>
                    <a:pt x="1307" y="983"/>
                  </a:lnTo>
                  <a:lnTo>
                    <a:pt x="1341" y="983"/>
                  </a:lnTo>
                  <a:lnTo>
                    <a:pt x="1375" y="983"/>
                  </a:lnTo>
                  <a:lnTo>
                    <a:pt x="1409" y="983"/>
                  </a:lnTo>
                  <a:lnTo>
                    <a:pt x="1443" y="983"/>
                  </a:lnTo>
                  <a:lnTo>
                    <a:pt x="1477" y="983"/>
                  </a:lnTo>
                  <a:lnTo>
                    <a:pt x="1511" y="983"/>
                  </a:lnTo>
                  <a:lnTo>
                    <a:pt x="1545" y="983"/>
                  </a:lnTo>
                  <a:lnTo>
                    <a:pt x="1579" y="983"/>
                  </a:lnTo>
                  <a:lnTo>
                    <a:pt x="1613" y="983"/>
                  </a:lnTo>
                  <a:lnTo>
                    <a:pt x="1647" y="983"/>
                  </a:lnTo>
                  <a:lnTo>
                    <a:pt x="1681" y="983"/>
                  </a:lnTo>
                  <a:lnTo>
                    <a:pt x="1709" y="983"/>
                  </a:lnTo>
                  <a:lnTo>
                    <a:pt x="1743" y="983"/>
                  </a:lnTo>
                  <a:lnTo>
                    <a:pt x="1777" y="983"/>
                  </a:lnTo>
                  <a:lnTo>
                    <a:pt x="1811" y="983"/>
                  </a:lnTo>
                  <a:lnTo>
                    <a:pt x="1845" y="983"/>
                  </a:lnTo>
                  <a:lnTo>
                    <a:pt x="1879" y="983"/>
                  </a:lnTo>
                  <a:lnTo>
                    <a:pt x="1913" y="983"/>
                  </a:lnTo>
                  <a:lnTo>
                    <a:pt x="1947" y="983"/>
                  </a:lnTo>
                  <a:lnTo>
                    <a:pt x="1981" y="983"/>
                  </a:lnTo>
                  <a:lnTo>
                    <a:pt x="2015" y="983"/>
                  </a:lnTo>
                  <a:lnTo>
                    <a:pt x="2049" y="983"/>
                  </a:lnTo>
                  <a:lnTo>
                    <a:pt x="2083" y="983"/>
                  </a:lnTo>
                  <a:lnTo>
                    <a:pt x="2117" y="983"/>
                  </a:lnTo>
                  <a:lnTo>
                    <a:pt x="2151" y="983"/>
                  </a:lnTo>
                  <a:lnTo>
                    <a:pt x="2178" y="983"/>
                  </a:lnTo>
                  <a:lnTo>
                    <a:pt x="2212" y="983"/>
                  </a:lnTo>
                  <a:lnTo>
                    <a:pt x="2246" y="983"/>
                  </a:lnTo>
                  <a:lnTo>
                    <a:pt x="2280" y="983"/>
                  </a:lnTo>
                  <a:lnTo>
                    <a:pt x="2314" y="983"/>
                  </a:lnTo>
                  <a:lnTo>
                    <a:pt x="2348" y="983"/>
                  </a:lnTo>
                  <a:lnTo>
                    <a:pt x="2383" y="983"/>
                  </a:lnTo>
                  <a:lnTo>
                    <a:pt x="2417" y="983"/>
                  </a:lnTo>
                  <a:lnTo>
                    <a:pt x="2451" y="983"/>
                  </a:lnTo>
                  <a:lnTo>
                    <a:pt x="2485" y="983"/>
                  </a:lnTo>
                  <a:lnTo>
                    <a:pt x="2519" y="983"/>
                  </a:lnTo>
                  <a:lnTo>
                    <a:pt x="2553" y="983"/>
                  </a:lnTo>
                  <a:lnTo>
                    <a:pt x="2587" y="983"/>
                  </a:lnTo>
                  <a:lnTo>
                    <a:pt x="2621" y="983"/>
                  </a:lnTo>
                  <a:lnTo>
                    <a:pt x="2648" y="983"/>
                  </a:lnTo>
                  <a:lnTo>
                    <a:pt x="2682" y="983"/>
                  </a:lnTo>
                  <a:lnTo>
                    <a:pt x="2716" y="983"/>
                  </a:lnTo>
                  <a:lnTo>
                    <a:pt x="2750" y="983"/>
                  </a:lnTo>
                  <a:lnTo>
                    <a:pt x="2784" y="983"/>
                  </a:lnTo>
                  <a:lnTo>
                    <a:pt x="2818" y="983"/>
                  </a:lnTo>
                  <a:lnTo>
                    <a:pt x="2852" y="983"/>
                  </a:lnTo>
                  <a:lnTo>
                    <a:pt x="2886" y="983"/>
                  </a:lnTo>
                  <a:lnTo>
                    <a:pt x="2920" y="983"/>
                  </a:lnTo>
                  <a:lnTo>
                    <a:pt x="2954" y="983"/>
                  </a:lnTo>
                  <a:lnTo>
                    <a:pt x="2988" y="983"/>
                  </a:lnTo>
                  <a:lnTo>
                    <a:pt x="3022" y="983"/>
                  </a:lnTo>
                  <a:lnTo>
                    <a:pt x="3056" y="983"/>
                  </a:lnTo>
                  <a:lnTo>
                    <a:pt x="3090" y="983"/>
                  </a:lnTo>
                  <a:lnTo>
                    <a:pt x="3118" y="983"/>
                  </a:lnTo>
                  <a:lnTo>
                    <a:pt x="3152" y="983"/>
                  </a:lnTo>
                  <a:lnTo>
                    <a:pt x="3186" y="983"/>
                  </a:lnTo>
                  <a:lnTo>
                    <a:pt x="3220" y="983"/>
                  </a:lnTo>
                  <a:lnTo>
                    <a:pt x="3254" y="983"/>
                  </a:lnTo>
                  <a:lnTo>
                    <a:pt x="3288" y="983"/>
                  </a:lnTo>
                  <a:lnTo>
                    <a:pt x="3322" y="983"/>
                  </a:lnTo>
                  <a:lnTo>
                    <a:pt x="3356" y="983"/>
                  </a:lnTo>
                  <a:lnTo>
                    <a:pt x="3356" y="983"/>
                  </a:lnTo>
                </a:path>
              </a:pathLst>
            </a:custGeom>
            <a:noFill/>
            <a:ln w="22225">
              <a:solidFill>
                <a:schemeClr val="accent2"/>
              </a:solidFill>
              <a:prstDash val="solid"/>
              <a:round/>
              <a:headEnd/>
              <a:tailEnd/>
            </a:ln>
          </p:spPr>
          <p:txBody>
            <a:bodyPr/>
            <a:lstStyle/>
            <a:p>
              <a:endParaRPr lang="fr-FR"/>
            </a:p>
          </p:txBody>
        </p:sp>
        <p:sp>
          <p:nvSpPr>
            <p:cNvPr id="178335" name="Freeform 159"/>
            <p:cNvSpPr>
              <a:spLocks/>
            </p:cNvSpPr>
            <p:nvPr/>
          </p:nvSpPr>
          <p:spPr bwMode="auto">
            <a:xfrm>
              <a:off x="1429" y="3263"/>
              <a:ext cx="3356" cy="326"/>
            </a:xfrm>
            <a:custGeom>
              <a:avLst/>
              <a:gdLst/>
              <a:ahLst/>
              <a:cxnLst>
                <a:cxn ang="0">
                  <a:pos x="34" y="326"/>
                </a:cxn>
                <a:cxn ang="0">
                  <a:pos x="102" y="326"/>
                </a:cxn>
                <a:cxn ang="0">
                  <a:pos x="170" y="326"/>
                </a:cxn>
                <a:cxn ang="0">
                  <a:pos x="238" y="326"/>
                </a:cxn>
                <a:cxn ang="0">
                  <a:pos x="300" y="326"/>
                </a:cxn>
                <a:cxn ang="0">
                  <a:pos x="368" y="326"/>
                </a:cxn>
                <a:cxn ang="0">
                  <a:pos x="436" y="326"/>
                </a:cxn>
                <a:cxn ang="0">
                  <a:pos x="504" y="326"/>
                </a:cxn>
                <a:cxn ang="0">
                  <a:pos x="572" y="326"/>
                </a:cxn>
                <a:cxn ang="0">
                  <a:pos x="640" y="326"/>
                </a:cxn>
                <a:cxn ang="0">
                  <a:pos x="708" y="326"/>
                </a:cxn>
                <a:cxn ang="0">
                  <a:pos x="769" y="326"/>
                </a:cxn>
                <a:cxn ang="0">
                  <a:pos x="837" y="326"/>
                </a:cxn>
                <a:cxn ang="0">
                  <a:pos x="905" y="326"/>
                </a:cxn>
                <a:cxn ang="0">
                  <a:pos x="973" y="320"/>
                </a:cxn>
                <a:cxn ang="0">
                  <a:pos x="1042" y="313"/>
                </a:cxn>
                <a:cxn ang="0">
                  <a:pos x="1110" y="320"/>
                </a:cxn>
                <a:cxn ang="0">
                  <a:pos x="1178" y="326"/>
                </a:cxn>
                <a:cxn ang="0">
                  <a:pos x="1239" y="326"/>
                </a:cxn>
                <a:cxn ang="0">
                  <a:pos x="1307" y="326"/>
                </a:cxn>
                <a:cxn ang="0">
                  <a:pos x="1375" y="326"/>
                </a:cxn>
                <a:cxn ang="0">
                  <a:pos x="1443" y="326"/>
                </a:cxn>
                <a:cxn ang="0">
                  <a:pos x="1511" y="326"/>
                </a:cxn>
                <a:cxn ang="0">
                  <a:pos x="1579" y="326"/>
                </a:cxn>
                <a:cxn ang="0">
                  <a:pos x="1647" y="326"/>
                </a:cxn>
                <a:cxn ang="0">
                  <a:pos x="1709" y="326"/>
                </a:cxn>
                <a:cxn ang="0">
                  <a:pos x="1777" y="326"/>
                </a:cxn>
                <a:cxn ang="0">
                  <a:pos x="1845" y="326"/>
                </a:cxn>
                <a:cxn ang="0">
                  <a:pos x="1913" y="326"/>
                </a:cxn>
                <a:cxn ang="0">
                  <a:pos x="1981" y="326"/>
                </a:cxn>
                <a:cxn ang="0">
                  <a:pos x="2049" y="326"/>
                </a:cxn>
                <a:cxn ang="0">
                  <a:pos x="2117" y="326"/>
                </a:cxn>
                <a:cxn ang="0">
                  <a:pos x="2178" y="326"/>
                </a:cxn>
                <a:cxn ang="0">
                  <a:pos x="2246" y="326"/>
                </a:cxn>
                <a:cxn ang="0">
                  <a:pos x="2314" y="326"/>
                </a:cxn>
                <a:cxn ang="0">
                  <a:pos x="2383" y="326"/>
                </a:cxn>
                <a:cxn ang="0">
                  <a:pos x="2451" y="326"/>
                </a:cxn>
                <a:cxn ang="0">
                  <a:pos x="2519" y="326"/>
                </a:cxn>
                <a:cxn ang="0">
                  <a:pos x="2587" y="326"/>
                </a:cxn>
                <a:cxn ang="0">
                  <a:pos x="2648" y="326"/>
                </a:cxn>
                <a:cxn ang="0">
                  <a:pos x="2716" y="326"/>
                </a:cxn>
                <a:cxn ang="0">
                  <a:pos x="2784" y="326"/>
                </a:cxn>
                <a:cxn ang="0">
                  <a:pos x="2852" y="326"/>
                </a:cxn>
                <a:cxn ang="0">
                  <a:pos x="2920" y="326"/>
                </a:cxn>
                <a:cxn ang="0">
                  <a:pos x="2988" y="326"/>
                </a:cxn>
                <a:cxn ang="0">
                  <a:pos x="3056" y="326"/>
                </a:cxn>
                <a:cxn ang="0">
                  <a:pos x="3118" y="326"/>
                </a:cxn>
                <a:cxn ang="0">
                  <a:pos x="3186" y="326"/>
                </a:cxn>
                <a:cxn ang="0">
                  <a:pos x="3254" y="326"/>
                </a:cxn>
                <a:cxn ang="0">
                  <a:pos x="3322" y="326"/>
                </a:cxn>
                <a:cxn ang="0">
                  <a:pos x="3356" y="326"/>
                </a:cxn>
              </a:cxnLst>
              <a:rect l="0" t="0" r="r" b="b"/>
              <a:pathLst>
                <a:path w="3356" h="326">
                  <a:moveTo>
                    <a:pt x="0" y="326"/>
                  </a:moveTo>
                  <a:lnTo>
                    <a:pt x="34" y="326"/>
                  </a:lnTo>
                  <a:lnTo>
                    <a:pt x="68" y="326"/>
                  </a:lnTo>
                  <a:lnTo>
                    <a:pt x="102" y="326"/>
                  </a:lnTo>
                  <a:lnTo>
                    <a:pt x="136" y="326"/>
                  </a:lnTo>
                  <a:lnTo>
                    <a:pt x="170" y="326"/>
                  </a:lnTo>
                  <a:lnTo>
                    <a:pt x="204" y="326"/>
                  </a:lnTo>
                  <a:lnTo>
                    <a:pt x="238" y="326"/>
                  </a:lnTo>
                  <a:lnTo>
                    <a:pt x="265" y="326"/>
                  </a:lnTo>
                  <a:lnTo>
                    <a:pt x="300" y="326"/>
                  </a:lnTo>
                  <a:lnTo>
                    <a:pt x="334" y="326"/>
                  </a:lnTo>
                  <a:lnTo>
                    <a:pt x="368" y="326"/>
                  </a:lnTo>
                  <a:lnTo>
                    <a:pt x="402" y="326"/>
                  </a:lnTo>
                  <a:lnTo>
                    <a:pt x="436" y="326"/>
                  </a:lnTo>
                  <a:lnTo>
                    <a:pt x="470" y="326"/>
                  </a:lnTo>
                  <a:lnTo>
                    <a:pt x="504" y="326"/>
                  </a:lnTo>
                  <a:lnTo>
                    <a:pt x="538" y="326"/>
                  </a:lnTo>
                  <a:lnTo>
                    <a:pt x="572" y="326"/>
                  </a:lnTo>
                  <a:lnTo>
                    <a:pt x="606" y="326"/>
                  </a:lnTo>
                  <a:lnTo>
                    <a:pt x="640" y="326"/>
                  </a:lnTo>
                  <a:lnTo>
                    <a:pt x="674" y="326"/>
                  </a:lnTo>
                  <a:lnTo>
                    <a:pt x="708" y="326"/>
                  </a:lnTo>
                  <a:lnTo>
                    <a:pt x="735" y="326"/>
                  </a:lnTo>
                  <a:lnTo>
                    <a:pt x="769" y="326"/>
                  </a:lnTo>
                  <a:lnTo>
                    <a:pt x="803" y="326"/>
                  </a:lnTo>
                  <a:lnTo>
                    <a:pt x="837" y="326"/>
                  </a:lnTo>
                  <a:lnTo>
                    <a:pt x="871" y="326"/>
                  </a:lnTo>
                  <a:lnTo>
                    <a:pt x="905" y="326"/>
                  </a:lnTo>
                  <a:lnTo>
                    <a:pt x="939" y="320"/>
                  </a:lnTo>
                  <a:lnTo>
                    <a:pt x="973" y="320"/>
                  </a:lnTo>
                  <a:lnTo>
                    <a:pt x="1007" y="0"/>
                  </a:lnTo>
                  <a:lnTo>
                    <a:pt x="1042" y="313"/>
                  </a:lnTo>
                  <a:lnTo>
                    <a:pt x="1076" y="320"/>
                  </a:lnTo>
                  <a:lnTo>
                    <a:pt x="1110" y="320"/>
                  </a:lnTo>
                  <a:lnTo>
                    <a:pt x="1144" y="326"/>
                  </a:lnTo>
                  <a:lnTo>
                    <a:pt x="1178" y="326"/>
                  </a:lnTo>
                  <a:lnTo>
                    <a:pt x="1205" y="326"/>
                  </a:lnTo>
                  <a:lnTo>
                    <a:pt x="1239" y="326"/>
                  </a:lnTo>
                  <a:lnTo>
                    <a:pt x="1273" y="326"/>
                  </a:lnTo>
                  <a:lnTo>
                    <a:pt x="1307" y="326"/>
                  </a:lnTo>
                  <a:lnTo>
                    <a:pt x="1341" y="326"/>
                  </a:lnTo>
                  <a:lnTo>
                    <a:pt x="1375" y="326"/>
                  </a:lnTo>
                  <a:lnTo>
                    <a:pt x="1409" y="326"/>
                  </a:lnTo>
                  <a:lnTo>
                    <a:pt x="1443" y="326"/>
                  </a:lnTo>
                  <a:lnTo>
                    <a:pt x="1477" y="326"/>
                  </a:lnTo>
                  <a:lnTo>
                    <a:pt x="1511" y="326"/>
                  </a:lnTo>
                  <a:lnTo>
                    <a:pt x="1545" y="326"/>
                  </a:lnTo>
                  <a:lnTo>
                    <a:pt x="1579" y="326"/>
                  </a:lnTo>
                  <a:lnTo>
                    <a:pt x="1613" y="326"/>
                  </a:lnTo>
                  <a:lnTo>
                    <a:pt x="1647" y="326"/>
                  </a:lnTo>
                  <a:lnTo>
                    <a:pt x="1681" y="326"/>
                  </a:lnTo>
                  <a:lnTo>
                    <a:pt x="1709" y="326"/>
                  </a:lnTo>
                  <a:lnTo>
                    <a:pt x="1743" y="326"/>
                  </a:lnTo>
                  <a:lnTo>
                    <a:pt x="1777" y="326"/>
                  </a:lnTo>
                  <a:lnTo>
                    <a:pt x="1811" y="326"/>
                  </a:lnTo>
                  <a:lnTo>
                    <a:pt x="1845" y="326"/>
                  </a:lnTo>
                  <a:lnTo>
                    <a:pt x="1879" y="326"/>
                  </a:lnTo>
                  <a:lnTo>
                    <a:pt x="1913" y="326"/>
                  </a:lnTo>
                  <a:lnTo>
                    <a:pt x="1947" y="326"/>
                  </a:lnTo>
                  <a:lnTo>
                    <a:pt x="1981" y="326"/>
                  </a:lnTo>
                  <a:lnTo>
                    <a:pt x="2015" y="326"/>
                  </a:lnTo>
                  <a:lnTo>
                    <a:pt x="2049" y="326"/>
                  </a:lnTo>
                  <a:lnTo>
                    <a:pt x="2083" y="326"/>
                  </a:lnTo>
                  <a:lnTo>
                    <a:pt x="2117" y="326"/>
                  </a:lnTo>
                  <a:lnTo>
                    <a:pt x="2151" y="326"/>
                  </a:lnTo>
                  <a:lnTo>
                    <a:pt x="2178" y="326"/>
                  </a:lnTo>
                  <a:lnTo>
                    <a:pt x="2212" y="326"/>
                  </a:lnTo>
                  <a:lnTo>
                    <a:pt x="2246" y="326"/>
                  </a:lnTo>
                  <a:lnTo>
                    <a:pt x="2280" y="326"/>
                  </a:lnTo>
                  <a:lnTo>
                    <a:pt x="2314" y="326"/>
                  </a:lnTo>
                  <a:lnTo>
                    <a:pt x="2348" y="326"/>
                  </a:lnTo>
                  <a:lnTo>
                    <a:pt x="2383" y="326"/>
                  </a:lnTo>
                  <a:lnTo>
                    <a:pt x="2417" y="326"/>
                  </a:lnTo>
                  <a:lnTo>
                    <a:pt x="2451" y="326"/>
                  </a:lnTo>
                  <a:lnTo>
                    <a:pt x="2485" y="326"/>
                  </a:lnTo>
                  <a:lnTo>
                    <a:pt x="2519" y="326"/>
                  </a:lnTo>
                  <a:lnTo>
                    <a:pt x="2553" y="326"/>
                  </a:lnTo>
                  <a:lnTo>
                    <a:pt x="2587" y="326"/>
                  </a:lnTo>
                  <a:lnTo>
                    <a:pt x="2621" y="326"/>
                  </a:lnTo>
                  <a:lnTo>
                    <a:pt x="2648" y="326"/>
                  </a:lnTo>
                  <a:lnTo>
                    <a:pt x="2682" y="326"/>
                  </a:lnTo>
                  <a:lnTo>
                    <a:pt x="2716" y="326"/>
                  </a:lnTo>
                  <a:lnTo>
                    <a:pt x="2750" y="326"/>
                  </a:lnTo>
                  <a:lnTo>
                    <a:pt x="2784" y="326"/>
                  </a:lnTo>
                  <a:lnTo>
                    <a:pt x="2818" y="326"/>
                  </a:lnTo>
                  <a:lnTo>
                    <a:pt x="2852" y="326"/>
                  </a:lnTo>
                  <a:lnTo>
                    <a:pt x="2886" y="326"/>
                  </a:lnTo>
                  <a:lnTo>
                    <a:pt x="2920" y="326"/>
                  </a:lnTo>
                  <a:lnTo>
                    <a:pt x="2954" y="326"/>
                  </a:lnTo>
                  <a:lnTo>
                    <a:pt x="2988" y="326"/>
                  </a:lnTo>
                  <a:lnTo>
                    <a:pt x="3022" y="326"/>
                  </a:lnTo>
                  <a:lnTo>
                    <a:pt x="3056" y="326"/>
                  </a:lnTo>
                  <a:lnTo>
                    <a:pt x="3090" y="326"/>
                  </a:lnTo>
                  <a:lnTo>
                    <a:pt x="3118" y="326"/>
                  </a:lnTo>
                  <a:lnTo>
                    <a:pt x="3152" y="326"/>
                  </a:lnTo>
                  <a:lnTo>
                    <a:pt x="3186" y="326"/>
                  </a:lnTo>
                  <a:lnTo>
                    <a:pt x="3220" y="326"/>
                  </a:lnTo>
                  <a:lnTo>
                    <a:pt x="3254" y="326"/>
                  </a:lnTo>
                  <a:lnTo>
                    <a:pt x="3288" y="326"/>
                  </a:lnTo>
                  <a:lnTo>
                    <a:pt x="3322" y="326"/>
                  </a:lnTo>
                  <a:lnTo>
                    <a:pt x="3356" y="326"/>
                  </a:lnTo>
                  <a:lnTo>
                    <a:pt x="3356" y="326"/>
                  </a:lnTo>
                </a:path>
              </a:pathLst>
            </a:custGeom>
            <a:noFill/>
            <a:ln w="22225">
              <a:solidFill>
                <a:schemeClr val="accent2"/>
              </a:solidFill>
              <a:prstDash val="solid"/>
              <a:round/>
              <a:headEnd/>
              <a:tailEnd/>
            </a:ln>
          </p:spPr>
          <p:txBody>
            <a:bodyPr/>
            <a:lstStyle/>
            <a:p>
              <a:endParaRPr lang="fr-FR"/>
            </a:p>
          </p:txBody>
        </p:sp>
      </p:grpSp>
      <p:grpSp>
        <p:nvGrpSpPr>
          <p:cNvPr id="3" name="Group 161"/>
          <p:cNvGrpSpPr>
            <a:grpSpLocks/>
          </p:cNvGrpSpPr>
          <p:nvPr/>
        </p:nvGrpSpPr>
        <p:grpSpPr bwMode="auto">
          <a:xfrm>
            <a:off x="1396512" y="328613"/>
            <a:ext cx="5704742" cy="2497137"/>
            <a:chOff x="953" y="207"/>
            <a:chExt cx="3893" cy="1573"/>
          </a:xfrm>
        </p:grpSpPr>
        <p:sp>
          <p:nvSpPr>
            <p:cNvPr id="178262" name="Rectangle 86"/>
            <p:cNvSpPr>
              <a:spLocks noChangeArrowheads="1"/>
            </p:cNvSpPr>
            <p:nvPr/>
          </p:nvSpPr>
          <p:spPr bwMode="auto">
            <a:xfrm>
              <a:off x="1389" y="444"/>
              <a:ext cx="3356" cy="1079"/>
            </a:xfrm>
            <a:prstGeom prst="rect">
              <a:avLst/>
            </a:prstGeom>
            <a:noFill/>
            <a:ln w="9525">
              <a:noFill/>
              <a:miter lim="800000"/>
              <a:headEnd/>
              <a:tailEnd/>
            </a:ln>
          </p:spPr>
          <p:txBody>
            <a:bodyPr/>
            <a:lstStyle/>
            <a:p>
              <a:endParaRPr lang="fr-FR"/>
            </a:p>
          </p:txBody>
        </p:sp>
        <p:sp>
          <p:nvSpPr>
            <p:cNvPr id="178263" name="Rectangle 87"/>
            <p:cNvSpPr>
              <a:spLocks noChangeArrowheads="1"/>
            </p:cNvSpPr>
            <p:nvPr/>
          </p:nvSpPr>
          <p:spPr bwMode="auto">
            <a:xfrm>
              <a:off x="1389" y="444"/>
              <a:ext cx="3356" cy="1079"/>
            </a:xfrm>
            <a:prstGeom prst="rect">
              <a:avLst/>
            </a:prstGeom>
            <a:noFill/>
            <a:ln w="0">
              <a:solidFill>
                <a:srgbClr val="FFFFFF"/>
              </a:solidFill>
              <a:miter lim="800000"/>
              <a:headEnd/>
              <a:tailEnd/>
            </a:ln>
          </p:spPr>
          <p:txBody>
            <a:bodyPr/>
            <a:lstStyle/>
            <a:p>
              <a:endParaRPr lang="fr-FR"/>
            </a:p>
          </p:txBody>
        </p:sp>
        <p:sp>
          <p:nvSpPr>
            <p:cNvPr id="178264" name="Freeform 88"/>
            <p:cNvSpPr>
              <a:spLocks/>
            </p:cNvSpPr>
            <p:nvPr/>
          </p:nvSpPr>
          <p:spPr bwMode="auto">
            <a:xfrm>
              <a:off x="172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5" name="Freeform 89"/>
            <p:cNvSpPr>
              <a:spLocks/>
            </p:cNvSpPr>
            <p:nvPr/>
          </p:nvSpPr>
          <p:spPr bwMode="auto">
            <a:xfrm>
              <a:off x="2063"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6" name="Freeform 90"/>
            <p:cNvSpPr>
              <a:spLocks/>
            </p:cNvSpPr>
            <p:nvPr/>
          </p:nvSpPr>
          <p:spPr bwMode="auto">
            <a:xfrm>
              <a:off x="2396"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7" name="Freeform 91"/>
            <p:cNvSpPr>
              <a:spLocks/>
            </p:cNvSpPr>
            <p:nvPr/>
          </p:nvSpPr>
          <p:spPr bwMode="auto">
            <a:xfrm>
              <a:off x="273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8" name="Freeform 92"/>
            <p:cNvSpPr>
              <a:spLocks/>
            </p:cNvSpPr>
            <p:nvPr/>
          </p:nvSpPr>
          <p:spPr bwMode="auto">
            <a:xfrm>
              <a:off x="3070"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69" name="Freeform 93"/>
            <p:cNvSpPr>
              <a:spLocks/>
            </p:cNvSpPr>
            <p:nvPr/>
          </p:nvSpPr>
          <p:spPr bwMode="auto">
            <a:xfrm>
              <a:off x="3404"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0" name="Freeform 94"/>
            <p:cNvSpPr>
              <a:spLocks/>
            </p:cNvSpPr>
            <p:nvPr/>
          </p:nvSpPr>
          <p:spPr bwMode="auto">
            <a:xfrm>
              <a:off x="3737"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1" name="Freeform 95"/>
            <p:cNvSpPr>
              <a:spLocks/>
            </p:cNvSpPr>
            <p:nvPr/>
          </p:nvSpPr>
          <p:spPr bwMode="auto">
            <a:xfrm>
              <a:off x="407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2" name="Freeform 96"/>
            <p:cNvSpPr>
              <a:spLocks/>
            </p:cNvSpPr>
            <p:nvPr/>
          </p:nvSpPr>
          <p:spPr bwMode="auto">
            <a:xfrm>
              <a:off x="4411"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3" name="Freeform 97"/>
            <p:cNvSpPr>
              <a:spLocks/>
            </p:cNvSpPr>
            <p:nvPr/>
          </p:nvSpPr>
          <p:spPr bwMode="auto">
            <a:xfrm>
              <a:off x="4745" y="444"/>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8274" name="Freeform 98"/>
            <p:cNvSpPr>
              <a:spLocks/>
            </p:cNvSpPr>
            <p:nvPr/>
          </p:nvSpPr>
          <p:spPr bwMode="auto">
            <a:xfrm>
              <a:off x="1389" y="1523"/>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5" name="Freeform 99"/>
            <p:cNvSpPr>
              <a:spLocks/>
            </p:cNvSpPr>
            <p:nvPr/>
          </p:nvSpPr>
          <p:spPr bwMode="auto">
            <a:xfrm>
              <a:off x="1389" y="1255"/>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6" name="Freeform 100"/>
            <p:cNvSpPr>
              <a:spLocks/>
            </p:cNvSpPr>
            <p:nvPr/>
          </p:nvSpPr>
          <p:spPr bwMode="auto">
            <a:xfrm>
              <a:off x="1389" y="98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7" name="Freeform 101"/>
            <p:cNvSpPr>
              <a:spLocks/>
            </p:cNvSpPr>
            <p:nvPr/>
          </p:nvSpPr>
          <p:spPr bwMode="auto">
            <a:xfrm>
              <a:off x="1389" y="71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8" name="Freeform 102"/>
            <p:cNvSpPr>
              <a:spLocks/>
            </p:cNvSpPr>
            <p:nvPr/>
          </p:nvSpPr>
          <p:spPr bwMode="auto">
            <a:xfrm>
              <a:off x="1389" y="44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8279" name="Line 103"/>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280" name="Freeform 104"/>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281" name="Line 105"/>
            <p:cNvSpPr>
              <a:spLocks noChangeShapeType="1"/>
            </p:cNvSpPr>
            <p:nvPr/>
          </p:nvSpPr>
          <p:spPr bwMode="auto">
            <a:xfrm>
              <a:off x="1389" y="1523"/>
              <a:ext cx="3356" cy="1"/>
            </a:xfrm>
            <a:prstGeom prst="line">
              <a:avLst/>
            </a:prstGeom>
            <a:noFill/>
            <a:ln w="0">
              <a:solidFill>
                <a:srgbClr val="000000"/>
              </a:solidFill>
              <a:round/>
              <a:headEnd/>
              <a:tailEnd/>
            </a:ln>
          </p:spPr>
          <p:txBody>
            <a:bodyPr/>
            <a:lstStyle/>
            <a:p>
              <a:endParaRPr lang="fr-FR"/>
            </a:p>
          </p:txBody>
        </p:sp>
        <p:sp>
          <p:nvSpPr>
            <p:cNvPr id="178282" name="Rectangle 106"/>
            <p:cNvSpPr>
              <a:spLocks noChangeArrowheads="1"/>
            </p:cNvSpPr>
            <p:nvPr/>
          </p:nvSpPr>
          <p:spPr bwMode="auto">
            <a:xfrm>
              <a:off x="1385"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283" name="Line 107"/>
            <p:cNvSpPr>
              <a:spLocks noChangeShapeType="1"/>
            </p:cNvSpPr>
            <p:nvPr/>
          </p:nvSpPr>
          <p:spPr bwMode="auto">
            <a:xfrm flipV="1">
              <a:off x="1723" y="1491"/>
              <a:ext cx="1" cy="32"/>
            </a:xfrm>
            <a:prstGeom prst="line">
              <a:avLst/>
            </a:prstGeom>
            <a:noFill/>
            <a:ln w="0">
              <a:solidFill>
                <a:srgbClr val="000000"/>
              </a:solidFill>
              <a:round/>
              <a:headEnd/>
              <a:tailEnd/>
            </a:ln>
          </p:spPr>
          <p:txBody>
            <a:bodyPr/>
            <a:lstStyle/>
            <a:p>
              <a:endParaRPr lang="fr-FR"/>
            </a:p>
          </p:txBody>
        </p:sp>
        <p:sp>
          <p:nvSpPr>
            <p:cNvPr id="178284" name="Line 108"/>
            <p:cNvSpPr>
              <a:spLocks noChangeShapeType="1"/>
            </p:cNvSpPr>
            <p:nvPr/>
          </p:nvSpPr>
          <p:spPr bwMode="auto">
            <a:xfrm>
              <a:off x="1723" y="444"/>
              <a:ext cx="1" cy="32"/>
            </a:xfrm>
            <a:prstGeom prst="line">
              <a:avLst/>
            </a:prstGeom>
            <a:noFill/>
            <a:ln w="0">
              <a:solidFill>
                <a:srgbClr val="000000"/>
              </a:solidFill>
              <a:round/>
              <a:headEnd/>
              <a:tailEnd/>
            </a:ln>
          </p:spPr>
          <p:txBody>
            <a:bodyPr/>
            <a:lstStyle/>
            <a:p>
              <a:endParaRPr lang="fr-FR"/>
            </a:p>
          </p:txBody>
        </p:sp>
        <p:sp>
          <p:nvSpPr>
            <p:cNvPr id="178285" name="Rectangle 109"/>
            <p:cNvSpPr>
              <a:spLocks noChangeArrowheads="1"/>
            </p:cNvSpPr>
            <p:nvPr/>
          </p:nvSpPr>
          <p:spPr bwMode="auto">
            <a:xfrm>
              <a:off x="171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286" name="Line 110"/>
            <p:cNvSpPr>
              <a:spLocks noChangeShapeType="1"/>
            </p:cNvSpPr>
            <p:nvPr/>
          </p:nvSpPr>
          <p:spPr bwMode="auto">
            <a:xfrm flipV="1">
              <a:off x="2063" y="1491"/>
              <a:ext cx="1" cy="32"/>
            </a:xfrm>
            <a:prstGeom prst="line">
              <a:avLst/>
            </a:prstGeom>
            <a:noFill/>
            <a:ln w="0">
              <a:solidFill>
                <a:srgbClr val="000000"/>
              </a:solidFill>
              <a:round/>
              <a:headEnd/>
              <a:tailEnd/>
            </a:ln>
          </p:spPr>
          <p:txBody>
            <a:bodyPr/>
            <a:lstStyle/>
            <a:p>
              <a:endParaRPr lang="fr-FR"/>
            </a:p>
          </p:txBody>
        </p:sp>
        <p:sp>
          <p:nvSpPr>
            <p:cNvPr id="178287" name="Line 111"/>
            <p:cNvSpPr>
              <a:spLocks noChangeShapeType="1"/>
            </p:cNvSpPr>
            <p:nvPr/>
          </p:nvSpPr>
          <p:spPr bwMode="auto">
            <a:xfrm>
              <a:off x="2063" y="444"/>
              <a:ext cx="1" cy="32"/>
            </a:xfrm>
            <a:prstGeom prst="line">
              <a:avLst/>
            </a:prstGeom>
            <a:noFill/>
            <a:ln w="0">
              <a:solidFill>
                <a:srgbClr val="000000"/>
              </a:solidFill>
              <a:round/>
              <a:headEnd/>
              <a:tailEnd/>
            </a:ln>
          </p:spPr>
          <p:txBody>
            <a:bodyPr/>
            <a:lstStyle/>
            <a:p>
              <a:endParaRPr lang="fr-FR"/>
            </a:p>
          </p:txBody>
        </p:sp>
        <p:sp>
          <p:nvSpPr>
            <p:cNvPr id="178288" name="Rectangle 112"/>
            <p:cNvSpPr>
              <a:spLocks noChangeArrowheads="1"/>
            </p:cNvSpPr>
            <p:nvPr/>
          </p:nvSpPr>
          <p:spPr bwMode="auto">
            <a:xfrm>
              <a:off x="2058"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8289" name="Line 113"/>
            <p:cNvSpPr>
              <a:spLocks noChangeShapeType="1"/>
            </p:cNvSpPr>
            <p:nvPr/>
          </p:nvSpPr>
          <p:spPr bwMode="auto">
            <a:xfrm flipV="1">
              <a:off x="2396" y="1491"/>
              <a:ext cx="1" cy="32"/>
            </a:xfrm>
            <a:prstGeom prst="line">
              <a:avLst/>
            </a:prstGeom>
            <a:noFill/>
            <a:ln w="0">
              <a:solidFill>
                <a:srgbClr val="000000"/>
              </a:solidFill>
              <a:round/>
              <a:headEnd/>
              <a:tailEnd/>
            </a:ln>
          </p:spPr>
          <p:txBody>
            <a:bodyPr/>
            <a:lstStyle/>
            <a:p>
              <a:endParaRPr lang="fr-FR"/>
            </a:p>
          </p:txBody>
        </p:sp>
        <p:sp>
          <p:nvSpPr>
            <p:cNvPr id="178290" name="Line 114"/>
            <p:cNvSpPr>
              <a:spLocks noChangeShapeType="1"/>
            </p:cNvSpPr>
            <p:nvPr/>
          </p:nvSpPr>
          <p:spPr bwMode="auto">
            <a:xfrm>
              <a:off x="2396" y="444"/>
              <a:ext cx="1" cy="32"/>
            </a:xfrm>
            <a:prstGeom prst="line">
              <a:avLst/>
            </a:prstGeom>
            <a:noFill/>
            <a:ln w="0">
              <a:solidFill>
                <a:srgbClr val="000000"/>
              </a:solidFill>
              <a:round/>
              <a:headEnd/>
              <a:tailEnd/>
            </a:ln>
          </p:spPr>
          <p:txBody>
            <a:bodyPr/>
            <a:lstStyle/>
            <a:p>
              <a:endParaRPr lang="fr-FR"/>
            </a:p>
          </p:txBody>
        </p:sp>
        <p:sp>
          <p:nvSpPr>
            <p:cNvPr id="178291" name="Rectangle 115"/>
            <p:cNvSpPr>
              <a:spLocks noChangeArrowheads="1"/>
            </p:cNvSpPr>
            <p:nvPr/>
          </p:nvSpPr>
          <p:spPr bwMode="auto">
            <a:xfrm>
              <a:off x="2392"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8292" name="Line 116"/>
            <p:cNvSpPr>
              <a:spLocks noChangeShapeType="1"/>
            </p:cNvSpPr>
            <p:nvPr/>
          </p:nvSpPr>
          <p:spPr bwMode="auto">
            <a:xfrm flipV="1">
              <a:off x="2730" y="1491"/>
              <a:ext cx="1" cy="32"/>
            </a:xfrm>
            <a:prstGeom prst="line">
              <a:avLst/>
            </a:prstGeom>
            <a:noFill/>
            <a:ln w="0">
              <a:solidFill>
                <a:srgbClr val="000000"/>
              </a:solidFill>
              <a:round/>
              <a:headEnd/>
              <a:tailEnd/>
            </a:ln>
          </p:spPr>
          <p:txBody>
            <a:bodyPr/>
            <a:lstStyle/>
            <a:p>
              <a:endParaRPr lang="fr-FR"/>
            </a:p>
          </p:txBody>
        </p:sp>
        <p:sp>
          <p:nvSpPr>
            <p:cNvPr id="178293" name="Line 117"/>
            <p:cNvSpPr>
              <a:spLocks noChangeShapeType="1"/>
            </p:cNvSpPr>
            <p:nvPr/>
          </p:nvSpPr>
          <p:spPr bwMode="auto">
            <a:xfrm>
              <a:off x="2730" y="444"/>
              <a:ext cx="1" cy="32"/>
            </a:xfrm>
            <a:prstGeom prst="line">
              <a:avLst/>
            </a:prstGeom>
            <a:noFill/>
            <a:ln w="0">
              <a:solidFill>
                <a:srgbClr val="000000"/>
              </a:solidFill>
              <a:round/>
              <a:headEnd/>
              <a:tailEnd/>
            </a:ln>
          </p:spPr>
          <p:txBody>
            <a:bodyPr/>
            <a:lstStyle/>
            <a:p>
              <a:endParaRPr lang="fr-FR"/>
            </a:p>
          </p:txBody>
        </p:sp>
        <p:sp>
          <p:nvSpPr>
            <p:cNvPr id="178294" name="Rectangle 118"/>
            <p:cNvSpPr>
              <a:spLocks noChangeArrowheads="1"/>
            </p:cNvSpPr>
            <p:nvPr/>
          </p:nvSpPr>
          <p:spPr bwMode="auto">
            <a:xfrm>
              <a:off x="272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8295" name="Line 119"/>
            <p:cNvSpPr>
              <a:spLocks noChangeShapeType="1"/>
            </p:cNvSpPr>
            <p:nvPr/>
          </p:nvSpPr>
          <p:spPr bwMode="auto">
            <a:xfrm flipV="1">
              <a:off x="3070" y="1491"/>
              <a:ext cx="1" cy="32"/>
            </a:xfrm>
            <a:prstGeom prst="line">
              <a:avLst/>
            </a:prstGeom>
            <a:noFill/>
            <a:ln w="0">
              <a:solidFill>
                <a:srgbClr val="000000"/>
              </a:solidFill>
              <a:round/>
              <a:headEnd/>
              <a:tailEnd/>
            </a:ln>
          </p:spPr>
          <p:txBody>
            <a:bodyPr/>
            <a:lstStyle/>
            <a:p>
              <a:endParaRPr lang="fr-FR"/>
            </a:p>
          </p:txBody>
        </p:sp>
        <p:sp>
          <p:nvSpPr>
            <p:cNvPr id="178296" name="Line 120"/>
            <p:cNvSpPr>
              <a:spLocks noChangeShapeType="1"/>
            </p:cNvSpPr>
            <p:nvPr/>
          </p:nvSpPr>
          <p:spPr bwMode="auto">
            <a:xfrm>
              <a:off x="3070" y="444"/>
              <a:ext cx="1" cy="32"/>
            </a:xfrm>
            <a:prstGeom prst="line">
              <a:avLst/>
            </a:prstGeom>
            <a:noFill/>
            <a:ln w="0">
              <a:solidFill>
                <a:srgbClr val="000000"/>
              </a:solidFill>
              <a:round/>
              <a:headEnd/>
              <a:tailEnd/>
            </a:ln>
          </p:spPr>
          <p:txBody>
            <a:bodyPr/>
            <a:lstStyle/>
            <a:p>
              <a:endParaRPr lang="fr-FR"/>
            </a:p>
          </p:txBody>
        </p:sp>
        <p:sp>
          <p:nvSpPr>
            <p:cNvPr id="178297" name="Rectangle 121"/>
            <p:cNvSpPr>
              <a:spLocks noChangeArrowheads="1"/>
            </p:cNvSpPr>
            <p:nvPr/>
          </p:nvSpPr>
          <p:spPr bwMode="auto">
            <a:xfrm>
              <a:off x="3066"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8298" name="Line 122"/>
            <p:cNvSpPr>
              <a:spLocks noChangeShapeType="1"/>
            </p:cNvSpPr>
            <p:nvPr/>
          </p:nvSpPr>
          <p:spPr bwMode="auto">
            <a:xfrm flipV="1">
              <a:off x="3404" y="1491"/>
              <a:ext cx="1" cy="32"/>
            </a:xfrm>
            <a:prstGeom prst="line">
              <a:avLst/>
            </a:prstGeom>
            <a:noFill/>
            <a:ln w="0">
              <a:solidFill>
                <a:srgbClr val="000000"/>
              </a:solidFill>
              <a:round/>
              <a:headEnd/>
              <a:tailEnd/>
            </a:ln>
          </p:spPr>
          <p:txBody>
            <a:bodyPr/>
            <a:lstStyle/>
            <a:p>
              <a:endParaRPr lang="fr-FR"/>
            </a:p>
          </p:txBody>
        </p:sp>
        <p:sp>
          <p:nvSpPr>
            <p:cNvPr id="178299" name="Line 123"/>
            <p:cNvSpPr>
              <a:spLocks noChangeShapeType="1"/>
            </p:cNvSpPr>
            <p:nvPr/>
          </p:nvSpPr>
          <p:spPr bwMode="auto">
            <a:xfrm>
              <a:off x="3404" y="444"/>
              <a:ext cx="1" cy="32"/>
            </a:xfrm>
            <a:prstGeom prst="line">
              <a:avLst/>
            </a:prstGeom>
            <a:noFill/>
            <a:ln w="0">
              <a:solidFill>
                <a:srgbClr val="000000"/>
              </a:solidFill>
              <a:round/>
              <a:headEnd/>
              <a:tailEnd/>
            </a:ln>
          </p:spPr>
          <p:txBody>
            <a:bodyPr/>
            <a:lstStyle/>
            <a:p>
              <a:endParaRPr lang="fr-FR"/>
            </a:p>
          </p:txBody>
        </p:sp>
        <p:sp>
          <p:nvSpPr>
            <p:cNvPr id="178300" name="Rectangle 124"/>
            <p:cNvSpPr>
              <a:spLocks noChangeArrowheads="1"/>
            </p:cNvSpPr>
            <p:nvPr/>
          </p:nvSpPr>
          <p:spPr bwMode="auto">
            <a:xfrm>
              <a:off x="3400"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8301" name="Line 125"/>
            <p:cNvSpPr>
              <a:spLocks noChangeShapeType="1"/>
            </p:cNvSpPr>
            <p:nvPr/>
          </p:nvSpPr>
          <p:spPr bwMode="auto">
            <a:xfrm flipV="1">
              <a:off x="3737" y="1491"/>
              <a:ext cx="1" cy="32"/>
            </a:xfrm>
            <a:prstGeom prst="line">
              <a:avLst/>
            </a:prstGeom>
            <a:noFill/>
            <a:ln w="0">
              <a:solidFill>
                <a:srgbClr val="000000"/>
              </a:solidFill>
              <a:round/>
              <a:headEnd/>
              <a:tailEnd/>
            </a:ln>
          </p:spPr>
          <p:txBody>
            <a:bodyPr/>
            <a:lstStyle/>
            <a:p>
              <a:endParaRPr lang="fr-FR"/>
            </a:p>
          </p:txBody>
        </p:sp>
        <p:sp>
          <p:nvSpPr>
            <p:cNvPr id="178302" name="Line 126"/>
            <p:cNvSpPr>
              <a:spLocks noChangeShapeType="1"/>
            </p:cNvSpPr>
            <p:nvPr/>
          </p:nvSpPr>
          <p:spPr bwMode="auto">
            <a:xfrm>
              <a:off x="3737" y="444"/>
              <a:ext cx="1" cy="32"/>
            </a:xfrm>
            <a:prstGeom prst="line">
              <a:avLst/>
            </a:prstGeom>
            <a:noFill/>
            <a:ln w="0">
              <a:solidFill>
                <a:srgbClr val="000000"/>
              </a:solidFill>
              <a:round/>
              <a:headEnd/>
              <a:tailEnd/>
            </a:ln>
          </p:spPr>
          <p:txBody>
            <a:bodyPr/>
            <a:lstStyle/>
            <a:p>
              <a:endParaRPr lang="fr-FR"/>
            </a:p>
          </p:txBody>
        </p:sp>
        <p:sp>
          <p:nvSpPr>
            <p:cNvPr id="178303" name="Rectangle 127"/>
            <p:cNvSpPr>
              <a:spLocks noChangeArrowheads="1"/>
            </p:cNvSpPr>
            <p:nvPr/>
          </p:nvSpPr>
          <p:spPr bwMode="auto">
            <a:xfrm>
              <a:off x="3733"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8304" name="Line 128"/>
            <p:cNvSpPr>
              <a:spLocks noChangeShapeType="1"/>
            </p:cNvSpPr>
            <p:nvPr/>
          </p:nvSpPr>
          <p:spPr bwMode="auto">
            <a:xfrm flipV="1">
              <a:off x="4071" y="1491"/>
              <a:ext cx="1" cy="32"/>
            </a:xfrm>
            <a:prstGeom prst="line">
              <a:avLst/>
            </a:prstGeom>
            <a:noFill/>
            <a:ln w="0">
              <a:solidFill>
                <a:srgbClr val="000000"/>
              </a:solidFill>
              <a:round/>
              <a:headEnd/>
              <a:tailEnd/>
            </a:ln>
          </p:spPr>
          <p:txBody>
            <a:bodyPr/>
            <a:lstStyle/>
            <a:p>
              <a:endParaRPr lang="fr-FR"/>
            </a:p>
          </p:txBody>
        </p:sp>
        <p:sp>
          <p:nvSpPr>
            <p:cNvPr id="178305" name="Line 129"/>
            <p:cNvSpPr>
              <a:spLocks noChangeShapeType="1"/>
            </p:cNvSpPr>
            <p:nvPr/>
          </p:nvSpPr>
          <p:spPr bwMode="auto">
            <a:xfrm>
              <a:off x="4071" y="444"/>
              <a:ext cx="1" cy="32"/>
            </a:xfrm>
            <a:prstGeom prst="line">
              <a:avLst/>
            </a:prstGeom>
            <a:noFill/>
            <a:ln w="0">
              <a:solidFill>
                <a:srgbClr val="000000"/>
              </a:solidFill>
              <a:round/>
              <a:headEnd/>
              <a:tailEnd/>
            </a:ln>
          </p:spPr>
          <p:txBody>
            <a:bodyPr/>
            <a:lstStyle/>
            <a:p>
              <a:endParaRPr lang="fr-FR"/>
            </a:p>
          </p:txBody>
        </p:sp>
        <p:sp>
          <p:nvSpPr>
            <p:cNvPr id="178306" name="Rectangle 130"/>
            <p:cNvSpPr>
              <a:spLocks noChangeArrowheads="1"/>
            </p:cNvSpPr>
            <p:nvPr/>
          </p:nvSpPr>
          <p:spPr bwMode="auto">
            <a:xfrm>
              <a:off x="406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8307" name="Line 131"/>
            <p:cNvSpPr>
              <a:spLocks noChangeShapeType="1"/>
            </p:cNvSpPr>
            <p:nvPr/>
          </p:nvSpPr>
          <p:spPr bwMode="auto">
            <a:xfrm flipV="1">
              <a:off x="4411" y="1491"/>
              <a:ext cx="1" cy="32"/>
            </a:xfrm>
            <a:prstGeom prst="line">
              <a:avLst/>
            </a:prstGeom>
            <a:noFill/>
            <a:ln w="0">
              <a:solidFill>
                <a:srgbClr val="000000"/>
              </a:solidFill>
              <a:round/>
              <a:headEnd/>
              <a:tailEnd/>
            </a:ln>
          </p:spPr>
          <p:txBody>
            <a:bodyPr/>
            <a:lstStyle/>
            <a:p>
              <a:endParaRPr lang="fr-FR"/>
            </a:p>
          </p:txBody>
        </p:sp>
        <p:sp>
          <p:nvSpPr>
            <p:cNvPr id="178308" name="Line 132"/>
            <p:cNvSpPr>
              <a:spLocks noChangeShapeType="1"/>
            </p:cNvSpPr>
            <p:nvPr/>
          </p:nvSpPr>
          <p:spPr bwMode="auto">
            <a:xfrm>
              <a:off x="4411" y="444"/>
              <a:ext cx="1" cy="32"/>
            </a:xfrm>
            <a:prstGeom prst="line">
              <a:avLst/>
            </a:prstGeom>
            <a:noFill/>
            <a:ln w="0">
              <a:solidFill>
                <a:srgbClr val="000000"/>
              </a:solidFill>
              <a:round/>
              <a:headEnd/>
              <a:tailEnd/>
            </a:ln>
          </p:spPr>
          <p:txBody>
            <a:bodyPr/>
            <a:lstStyle/>
            <a:p>
              <a:endParaRPr lang="fr-FR"/>
            </a:p>
          </p:txBody>
        </p:sp>
        <p:sp>
          <p:nvSpPr>
            <p:cNvPr id="178309" name="Rectangle 133"/>
            <p:cNvSpPr>
              <a:spLocks noChangeArrowheads="1"/>
            </p:cNvSpPr>
            <p:nvPr/>
          </p:nvSpPr>
          <p:spPr bwMode="auto">
            <a:xfrm>
              <a:off x="4407" y="154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8310" name="Line 134"/>
            <p:cNvSpPr>
              <a:spLocks noChangeShapeType="1"/>
            </p:cNvSpPr>
            <p:nvPr/>
          </p:nvSpPr>
          <p:spPr bwMode="auto">
            <a:xfrm flipV="1">
              <a:off x="4745" y="1491"/>
              <a:ext cx="1" cy="32"/>
            </a:xfrm>
            <a:prstGeom prst="line">
              <a:avLst/>
            </a:prstGeom>
            <a:noFill/>
            <a:ln w="0">
              <a:solidFill>
                <a:srgbClr val="000000"/>
              </a:solidFill>
              <a:round/>
              <a:headEnd/>
              <a:tailEnd/>
            </a:ln>
          </p:spPr>
          <p:txBody>
            <a:bodyPr/>
            <a:lstStyle/>
            <a:p>
              <a:endParaRPr lang="fr-FR"/>
            </a:p>
          </p:txBody>
        </p:sp>
        <p:sp>
          <p:nvSpPr>
            <p:cNvPr id="178311" name="Line 135"/>
            <p:cNvSpPr>
              <a:spLocks noChangeShapeType="1"/>
            </p:cNvSpPr>
            <p:nvPr/>
          </p:nvSpPr>
          <p:spPr bwMode="auto">
            <a:xfrm>
              <a:off x="4745" y="444"/>
              <a:ext cx="1" cy="32"/>
            </a:xfrm>
            <a:prstGeom prst="line">
              <a:avLst/>
            </a:prstGeom>
            <a:noFill/>
            <a:ln w="0">
              <a:solidFill>
                <a:srgbClr val="000000"/>
              </a:solidFill>
              <a:round/>
              <a:headEnd/>
              <a:tailEnd/>
            </a:ln>
          </p:spPr>
          <p:txBody>
            <a:bodyPr/>
            <a:lstStyle/>
            <a:p>
              <a:endParaRPr lang="fr-FR"/>
            </a:p>
          </p:txBody>
        </p:sp>
        <p:sp>
          <p:nvSpPr>
            <p:cNvPr id="178312" name="Rectangle 136"/>
            <p:cNvSpPr>
              <a:spLocks noChangeArrowheads="1"/>
            </p:cNvSpPr>
            <p:nvPr/>
          </p:nvSpPr>
          <p:spPr bwMode="auto">
            <a:xfrm>
              <a:off x="4710" y="1548"/>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8313" name="Line 137"/>
            <p:cNvSpPr>
              <a:spLocks noChangeShapeType="1"/>
            </p:cNvSpPr>
            <p:nvPr/>
          </p:nvSpPr>
          <p:spPr bwMode="auto">
            <a:xfrm>
              <a:off x="1389" y="1523"/>
              <a:ext cx="34" cy="1"/>
            </a:xfrm>
            <a:prstGeom prst="line">
              <a:avLst/>
            </a:prstGeom>
            <a:noFill/>
            <a:ln w="0">
              <a:solidFill>
                <a:srgbClr val="000000"/>
              </a:solidFill>
              <a:round/>
              <a:headEnd/>
              <a:tailEnd/>
            </a:ln>
          </p:spPr>
          <p:txBody>
            <a:bodyPr/>
            <a:lstStyle/>
            <a:p>
              <a:endParaRPr lang="fr-FR"/>
            </a:p>
          </p:txBody>
        </p:sp>
        <p:sp>
          <p:nvSpPr>
            <p:cNvPr id="178314" name="Line 138"/>
            <p:cNvSpPr>
              <a:spLocks noChangeShapeType="1"/>
            </p:cNvSpPr>
            <p:nvPr/>
          </p:nvSpPr>
          <p:spPr bwMode="auto">
            <a:xfrm flipH="1">
              <a:off x="4711" y="1523"/>
              <a:ext cx="34" cy="1"/>
            </a:xfrm>
            <a:prstGeom prst="line">
              <a:avLst/>
            </a:prstGeom>
            <a:noFill/>
            <a:ln w="0">
              <a:solidFill>
                <a:srgbClr val="000000"/>
              </a:solidFill>
              <a:round/>
              <a:headEnd/>
              <a:tailEnd/>
            </a:ln>
          </p:spPr>
          <p:txBody>
            <a:bodyPr/>
            <a:lstStyle/>
            <a:p>
              <a:endParaRPr lang="fr-FR"/>
            </a:p>
          </p:txBody>
        </p:sp>
        <p:sp>
          <p:nvSpPr>
            <p:cNvPr id="178315" name="Rectangle 139"/>
            <p:cNvSpPr>
              <a:spLocks noChangeArrowheads="1"/>
            </p:cNvSpPr>
            <p:nvPr/>
          </p:nvSpPr>
          <p:spPr bwMode="auto">
            <a:xfrm>
              <a:off x="1189" y="1472"/>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16" name="Line 140"/>
            <p:cNvSpPr>
              <a:spLocks noChangeShapeType="1"/>
            </p:cNvSpPr>
            <p:nvPr/>
          </p:nvSpPr>
          <p:spPr bwMode="auto">
            <a:xfrm>
              <a:off x="1389" y="1255"/>
              <a:ext cx="34" cy="1"/>
            </a:xfrm>
            <a:prstGeom prst="line">
              <a:avLst/>
            </a:prstGeom>
            <a:noFill/>
            <a:ln w="0">
              <a:solidFill>
                <a:srgbClr val="000000"/>
              </a:solidFill>
              <a:round/>
              <a:headEnd/>
              <a:tailEnd/>
            </a:ln>
          </p:spPr>
          <p:txBody>
            <a:bodyPr/>
            <a:lstStyle/>
            <a:p>
              <a:endParaRPr lang="fr-FR"/>
            </a:p>
          </p:txBody>
        </p:sp>
        <p:sp>
          <p:nvSpPr>
            <p:cNvPr id="178317" name="Line 141"/>
            <p:cNvSpPr>
              <a:spLocks noChangeShapeType="1"/>
            </p:cNvSpPr>
            <p:nvPr/>
          </p:nvSpPr>
          <p:spPr bwMode="auto">
            <a:xfrm flipH="1">
              <a:off x="4711" y="1255"/>
              <a:ext cx="34" cy="1"/>
            </a:xfrm>
            <a:prstGeom prst="line">
              <a:avLst/>
            </a:prstGeom>
            <a:noFill/>
            <a:ln w="0">
              <a:solidFill>
                <a:srgbClr val="000000"/>
              </a:solidFill>
              <a:round/>
              <a:headEnd/>
              <a:tailEnd/>
            </a:ln>
          </p:spPr>
          <p:txBody>
            <a:bodyPr/>
            <a:lstStyle/>
            <a:p>
              <a:endParaRPr lang="fr-FR"/>
            </a:p>
          </p:txBody>
        </p:sp>
        <p:sp>
          <p:nvSpPr>
            <p:cNvPr id="178318" name="Rectangle 142"/>
            <p:cNvSpPr>
              <a:spLocks noChangeArrowheads="1"/>
            </p:cNvSpPr>
            <p:nvPr/>
          </p:nvSpPr>
          <p:spPr bwMode="auto">
            <a:xfrm>
              <a:off x="1109" y="1204"/>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19" name="Line 143"/>
            <p:cNvSpPr>
              <a:spLocks noChangeShapeType="1"/>
            </p:cNvSpPr>
            <p:nvPr/>
          </p:nvSpPr>
          <p:spPr bwMode="auto">
            <a:xfrm>
              <a:off x="1389" y="987"/>
              <a:ext cx="34" cy="1"/>
            </a:xfrm>
            <a:prstGeom prst="line">
              <a:avLst/>
            </a:prstGeom>
            <a:noFill/>
            <a:ln w="0">
              <a:solidFill>
                <a:srgbClr val="000000"/>
              </a:solidFill>
              <a:round/>
              <a:headEnd/>
              <a:tailEnd/>
            </a:ln>
          </p:spPr>
          <p:txBody>
            <a:bodyPr/>
            <a:lstStyle/>
            <a:p>
              <a:endParaRPr lang="fr-FR"/>
            </a:p>
          </p:txBody>
        </p:sp>
        <p:sp>
          <p:nvSpPr>
            <p:cNvPr id="178320" name="Line 144"/>
            <p:cNvSpPr>
              <a:spLocks noChangeShapeType="1"/>
            </p:cNvSpPr>
            <p:nvPr/>
          </p:nvSpPr>
          <p:spPr bwMode="auto">
            <a:xfrm flipH="1">
              <a:off x="4711" y="987"/>
              <a:ext cx="34" cy="1"/>
            </a:xfrm>
            <a:prstGeom prst="line">
              <a:avLst/>
            </a:prstGeom>
            <a:noFill/>
            <a:ln w="0">
              <a:solidFill>
                <a:srgbClr val="000000"/>
              </a:solidFill>
              <a:round/>
              <a:headEnd/>
              <a:tailEnd/>
            </a:ln>
          </p:spPr>
          <p:txBody>
            <a:bodyPr/>
            <a:lstStyle/>
            <a:p>
              <a:endParaRPr lang="fr-FR"/>
            </a:p>
          </p:txBody>
        </p:sp>
        <p:sp>
          <p:nvSpPr>
            <p:cNvPr id="178321" name="Rectangle 145"/>
            <p:cNvSpPr>
              <a:spLocks noChangeArrowheads="1"/>
            </p:cNvSpPr>
            <p:nvPr/>
          </p:nvSpPr>
          <p:spPr bwMode="auto">
            <a:xfrm>
              <a:off x="1216" y="936"/>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8322" name="Line 146"/>
            <p:cNvSpPr>
              <a:spLocks noChangeShapeType="1"/>
            </p:cNvSpPr>
            <p:nvPr/>
          </p:nvSpPr>
          <p:spPr bwMode="auto">
            <a:xfrm>
              <a:off x="1389" y="712"/>
              <a:ext cx="34" cy="1"/>
            </a:xfrm>
            <a:prstGeom prst="line">
              <a:avLst/>
            </a:prstGeom>
            <a:noFill/>
            <a:ln w="0">
              <a:solidFill>
                <a:srgbClr val="000000"/>
              </a:solidFill>
              <a:round/>
              <a:headEnd/>
              <a:tailEnd/>
            </a:ln>
          </p:spPr>
          <p:txBody>
            <a:bodyPr/>
            <a:lstStyle/>
            <a:p>
              <a:endParaRPr lang="fr-FR"/>
            </a:p>
          </p:txBody>
        </p:sp>
        <p:sp>
          <p:nvSpPr>
            <p:cNvPr id="178323" name="Line 147"/>
            <p:cNvSpPr>
              <a:spLocks noChangeShapeType="1"/>
            </p:cNvSpPr>
            <p:nvPr/>
          </p:nvSpPr>
          <p:spPr bwMode="auto">
            <a:xfrm flipH="1">
              <a:off x="4711" y="712"/>
              <a:ext cx="34" cy="1"/>
            </a:xfrm>
            <a:prstGeom prst="line">
              <a:avLst/>
            </a:prstGeom>
            <a:noFill/>
            <a:ln w="0">
              <a:solidFill>
                <a:srgbClr val="000000"/>
              </a:solidFill>
              <a:round/>
              <a:headEnd/>
              <a:tailEnd/>
            </a:ln>
          </p:spPr>
          <p:txBody>
            <a:bodyPr/>
            <a:lstStyle/>
            <a:p>
              <a:endParaRPr lang="fr-FR"/>
            </a:p>
          </p:txBody>
        </p:sp>
        <p:sp>
          <p:nvSpPr>
            <p:cNvPr id="178324" name="Rectangle 148"/>
            <p:cNvSpPr>
              <a:spLocks noChangeArrowheads="1"/>
            </p:cNvSpPr>
            <p:nvPr/>
          </p:nvSpPr>
          <p:spPr bwMode="auto">
            <a:xfrm>
              <a:off x="1136" y="66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8325" name="Line 149"/>
            <p:cNvSpPr>
              <a:spLocks noChangeShapeType="1"/>
            </p:cNvSpPr>
            <p:nvPr/>
          </p:nvSpPr>
          <p:spPr bwMode="auto">
            <a:xfrm>
              <a:off x="1389" y="444"/>
              <a:ext cx="34" cy="1"/>
            </a:xfrm>
            <a:prstGeom prst="line">
              <a:avLst/>
            </a:prstGeom>
            <a:noFill/>
            <a:ln w="0">
              <a:solidFill>
                <a:srgbClr val="000000"/>
              </a:solidFill>
              <a:round/>
              <a:headEnd/>
              <a:tailEnd/>
            </a:ln>
          </p:spPr>
          <p:txBody>
            <a:bodyPr/>
            <a:lstStyle/>
            <a:p>
              <a:endParaRPr lang="fr-FR"/>
            </a:p>
          </p:txBody>
        </p:sp>
        <p:sp>
          <p:nvSpPr>
            <p:cNvPr id="178326" name="Line 150"/>
            <p:cNvSpPr>
              <a:spLocks noChangeShapeType="1"/>
            </p:cNvSpPr>
            <p:nvPr/>
          </p:nvSpPr>
          <p:spPr bwMode="auto">
            <a:xfrm flipH="1">
              <a:off x="4711" y="444"/>
              <a:ext cx="34" cy="1"/>
            </a:xfrm>
            <a:prstGeom prst="line">
              <a:avLst/>
            </a:prstGeom>
            <a:noFill/>
            <a:ln w="0">
              <a:solidFill>
                <a:srgbClr val="000000"/>
              </a:solidFill>
              <a:round/>
              <a:headEnd/>
              <a:tailEnd/>
            </a:ln>
          </p:spPr>
          <p:txBody>
            <a:bodyPr/>
            <a:lstStyle/>
            <a:p>
              <a:endParaRPr lang="fr-FR"/>
            </a:p>
          </p:txBody>
        </p:sp>
        <p:sp>
          <p:nvSpPr>
            <p:cNvPr id="178327" name="Rectangle 151"/>
            <p:cNvSpPr>
              <a:spLocks noChangeArrowheads="1"/>
            </p:cNvSpPr>
            <p:nvPr/>
          </p:nvSpPr>
          <p:spPr bwMode="auto">
            <a:xfrm>
              <a:off x="1216" y="39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8328" name="Line 152"/>
            <p:cNvSpPr>
              <a:spLocks noChangeShapeType="1"/>
            </p:cNvSpPr>
            <p:nvPr/>
          </p:nvSpPr>
          <p:spPr bwMode="auto">
            <a:xfrm>
              <a:off x="1389" y="444"/>
              <a:ext cx="3356" cy="1"/>
            </a:xfrm>
            <a:prstGeom prst="line">
              <a:avLst/>
            </a:prstGeom>
            <a:noFill/>
            <a:ln w="0">
              <a:solidFill>
                <a:srgbClr val="000000"/>
              </a:solidFill>
              <a:round/>
              <a:headEnd/>
              <a:tailEnd/>
            </a:ln>
          </p:spPr>
          <p:txBody>
            <a:bodyPr/>
            <a:lstStyle/>
            <a:p>
              <a:endParaRPr lang="fr-FR"/>
            </a:p>
          </p:txBody>
        </p:sp>
        <p:sp>
          <p:nvSpPr>
            <p:cNvPr id="178329" name="Freeform 153"/>
            <p:cNvSpPr>
              <a:spLocks/>
            </p:cNvSpPr>
            <p:nvPr/>
          </p:nvSpPr>
          <p:spPr bwMode="auto">
            <a:xfrm>
              <a:off x="1389" y="444"/>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8330" name="Line 154"/>
            <p:cNvSpPr>
              <a:spLocks noChangeShapeType="1"/>
            </p:cNvSpPr>
            <p:nvPr/>
          </p:nvSpPr>
          <p:spPr bwMode="auto">
            <a:xfrm flipV="1">
              <a:off x="1377" y="444"/>
              <a:ext cx="1" cy="1079"/>
            </a:xfrm>
            <a:prstGeom prst="line">
              <a:avLst/>
            </a:prstGeom>
            <a:noFill/>
            <a:ln w="0">
              <a:solidFill>
                <a:srgbClr val="000000"/>
              </a:solidFill>
              <a:round/>
              <a:headEnd/>
              <a:tailEnd/>
            </a:ln>
          </p:spPr>
          <p:txBody>
            <a:bodyPr/>
            <a:lstStyle/>
            <a:p>
              <a:endParaRPr lang="fr-FR"/>
            </a:p>
          </p:txBody>
        </p:sp>
        <p:sp>
          <p:nvSpPr>
            <p:cNvPr id="178331" name="Rectangle 155"/>
            <p:cNvSpPr>
              <a:spLocks noChangeArrowheads="1"/>
            </p:cNvSpPr>
            <p:nvPr/>
          </p:nvSpPr>
          <p:spPr bwMode="auto">
            <a:xfrm>
              <a:off x="2836" y="1644"/>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8332" name="Rectangle 156"/>
            <p:cNvSpPr>
              <a:spLocks noChangeArrowheads="1"/>
            </p:cNvSpPr>
            <p:nvPr/>
          </p:nvSpPr>
          <p:spPr bwMode="auto">
            <a:xfrm rot="16200000">
              <a:off x="782" y="860"/>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8333" name="Rectangle 157"/>
            <p:cNvSpPr>
              <a:spLocks noChangeArrowheads="1"/>
            </p:cNvSpPr>
            <p:nvPr/>
          </p:nvSpPr>
          <p:spPr bwMode="auto">
            <a:xfrm>
              <a:off x="1948" y="207"/>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8336" name="Freeform 160"/>
            <p:cNvSpPr>
              <a:spLocks/>
            </p:cNvSpPr>
            <p:nvPr/>
          </p:nvSpPr>
          <p:spPr bwMode="auto">
            <a:xfrm>
              <a:off x="1397" y="459"/>
              <a:ext cx="3347" cy="1025"/>
            </a:xfrm>
            <a:custGeom>
              <a:avLst/>
              <a:gdLst/>
              <a:ahLst/>
              <a:cxnLst>
                <a:cxn ang="0">
                  <a:pos x="39" y="11"/>
                </a:cxn>
                <a:cxn ang="0">
                  <a:pos x="90" y="53"/>
                </a:cxn>
                <a:cxn ang="0">
                  <a:pos x="136" y="314"/>
                </a:cxn>
                <a:cxn ang="0">
                  <a:pos x="181" y="845"/>
                </a:cxn>
                <a:cxn ang="0">
                  <a:pos x="226" y="782"/>
                </a:cxn>
                <a:cxn ang="0">
                  <a:pos x="272" y="590"/>
                </a:cxn>
                <a:cxn ang="0">
                  <a:pos x="317" y="0"/>
                </a:cxn>
                <a:cxn ang="0">
                  <a:pos x="362" y="85"/>
                </a:cxn>
                <a:cxn ang="0">
                  <a:pos x="408" y="208"/>
                </a:cxn>
                <a:cxn ang="0">
                  <a:pos x="447" y="845"/>
                </a:cxn>
                <a:cxn ang="0">
                  <a:pos x="498" y="755"/>
                </a:cxn>
                <a:cxn ang="0">
                  <a:pos x="544" y="686"/>
                </a:cxn>
                <a:cxn ang="0">
                  <a:pos x="589" y="16"/>
                </a:cxn>
                <a:cxn ang="0">
                  <a:pos x="635" y="107"/>
                </a:cxn>
                <a:cxn ang="0">
                  <a:pos x="680" y="123"/>
                </a:cxn>
                <a:cxn ang="0">
                  <a:pos x="725" y="819"/>
                </a:cxn>
                <a:cxn ang="0">
                  <a:pos x="776" y="734"/>
                </a:cxn>
                <a:cxn ang="0">
                  <a:pos x="816" y="766"/>
                </a:cxn>
                <a:cxn ang="0">
                  <a:pos x="861" y="59"/>
                </a:cxn>
                <a:cxn ang="0">
                  <a:pos x="907" y="123"/>
                </a:cxn>
                <a:cxn ang="0">
                  <a:pos x="958" y="59"/>
                </a:cxn>
                <a:cxn ang="0">
                  <a:pos x="997" y="766"/>
                </a:cxn>
                <a:cxn ang="0">
                  <a:pos x="1043" y="734"/>
                </a:cxn>
                <a:cxn ang="0">
                  <a:pos x="1094" y="819"/>
                </a:cxn>
                <a:cxn ang="0">
                  <a:pos x="1133" y="123"/>
                </a:cxn>
                <a:cxn ang="0">
                  <a:pos x="1179" y="107"/>
                </a:cxn>
                <a:cxn ang="0">
                  <a:pos x="1230" y="16"/>
                </a:cxn>
                <a:cxn ang="0">
                  <a:pos x="1269" y="686"/>
                </a:cxn>
                <a:cxn ang="0">
                  <a:pos x="1315" y="755"/>
                </a:cxn>
                <a:cxn ang="0">
                  <a:pos x="1366" y="845"/>
                </a:cxn>
                <a:cxn ang="0">
                  <a:pos x="1406" y="208"/>
                </a:cxn>
                <a:cxn ang="0">
                  <a:pos x="1451" y="85"/>
                </a:cxn>
                <a:cxn ang="0">
                  <a:pos x="1502" y="0"/>
                </a:cxn>
                <a:cxn ang="0">
                  <a:pos x="1547" y="590"/>
                </a:cxn>
                <a:cxn ang="0">
                  <a:pos x="1593" y="782"/>
                </a:cxn>
                <a:cxn ang="0">
                  <a:pos x="1638" y="845"/>
                </a:cxn>
                <a:cxn ang="0">
                  <a:pos x="1683" y="314"/>
                </a:cxn>
                <a:cxn ang="0">
                  <a:pos x="1729" y="53"/>
                </a:cxn>
                <a:cxn ang="0">
                  <a:pos x="1774" y="11"/>
                </a:cxn>
                <a:cxn ang="0">
                  <a:pos x="1819" y="484"/>
                </a:cxn>
                <a:cxn ang="0">
                  <a:pos x="1865" y="814"/>
                </a:cxn>
                <a:cxn ang="0">
                  <a:pos x="1910" y="824"/>
                </a:cxn>
                <a:cxn ang="0">
                  <a:pos x="1955" y="426"/>
                </a:cxn>
                <a:cxn ang="0">
                  <a:pos x="2001" y="27"/>
                </a:cxn>
                <a:cxn ang="0">
                  <a:pos x="2046" y="37"/>
                </a:cxn>
                <a:cxn ang="0">
                  <a:pos x="2092" y="367"/>
                </a:cxn>
                <a:cxn ang="0">
                  <a:pos x="2137" y="840"/>
                </a:cxn>
                <a:cxn ang="0">
                  <a:pos x="2188" y="798"/>
                </a:cxn>
                <a:cxn ang="0">
                  <a:pos x="2228" y="537"/>
                </a:cxn>
                <a:cxn ang="0">
                  <a:pos x="2273" y="6"/>
                </a:cxn>
                <a:cxn ang="0">
                  <a:pos x="2324" y="69"/>
                </a:cxn>
                <a:cxn ang="0">
                  <a:pos x="2369" y="261"/>
                </a:cxn>
                <a:cxn ang="0">
                  <a:pos x="2409" y="851"/>
                </a:cxn>
                <a:cxn ang="0">
                  <a:pos x="2460" y="766"/>
                </a:cxn>
                <a:cxn ang="0">
                  <a:pos x="2505" y="643"/>
                </a:cxn>
                <a:cxn ang="0">
                  <a:pos x="2545" y="6"/>
                </a:cxn>
                <a:cxn ang="0">
                  <a:pos x="2596" y="96"/>
                </a:cxn>
                <a:cxn ang="0">
                  <a:pos x="2641" y="165"/>
                </a:cxn>
                <a:cxn ang="0">
                  <a:pos x="2681" y="835"/>
                </a:cxn>
                <a:cxn ang="0">
                  <a:pos x="2732" y="744"/>
                </a:cxn>
                <a:cxn ang="0">
                  <a:pos x="2777" y="729"/>
                </a:cxn>
              </a:cxnLst>
              <a:rect l="0" t="0" r="r" b="b"/>
              <a:pathLst>
                <a:path w="2795" h="851">
                  <a:moveTo>
                    <a:pt x="0" y="426"/>
                  </a:moveTo>
                  <a:lnTo>
                    <a:pt x="0" y="367"/>
                  </a:lnTo>
                  <a:lnTo>
                    <a:pt x="5" y="314"/>
                  </a:lnTo>
                  <a:lnTo>
                    <a:pt x="5" y="261"/>
                  </a:lnTo>
                  <a:lnTo>
                    <a:pt x="11" y="208"/>
                  </a:lnTo>
                  <a:lnTo>
                    <a:pt x="11" y="165"/>
                  </a:lnTo>
                  <a:lnTo>
                    <a:pt x="17" y="123"/>
                  </a:lnTo>
                  <a:lnTo>
                    <a:pt x="17" y="85"/>
                  </a:lnTo>
                  <a:lnTo>
                    <a:pt x="22" y="59"/>
                  </a:lnTo>
                  <a:lnTo>
                    <a:pt x="22" y="32"/>
                  </a:lnTo>
                  <a:lnTo>
                    <a:pt x="28" y="16"/>
                  </a:lnTo>
                  <a:lnTo>
                    <a:pt x="28" y="6"/>
                  </a:lnTo>
                  <a:lnTo>
                    <a:pt x="34" y="0"/>
                  </a:lnTo>
                  <a:lnTo>
                    <a:pt x="39" y="6"/>
                  </a:lnTo>
                  <a:lnTo>
                    <a:pt x="39" y="11"/>
                  </a:lnTo>
                  <a:lnTo>
                    <a:pt x="45" y="27"/>
                  </a:lnTo>
                  <a:lnTo>
                    <a:pt x="45" y="37"/>
                  </a:lnTo>
                  <a:lnTo>
                    <a:pt x="51" y="53"/>
                  </a:lnTo>
                  <a:lnTo>
                    <a:pt x="51" y="69"/>
                  </a:lnTo>
                  <a:lnTo>
                    <a:pt x="56" y="85"/>
                  </a:lnTo>
                  <a:lnTo>
                    <a:pt x="56" y="96"/>
                  </a:lnTo>
                  <a:lnTo>
                    <a:pt x="62" y="107"/>
                  </a:lnTo>
                  <a:lnTo>
                    <a:pt x="62" y="117"/>
                  </a:lnTo>
                  <a:lnTo>
                    <a:pt x="68" y="123"/>
                  </a:lnTo>
                  <a:lnTo>
                    <a:pt x="73" y="117"/>
                  </a:lnTo>
                  <a:lnTo>
                    <a:pt x="79" y="107"/>
                  </a:lnTo>
                  <a:lnTo>
                    <a:pt x="79" y="96"/>
                  </a:lnTo>
                  <a:lnTo>
                    <a:pt x="85" y="85"/>
                  </a:lnTo>
                  <a:lnTo>
                    <a:pt x="85" y="69"/>
                  </a:lnTo>
                  <a:lnTo>
                    <a:pt x="90" y="53"/>
                  </a:lnTo>
                  <a:lnTo>
                    <a:pt x="90" y="37"/>
                  </a:lnTo>
                  <a:lnTo>
                    <a:pt x="96" y="27"/>
                  </a:lnTo>
                  <a:lnTo>
                    <a:pt x="96" y="11"/>
                  </a:lnTo>
                  <a:lnTo>
                    <a:pt x="102" y="6"/>
                  </a:lnTo>
                  <a:lnTo>
                    <a:pt x="107" y="0"/>
                  </a:lnTo>
                  <a:lnTo>
                    <a:pt x="107" y="6"/>
                  </a:lnTo>
                  <a:lnTo>
                    <a:pt x="113" y="16"/>
                  </a:lnTo>
                  <a:lnTo>
                    <a:pt x="113" y="32"/>
                  </a:lnTo>
                  <a:lnTo>
                    <a:pt x="119" y="59"/>
                  </a:lnTo>
                  <a:lnTo>
                    <a:pt x="119" y="85"/>
                  </a:lnTo>
                  <a:lnTo>
                    <a:pt x="124" y="123"/>
                  </a:lnTo>
                  <a:lnTo>
                    <a:pt x="124" y="165"/>
                  </a:lnTo>
                  <a:lnTo>
                    <a:pt x="130" y="208"/>
                  </a:lnTo>
                  <a:lnTo>
                    <a:pt x="130" y="261"/>
                  </a:lnTo>
                  <a:lnTo>
                    <a:pt x="136" y="314"/>
                  </a:lnTo>
                  <a:lnTo>
                    <a:pt x="136" y="367"/>
                  </a:lnTo>
                  <a:lnTo>
                    <a:pt x="141" y="426"/>
                  </a:lnTo>
                  <a:lnTo>
                    <a:pt x="141" y="484"/>
                  </a:lnTo>
                  <a:lnTo>
                    <a:pt x="147" y="537"/>
                  </a:lnTo>
                  <a:lnTo>
                    <a:pt x="147" y="590"/>
                  </a:lnTo>
                  <a:lnTo>
                    <a:pt x="153" y="643"/>
                  </a:lnTo>
                  <a:lnTo>
                    <a:pt x="153" y="686"/>
                  </a:lnTo>
                  <a:lnTo>
                    <a:pt x="158" y="729"/>
                  </a:lnTo>
                  <a:lnTo>
                    <a:pt x="158" y="766"/>
                  </a:lnTo>
                  <a:lnTo>
                    <a:pt x="164" y="792"/>
                  </a:lnTo>
                  <a:lnTo>
                    <a:pt x="164" y="819"/>
                  </a:lnTo>
                  <a:lnTo>
                    <a:pt x="170" y="835"/>
                  </a:lnTo>
                  <a:lnTo>
                    <a:pt x="170" y="845"/>
                  </a:lnTo>
                  <a:lnTo>
                    <a:pt x="175" y="851"/>
                  </a:lnTo>
                  <a:lnTo>
                    <a:pt x="181" y="845"/>
                  </a:lnTo>
                  <a:lnTo>
                    <a:pt x="181" y="840"/>
                  </a:lnTo>
                  <a:lnTo>
                    <a:pt x="187" y="824"/>
                  </a:lnTo>
                  <a:lnTo>
                    <a:pt x="187" y="814"/>
                  </a:lnTo>
                  <a:lnTo>
                    <a:pt x="192" y="798"/>
                  </a:lnTo>
                  <a:lnTo>
                    <a:pt x="192" y="782"/>
                  </a:lnTo>
                  <a:lnTo>
                    <a:pt x="198" y="766"/>
                  </a:lnTo>
                  <a:lnTo>
                    <a:pt x="198" y="755"/>
                  </a:lnTo>
                  <a:lnTo>
                    <a:pt x="198" y="744"/>
                  </a:lnTo>
                  <a:lnTo>
                    <a:pt x="204" y="734"/>
                  </a:lnTo>
                  <a:lnTo>
                    <a:pt x="209" y="729"/>
                  </a:lnTo>
                  <a:lnTo>
                    <a:pt x="215" y="734"/>
                  </a:lnTo>
                  <a:lnTo>
                    <a:pt x="215" y="744"/>
                  </a:lnTo>
                  <a:lnTo>
                    <a:pt x="221" y="755"/>
                  </a:lnTo>
                  <a:lnTo>
                    <a:pt x="221" y="766"/>
                  </a:lnTo>
                  <a:lnTo>
                    <a:pt x="226" y="782"/>
                  </a:lnTo>
                  <a:lnTo>
                    <a:pt x="226" y="798"/>
                  </a:lnTo>
                  <a:lnTo>
                    <a:pt x="232" y="814"/>
                  </a:lnTo>
                  <a:lnTo>
                    <a:pt x="232" y="824"/>
                  </a:lnTo>
                  <a:lnTo>
                    <a:pt x="238" y="840"/>
                  </a:lnTo>
                  <a:lnTo>
                    <a:pt x="238" y="845"/>
                  </a:lnTo>
                  <a:lnTo>
                    <a:pt x="243" y="851"/>
                  </a:lnTo>
                  <a:lnTo>
                    <a:pt x="249" y="845"/>
                  </a:lnTo>
                  <a:lnTo>
                    <a:pt x="249" y="835"/>
                  </a:lnTo>
                  <a:lnTo>
                    <a:pt x="255" y="819"/>
                  </a:lnTo>
                  <a:lnTo>
                    <a:pt x="255" y="792"/>
                  </a:lnTo>
                  <a:lnTo>
                    <a:pt x="260" y="766"/>
                  </a:lnTo>
                  <a:lnTo>
                    <a:pt x="260" y="729"/>
                  </a:lnTo>
                  <a:lnTo>
                    <a:pt x="266" y="686"/>
                  </a:lnTo>
                  <a:lnTo>
                    <a:pt x="266" y="643"/>
                  </a:lnTo>
                  <a:lnTo>
                    <a:pt x="272" y="590"/>
                  </a:lnTo>
                  <a:lnTo>
                    <a:pt x="272" y="537"/>
                  </a:lnTo>
                  <a:lnTo>
                    <a:pt x="277" y="484"/>
                  </a:lnTo>
                  <a:lnTo>
                    <a:pt x="277" y="426"/>
                  </a:lnTo>
                  <a:lnTo>
                    <a:pt x="283" y="367"/>
                  </a:lnTo>
                  <a:lnTo>
                    <a:pt x="283" y="314"/>
                  </a:lnTo>
                  <a:lnTo>
                    <a:pt x="289" y="261"/>
                  </a:lnTo>
                  <a:lnTo>
                    <a:pt x="289" y="208"/>
                  </a:lnTo>
                  <a:lnTo>
                    <a:pt x="294" y="165"/>
                  </a:lnTo>
                  <a:lnTo>
                    <a:pt x="294" y="123"/>
                  </a:lnTo>
                  <a:lnTo>
                    <a:pt x="300" y="85"/>
                  </a:lnTo>
                  <a:lnTo>
                    <a:pt x="300" y="59"/>
                  </a:lnTo>
                  <a:lnTo>
                    <a:pt x="306" y="32"/>
                  </a:lnTo>
                  <a:lnTo>
                    <a:pt x="306" y="16"/>
                  </a:lnTo>
                  <a:lnTo>
                    <a:pt x="311" y="6"/>
                  </a:lnTo>
                  <a:lnTo>
                    <a:pt x="317" y="0"/>
                  </a:lnTo>
                  <a:lnTo>
                    <a:pt x="317" y="6"/>
                  </a:lnTo>
                  <a:lnTo>
                    <a:pt x="323" y="11"/>
                  </a:lnTo>
                  <a:lnTo>
                    <a:pt x="323" y="27"/>
                  </a:lnTo>
                  <a:lnTo>
                    <a:pt x="328" y="37"/>
                  </a:lnTo>
                  <a:lnTo>
                    <a:pt x="328" y="53"/>
                  </a:lnTo>
                  <a:lnTo>
                    <a:pt x="334" y="69"/>
                  </a:lnTo>
                  <a:lnTo>
                    <a:pt x="334" y="85"/>
                  </a:lnTo>
                  <a:lnTo>
                    <a:pt x="340" y="96"/>
                  </a:lnTo>
                  <a:lnTo>
                    <a:pt x="340" y="107"/>
                  </a:lnTo>
                  <a:lnTo>
                    <a:pt x="345" y="117"/>
                  </a:lnTo>
                  <a:lnTo>
                    <a:pt x="351" y="123"/>
                  </a:lnTo>
                  <a:lnTo>
                    <a:pt x="357" y="117"/>
                  </a:lnTo>
                  <a:lnTo>
                    <a:pt x="357" y="107"/>
                  </a:lnTo>
                  <a:lnTo>
                    <a:pt x="362" y="96"/>
                  </a:lnTo>
                  <a:lnTo>
                    <a:pt x="362" y="85"/>
                  </a:lnTo>
                  <a:lnTo>
                    <a:pt x="368" y="69"/>
                  </a:lnTo>
                  <a:lnTo>
                    <a:pt x="368" y="53"/>
                  </a:lnTo>
                  <a:lnTo>
                    <a:pt x="374" y="37"/>
                  </a:lnTo>
                  <a:lnTo>
                    <a:pt x="374" y="27"/>
                  </a:lnTo>
                  <a:lnTo>
                    <a:pt x="379" y="11"/>
                  </a:lnTo>
                  <a:lnTo>
                    <a:pt x="379" y="6"/>
                  </a:lnTo>
                  <a:lnTo>
                    <a:pt x="385" y="0"/>
                  </a:lnTo>
                  <a:lnTo>
                    <a:pt x="391" y="6"/>
                  </a:lnTo>
                  <a:lnTo>
                    <a:pt x="391" y="16"/>
                  </a:lnTo>
                  <a:lnTo>
                    <a:pt x="396" y="32"/>
                  </a:lnTo>
                  <a:lnTo>
                    <a:pt x="396" y="59"/>
                  </a:lnTo>
                  <a:lnTo>
                    <a:pt x="396" y="85"/>
                  </a:lnTo>
                  <a:lnTo>
                    <a:pt x="402" y="123"/>
                  </a:lnTo>
                  <a:lnTo>
                    <a:pt x="402" y="165"/>
                  </a:lnTo>
                  <a:lnTo>
                    <a:pt x="408" y="208"/>
                  </a:lnTo>
                  <a:lnTo>
                    <a:pt x="408" y="261"/>
                  </a:lnTo>
                  <a:lnTo>
                    <a:pt x="413" y="314"/>
                  </a:lnTo>
                  <a:lnTo>
                    <a:pt x="413" y="367"/>
                  </a:lnTo>
                  <a:lnTo>
                    <a:pt x="419" y="426"/>
                  </a:lnTo>
                  <a:lnTo>
                    <a:pt x="419" y="484"/>
                  </a:lnTo>
                  <a:lnTo>
                    <a:pt x="425" y="537"/>
                  </a:lnTo>
                  <a:lnTo>
                    <a:pt x="425" y="590"/>
                  </a:lnTo>
                  <a:lnTo>
                    <a:pt x="430" y="643"/>
                  </a:lnTo>
                  <a:lnTo>
                    <a:pt x="430" y="686"/>
                  </a:lnTo>
                  <a:lnTo>
                    <a:pt x="436" y="729"/>
                  </a:lnTo>
                  <a:lnTo>
                    <a:pt x="436" y="766"/>
                  </a:lnTo>
                  <a:lnTo>
                    <a:pt x="442" y="792"/>
                  </a:lnTo>
                  <a:lnTo>
                    <a:pt x="442" y="819"/>
                  </a:lnTo>
                  <a:lnTo>
                    <a:pt x="447" y="835"/>
                  </a:lnTo>
                  <a:lnTo>
                    <a:pt x="447" y="845"/>
                  </a:lnTo>
                  <a:lnTo>
                    <a:pt x="453" y="851"/>
                  </a:lnTo>
                  <a:lnTo>
                    <a:pt x="459" y="845"/>
                  </a:lnTo>
                  <a:lnTo>
                    <a:pt x="459" y="840"/>
                  </a:lnTo>
                  <a:lnTo>
                    <a:pt x="464" y="824"/>
                  </a:lnTo>
                  <a:lnTo>
                    <a:pt x="464" y="814"/>
                  </a:lnTo>
                  <a:lnTo>
                    <a:pt x="470" y="798"/>
                  </a:lnTo>
                  <a:lnTo>
                    <a:pt x="470" y="782"/>
                  </a:lnTo>
                  <a:lnTo>
                    <a:pt x="476" y="766"/>
                  </a:lnTo>
                  <a:lnTo>
                    <a:pt x="476" y="755"/>
                  </a:lnTo>
                  <a:lnTo>
                    <a:pt x="481" y="744"/>
                  </a:lnTo>
                  <a:lnTo>
                    <a:pt x="481" y="734"/>
                  </a:lnTo>
                  <a:lnTo>
                    <a:pt x="487" y="729"/>
                  </a:lnTo>
                  <a:lnTo>
                    <a:pt x="493" y="734"/>
                  </a:lnTo>
                  <a:lnTo>
                    <a:pt x="498" y="744"/>
                  </a:lnTo>
                  <a:lnTo>
                    <a:pt x="498" y="755"/>
                  </a:lnTo>
                  <a:lnTo>
                    <a:pt x="504" y="766"/>
                  </a:lnTo>
                  <a:lnTo>
                    <a:pt x="504" y="782"/>
                  </a:lnTo>
                  <a:lnTo>
                    <a:pt x="510" y="798"/>
                  </a:lnTo>
                  <a:lnTo>
                    <a:pt x="510" y="814"/>
                  </a:lnTo>
                  <a:lnTo>
                    <a:pt x="515" y="824"/>
                  </a:lnTo>
                  <a:lnTo>
                    <a:pt x="515" y="840"/>
                  </a:lnTo>
                  <a:lnTo>
                    <a:pt x="521" y="845"/>
                  </a:lnTo>
                  <a:lnTo>
                    <a:pt x="527" y="851"/>
                  </a:lnTo>
                  <a:lnTo>
                    <a:pt x="527" y="845"/>
                  </a:lnTo>
                  <a:lnTo>
                    <a:pt x="532" y="835"/>
                  </a:lnTo>
                  <a:lnTo>
                    <a:pt x="532" y="819"/>
                  </a:lnTo>
                  <a:lnTo>
                    <a:pt x="538" y="792"/>
                  </a:lnTo>
                  <a:lnTo>
                    <a:pt x="538" y="766"/>
                  </a:lnTo>
                  <a:lnTo>
                    <a:pt x="544" y="729"/>
                  </a:lnTo>
                  <a:lnTo>
                    <a:pt x="544" y="686"/>
                  </a:lnTo>
                  <a:lnTo>
                    <a:pt x="549" y="643"/>
                  </a:lnTo>
                  <a:lnTo>
                    <a:pt x="549" y="590"/>
                  </a:lnTo>
                  <a:lnTo>
                    <a:pt x="555" y="537"/>
                  </a:lnTo>
                  <a:lnTo>
                    <a:pt x="555" y="484"/>
                  </a:lnTo>
                  <a:lnTo>
                    <a:pt x="561" y="426"/>
                  </a:lnTo>
                  <a:lnTo>
                    <a:pt x="561" y="367"/>
                  </a:lnTo>
                  <a:lnTo>
                    <a:pt x="566" y="314"/>
                  </a:lnTo>
                  <a:lnTo>
                    <a:pt x="566" y="261"/>
                  </a:lnTo>
                  <a:lnTo>
                    <a:pt x="572" y="208"/>
                  </a:lnTo>
                  <a:lnTo>
                    <a:pt x="572" y="165"/>
                  </a:lnTo>
                  <a:lnTo>
                    <a:pt x="578" y="123"/>
                  </a:lnTo>
                  <a:lnTo>
                    <a:pt x="578" y="85"/>
                  </a:lnTo>
                  <a:lnTo>
                    <a:pt x="583" y="59"/>
                  </a:lnTo>
                  <a:lnTo>
                    <a:pt x="583" y="32"/>
                  </a:lnTo>
                  <a:lnTo>
                    <a:pt x="589" y="16"/>
                  </a:lnTo>
                  <a:lnTo>
                    <a:pt x="589" y="6"/>
                  </a:lnTo>
                  <a:lnTo>
                    <a:pt x="595" y="0"/>
                  </a:lnTo>
                  <a:lnTo>
                    <a:pt x="600" y="6"/>
                  </a:lnTo>
                  <a:lnTo>
                    <a:pt x="600" y="11"/>
                  </a:lnTo>
                  <a:lnTo>
                    <a:pt x="600" y="27"/>
                  </a:lnTo>
                  <a:lnTo>
                    <a:pt x="606" y="37"/>
                  </a:lnTo>
                  <a:lnTo>
                    <a:pt x="606" y="53"/>
                  </a:lnTo>
                  <a:lnTo>
                    <a:pt x="612" y="69"/>
                  </a:lnTo>
                  <a:lnTo>
                    <a:pt x="612" y="85"/>
                  </a:lnTo>
                  <a:lnTo>
                    <a:pt x="618" y="96"/>
                  </a:lnTo>
                  <a:lnTo>
                    <a:pt x="618" y="107"/>
                  </a:lnTo>
                  <a:lnTo>
                    <a:pt x="623" y="117"/>
                  </a:lnTo>
                  <a:lnTo>
                    <a:pt x="629" y="123"/>
                  </a:lnTo>
                  <a:lnTo>
                    <a:pt x="635" y="117"/>
                  </a:lnTo>
                  <a:lnTo>
                    <a:pt x="635" y="107"/>
                  </a:lnTo>
                  <a:lnTo>
                    <a:pt x="640" y="96"/>
                  </a:lnTo>
                  <a:lnTo>
                    <a:pt x="640" y="85"/>
                  </a:lnTo>
                  <a:lnTo>
                    <a:pt x="646" y="69"/>
                  </a:lnTo>
                  <a:lnTo>
                    <a:pt x="646" y="53"/>
                  </a:lnTo>
                  <a:lnTo>
                    <a:pt x="652" y="37"/>
                  </a:lnTo>
                  <a:lnTo>
                    <a:pt x="652" y="27"/>
                  </a:lnTo>
                  <a:lnTo>
                    <a:pt x="657" y="11"/>
                  </a:lnTo>
                  <a:lnTo>
                    <a:pt x="657" y="6"/>
                  </a:lnTo>
                  <a:lnTo>
                    <a:pt x="663" y="0"/>
                  </a:lnTo>
                  <a:lnTo>
                    <a:pt x="669" y="6"/>
                  </a:lnTo>
                  <a:lnTo>
                    <a:pt x="669" y="16"/>
                  </a:lnTo>
                  <a:lnTo>
                    <a:pt x="674" y="32"/>
                  </a:lnTo>
                  <a:lnTo>
                    <a:pt x="674" y="59"/>
                  </a:lnTo>
                  <a:lnTo>
                    <a:pt x="680" y="85"/>
                  </a:lnTo>
                  <a:lnTo>
                    <a:pt x="680" y="123"/>
                  </a:lnTo>
                  <a:lnTo>
                    <a:pt x="686" y="165"/>
                  </a:lnTo>
                  <a:lnTo>
                    <a:pt x="686" y="208"/>
                  </a:lnTo>
                  <a:lnTo>
                    <a:pt x="691" y="261"/>
                  </a:lnTo>
                  <a:lnTo>
                    <a:pt x="691" y="314"/>
                  </a:lnTo>
                  <a:lnTo>
                    <a:pt x="697" y="367"/>
                  </a:lnTo>
                  <a:lnTo>
                    <a:pt x="697" y="426"/>
                  </a:lnTo>
                  <a:lnTo>
                    <a:pt x="703" y="484"/>
                  </a:lnTo>
                  <a:lnTo>
                    <a:pt x="703" y="537"/>
                  </a:lnTo>
                  <a:lnTo>
                    <a:pt x="708" y="590"/>
                  </a:lnTo>
                  <a:lnTo>
                    <a:pt x="708" y="643"/>
                  </a:lnTo>
                  <a:lnTo>
                    <a:pt x="714" y="686"/>
                  </a:lnTo>
                  <a:lnTo>
                    <a:pt x="714" y="729"/>
                  </a:lnTo>
                  <a:lnTo>
                    <a:pt x="720" y="766"/>
                  </a:lnTo>
                  <a:lnTo>
                    <a:pt x="720" y="792"/>
                  </a:lnTo>
                  <a:lnTo>
                    <a:pt x="725" y="819"/>
                  </a:lnTo>
                  <a:lnTo>
                    <a:pt x="725" y="835"/>
                  </a:lnTo>
                  <a:lnTo>
                    <a:pt x="731" y="845"/>
                  </a:lnTo>
                  <a:lnTo>
                    <a:pt x="737" y="851"/>
                  </a:lnTo>
                  <a:lnTo>
                    <a:pt x="737" y="845"/>
                  </a:lnTo>
                  <a:lnTo>
                    <a:pt x="742" y="840"/>
                  </a:lnTo>
                  <a:lnTo>
                    <a:pt x="742" y="824"/>
                  </a:lnTo>
                  <a:lnTo>
                    <a:pt x="748" y="814"/>
                  </a:lnTo>
                  <a:lnTo>
                    <a:pt x="748" y="798"/>
                  </a:lnTo>
                  <a:lnTo>
                    <a:pt x="754" y="782"/>
                  </a:lnTo>
                  <a:lnTo>
                    <a:pt x="754" y="766"/>
                  </a:lnTo>
                  <a:lnTo>
                    <a:pt x="759" y="755"/>
                  </a:lnTo>
                  <a:lnTo>
                    <a:pt x="759" y="744"/>
                  </a:lnTo>
                  <a:lnTo>
                    <a:pt x="765" y="734"/>
                  </a:lnTo>
                  <a:lnTo>
                    <a:pt x="771" y="729"/>
                  </a:lnTo>
                  <a:lnTo>
                    <a:pt x="776" y="734"/>
                  </a:lnTo>
                  <a:lnTo>
                    <a:pt x="776" y="744"/>
                  </a:lnTo>
                  <a:lnTo>
                    <a:pt x="782" y="755"/>
                  </a:lnTo>
                  <a:lnTo>
                    <a:pt x="782" y="766"/>
                  </a:lnTo>
                  <a:lnTo>
                    <a:pt x="788" y="782"/>
                  </a:lnTo>
                  <a:lnTo>
                    <a:pt x="788" y="798"/>
                  </a:lnTo>
                  <a:lnTo>
                    <a:pt x="793" y="814"/>
                  </a:lnTo>
                  <a:lnTo>
                    <a:pt x="793" y="824"/>
                  </a:lnTo>
                  <a:lnTo>
                    <a:pt x="799" y="840"/>
                  </a:lnTo>
                  <a:lnTo>
                    <a:pt x="799" y="845"/>
                  </a:lnTo>
                  <a:lnTo>
                    <a:pt x="805" y="851"/>
                  </a:lnTo>
                  <a:lnTo>
                    <a:pt x="805" y="845"/>
                  </a:lnTo>
                  <a:lnTo>
                    <a:pt x="810" y="835"/>
                  </a:lnTo>
                  <a:lnTo>
                    <a:pt x="810" y="819"/>
                  </a:lnTo>
                  <a:lnTo>
                    <a:pt x="816" y="792"/>
                  </a:lnTo>
                  <a:lnTo>
                    <a:pt x="816" y="766"/>
                  </a:lnTo>
                  <a:lnTo>
                    <a:pt x="822" y="729"/>
                  </a:lnTo>
                  <a:lnTo>
                    <a:pt x="822" y="686"/>
                  </a:lnTo>
                  <a:lnTo>
                    <a:pt x="827" y="643"/>
                  </a:lnTo>
                  <a:lnTo>
                    <a:pt x="827" y="590"/>
                  </a:lnTo>
                  <a:lnTo>
                    <a:pt x="833" y="537"/>
                  </a:lnTo>
                  <a:lnTo>
                    <a:pt x="833" y="484"/>
                  </a:lnTo>
                  <a:lnTo>
                    <a:pt x="839" y="426"/>
                  </a:lnTo>
                  <a:lnTo>
                    <a:pt x="839" y="367"/>
                  </a:lnTo>
                  <a:lnTo>
                    <a:pt x="844" y="314"/>
                  </a:lnTo>
                  <a:lnTo>
                    <a:pt x="844" y="261"/>
                  </a:lnTo>
                  <a:lnTo>
                    <a:pt x="850" y="208"/>
                  </a:lnTo>
                  <a:lnTo>
                    <a:pt x="850" y="165"/>
                  </a:lnTo>
                  <a:lnTo>
                    <a:pt x="856" y="123"/>
                  </a:lnTo>
                  <a:lnTo>
                    <a:pt x="856" y="85"/>
                  </a:lnTo>
                  <a:lnTo>
                    <a:pt x="861" y="59"/>
                  </a:lnTo>
                  <a:lnTo>
                    <a:pt x="861" y="32"/>
                  </a:lnTo>
                  <a:lnTo>
                    <a:pt x="867" y="16"/>
                  </a:lnTo>
                  <a:lnTo>
                    <a:pt x="867" y="6"/>
                  </a:lnTo>
                  <a:lnTo>
                    <a:pt x="873" y="0"/>
                  </a:lnTo>
                  <a:lnTo>
                    <a:pt x="878" y="6"/>
                  </a:lnTo>
                  <a:lnTo>
                    <a:pt x="878" y="11"/>
                  </a:lnTo>
                  <a:lnTo>
                    <a:pt x="884" y="27"/>
                  </a:lnTo>
                  <a:lnTo>
                    <a:pt x="884" y="37"/>
                  </a:lnTo>
                  <a:lnTo>
                    <a:pt x="890" y="53"/>
                  </a:lnTo>
                  <a:lnTo>
                    <a:pt x="890" y="69"/>
                  </a:lnTo>
                  <a:lnTo>
                    <a:pt x="895" y="85"/>
                  </a:lnTo>
                  <a:lnTo>
                    <a:pt x="895" y="96"/>
                  </a:lnTo>
                  <a:lnTo>
                    <a:pt x="901" y="107"/>
                  </a:lnTo>
                  <a:lnTo>
                    <a:pt x="901" y="117"/>
                  </a:lnTo>
                  <a:lnTo>
                    <a:pt x="907" y="123"/>
                  </a:lnTo>
                  <a:lnTo>
                    <a:pt x="912" y="117"/>
                  </a:lnTo>
                  <a:lnTo>
                    <a:pt x="918" y="107"/>
                  </a:lnTo>
                  <a:lnTo>
                    <a:pt x="918" y="96"/>
                  </a:lnTo>
                  <a:lnTo>
                    <a:pt x="924" y="85"/>
                  </a:lnTo>
                  <a:lnTo>
                    <a:pt x="924" y="69"/>
                  </a:lnTo>
                  <a:lnTo>
                    <a:pt x="929" y="53"/>
                  </a:lnTo>
                  <a:lnTo>
                    <a:pt x="929" y="37"/>
                  </a:lnTo>
                  <a:lnTo>
                    <a:pt x="935" y="27"/>
                  </a:lnTo>
                  <a:lnTo>
                    <a:pt x="935" y="11"/>
                  </a:lnTo>
                  <a:lnTo>
                    <a:pt x="941" y="6"/>
                  </a:lnTo>
                  <a:lnTo>
                    <a:pt x="946" y="0"/>
                  </a:lnTo>
                  <a:lnTo>
                    <a:pt x="946" y="6"/>
                  </a:lnTo>
                  <a:lnTo>
                    <a:pt x="952" y="16"/>
                  </a:lnTo>
                  <a:lnTo>
                    <a:pt x="952" y="32"/>
                  </a:lnTo>
                  <a:lnTo>
                    <a:pt x="958" y="59"/>
                  </a:lnTo>
                  <a:lnTo>
                    <a:pt x="958" y="85"/>
                  </a:lnTo>
                  <a:lnTo>
                    <a:pt x="963" y="123"/>
                  </a:lnTo>
                  <a:lnTo>
                    <a:pt x="963" y="165"/>
                  </a:lnTo>
                  <a:lnTo>
                    <a:pt x="969" y="208"/>
                  </a:lnTo>
                  <a:lnTo>
                    <a:pt x="969" y="261"/>
                  </a:lnTo>
                  <a:lnTo>
                    <a:pt x="975" y="314"/>
                  </a:lnTo>
                  <a:lnTo>
                    <a:pt x="975" y="367"/>
                  </a:lnTo>
                  <a:lnTo>
                    <a:pt x="980" y="426"/>
                  </a:lnTo>
                  <a:lnTo>
                    <a:pt x="980" y="484"/>
                  </a:lnTo>
                  <a:lnTo>
                    <a:pt x="986" y="537"/>
                  </a:lnTo>
                  <a:lnTo>
                    <a:pt x="986" y="590"/>
                  </a:lnTo>
                  <a:lnTo>
                    <a:pt x="992" y="643"/>
                  </a:lnTo>
                  <a:lnTo>
                    <a:pt x="992" y="686"/>
                  </a:lnTo>
                  <a:lnTo>
                    <a:pt x="997" y="729"/>
                  </a:lnTo>
                  <a:lnTo>
                    <a:pt x="997" y="766"/>
                  </a:lnTo>
                  <a:lnTo>
                    <a:pt x="997" y="792"/>
                  </a:lnTo>
                  <a:lnTo>
                    <a:pt x="1003" y="819"/>
                  </a:lnTo>
                  <a:lnTo>
                    <a:pt x="1003" y="835"/>
                  </a:lnTo>
                  <a:lnTo>
                    <a:pt x="1009" y="845"/>
                  </a:lnTo>
                  <a:lnTo>
                    <a:pt x="1014" y="851"/>
                  </a:lnTo>
                  <a:lnTo>
                    <a:pt x="1014" y="845"/>
                  </a:lnTo>
                  <a:lnTo>
                    <a:pt x="1020" y="840"/>
                  </a:lnTo>
                  <a:lnTo>
                    <a:pt x="1020" y="824"/>
                  </a:lnTo>
                  <a:lnTo>
                    <a:pt x="1026" y="814"/>
                  </a:lnTo>
                  <a:lnTo>
                    <a:pt x="1026" y="798"/>
                  </a:lnTo>
                  <a:lnTo>
                    <a:pt x="1031" y="782"/>
                  </a:lnTo>
                  <a:lnTo>
                    <a:pt x="1031" y="766"/>
                  </a:lnTo>
                  <a:lnTo>
                    <a:pt x="1037" y="755"/>
                  </a:lnTo>
                  <a:lnTo>
                    <a:pt x="1037" y="744"/>
                  </a:lnTo>
                  <a:lnTo>
                    <a:pt x="1043" y="734"/>
                  </a:lnTo>
                  <a:lnTo>
                    <a:pt x="1048" y="729"/>
                  </a:lnTo>
                  <a:lnTo>
                    <a:pt x="1054" y="734"/>
                  </a:lnTo>
                  <a:lnTo>
                    <a:pt x="1054" y="744"/>
                  </a:lnTo>
                  <a:lnTo>
                    <a:pt x="1060" y="755"/>
                  </a:lnTo>
                  <a:lnTo>
                    <a:pt x="1060" y="766"/>
                  </a:lnTo>
                  <a:lnTo>
                    <a:pt x="1065" y="782"/>
                  </a:lnTo>
                  <a:lnTo>
                    <a:pt x="1065" y="798"/>
                  </a:lnTo>
                  <a:lnTo>
                    <a:pt x="1071" y="814"/>
                  </a:lnTo>
                  <a:lnTo>
                    <a:pt x="1071" y="824"/>
                  </a:lnTo>
                  <a:lnTo>
                    <a:pt x="1077" y="840"/>
                  </a:lnTo>
                  <a:lnTo>
                    <a:pt x="1077" y="845"/>
                  </a:lnTo>
                  <a:lnTo>
                    <a:pt x="1082" y="851"/>
                  </a:lnTo>
                  <a:lnTo>
                    <a:pt x="1088" y="845"/>
                  </a:lnTo>
                  <a:lnTo>
                    <a:pt x="1088" y="835"/>
                  </a:lnTo>
                  <a:lnTo>
                    <a:pt x="1094" y="819"/>
                  </a:lnTo>
                  <a:lnTo>
                    <a:pt x="1094" y="792"/>
                  </a:lnTo>
                  <a:lnTo>
                    <a:pt x="1099" y="766"/>
                  </a:lnTo>
                  <a:lnTo>
                    <a:pt x="1099" y="729"/>
                  </a:lnTo>
                  <a:lnTo>
                    <a:pt x="1105" y="686"/>
                  </a:lnTo>
                  <a:lnTo>
                    <a:pt x="1105" y="643"/>
                  </a:lnTo>
                  <a:lnTo>
                    <a:pt x="1111" y="590"/>
                  </a:lnTo>
                  <a:lnTo>
                    <a:pt x="1111" y="537"/>
                  </a:lnTo>
                  <a:lnTo>
                    <a:pt x="1116" y="484"/>
                  </a:lnTo>
                  <a:lnTo>
                    <a:pt x="1116" y="426"/>
                  </a:lnTo>
                  <a:lnTo>
                    <a:pt x="1122" y="367"/>
                  </a:lnTo>
                  <a:lnTo>
                    <a:pt x="1122" y="314"/>
                  </a:lnTo>
                  <a:lnTo>
                    <a:pt x="1128" y="261"/>
                  </a:lnTo>
                  <a:lnTo>
                    <a:pt x="1128" y="208"/>
                  </a:lnTo>
                  <a:lnTo>
                    <a:pt x="1133" y="165"/>
                  </a:lnTo>
                  <a:lnTo>
                    <a:pt x="1133" y="123"/>
                  </a:lnTo>
                  <a:lnTo>
                    <a:pt x="1139" y="85"/>
                  </a:lnTo>
                  <a:lnTo>
                    <a:pt x="1139" y="59"/>
                  </a:lnTo>
                  <a:lnTo>
                    <a:pt x="1145" y="32"/>
                  </a:lnTo>
                  <a:lnTo>
                    <a:pt x="1145" y="16"/>
                  </a:lnTo>
                  <a:lnTo>
                    <a:pt x="1150" y="6"/>
                  </a:lnTo>
                  <a:lnTo>
                    <a:pt x="1156" y="0"/>
                  </a:lnTo>
                  <a:lnTo>
                    <a:pt x="1156" y="6"/>
                  </a:lnTo>
                  <a:lnTo>
                    <a:pt x="1162" y="11"/>
                  </a:lnTo>
                  <a:lnTo>
                    <a:pt x="1162" y="27"/>
                  </a:lnTo>
                  <a:lnTo>
                    <a:pt x="1167" y="37"/>
                  </a:lnTo>
                  <a:lnTo>
                    <a:pt x="1167" y="53"/>
                  </a:lnTo>
                  <a:lnTo>
                    <a:pt x="1173" y="69"/>
                  </a:lnTo>
                  <a:lnTo>
                    <a:pt x="1173" y="85"/>
                  </a:lnTo>
                  <a:lnTo>
                    <a:pt x="1179" y="96"/>
                  </a:lnTo>
                  <a:lnTo>
                    <a:pt x="1179" y="107"/>
                  </a:lnTo>
                  <a:lnTo>
                    <a:pt x="1184" y="117"/>
                  </a:lnTo>
                  <a:lnTo>
                    <a:pt x="1190" y="123"/>
                  </a:lnTo>
                  <a:lnTo>
                    <a:pt x="1196" y="117"/>
                  </a:lnTo>
                  <a:lnTo>
                    <a:pt x="1196" y="107"/>
                  </a:lnTo>
                  <a:lnTo>
                    <a:pt x="1196" y="96"/>
                  </a:lnTo>
                  <a:lnTo>
                    <a:pt x="1201" y="85"/>
                  </a:lnTo>
                  <a:lnTo>
                    <a:pt x="1201" y="69"/>
                  </a:lnTo>
                  <a:lnTo>
                    <a:pt x="1207" y="53"/>
                  </a:lnTo>
                  <a:lnTo>
                    <a:pt x="1207" y="37"/>
                  </a:lnTo>
                  <a:lnTo>
                    <a:pt x="1213" y="27"/>
                  </a:lnTo>
                  <a:lnTo>
                    <a:pt x="1213" y="11"/>
                  </a:lnTo>
                  <a:lnTo>
                    <a:pt x="1218" y="6"/>
                  </a:lnTo>
                  <a:lnTo>
                    <a:pt x="1224" y="0"/>
                  </a:lnTo>
                  <a:lnTo>
                    <a:pt x="1224" y="6"/>
                  </a:lnTo>
                  <a:lnTo>
                    <a:pt x="1230" y="16"/>
                  </a:lnTo>
                  <a:lnTo>
                    <a:pt x="1230" y="32"/>
                  </a:lnTo>
                  <a:lnTo>
                    <a:pt x="1235" y="59"/>
                  </a:lnTo>
                  <a:lnTo>
                    <a:pt x="1235" y="85"/>
                  </a:lnTo>
                  <a:lnTo>
                    <a:pt x="1241" y="123"/>
                  </a:lnTo>
                  <a:lnTo>
                    <a:pt x="1241" y="165"/>
                  </a:lnTo>
                  <a:lnTo>
                    <a:pt x="1247" y="208"/>
                  </a:lnTo>
                  <a:lnTo>
                    <a:pt x="1247" y="261"/>
                  </a:lnTo>
                  <a:lnTo>
                    <a:pt x="1252" y="314"/>
                  </a:lnTo>
                  <a:lnTo>
                    <a:pt x="1252" y="367"/>
                  </a:lnTo>
                  <a:lnTo>
                    <a:pt x="1258" y="426"/>
                  </a:lnTo>
                  <a:lnTo>
                    <a:pt x="1258" y="484"/>
                  </a:lnTo>
                  <a:lnTo>
                    <a:pt x="1264" y="537"/>
                  </a:lnTo>
                  <a:lnTo>
                    <a:pt x="1264" y="590"/>
                  </a:lnTo>
                  <a:lnTo>
                    <a:pt x="1269" y="643"/>
                  </a:lnTo>
                  <a:lnTo>
                    <a:pt x="1269" y="686"/>
                  </a:lnTo>
                  <a:lnTo>
                    <a:pt x="1275" y="729"/>
                  </a:lnTo>
                  <a:lnTo>
                    <a:pt x="1275" y="766"/>
                  </a:lnTo>
                  <a:lnTo>
                    <a:pt x="1281" y="792"/>
                  </a:lnTo>
                  <a:lnTo>
                    <a:pt x="1281" y="819"/>
                  </a:lnTo>
                  <a:lnTo>
                    <a:pt x="1286" y="835"/>
                  </a:lnTo>
                  <a:lnTo>
                    <a:pt x="1286" y="845"/>
                  </a:lnTo>
                  <a:lnTo>
                    <a:pt x="1292" y="851"/>
                  </a:lnTo>
                  <a:lnTo>
                    <a:pt x="1298" y="845"/>
                  </a:lnTo>
                  <a:lnTo>
                    <a:pt x="1298" y="840"/>
                  </a:lnTo>
                  <a:lnTo>
                    <a:pt x="1303" y="824"/>
                  </a:lnTo>
                  <a:lnTo>
                    <a:pt x="1303" y="814"/>
                  </a:lnTo>
                  <a:lnTo>
                    <a:pt x="1309" y="798"/>
                  </a:lnTo>
                  <a:lnTo>
                    <a:pt x="1309" y="782"/>
                  </a:lnTo>
                  <a:lnTo>
                    <a:pt x="1315" y="766"/>
                  </a:lnTo>
                  <a:lnTo>
                    <a:pt x="1315" y="755"/>
                  </a:lnTo>
                  <a:lnTo>
                    <a:pt x="1320" y="744"/>
                  </a:lnTo>
                  <a:lnTo>
                    <a:pt x="1320" y="734"/>
                  </a:lnTo>
                  <a:lnTo>
                    <a:pt x="1326" y="729"/>
                  </a:lnTo>
                  <a:lnTo>
                    <a:pt x="1332" y="734"/>
                  </a:lnTo>
                  <a:lnTo>
                    <a:pt x="1338" y="744"/>
                  </a:lnTo>
                  <a:lnTo>
                    <a:pt x="1338" y="755"/>
                  </a:lnTo>
                  <a:lnTo>
                    <a:pt x="1343" y="766"/>
                  </a:lnTo>
                  <a:lnTo>
                    <a:pt x="1343" y="782"/>
                  </a:lnTo>
                  <a:lnTo>
                    <a:pt x="1349" y="798"/>
                  </a:lnTo>
                  <a:lnTo>
                    <a:pt x="1349" y="814"/>
                  </a:lnTo>
                  <a:lnTo>
                    <a:pt x="1355" y="824"/>
                  </a:lnTo>
                  <a:lnTo>
                    <a:pt x="1355" y="840"/>
                  </a:lnTo>
                  <a:lnTo>
                    <a:pt x="1360" y="845"/>
                  </a:lnTo>
                  <a:lnTo>
                    <a:pt x="1366" y="851"/>
                  </a:lnTo>
                  <a:lnTo>
                    <a:pt x="1366" y="845"/>
                  </a:lnTo>
                  <a:lnTo>
                    <a:pt x="1372" y="835"/>
                  </a:lnTo>
                  <a:lnTo>
                    <a:pt x="1372" y="819"/>
                  </a:lnTo>
                  <a:lnTo>
                    <a:pt x="1377" y="792"/>
                  </a:lnTo>
                  <a:lnTo>
                    <a:pt x="1377" y="766"/>
                  </a:lnTo>
                  <a:lnTo>
                    <a:pt x="1383" y="729"/>
                  </a:lnTo>
                  <a:lnTo>
                    <a:pt x="1383" y="686"/>
                  </a:lnTo>
                  <a:lnTo>
                    <a:pt x="1389" y="643"/>
                  </a:lnTo>
                  <a:lnTo>
                    <a:pt x="1389" y="590"/>
                  </a:lnTo>
                  <a:lnTo>
                    <a:pt x="1394" y="537"/>
                  </a:lnTo>
                  <a:lnTo>
                    <a:pt x="1394" y="484"/>
                  </a:lnTo>
                  <a:lnTo>
                    <a:pt x="1400" y="426"/>
                  </a:lnTo>
                  <a:lnTo>
                    <a:pt x="1400" y="367"/>
                  </a:lnTo>
                  <a:lnTo>
                    <a:pt x="1400" y="314"/>
                  </a:lnTo>
                  <a:lnTo>
                    <a:pt x="1406" y="261"/>
                  </a:lnTo>
                  <a:lnTo>
                    <a:pt x="1406" y="208"/>
                  </a:lnTo>
                  <a:lnTo>
                    <a:pt x="1411" y="165"/>
                  </a:lnTo>
                  <a:lnTo>
                    <a:pt x="1411" y="123"/>
                  </a:lnTo>
                  <a:lnTo>
                    <a:pt x="1417" y="85"/>
                  </a:lnTo>
                  <a:lnTo>
                    <a:pt x="1417" y="59"/>
                  </a:lnTo>
                  <a:lnTo>
                    <a:pt x="1423" y="32"/>
                  </a:lnTo>
                  <a:lnTo>
                    <a:pt x="1423" y="16"/>
                  </a:lnTo>
                  <a:lnTo>
                    <a:pt x="1428" y="6"/>
                  </a:lnTo>
                  <a:lnTo>
                    <a:pt x="1434" y="0"/>
                  </a:lnTo>
                  <a:lnTo>
                    <a:pt x="1434" y="6"/>
                  </a:lnTo>
                  <a:lnTo>
                    <a:pt x="1440" y="11"/>
                  </a:lnTo>
                  <a:lnTo>
                    <a:pt x="1440" y="27"/>
                  </a:lnTo>
                  <a:lnTo>
                    <a:pt x="1445" y="37"/>
                  </a:lnTo>
                  <a:lnTo>
                    <a:pt x="1445" y="53"/>
                  </a:lnTo>
                  <a:lnTo>
                    <a:pt x="1451" y="69"/>
                  </a:lnTo>
                  <a:lnTo>
                    <a:pt x="1451" y="85"/>
                  </a:lnTo>
                  <a:lnTo>
                    <a:pt x="1457" y="96"/>
                  </a:lnTo>
                  <a:lnTo>
                    <a:pt x="1457" y="107"/>
                  </a:lnTo>
                  <a:lnTo>
                    <a:pt x="1462" y="117"/>
                  </a:lnTo>
                  <a:lnTo>
                    <a:pt x="1468" y="123"/>
                  </a:lnTo>
                  <a:lnTo>
                    <a:pt x="1474" y="117"/>
                  </a:lnTo>
                  <a:lnTo>
                    <a:pt x="1474" y="107"/>
                  </a:lnTo>
                  <a:lnTo>
                    <a:pt x="1479" y="96"/>
                  </a:lnTo>
                  <a:lnTo>
                    <a:pt x="1479" y="85"/>
                  </a:lnTo>
                  <a:lnTo>
                    <a:pt x="1485" y="69"/>
                  </a:lnTo>
                  <a:lnTo>
                    <a:pt x="1485" y="53"/>
                  </a:lnTo>
                  <a:lnTo>
                    <a:pt x="1491" y="37"/>
                  </a:lnTo>
                  <a:lnTo>
                    <a:pt x="1491" y="27"/>
                  </a:lnTo>
                  <a:lnTo>
                    <a:pt x="1496" y="11"/>
                  </a:lnTo>
                  <a:lnTo>
                    <a:pt x="1496" y="6"/>
                  </a:lnTo>
                  <a:lnTo>
                    <a:pt x="1502" y="0"/>
                  </a:lnTo>
                  <a:lnTo>
                    <a:pt x="1508" y="6"/>
                  </a:lnTo>
                  <a:lnTo>
                    <a:pt x="1508" y="16"/>
                  </a:lnTo>
                  <a:lnTo>
                    <a:pt x="1513" y="32"/>
                  </a:lnTo>
                  <a:lnTo>
                    <a:pt x="1513" y="59"/>
                  </a:lnTo>
                  <a:lnTo>
                    <a:pt x="1519" y="85"/>
                  </a:lnTo>
                  <a:lnTo>
                    <a:pt x="1519" y="123"/>
                  </a:lnTo>
                  <a:lnTo>
                    <a:pt x="1525" y="165"/>
                  </a:lnTo>
                  <a:lnTo>
                    <a:pt x="1525" y="208"/>
                  </a:lnTo>
                  <a:lnTo>
                    <a:pt x="1530" y="261"/>
                  </a:lnTo>
                  <a:lnTo>
                    <a:pt x="1530" y="314"/>
                  </a:lnTo>
                  <a:lnTo>
                    <a:pt x="1536" y="367"/>
                  </a:lnTo>
                  <a:lnTo>
                    <a:pt x="1536" y="426"/>
                  </a:lnTo>
                  <a:lnTo>
                    <a:pt x="1542" y="484"/>
                  </a:lnTo>
                  <a:lnTo>
                    <a:pt x="1542" y="537"/>
                  </a:lnTo>
                  <a:lnTo>
                    <a:pt x="1547" y="590"/>
                  </a:lnTo>
                  <a:lnTo>
                    <a:pt x="1547" y="643"/>
                  </a:lnTo>
                  <a:lnTo>
                    <a:pt x="1553" y="686"/>
                  </a:lnTo>
                  <a:lnTo>
                    <a:pt x="1553" y="729"/>
                  </a:lnTo>
                  <a:lnTo>
                    <a:pt x="1559" y="766"/>
                  </a:lnTo>
                  <a:lnTo>
                    <a:pt x="1559" y="792"/>
                  </a:lnTo>
                  <a:lnTo>
                    <a:pt x="1564" y="819"/>
                  </a:lnTo>
                  <a:lnTo>
                    <a:pt x="1564" y="835"/>
                  </a:lnTo>
                  <a:lnTo>
                    <a:pt x="1570" y="845"/>
                  </a:lnTo>
                  <a:lnTo>
                    <a:pt x="1576" y="851"/>
                  </a:lnTo>
                  <a:lnTo>
                    <a:pt x="1576" y="845"/>
                  </a:lnTo>
                  <a:lnTo>
                    <a:pt x="1581" y="840"/>
                  </a:lnTo>
                  <a:lnTo>
                    <a:pt x="1581" y="824"/>
                  </a:lnTo>
                  <a:lnTo>
                    <a:pt x="1587" y="814"/>
                  </a:lnTo>
                  <a:lnTo>
                    <a:pt x="1587" y="798"/>
                  </a:lnTo>
                  <a:lnTo>
                    <a:pt x="1593" y="782"/>
                  </a:lnTo>
                  <a:lnTo>
                    <a:pt x="1593" y="766"/>
                  </a:lnTo>
                  <a:lnTo>
                    <a:pt x="1598" y="755"/>
                  </a:lnTo>
                  <a:lnTo>
                    <a:pt x="1598" y="744"/>
                  </a:lnTo>
                  <a:lnTo>
                    <a:pt x="1598" y="734"/>
                  </a:lnTo>
                  <a:lnTo>
                    <a:pt x="1604" y="729"/>
                  </a:lnTo>
                  <a:lnTo>
                    <a:pt x="1610" y="734"/>
                  </a:lnTo>
                  <a:lnTo>
                    <a:pt x="1615" y="744"/>
                  </a:lnTo>
                  <a:lnTo>
                    <a:pt x="1615" y="755"/>
                  </a:lnTo>
                  <a:lnTo>
                    <a:pt x="1621" y="766"/>
                  </a:lnTo>
                  <a:lnTo>
                    <a:pt x="1621" y="782"/>
                  </a:lnTo>
                  <a:lnTo>
                    <a:pt x="1627" y="798"/>
                  </a:lnTo>
                  <a:lnTo>
                    <a:pt x="1627" y="814"/>
                  </a:lnTo>
                  <a:lnTo>
                    <a:pt x="1632" y="824"/>
                  </a:lnTo>
                  <a:lnTo>
                    <a:pt x="1632" y="840"/>
                  </a:lnTo>
                  <a:lnTo>
                    <a:pt x="1638" y="845"/>
                  </a:lnTo>
                  <a:lnTo>
                    <a:pt x="1644" y="851"/>
                  </a:lnTo>
                  <a:lnTo>
                    <a:pt x="1644" y="845"/>
                  </a:lnTo>
                  <a:lnTo>
                    <a:pt x="1649" y="835"/>
                  </a:lnTo>
                  <a:lnTo>
                    <a:pt x="1649" y="819"/>
                  </a:lnTo>
                  <a:lnTo>
                    <a:pt x="1655" y="792"/>
                  </a:lnTo>
                  <a:lnTo>
                    <a:pt x="1655" y="766"/>
                  </a:lnTo>
                  <a:lnTo>
                    <a:pt x="1661" y="729"/>
                  </a:lnTo>
                  <a:lnTo>
                    <a:pt x="1661" y="686"/>
                  </a:lnTo>
                  <a:lnTo>
                    <a:pt x="1666" y="643"/>
                  </a:lnTo>
                  <a:lnTo>
                    <a:pt x="1666" y="590"/>
                  </a:lnTo>
                  <a:lnTo>
                    <a:pt x="1672" y="537"/>
                  </a:lnTo>
                  <a:lnTo>
                    <a:pt x="1672" y="484"/>
                  </a:lnTo>
                  <a:lnTo>
                    <a:pt x="1678" y="426"/>
                  </a:lnTo>
                  <a:lnTo>
                    <a:pt x="1678" y="367"/>
                  </a:lnTo>
                  <a:lnTo>
                    <a:pt x="1683" y="314"/>
                  </a:lnTo>
                  <a:lnTo>
                    <a:pt x="1683" y="261"/>
                  </a:lnTo>
                  <a:lnTo>
                    <a:pt x="1689" y="208"/>
                  </a:lnTo>
                  <a:lnTo>
                    <a:pt x="1689" y="165"/>
                  </a:lnTo>
                  <a:lnTo>
                    <a:pt x="1695" y="123"/>
                  </a:lnTo>
                  <a:lnTo>
                    <a:pt x="1695" y="85"/>
                  </a:lnTo>
                  <a:lnTo>
                    <a:pt x="1700" y="59"/>
                  </a:lnTo>
                  <a:lnTo>
                    <a:pt x="1700" y="32"/>
                  </a:lnTo>
                  <a:lnTo>
                    <a:pt x="1706" y="16"/>
                  </a:lnTo>
                  <a:lnTo>
                    <a:pt x="1706" y="6"/>
                  </a:lnTo>
                  <a:lnTo>
                    <a:pt x="1712" y="0"/>
                  </a:lnTo>
                  <a:lnTo>
                    <a:pt x="1717" y="6"/>
                  </a:lnTo>
                  <a:lnTo>
                    <a:pt x="1717" y="11"/>
                  </a:lnTo>
                  <a:lnTo>
                    <a:pt x="1723" y="27"/>
                  </a:lnTo>
                  <a:lnTo>
                    <a:pt x="1723" y="37"/>
                  </a:lnTo>
                  <a:lnTo>
                    <a:pt x="1729" y="53"/>
                  </a:lnTo>
                  <a:lnTo>
                    <a:pt x="1729" y="69"/>
                  </a:lnTo>
                  <a:lnTo>
                    <a:pt x="1734" y="85"/>
                  </a:lnTo>
                  <a:lnTo>
                    <a:pt x="1734" y="96"/>
                  </a:lnTo>
                  <a:lnTo>
                    <a:pt x="1740" y="107"/>
                  </a:lnTo>
                  <a:lnTo>
                    <a:pt x="1740" y="117"/>
                  </a:lnTo>
                  <a:lnTo>
                    <a:pt x="1746" y="123"/>
                  </a:lnTo>
                  <a:lnTo>
                    <a:pt x="1751" y="117"/>
                  </a:lnTo>
                  <a:lnTo>
                    <a:pt x="1757" y="107"/>
                  </a:lnTo>
                  <a:lnTo>
                    <a:pt x="1757" y="96"/>
                  </a:lnTo>
                  <a:lnTo>
                    <a:pt x="1763" y="85"/>
                  </a:lnTo>
                  <a:lnTo>
                    <a:pt x="1763" y="69"/>
                  </a:lnTo>
                  <a:lnTo>
                    <a:pt x="1768" y="53"/>
                  </a:lnTo>
                  <a:lnTo>
                    <a:pt x="1768" y="37"/>
                  </a:lnTo>
                  <a:lnTo>
                    <a:pt x="1774" y="27"/>
                  </a:lnTo>
                  <a:lnTo>
                    <a:pt x="1774" y="11"/>
                  </a:lnTo>
                  <a:lnTo>
                    <a:pt x="1780" y="6"/>
                  </a:lnTo>
                  <a:lnTo>
                    <a:pt x="1785" y="0"/>
                  </a:lnTo>
                  <a:lnTo>
                    <a:pt x="1785" y="6"/>
                  </a:lnTo>
                  <a:lnTo>
                    <a:pt x="1791" y="16"/>
                  </a:lnTo>
                  <a:lnTo>
                    <a:pt x="1791" y="32"/>
                  </a:lnTo>
                  <a:lnTo>
                    <a:pt x="1797" y="59"/>
                  </a:lnTo>
                  <a:lnTo>
                    <a:pt x="1797" y="85"/>
                  </a:lnTo>
                  <a:lnTo>
                    <a:pt x="1797" y="123"/>
                  </a:lnTo>
                  <a:lnTo>
                    <a:pt x="1802" y="165"/>
                  </a:lnTo>
                  <a:lnTo>
                    <a:pt x="1802" y="208"/>
                  </a:lnTo>
                  <a:lnTo>
                    <a:pt x="1808" y="261"/>
                  </a:lnTo>
                  <a:lnTo>
                    <a:pt x="1808" y="314"/>
                  </a:lnTo>
                  <a:lnTo>
                    <a:pt x="1814" y="367"/>
                  </a:lnTo>
                  <a:lnTo>
                    <a:pt x="1814" y="426"/>
                  </a:lnTo>
                  <a:lnTo>
                    <a:pt x="1819" y="484"/>
                  </a:lnTo>
                  <a:lnTo>
                    <a:pt x="1819" y="537"/>
                  </a:lnTo>
                  <a:lnTo>
                    <a:pt x="1825" y="590"/>
                  </a:lnTo>
                  <a:lnTo>
                    <a:pt x="1825" y="643"/>
                  </a:lnTo>
                  <a:lnTo>
                    <a:pt x="1831" y="686"/>
                  </a:lnTo>
                  <a:lnTo>
                    <a:pt x="1831" y="729"/>
                  </a:lnTo>
                  <a:lnTo>
                    <a:pt x="1836" y="766"/>
                  </a:lnTo>
                  <a:lnTo>
                    <a:pt x="1836" y="792"/>
                  </a:lnTo>
                  <a:lnTo>
                    <a:pt x="1842" y="819"/>
                  </a:lnTo>
                  <a:lnTo>
                    <a:pt x="1842" y="835"/>
                  </a:lnTo>
                  <a:lnTo>
                    <a:pt x="1848" y="845"/>
                  </a:lnTo>
                  <a:lnTo>
                    <a:pt x="1853" y="851"/>
                  </a:lnTo>
                  <a:lnTo>
                    <a:pt x="1853" y="845"/>
                  </a:lnTo>
                  <a:lnTo>
                    <a:pt x="1859" y="840"/>
                  </a:lnTo>
                  <a:lnTo>
                    <a:pt x="1859" y="824"/>
                  </a:lnTo>
                  <a:lnTo>
                    <a:pt x="1865" y="814"/>
                  </a:lnTo>
                  <a:lnTo>
                    <a:pt x="1865" y="798"/>
                  </a:lnTo>
                  <a:lnTo>
                    <a:pt x="1870" y="782"/>
                  </a:lnTo>
                  <a:lnTo>
                    <a:pt x="1870" y="766"/>
                  </a:lnTo>
                  <a:lnTo>
                    <a:pt x="1876" y="755"/>
                  </a:lnTo>
                  <a:lnTo>
                    <a:pt x="1876" y="744"/>
                  </a:lnTo>
                  <a:lnTo>
                    <a:pt x="1882" y="734"/>
                  </a:lnTo>
                  <a:lnTo>
                    <a:pt x="1887" y="729"/>
                  </a:lnTo>
                  <a:lnTo>
                    <a:pt x="1893" y="734"/>
                  </a:lnTo>
                  <a:lnTo>
                    <a:pt x="1893" y="744"/>
                  </a:lnTo>
                  <a:lnTo>
                    <a:pt x="1899" y="755"/>
                  </a:lnTo>
                  <a:lnTo>
                    <a:pt x="1899" y="766"/>
                  </a:lnTo>
                  <a:lnTo>
                    <a:pt x="1904" y="782"/>
                  </a:lnTo>
                  <a:lnTo>
                    <a:pt x="1904" y="798"/>
                  </a:lnTo>
                  <a:lnTo>
                    <a:pt x="1910" y="814"/>
                  </a:lnTo>
                  <a:lnTo>
                    <a:pt x="1910" y="824"/>
                  </a:lnTo>
                  <a:lnTo>
                    <a:pt x="1916" y="840"/>
                  </a:lnTo>
                  <a:lnTo>
                    <a:pt x="1916" y="845"/>
                  </a:lnTo>
                  <a:lnTo>
                    <a:pt x="1921" y="851"/>
                  </a:lnTo>
                  <a:lnTo>
                    <a:pt x="1927" y="845"/>
                  </a:lnTo>
                  <a:lnTo>
                    <a:pt x="1927" y="835"/>
                  </a:lnTo>
                  <a:lnTo>
                    <a:pt x="1933" y="819"/>
                  </a:lnTo>
                  <a:lnTo>
                    <a:pt x="1933" y="792"/>
                  </a:lnTo>
                  <a:lnTo>
                    <a:pt x="1938" y="766"/>
                  </a:lnTo>
                  <a:lnTo>
                    <a:pt x="1938" y="729"/>
                  </a:lnTo>
                  <a:lnTo>
                    <a:pt x="1944" y="686"/>
                  </a:lnTo>
                  <a:lnTo>
                    <a:pt x="1944" y="643"/>
                  </a:lnTo>
                  <a:lnTo>
                    <a:pt x="1950" y="590"/>
                  </a:lnTo>
                  <a:lnTo>
                    <a:pt x="1950" y="537"/>
                  </a:lnTo>
                  <a:lnTo>
                    <a:pt x="1955" y="484"/>
                  </a:lnTo>
                  <a:lnTo>
                    <a:pt x="1955" y="426"/>
                  </a:lnTo>
                  <a:lnTo>
                    <a:pt x="1961" y="367"/>
                  </a:lnTo>
                  <a:lnTo>
                    <a:pt x="1961" y="314"/>
                  </a:lnTo>
                  <a:lnTo>
                    <a:pt x="1967" y="261"/>
                  </a:lnTo>
                  <a:lnTo>
                    <a:pt x="1967" y="208"/>
                  </a:lnTo>
                  <a:lnTo>
                    <a:pt x="1972" y="165"/>
                  </a:lnTo>
                  <a:lnTo>
                    <a:pt x="1972" y="123"/>
                  </a:lnTo>
                  <a:lnTo>
                    <a:pt x="1978" y="85"/>
                  </a:lnTo>
                  <a:lnTo>
                    <a:pt x="1978" y="59"/>
                  </a:lnTo>
                  <a:lnTo>
                    <a:pt x="1984" y="32"/>
                  </a:lnTo>
                  <a:lnTo>
                    <a:pt x="1984" y="16"/>
                  </a:lnTo>
                  <a:lnTo>
                    <a:pt x="1989" y="6"/>
                  </a:lnTo>
                  <a:lnTo>
                    <a:pt x="1995" y="0"/>
                  </a:lnTo>
                  <a:lnTo>
                    <a:pt x="1995" y="6"/>
                  </a:lnTo>
                  <a:lnTo>
                    <a:pt x="1995" y="11"/>
                  </a:lnTo>
                  <a:lnTo>
                    <a:pt x="2001" y="27"/>
                  </a:lnTo>
                  <a:lnTo>
                    <a:pt x="2001" y="37"/>
                  </a:lnTo>
                  <a:lnTo>
                    <a:pt x="2006" y="53"/>
                  </a:lnTo>
                  <a:lnTo>
                    <a:pt x="2006" y="69"/>
                  </a:lnTo>
                  <a:lnTo>
                    <a:pt x="2012" y="85"/>
                  </a:lnTo>
                  <a:lnTo>
                    <a:pt x="2012" y="96"/>
                  </a:lnTo>
                  <a:lnTo>
                    <a:pt x="2018" y="107"/>
                  </a:lnTo>
                  <a:lnTo>
                    <a:pt x="2018" y="117"/>
                  </a:lnTo>
                  <a:lnTo>
                    <a:pt x="2023" y="123"/>
                  </a:lnTo>
                  <a:lnTo>
                    <a:pt x="2029" y="117"/>
                  </a:lnTo>
                  <a:lnTo>
                    <a:pt x="2035" y="107"/>
                  </a:lnTo>
                  <a:lnTo>
                    <a:pt x="2035" y="96"/>
                  </a:lnTo>
                  <a:lnTo>
                    <a:pt x="2040" y="85"/>
                  </a:lnTo>
                  <a:lnTo>
                    <a:pt x="2040" y="69"/>
                  </a:lnTo>
                  <a:lnTo>
                    <a:pt x="2046" y="53"/>
                  </a:lnTo>
                  <a:lnTo>
                    <a:pt x="2046" y="37"/>
                  </a:lnTo>
                  <a:lnTo>
                    <a:pt x="2052" y="27"/>
                  </a:lnTo>
                  <a:lnTo>
                    <a:pt x="2052" y="11"/>
                  </a:lnTo>
                  <a:lnTo>
                    <a:pt x="2057" y="6"/>
                  </a:lnTo>
                  <a:lnTo>
                    <a:pt x="2063" y="0"/>
                  </a:lnTo>
                  <a:lnTo>
                    <a:pt x="2063" y="6"/>
                  </a:lnTo>
                  <a:lnTo>
                    <a:pt x="2069" y="16"/>
                  </a:lnTo>
                  <a:lnTo>
                    <a:pt x="2069" y="32"/>
                  </a:lnTo>
                  <a:lnTo>
                    <a:pt x="2075" y="59"/>
                  </a:lnTo>
                  <a:lnTo>
                    <a:pt x="2075" y="85"/>
                  </a:lnTo>
                  <a:lnTo>
                    <a:pt x="2080" y="123"/>
                  </a:lnTo>
                  <a:lnTo>
                    <a:pt x="2080" y="165"/>
                  </a:lnTo>
                  <a:lnTo>
                    <a:pt x="2086" y="208"/>
                  </a:lnTo>
                  <a:lnTo>
                    <a:pt x="2086" y="261"/>
                  </a:lnTo>
                  <a:lnTo>
                    <a:pt x="2092" y="314"/>
                  </a:lnTo>
                  <a:lnTo>
                    <a:pt x="2092" y="367"/>
                  </a:lnTo>
                  <a:lnTo>
                    <a:pt x="2097" y="426"/>
                  </a:lnTo>
                  <a:lnTo>
                    <a:pt x="2097" y="484"/>
                  </a:lnTo>
                  <a:lnTo>
                    <a:pt x="2103" y="537"/>
                  </a:lnTo>
                  <a:lnTo>
                    <a:pt x="2103" y="590"/>
                  </a:lnTo>
                  <a:lnTo>
                    <a:pt x="2109" y="643"/>
                  </a:lnTo>
                  <a:lnTo>
                    <a:pt x="2109" y="686"/>
                  </a:lnTo>
                  <a:lnTo>
                    <a:pt x="2114" y="729"/>
                  </a:lnTo>
                  <a:lnTo>
                    <a:pt x="2114" y="766"/>
                  </a:lnTo>
                  <a:lnTo>
                    <a:pt x="2120" y="792"/>
                  </a:lnTo>
                  <a:lnTo>
                    <a:pt x="2120" y="819"/>
                  </a:lnTo>
                  <a:lnTo>
                    <a:pt x="2126" y="835"/>
                  </a:lnTo>
                  <a:lnTo>
                    <a:pt x="2126" y="845"/>
                  </a:lnTo>
                  <a:lnTo>
                    <a:pt x="2131" y="851"/>
                  </a:lnTo>
                  <a:lnTo>
                    <a:pt x="2137" y="845"/>
                  </a:lnTo>
                  <a:lnTo>
                    <a:pt x="2137" y="840"/>
                  </a:lnTo>
                  <a:lnTo>
                    <a:pt x="2143" y="824"/>
                  </a:lnTo>
                  <a:lnTo>
                    <a:pt x="2143" y="814"/>
                  </a:lnTo>
                  <a:lnTo>
                    <a:pt x="2148" y="798"/>
                  </a:lnTo>
                  <a:lnTo>
                    <a:pt x="2148" y="782"/>
                  </a:lnTo>
                  <a:lnTo>
                    <a:pt x="2154" y="766"/>
                  </a:lnTo>
                  <a:lnTo>
                    <a:pt x="2154" y="755"/>
                  </a:lnTo>
                  <a:lnTo>
                    <a:pt x="2160" y="744"/>
                  </a:lnTo>
                  <a:lnTo>
                    <a:pt x="2160" y="734"/>
                  </a:lnTo>
                  <a:lnTo>
                    <a:pt x="2165" y="729"/>
                  </a:lnTo>
                  <a:lnTo>
                    <a:pt x="2171" y="734"/>
                  </a:lnTo>
                  <a:lnTo>
                    <a:pt x="2177" y="744"/>
                  </a:lnTo>
                  <a:lnTo>
                    <a:pt x="2177" y="755"/>
                  </a:lnTo>
                  <a:lnTo>
                    <a:pt x="2182" y="766"/>
                  </a:lnTo>
                  <a:lnTo>
                    <a:pt x="2182" y="782"/>
                  </a:lnTo>
                  <a:lnTo>
                    <a:pt x="2188" y="798"/>
                  </a:lnTo>
                  <a:lnTo>
                    <a:pt x="2188" y="814"/>
                  </a:lnTo>
                  <a:lnTo>
                    <a:pt x="2194" y="824"/>
                  </a:lnTo>
                  <a:lnTo>
                    <a:pt x="2194" y="840"/>
                  </a:lnTo>
                  <a:lnTo>
                    <a:pt x="2194" y="845"/>
                  </a:lnTo>
                  <a:lnTo>
                    <a:pt x="2199" y="851"/>
                  </a:lnTo>
                  <a:lnTo>
                    <a:pt x="2205" y="845"/>
                  </a:lnTo>
                  <a:lnTo>
                    <a:pt x="2205" y="835"/>
                  </a:lnTo>
                  <a:lnTo>
                    <a:pt x="2211" y="819"/>
                  </a:lnTo>
                  <a:lnTo>
                    <a:pt x="2211" y="792"/>
                  </a:lnTo>
                  <a:lnTo>
                    <a:pt x="2216" y="766"/>
                  </a:lnTo>
                  <a:lnTo>
                    <a:pt x="2216" y="729"/>
                  </a:lnTo>
                  <a:lnTo>
                    <a:pt x="2222" y="686"/>
                  </a:lnTo>
                  <a:lnTo>
                    <a:pt x="2222" y="643"/>
                  </a:lnTo>
                  <a:lnTo>
                    <a:pt x="2228" y="590"/>
                  </a:lnTo>
                  <a:lnTo>
                    <a:pt x="2228" y="537"/>
                  </a:lnTo>
                  <a:lnTo>
                    <a:pt x="2233" y="484"/>
                  </a:lnTo>
                  <a:lnTo>
                    <a:pt x="2233" y="426"/>
                  </a:lnTo>
                  <a:lnTo>
                    <a:pt x="2239" y="367"/>
                  </a:lnTo>
                  <a:lnTo>
                    <a:pt x="2239" y="314"/>
                  </a:lnTo>
                  <a:lnTo>
                    <a:pt x="2245" y="261"/>
                  </a:lnTo>
                  <a:lnTo>
                    <a:pt x="2245" y="208"/>
                  </a:lnTo>
                  <a:lnTo>
                    <a:pt x="2250" y="165"/>
                  </a:lnTo>
                  <a:lnTo>
                    <a:pt x="2250" y="123"/>
                  </a:lnTo>
                  <a:lnTo>
                    <a:pt x="2256" y="85"/>
                  </a:lnTo>
                  <a:lnTo>
                    <a:pt x="2256" y="59"/>
                  </a:lnTo>
                  <a:lnTo>
                    <a:pt x="2262" y="32"/>
                  </a:lnTo>
                  <a:lnTo>
                    <a:pt x="2262" y="16"/>
                  </a:lnTo>
                  <a:lnTo>
                    <a:pt x="2267" y="6"/>
                  </a:lnTo>
                  <a:lnTo>
                    <a:pt x="2273" y="0"/>
                  </a:lnTo>
                  <a:lnTo>
                    <a:pt x="2273" y="6"/>
                  </a:lnTo>
                  <a:lnTo>
                    <a:pt x="2279" y="11"/>
                  </a:lnTo>
                  <a:lnTo>
                    <a:pt x="2279" y="27"/>
                  </a:lnTo>
                  <a:lnTo>
                    <a:pt x="2284" y="37"/>
                  </a:lnTo>
                  <a:lnTo>
                    <a:pt x="2284" y="53"/>
                  </a:lnTo>
                  <a:lnTo>
                    <a:pt x="2290" y="69"/>
                  </a:lnTo>
                  <a:lnTo>
                    <a:pt x="2290" y="85"/>
                  </a:lnTo>
                  <a:lnTo>
                    <a:pt x="2296" y="96"/>
                  </a:lnTo>
                  <a:lnTo>
                    <a:pt x="2296" y="107"/>
                  </a:lnTo>
                  <a:lnTo>
                    <a:pt x="2301" y="117"/>
                  </a:lnTo>
                  <a:lnTo>
                    <a:pt x="2307" y="123"/>
                  </a:lnTo>
                  <a:lnTo>
                    <a:pt x="2313" y="117"/>
                  </a:lnTo>
                  <a:lnTo>
                    <a:pt x="2313" y="107"/>
                  </a:lnTo>
                  <a:lnTo>
                    <a:pt x="2318" y="96"/>
                  </a:lnTo>
                  <a:lnTo>
                    <a:pt x="2318" y="85"/>
                  </a:lnTo>
                  <a:lnTo>
                    <a:pt x="2324" y="69"/>
                  </a:lnTo>
                  <a:lnTo>
                    <a:pt x="2324" y="53"/>
                  </a:lnTo>
                  <a:lnTo>
                    <a:pt x="2330" y="37"/>
                  </a:lnTo>
                  <a:lnTo>
                    <a:pt x="2330" y="27"/>
                  </a:lnTo>
                  <a:lnTo>
                    <a:pt x="2335" y="11"/>
                  </a:lnTo>
                  <a:lnTo>
                    <a:pt x="2335" y="6"/>
                  </a:lnTo>
                  <a:lnTo>
                    <a:pt x="2341" y="0"/>
                  </a:lnTo>
                  <a:lnTo>
                    <a:pt x="2347" y="6"/>
                  </a:lnTo>
                  <a:lnTo>
                    <a:pt x="2347" y="16"/>
                  </a:lnTo>
                  <a:lnTo>
                    <a:pt x="2352" y="32"/>
                  </a:lnTo>
                  <a:lnTo>
                    <a:pt x="2352" y="59"/>
                  </a:lnTo>
                  <a:lnTo>
                    <a:pt x="2358" y="85"/>
                  </a:lnTo>
                  <a:lnTo>
                    <a:pt x="2358" y="123"/>
                  </a:lnTo>
                  <a:lnTo>
                    <a:pt x="2364" y="165"/>
                  </a:lnTo>
                  <a:lnTo>
                    <a:pt x="2364" y="208"/>
                  </a:lnTo>
                  <a:lnTo>
                    <a:pt x="2369" y="261"/>
                  </a:lnTo>
                  <a:lnTo>
                    <a:pt x="2369" y="314"/>
                  </a:lnTo>
                  <a:lnTo>
                    <a:pt x="2375" y="367"/>
                  </a:lnTo>
                  <a:lnTo>
                    <a:pt x="2375" y="426"/>
                  </a:lnTo>
                  <a:lnTo>
                    <a:pt x="2381" y="484"/>
                  </a:lnTo>
                  <a:lnTo>
                    <a:pt x="2381" y="537"/>
                  </a:lnTo>
                  <a:lnTo>
                    <a:pt x="2386" y="590"/>
                  </a:lnTo>
                  <a:lnTo>
                    <a:pt x="2386" y="643"/>
                  </a:lnTo>
                  <a:lnTo>
                    <a:pt x="2392" y="686"/>
                  </a:lnTo>
                  <a:lnTo>
                    <a:pt x="2392" y="729"/>
                  </a:lnTo>
                  <a:lnTo>
                    <a:pt x="2398" y="766"/>
                  </a:lnTo>
                  <a:lnTo>
                    <a:pt x="2398" y="792"/>
                  </a:lnTo>
                  <a:lnTo>
                    <a:pt x="2398" y="819"/>
                  </a:lnTo>
                  <a:lnTo>
                    <a:pt x="2403" y="835"/>
                  </a:lnTo>
                  <a:lnTo>
                    <a:pt x="2403" y="845"/>
                  </a:lnTo>
                  <a:lnTo>
                    <a:pt x="2409" y="851"/>
                  </a:lnTo>
                  <a:lnTo>
                    <a:pt x="2415" y="845"/>
                  </a:lnTo>
                  <a:lnTo>
                    <a:pt x="2415" y="840"/>
                  </a:lnTo>
                  <a:lnTo>
                    <a:pt x="2420" y="824"/>
                  </a:lnTo>
                  <a:lnTo>
                    <a:pt x="2420" y="814"/>
                  </a:lnTo>
                  <a:lnTo>
                    <a:pt x="2426" y="798"/>
                  </a:lnTo>
                  <a:lnTo>
                    <a:pt x="2426" y="782"/>
                  </a:lnTo>
                  <a:lnTo>
                    <a:pt x="2432" y="766"/>
                  </a:lnTo>
                  <a:lnTo>
                    <a:pt x="2432" y="755"/>
                  </a:lnTo>
                  <a:lnTo>
                    <a:pt x="2437" y="744"/>
                  </a:lnTo>
                  <a:lnTo>
                    <a:pt x="2437" y="734"/>
                  </a:lnTo>
                  <a:lnTo>
                    <a:pt x="2443" y="729"/>
                  </a:lnTo>
                  <a:lnTo>
                    <a:pt x="2449" y="734"/>
                  </a:lnTo>
                  <a:lnTo>
                    <a:pt x="2454" y="744"/>
                  </a:lnTo>
                  <a:lnTo>
                    <a:pt x="2454" y="755"/>
                  </a:lnTo>
                  <a:lnTo>
                    <a:pt x="2460" y="766"/>
                  </a:lnTo>
                  <a:lnTo>
                    <a:pt x="2460" y="782"/>
                  </a:lnTo>
                  <a:lnTo>
                    <a:pt x="2466" y="798"/>
                  </a:lnTo>
                  <a:lnTo>
                    <a:pt x="2466" y="814"/>
                  </a:lnTo>
                  <a:lnTo>
                    <a:pt x="2471" y="824"/>
                  </a:lnTo>
                  <a:lnTo>
                    <a:pt x="2471" y="840"/>
                  </a:lnTo>
                  <a:lnTo>
                    <a:pt x="2477" y="845"/>
                  </a:lnTo>
                  <a:lnTo>
                    <a:pt x="2483" y="851"/>
                  </a:lnTo>
                  <a:lnTo>
                    <a:pt x="2483" y="845"/>
                  </a:lnTo>
                  <a:lnTo>
                    <a:pt x="2488" y="835"/>
                  </a:lnTo>
                  <a:lnTo>
                    <a:pt x="2488" y="819"/>
                  </a:lnTo>
                  <a:lnTo>
                    <a:pt x="2494" y="792"/>
                  </a:lnTo>
                  <a:lnTo>
                    <a:pt x="2494" y="766"/>
                  </a:lnTo>
                  <a:lnTo>
                    <a:pt x="2500" y="729"/>
                  </a:lnTo>
                  <a:lnTo>
                    <a:pt x="2500" y="686"/>
                  </a:lnTo>
                  <a:lnTo>
                    <a:pt x="2505" y="643"/>
                  </a:lnTo>
                  <a:lnTo>
                    <a:pt x="2505" y="590"/>
                  </a:lnTo>
                  <a:lnTo>
                    <a:pt x="2511" y="537"/>
                  </a:lnTo>
                  <a:lnTo>
                    <a:pt x="2511" y="484"/>
                  </a:lnTo>
                  <a:lnTo>
                    <a:pt x="2517" y="426"/>
                  </a:lnTo>
                  <a:lnTo>
                    <a:pt x="2517" y="367"/>
                  </a:lnTo>
                  <a:lnTo>
                    <a:pt x="2522" y="314"/>
                  </a:lnTo>
                  <a:lnTo>
                    <a:pt x="2522" y="261"/>
                  </a:lnTo>
                  <a:lnTo>
                    <a:pt x="2528" y="208"/>
                  </a:lnTo>
                  <a:lnTo>
                    <a:pt x="2528" y="165"/>
                  </a:lnTo>
                  <a:lnTo>
                    <a:pt x="2534" y="123"/>
                  </a:lnTo>
                  <a:lnTo>
                    <a:pt x="2534" y="85"/>
                  </a:lnTo>
                  <a:lnTo>
                    <a:pt x="2539" y="59"/>
                  </a:lnTo>
                  <a:lnTo>
                    <a:pt x="2539" y="32"/>
                  </a:lnTo>
                  <a:lnTo>
                    <a:pt x="2545" y="16"/>
                  </a:lnTo>
                  <a:lnTo>
                    <a:pt x="2545" y="6"/>
                  </a:lnTo>
                  <a:lnTo>
                    <a:pt x="2551" y="0"/>
                  </a:lnTo>
                  <a:lnTo>
                    <a:pt x="2556" y="6"/>
                  </a:lnTo>
                  <a:lnTo>
                    <a:pt x="2556" y="11"/>
                  </a:lnTo>
                  <a:lnTo>
                    <a:pt x="2562" y="27"/>
                  </a:lnTo>
                  <a:lnTo>
                    <a:pt x="2562" y="37"/>
                  </a:lnTo>
                  <a:lnTo>
                    <a:pt x="2568" y="53"/>
                  </a:lnTo>
                  <a:lnTo>
                    <a:pt x="2568" y="69"/>
                  </a:lnTo>
                  <a:lnTo>
                    <a:pt x="2573" y="85"/>
                  </a:lnTo>
                  <a:lnTo>
                    <a:pt x="2573" y="96"/>
                  </a:lnTo>
                  <a:lnTo>
                    <a:pt x="2579" y="107"/>
                  </a:lnTo>
                  <a:lnTo>
                    <a:pt x="2579" y="117"/>
                  </a:lnTo>
                  <a:lnTo>
                    <a:pt x="2585" y="123"/>
                  </a:lnTo>
                  <a:lnTo>
                    <a:pt x="2590" y="117"/>
                  </a:lnTo>
                  <a:lnTo>
                    <a:pt x="2596" y="107"/>
                  </a:lnTo>
                  <a:lnTo>
                    <a:pt x="2596" y="96"/>
                  </a:lnTo>
                  <a:lnTo>
                    <a:pt x="2596" y="85"/>
                  </a:lnTo>
                  <a:lnTo>
                    <a:pt x="2602" y="69"/>
                  </a:lnTo>
                  <a:lnTo>
                    <a:pt x="2602" y="53"/>
                  </a:lnTo>
                  <a:lnTo>
                    <a:pt x="2607" y="37"/>
                  </a:lnTo>
                  <a:lnTo>
                    <a:pt x="2607" y="27"/>
                  </a:lnTo>
                  <a:lnTo>
                    <a:pt x="2613" y="11"/>
                  </a:lnTo>
                  <a:lnTo>
                    <a:pt x="2613" y="6"/>
                  </a:lnTo>
                  <a:lnTo>
                    <a:pt x="2619" y="0"/>
                  </a:lnTo>
                  <a:lnTo>
                    <a:pt x="2624" y="6"/>
                  </a:lnTo>
                  <a:lnTo>
                    <a:pt x="2624" y="16"/>
                  </a:lnTo>
                  <a:lnTo>
                    <a:pt x="2630" y="32"/>
                  </a:lnTo>
                  <a:lnTo>
                    <a:pt x="2630" y="59"/>
                  </a:lnTo>
                  <a:lnTo>
                    <a:pt x="2636" y="85"/>
                  </a:lnTo>
                  <a:lnTo>
                    <a:pt x="2636" y="123"/>
                  </a:lnTo>
                  <a:lnTo>
                    <a:pt x="2641" y="165"/>
                  </a:lnTo>
                  <a:lnTo>
                    <a:pt x="2641" y="208"/>
                  </a:lnTo>
                  <a:lnTo>
                    <a:pt x="2647" y="261"/>
                  </a:lnTo>
                  <a:lnTo>
                    <a:pt x="2647" y="314"/>
                  </a:lnTo>
                  <a:lnTo>
                    <a:pt x="2653" y="367"/>
                  </a:lnTo>
                  <a:lnTo>
                    <a:pt x="2653" y="426"/>
                  </a:lnTo>
                  <a:lnTo>
                    <a:pt x="2658" y="484"/>
                  </a:lnTo>
                  <a:lnTo>
                    <a:pt x="2658" y="537"/>
                  </a:lnTo>
                  <a:lnTo>
                    <a:pt x="2664" y="590"/>
                  </a:lnTo>
                  <a:lnTo>
                    <a:pt x="2664" y="643"/>
                  </a:lnTo>
                  <a:lnTo>
                    <a:pt x="2670" y="686"/>
                  </a:lnTo>
                  <a:lnTo>
                    <a:pt x="2670" y="729"/>
                  </a:lnTo>
                  <a:lnTo>
                    <a:pt x="2675" y="766"/>
                  </a:lnTo>
                  <a:lnTo>
                    <a:pt x="2675" y="792"/>
                  </a:lnTo>
                  <a:lnTo>
                    <a:pt x="2681" y="819"/>
                  </a:lnTo>
                  <a:lnTo>
                    <a:pt x="2681" y="835"/>
                  </a:lnTo>
                  <a:lnTo>
                    <a:pt x="2687" y="845"/>
                  </a:lnTo>
                  <a:lnTo>
                    <a:pt x="2692" y="851"/>
                  </a:lnTo>
                  <a:lnTo>
                    <a:pt x="2692" y="845"/>
                  </a:lnTo>
                  <a:lnTo>
                    <a:pt x="2698" y="840"/>
                  </a:lnTo>
                  <a:lnTo>
                    <a:pt x="2698" y="824"/>
                  </a:lnTo>
                  <a:lnTo>
                    <a:pt x="2704" y="814"/>
                  </a:lnTo>
                  <a:lnTo>
                    <a:pt x="2704" y="798"/>
                  </a:lnTo>
                  <a:lnTo>
                    <a:pt x="2709" y="782"/>
                  </a:lnTo>
                  <a:lnTo>
                    <a:pt x="2709" y="766"/>
                  </a:lnTo>
                  <a:lnTo>
                    <a:pt x="2715" y="755"/>
                  </a:lnTo>
                  <a:lnTo>
                    <a:pt x="2715" y="744"/>
                  </a:lnTo>
                  <a:lnTo>
                    <a:pt x="2721" y="734"/>
                  </a:lnTo>
                  <a:lnTo>
                    <a:pt x="2726" y="729"/>
                  </a:lnTo>
                  <a:lnTo>
                    <a:pt x="2732" y="734"/>
                  </a:lnTo>
                  <a:lnTo>
                    <a:pt x="2732" y="744"/>
                  </a:lnTo>
                  <a:lnTo>
                    <a:pt x="2738" y="755"/>
                  </a:lnTo>
                  <a:lnTo>
                    <a:pt x="2738" y="766"/>
                  </a:lnTo>
                  <a:lnTo>
                    <a:pt x="2743" y="782"/>
                  </a:lnTo>
                  <a:lnTo>
                    <a:pt x="2743" y="798"/>
                  </a:lnTo>
                  <a:lnTo>
                    <a:pt x="2749" y="814"/>
                  </a:lnTo>
                  <a:lnTo>
                    <a:pt x="2749" y="824"/>
                  </a:lnTo>
                  <a:lnTo>
                    <a:pt x="2755" y="840"/>
                  </a:lnTo>
                  <a:lnTo>
                    <a:pt x="2755" y="845"/>
                  </a:lnTo>
                  <a:lnTo>
                    <a:pt x="2760" y="851"/>
                  </a:lnTo>
                  <a:lnTo>
                    <a:pt x="2766" y="845"/>
                  </a:lnTo>
                  <a:lnTo>
                    <a:pt x="2766" y="835"/>
                  </a:lnTo>
                  <a:lnTo>
                    <a:pt x="2772" y="819"/>
                  </a:lnTo>
                  <a:lnTo>
                    <a:pt x="2772" y="792"/>
                  </a:lnTo>
                  <a:lnTo>
                    <a:pt x="2777" y="766"/>
                  </a:lnTo>
                  <a:lnTo>
                    <a:pt x="2777" y="729"/>
                  </a:lnTo>
                  <a:lnTo>
                    <a:pt x="2783" y="686"/>
                  </a:lnTo>
                  <a:lnTo>
                    <a:pt x="2783" y="643"/>
                  </a:lnTo>
                  <a:lnTo>
                    <a:pt x="2789" y="590"/>
                  </a:lnTo>
                  <a:lnTo>
                    <a:pt x="2789" y="537"/>
                  </a:lnTo>
                  <a:lnTo>
                    <a:pt x="2795" y="484"/>
                  </a:lnTo>
                  <a:lnTo>
                    <a:pt x="2795" y="426"/>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a:grpSpLocks/>
          </p:cNvGrpSpPr>
          <p:nvPr/>
        </p:nvGrpSpPr>
        <p:grpSpPr bwMode="auto">
          <a:xfrm>
            <a:off x="1608993" y="511176"/>
            <a:ext cx="5704743" cy="2497138"/>
            <a:chOff x="1098" y="322"/>
            <a:chExt cx="3893" cy="1573"/>
          </a:xfrm>
        </p:grpSpPr>
        <p:sp>
          <p:nvSpPr>
            <p:cNvPr id="179270" name="Rectangle 70"/>
            <p:cNvSpPr>
              <a:spLocks noChangeArrowheads="1"/>
            </p:cNvSpPr>
            <p:nvPr/>
          </p:nvSpPr>
          <p:spPr bwMode="auto">
            <a:xfrm>
              <a:off x="1534" y="559"/>
              <a:ext cx="3356" cy="1079"/>
            </a:xfrm>
            <a:prstGeom prst="rect">
              <a:avLst/>
            </a:prstGeom>
            <a:noFill/>
            <a:ln w="9525">
              <a:noFill/>
              <a:miter lim="800000"/>
              <a:headEnd/>
              <a:tailEnd/>
            </a:ln>
          </p:spPr>
          <p:txBody>
            <a:bodyPr/>
            <a:lstStyle/>
            <a:p>
              <a:endParaRPr lang="fr-FR"/>
            </a:p>
          </p:txBody>
        </p:sp>
        <p:sp>
          <p:nvSpPr>
            <p:cNvPr id="179271" name="Rectangle 71"/>
            <p:cNvSpPr>
              <a:spLocks noChangeArrowheads="1"/>
            </p:cNvSpPr>
            <p:nvPr/>
          </p:nvSpPr>
          <p:spPr bwMode="auto">
            <a:xfrm>
              <a:off x="1534" y="559"/>
              <a:ext cx="3356" cy="1079"/>
            </a:xfrm>
            <a:prstGeom prst="rect">
              <a:avLst/>
            </a:prstGeom>
            <a:noFill/>
            <a:ln w="0">
              <a:solidFill>
                <a:srgbClr val="FFFFFF"/>
              </a:solidFill>
              <a:miter lim="800000"/>
              <a:headEnd/>
              <a:tailEnd/>
            </a:ln>
          </p:spPr>
          <p:txBody>
            <a:bodyPr/>
            <a:lstStyle/>
            <a:p>
              <a:endParaRPr lang="fr-FR"/>
            </a:p>
          </p:txBody>
        </p:sp>
        <p:sp>
          <p:nvSpPr>
            <p:cNvPr id="179272" name="Freeform 72"/>
            <p:cNvSpPr>
              <a:spLocks/>
            </p:cNvSpPr>
            <p:nvPr/>
          </p:nvSpPr>
          <p:spPr bwMode="auto">
            <a:xfrm>
              <a:off x="186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3" name="Freeform 73"/>
            <p:cNvSpPr>
              <a:spLocks/>
            </p:cNvSpPr>
            <p:nvPr/>
          </p:nvSpPr>
          <p:spPr bwMode="auto">
            <a:xfrm>
              <a:off x="2208"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4" name="Freeform 74"/>
            <p:cNvSpPr>
              <a:spLocks/>
            </p:cNvSpPr>
            <p:nvPr/>
          </p:nvSpPr>
          <p:spPr bwMode="auto">
            <a:xfrm>
              <a:off x="2541"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5" name="Freeform 75"/>
            <p:cNvSpPr>
              <a:spLocks/>
            </p:cNvSpPr>
            <p:nvPr/>
          </p:nvSpPr>
          <p:spPr bwMode="auto">
            <a:xfrm>
              <a:off x="287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6" name="Freeform 76"/>
            <p:cNvSpPr>
              <a:spLocks/>
            </p:cNvSpPr>
            <p:nvPr/>
          </p:nvSpPr>
          <p:spPr bwMode="auto">
            <a:xfrm>
              <a:off x="3215"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7" name="Freeform 77"/>
            <p:cNvSpPr>
              <a:spLocks/>
            </p:cNvSpPr>
            <p:nvPr/>
          </p:nvSpPr>
          <p:spPr bwMode="auto">
            <a:xfrm>
              <a:off x="3549"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8" name="Freeform 78"/>
            <p:cNvSpPr>
              <a:spLocks/>
            </p:cNvSpPr>
            <p:nvPr/>
          </p:nvSpPr>
          <p:spPr bwMode="auto">
            <a:xfrm>
              <a:off x="3882"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79" name="Freeform 79"/>
            <p:cNvSpPr>
              <a:spLocks/>
            </p:cNvSpPr>
            <p:nvPr/>
          </p:nvSpPr>
          <p:spPr bwMode="auto">
            <a:xfrm>
              <a:off x="421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0" name="Freeform 80"/>
            <p:cNvSpPr>
              <a:spLocks/>
            </p:cNvSpPr>
            <p:nvPr/>
          </p:nvSpPr>
          <p:spPr bwMode="auto">
            <a:xfrm>
              <a:off x="4556"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1" name="Freeform 81"/>
            <p:cNvSpPr>
              <a:spLocks/>
            </p:cNvSpPr>
            <p:nvPr/>
          </p:nvSpPr>
          <p:spPr bwMode="auto">
            <a:xfrm>
              <a:off x="4890" y="559"/>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82" name="Freeform 82"/>
            <p:cNvSpPr>
              <a:spLocks/>
            </p:cNvSpPr>
            <p:nvPr/>
          </p:nvSpPr>
          <p:spPr bwMode="auto">
            <a:xfrm>
              <a:off x="1534" y="1638"/>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3" name="Freeform 83"/>
            <p:cNvSpPr>
              <a:spLocks/>
            </p:cNvSpPr>
            <p:nvPr/>
          </p:nvSpPr>
          <p:spPr bwMode="auto">
            <a:xfrm>
              <a:off x="1534" y="137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4" name="Freeform 84"/>
            <p:cNvSpPr>
              <a:spLocks/>
            </p:cNvSpPr>
            <p:nvPr/>
          </p:nvSpPr>
          <p:spPr bwMode="auto">
            <a:xfrm>
              <a:off x="1534" y="110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5" name="Freeform 85"/>
            <p:cNvSpPr>
              <a:spLocks/>
            </p:cNvSpPr>
            <p:nvPr/>
          </p:nvSpPr>
          <p:spPr bwMode="auto">
            <a:xfrm>
              <a:off x="1534" y="827"/>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6" name="Freeform 86"/>
            <p:cNvSpPr>
              <a:spLocks/>
            </p:cNvSpPr>
            <p:nvPr/>
          </p:nvSpPr>
          <p:spPr bwMode="auto">
            <a:xfrm>
              <a:off x="1534" y="55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87" name="Line 87"/>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288" name="Freeform 88"/>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89" name="Line 89"/>
            <p:cNvSpPr>
              <a:spLocks noChangeShapeType="1"/>
            </p:cNvSpPr>
            <p:nvPr/>
          </p:nvSpPr>
          <p:spPr bwMode="auto">
            <a:xfrm>
              <a:off x="1534" y="1638"/>
              <a:ext cx="3356" cy="1"/>
            </a:xfrm>
            <a:prstGeom prst="line">
              <a:avLst/>
            </a:prstGeom>
            <a:noFill/>
            <a:ln w="0">
              <a:solidFill>
                <a:srgbClr val="000000"/>
              </a:solidFill>
              <a:round/>
              <a:headEnd/>
              <a:tailEnd/>
            </a:ln>
          </p:spPr>
          <p:txBody>
            <a:bodyPr/>
            <a:lstStyle/>
            <a:p>
              <a:endParaRPr lang="fr-FR"/>
            </a:p>
          </p:txBody>
        </p:sp>
        <p:sp>
          <p:nvSpPr>
            <p:cNvPr id="179290" name="Rectangle 90"/>
            <p:cNvSpPr>
              <a:spLocks noChangeArrowheads="1"/>
            </p:cNvSpPr>
            <p:nvPr/>
          </p:nvSpPr>
          <p:spPr bwMode="auto">
            <a:xfrm>
              <a:off x="1530"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91" name="Line 91"/>
            <p:cNvSpPr>
              <a:spLocks noChangeShapeType="1"/>
            </p:cNvSpPr>
            <p:nvPr/>
          </p:nvSpPr>
          <p:spPr bwMode="auto">
            <a:xfrm flipV="1">
              <a:off x="1868" y="1606"/>
              <a:ext cx="1" cy="32"/>
            </a:xfrm>
            <a:prstGeom prst="line">
              <a:avLst/>
            </a:prstGeom>
            <a:noFill/>
            <a:ln w="0">
              <a:solidFill>
                <a:srgbClr val="000000"/>
              </a:solidFill>
              <a:round/>
              <a:headEnd/>
              <a:tailEnd/>
            </a:ln>
          </p:spPr>
          <p:txBody>
            <a:bodyPr/>
            <a:lstStyle/>
            <a:p>
              <a:endParaRPr lang="fr-FR"/>
            </a:p>
          </p:txBody>
        </p:sp>
        <p:sp>
          <p:nvSpPr>
            <p:cNvPr id="179292" name="Line 92"/>
            <p:cNvSpPr>
              <a:spLocks noChangeShapeType="1"/>
            </p:cNvSpPr>
            <p:nvPr/>
          </p:nvSpPr>
          <p:spPr bwMode="auto">
            <a:xfrm>
              <a:off x="1868" y="559"/>
              <a:ext cx="1" cy="32"/>
            </a:xfrm>
            <a:prstGeom prst="line">
              <a:avLst/>
            </a:prstGeom>
            <a:noFill/>
            <a:ln w="0">
              <a:solidFill>
                <a:srgbClr val="000000"/>
              </a:solidFill>
              <a:round/>
              <a:headEnd/>
              <a:tailEnd/>
            </a:ln>
          </p:spPr>
          <p:txBody>
            <a:bodyPr/>
            <a:lstStyle/>
            <a:p>
              <a:endParaRPr lang="fr-FR"/>
            </a:p>
          </p:txBody>
        </p:sp>
        <p:sp>
          <p:nvSpPr>
            <p:cNvPr id="179293" name="Rectangle 93"/>
            <p:cNvSpPr>
              <a:spLocks noChangeArrowheads="1"/>
            </p:cNvSpPr>
            <p:nvPr/>
          </p:nvSpPr>
          <p:spPr bwMode="auto">
            <a:xfrm>
              <a:off x="186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94" name="Line 94"/>
            <p:cNvSpPr>
              <a:spLocks noChangeShapeType="1"/>
            </p:cNvSpPr>
            <p:nvPr/>
          </p:nvSpPr>
          <p:spPr bwMode="auto">
            <a:xfrm flipV="1">
              <a:off x="2208" y="1606"/>
              <a:ext cx="1" cy="32"/>
            </a:xfrm>
            <a:prstGeom prst="line">
              <a:avLst/>
            </a:prstGeom>
            <a:noFill/>
            <a:ln w="0">
              <a:solidFill>
                <a:srgbClr val="000000"/>
              </a:solidFill>
              <a:round/>
              <a:headEnd/>
              <a:tailEnd/>
            </a:ln>
          </p:spPr>
          <p:txBody>
            <a:bodyPr/>
            <a:lstStyle/>
            <a:p>
              <a:endParaRPr lang="fr-FR"/>
            </a:p>
          </p:txBody>
        </p:sp>
        <p:sp>
          <p:nvSpPr>
            <p:cNvPr id="179295" name="Line 95"/>
            <p:cNvSpPr>
              <a:spLocks noChangeShapeType="1"/>
            </p:cNvSpPr>
            <p:nvPr/>
          </p:nvSpPr>
          <p:spPr bwMode="auto">
            <a:xfrm>
              <a:off x="2208" y="559"/>
              <a:ext cx="1" cy="32"/>
            </a:xfrm>
            <a:prstGeom prst="line">
              <a:avLst/>
            </a:prstGeom>
            <a:noFill/>
            <a:ln w="0">
              <a:solidFill>
                <a:srgbClr val="000000"/>
              </a:solidFill>
              <a:round/>
              <a:headEnd/>
              <a:tailEnd/>
            </a:ln>
          </p:spPr>
          <p:txBody>
            <a:bodyPr/>
            <a:lstStyle/>
            <a:p>
              <a:endParaRPr lang="fr-FR"/>
            </a:p>
          </p:txBody>
        </p:sp>
        <p:sp>
          <p:nvSpPr>
            <p:cNvPr id="179296" name="Rectangle 96"/>
            <p:cNvSpPr>
              <a:spLocks noChangeArrowheads="1"/>
            </p:cNvSpPr>
            <p:nvPr/>
          </p:nvSpPr>
          <p:spPr bwMode="auto">
            <a:xfrm>
              <a:off x="2203"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2</a:t>
              </a:r>
              <a:endParaRPr lang="fr-FR" sz="3200">
                <a:latin typeface="Times New Roman" pitchFamily="18" charset="0"/>
              </a:endParaRPr>
            </a:p>
          </p:txBody>
        </p:sp>
        <p:sp>
          <p:nvSpPr>
            <p:cNvPr id="179297" name="Line 97"/>
            <p:cNvSpPr>
              <a:spLocks noChangeShapeType="1"/>
            </p:cNvSpPr>
            <p:nvPr/>
          </p:nvSpPr>
          <p:spPr bwMode="auto">
            <a:xfrm flipV="1">
              <a:off x="2541" y="1606"/>
              <a:ext cx="1" cy="32"/>
            </a:xfrm>
            <a:prstGeom prst="line">
              <a:avLst/>
            </a:prstGeom>
            <a:noFill/>
            <a:ln w="0">
              <a:solidFill>
                <a:srgbClr val="000000"/>
              </a:solidFill>
              <a:round/>
              <a:headEnd/>
              <a:tailEnd/>
            </a:ln>
          </p:spPr>
          <p:txBody>
            <a:bodyPr/>
            <a:lstStyle/>
            <a:p>
              <a:endParaRPr lang="fr-FR"/>
            </a:p>
          </p:txBody>
        </p:sp>
        <p:sp>
          <p:nvSpPr>
            <p:cNvPr id="179298" name="Line 98"/>
            <p:cNvSpPr>
              <a:spLocks noChangeShapeType="1"/>
            </p:cNvSpPr>
            <p:nvPr/>
          </p:nvSpPr>
          <p:spPr bwMode="auto">
            <a:xfrm>
              <a:off x="2541" y="559"/>
              <a:ext cx="1" cy="32"/>
            </a:xfrm>
            <a:prstGeom prst="line">
              <a:avLst/>
            </a:prstGeom>
            <a:noFill/>
            <a:ln w="0">
              <a:solidFill>
                <a:srgbClr val="000000"/>
              </a:solidFill>
              <a:round/>
              <a:headEnd/>
              <a:tailEnd/>
            </a:ln>
          </p:spPr>
          <p:txBody>
            <a:bodyPr/>
            <a:lstStyle/>
            <a:p>
              <a:endParaRPr lang="fr-FR"/>
            </a:p>
          </p:txBody>
        </p:sp>
        <p:sp>
          <p:nvSpPr>
            <p:cNvPr id="179299" name="Rectangle 99"/>
            <p:cNvSpPr>
              <a:spLocks noChangeArrowheads="1"/>
            </p:cNvSpPr>
            <p:nvPr/>
          </p:nvSpPr>
          <p:spPr bwMode="auto">
            <a:xfrm>
              <a:off x="2537"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3</a:t>
              </a:r>
              <a:endParaRPr lang="fr-FR" sz="3200">
                <a:latin typeface="Times New Roman" pitchFamily="18" charset="0"/>
              </a:endParaRPr>
            </a:p>
          </p:txBody>
        </p:sp>
        <p:sp>
          <p:nvSpPr>
            <p:cNvPr id="179300" name="Line 100"/>
            <p:cNvSpPr>
              <a:spLocks noChangeShapeType="1"/>
            </p:cNvSpPr>
            <p:nvPr/>
          </p:nvSpPr>
          <p:spPr bwMode="auto">
            <a:xfrm flipV="1">
              <a:off x="2875" y="1606"/>
              <a:ext cx="1" cy="32"/>
            </a:xfrm>
            <a:prstGeom prst="line">
              <a:avLst/>
            </a:prstGeom>
            <a:noFill/>
            <a:ln w="0">
              <a:solidFill>
                <a:srgbClr val="000000"/>
              </a:solidFill>
              <a:round/>
              <a:headEnd/>
              <a:tailEnd/>
            </a:ln>
          </p:spPr>
          <p:txBody>
            <a:bodyPr/>
            <a:lstStyle/>
            <a:p>
              <a:endParaRPr lang="fr-FR"/>
            </a:p>
          </p:txBody>
        </p:sp>
        <p:sp>
          <p:nvSpPr>
            <p:cNvPr id="179301" name="Line 101"/>
            <p:cNvSpPr>
              <a:spLocks noChangeShapeType="1"/>
            </p:cNvSpPr>
            <p:nvPr/>
          </p:nvSpPr>
          <p:spPr bwMode="auto">
            <a:xfrm>
              <a:off x="2875" y="559"/>
              <a:ext cx="1" cy="32"/>
            </a:xfrm>
            <a:prstGeom prst="line">
              <a:avLst/>
            </a:prstGeom>
            <a:noFill/>
            <a:ln w="0">
              <a:solidFill>
                <a:srgbClr val="000000"/>
              </a:solidFill>
              <a:round/>
              <a:headEnd/>
              <a:tailEnd/>
            </a:ln>
          </p:spPr>
          <p:txBody>
            <a:bodyPr/>
            <a:lstStyle/>
            <a:p>
              <a:endParaRPr lang="fr-FR"/>
            </a:p>
          </p:txBody>
        </p:sp>
        <p:sp>
          <p:nvSpPr>
            <p:cNvPr id="179302" name="Rectangle 102"/>
            <p:cNvSpPr>
              <a:spLocks noChangeArrowheads="1"/>
            </p:cNvSpPr>
            <p:nvPr/>
          </p:nvSpPr>
          <p:spPr bwMode="auto">
            <a:xfrm>
              <a:off x="287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4</a:t>
              </a:r>
              <a:endParaRPr lang="fr-FR" sz="3200">
                <a:latin typeface="Times New Roman" pitchFamily="18" charset="0"/>
              </a:endParaRPr>
            </a:p>
          </p:txBody>
        </p:sp>
        <p:sp>
          <p:nvSpPr>
            <p:cNvPr id="179303" name="Line 103"/>
            <p:cNvSpPr>
              <a:spLocks noChangeShapeType="1"/>
            </p:cNvSpPr>
            <p:nvPr/>
          </p:nvSpPr>
          <p:spPr bwMode="auto">
            <a:xfrm flipV="1">
              <a:off x="3215" y="1606"/>
              <a:ext cx="1" cy="32"/>
            </a:xfrm>
            <a:prstGeom prst="line">
              <a:avLst/>
            </a:prstGeom>
            <a:noFill/>
            <a:ln w="0">
              <a:solidFill>
                <a:srgbClr val="000000"/>
              </a:solidFill>
              <a:round/>
              <a:headEnd/>
              <a:tailEnd/>
            </a:ln>
          </p:spPr>
          <p:txBody>
            <a:bodyPr/>
            <a:lstStyle/>
            <a:p>
              <a:endParaRPr lang="fr-FR"/>
            </a:p>
          </p:txBody>
        </p:sp>
        <p:sp>
          <p:nvSpPr>
            <p:cNvPr id="179304" name="Line 104"/>
            <p:cNvSpPr>
              <a:spLocks noChangeShapeType="1"/>
            </p:cNvSpPr>
            <p:nvPr/>
          </p:nvSpPr>
          <p:spPr bwMode="auto">
            <a:xfrm>
              <a:off x="3215" y="559"/>
              <a:ext cx="1" cy="32"/>
            </a:xfrm>
            <a:prstGeom prst="line">
              <a:avLst/>
            </a:prstGeom>
            <a:noFill/>
            <a:ln w="0">
              <a:solidFill>
                <a:srgbClr val="000000"/>
              </a:solidFill>
              <a:round/>
              <a:headEnd/>
              <a:tailEnd/>
            </a:ln>
          </p:spPr>
          <p:txBody>
            <a:bodyPr/>
            <a:lstStyle/>
            <a:p>
              <a:endParaRPr lang="fr-FR"/>
            </a:p>
          </p:txBody>
        </p:sp>
        <p:sp>
          <p:nvSpPr>
            <p:cNvPr id="179305" name="Rectangle 105"/>
            <p:cNvSpPr>
              <a:spLocks noChangeArrowheads="1"/>
            </p:cNvSpPr>
            <p:nvPr/>
          </p:nvSpPr>
          <p:spPr bwMode="auto">
            <a:xfrm>
              <a:off x="3211"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5</a:t>
              </a:r>
              <a:endParaRPr lang="fr-FR" sz="3200">
                <a:latin typeface="Times New Roman" pitchFamily="18" charset="0"/>
              </a:endParaRPr>
            </a:p>
          </p:txBody>
        </p:sp>
        <p:sp>
          <p:nvSpPr>
            <p:cNvPr id="179306" name="Line 106"/>
            <p:cNvSpPr>
              <a:spLocks noChangeShapeType="1"/>
            </p:cNvSpPr>
            <p:nvPr/>
          </p:nvSpPr>
          <p:spPr bwMode="auto">
            <a:xfrm flipV="1">
              <a:off x="3549" y="1606"/>
              <a:ext cx="1" cy="32"/>
            </a:xfrm>
            <a:prstGeom prst="line">
              <a:avLst/>
            </a:prstGeom>
            <a:noFill/>
            <a:ln w="0">
              <a:solidFill>
                <a:srgbClr val="000000"/>
              </a:solidFill>
              <a:round/>
              <a:headEnd/>
              <a:tailEnd/>
            </a:ln>
          </p:spPr>
          <p:txBody>
            <a:bodyPr/>
            <a:lstStyle/>
            <a:p>
              <a:endParaRPr lang="fr-FR"/>
            </a:p>
          </p:txBody>
        </p:sp>
        <p:sp>
          <p:nvSpPr>
            <p:cNvPr id="179307" name="Line 107"/>
            <p:cNvSpPr>
              <a:spLocks noChangeShapeType="1"/>
            </p:cNvSpPr>
            <p:nvPr/>
          </p:nvSpPr>
          <p:spPr bwMode="auto">
            <a:xfrm>
              <a:off x="3549" y="559"/>
              <a:ext cx="1" cy="32"/>
            </a:xfrm>
            <a:prstGeom prst="line">
              <a:avLst/>
            </a:prstGeom>
            <a:noFill/>
            <a:ln w="0">
              <a:solidFill>
                <a:srgbClr val="000000"/>
              </a:solidFill>
              <a:round/>
              <a:headEnd/>
              <a:tailEnd/>
            </a:ln>
          </p:spPr>
          <p:txBody>
            <a:bodyPr/>
            <a:lstStyle/>
            <a:p>
              <a:endParaRPr lang="fr-FR"/>
            </a:p>
          </p:txBody>
        </p:sp>
        <p:sp>
          <p:nvSpPr>
            <p:cNvPr id="179308" name="Rectangle 108"/>
            <p:cNvSpPr>
              <a:spLocks noChangeArrowheads="1"/>
            </p:cNvSpPr>
            <p:nvPr/>
          </p:nvSpPr>
          <p:spPr bwMode="auto">
            <a:xfrm>
              <a:off x="3545"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6</a:t>
              </a:r>
              <a:endParaRPr lang="fr-FR" sz="3200">
                <a:latin typeface="Times New Roman" pitchFamily="18" charset="0"/>
              </a:endParaRPr>
            </a:p>
          </p:txBody>
        </p:sp>
        <p:sp>
          <p:nvSpPr>
            <p:cNvPr id="179309" name="Line 109"/>
            <p:cNvSpPr>
              <a:spLocks noChangeShapeType="1"/>
            </p:cNvSpPr>
            <p:nvPr/>
          </p:nvSpPr>
          <p:spPr bwMode="auto">
            <a:xfrm flipV="1">
              <a:off x="3882" y="1606"/>
              <a:ext cx="1" cy="32"/>
            </a:xfrm>
            <a:prstGeom prst="line">
              <a:avLst/>
            </a:prstGeom>
            <a:noFill/>
            <a:ln w="0">
              <a:solidFill>
                <a:srgbClr val="000000"/>
              </a:solidFill>
              <a:round/>
              <a:headEnd/>
              <a:tailEnd/>
            </a:ln>
          </p:spPr>
          <p:txBody>
            <a:bodyPr/>
            <a:lstStyle/>
            <a:p>
              <a:endParaRPr lang="fr-FR"/>
            </a:p>
          </p:txBody>
        </p:sp>
        <p:sp>
          <p:nvSpPr>
            <p:cNvPr id="179310" name="Line 110"/>
            <p:cNvSpPr>
              <a:spLocks noChangeShapeType="1"/>
            </p:cNvSpPr>
            <p:nvPr/>
          </p:nvSpPr>
          <p:spPr bwMode="auto">
            <a:xfrm>
              <a:off x="3882" y="559"/>
              <a:ext cx="1" cy="32"/>
            </a:xfrm>
            <a:prstGeom prst="line">
              <a:avLst/>
            </a:prstGeom>
            <a:noFill/>
            <a:ln w="0">
              <a:solidFill>
                <a:srgbClr val="000000"/>
              </a:solidFill>
              <a:round/>
              <a:headEnd/>
              <a:tailEnd/>
            </a:ln>
          </p:spPr>
          <p:txBody>
            <a:bodyPr/>
            <a:lstStyle/>
            <a:p>
              <a:endParaRPr lang="fr-FR"/>
            </a:p>
          </p:txBody>
        </p:sp>
        <p:sp>
          <p:nvSpPr>
            <p:cNvPr id="179311" name="Rectangle 111"/>
            <p:cNvSpPr>
              <a:spLocks noChangeArrowheads="1"/>
            </p:cNvSpPr>
            <p:nvPr/>
          </p:nvSpPr>
          <p:spPr bwMode="auto">
            <a:xfrm>
              <a:off x="3878"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7</a:t>
              </a:r>
              <a:endParaRPr lang="fr-FR" sz="3200">
                <a:latin typeface="Times New Roman" pitchFamily="18" charset="0"/>
              </a:endParaRPr>
            </a:p>
          </p:txBody>
        </p:sp>
        <p:sp>
          <p:nvSpPr>
            <p:cNvPr id="179312" name="Line 112"/>
            <p:cNvSpPr>
              <a:spLocks noChangeShapeType="1"/>
            </p:cNvSpPr>
            <p:nvPr/>
          </p:nvSpPr>
          <p:spPr bwMode="auto">
            <a:xfrm flipV="1">
              <a:off x="4216" y="1606"/>
              <a:ext cx="1" cy="32"/>
            </a:xfrm>
            <a:prstGeom prst="line">
              <a:avLst/>
            </a:prstGeom>
            <a:noFill/>
            <a:ln w="0">
              <a:solidFill>
                <a:srgbClr val="000000"/>
              </a:solidFill>
              <a:round/>
              <a:headEnd/>
              <a:tailEnd/>
            </a:ln>
          </p:spPr>
          <p:txBody>
            <a:bodyPr/>
            <a:lstStyle/>
            <a:p>
              <a:endParaRPr lang="fr-FR"/>
            </a:p>
          </p:txBody>
        </p:sp>
        <p:sp>
          <p:nvSpPr>
            <p:cNvPr id="179313" name="Line 113"/>
            <p:cNvSpPr>
              <a:spLocks noChangeShapeType="1"/>
            </p:cNvSpPr>
            <p:nvPr/>
          </p:nvSpPr>
          <p:spPr bwMode="auto">
            <a:xfrm>
              <a:off x="4216" y="559"/>
              <a:ext cx="1" cy="32"/>
            </a:xfrm>
            <a:prstGeom prst="line">
              <a:avLst/>
            </a:prstGeom>
            <a:noFill/>
            <a:ln w="0">
              <a:solidFill>
                <a:srgbClr val="000000"/>
              </a:solidFill>
              <a:round/>
              <a:headEnd/>
              <a:tailEnd/>
            </a:ln>
          </p:spPr>
          <p:txBody>
            <a:bodyPr/>
            <a:lstStyle/>
            <a:p>
              <a:endParaRPr lang="fr-FR"/>
            </a:p>
          </p:txBody>
        </p:sp>
        <p:sp>
          <p:nvSpPr>
            <p:cNvPr id="179314" name="Rectangle 114"/>
            <p:cNvSpPr>
              <a:spLocks noChangeArrowheads="1"/>
            </p:cNvSpPr>
            <p:nvPr/>
          </p:nvSpPr>
          <p:spPr bwMode="auto">
            <a:xfrm>
              <a:off x="421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8</a:t>
              </a:r>
              <a:endParaRPr lang="fr-FR" sz="3200">
                <a:latin typeface="Times New Roman" pitchFamily="18" charset="0"/>
              </a:endParaRPr>
            </a:p>
          </p:txBody>
        </p:sp>
        <p:sp>
          <p:nvSpPr>
            <p:cNvPr id="179315" name="Line 115"/>
            <p:cNvSpPr>
              <a:spLocks noChangeShapeType="1"/>
            </p:cNvSpPr>
            <p:nvPr/>
          </p:nvSpPr>
          <p:spPr bwMode="auto">
            <a:xfrm flipV="1">
              <a:off x="4556" y="1606"/>
              <a:ext cx="1" cy="32"/>
            </a:xfrm>
            <a:prstGeom prst="line">
              <a:avLst/>
            </a:prstGeom>
            <a:noFill/>
            <a:ln w="0">
              <a:solidFill>
                <a:srgbClr val="000000"/>
              </a:solidFill>
              <a:round/>
              <a:headEnd/>
              <a:tailEnd/>
            </a:ln>
          </p:spPr>
          <p:txBody>
            <a:bodyPr/>
            <a:lstStyle/>
            <a:p>
              <a:endParaRPr lang="fr-FR"/>
            </a:p>
          </p:txBody>
        </p:sp>
        <p:sp>
          <p:nvSpPr>
            <p:cNvPr id="179316" name="Line 116"/>
            <p:cNvSpPr>
              <a:spLocks noChangeShapeType="1"/>
            </p:cNvSpPr>
            <p:nvPr/>
          </p:nvSpPr>
          <p:spPr bwMode="auto">
            <a:xfrm>
              <a:off x="4556" y="559"/>
              <a:ext cx="1" cy="32"/>
            </a:xfrm>
            <a:prstGeom prst="line">
              <a:avLst/>
            </a:prstGeom>
            <a:noFill/>
            <a:ln w="0">
              <a:solidFill>
                <a:srgbClr val="000000"/>
              </a:solidFill>
              <a:round/>
              <a:headEnd/>
              <a:tailEnd/>
            </a:ln>
          </p:spPr>
          <p:txBody>
            <a:bodyPr/>
            <a:lstStyle/>
            <a:p>
              <a:endParaRPr lang="fr-FR"/>
            </a:p>
          </p:txBody>
        </p:sp>
        <p:sp>
          <p:nvSpPr>
            <p:cNvPr id="179317" name="Rectangle 117"/>
            <p:cNvSpPr>
              <a:spLocks noChangeArrowheads="1"/>
            </p:cNvSpPr>
            <p:nvPr/>
          </p:nvSpPr>
          <p:spPr bwMode="auto">
            <a:xfrm>
              <a:off x="4552" y="1663"/>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9</a:t>
              </a:r>
              <a:endParaRPr lang="fr-FR" sz="3200">
                <a:latin typeface="Times New Roman" pitchFamily="18" charset="0"/>
              </a:endParaRPr>
            </a:p>
          </p:txBody>
        </p:sp>
        <p:sp>
          <p:nvSpPr>
            <p:cNvPr id="179318" name="Line 118"/>
            <p:cNvSpPr>
              <a:spLocks noChangeShapeType="1"/>
            </p:cNvSpPr>
            <p:nvPr/>
          </p:nvSpPr>
          <p:spPr bwMode="auto">
            <a:xfrm flipV="1">
              <a:off x="4890" y="1606"/>
              <a:ext cx="1" cy="32"/>
            </a:xfrm>
            <a:prstGeom prst="line">
              <a:avLst/>
            </a:prstGeom>
            <a:noFill/>
            <a:ln w="0">
              <a:solidFill>
                <a:srgbClr val="000000"/>
              </a:solidFill>
              <a:round/>
              <a:headEnd/>
              <a:tailEnd/>
            </a:ln>
          </p:spPr>
          <p:txBody>
            <a:bodyPr/>
            <a:lstStyle/>
            <a:p>
              <a:endParaRPr lang="fr-FR"/>
            </a:p>
          </p:txBody>
        </p:sp>
        <p:sp>
          <p:nvSpPr>
            <p:cNvPr id="179319" name="Line 119"/>
            <p:cNvSpPr>
              <a:spLocks noChangeShapeType="1"/>
            </p:cNvSpPr>
            <p:nvPr/>
          </p:nvSpPr>
          <p:spPr bwMode="auto">
            <a:xfrm>
              <a:off x="4890" y="559"/>
              <a:ext cx="1" cy="32"/>
            </a:xfrm>
            <a:prstGeom prst="line">
              <a:avLst/>
            </a:prstGeom>
            <a:noFill/>
            <a:ln w="0">
              <a:solidFill>
                <a:srgbClr val="000000"/>
              </a:solidFill>
              <a:round/>
              <a:headEnd/>
              <a:tailEnd/>
            </a:ln>
          </p:spPr>
          <p:txBody>
            <a:bodyPr/>
            <a:lstStyle/>
            <a:p>
              <a:endParaRPr lang="fr-FR"/>
            </a:p>
          </p:txBody>
        </p:sp>
        <p:sp>
          <p:nvSpPr>
            <p:cNvPr id="179320" name="Rectangle 120"/>
            <p:cNvSpPr>
              <a:spLocks noChangeArrowheads="1"/>
            </p:cNvSpPr>
            <p:nvPr/>
          </p:nvSpPr>
          <p:spPr bwMode="auto">
            <a:xfrm>
              <a:off x="4855" y="1663"/>
              <a:ext cx="136"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10</a:t>
              </a:r>
              <a:endParaRPr lang="fr-FR" sz="3200">
                <a:latin typeface="Times New Roman" pitchFamily="18" charset="0"/>
              </a:endParaRPr>
            </a:p>
          </p:txBody>
        </p:sp>
        <p:sp>
          <p:nvSpPr>
            <p:cNvPr id="179321" name="Line 121"/>
            <p:cNvSpPr>
              <a:spLocks noChangeShapeType="1"/>
            </p:cNvSpPr>
            <p:nvPr/>
          </p:nvSpPr>
          <p:spPr bwMode="auto">
            <a:xfrm>
              <a:off x="1534" y="1638"/>
              <a:ext cx="34" cy="1"/>
            </a:xfrm>
            <a:prstGeom prst="line">
              <a:avLst/>
            </a:prstGeom>
            <a:noFill/>
            <a:ln w="0">
              <a:solidFill>
                <a:srgbClr val="000000"/>
              </a:solidFill>
              <a:round/>
              <a:headEnd/>
              <a:tailEnd/>
            </a:ln>
          </p:spPr>
          <p:txBody>
            <a:bodyPr/>
            <a:lstStyle/>
            <a:p>
              <a:endParaRPr lang="fr-FR"/>
            </a:p>
          </p:txBody>
        </p:sp>
        <p:sp>
          <p:nvSpPr>
            <p:cNvPr id="179322" name="Line 122"/>
            <p:cNvSpPr>
              <a:spLocks noChangeShapeType="1"/>
            </p:cNvSpPr>
            <p:nvPr/>
          </p:nvSpPr>
          <p:spPr bwMode="auto">
            <a:xfrm flipH="1">
              <a:off x="4856" y="1638"/>
              <a:ext cx="34" cy="1"/>
            </a:xfrm>
            <a:prstGeom prst="line">
              <a:avLst/>
            </a:prstGeom>
            <a:noFill/>
            <a:ln w="0">
              <a:solidFill>
                <a:srgbClr val="000000"/>
              </a:solidFill>
              <a:round/>
              <a:headEnd/>
              <a:tailEnd/>
            </a:ln>
          </p:spPr>
          <p:txBody>
            <a:bodyPr/>
            <a:lstStyle/>
            <a:p>
              <a:endParaRPr lang="fr-FR"/>
            </a:p>
          </p:txBody>
        </p:sp>
        <p:sp>
          <p:nvSpPr>
            <p:cNvPr id="179323" name="Rectangle 123"/>
            <p:cNvSpPr>
              <a:spLocks noChangeArrowheads="1"/>
            </p:cNvSpPr>
            <p:nvPr/>
          </p:nvSpPr>
          <p:spPr bwMode="auto">
            <a:xfrm>
              <a:off x="1334" y="1587"/>
              <a:ext cx="10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24" name="Line 124"/>
            <p:cNvSpPr>
              <a:spLocks noChangeShapeType="1"/>
            </p:cNvSpPr>
            <p:nvPr/>
          </p:nvSpPr>
          <p:spPr bwMode="auto">
            <a:xfrm>
              <a:off x="1534" y="1370"/>
              <a:ext cx="34" cy="1"/>
            </a:xfrm>
            <a:prstGeom prst="line">
              <a:avLst/>
            </a:prstGeom>
            <a:noFill/>
            <a:ln w="0">
              <a:solidFill>
                <a:srgbClr val="000000"/>
              </a:solidFill>
              <a:round/>
              <a:headEnd/>
              <a:tailEnd/>
            </a:ln>
          </p:spPr>
          <p:txBody>
            <a:bodyPr/>
            <a:lstStyle/>
            <a:p>
              <a:endParaRPr lang="fr-FR"/>
            </a:p>
          </p:txBody>
        </p:sp>
        <p:sp>
          <p:nvSpPr>
            <p:cNvPr id="179325" name="Line 125"/>
            <p:cNvSpPr>
              <a:spLocks noChangeShapeType="1"/>
            </p:cNvSpPr>
            <p:nvPr/>
          </p:nvSpPr>
          <p:spPr bwMode="auto">
            <a:xfrm flipH="1">
              <a:off x="4856" y="1370"/>
              <a:ext cx="34" cy="1"/>
            </a:xfrm>
            <a:prstGeom prst="line">
              <a:avLst/>
            </a:prstGeom>
            <a:noFill/>
            <a:ln w="0">
              <a:solidFill>
                <a:srgbClr val="000000"/>
              </a:solidFill>
              <a:round/>
              <a:headEnd/>
              <a:tailEnd/>
            </a:ln>
          </p:spPr>
          <p:txBody>
            <a:bodyPr/>
            <a:lstStyle/>
            <a:p>
              <a:endParaRPr lang="fr-FR"/>
            </a:p>
          </p:txBody>
        </p:sp>
        <p:sp>
          <p:nvSpPr>
            <p:cNvPr id="179326" name="Rectangle 126"/>
            <p:cNvSpPr>
              <a:spLocks noChangeArrowheads="1"/>
            </p:cNvSpPr>
            <p:nvPr/>
          </p:nvSpPr>
          <p:spPr bwMode="auto">
            <a:xfrm>
              <a:off x="1254" y="1319"/>
              <a:ext cx="21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27" name="Line 127"/>
            <p:cNvSpPr>
              <a:spLocks noChangeShapeType="1"/>
            </p:cNvSpPr>
            <p:nvPr/>
          </p:nvSpPr>
          <p:spPr bwMode="auto">
            <a:xfrm>
              <a:off x="1534" y="1102"/>
              <a:ext cx="34" cy="1"/>
            </a:xfrm>
            <a:prstGeom prst="line">
              <a:avLst/>
            </a:prstGeom>
            <a:noFill/>
            <a:ln w="0">
              <a:solidFill>
                <a:srgbClr val="000000"/>
              </a:solidFill>
              <a:round/>
              <a:headEnd/>
              <a:tailEnd/>
            </a:ln>
          </p:spPr>
          <p:txBody>
            <a:bodyPr/>
            <a:lstStyle/>
            <a:p>
              <a:endParaRPr lang="fr-FR"/>
            </a:p>
          </p:txBody>
        </p:sp>
        <p:sp>
          <p:nvSpPr>
            <p:cNvPr id="179328" name="Line 128"/>
            <p:cNvSpPr>
              <a:spLocks noChangeShapeType="1"/>
            </p:cNvSpPr>
            <p:nvPr/>
          </p:nvSpPr>
          <p:spPr bwMode="auto">
            <a:xfrm flipH="1">
              <a:off x="4856" y="1102"/>
              <a:ext cx="34" cy="1"/>
            </a:xfrm>
            <a:prstGeom prst="line">
              <a:avLst/>
            </a:prstGeom>
            <a:noFill/>
            <a:ln w="0">
              <a:solidFill>
                <a:srgbClr val="000000"/>
              </a:solidFill>
              <a:round/>
              <a:headEnd/>
              <a:tailEnd/>
            </a:ln>
          </p:spPr>
          <p:txBody>
            <a:bodyPr/>
            <a:lstStyle/>
            <a:p>
              <a:endParaRPr lang="fr-FR"/>
            </a:p>
          </p:txBody>
        </p:sp>
        <p:sp>
          <p:nvSpPr>
            <p:cNvPr id="179329" name="Rectangle 129"/>
            <p:cNvSpPr>
              <a:spLocks noChangeArrowheads="1"/>
            </p:cNvSpPr>
            <p:nvPr/>
          </p:nvSpPr>
          <p:spPr bwMode="auto">
            <a:xfrm>
              <a:off x="1361" y="1051"/>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330" name="Line 130"/>
            <p:cNvSpPr>
              <a:spLocks noChangeShapeType="1"/>
            </p:cNvSpPr>
            <p:nvPr/>
          </p:nvSpPr>
          <p:spPr bwMode="auto">
            <a:xfrm>
              <a:off x="1534" y="827"/>
              <a:ext cx="34" cy="1"/>
            </a:xfrm>
            <a:prstGeom prst="line">
              <a:avLst/>
            </a:prstGeom>
            <a:noFill/>
            <a:ln w="0">
              <a:solidFill>
                <a:srgbClr val="000000"/>
              </a:solidFill>
              <a:round/>
              <a:headEnd/>
              <a:tailEnd/>
            </a:ln>
          </p:spPr>
          <p:txBody>
            <a:bodyPr/>
            <a:lstStyle/>
            <a:p>
              <a:endParaRPr lang="fr-FR"/>
            </a:p>
          </p:txBody>
        </p:sp>
        <p:sp>
          <p:nvSpPr>
            <p:cNvPr id="179331" name="Line 131"/>
            <p:cNvSpPr>
              <a:spLocks noChangeShapeType="1"/>
            </p:cNvSpPr>
            <p:nvPr/>
          </p:nvSpPr>
          <p:spPr bwMode="auto">
            <a:xfrm flipH="1">
              <a:off x="4856" y="827"/>
              <a:ext cx="34" cy="1"/>
            </a:xfrm>
            <a:prstGeom prst="line">
              <a:avLst/>
            </a:prstGeom>
            <a:noFill/>
            <a:ln w="0">
              <a:solidFill>
                <a:srgbClr val="000000"/>
              </a:solidFill>
              <a:round/>
              <a:headEnd/>
              <a:tailEnd/>
            </a:ln>
          </p:spPr>
          <p:txBody>
            <a:bodyPr/>
            <a:lstStyle/>
            <a:p>
              <a:endParaRPr lang="fr-FR"/>
            </a:p>
          </p:txBody>
        </p:sp>
        <p:sp>
          <p:nvSpPr>
            <p:cNvPr id="179332" name="Rectangle 132"/>
            <p:cNvSpPr>
              <a:spLocks noChangeArrowheads="1"/>
            </p:cNvSpPr>
            <p:nvPr/>
          </p:nvSpPr>
          <p:spPr bwMode="auto">
            <a:xfrm>
              <a:off x="1281" y="776"/>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0.5</a:t>
              </a:r>
              <a:endParaRPr lang="fr-FR" sz="3200">
                <a:latin typeface="Times New Roman" pitchFamily="18" charset="0"/>
              </a:endParaRPr>
            </a:p>
          </p:txBody>
        </p:sp>
        <p:sp>
          <p:nvSpPr>
            <p:cNvPr id="179333" name="Line 133"/>
            <p:cNvSpPr>
              <a:spLocks noChangeShapeType="1"/>
            </p:cNvSpPr>
            <p:nvPr/>
          </p:nvSpPr>
          <p:spPr bwMode="auto">
            <a:xfrm>
              <a:off x="1534" y="559"/>
              <a:ext cx="34" cy="1"/>
            </a:xfrm>
            <a:prstGeom prst="line">
              <a:avLst/>
            </a:prstGeom>
            <a:noFill/>
            <a:ln w="0">
              <a:solidFill>
                <a:srgbClr val="000000"/>
              </a:solidFill>
              <a:round/>
              <a:headEnd/>
              <a:tailEnd/>
            </a:ln>
          </p:spPr>
          <p:txBody>
            <a:bodyPr/>
            <a:lstStyle/>
            <a:p>
              <a:endParaRPr lang="fr-FR"/>
            </a:p>
          </p:txBody>
        </p:sp>
        <p:sp>
          <p:nvSpPr>
            <p:cNvPr id="179334" name="Line 134"/>
            <p:cNvSpPr>
              <a:spLocks noChangeShapeType="1"/>
            </p:cNvSpPr>
            <p:nvPr/>
          </p:nvSpPr>
          <p:spPr bwMode="auto">
            <a:xfrm flipH="1">
              <a:off x="4856" y="559"/>
              <a:ext cx="34" cy="1"/>
            </a:xfrm>
            <a:prstGeom prst="line">
              <a:avLst/>
            </a:prstGeom>
            <a:noFill/>
            <a:ln w="0">
              <a:solidFill>
                <a:srgbClr val="000000"/>
              </a:solidFill>
              <a:round/>
              <a:headEnd/>
              <a:tailEnd/>
            </a:ln>
          </p:spPr>
          <p:txBody>
            <a:bodyPr/>
            <a:lstStyle/>
            <a:p>
              <a:endParaRPr lang="fr-FR"/>
            </a:p>
          </p:txBody>
        </p:sp>
        <p:sp>
          <p:nvSpPr>
            <p:cNvPr id="179335" name="Rectangle 135"/>
            <p:cNvSpPr>
              <a:spLocks noChangeArrowheads="1"/>
            </p:cNvSpPr>
            <p:nvPr/>
          </p:nvSpPr>
          <p:spPr bwMode="auto">
            <a:xfrm>
              <a:off x="1361" y="50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336" name="Line 136"/>
            <p:cNvSpPr>
              <a:spLocks noChangeShapeType="1"/>
            </p:cNvSpPr>
            <p:nvPr/>
          </p:nvSpPr>
          <p:spPr bwMode="auto">
            <a:xfrm>
              <a:off x="1534" y="559"/>
              <a:ext cx="3356" cy="1"/>
            </a:xfrm>
            <a:prstGeom prst="line">
              <a:avLst/>
            </a:prstGeom>
            <a:noFill/>
            <a:ln w="0">
              <a:solidFill>
                <a:srgbClr val="000000"/>
              </a:solidFill>
              <a:round/>
              <a:headEnd/>
              <a:tailEnd/>
            </a:ln>
          </p:spPr>
          <p:txBody>
            <a:bodyPr/>
            <a:lstStyle/>
            <a:p>
              <a:endParaRPr lang="fr-FR"/>
            </a:p>
          </p:txBody>
        </p:sp>
        <p:sp>
          <p:nvSpPr>
            <p:cNvPr id="179337" name="Freeform 137"/>
            <p:cNvSpPr>
              <a:spLocks/>
            </p:cNvSpPr>
            <p:nvPr/>
          </p:nvSpPr>
          <p:spPr bwMode="auto">
            <a:xfrm>
              <a:off x="1534" y="559"/>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338" name="Line 138"/>
            <p:cNvSpPr>
              <a:spLocks noChangeShapeType="1"/>
            </p:cNvSpPr>
            <p:nvPr/>
          </p:nvSpPr>
          <p:spPr bwMode="auto">
            <a:xfrm flipV="1">
              <a:off x="1522" y="559"/>
              <a:ext cx="1" cy="1079"/>
            </a:xfrm>
            <a:prstGeom prst="line">
              <a:avLst/>
            </a:prstGeom>
            <a:noFill/>
            <a:ln w="0">
              <a:solidFill>
                <a:srgbClr val="000000"/>
              </a:solidFill>
              <a:round/>
              <a:headEnd/>
              <a:tailEnd/>
            </a:ln>
          </p:spPr>
          <p:txBody>
            <a:bodyPr/>
            <a:lstStyle/>
            <a:p>
              <a:endParaRPr lang="fr-FR"/>
            </a:p>
          </p:txBody>
        </p:sp>
        <p:sp>
          <p:nvSpPr>
            <p:cNvPr id="179339" name="Rectangle 139"/>
            <p:cNvSpPr>
              <a:spLocks noChangeArrowheads="1"/>
            </p:cNvSpPr>
            <p:nvPr/>
          </p:nvSpPr>
          <p:spPr bwMode="auto">
            <a:xfrm>
              <a:off x="2981" y="1759"/>
              <a:ext cx="63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(sec)</a:t>
              </a:r>
              <a:endParaRPr lang="fr-FR" sz="3200">
                <a:latin typeface="Times New Roman" pitchFamily="18" charset="0"/>
              </a:endParaRPr>
            </a:p>
          </p:txBody>
        </p:sp>
        <p:sp>
          <p:nvSpPr>
            <p:cNvPr id="179340" name="Rectangle 140"/>
            <p:cNvSpPr>
              <a:spLocks noChangeArrowheads="1"/>
            </p:cNvSpPr>
            <p:nvPr/>
          </p:nvSpPr>
          <p:spPr bwMode="auto">
            <a:xfrm rot="16200000">
              <a:off x="927" y="975"/>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341" name="Rectangle 141"/>
            <p:cNvSpPr>
              <a:spLocks noChangeArrowheads="1"/>
            </p:cNvSpPr>
            <p:nvPr/>
          </p:nvSpPr>
          <p:spPr bwMode="auto">
            <a:xfrm>
              <a:off x="2093" y="322"/>
              <a:ext cx="2447"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79342" name="Freeform 142"/>
            <p:cNvSpPr>
              <a:spLocks/>
            </p:cNvSpPr>
            <p:nvPr/>
          </p:nvSpPr>
          <p:spPr bwMode="auto">
            <a:xfrm>
              <a:off x="1556" y="600"/>
              <a:ext cx="3337" cy="970"/>
            </a:xfrm>
            <a:custGeom>
              <a:avLst/>
              <a:gdLst/>
              <a:ahLst/>
              <a:cxnLst>
                <a:cxn ang="0">
                  <a:pos x="34" y="0"/>
                </a:cxn>
                <a:cxn ang="0">
                  <a:pos x="74" y="0"/>
                </a:cxn>
                <a:cxn ang="0">
                  <a:pos x="113" y="0"/>
                </a:cxn>
                <a:cxn ang="0">
                  <a:pos x="153" y="760"/>
                </a:cxn>
                <a:cxn ang="0">
                  <a:pos x="193" y="760"/>
                </a:cxn>
                <a:cxn ang="0">
                  <a:pos x="232" y="760"/>
                </a:cxn>
                <a:cxn ang="0">
                  <a:pos x="266" y="0"/>
                </a:cxn>
                <a:cxn ang="0">
                  <a:pos x="306" y="0"/>
                </a:cxn>
                <a:cxn ang="0">
                  <a:pos x="346" y="0"/>
                </a:cxn>
                <a:cxn ang="0">
                  <a:pos x="380" y="760"/>
                </a:cxn>
                <a:cxn ang="0">
                  <a:pos x="419" y="760"/>
                </a:cxn>
                <a:cxn ang="0">
                  <a:pos x="459" y="760"/>
                </a:cxn>
                <a:cxn ang="0">
                  <a:pos x="499" y="0"/>
                </a:cxn>
                <a:cxn ang="0">
                  <a:pos x="539" y="0"/>
                </a:cxn>
                <a:cxn ang="0">
                  <a:pos x="578" y="0"/>
                </a:cxn>
                <a:cxn ang="0">
                  <a:pos x="612" y="760"/>
                </a:cxn>
                <a:cxn ang="0">
                  <a:pos x="652" y="760"/>
                </a:cxn>
                <a:cxn ang="0">
                  <a:pos x="692" y="760"/>
                </a:cxn>
                <a:cxn ang="0">
                  <a:pos x="731" y="760"/>
                </a:cxn>
                <a:cxn ang="0">
                  <a:pos x="771" y="0"/>
                </a:cxn>
                <a:cxn ang="0">
                  <a:pos x="811" y="0"/>
                </a:cxn>
                <a:cxn ang="0">
                  <a:pos x="850" y="0"/>
                </a:cxn>
                <a:cxn ang="0">
                  <a:pos x="890" y="760"/>
                </a:cxn>
                <a:cxn ang="0">
                  <a:pos x="930" y="760"/>
                </a:cxn>
                <a:cxn ang="0">
                  <a:pos x="969" y="760"/>
                </a:cxn>
                <a:cxn ang="0">
                  <a:pos x="1003" y="0"/>
                </a:cxn>
                <a:cxn ang="0">
                  <a:pos x="1043" y="0"/>
                </a:cxn>
                <a:cxn ang="0">
                  <a:pos x="1083" y="0"/>
                </a:cxn>
                <a:cxn ang="0">
                  <a:pos x="1122" y="760"/>
                </a:cxn>
                <a:cxn ang="0">
                  <a:pos x="1162" y="760"/>
                </a:cxn>
                <a:cxn ang="0">
                  <a:pos x="1202" y="760"/>
                </a:cxn>
                <a:cxn ang="0">
                  <a:pos x="1242" y="0"/>
                </a:cxn>
                <a:cxn ang="0">
                  <a:pos x="1281" y="0"/>
                </a:cxn>
                <a:cxn ang="0">
                  <a:pos x="1321" y="0"/>
                </a:cxn>
                <a:cxn ang="0">
                  <a:pos x="1361" y="760"/>
                </a:cxn>
                <a:cxn ang="0">
                  <a:pos x="1400" y="760"/>
                </a:cxn>
                <a:cxn ang="0">
                  <a:pos x="1440" y="760"/>
                </a:cxn>
                <a:cxn ang="0">
                  <a:pos x="1480" y="0"/>
                </a:cxn>
                <a:cxn ang="0">
                  <a:pos x="1519" y="0"/>
                </a:cxn>
                <a:cxn ang="0">
                  <a:pos x="1559" y="0"/>
                </a:cxn>
                <a:cxn ang="0">
                  <a:pos x="1593" y="760"/>
                </a:cxn>
                <a:cxn ang="0">
                  <a:pos x="1633" y="760"/>
                </a:cxn>
                <a:cxn ang="0">
                  <a:pos x="1672" y="760"/>
                </a:cxn>
                <a:cxn ang="0">
                  <a:pos x="1712" y="760"/>
                </a:cxn>
                <a:cxn ang="0">
                  <a:pos x="1746" y="0"/>
                </a:cxn>
                <a:cxn ang="0">
                  <a:pos x="1786" y="0"/>
                </a:cxn>
                <a:cxn ang="0">
                  <a:pos x="1826" y="0"/>
                </a:cxn>
                <a:cxn ang="0">
                  <a:pos x="1860" y="760"/>
                </a:cxn>
                <a:cxn ang="0">
                  <a:pos x="1899" y="760"/>
                </a:cxn>
                <a:cxn ang="0">
                  <a:pos x="1939" y="760"/>
                </a:cxn>
                <a:cxn ang="0">
                  <a:pos x="1973" y="0"/>
                </a:cxn>
                <a:cxn ang="0">
                  <a:pos x="2013" y="0"/>
                </a:cxn>
                <a:cxn ang="0">
                  <a:pos x="2052" y="0"/>
                </a:cxn>
                <a:cxn ang="0">
                  <a:pos x="2086" y="760"/>
                </a:cxn>
                <a:cxn ang="0">
                  <a:pos x="2126" y="760"/>
                </a:cxn>
                <a:cxn ang="0">
                  <a:pos x="2166" y="760"/>
                </a:cxn>
                <a:cxn ang="0">
                  <a:pos x="2205" y="760"/>
                </a:cxn>
                <a:cxn ang="0">
                  <a:pos x="2245" y="0"/>
                </a:cxn>
                <a:cxn ang="0">
                  <a:pos x="2285" y="0"/>
                </a:cxn>
                <a:cxn ang="0">
                  <a:pos x="2324" y="0"/>
                </a:cxn>
                <a:cxn ang="0">
                  <a:pos x="2358" y="760"/>
                </a:cxn>
                <a:cxn ang="0">
                  <a:pos x="2398" y="760"/>
                </a:cxn>
                <a:cxn ang="0">
                  <a:pos x="2438" y="760"/>
                </a:cxn>
              </a:cxnLst>
              <a:rect l="0" t="0" r="r" b="b"/>
              <a:pathLst>
                <a:path w="2455" h="760">
                  <a:moveTo>
                    <a:pt x="0" y="0"/>
                  </a:moveTo>
                  <a:lnTo>
                    <a:pt x="6" y="0"/>
                  </a:lnTo>
                  <a:lnTo>
                    <a:pt x="11" y="0"/>
                  </a:lnTo>
                  <a:lnTo>
                    <a:pt x="17" y="0"/>
                  </a:lnTo>
                  <a:lnTo>
                    <a:pt x="23" y="0"/>
                  </a:lnTo>
                  <a:lnTo>
                    <a:pt x="28" y="0"/>
                  </a:lnTo>
                  <a:lnTo>
                    <a:pt x="34" y="0"/>
                  </a:lnTo>
                  <a:lnTo>
                    <a:pt x="40" y="0"/>
                  </a:lnTo>
                  <a:lnTo>
                    <a:pt x="45" y="0"/>
                  </a:lnTo>
                  <a:lnTo>
                    <a:pt x="51" y="0"/>
                  </a:lnTo>
                  <a:lnTo>
                    <a:pt x="57" y="0"/>
                  </a:lnTo>
                  <a:lnTo>
                    <a:pt x="62" y="0"/>
                  </a:lnTo>
                  <a:lnTo>
                    <a:pt x="68" y="0"/>
                  </a:lnTo>
                  <a:lnTo>
                    <a:pt x="74" y="0"/>
                  </a:lnTo>
                  <a:lnTo>
                    <a:pt x="79" y="0"/>
                  </a:lnTo>
                  <a:lnTo>
                    <a:pt x="85" y="0"/>
                  </a:lnTo>
                  <a:lnTo>
                    <a:pt x="91" y="0"/>
                  </a:lnTo>
                  <a:lnTo>
                    <a:pt x="96" y="0"/>
                  </a:lnTo>
                  <a:lnTo>
                    <a:pt x="102" y="0"/>
                  </a:lnTo>
                  <a:lnTo>
                    <a:pt x="108" y="0"/>
                  </a:lnTo>
                  <a:lnTo>
                    <a:pt x="113" y="0"/>
                  </a:lnTo>
                  <a:lnTo>
                    <a:pt x="119" y="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4" y="0"/>
                  </a:lnTo>
                  <a:lnTo>
                    <a:pt x="249" y="0"/>
                  </a:lnTo>
                  <a:lnTo>
                    <a:pt x="255" y="0"/>
                  </a:lnTo>
                  <a:lnTo>
                    <a:pt x="261" y="0"/>
                  </a:lnTo>
                  <a:lnTo>
                    <a:pt x="266" y="0"/>
                  </a:lnTo>
                  <a:lnTo>
                    <a:pt x="272" y="0"/>
                  </a:lnTo>
                  <a:lnTo>
                    <a:pt x="278" y="0"/>
                  </a:lnTo>
                  <a:lnTo>
                    <a:pt x="283" y="0"/>
                  </a:lnTo>
                  <a:lnTo>
                    <a:pt x="289" y="0"/>
                  </a:lnTo>
                  <a:lnTo>
                    <a:pt x="295" y="0"/>
                  </a:lnTo>
                  <a:lnTo>
                    <a:pt x="300" y="0"/>
                  </a:lnTo>
                  <a:lnTo>
                    <a:pt x="306" y="0"/>
                  </a:lnTo>
                  <a:lnTo>
                    <a:pt x="312" y="0"/>
                  </a:lnTo>
                  <a:lnTo>
                    <a:pt x="317" y="0"/>
                  </a:lnTo>
                  <a:lnTo>
                    <a:pt x="323" y="0"/>
                  </a:lnTo>
                  <a:lnTo>
                    <a:pt x="329" y="0"/>
                  </a:lnTo>
                  <a:lnTo>
                    <a:pt x="334" y="0"/>
                  </a:lnTo>
                  <a:lnTo>
                    <a:pt x="340" y="0"/>
                  </a:lnTo>
                  <a:lnTo>
                    <a:pt x="346" y="0"/>
                  </a:lnTo>
                  <a:lnTo>
                    <a:pt x="351" y="0"/>
                  </a:lnTo>
                  <a:lnTo>
                    <a:pt x="357" y="0"/>
                  </a:lnTo>
                  <a:lnTo>
                    <a:pt x="363" y="0"/>
                  </a:lnTo>
                  <a:lnTo>
                    <a:pt x="368" y="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0"/>
                  </a:lnTo>
                  <a:lnTo>
                    <a:pt x="499" y="0"/>
                  </a:lnTo>
                  <a:lnTo>
                    <a:pt x="504" y="0"/>
                  </a:lnTo>
                  <a:lnTo>
                    <a:pt x="510" y="0"/>
                  </a:lnTo>
                  <a:lnTo>
                    <a:pt x="516" y="0"/>
                  </a:lnTo>
                  <a:lnTo>
                    <a:pt x="521" y="0"/>
                  </a:lnTo>
                  <a:lnTo>
                    <a:pt x="527" y="0"/>
                  </a:lnTo>
                  <a:lnTo>
                    <a:pt x="533" y="0"/>
                  </a:lnTo>
                  <a:lnTo>
                    <a:pt x="539" y="0"/>
                  </a:lnTo>
                  <a:lnTo>
                    <a:pt x="544" y="0"/>
                  </a:lnTo>
                  <a:lnTo>
                    <a:pt x="550" y="0"/>
                  </a:lnTo>
                  <a:lnTo>
                    <a:pt x="556" y="0"/>
                  </a:lnTo>
                  <a:lnTo>
                    <a:pt x="561" y="0"/>
                  </a:lnTo>
                  <a:lnTo>
                    <a:pt x="567" y="0"/>
                  </a:lnTo>
                  <a:lnTo>
                    <a:pt x="573" y="0"/>
                  </a:lnTo>
                  <a:lnTo>
                    <a:pt x="578" y="0"/>
                  </a:lnTo>
                  <a:lnTo>
                    <a:pt x="584" y="0"/>
                  </a:lnTo>
                  <a:lnTo>
                    <a:pt x="590" y="0"/>
                  </a:lnTo>
                  <a:lnTo>
                    <a:pt x="595" y="0"/>
                  </a:lnTo>
                  <a:lnTo>
                    <a:pt x="601" y="0"/>
                  </a:lnTo>
                  <a:lnTo>
                    <a:pt x="607" y="0"/>
                  </a:lnTo>
                  <a:lnTo>
                    <a:pt x="612" y="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0"/>
                  </a:lnTo>
                  <a:lnTo>
                    <a:pt x="743" y="0"/>
                  </a:lnTo>
                  <a:lnTo>
                    <a:pt x="748" y="0"/>
                  </a:lnTo>
                  <a:lnTo>
                    <a:pt x="754" y="0"/>
                  </a:lnTo>
                  <a:lnTo>
                    <a:pt x="760" y="0"/>
                  </a:lnTo>
                  <a:lnTo>
                    <a:pt x="765" y="0"/>
                  </a:lnTo>
                  <a:lnTo>
                    <a:pt x="771" y="0"/>
                  </a:lnTo>
                  <a:lnTo>
                    <a:pt x="777" y="0"/>
                  </a:lnTo>
                  <a:lnTo>
                    <a:pt x="782" y="0"/>
                  </a:lnTo>
                  <a:lnTo>
                    <a:pt x="788" y="0"/>
                  </a:lnTo>
                  <a:lnTo>
                    <a:pt x="794" y="0"/>
                  </a:lnTo>
                  <a:lnTo>
                    <a:pt x="799" y="0"/>
                  </a:lnTo>
                  <a:lnTo>
                    <a:pt x="805" y="0"/>
                  </a:lnTo>
                  <a:lnTo>
                    <a:pt x="811" y="0"/>
                  </a:lnTo>
                  <a:lnTo>
                    <a:pt x="816" y="0"/>
                  </a:lnTo>
                  <a:lnTo>
                    <a:pt x="822" y="0"/>
                  </a:lnTo>
                  <a:lnTo>
                    <a:pt x="828" y="0"/>
                  </a:lnTo>
                  <a:lnTo>
                    <a:pt x="833" y="0"/>
                  </a:lnTo>
                  <a:lnTo>
                    <a:pt x="839" y="0"/>
                  </a:lnTo>
                  <a:lnTo>
                    <a:pt x="845" y="0"/>
                  </a:lnTo>
                  <a:lnTo>
                    <a:pt x="850" y="0"/>
                  </a:lnTo>
                  <a:lnTo>
                    <a:pt x="856" y="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1" y="0"/>
                  </a:lnTo>
                  <a:lnTo>
                    <a:pt x="986" y="0"/>
                  </a:lnTo>
                  <a:lnTo>
                    <a:pt x="992" y="0"/>
                  </a:lnTo>
                  <a:lnTo>
                    <a:pt x="998" y="0"/>
                  </a:lnTo>
                  <a:lnTo>
                    <a:pt x="1003" y="0"/>
                  </a:lnTo>
                  <a:lnTo>
                    <a:pt x="1009" y="0"/>
                  </a:lnTo>
                  <a:lnTo>
                    <a:pt x="1015" y="0"/>
                  </a:lnTo>
                  <a:lnTo>
                    <a:pt x="1020" y="0"/>
                  </a:lnTo>
                  <a:lnTo>
                    <a:pt x="1026" y="0"/>
                  </a:lnTo>
                  <a:lnTo>
                    <a:pt x="1032" y="0"/>
                  </a:lnTo>
                  <a:lnTo>
                    <a:pt x="1037" y="0"/>
                  </a:lnTo>
                  <a:lnTo>
                    <a:pt x="1043" y="0"/>
                  </a:lnTo>
                  <a:lnTo>
                    <a:pt x="1049" y="0"/>
                  </a:lnTo>
                  <a:lnTo>
                    <a:pt x="1054" y="0"/>
                  </a:lnTo>
                  <a:lnTo>
                    <a:pt x="1060" y="0"/>
                  </a:lnTo>
                  <a:lnTo>
                    <a:pt x="1066" y="0"/>
                  </a:lnTo>
                  <a:lnTo>
                    <a:pt x="1071" y="0"/>
                  </a:lnTo>
                  <a:lnTo>
                    <a:pt x="1077" y="0"/>
                  </a:lnTo>
                  <a:lnTo>
                    <a:pt x="1083" y="0"/>
                  </a:lnTo>
                  <a:lnTo>
                    <a:pt x="1088" y="0"/>
                  </a:lnTo>
                  <a:lnTo>
                    <a:pt x="1094" y="0"/>
                  </a:lnTo>
                  <a:lnTo>
                    <a:pt x="1100" y="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760"/>
                  </a:lnTo>
                  <a:lnTo>
                    <a:pt x="1361" y="760"/>
                  </a:lnTo>
                  <a:lnTo>
                    <a:pt x="1366" y="760"/>
                  </a:lnTo>
                  <a:lnTo>
                    <a:pt x="1372" y="760"/>
                  </a:lnTo>
                  <a:lnTo>
                    <a:pt x="1378" y="760"/>
                  </a:lnTo>
                  <a:lnTo>
                    <a:pt x="1383" y="760"/>
                  </a:lnTo>
                  <a:lnTo>
                    <a:pt x="1389" y="760"/>
                  </a:lnTo>
                  <a:lnTo>
                    <a:pt x="1395" y="760"/>
                  </a:lnTo>
                  <a:lnTo>
                    <a:pt x="1400" y="760"/>
                  </a:lnTo>
                  <a:lnTo>
                    <a:pt x="1406" y="76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18" y="0"/>
                  </a:lnTo>
                  <a:lnTo>
                    <a:pt x="1723" y="0"/>
                  </a:lnTo>
                  <a:lnTo>
                    <a:pt x="1729" y="0"/>
                  </a:lnTo>
                  <a:lnTo>
                    <a:pt x="1735" y="0"/>
                  </a:lnTo>
                  <a:lnTo>
                    <a:pt x="1740" y="0"/>
                  </a:lnTo>
                  <a:lnTo>
                    <a:pt x="1746" y="0"/>
                  </a:lnTo>
                  <a:lnTo>
                    <a:pt x="1752" y="0"/>
                  </a:lnTo>
                  <a:lnTo>
                    <a:pt x="1757" y="0"/>
                  </a:lnTo>
                  <a:lnTo>
                    <a:pt x="1763" y="0"/>
                  </a:lnTo>
                  <a:lnTo>
                    <a:pt x="1769" y="0"/>
                  </a:lnTo>
                  <a:lnTo>
                    <a:pt x="1774" y="0"/>
                  </a:lnTo>
                  <a:lnTo>
                    <a:pt x="1780" y="0"/>
                  </a:lnTo>
                  <a:lnTo>
                    <a:pt x="1786" y="0"/>
                  </a:lnTo>
                  <a:lnTo>
                    <a:pt x="1791" y="0"/>
                  </a:lnTo>
                  <a:lnTo>
                    <a:pt x="1797" y="0"/>
                  </a:lnTo>
                  <a:lnTo>
                    <a:pt x="1803" y="0"/>
                  </a:lnTo>
                  <a:lnTo>
                    <a:pt x="1809" y="0"/>
                  </a:lnTo>
                  <a:lnTo>
                    <a:pt x="1814" y="0"/>
                  </a:lnTo>
                  <a:lnTo>
                    <a:pt x="1820" y="0"/>
                  </a:lnTo>
                  <a:lnTo>
                    <a:pt x="1826" y="0"/>
                  </a:lnTo>
                  <a:lnTo>
                    <a:pt x="1831" y="0"/>
                  </a:lnTo>
                  <a:lnTo>
                    <a:pt x="1837" y="0"/>
                  </a:lnTo>
                  <a:lnTo>
                    <a:pt x="1843" y="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2" y="0"/>
                  </a:lnTo>
                  <a:lnTo>
                    <a:pt x="1967" y="0"/>
                  </a:lnTo>
                  <a:lnTo>
                    <a:pt x="1973" y="0"/>
                  </a:lnTo>
                  <a:lnTo>
                    <a:pt x="1979" y="0"/>
                  </a:lnTo>
                  <a:lnTo>
                    <a:pt x="1984" y="0"/>
                  </a:lnTo>
                  <a:lnTo>
                    <a:pt x="1990" y="0"/>
                  </a:lnTo>
                  <a:lnTo>
                    <a:pt x="1996" y="0"/>
                  </a:lnTo>
                  <a:lnTo>
                    <a:pt x="2001" y="0"/>
                  </a:lnTo>
                  <a:lnTo>
                    <a:pt x="2007" y="0"/>
                  </a:lnTo>
                  <a:lnTo>
                    <a:pt x="2013" y="0"/>
                  </a:lnTo>
                  <a:lnTo>
                    <a:pt x="2018" y="0"/>
                  </a:lnTo>
                  <a:lnTo>
                    <a:pt x="2024" y="0"/>
                  </a:lnTo>
                  <a:lnTo>
                    <a:pt x="2030" y="0"/>
                  </a:lnTo>
                  <a:lnTo>
                    <a:pt x="2035" y="0"/>
                  </a:lnTo>
                  <a:lnTo>
                    <a:pt x="2041" y="0"/>
                  </a:lnTo>
                  <a:lnTo>
                    <a:pt x="2047" y="0"/>
                  </a:lnTo>
                  <a:lnTo>
                    <a:pt x="2052" y="0"/>
                  </a:lnTo>
                  <a:lnTo>
                    <a:pt x="2058" y="0"/>
                  </a:lnTo>
                  <a:lnTo>
                    <a:pt x="2064" y="0"/>
                  </a:lnTo>
                  <a:lnTo>
                    <a:pt x="2069" y="0"/>
                  </a:lnTo>
                  <a:lnTo>
                    <a:pt x="2075" y="0"/>
                  </a:lnTo>
                  <a:lnTo>
                    <a:pt x="2081" y="0"/>
                  </a:lnTo>
                  <a:lnTo>
                    <a:pt x="2086" y="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0"/>
                  </a:lnTo>
                  <a:lnTo>
                    <a:pt x="2217" y="0"/>
                  </a:lnTo>
                  <a:lnTo>
                    <a:pt x="2222" y="0"/>
                  </a:lnTo>
                  <a:lnTo>
                    <a:pt x="2228" y="0"/>
                  </a:lnTo>
                  <a:lnTo>
                    <a:pt x="2234" y="0"/>
                  </a:lnTo>
                  <a:lnTo>
                    <a:pt x="2239" y="0"/>
                  </a:lnTo>
                  <a:lnTo>
                    <a:pt x="2245" y="0"/>
                  </a:lnTo>
                  <a:lnTo>
                    <a:pt x="2251" y="0"/>
                  </a:lnTo>
                  <a:lnTo>
                    <a:pt x="2256" y="0"/>
                  </a:lnTo>
                  <a:lnTo>
                    <a:pt x="2262" y="0"/>
                  </a:lnTo>
                  <a:lnTo>
                    <a:pt x="2268" y="0"/>
                  </a:lnTo>
                  <a:lnTo>
                    <a:pt x="2273" y="0"/>
                  </a:lnTo>
                  <a:lnTo>
                    <a:pt x="2279" y="0"/>
                  </a:lnTo>
                  <a:lnTo>
                    <a:pt x="2285" y="0"/>
                  </a:lnTo>
                  <a:lnTo>
                    <a:pt x="2290" y="0"/>
                  </a:lnTo>
                  <a:lnTo>
                    <a:pt x="2296" y="0"/>
                  </a:lnTo>
                  <a:lnTo>
                    <a:pt x="2302" y="0"/>
                  </a:lnTo>
                  <a:lnTo>
                    <a:pt x="2307" y="0"/>
                  </a:lnTo>
                  <a:lnTo>
                    <a:pt x="2313" y="0"/>
                  </a:lnTo>
                  <a:lnTo>
                    <a:pt x="2319" y="0"/>
                  </a:lnTo>
                  <a:lnTo>
                    <a:pt x="2324" y="0"/>
                  </a:lnTo>
                  <a:lnTo>
                    <a:pt x="2330" y="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lnTo>
                    <a:pt x="2455" y="0"/>
                  </a:lnTo>
                </a:path>
              </a:pathLst>
            </a:custGeom>
            <a:noFill/>
            <a:ln w="28575" cmpd="sng">
              <a:solidFill>
                <a:schemeClr val="accent2"/>
              </a:solidFill>
              <a:prstDash val="solid"/>
              <a:round/>
              <a:headEnd/>
              <a:tailEnd/>
            </a:ln>
          </p:spPr>
          <p:txBody>
            <a:bodyPr/>
            <a:lstStyle/>
            <a:p>
              <a:endParaRPr lang="fr-FR"/>
            </a:p>
          </p:txBody>
        </p:sp>
      </p:grpSp>
      <p:grpSp>
        <p:nvGrpSpPr>
          <p:cNvPr id="3" name="Group 144"/>
          <p:cNvGrpSpPr>
            <a:grpSpLocks/>
          </p:cNvGrpSpPr>
          <p:nvPr/>
        </p:nvGrpSpPr>
        <p:grpSpPr bwMode="auto">
          <a:xfrm>
            <a:off x="1525466" y="3622676"/>
            <a:ext cx="5694485" cy="2600325"/>
            <a:chOff x="1041" y="2282"/>
            <a:chExt cx="3886" cy="1638"/>
          </a:xfrm>
        </p:grpSpPr>
        <p:sp>
          <p:nvSpPr>
            <p:cNvPr id="179203" name="Rectangle 3"/>
            <p:cNvSpPr>
              <a:spLocks noChangeArrowheads="1"/>
            </p:cNvSpPr>
            <p:nvPr/>
          </p:nvSpPr>
          <p:spPr bwMode="auto">
            <a:xfrm>
              <a:off x="1980" y="3710"/>
              <a:ext cx="2178" cy="210"/>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79204" name="Rectangle 4"/>
            <p:cNvSpPr>
              <a:spLocks noChangeArrowheads="1"/>
            </p:cNvSpPr>
            <p:nvPr/>
          </p:nvSpPr>
          <p:spPr bwMode="auto">
            <a:xfrm>
              <a:off x="1510" y="2500"/>
              <a:ext cx="3356" cy="1079"/>
            </a:xfrm>
            <a:prstGeom prst="rect">
              <a:avLst/>
            </a:prstGeom>
            <a:noFill/>
            <a:ln w="9525">
              <a:noFill/>
              <a:miter lim="800000"/>
              <a:headEnd/>
              <a:tailEnd/>
            </a:ln>
          </p:spPr>
          <p:txBody>
            <a:bodyPr/>
            <a:lstStyle/>
            <a:p>
              <a:endParaRPr lang="fr-FR"/>
            </a:p>
          </p:txBody>
        </p:sp>
        <p:sp>
          <p:nvSpPr>
            <p:cNvPr id="179205" name="Rectangle 5"/>
            <p:cNvSpPr>
              <a:spLocks noChangeArrowheads="1"/>
            </p:cNvSpPr>
            <p:nvPr/>
          </p:nvSpPr>
          <p:spPr bwMode="auto">
            <a:xfrm>
              <a:off x="1510" y="2500"/>
              <a:ext cx="3356" cy="1079"/>
            </a:xfrm>
            <a:prstGeom prst="rect">
              <a:avLst/>
            </a:prstGeom>
            <a:noFill/>
            <a:ln w="0">
              <a:solidFill>
                <a:srgbClr val="FFFFFF"/>
              </a:solidFill>
              <a:miter lim="800000"/>
              <a:headEnd/>
              <a:tailEnd/>
            </a:ln>
          </p:spPr>
          <p:txBody>
            <a:bodyPr/>
            <a:lstStyle/>
            <a:p>
              <a:endParaRPr lang="fr-FR"/>
            </a:p>
          </p:txBody>
        </p:sp>
        <p:sp>
          <p:nvSpPr>
            <p:cNvPr id="179206" name="Freeform 6"/>
            <p:cNvSpPr>
              <a:spLocks/>
            </p:cNvSpPr>
            <p:nvPr/>
          </p:nvSpPr>
          <p:spPr bwMode="auto">
            <a:xfrm>
              <a:off x="1510"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7" name="Freeform 7"/>
            <p:cNvSpPr>
              <a:spLocks/>
            </p:cNvSpPr>
            <p:nvPr/>
          </p:nvSpPr>
          <p:spPr bwMode="auto">
            <a:xfrm>
              <a:off x="4866" y="2500"/>
              <a:ext cx="1" cy="1079"/>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79208" name="Freeform 8"/>
            <p:cNvSpPr>
              <a:spLocks/>
            </p:cNvSpPr>
            <p:nvPr/>
          </p:nvSpPr>
          <p:spPr bwMode="auto">
            <a:xfrm>
              <a:off x="1510" y="3579"/>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09" name="Freeform 9"/>
            <p:cNvSpPr>
              <a:spLocks/>
            </p:cNvSpPr>
            <p:nvPr/>
          </p:nvSpPr>
          <p:spPr bwMode="auto">
            <a:xfrm>
              <a:off x="1510" y="3381"/>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0" name="Freeform 10"/>
            <p:cNvSpPr>
              <a:spLocks/>
            </p:cNvSpPr>
            <p:nvPr/>
          </p:nvSpPr>
          <p:spPr bwMode="auto">
            <a:xfrm>
              <a:off x="1510" y="3190"/>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1" name="Freeform 11"/>
            <p:cNvSpPr>
              <a:spLocks/>
            </p:cNvSpPr>
            <p:nvPr/>
          </p:nvSpPr>
          <p:spPr bwMode="auto">
            <a:xfrm>
              <a:off x="1510" y="2992"/>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2" name="Freeform 12"/>
            <p:cNvSpPr>
              <a:spLocks/>
            </p:cNvSpPr>
            <p:nvPr/>
          </p:nvSpPr>
          <p:spPr bwMode="auto">
            <a:xfrm>
              <a:off x="1510" y="2794"/>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3" name="Freeform 13"/>
            <p:cNvSpPr>
              <a:spLocks/>
            </p:cNvSpPr>
            <p:nvPr/>
          </p:nvSpPr>
          <p:spPr bwMode="auto">
            <a:xfrm>
              <a:off x="1510" y="2596"/>
              <a:ext cx="3356" cy="1"/>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79214" name="Line 14"/>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15" name="Freeform 15"/>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16" name="Line 16"/>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7" name="Line 17"/>
            <p:cNvSpPr>
              <a:spLocks noChangeShapeType="1"/>
            </p:cNvSpPr>
            <p:nvPr/>
          </p:nvSpPr>
          <p:spPr bwMode="auto">
            <a:xfrm>
              <a:off x="1510" y="3579"/>
              <a:ext cx="3356" cy="1"/>
            </a:xfrm>
            <a:prstGeom prst="line">
              <a:avLst/>
            </a:prstGeom>
            <a:noFill/>
            <a:ln w="0">
              <a:solidFill>
                <a:srgbClr val="000000"/>
              </a:solidFill>
              <a:round/>
              <a:headEnd/>
              <a:tailEnd/>
            </a:ln>
          </p:spPr>
          <p:txBody>
            <a:bodyPr/>
            <a:lstStyle/>
            <a:p>
              <a:endParaRPr lang="fr-FR"/>
            </a:p>
          </p:txBody>
        </p:sp>
        <p:sp>
          <p:nvSpPr>
            <p:cNvPr id="179218" name="Line 18"/>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19" name="Line 19"/>
            <p:cNvSpPr>
              <a:spLocks noChangeShapeType="1"/>
            </p:cNvSpPr>
            <p:nvPr/>
          </p:nvSpPr>
          <p:spPr bwMode="auto">
            <a:xfrm flipV="1">
              <a:off x="1510" y="3547"/>
              <a:ext cx="1" cy="32"/>
            </a:xfrm>
            <a:prstGeom prst="line">
              <a:avLst/>
            </a:prstGeom>
            <a:noFill/>
            <a:ln w="0">
              <a:solidFill>
                <a:srgbClr val="000000"/>
              </a:solidFill>
              <a:round/>
              <a:headEnd/>
              <a:tailEnd/>
            </a:ln>
          </p:spPr>
          <p:txBody>
            <a:bodyPr/>
            <a:lstStyle/>
            <a:p>
              <a:endParaRPr lang="fr-FR"/>
            </a:p>
          </p:txBody>
        </p:sp>
        <p:sp>
          <p:nvSpPr>
            <p:cNvPr id="179220" name="Line 20"/>
            <p:cNvSpPr>
              <a:spLocks noChangeShapeType="1"/>
            </p:cNvSpPr>
            <p:nvPr/>
          </p:nvSpPr>
          <p:spPr bwMode="auto">
            <a:xfrm>
              <a:off x="1510" y="2500"/>
              <a:ext cx="1" cy="32"/>
            </a:xfrm>
            <a:prstGeom prst="line">
              <a:avLst/>
            </a:prstGeom>
            <a:noFill/>
            <a:ln w="0">
              <a:solidFill>
                <a:srgbClr val="000000"/>
              </a:solidFill>
              <a:round/>
              <a:headEnd/>
              <a:tailEnd/>
            </a:ln>
          </p:spPr>
          <p:txBody>
            <a:bodyPr/>
            <a:lstStyle/>
            <a:p>
              <a:endParaRPr lang="fr-FR"/>
            </a:p>
          </p:txBody>
        </p:sp>
        <p:sp>
          <p:nvSpPr>
            <p:cNvPr id="179221" name="Line 21"/>
            <p:cNvSpPr>
              <a:spLocks noChangeShapeType="1"/>
            </p:cNvSpPr>
            <p:nvPr/>
          </p:nvSpPr>
          <p:spPr bwMode="auto">
            <a:xfrm flipV="1">
              <a:off x="1844" y="3547"/>
              <a:ext cx="1" cy="32"/>
            </a:xfrm>
            <a:prstGeom prst="line">
              <a:avLst/>
            </a:prstGeom>
            <a:noFill/>
            <a:ln w="0">
              <a:solidFill>
                <a:srgbClr val="000000"/>
              </a:solidFill>
              <a:round/>
              <a:headEnd/>
              <a:tailEnd/>
            </a:ln>
          </p:spPr>
          <p:txBody>
            <a:bodyPr/>
            <a:lstStyle/>
            <a:p>
              <a:endParaRPr lang="fr-FR"/>
            </a:p>
          </p:txBody>
        </p:sp>
        <p:sp>
          <p:nvSpPr>
            <p:cNvPr id="179222" name="Line 22"/>
            <p:cNvSpPr>
              <a:spLocks noChangeShapeType="1"/>
            </p:cNvSpPr>
            <p:nvPr/>
          </p:nvSpPr>
          <p:spPr bwMode="auto">
            <a:xfrm flipV="1">
              <a:off x="2184" y="3547"/>
              <a:ext cx="1" cy="32"/>
            </a:xfrm>
            <a:prstGeom prst="line">
              <a:avLst/>
            </a:prstGeom>
            <a:noFill/>
            <a:ln w="0">
              <a:solidFill>
                <a:srgbClr val="000000"/>
              </a:solidFill>
              <a:round/>
              <a:headEnd/>
              <a:tailEnd/>
            </a:ln>
          </p:spPr>
          <p:txBody>
            <a:bodyPr/>
            <a:lstStyle/>
            <a:p>
              <a:endParaRPr lang="fr-FR"/>
            </a:p>
          </p:txBody>
        </p:sp>
        <p:sp>
          <p:nvSpPr>
            <p:cNvPr id="179223" name="Line 23"/>
            <p:cNvSpPr>
              <a:spLocks noChangeShapeType="1"/>
            </p:cNvSpPr>
            <p:nvPr/>
          </p:nvSpPr>
          <p:spPr bwMode="auto">
            <a:xfrm flipV="1">
              <a:off x="2517" y="3547"/>
              <a:ext cx="1" cy="32"/>
            </a:xfrm>
            <a:prstGeom prst="line">
              <a:avLst/>
            </a:prstGeom>
            <a:noFill/>
            <a:ln w="0">
              <a:solidFill>
                <a:srgbClr val="000000"/>
              </a:solidFill>
              <a:round/>
              <a:headEnd/>
              <a:tailEnd/>
            </a:ln>
          </p:spPr>
          <p:txBody>
            <a:bodyPr/>
            <a:lstStyle/>
            <a:p>
              <a:endParaRPr lang="fr-FR"/>
            </a:p>
          </p:txBody>
        </p:sp>
        <p:sp>
          <p:nvSpPr>
            <p:cNvPr id="179224" name="Line 24"/>
            <p:cNvSpPr>
              <a:spLocks noChangeShapeType="1"/>
            </p:cNvSpPr>
            <p:nvPr/>
          </p:nvSpPr>
          <p:spPr bwMode="auto">
            <a:xfrm flipV="1">
              <a:off x="2851" y="3547"/>
              <a:ext cx="1" cy="32"/>
            </a:xfrm>
            <a:prstGeom prst="line">
              <a:avLst/>
            </a:prstGeom>
            <a:noFill/>
            <a:ln w="0">
              <a:solidFill>
                <a:srgbClr val="000000"/>
              </a:solidFill>
              <a:round/>
              <a:headEnd/>
              <a:tailEnd/>
            </a:ln>
          </p:spPr>
          <p:txBody>
            <a:bodyPr/>
            <a:lstStyle/>
            <a:p>
              <a:endParaRPr lang="fr-FR"/>
            </a:p>
          </p:txBody>
        </p:sp>
        <p:sp>
          <p:nvSpPr>
            <p:cNvPr id="179225" name="Line 25"/>
            <p:cNvSpPr>
              <a:spLocks noChangeShapeType="1"/>
            </p:cNvSpPr>
            <p:nvPr/>
          </p:nvSpPr>
          <p:spPr bwMode="auto">
            <a:xfrm flipV="1">
              <a:off x="3191" y="3547"/>
              <a:ext cx="1" cy="32"/>
            </a:xfrm>
            <a:prstGeom prst="line">
              <a:avLst/>
            </a:prstGeom>
            <a:noFill/>
            <a:ln w="0">
              <a:solidFill>
                <a:srgbClr val="000000"/>
              </a:solidFill>
              <a:round/>
              <a:headEnd/>
              <a:tailEnd/>
            </a:ln>
          </p:spPr>
          <p:txBody>
            <a:bodyPr/>
            <a:lstStyle/>
            <a:p>
              <a:endParaRPr lang="fr-FR"/>
            </a:p>
          </p:txBody>
        </p:sp>
        <p:sp>
          <p:nvSpPr>
            <p:cNvPr id="179226" name="Line 26"/>
            <p:cNvSpPr>
              <a:spLocks noChangeShapeType="1"/>
            </p:cNvSpPr>
            <p:nvPr/>
          </p:nvSpPr>
          <p:spPr bwMode="auto">
            <a:xfrm flipV="1">
              <a:off x="3525" y="3547"/>
              <a:ext cx="1" cy="32"/>
            </a:xfrm>
            <a:prstGeom prst="line">
              <a:avLst/>
            </a:prstGeom>
            <a:noFill/>
            <a:ln w="0">
              <a:solidFill>
                <a:srgbClr val="000000"/>
              </a:solidFill>
              <a:round/>
              <a:headEnd/>
              <a:tailEnd/>
            </a:ln>
          </p:spPr>
          <p:txBody>
            <a:bodyPr/>
            <a:lstStyle/>
            <a:p>
              <a:endParaRPr lang="fr-FR"/>
            </a:p>
          </p:txBody>
        </p:sp>
        <p:sp>
          <p:nvSpPr>
            <p:cNvPr id="179227" name="Line 27"/>
            <p:cNvSpPr>
              <a:spLocks noChangeShapeType="1"/>
            </p:cNvSpPr>
            <p:nvPr/>
          </p:nvSpPr>
          <p:spPr bwMode="auto">
            <a:xfrm flipV="1">
              <a:off x="3858" y="3547"/>
              <a:ext cx="1" cy="32"/>
            </a:xfrm>
            <a:prstGeom prst="line">
              <a:avLst/>
            </a:prstGeom>
            <a:noFill/>
            <a:ln w="0">
              <a:solidFill>
                <a:srgbClr val="000000"/>
              </a:solidFill>
              <a:round/>
              <a:headEnd/>
              <a:tailEnd/>
            </a:ln>
          </p:spPr>
          <p:txBody>
            <a:bodyPr/>
            <a:lstStyle/>
            <a:p>
              <a:endParaRPr lang="fr-FR"/>
            </a:p>
          </p:txBody>
        </p:sp>
        <p:sp>
          <p:nvSpPr>
            <p:cNvPr id="179228" name="Line 28"/>
            <p:cNvSpPr>
              <a:spLocks noChangeShapeType="1"/>
            </p:cNvSpPr>
            <p:nvPr/>
          </p:nvSpPr>
          <p:spPr bwMode="auto">
            <a:xfrm flipV="1">
              <a:off x="4192" y="3547"/>
              <a:ext cx="1" cy="32"/>
            </a:xfrm>
            <a:prstGeom prst="line">
              <a:avLst/>
            </a:prstGeom>
            <a:noFill/>
            <a:ln w="0">
              <a:solidFill>
                <a:srgbClr val="000000"/>
              </a:solidFill>
              <a:round/>
              <a:headEnd/>
              <a:tailEnd/>
            </a:ln>
          </p:spPr>
          <p:txBody>
            <a:bodyPr/>
            <a:lstStyle/>
            <a:p>
              <a:endParaRPr lang="fr-FR"/>
            </a:p>
          </p:txBody>
        </p:sp>
        <p:sp>
          <p:nvSpPr>
            <p:cNvPr id="179229" name="Line 29"/>
            <p:cNvSpPr>
              <a:spLocks noChangeShapeType="1"/>
            </p:cNvSpPr>
            <p:nvPr/>
          </p:nvSpPr>
          <p:spPr bwMode="auto">
            <a:xfrm flipV="1">
              <a:off x="4532" y="3547"/>
              <a:ext cx="1" cy="32"/>
            </a:xfrm>
            <a:prstGeom prst="line">
              <a:avLst/>
            </a:prstGeom>
            <a:noFill/>
            <a:ln w="0">
              <a:solidFill>
                <a:srgbClr val="000000"/>
              </a:solidFill>
              <a:round/>
              <a:headEnd/>
              <a:tailEnd/>
            </a:ln>
          </p:spPr>
          <p:txBody>
            <a:bodyPr/>
            <a:lstStyle/>
            <a:p>
              <a:endParaRPr lang="fr-FR"/>
            </a:p>
          </p:txBody>
        </p:sp>
        <p:sp>
          <p:nvSpPr>
            <p:cNvPr id="179230" name="Line 30"/>
            <p:cNvSpPr>
              <a:spLocks noChangeShapeType="1"/>
            </p:cNvSpPr>
            <p:nvPr/>
          </p:nvSpPr>
          <p:spPr bwMode="auto">
            <a:xfrm flipV="1">
              <a:off x="4866" y="3547"/>
              <a:ext cx="1" cy="32"/>
            </a:xfrm>
            <a:prstGeom prst="line">
              <a:avLst/>
            </a:prstGeom>
            <a:noFill/>
            <a:ln w="0">
              <a:solidFill>
                <a:srgbClr val="000000"/>
              </a:solidFill>
              <a:round/>
              <a:headEnd/>
              <a:tailEnd/>
            </a:ln>
          </p:spPr>
          <p:txBody>
            <a:bodyPr/>
            <a:lstStyle/>
            <a:p>
              <a:endParaRPr lang="fr-FR"/>
            </a:p>
          </p:txBody>
        </p:sp>
        <p:sp>
          <p:nvSpPr>
            <p:cNvPr id="179231" name="Line 31"/>
            <p:cNvSpPr>
              <a:spLocks noChangeShapeType="1"/>
            </p:cNvSpPr>
            <p:nvPr/>
          </p:nvSpPr>
          <p:spPr bwMode="auto">
            <a:xfrm>
              <a:off x="4866" y="2500"/>
              <a:ext cx="1" cy="32"/>
            </a:xfrm>
            <a:prstGeom prst="line">
              <a:avLst/>
            </a:prstGeom>
            <a:noFill/>
            <a:ln w="0">
              <a:solidFill>
                <a:srgbClr val="000000"/>
              </a:solidFill>
              <a:round/>
              <a:headEnd/>
              <a:tailEnd/>
            </a:ln>
          </p:spPr>
          <p:txBody>
            <a:bodyPr/>
            <a:lstStyle/>
            <a:p>
              <a:endParaRPr lang="fr-FR"/>
            </a:p>
          </p:txBody>
        </p:sp>
        <p:sp>
          <p:nvSpPr>
            <p:cNvPr id="179232" name="Line 32"/>
            <p:cNvSpPr>
              <a:spLocks noChangeShapeType="1"/>
            </p:cNvSpPr>
            <p:nvPr/>
          </p:nvSpPr>
          <p:spPr bwMode="auto">
            <a:xfrm>
              <a:off x="1510" y="3579"/>
              <a:ext cx="34" cy="1"/>
            </a:xfrm>
            <a:prstGeom prst="line">
              <a:avLst/>
            </a:prstGeom>
            <a:noFill/>
            <a:ln w="0">
              <a:solidFill>
                <a:srgbClr val="000000"/>
              </a:solidFill>
              <a:round/>
              <a:headEnd/>
              <a:tailEnd/>
            </a:ln>
          </p:spPr>
          <p:txBody>
            <a:bodyPr/>
            <a:lstStyle/>
            <a:p>
              <a:endParaRPr lang="fr-FR"/>
            </a:p>
          </p:txBody>
        </p:sp>
        <p:sp>
          <p:nvSpPr>
            <p:cNvPr id="179233" name="Line 33"/>
            <p:cNvSpPr>
              <a:spLocks noChangeShapeType="1"/>
            </p:cNvSpPr>
            <p:nvPr/>
          </p:nvSpPr>
          <p:spPr bwMode="auto">
            <a:xfrm flipH="1">
              <a:off x="4832" y="3579"/>
              <a:ext cx="34" cy="1"/>
            </a:xfrm>
            <a:prstGeom prst="line">
              <a:avLst/>
            </a:prstGeom>
            <a:noFill/>
            <a:ln w="0">
              <a:solidFill>
                <a:srgbClr val="000000"/>
              </a:solidFill>
              <a:round/>
              <a:headEnd/>
              <a:tailEnd/>
            </a:ln>
          </p:spPr>
          <p:txBody>
            <a:bodyPr/>
            <a:lstStyle/>
            <a:p>
              <a:endParaRPr lang="fr-FR"/>
            </a:p>
          </p:txBody>
        </p:sp>
        <p:sp>
          <p:nvSpPr>
            <p:cNvPr id="179234" name="Rectangle 34"/>
            <p:cNvSpPr>
              <a:spLocks noChangeArrowheads="1"/>
            </p:cNvSpPr>
            <p:nvPr/>
          </p:nvSpPr>
          <p:spPr bwMode="auto">
            <a:xfrm>
              <a:off x="1349" y="3528"/>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a:t>
              </a:r>
              <a:endParaRPr lang="fr-FR" sz="3200">
                <a:latin typeface="Times New Roman" pitchFamily="18" charset="0"/>
              </a:endParaRPr>
            </a:p>
          </p:txBody>
        </p:sp>
        <p:sp>
          <p:nvSpPr>
            <p:cNvPr id="179235" name="Line 35"/>
            <p:cNvSpPr>
              <a:spLocks noChangeShapeType="1"/>
            </p:cNvSpPr>
            <p:nvPr/>
          </p:nvSpPr>
          <p:spPr bwMode="auto">
            <a:xfrm>
              <a:off x="1510" y="3381"/>
              <a:ext cx="34" cy="1"/>
            </a:xfrm>
            <a:prstGeom prst="line">
              <a:avLst/>
            </a:prstGeom>
            <a:noFill/>
            <a:ln w="0">
              <a:solidFill>
                <a:srgbClr val="000000"/>
              </a:solidFill>
              <a:round/>
              <a:headEnd/>
              <a:tailEnd/>
            </a:ln>
          </p:spPr>
          <p:txBody>
            <a:bodyPr/>
            <a:lstStyle/>
            <a:p>
              <a:endParaRPr lang="fr-FR"/>
            </a:p>
          </p:txBody>
        </p:sp>
        <p:sp>
          <p:nvSpPr>
            <p:cNvPr id="179236" name="Line 36"/>
            <p:cNvSpPr>
              <a:spLocks noChangeShapeType="1"/>
            </p:cNvSpPr>
            <p:nvPr/>
          </p:nvSpPr>
          <p:spPr bwMode="auto">
            <a:xfrm flipH="1">
              <a:off x="4832" y="3381"/>
              <a:ext cx="34" cy="1"/>
            </a:xfrm>
            <a:prstGeom prst="line">
              <a:avLst/>
            </a:prstGeom>
            <a:noFill/>
            <a:ln w="0">
              <a:solidFill>
                <a:srgbClr val="000000"/>
              </a:solidFill>
              <a:round/>
              <a:headEnd/>
              <a:tailEnd/>
            </a:ln>
          </p:spPr>
          <p:txBody>
            <a:bodyPr/>
            <a:lstStyle/>
            <a:p>
              <a:endParaRPr lang="fr-FR"/>
            </a:p>
          </p:txBody>
        </p:sp>
        <p:sp>
          <p:nvSpPr>
            <p:cNvPr id="179237" name="Rectangle 37"/>
            <p:cNvSpPr>
              <a:spLocks noChangeArrowheads="1"/>
            </p:cNvSpPr>
            <p:nvPr/>
          </p:nvSpPr>
          <p:spPr bwMode="auto">
            <a:xfrm>
              <a:off x="1269" y="3330"/>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0.2</a:t>
              </a:r>
              <a:endParaRPr lang="fr-FR" sz="3200">
                <a:latin typeface="Times New Roman" pitchFamily="18" charset="0"/>
              </a:endParaRPr>
            </a:p>
          </p:txBody>
        </p:sp>
        <p:sp>
          <p:nvSpPr>
            <p:cNvPr id="179238" name="Line 38"/>
            <p:cNvSpPr>
              <a:spLocks noChangeShapeType="1"/>
            </p:cNvSpPr>
            <p:nvPr/>
          </p:nvSpPr>
          <p:spPr bwMode="auto">
            <a:xfrm>
              <a:off x="1510" y="3190"/>
              <a:ext cx="34" cy="1"/>
            </a:xfrm>
            <a:prstGeom prst="line">
              <a:avLst/>
            </a:prstGeom>
            <a:noFill/>
            <a:ln w="0">
              <a:solidFill>
                <a:srgbClr val="000000"/>
              </a:solidFill>
              <a:round/>
              <a:headEnd/>
              <a:tailEnd/>
            </a:ln>
          </p:spPr>
          <p:txBody>
            <a:bodyPr/>
            <a:lstStyle/>
            <a:p>
              <a:endParaRPr lang="fr-FR"/>
            </a:p>
          </p:txBody>
        </p:sp>
        <p:sp>
          <p:nvSpPr>
            <p:cNvPr id="179239" name="Line 39"/>
            <p:cNvSpPr>
              <a:spLocks noChangeShapeType="1"/>
            </p:cNvSpPr>
            <p:nvPr/>
          </p:nvSpPr>
          <p:spPr bwMode="auto">
            <a:xfrm flipH="1">
              <a:off x="4832" y="3190"/>
              <a:ext cx="34" cy="1"/>
            </a:xfrm>
            <a:prstGeom prst="line">
              <a:avLst/>
            </a:prstGeom>
            <a:noFill/>
            <a:ln w="0">
              <a:solidFill>
                <a:srgbClr val="000000"/>
              </a:solidFill>
              <a:round/>
              <a:headEnd/>
              <a:tailEnd/>
            </a:ln>
          </p:spPr>
          <p:txBody>
            <a:bodyPr/>
            <a:lstStyle/>
            <a:p>
              <a:endParaRPr lang="fr-FR"/>
            </a:p>
          </p:txBody>
        </p:sp>
        <p:sp>
          <p:nvSpPr>
            <p:cNvPr id="179240" name="Rectangle 40"/>
            <p:cNvSpPr>
              <a:spLocks noChangeArrowheads="1"/>
            </p:cNvSpPr>
            <p:nvPr/>
          </p:nvSpPr>
          <p:spPr bwMode="auto">
            <a:xfrm>
              <a:off x="1269" y="3139"/>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0.4</a:t>
              </a:r>
              <a:endParaRPr lang="fr-FR" sz="3200">
                <a:latin typeface="Times New Roman" pitchFamily="18" charset="0"/>
              </a:endParaRPr>
            </a:p>
          </p:txBody>
        </p:sp>
        <p:sp>
          <p:nvSpPr>
            <p:cNvPr id="179241" name="Line 41"/>
            <p:cNvSpPr>
              <a:spLocks noChangeShapeType="1"/>
            </p:cNvSpPr>
            <p:nvPr/>
          </p:nvSpPr>
          <p:spPr bwMode="auto">
            <a:xfrm>
              <a:off x="1510" y="2992"/>
              <a:ext cx="34" cy="1"/>
            </a:xfrm>
            <a:prstGeom prst="line">
              <a:avLst/>
            </a:prstGeom>
            <a:noFill/>
            <a:ln w="0">
              <a:solidFill>
                <a:srgbClr val="000000"/>
              </a:solidFill>
              <a:round/>
              <a:headEnd/>
              <a:tailEnd/>
            </a:ln>
          </p:spPr>
          <p:txBody>
            <a:bodyPr/>
            <a:lstStyle/>
            <a:p>
              <a:endParaRPr lang="fr-FR"/>
            </a:p>
          </p:txBody>
        </p:sp>
        <p:sp>
          <p:nvSpPr>
            <p:cNvPr id="179242" name="Line 42"/>
            <p:cNvSpPr>
              <a:spLocks noChangeShapeType="1"/>
            </p:cNvSpPr>
            <p:nvPr/>
          </p:nvSpPr>
          <p:spPr bwMode="auto">
            <a:xfrm flipH="1">
              <a:off x="4832" y="2992"/>
              <a:ext cx="34" cy="1"/>
            </a:xfrm>
            <a:prstGeom prst="line">
              <a:avLst/>
            </a:prstGeom>
            <a:noFill/>
            <a:ln w="0">
              <a:solidFill>
                <a:srgbClr val="000000"/>
              </a:solidFill>
              <a:round/>
              <a:headEnd/>
              <a:tailEnd/>
            </a:ln>
          </p:spPr>
          <p:txBody>
            <a:bodyPr/>
            <a:lstStyle/>
            <a:p>
              <a:endParaRPr lang="fr-FR"/>
            </a:p>
          </p:txBody>
        </p:sp>
        <p:sp>
          <p:nvSpPr>
            <p:cNvPr id="179243" name="Rectangle 43"/>
            <p:cNvSpPr>
              <a:spLocks noChangeArrowheads="1"/>
            </p:cNvSpPr>
            <p:nvPr/>
          </p:nvSpPr>
          <p:spPr bwMode="auto">
            <a:xfrm>
              <a:off x="1269" y="2941"/>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0.6</a:t>
              </a:r>
              <a:endParaRPr lang="fr-FR" sz="3200">
                <a:latin typeface="Times New Roman" pitchFamily="18" charset="0"/>
              </a:endParaRPr>
            </a:p>
          </p:txBody>
        </p:sp>
        <p:sp>
          <p:nvSpPr>
            <p:cNvPr id="179244" name="Line 44"/>
            <p:cNvSpPr>
              <a:spLocks noChangeShapeType="1"/>
            </p:cNvSpPr>
            <p:nvPr/>
          </p:nvSpPr>
          <p:spPr bwMode="auto">
            <a:xfrm>
              <a:off x="1510" y="2794"/>
              <a:ext cx="34" cy="1"/>
            </a:xfrm>
            <a:prstGeom prst="line">
              <a:avLst/>
            </a:prstGeom>
            <a:noFill/>
            <a:ln w="0">
              <a:solidFill>
                <a:srgbClr val="000000"/>
              </a:solidFill>
              <a:round/>
              <a:headEnd/>
              <a:tailEnd/>
            </a:ln>
          </p:spPr>
          <p:txBody>
            <a:bodyPr/>
            <a:lstStyle/>
            <a:p>
              <a:endParaRPr lang="fr-FR"/>
            </a:p>
          </p:txBody>
        </p:sp>
        <p:sp>
          <p:nvSpPr>
            <p:cNvPr id="179245" name="Line 45"/>
            <p:cNvSpPr>
              <a:spLocks noChangeShapeType="1"/>
            </p:cNvSpPr>
            <p:nvPr/>
          </p:nvSpPr>
          <p:spPr bwMode="auto">
            <a:xfrm flipH="1">
              <a:off x="4832" y="2794"/>
              <a:ext cx="34" cy="1"/>
            </a:xfrm>
            <a:prstGeom prst="line">
              <a:avLst/>
            </a:prstGeom>
            <a:noFill/>
            <a:ln w="0">
              <a:solidFill>
                <a:srgbClr val="000000"/>
              </a:solidFill>
              <a:round/>
              <a:headEnd/>
              <a:tailEnd/>
            </a:ln>
          </p:spPr>
          <p:txBody>
            <a:bodyPr/>
            <a:lstStyle/>
            <a:p>
              <a:endParaRPr lang="fr-FR"/>
            </a:p>
          </p:txBody>
        </p:sp>
        <p:sp>
          <p:nvSpPr>
            <p:cNvPr id="179246" name="Rectangle 46"/>
            <p:cNvSpPr>
              <a:spLocks noChangeArrowheads="1"/>
            </p:cNvSpPr>
            <p:nvPr/>
          </p:nvSpPr>
          <p:spPr bwMode="auto">
            <a:xfrm>
              <a:off x="1269" y="2743"/>
              <a:ext cx="170"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0.8</a:t>
              </a:r>
              <a:endParaRPr lang="fr-FR" sz="3200">
                <a:latin typeface="Times New Roman" pitchFamily="18" charset="0"/>
              </a:endParaRPr>
            </a:p>
          </p:txBody>
        </p:sp>
        <p:sp>
          <p:nvSpPr>
            <p:cNvPr id="179247" name="Line 47"/>
            <p:cNvSpPr>
              <a:spLocks noChangeShapeType="1"/>
            </p:cNvSpPr>
            <p:nvPr/>
          </p:nvSpPr>
          <p:spPr bwMode="auto">
            <a:xfrm>
              <a:off x="1510" y="2596"/>
              <a:ext cx="34" cy="1"/>
            </a:xfrm>
            <a:prstGeom prst="line">
              <a:avLst/>
            </a:prstGeom>
            <a:noFill/>
            <a:ln w="0">
              <a:solidFill>
                <a:srgbClr val="000000"/>
              </a:solidFill>
              <a:round/>
              <a:headEnd/>
              <a:tailEnd/>
            </a:ln>
          </p:spPr>
          <p:txBody>
            <a:bodyPr/>
            <a:lstStyle/>
            <a:p>
              <a:endParaRPr lang="fr-FR"/>
            </a:p>
          </p:txBody>
        </p:sp>
        <p:sp>
          <p:nvSpPr>
            <p:cNvPr id="179248" name="Line 48"/>
            <p:cNvSpPr>
              <a:spLocks noChangeShapeType="1"/>
            </p:cNvSpPr>
            <p:nvPr/>
          </p:nvSpPr>
          <p:spPr bwMode="auto">
            <a:xfrm flipH="1">
              <a:off x="4832" y="2596"/>
              <a:ext cx="34" cy="1"/>
            </a:xfrm>
            <a:prstGeom prst="line">
              <a:avLst/>
            </a:prstGeom>
            <a:noFill/>
            <a:ln w="0">
              <a:solidFill>
                <a:srgbClr val="000000"/>
              </a:solidFill>
              <a:round/>
              <a:headEnd/>
              <a:tailEnd/>
            </a:ln>
          </p:spPr>
          <p:txBody>
            <a:bodyPr/>
            <a:lstStyle/>
            <a:p>
              <a:endParaRPr lang="fr-FR"/>
            </a:p>
          </p:txBody>
        </p:sp>
        <p:sp>
          <p:nvSpPr>
            <p:cNvPr id="179249" name="Rectangle 49"/>
            <p:cNvSpPr>
              <a:spLocks noChangeArrowheads="1"/>
            </p:cNvSpPr>
            <p:nvPr/>
          </p:nvSpPr>
          <p:spPr bwMode="auto">
            <a:xfrm>
              <a:off x="1349" y="2545"/>
              <a:ext cx="68"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1</a:t>
              </a:r>
              <a:endParaRPr lang="fr-FR" sz="3200">
                <a:latin typeface="Times New Roman" pitchFamily="18" charset="0"/>
              </a:endParaRPr>
            </a:p>
          </p:txBody>
        </p:sp>
        <p:sp>
          <p:nvSpPr>
            <p:cNvPr id="179250" name="Line 50"/>
            <p:cNvSpPr>
              <a:spLocks noChangeShapeType="1"/>
            </p:cNvSpPr>
            <p:nvPr/>
          </p:nvSpPr>
          <p:spPr bwMode="auto">
            <a:xfrm>
              <a:off x="1510" y="2500"/>
              <a:ext cx="3356" cy="1"/>
            </a:xfrm>
            <a:prstGeom prst="line">
              <a:avLst/>
            </a:prstGeom>
            <a:noFill/>
            <a:ln w="0">
              <a:solidFill>
                <a:srgbClr val="000000"/>
              </a:solidFill>
              <a:round/>
              <a:headEnd/>
              <a:tailEnd/>
            </a:ln>
          </p:spPr>
          <p:txBody>
            <a:bodyPr/>
            <a:lstStyle/>
            <a:p>
              <a:endParaRPr lang="fr-FR"/>
            </a:p>
          </p:txBody>
        </p:sp>
        <p:sp>
          <p:nvSpPr>
            <p:cNvPr id="179251" name="Freeform 51"/>
            <p:cNvSpPr>
              <a:spLocks/>
            </p:cNvSpPr>
            <p:nvPr/>
          </p:nvSpPr>
          <p:spPr bwMode="auto">
            <a:xfrm>
              <a:off x="1510" y="2500"/>
              <a:ext cx="3356" cy="1079"/>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79252" name="Line 52"/>
            <p:cNvSpPr>
              <a:spLocks noChangeShapeType="1"/>
            </p:cNvSpPr>
            <p:nvPr/>
          </p:nvSpPr>
          <p:spPr bwMode="auto">
            <a:xfrm flipV="1">
              <a:off x="1510" y="2500"/>
              <a:ext cx="1" cy="1079"/>
            </a:xfrm>
            <a:prstGeom prst="line">
              <a:avLst/>
            </a:prstGeom>
            <a:noFill/>
            <a:ln w="0">
              <a:solidFill>
                <a:srgbClr val="000000"/>
              </a:solidFill>
              <a:round/>
              <a:headEnd/>
              <a:tailEnd/>
            </a:ln>
          </p:spPr>
          <p:txBody>
            <a:bodyPr/>
            <a:lstStyle/>
            <a:p>
              <a:endParaRPr lang="fr-FR"/>
            </a:p>
          </p:txBody>
        </p:sp>
        <p:sp>
          <p:nvSpPr>
            <p:cNvPr id="179253" name="Rectangle 53"/>
            <p:cNvSpPr>
              <a:spLocks noChangeArrowheads="1"/>
            </p:cNvSpPr>
            <p:nvPr/>
          </p:nvSpPr>
          <p:spPr bwMode="auto">
            <a:xfrm>
              <a:off x="2871" y="3745"/>
              <a:ext cx="807" cy="136"/>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(Hz)</a:t>
              </a:r>
              <a:endParaRPr lang="fr-FR" sz="3200">
                <a:latin typeface="Times New Roman" pitchFamily="18" charset="0"/>
              </a:endParaRPr>
            </a:p>
          </p:txBody>
        </p:sp>
        <p:sp>
          <p:nvSpPr>
            <p:cNvPr id="179254" name="Rectangle 54"/>
            <p:cNvSpPr>
              <a:spLocks noChangeArrowheads="1"/>
            </p:cNvSpPr>
            <p:nvPr/>
          </p:nvSpPr>
          <p:spPr bwMode="auto">
            <a:xfrm rot="16200000">
              <a:off x="870" y="2916"/>
              <a:ext cx="489" cy="147"/>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a:latin typeface="Times New Roman" pitchFamily="18" charset="0"/>
              </a:endParaRPr>
            </a:p>
          </p:txBody>
        </p:sp>
        <p:sp>
          <p:nvSpPr>
            <p:cNvPr id="179255" name="Rectangle 55"/>
            <p:cNvSpPr>
              <a:spLocks noChangeArrowheads="1"/>
            </p:cNvSpPr>
            <p:nvPr/>
          </p:nvSpPr>
          <p:spPr bwMode="auto">
            <a:xfrm>
              <a:off x="2029" y="2282"/>
              <a:ext cx="2705" cy="165"/>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grpSp>
          <p:nvGrpSpPr>
            <p:cNvPr id="4" name="Group 56"/>
            <p:cNvGrpSpPr>
              <a:grpSpLocks/>
            </p:cNvGrpSpPr>
            <p:nvPr/>
          </p:nvGrpSpPr>
          <p:grpSpPr bwMode="auto">
            <a:xfrm>
              <a:off x="2032" y="2593"/>
              <a:ext cx="2236" cy="984"/>
              <a:chOff x="1520" y="3167"/>
              <a:chExt cx="1640" cy="765"/>
            </a:xfrm>
          </p:grpSpPr>
          <p:sp>
            <p:nvSpPr>
              <p:cNvPr id="179257" name="Freeform 57"/>
              <p:cNvSpPr>
                <a:spLocks/>
              </p:cNvSpPr>
              <p:nvPr/>
            </p:nvSpPr>
            <p:spPr bwMode="auto">
              <a:xfrm>
                <a:off x="152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8" name="Freeform 58"/>
              <p:cNvSpPr>
                <a:spLocks/>
              </p:cNvSpPr>
              <p:nvPr/>
            </p:nvSpPr>
            <p:spPr bwMode="auto">
              <a:xfrm>
                <a:off x="1928"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59" name="Freeform 59"/>
              <p:cNvSpPr>
                <a:spLocks/>
              </p:cNvSpPr>
              <p:nvPr/>
            </p:nvSpPr>
            <p:spPr bwMode="auto">
              <a:xfrm>
                <a:off x="2342"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0" name="Freeform 60"/>
              <p:cNvSpPr>
                <a:spLocks/>
              </p:cNvSpPr>
              <p:nvPr/>
            </p:nvSpPr>
            <p:spPr bwMode="auto">
              <a:xfrm>
                <a:off x="2750"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sp>
            <p:nvSpPr>
              <p:cNvPr id="179261" name="Freeform 61"/>
              <p:cNvSpPr>
                <a:spLocks/>
              </p:cNvSpPr>
              <p:nvPr/>
            </p:nvSpPr>
            <p:spPr bwMode="auto">
              <a:xfrm>
                <a:off x="3159" y="3167"/>
                <a:ext cx="1" cy="765"/>
              </a:xfrm>
              <a:custGeom>
                <a:avLst/>
                <a:gdLst/>
                <a:ahLst/>
                <a:cxnLst>
                  <a:cxn ang="0">
                    <a:pos x="0" y="144"/>
                  </a:cxn>
                  <a:cxn ang="0">
                    <a:pos x="0" y="0"/>
                  </a:cxn>
                  <a:cxn ang="0">
                    <a:pos x="0" y="0"/>
                  </a:cxn>
                </a:cxnLst>
                <a:rect l="0" t="0" r="r" b="b"/>
                <a:pathLst>
                  <a:path h="144">
                    <a:moveTo>
                      <a:pt x="0" y="144"/>
                    </a:moveTo>
                    <a:lnTo>
                      <a:pt x="0" y="0"/>
                    </a:lnTo>
                    <a:lnTo>
                      <a:pt x="0" y="0"/>
                    </a:lnTo>
                  </a:path>
                </a:pathLst>
              </a:custGeom>
              <a:noFill/>
              <a:ln w="0">
                <a:solidFill>
                  <a:srgbClr val="000000"/>
                </a:solidFill>
                <a:prstDash val="sysDot"/>
                <a:round/>
                <a:headEnd/>
                <a:tailEnd/>
              </a:ln>
            </p:spPr>
            <p:txBody>
              <a:bodyPr/>
              <a:lstStyle/>
              <a:p>
                <a:endParaRPr lang="fr-FR"/>
              </a:p>
            </p:txBody>
          </p:sp>
        </p:grpSp>
        <p:sp>
          <p:nvSpPr>
            <p:cNvPr id="179262" name="Rectangle 62"/>
            <p:cNvSpPr>
              <a:spLocks noChangeArrowheads="1"/>
            </p:cNvSpPr>
            <p:nvPr/>
          </p:nvSpPr>
          <p:spPr bwMode="auto">
            <a:xfrm>
              <a:off x="1474"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1400" b="1">
                <a:latin typeface="Times New Roman" pitchFamily="18" charset="0"/>
              </a:endParaRPr>
            </a:p>
          </p:txBody>
        </p:sp>
        <p:sp>
          <p:nvSpPr>
            <p:cNvPr id="179263" name="Rectangle 63"/>
            <p:cNvSpPr>
              <a:spLocks noChangeArrowheads="1"/>
            </p:cNvSpPr>
            <p:nvPr/>
          </p:nvSpPr>
          <p:spPr bwMode="auto">
            <a:xfrm>
              <a:off x="2030" y="3604"/>
              <a:ext cx="68"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1400" b="1">
                <a:latin typeface="Times New Roman" pitchFamily="18" charset="0"/>
              </a:endParaRPr>
            </a:p>
          </p:txBody>
        </p:sp>
        <p:sp>
          <p:nvSpPr>
            <p:cNvPr id="179264" name="Rectangle 64"/>
            <p:cNvSpPr>
              <a:spLocks noChangeArrowheads="1"/>
            </p:cNvSpPr>
            <p:nvPr/>
          </p:nvSpPr>
          <p:spPr bwMode="auto">
            <a:xfrm>
              <a:off x="2557"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1400" b="1">
                <a:latin typeface="Times New Roman" pitchFamily="18" charset="0"/>
              </a:endParaRPr>
            </a:p>
          </p:txBody>
        </p:sp>
        <p:sp>
          <p:nvSpPr>
            <p:cNvPr id="179265" name="Rectangle 65"/>
            <p:cNvSpPr>
              <a:spLocks noChangeArrowheads="1"/>
            </p:cNvSpPr>
            <p:nvPr/>
          </p:nvSpPr>
          <p:spPr bwMode="auto">
            <a:xfrm>
              <a:off x="3122"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15</a:t>
              </a:r>
              <a:endParaRPr lang="fr-FR" sz="1400" b="1">
                <a:latin typeface="Times New Roman" pitchFamily="18" charset="0"/>
              </a:endParaRPr>
            </a:p>
          </p:txBody>
        </p:sp>
        <p:sp>
          <p:nvSpPr>
            <p:cNvPr id="179266" name="Rectangle 66"/>
            <p:cNvSpPr>
              <a:spLocks noChangeArrowheads="1"/>
            </p:cNvSpPr>
            <p:nvPr/>
          </p:nvSpPr>
          <p:spPr bwMode="auto">
            <a:xfrm>
              <a:off x="3679"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1400" b="1">
                <a:latin typeface="Times New Roman" pitchFamily="18" charset="0"/>
              </a:endParaRPr>
            </a:p>
          </p:txBody>
        </p:sp>
        <p:sp>
          <p:nvSpPr>
            <p:cNvPr id="179267" name="Rectangle 67"/>
            <p:cNvSpPr>
              <a:spLocks noChangeArrowheads="1"/>
            </p:cNvSpPr>
            <p:nvPr/>
          </p:nvSpPr>
          <p:spPr bwMode="auto">
            <a:xfrm>
              <a:off x="4236"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25</a:t>
              </a:r>
              <a:endParaRPr lang="fr-FR" sz="1400" b="1">
                <a:latin typeface="Times New Roman" pitchFamily="18" charset="0"/>
              </a:endParaRPr>
            </a:p>
          </p:txBody>
        </p:sp>
        <p:sp>
          <p:nvSpPr>
            <p:cNvPr id="179268" name="Rectangle 68"/>
            <p:cNvSpPr>
              <a:spLocks noChangeArrowheads="1"/>
            </p:cNvSpPr>
            <p:nvPr/>
          </p:nvSpPr>
          <p:spPr bwMode="auto">
            <a:xfrm>
              <a:off x="4791" y="3604"/>
              <a:ext cx="136" cy="136"/>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1400" b="1">
                <a:latin typeface="Times New Roman" pitchFamily="18" charset="0"/>
              </a:endParaRPr>
            </a:p>
          </p:txBody>
        </p:sp>
        <p:sp>
          <p:nvSpPr>
            <p:cNvPr id="179343" name="Freeform 143"/>
            <p:cNvSpPr>
              <a:spLocks/>
            </p:cNvSpPr>
            <p:nvPr/>
          </p:nvSpPr>
          <p:spPr bwMode="auto">
            <a:xfrm>
              <a:off x="1490" y="2908"/>
              <a:ext cx="3331" cy="666"/>
            </a:xfrm>
            <a:custGeom>
              <a:avLst/>
              <a:gdLst/>
              <a:ahLst/>
              <a:cxnLst>
                <a:cxn ang="0">
                  <a:pos x="34" y="643"/>
                </a:cxn>
                <a:cxn ang="0">
                  <a:pos x="74" y="643"/>
                </a:cxn>
                <a:cxn ang="0">
                  <a:pos x="113" y="643"/>
                </a:cxn>
                <a:cxn ang="0">
                  <a:pos x="153" y="648"/>
                </a:cxn>
                <a:cxn ang="0">
                  <a:pos x="198" y="643"/>
                </a:cxn>
                <a:cxn ang="0">
                  <a:pos x="238" y="643"/>
                </a:cxn>
                <a:cxn ang="0">
                  <a:pos x="278" y="643"/>
                </a:cxn>
                <a:cxn ang="0">
                  <a:pos x="317" y="648"/>
                </a:cxn>
                <a:cxn ang="0">
                  <a:pos x="363" y="643"/>
                </a:cxn>
                <a:cxn ang="0">
                  <a:pos x="402" y="643"/>
                </a:cxn>
                <a:cxn ang="0">
                  <a:pos x="442" y="643"/>
                </a:cxn>
                <a:cxn ang="0">
                  <a:pos x="482" y="648"/>
                </a:cxn>
                <a:cxn ang="0">
                  <a:pos x="521" y="643"/>
                </a:cxn>
                <a:cxn ang="0">
                  <a:pos x="567" y="643"/>
                </a:cxn>
                <a:cxn ang="0">
                  <a:pos x="607" y="643"/>
                </a:cxn>
                <a:cxn ang="0">
                  <a:pos x="646" y="648"/>
                </a:cxn>
                <a:cxn ang="0">
                  <a:pos x="686" y="643"/>
                </a:cxn>
                <a:cxn ang="0">
                  <a:pos x="726" y="643"/>
                </a:cxn>
                <a:cxn ang="0">
                  <a:pos x="771" y="643"/>
                </a:cxn>
                <a:cxn ang="0">
                  <a:pos x="811" y="648"/>
                </a:cxn>
                <a:cxn ang="0">
                  <a:pos x="850" y="643"/>
                </a:cxn>
                <a:cxn ang="0">
                  <a:pos x="890" y="643"/>
                </a:cxn>
                <a:cxn ang="0">
                  <a:pos x="935" y="643"/>
                </a:cxn>
                <a:cxn ang="0">
                  <a:pos x="975" y="648"/>
                </a:cxn>
                <a:cxn ang="0">
                  <a:pos x="1015" y="643"/>
                </a:cxn>
                <a:cxn ang="0">
                  <a:pos x="1054" y="643"/>
                </a:cxn>
                <a:cxn ang="0">
                  <a:pos x="1094" y="643"/>
                </a:cxn>
                <a:cxn ang="0">
                  <a:pos x="1139" y="648"/>
                </a:cxn>
                <a:cxn ang="0">
                  <a:pos x="1179" y="643"/>
                </a:cxn>
                <a:cxn ang="0">
                  <a:pos x="1219" y="643"/>
                </a:cxn>
                <a:cxn ang="0">
                  <a:pos x="1259" y="643"/>
                </a:cxn>
                <a:cxn ang="0">
                  <a:pos x="1298" y="648"/>
                </a:cxn>
                <a:cxn ang="0">
                  <a:pos x="1344" y="643"/>
                </a:cxn>
                <a:cxn ang="0">
                  <a:pos x="1383" y="643"/>
                </a:cxn>
                <a:cxn ang="0">
                  <a:pos x="1423" y="643"/>
                </a:cxn>
                <a:cxn ang="0">
                  <a:pos x="1463" y="648"/>
                </a:cxn>
                <a:cxn ang="0">
                  <a:pos x="1508" y="643"/>
                </a:cxn>
                <a:cxn ang="0">
                  <a:pos x="1548" y="643"/>
                </a:cxn>
                <a:cxn ang="0">
                  <a:pos x="1587" y="643"/>
                </a:cxn>
                <a:cxn ang="0">
                  <a:pos x="1627" y="648"/>
                </a:cxn>
                <a:cxn ang="0">
                  <a:pos x="1667" y="643"/>
                </a:cxn>
                <a:cxn ang="0">
                  <a:pos x="1712" y="643"/>
                </a:cxn>
                <a:cxn ang="0">
                  <a:pos x="1752" y="643"/>
                </a:cxn>
                <a:cxn ang="0">
                  <a:pos x="1791" y="648"/>
                </a:cxn>
                <a:cxn ang="0">
                  <a:pos x="1831" y="643"/>
                </a:cxn>
                <a:cxn ang="0">
                  <a:pos x="1877" y="643"/>
                </a:cxn>
                <a:cxn ang="0">
                  <a:pos x="1916" y="643"/>
                </a:cxn>
                <a:cxn ang="0">
                  <a:pos x="1956" y="648"/>
                </a:cxn>
                <a:cxn ang="0">
                  <a:pos x="1996" y="643"/>
                </a:cxn>
                <a:cxn ang="0">
                  <a:pos x="2035" y="643"/>
                </a:cxn>
                <a:cxn ang="0">
                  <a:pos x="2081" y="643"/>
                </a:cxn>
                <a:cxn ang="0">
                  <a:pos x="2120" y="648"/>
                </a:cxn>
                <a:cxn ang="0">
                  <a:pos x="2160" y="643"/>
                </a:cxn>
                <a:cxn ang="0">
                  <a:pos x="2200" y="643"/>
                </a:cxn>
                <a:cxn ang="0">
                  <a:pos x="2239" y="643"/>
                </a:cxn>
                <a:cxn ang="0">
                  <a:pos x="2285" y="648"/>
                </a:cxn>
                <a:cxn ang="0">
                  <a:pos x="2324" y="643"/>
                </a:cxn>
                <a:cxn ang="0">
                  <a:pos x="2364" y="643"/>
                </a:cxn>
                <a:cxn ang="0">
                  <a:pos x="2404" y="643"/>
                </a:cxn>
                <a:cxn ang="0">
                  <a:pos x="2449" y="648"/>
                </a:cxn>
              </a:cxnLst>
              <a:rect l="0" t="0" r="r" b="b"/>
              <a:pathLst>
                <a:path w="2455" h="648">
                  <a:moveTo>
                    <a:pt x="0" y="643"/>
                  </a:moveTo>
                  <a:lnTo>
                    <a:pt x="6" y="643"/>
                  </a:lnTo>
                  <a:lnTo>
                    <a:pt x="17" y="648"/>
                  </a:lnTo>
                  <a:lnTo>
                    <a:pt x="23" y="648"/>
                  </a:lnTo>
                  <a:lnTo>
                    <a:pt x="34" y="643"/>
                  </a:lnTo>
                  <a:lnTo>
                    <a:pt x="40" y="643"/>
                  </a:lnTo>
                  <a:lnTo>
                    <a:pt x="51" y="643"/>
                  </a:lnTo>
                  <a:lnTo>
                    <a:pt x="57" y="643"/>
                  </a:lnTo>
                  <a:lnTo>
                    <a:pt x="68" y="643"/>
                  </a:lnTo>
                  <a:lnTo>
                    <a:pt x="74" y="643"/>
                  </a:lnTo>
                  <a:lnTo>
                    <a:pt x="79" y="0"/>
                  </a:lnTo>
                  <a:lnTo>
                    <a:pt x="91" y="643"/>
                  </a:lnTo>
                  <a:lnTo>
                    <a:pt x="96" y="643"/>
                  </a:lnTo>
                  <a:lnTo>
                    <a:pt x="108" y="643"/>
                  </a:lnTo>
                  <a:lnTo>
                    <a:pt x="113" y="643"/>
                  </a:lnTo>
                  <a:lnTo>
                    <a:pt x="125" y="643"/>
                  </a:lnTo>
                  <a:lnTo>
                    <a:pt x="130" y="643"/>
                  </a:lnTo>
                  <a:lnTo>
                    <a:pt x="142" y="648"/>
                  </a:lnTo>
                  <a:lnTo>
                    <a:pt x="147" y="648"/>
                  </a:lnTo>
                  <a:lnTo>
                    <a:pt x="153" y="648"/>
                  </a:lnTo>
                  <a:lnTo>
                    <a:pt x="164" y="643"/>
                  </a:lnTo>
                  <a:lnTo>
                    <a:pt x="170" y="643"/>
                  </a:lnTo>
                  <a:lnTo>
                    <a:pt x="181" y="648"/>
                  </a:lnTo>
                  <a:lnTo>
                    <a:pt x="187" y="648"/>
                  </a:lnTo>
                  <a:lnTo>
                    <a:pt x="198" y="643"/>
                  </a:lnTo>
                  <a:lnTo>
                    <a:pt x="204" y="643"/>
                  </a:lnTo>
                  <a:lnTo>
                    <a:pt x="215" y="643"/>
                  </a:lnTo>
                  <a:lnTo>
                    <a:pt x="221" y="643"/>
                  </a:lnTo>
                  <a:lnTo>
                    <a:pt x="227" y="643"/>
                  </a:lnTo>
                  <a:lnTo>
                    <a:pt x="238" y="643"/>
                  </a:lnTo>
                  <a:lnTo>
                    <a:pt x="244" y="430"/>
                  </a:lnTo>
                  <a:lnTo>
                    <a:pt x="255" y="643"/>
                  </a:lnTo>
                  <a:lnTo>
                    <a:pt x="261" y="643"/>
                  </a:lnTo>
                  <a:lnTo>
                    <a:pt x="272" y="643"/>
                  </a:lnTo>
                  <a:lnTo>
                    <a:pt x="278" y="643"/>
                  </a:lnTo>
                  <a:lnTo>
                    <a:pt x="289" y="643"/>
                  </a:lnTo>
                  <a:lnTo>
                    <a:pt x="295" y="643"/>
                  </a:lnTo>
                  <a:lnTo>
                    <a:pt x="300" y="648"/>
                  </a:lnTo>
                  <a:lnTo>
                    <a:pt x="312" y="648"/>
                  </a:lnTo>
                  <a:lnTo>
                    <a:pt x="317" y="648"/>
                  </a:lnTo>
                  <a:lnTo>
                    <a:pt x="329" y="643"/>
                  </a:lnTo>
                  <a:lnTo>
                    <a:pt x="334" y="643"/>
                  </a:lnTo>
                  <a:lnTo>
                    <a:pt x="346" y="648"/>
                  </a:lnTo>
                  <a:lnTo>
                    <a:pt x="351" y="648"/>
                  </a:lnTo>
                  <a:lnTo>
                    <a:pt x="363" y="643"/>
                  </a:lnTo>
                  <a:lnTo>
                    <a:pt x="368" y="643"/>
                  </a:lnTo>
                  <a:lnTo>
                    <a:pt x="374" y="643"/>
                  </a:lnTo>
                  <a:lnTo>
                    <a:pt x="385" y="643"/>
                  </a:lnTo>
                  <a:lnTo>
                    <a:pt x="391" y="643"/>
                  </a:lnTo>
                  <a:lnTo>
                    <a:pt x="402" y="643"/>
                  </a:lnTo>
                  <a:lnTo>
                    <a:pt x="408" y="521"/>
                  </a:lnTo>
                  <a:lnTo>
                    <a:pt x="419" y="643"/>
                  </a:lnTo>
                  <a:lnTo>
                    <a:pt x="425" y="643"/>
                  </a:lnTo>
                  <a:lnTo>
                    <a:pt x="431" y="643"/>
                  </a:lnTo>
                  <a:lnTo>
                    <a:pt x="442" y="643"/>
                  </a:lnTo>
                  <a:lnTo>
                    <a:pt x="448" y="643"/>
                  </a:lnTo>
                  <a:lnTo>
                    <a:pt x="459" y="643"/>
                  </a:lnTo>
                  <a:lnTo>
                    <a:pt x="465" y="648"/>
                  </a:lnTo>
                  <a:lnTo>
                    <a:pt x="476" y="648"/>
                  </a:lnTo>
                  <a:lnTo>
                    <a:pt x="482" y="648"/>
                  </a:lnTo>
                  <a:lnTo>
                    <a:pt x="493" y="643"/>
                  </a:lnTo>
                  <a:lnTo>
                    <a:pt x="499" y="643"/>
                  </a:lnTo>
                  <a:lnTo>
                    <a:pt x="504" y="648"/>
                  </a:lnTo>
                  <a:lnTo>
                    <a:pt x="516" y="648"/>
                  </a:lnTo>
                  <a:lnTo>
                    <a:pt x="521" y="643"/>
                  </a:lnTo>
                  <a:lnTo>
                    <a:pt x="533" y="643"/>
                  </a:lnTo>
                  <a:lnTo>
                    <a:pt x="539" y="643"/>
                  </a:lnTo>
                  <a:lnTo>
                    <a:pt x="550" y="643"/>
                  </a:lnTo>
                  <a:lnTo>
                    <a:pt x="556" y="643"/>
                  </a:lnTo>
                  <a:lnTo>
                    <a:pt x="567" y="643"/>
                  </a:lnTo>
                  <a:lnTo>
                    <a:pt x="573" y="558"/>
                  </a:lnTo>
                  <a:lnTo>
                    <a:pt x="578" y="643"/>
                  </a:lnTo>
                  <a:lnTo>
                    <a:pt x="590" y="643"/>
                  </a:lnTo>
                  <a:lnTo>
                    <a:pt x="595" y="643"/>
                  </a:lnTo>
                  <a:lnTo>
                    <a:pt x="607" y="643"/>
                  </a:lnTo>
                  <a:lnTo>
                    <a:pt x="612" y="643"/>
                  </a:lnTo>
                  <a:lnTo>
                    <a:pt x="624" y="643"/>
                  </a:lnTo>
                  <a:lnTo>
                    <a:pt x="629" y="648"/>
                  </a:lnTo>
                  <a:lnTo>
                    <a:pt x="641" y="648"/>
                  </a:lnTo>
                  <a:lnTo>
                    <a:pt x="646" y="648"/>
                  </a:lnTo>
                  <a:lnTo>
                    <a:pt x="652" y="643"/>
                  </a:lnTo>
                  <a:lnTo>
                    <a:pt x="663" y="643"/>
                  </a:lnTo>
                  <a:lnTo>
                    <a:pt x="669" y="648"/>
                  </a:lnTo>
                  <a:lnTo>
                    <a:pt x="680" y="648"/>
                  </a:lnTo>
                  <a:lnTo>
                    <a:pt x="686" y="643"/>
                  </a:lnTo>
                  <a:lnTo>
                    <a:pt x="697" y="643"/>
                  </a:lnTo>
                  <a:lnTo>
                    <a:pt x="703" y="643"/>
                  </a:lnTo>
                  <a:lnTo>
                    <a:pt x="714" y="643"/>
                  </a:lnTo>
                  <a:lnTo>
                    <a:pt x="720" y="643"/>
                  </a:lnTo>
                  <a:lnTo>
                    <a:pt x="726" y="643"/>
                  </a:lnTo>
                  <a:lnTo>
                    <a:pt x="737" y="579"/>
                  </a:lnTo>
                  <a:lnTo>
                    <a:pt x="743" y="643"/>
                  </a:lnTo>
                  <a:lnTo>
                    <a:pt x="754" y="643"/>
                  </a:lnTo>
                  <a:lnTo>
                    <a:pt x="760" y="643"/>
                  </a:lnTo>
                  <a:lnTo>
                    <a:pt x="771" y="643"/>
                  </a:lnTo>
                  <a:lnTo>
                    <a:pt x="777" y="643"/>
                  </a:lnTo>
                  <a:lnTo>
                    <a:pt x="788" y="643"/>
                  </a:lnTo>
                  <a:lnTo>
                    <a:pt x="794" y="648"/>
                  </a:lnTo>
                  <a:lnTo>
                    <a:pt x="799" y="648"/>
                  </a:lnTo>
                  <a:lnTo>
                    <a:pt x="811" y="648"/>
                  </a:lnTo>
                  <a:lnTo>
                    <a:pt x="816" y="643"/>
                  </a:lnTo>
                  <a:lnTo>
                    <a:pt x="828" y="643"/>
                  </a:lnTo>
                  <a:lnTo>
                    <a:pt x="833" y="648"/>
                  </a:lnTo>
                  <a:lnTo>
                    <a:pt x="845" y="648"/>
                  </a:lnTo>
                  <a:lnTo>
                    <a:pt x="850" y="643"/>
                  </a:lnTo>
                  <a:lnTo>
                    <a:pt x="862" y="643"/>
                  </a:lnTo>
                  <a:lnTo>
                    <a:pt x="867" y="643"/>
                  </a:lnTo>
                  <a:lnTo>
                    <a:pt x="873" y="643"/>
                  </a:lnTo>
                  <a:lnTo>
                    <a:pt x="884" y="643"/>
                  </a:lnTo>
                  <a:lnTo>
                    <a:pt x="890" y="643"/>
                  </a:lnTo>
                  <a:lnTo>
                    <a:pt x="901" y="590"/>
                  </a:lnTo>
                  <a:lnTo>
                    <a:pt x="907" y="643"/>
                  </a:lnTo>
                  <a:lnTo>
                    <a:pt x="918" y="643"/>
                  </a:lnTo>
                  <a:lnTo>
                    <a:pt x="924" y="643"/>
                  </a:lnTo>
                  <a:lnTo>
                    <a:pt x="935" y="643"/>
                  </a:lnTo>
                  <a:lnTo>
                    <a:pt x="941" y="643"/>
                  </a:lnTo>
                  <a:lnTo>
                    <a:pt x="947" y="643"/>
                  </a:lnTo>
                  <a:lnTo>
                    <a:pt x="958" y="648"/>
                  </a:lnTo>
                  <a:lnTo>
                    <a:pt x="964" y="648"/>
                  </a:lnTo>
                  <a:lnTo>
                    <a:pt x="975" y="648"/>
                  </a:lnTo>
                  <a:lnTo>
                    <a:pt x="981" y="643"/>
                  </a:lnTo>
                  <a:lnTo>
                    <a:pt x="992" y="643"/>
                  </a:lnTo>
                  <a:lnTo>
                    <a:pt x="998" y="648"/>
                  </a:lnTo>
                  <a:lnTo>
                    <a:pt x="1009" y="648"/>
                  </a:lnTo>
                  <a:lnTo>
                    <a:pt x="1015" y="643"/>
                  </a:lnTo>
                  <a:lnTo>
                    <a:pt x="1020" y="643"/>
                  </a:lnTo>
                  <a:lnTo>
                    <a:pt x="1032" y="643"/>
                  </a:lnTo>
                  <a:lnTo>
                    <a:pt x="1037" y="643"/>
                  </a:lnTo>
                  <a:lnTo>
                    <a:pt x="1049" y="643"/>
                  </a:lnTo>
                  <a:lnTo>
                    <a:pt x="1054" y="643"/>
                  </a:lnTo>
                  <a:lnTo>
                    <a:pt x="1066" y="600"/>
                  </a:lnTo>
                  <a:lnTo>
                    <a:pt x="1071" y="643"/>
                  </a:lnTo>
                  <a:lnTo>
                    <a:pt x="1083" y="643"/>
                  </a:lnTo>
                  <a:lnTo>
                    <a:pt x="1088" y="643"/>
                  </a:lnTo>
                  <a:lnTo>
                    <a:pt x="1094" y="643"/>
                  </a:lnTo>
                  <a:lnTo>
                    <a:pt x="1105" y="643"/>
                  </a:lnTo>
                  <a:lnTo>
                    <a:pt x="1111" y="643"/>
                  </a:lnTo>
                  <a:lnTo>
                    <a:pt x="1122" y="648"/>
                  </a:lnTo>
                  <a:lnTo>
                    <a:pt x="1128" y="648"/>
                  </a:lnTo>
                  <a:lnTo>
                    <a:pt x="1139" y="648"/>
                  </a:lnTo>
                  <a:lnTo>
                    <a:pt x="1145" y="643"/>
                  </a:lnTo>
                  <a:lnTo>
                    <a:pt x="1156" y="643"/>
                  </a:lnTo>
                  <a:lnTo>
                    <a:pt x="1162" y="648"/>
                  </a:lnTo>
                  <a:lnTo>
                    <a:pt x="1168" y="648"/>
                  </a:lnTo>
                  <a:lnTo>
                    <a:pt x="1179" y="643"/>
                  </a:lnTo>
                  <a:lnTo>
                    <a:pt x="1185" y="643"/>
                  </a:lnTo>
                  <a:lnTo>
                    <a:pt x="1196" y="643"/>
                  </a:lnTo>
                  <a:lnTo>
                    <a:pt x="1202" y="643"/>
                  </a:lnTo>
                  <a:lnTo>
                    <a:pt x="1213" y="643"/>
                  </a:lnTo>
                  <a:lnTo>
                    <a:pt x="1219" y="643"/>
                  </a:lnTo>
                  <a:lnTo>
                    <a:pt x="1230" y="606"/>
                  </a:lnTo>
                  <a:lnTo>
                    <a:pt x="1236" y="643"/>
                  </a:lnTo>
                  <a:lnTo>
                    <a:pt x="1242" y="643"/>
                  </a:lnTo>
                  <a:lnTo>
                    <a:pt x="1253" y="643"/>
                  </a:lnTo>
                  <a:lnTo>
                    <a:pt x="1259" y="643"/>
                  </a:lnTo>
                  <a:lnTo>
                    <a:pt x="1270" y="643"/>
                  </a:lnTo>
                  <a:lnTo>
                    <a:pt x="1276" y="643"/>
                  </a:lnTo>
                  <a:lnTo>
                    <a:pt x="1287" y="648"/>
                  </a:lnTo>
                  <a:lnTo>
                    <a:pt x="1293" y="648"/>
                  </a:lnTo>
                  <a:lnTo>
                    <a:pt x="1298" y="648"/>
                  </a:lnTo>
                  <a:lnTo>
                    <a:pt x="1310" y="643"/>
                  </a:lnTo>
                  <a:lnTo>
                    <a:pt x="1315" y="643"/>
                  </a:lnTo>
                  <a:lnTo>
                    <a:pt x="1327" y="648"/>
                  </a:lnTo>
                  <a:lnTo>
                    <a:pt x="1332" y="648"/>
                  </a:lnTo>
                  <a:lnTo>
                    <a:pt x="1344" y="643"/>
                  </a:lnTo>
                  <a:lnTo>
                    <a:pt x="1349" y="643"/>
                  </a:lnTo>
                  <a:lnTo>
                    <a:pt x="1361" y="643"/>
                  </a:lnTo>
                  <a:lnTo>
                    <a:pt x="1366" y="643"/>
                  </a:lnTo>
                  <a:lnTo>
                    <a:pt x="1372" y="643"/>
                  </a:lnTo>
                  <a:lnTo>
                    <a:pt x="1383" y="643"/>
                  </a:lnTo>
                  <a:lnTo>
                    <a:pt x="1389" y="611"/>
                  </a:lnTo>
                  <a:lnTo>
                    <a:pt x="1400" y="643"/>
                  </a:lnTo>
                  <a:lnTo>
                    <a:pt x="1406" y="643"/>
                  </a:lnTo>
                  <a:lnTo>
                    <a:pt x="1417" y="643"/>
                  </a:lnTo>
                  <a:lnTo>
                    <a:pt x="1423" y="643"/>
                  </a:lnTo>
                  <a:lnTo>
                    <a:pt x="1434" y="643"/>
                  </a:lnTo>
                  <a:lnTo>
                    <a:pt x="1440" y="643"/>
                  </a:lnTo>
                  <a:lnTo>
                    <a:pt x="1446" y="648"/>
                  </a:lnTo>
                  <a:lnTo>
                    <a:pt x="1457" y="648"/>
                  </a:lnTo>
                  <a:lnTo>
                    <a:pt x="1463" y="648"/>
                  </a:lnTo>
                  <a:lnTo>
                    <a:pt x="1474" y="643"/>
                  </a:lnTo>
                  <a:lnTo>
                    <a:pt x="1480" y="643"/>
                  </a:lnTo>
                  <a:lnTo>
                    <a:pt x="1491" y="648"/>
                  </a:lnTo>
                  <a:lnTo>
                    <a:pt x="1497" y="648"/>
                  </a:lnTo>
                  <a:lnTo>
                    <a:pt x="1508" y="643"/>
                  </a:lnTo>
                  <a:lnTo>
                    <a:pt x="1514" y="643"/>
                  </a:lnTo>
                  <a:lnTo>
                    <a:pt x="1519" y="643"/>
                  </a:lnTo>
                  <a:lnTo>
                    <a:pt x="1531" y="643"/>
                  </a:lnTo>
                  <a:lnTo>
                    <a:pt x="1536" y="643"/>
                  </a:lnTo>
                  <a:lnTo>
                    <a:pt x="1548" y="643"/>
                  </a:lnTo>
                  <a:lnTo>
                    <a:pt x="1553" y="616"/>
                  </a:lnTo>
                  <a:lnTo>
                    <a:pt x="1565" y="643"/>
                  </a:lnTo>
                  <a:lnTo>
                    <a:pt x="1570" y="643"/>
                  </a:lnTo>
                  <a:lnTo>
                    <a:pt x="1582" y="643"/>
                  </a:lnTo>
                  <a:lnTo>
                    <a:pt x="1587" y="643"/>
                  </a:lnTo>
                  <a:lnTo>
                    <a:pt x="1593" y="643"/>
                  </a:lnTo>
                  <a:lnTo>
                    <a:pt x="1604" y="643"/>
                  </a:lnTo>
                  <a:lnTo>
                    <a:pt x="1610" y="648"/>
                  </a:lnTo>
                  <a:lnTo>
                    <a:pt x="1621" y="648"/>
                  </a:lnTo>
                  <a:lnTo>
                    <a:pt x="1627" y="648"/>
                  </a:lnTo>
                  <a:lnTo>
                    <a:pt x="1638" y="643"/>
                  </a:lnTo>
                  <a:lnTo>
                    <a:pt x="1644" y="643"/>
                  </a:lnTo>
                  <a:lnTo>
                    <a:pt x="1655" y="648"/>
                  </a:lnTo>
                  <a:lnTo>
                    <a:pt x="1661" y="648"/>
                  </a:lnTo>
                  <a:lnTo>
                    <a:pt x="1667" y="643"/>
                  </a:lnTo>
                  <a:lnTo>
                    <a:pt x="1678" y="643"/>
                  </a:lnTo>
                  <a:lnTo>
                    <a:pt x="1684" y="643"/>
                  </a:lnTo>
                  <a:lnTo>
                    <a:pt x="1695" y="643"/>
                  </a:lnTo>
                  <a:lnTo>
                    <a:pt x="1701" y="643"/>
                  </a:lnTo>
                  <a:lnTo>
                    <a:pt x="1712" y="643"/>
                  </a:lnTo>
                  <a:lnTo>
                    <a:pt x="1718" y="616"/>
                  </a:lnTo>
                  <a:lnTo>
                    <a:pt x="1729" y="643"/>
                  </a:lnTo>
                  <a:lnTo>
                    <a:pt x="1735" y="643"/>
                  </a:lnTo>
                  <a:lnTo>
                    <a:pt x="1740" y="643"/>
                  </a:lnTo>
                  <a:lnTo>
                    <a:pt x="1752" y="643"/>
                  </a:lnTo>
                  <a:lnTo>
                    <a:pt x="1757" y="648"/>
                  </a:lnTo>
                  <a:lnTo>
                    <a:pt x="1769" y="643"/>
                  </a:lnTo>
                  <a:lnTo>
                    <a:pt x="1774" y="648"/>
                  </a:lnTo>
                  <a:lnTo>
                    <a:pt x="1786" y="648"/>
                  </a:lnTo>
                  <a:lnTo>
                    <a:pt x="1791" y="648"/>
                  </a:lnTo>
                  <a:lnTo>
                    <a:pt x="1803" y="643"/>
                  </a:lnTo>
                  <a:lnTo>
                    <a:pt x="1809" y="643"/>
                  </a:lnTo>
                  <a:lnTo>
                    <a:pt x="1814" y="648"/>
                  </a:lnTo>
                  <a:lnTo>
                    <a:pt x="1826" y="648"/>
                  </a:lnTo>
                  <a:lnTo>
                    <a:pt x="1831" y="643"/>
                  </a:lnTo>
                  <a:lnTo>
                    <a:pt x="1843" y="643"/>
                  </a:lnTo>
                  <a:lnTo>
                    <a:pt x="1848" y="643"/>
                  </a:lnTo>
                  <a:lnTo>
                    <a:pt x="1860" y="643"/>
                  </a:lnTo>
                  <a:lnTo>
                    <a:pt x="1865" y="643"/>
                  </a:lnTo>
                  <a:lnTo>
                    <a:pt x="1877" y="643"/>
                  </a:lnTo>
                  <a:lnTo>
                    <a:pt x="1882" y="622"/>
                  </a:lnTo>
                  <a:lnTo>
                    <a:pt x="1888" y="643"/>
                  </a:lnTo>
                  <a:lnTo>
                    <a:pt x="1899" y="643"/>
                  </a:lnTo>
                  <a:lnTo>
                    <a:pt x="1905" y="643"/>
                  </a:lnTo>
                  <a:lnTo>
                    <a:pt x="1916" y="643"/>
                  </a:lnTo>
                  <a:lnTo>
                    <a:pt x="1922" y="648"/>
                  </a:lnTo>
                  <a:lnTo>
                    <a:pt x="1933" y="643"/>
                  </a:lnTo>
                  <a:lnTo>
                    <a:pt x="1939" y="648"/>
                  </a:lnTo>
                  <a:lnTo>
                    <a:pt x="1950" y="648"/>
                  </a:lnTo>
                  <a:lnTo>
                    <a:pt x="1956" y="648"/>
                  </a:lnTo>
                  <a:lnTo>
                    <a:pt x="1962" y="643"/>
                  </a:lnTo>
                  <a:lnTo>
                    <a:pt x="1973" y="643"/>
                  </a:lnTo>
                  <a:lnTo>
                    <a:pt x="1979" y="648"/>
                  </a:lnTo>
                  <a:lnTo>
                    <a:pt x="1990" y="648"/>
                  </a:lnTo>
                  <a:lnTo>
                    <a:pt x="1996" y="643"/>
                  </a:lnTo>
                  <a:lnTo>
                    <a:pt x="2007" y="643"/>
                  </a:lnTo>
                  <a:lnTo>
                    <a:pt x="2013" y="643"/>
                  </a:lnTo>
                  <a:lnTo>
                    <a:pt x="2024" y="643"/>
                  </a:lnTo>
                  <a:lnTo>
                    <a:pt x="2030" y="643"/>
                  </a:lnTo>
                  <a:lnTo>
                    <a:pt x="2035" y="643"/>
                  </a:lnTo>
                  <a:lnTo>
                    <a:pt x="2047" y="622"/>
                  </a:lnTo>
                  <a:lnTo>
                    <a:pt x="2052" y="643"/>
                  </a:lnTo>
                  <a:lnTo>
                    <a:pt x="2064" y="643"/>
                  </a:lnTo>
                  <a:lnTo>
                    <a:pt x="2069" y="648"/>
                  </a:lnTo>
                  <a:lnTo>
                    <a:pt x="2081" y="643"/>
                  </a:lnTo>
                  <a:lnTo>
                    <a:pt x="2086" y="648"/>
                  </a:lnTo>
                  <a:lnTo>
                    <a:pt x="2092" y="643"/>
                  </a:lnTo>
                  <a:lnTo>
                    <a:pt x="2103" y="648"/>
                  </a:lnTo>
                  <a:lnTo>
                    <a:pt x="2109" y="648"/>
                  </a:lnTo>
                  <a:lnTo>
                    <a:pt x="2120" y="648"/>
                  </a:lnTo>
                  <a:lnTo>
                    <a:pt x="2126" y="643"/>
                  </a:lnTo>
                  <a:lnTo>
                    <a:pt x="2137" y="643"/>
                  </a:lnTo>
                  <a:lnTo>
                    <a:pt x="2143" y="648"/>
                  </a:lnTo>
                  <a:lnTo>
                    <a:pt x="2154" y="648"/>
                  </a:lnTo>
                  <a:lnTo>
                    <a:pt x="2160" y="643"/>
                  </a:lnTo>
                  <a:lnTo>
                    <a:pt x="2166" y="643"/>
                  </a:lnTo>
                  <a:lnTo>
                    <a:pt x="2177" y="643"/>
                  </a:lnTo>
                  <a:lnTo>
                    <a:pt x="2183" y="643"/>
                  </a:lnTo>
                  <a:lnTo>
                    <a:pt x="2194" y="643"/>
                  </a:lnTo>
                  <a:lnTo>
                    <a:pt x="2200" y="643"/>
                  </a:lnTo>
                  <a:lnTo>
                    <a:pt x="2211" y="627"/>
                  </a:lnTo>
                  <a:lnTo>
                    <a:pt x="2217" y="643"/>
                  </a:lnTo>
                  <a:lnTo>
                    <a:pt x="2228" y="643"/>
                  </a:lnTo>
                  <a:lnTo>
                    <a:pt x="2234" y="648"/>
                  </a:lnTo>
                  <a:lnTo>
                    <a:pt x="2239" y="643"/>
                  </a:lnTo>
                  <a:lnTo>
                    <a:pt x="2251" y="648"/>
                  </a:lnTo>
                  <a:lnTo>
                    <a:pt x="2256" y="643"/>
                  </a:lnTo>
                  <a:lnTo>
                    <a:pt x="2268" y="648"/>
                  </a:lnTo>
                  <a:lnTo>
                    <a:pt x="2273" y="648"/>
                  </a:lnTo>
                  <a:lnTo>
                    <a:pt x="2285" y="648"/>
                  </a:lnTo>
                  <a:lnTo>
                    <a:pt x="2290" y="643"/>
                  </a:lnTo>
                  <a:lnTo>
                    <a:pt x="2302" y="643"/>
                  </a:lnTo>
                  <a:lnTo>
                    <a:pt x="2307" y="648"/>
                  </a:lnTo>
                  <a:lnTo>
                    <a:pt x="2313" y="648"/>
                  </a:lnTo>
                  <a:lnTo>
                    <a:pt x="2324" y="643"/>
                  </a:lnTo>
                  <a:lnTo>
                    <a:pt x="2330" y="643"/>
                  </a:lnTo>
                  <a:lnTo>
                    <a:pt x="2341" y="643"/>
                  </a:lnTo>
                  <a:lnTo>
                    <a:pt x="2347" y="643"/>
                  </a:lnTo>
                  <a:lnTo>
                    <a:pt x="2358" y="643"/>
                  </a:lnTo>
                  <a:lnTo>
                    <a:pt x="2364" y="643"/>
                  </a:lnTo>
                  <a:lnTo>
                    <a:pt x="2375" y="627"/>
                  </a:lnTo>
                  <a:lnTo>
                    <a:pt x="2381" y="643"/>
                  </a:lnTo>
                  <a:lnTo>
                    <a:pt x="2387" y="643"/>
                  </a:lnTo>
                  <a:lnTo>
                    <a:pt x="2398" y="648"/>
                  </a:lnTo>
                  <a:lnTo>
                    <a:pt x="2404" y="643"/>
                  </a:lnTo>
                  <a:lnTo>
                    <a:pt x="2415" y="648"/>
                  </a:lnTo>
                  <a:lnTo>
                    <a:pt x="2421" y="643"/>
                  </a:lnTo>
                  <a:lnTo>
                    <a:pt x="2432" y="648"/>
                  </a:lnTo>
                  <a:lnTo>
                    <a:pt x="2438" y="648"/>
                  </a:lnTo>
                  <a:lnTo>
                    <a:pt x="2449" y="648"/>
                  </a:lnTo>
                  <a:lnTo>
                    <a:pt x="2455" y="643"/>
                  </a:lnTo>
                  <a:lnTo>
                    <a:pt x="2455" y="643"/>
                  </a:lnTo>
                </a:path>
              </a:pathLst>
            </a:custGeom>
            <a:noFill/>
            <a:ln w="28575" cmpd="sng">
              <a:solidFill>
                <a:schemeClr val="accent2"/>
              </a:solidFill>
              <a:prstDash val="solid"/>
              <a:round/>
              <a:headEnd/>
              <a:tailEnd/>
            </a:ln>
          </p:spPr>
          <p:txBody>
            <a:bodyPr/>
            <a:lstStyle/>
            <a:p>
              <a:endParaRPr lang="fr-F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10" name="Rectangle 86"/>
          <p:cNvSpPr>
            <a:spLocks noChangeArrowheads="1"/>
          </p:cNvSpPr>
          <p:nvPr/>
        </p:nvSpPr>
        <p:spPr bwMode="auto">
          <a:xfrm>
            <a:off x="1893277" y="1077913"/>
            <a:ext cx="4917831" cy="1712912"/>
          </a:xfrm>
          <a:prstGeom prst="rect">
            <a:avLst/>
          </a:prstGeom>
          <a:noFill/>
          <a:ln w="9525">
            <a:noFill/>
            <a:miter lim="800000"/>
            <a:headEnd/>
            <a:tailEnd/>
          </a:ln>
        </p:spPr>
        <p:txBody>
          <a:bodyPr/>
          <a:lstStyle/>
          <a:p>
            <a:endParaRPr lang="fr-FR"/>
          </a:p>
        </p:txBody>
      </p:sp>
      <p:sp>
        <p:nvSpPr>
          <p:cNvPr id="180311" name="Rectangle 87"/>
          <p:cNvSpPr>
            <a:spLocks noChangeArrowheads="1"/>
          </p:cNvSpPr>
          <p:nvPr/>
        </p:nvSpPr>
        <p:spPr bwMode="auto">
          <a:xfrm>
            <a:off x="1893277" y="1077913"/>
            <a:ext cx="4917831" cy="1712912"/>
          </a:xfrm>
          <a:prstGeom prst="rect">
            <a:avLst/>
          </a:prstGeom>
          <a:noFill/>
          <a:ln w="0">
            <a:solidFill>
              <a:srgbClr val="FFFFFF"/>
            </a:solidFill>
            <a:miter lim="800000"/>
            <a:headEnd/>
            <a:tailEnd/>
          </a:ln>
        </p:spPr>
        <p:txBody>
          <a:bodyPr/>
          <a:lstStyle/>
          <a:p>
            <a:endParaRPr lang="fr-FR"/>
          </a:p>
        </p:txBody>
      </p:sp>
      <p:sp>
        <p:nvSpPr>
          <p:cNvPr id="180312" name="Freeform 88"/>
          <p:cNvSpPr>
            <a:spLocks/>
          </p:cNvSpPr>
          <p:nvPr/>
        </p:nvSpPr>
        <p:spPr bwMode="auto">
          <a:xfrm>
            <a:off x="2382715"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3" name="Freeform 89"/>
          <p:cNvSpPr>
            <a:spLocks/>
          </p:cNvSpPr>
          <p:nvPr/>
        </p:nvSpPr>
        <p:spPr bwMode="auto">
          <a:xfrm>
            <a:off x="2880946"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4" name="Freeform 90"/>
          <p:cNvSpPr>
            <a:spLocks/>
          </p:cNvSpPr>
          <p:nvPr/>
        </p:nvSpPr>
        <p:spPr bwMode="auto">
          <a:xfrm>
            <a:off x="3368920"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5" name="Freeform 91"/>
          <p:cNvSpPr>
            <a:spLocks/>
          </p:cNvSpPr>
          <p:nvPr/>
        </p:nvSpPr>
        <p:spPr bwMode="auto">
          <a:xfrm>
            <a:off x="385835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6" name="Freeform 92"/>
          <p:cNvSpPr>
            <a:spLocks/>
          </p:cNvSpPr>
          <p:nvPr/>
        </p:nvSpPr>
        <p:spPr bwMode="auto">
          <a:xfrm>
            <a:off x="4356589"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7" name="Freeform 93"/>
          <p:cNvSpPr>
            <a:spLocks/>
          </p:cNvSpPr>
          <p:nvPr/>
        </p:nvSpPr>
        <p:spPr bwMode="auto">
          <a:xfrm>
            <a:off x="4846028" y="1077913"/>
            <a:ext cx="1465"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8" name="Freeform 94"/>
          <p:cNvSpPr>
            <a:spLocks/>
          </p:cNvSpPr>
          <p:nvPr/>
        </p:nvSpPr>
        <p:spPr bwMode="auto">
          <a:xfrm>
            <a:off x="5334000"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19" name="Freeform 95"/>
          <p:cNvSpPr>
            <a:spLocks/>
          </p:cNvSpPr>
          <p:nvPr/>
        </p:nvSpPr>
        <p:spPr bwMode="auto">
          <a:xfrm>
            <a:off x="582343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0" name="Freeform 96"/>
          <p:cNvSpPr>
            <a:spLocks/>
          </p:cNvSpPr>
          <p:nvPr/>
        </p:nvSpPr>
        <p:spPr bwMode="auto">
          <a:xfrm>
            <a:off x="6321669"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1" name="Freeform 97"/>
          <p:cNvSpPr>
            <a:spLocks/>
          </p:cNvSpPr>
          <p:nvPr/>
        </p:nvSpPr>
        <p:spPr bwMode="auto">
          <a:xfrm>
            <a:off x="6811108" y="1077913"/>
            <a:ext cx="1466" cy="1712912"/>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322" name="Freeform 98"/>
          <p:cNvSpPr>
            <a:spLocks/>
          </p:cNvSpPr>
          <p:nvPr/>
        </p:nvSpPr>
        <p:spPr bwMode="auto">
          <a:xfrm>
            <a:off x="1893277" y="27908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3" name="Freeform 99"/>
          <p:cNvSpPr>
            <a:spLocks/>
          </p:cNvSpPr>
          <p:nvPr/>
        </p:nvSpPr>
        <p:spPr bwMode="auto">
          <a:xfrm>
            <a:off x="1893277" y="2365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4" name="Freeform 100"/>
          <p:cNvSpPr>
            <a:spLocks/>
          </p:cNvSpPr>
          <p:nvPr/>
        </p:nvSpPr>
        <p:spPr bwMode="auto">
          <a:xfrm>
            <a:off x="1893277" y="1939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5" name="Freeform 101"/>
          <p:cNvSpPr>
            <a:spLocks/>
          </p:cNvSpPr>
          <p:nvPr/>
        </p:nvSpPr>
        <p:spPr bwMode="auto">
          <a:xfrm>
            <a:off x="1893277" y="150336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6" name="Freeform 102"/>
          <p:cNvSpPr>
            <a:spLocks/>
          </p:cNvSpPr>
          <p:nvPr/>
        </p:nvSpPr>
        <p:spPr bwMode="auto">
          <a:xfrm>
            <a:off x="1893277" y="10779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327" name="Line 103"/>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28" name="Freeform 104"/>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29" name="Line 105"/>
          <p:cNvSpPr>
            <a:spLocks noChangeShapeType="1"/>
          </p:cNvSpPr>
          <p:nvPr/>
        </p:nvSpPr>
        <p:spPr bwMode="auto">
          <a:xfrm>
            <a:off x="1893277" y="2790825"/>
            <a:ext cx="4917831" cy="1588"/>
          </a:xfrm>
          <a:prstGeom prst="line">
            <a:avLst/>
          </a:prstGeom>
          <a:noFill/>
          <a:ln w="0">
            <a:solidFill>
              <a:srgbClr val="000000"/>
            </a:solidFill>
            <a:round/>
            <a:headEnd/>
            <a:tailEnd/>
          </a:ln>
        </p:spPr>
        <p:txBody>
          <a:bodyPr/>
          <a:lstStyle/>
          <a:p>
            <a:endParaRPr lang="fr-FR"/>
          </a:p>
        </p:txBody>
      </p:sp>
      <p:sp>
        <p:nvSpPr>
          <p:cNvPr id="180330" name="Rectangle 106"/>
          <p:cNvSpPr>
            <a:spLocks noChangeArrowheads="1"/>
          </p:cNvSpPr>
          <p:nvPr/>
        </p:nvSpPr>
        <p:spPr bwMode="auto">
          <a:xfrm>
            <a:off x="1859573"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31" name="Line 107"/>
          <p:cNvSpPr>
            <a:spLocks noChangeShapeType="1"/>
          </p:cNvSpPr>
          <p:nvPr/>
        </p:nvSpPr>
        <p:spPr bwMode="auto">
          <a:xfrm flipV="1">
            <a:off x="2382715" y="2740025"/>
            <a:ext cx="1466" cy="50800"/>
          </a:xfrm>
          <a:prstGeom prst="line">
            <a:avLst/>
          </a:prstGeom>
          <a:noFill/>
          <a:ln w="0">
            <a:solidFill>
              <a:srgbClr val="000000"/>
            </a:solidFill>
            <a:round/>
            <a:headEnd/>
            <a:tailEnd/>
          </a:ln>
        </p:spPr>
        <p:txBody>
          <a:bodyPr/>
          <a:lstStyle/>
          <a:p>
            <a:endParaRPr lang="fr-FR"/>
          </a:p>
        </p:txBody>
      </p:sp>
      <p:sp>
        <p:nvSpPr>
          <p:cNvPr id="180332" name="Line 108"/>
          <p:cNvSpPr>
            <a:spLocks noChangeShapeType="1"/>
          </p:cNvSpPr>
          <p:nvPr/>
        </p:nvSpPr>
        <p:spPr bwMode="auto">
          <a:xfrm>
            <a:off x="2382715" y="1077913"/>
            <a:ext cx="1466" cy="50800"/>
          </a:xfrm>
          <a:prstGeom prst="line">
            <a:avLst/>
          </a:prstGeom>
          <a:noFill/>
          <a:ln w="0">
            <a:solidFill>
              <a:srgbClr val="000000"/>
            </a:solidFill>
            <a:round/>
            <a:headEnd/>
            <a:tailEnd/>
          </a:ln>
        </p:spPr>
        <p:txBody>
          <a:bodyPr/>
          <a:lstStyle/>
          <a:p>
            <a:endParaRPr lang="fr-FR"/>
          </a:p>
        </p:txBody>
      </p:sp>
      <p:sp>
        <p:nvSpPr>
          <p:cNvPr id="180333" name="Rectangle 109"/>
          <p:cNvSpPr>
            <a:spLocks noChangeArrowheads="1"/>
          </p:cNvSpPr>
          <p:nvPr/>
        </p:nvSpPr>
        <p:spPr bwMode="auto">
          <a:xfrm>
            <a:off x="234754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34" name="Line 110"/>
          <p:cNvSpPr>
            <a:spLocks noChangeShapeType="1"/>
          </p:cNvSpPr>
          <p:nvPr/>
        </p:nvSpPr>
        <p:spPr bwMode="auto">
          <a:xfrm flipV="1">
            <a:off x="2880946" y="2740025"/>
            <a:ext cx="1466" cy="50800"/>
          </a:xfrm>
          <a:prstGeom prst="line">
            <a:avLst/>
          </a:prstGeom>
          <a:noFill/>
          <a:ln w="0">
            <a:solidFill>
              <a:srgbClr val="000000"/>
            </a:solidFill>
            <a:round/>
            <a:headEnd/>
            <a:tailEnd/>
          </a:ln>
        </p:spPr>
        <p:txBody>
          <a:bodyPr/>
          <a:lstStyle/>
          <a:p>
            <a:endParaRPr lang="fr-FR"/>
          </a:p>
        </p:txBody>
      </p:sp>
      <p:sp>
        <p:nvSpPr>
          <p:cNvPr id="180335" name="Line 111"/>
          <p:cNvSpPr>
            <a:spLocks noChangeShapeType="1"/>
          </p:cNvSpPr>
          <p:nvPr/>
        </p:nvSpPr>
        <p:spPr bwMode="auto">
          <a:xfrm>
            <a:off x="2880946" y="1077913"/>
            <a:ext cx="1466" cy="50800"/>
          </a:xfrm>
          <a:prstGeom prst="line">
            <a:avLst/>
          </a:prstGeom>
          <a:noFill/>
          <a:ln w="0">
            <a:solidFill>
              <a:srgbClr val="000000"/>
            </a:solidFill>
            <a:round/>
            <a:headEnd/>
            <a:tailEnd/>
          </a:ln>
        </p:spPr>
        <p:txBody>
          <a:bodyPr/>
          <a:lstStyle/>
          <a:p>
            <a:endParaRPr lang="fr-FR"/>
          </a:p>
        </p:txBody>
      </p:sp>
      <p:sp>
        <p:nvSpPr>
          <p:cNvPr id="180336" name="Rectangle 112"/>
          <p:cNvSpPr>
            <a:spLocks noChangeArrowheads="1"/>
          </p:cNvSpPr>
          <p:nvPr/>
        </p:nvSpPr>
        <p:spPr bwMode="auto">
          <a:xfrm>
            <a:off x="2845777"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37" name="Line 113"/>
          <p:cNvSpPr>
            <a:spLocks noChangeShapeType="1"/>
          </p:cNvSpPr>
          <p:nvPr/>
        </p:nvSpPr>
        <p:spPr bwMode="auto">
          <a:xfrm flipV="1">
            <a:off x="3368920" y="2740025"/>
            <a:ext cx="1465" cy="50800"/>
          </a:xfrm>
          <a:prstGeom prst="line">
            <a:avLst/>
          </a:prstGeom>
          <a:noFill/>
          <a:ln w="0">
            <a:solidFill>
              <a:srgbClr val="000000"/>
            </a:solidFill>
            <a:round/>
            <a:headEnd/>
            <a:tailEnd/>
          </a:ln>
        </p:spPr>
        <p:txBody>
          <a:bodyPr/>
          <a:lstStyle/>
          <a:p>
            <a:endParaRPr lang="fr-FR"/>
          </a:p>
        </p:txBody>
      </p:sp>
      <p:sp>
        <p:nvSpPr>
          <p:cNvPr id="180338" name="Line 114"/>
          <p:cNvSpPr>
            <a:spLocks noChangeShapeType="1"/>
          </p:cNvSpPr>
          <p:nvPr/>
        </p:nvSpPr>
        <p:spPr bwMode="auto">
          <a:xfrm>
            <a:off x="3368920" y="1077913"/>
            <a:ext cx="1465" cy="50800"/>
          </a:xfrm>
          <a:prstGeom prst="line">
            <a:avLst/>
          </a:prstGeom>
          <a:noFill/>
          <a:ln w="0">
            <a:solidFill>
              <a:srgbClr val="000000"/>
            </a:solidFill>
            <a:round/>
            <a:headEnd/>
            <a:tailEnd/>
          </a:ln>
        </p:spPr>
        <p:txBody>
          <a:bodyPr/>
          <a:lstStyle/>
          <a:p>
            <a:endParaRPr lang="fr-FR"/>
          </a:p>
        </p:txBody>
      </p:sp>
      <p:sp>
        <p:nvSpPr>
          <p:cNvPr id="180339" name="Rectangle 115"/>
          <p:cNvSpPr>
            <a:spLocks noChangeArrowheads="1"/>
          </p:cNvSpPr>
          <p:nvPr/>
        </p:nvSpPr>
        <p:spPr bwMode="auto">
          <a:xfrm>
            <a:off x="3335216"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40" name="Line 116"/>
          <p:cNvSpPr>
            <a:spLocks noChangeShapeType="1"/>
          </p:cNvSpPr>
          <p:nvPr/>
        </p:nvSpPr>
        <p:spPr bwMode="auto">
          <a:xfrm flipV="1">
            <a:off x="3858359" y="2740025"/>
            <a:ext cx="1465" cy="50800"/>
          </a:xfrm>
          <a:prstGeom prst="line">
            <a:avLst/>
          </a:prstGeom>
          <a:noFill/>
          <a:ln w="0">
            <a:solidFill>
              <a:srgbClr val="000000"/>
            </a:solidFill>
            <a:round/>
            <a:headEnd/>
            <a:tailEnd/>
          </a:ln>
        </p:spPr>
        <p:txBody>
          <a:bodyPr/>
          <a:lstStyle/>
          <a:p>
            <a:endParaRPr lang="fr-FR"/>
          </a:p>
        </p:txBody>
      </p:sp>
      <p:sp>
        <p:nvSpPr>
          <p:cNvPr id="180341" name="Line 117"/>
          <p:cNvSpPr>
            <a:spLocks noChangeShapeType="1"/>
          </p:cNvSpPr>
          <p:nvPr/>
        </p:nvSpPr>
        <p:spPr bwMode="auto">
          <a:xfrm>
            <a:off x="3858359" y="1077913"/>
            <a:ext cx="1465" cy="50800"/>
          </a:xfrm>
          <a:prstGeom prst="line">
            <a:avLst/>
          </a:prstGeom>
          <a:noFill/>
          <a:ln w="0">
            <a:solidFill>
              <a:srgbClr val="000000"/>
            </a:solidFill>
            <a:round/>
            <a:headEnd/>
            <a:tailEnd/>
          </a:ln>
        </p:spPr>
        <p:txBody>
          <a:bodyPr/>
          <a:lstStyle/>
          <a:p>
            <a:endParaRPr lang="fr-FR"/>
          </a:p>
        </p:txBody>
      </p:sp>
      <p:sp>
        <p:nvSpPr>
          <p:cNvPr id="180342" name="Rectangle 118"/>
          <p:cNvSpPr>
            <a:spLocks noChangeArrowheads="1"/>
          </p:cNvSpPr>
          <p:nvPr/>
        </p:nvSpPr>
        <p:spPr bwMode="auto">
          <a:xfrm>
            <a:off x="3824654" y="2830514"/>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3" name="Line 119"/>
          <p:cNvSpPr>
            <a:spLocks noChangeShapeType="1"/>
          </p:cNvSpPr>
          <p:nvPr/>
        </p:nvSpPr>
        <p:spPr bwMode="auto">
          <a:xfrm flipV="1">
            <a:off x="4356589" y="2740025"/>
            <a:ext cx="1465" cy="50800"/>
          </a:xfrm>
          <a:prstGeom prst="line">
            <a:avLst/>
          </a:prstGeom>
          <a:noFill/>
          <a:ln w="0">
            <a:solidFill>
              <a:srgbClr val="000000"/>
            </a:solidFill>
            <a:round/>
            <a:headEnd/>
            <a:tailEnd/>
          </a:ln>
        </p:spPr>
        <p:txBody>
          <a:bodyPr/>
          <a:lstStyle/>
          <a:p>
            <a:endParaRPr lang="fr-FR"/>
          </a:p>
        </p:txBody>
      </p:sp>
      <p:sp>
        <p:nvSpPr>
          <p:cNvPr id="180344" name="Line 120"/>
          <p:cNvSpPr>
            <a:spLocks noChangeShapeType="1"/>
          </p:cNvSpPr>
          <p:nvPr/>
        </p:nvSpPr>
        <p:spPr bwMode="auto">
          <a:xfrm>
            <a:off x="4356589" y="1077913"/>
            <a:ext cx="1465" cy="50800"/>
          </a:xfrm>
          <a:prstGeom prst="line">
            <a:avLst/>
          </a:prstGeom>
          <a:noFill/>
          <a:ln w="0">
            <a:solidFill>
              <a:srgbClr val="000000"/>
            </a:solidFill>
            <a:round/>
            <a:headEnd/>
            <a:tailEnd/>
          </a:ln>
        </p:spPr>
        <p:txBody>
          <a:bodyPr/>
          <a:lstStyle/>
          <a:p>
            <a:endParaRPr lang="fr-FR"/>
          </a:p>
        </p:txBody>
      </p:sp>
      <p:sp>
        <p:nvSpPr>
          <p:cNvPr id="180345" name="Rectangle 121"/>
          <p:cNvSpPr>
            <a:spLocks noChangeArrowheads="1"/>
          </p:cNvSpPr>
          <p:nvPr/>
        </p:nvSpPr>
        <p:spPr bwMode="auto">
          <a:xfrm>
            <a:off x="435072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46" name="Line 122"/>
          <p:cNvSpPr>
            <a:spLocks noChangeShapeType="1"/>
          </p:cNvSpPr>
          <p:nvPr/>
        </p:nvSpPr>
        <p:spPr bwMode="auto">
          <a:xfrm flipV="1">
            <a:off x="4846028" y="2740025"/>
            <a:ext cx="1465" cy="50800"/>
          </a:xfrm>
          <a:prstGeom prst="line">
            <a:avLst/>
          </a:prstGeom>
          <a:noFill/>
          <a:ln w="0">
            <a:solidFill>
              <a:srgbClr val="000000"/>
            </a:solidFill>
            <a:round/>
            <a:headEnd/>
            <a:tailEnd/>
          </a:ln>
        </p:spPr>
        <p:txBody>
          <a:bodyPr/>
          <a:lstStyle/>
          <a:p>
            <a:endParaRPr lang="fr-FR"/>
          </a:p>
        </p:txBody>
      </p:sp>
      <p:sp>
        <p:nvSpPr>
          <p:cNvPr id="180347" name="Line 123"/>
          <p:cNvSpPr>
            <a:spLocks noChangeShapeType="1"/>
          </p:cNvSpPr>
          <p:nvPr/>
        </p:nvSpPr>
        <p:spPr bwMode="auto">
          <a:xfrm>
            <a:off x="4846028" y="1077913"/>
            <a:ext cx="1465" cy="50800"/>
          </a:xfrm>
          <a:prstGeom prst="line">
            <a:avLst/>
          </a:prstGeom>
          <a:noFill/>
          <a:ln w="0">
            <a:solidFill>
              <a:srgbClr val="000000"/>
            </a:solidFill>
            <a:round/>
            <a:headEnd/>
            <a:tailEnd/>
          </a:ln>
        </p:spPr>
        <p:txBody>
          <a:bodyPr/>
          <a:lstStyle/>
          <a:p>
            <a:endParaRPr lang="fr-FR"/>
          </a:p>
        </p:txBody>
      </p:sp>
      <p:sp>
        <p:nvSpPr>
          <p:cNvPr id="180348" name="Rectangle 124"/>
          <p:cNvSpPr>
            <a:spLocks noChangeArrowheads="1"/>
          </p:cNvSpPr>
          <p:nvPr/>
        </p:nvSpPr>
        <p:spPr bwMode="auto">
          <a:xfrm>
            <a:off x="4840166"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49" name="Line 125"/>
          <p:cNvSpPr>
            <a:spLocks noChangeShapeType="1"/>
          </p:cNvSpPr>
          <p:nvPr/>
        </p:nvSpPr>
        <p:spPr bwMode="auto">
          <a:xfrm flipV="1">
            <a:off x="5334000" y="2740025"/>
            <a:ext cx="1466" cy="50800"/>
          </a:xfrm>
          <a:prstGeom prst="line">
            <a:avLst/>
          </a:prstGeom>
          <a:noFill/>
          <a:ln w="0">
            <a:solidFill>
              <a:srgbClr val="000000"/>
            </a:solidFill>
            <a:round/>
            <a:headEnd/>
            <a:tailEnd/>
          </a:ln>
        </p:spPr>
        <p:txBody>
          <a:bodyPr/>
          <a:lstStyle/>
          <a:p>
            <a:endParaRPr lang="fr-FR"/>
          </a:p>
        </p:txBody>
      </p:sp>
      <p:sp>
        <p:nvSpPr>
          <p:cNvPr id="180350" name="Line 126"/>
          <p:cNvSpPr>
            <a:spLocks noChangeShapeType="1"/>
          </p:cNvSpPr>
          <p:nvPr/>
        </p:nvSpPr>
        <p:spPr bwMode="auto">
          <a:xfrm>
            <a:off x="5334000" y="1077913"/>
            <a:ext cx="1466" cy="50800"/>
          </a:xfrm>
          <a:prstGeom prst="line">
            <a:avLst/>
          </a:prstGeom>
          <a:noFill/>
          <a:ln w="0">
            <a:solidFill>
              <a:srgbClr val="000000"/>
            </a:solidFill>
            <a:round/>
            <a:headEnd/>
            <a:tailEnd/>
          </a:ln>
        </p:spPr>
        <p:txBody>
          <a:bodyPr/>
          <a:lstStyle/>
          <a:p>
            <a:endParaRPr lang="fr-FR"/>
          </a:p>
        </p:txBody>
      </p:sp>
      <p:sp>
        <p:nvSpPr>
          <p:cNvPr id="180351" name="Rectangle 127"/>
          <p:cNvSpPr>
            <a:spLocks noChangeArrowheads="1"/>
          </p:cNvSpPr>
          <p:nvPr/>
        </p:nvSpPr>
        <p:spPr bwMode="auto">
          <a:xfrm>
            <a:off x="5328139"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352" name="Line 128"/>
          <p:cNvSpPr>
            <a:spLocks noChangeShapeType="1"/>
          </p:cNvSpPr>
          <p:nvPr/>
        </p:nvSpPr>
        <p:spPr bwMode="auto">
          <a:xfrm flipV="1">
            <a:off x="5823438" y="2740025"/>
            <a:ext cx="1466" cy="50800"/>
          </a:xfrm>
          <a:prstGeom prst="line">
            <a:avLst/>
          </a:prstGeom>
          <a:noFill/>
          <a:ln w="0">
            <a:solidFill>
              <a:srgbClr val="000000"/>
            </a:solidFill>
            <a:round/>
            <a:headEnd/>
            <a:tailEnd/>
          </a:ln>
        </p:spPr>
        <p:txBody>
          <a:bodyPr/>
          <a:lstStyle/>
          <a:p>
            <a:endParaRPr lang="fr-FR"/>
          </a:p>
        </p:txBody>
      </p:sp>
      <p:sp>
        <p:nvSpPr>
          <p:cNvPr id="180353" name="Line 129"/>
          <p:cNvSpPr>
            <a:spLocks noChangeShapeType="1"/>
          </p:cNvSpPr>
          <p:nvPr/>
        </p:nvSpPr>
        <p:spPr bwMode="auto">
          <a:xfrm>
            <a:off x="5823438" y="1077913"/>
            <a:ext cx="1466" cy="50800"/>
          </a:xfrm>
          <a:prstGeom prst="line">
            <a:avLst/>
          </a:prstGeom>
          <a:noFill/>
          <a:ln w="0">
            <a:solidFill>
              <a:srgbClr val="000000"/>
            </a:solidFill>
            <a:round/>
            <a:headEnd/>
            <a:tailEnd/>
          </a:ln>
        </p:spPr>
        <p:txBody>
          <a:bodyPr/>
          <a:lstStyle/>
          <a:p>
            <a:endParaRPr lang="fr-FR"/>
          </a:p>
        </p:txBody>
      </p:sp>
      <p:sp>
        <p:nvSpPr>
          <p:cNvPr id="180354" name="Rectangle 130"/>
          <p:cNvSpPr>
            <a:spLocks noChangeArrowheads="1"/>
          </p:cNvSpPr>
          <p:nvPr/>
        </p:nvSpPr>
        <p:spPr bwMode="auto">
          <a:xfrm>
            <a:off x="581757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355" name="Line 131"/>
          <p:cNvSpPr>
            <a:spLocks noChangeShapeType="1"/>
          </p:cNvSpPr>
          <p:nvPr/>
        </p:nvSpPr>
        <p:spPr bwMode="auto">
          <a:xfrm flipV="1">
            <a:off x="6321669" y="2740025"/>
            <a:ext cx="1466" cy="50800"/>
          </a:xfrm>
          <a:prstGeom prst="line">
            <a:avLst/>
          </a:prstGeom>
          <a:noFill/>
          <a:ln w="0">
            <a:solidFill>
              <a:srgbClr val="000000"/>
            </a:solidFill>
            <a:round/>
            <a:headEnd/>
            <a:tailEnd/>
          </a:ln>
        </p:spPr>
        <p:txBody>
          <a:bodyPr/>
          <a:lstStyle/>
          <a:p>
            <a:endParaRPr lang="fr-FR"/>
          </a:p>
        </p:txBody>
      </p:sp>
      <p:sp>
        <p:nvSpPr>
          <p:cNvPr id="180356" name="Line 132"/>
          <p:cNvSpPr>
            <a:spLocks noChangeShapeType="1"/>
          </p:cNvSpPr>
          <p:nvPr/>
        </p:nvSpPr>
        <p:spPr bwMode="auto">
          <a:xfrm>
            <a:off x="6321669" y="1077913"/>
            <a:ext cx="1466" cy="50800"/>
          </a:xfrm>
          <a:prstGeom prst="line">
            <a:avLst/>
          </a:prstGeom>
          <a:noFill/>
          <a:ln w="0">
            <a:solidFill>
              <a:srgbClr val="000000"/>
            </a:solidFill>
            <a:round/>
            <a:headEnd/>
            <a:tailEnd/>
          </a:ln>
        </p:spPr>
        <p:txBody>
          <a:bodyPr/>
          <a:lstStyle/>
          <a:p>
            <a:endParaRPr lang="fr-FR"/>
          </a:p>
        </p:txBody>
      </p:sp>
      <p:sp>
        <p:nvSpPr>
          <p:cNvPr id="180357" name="Rectangle 133"/>
          <p:cNvSpPr>
            <a:spLocks noChangeArrowheads="1"/>
          </p:cNvSpPr>
          <p:nvPr/>
        </p:nvSpPr>
        <p:spPr bwMode="auto">
          <a:xfrm>
            <a:off x="6315808"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358" name="Line 134"/>
          <p:cNvSpPr>
            <a:spLocks noChangeShapeType="1"/>
          </p:cNvSpPr>
          <p:nvPr/>
        </p:nvSpPr>
        <p:spPr bwMode="auto">
          <a:xfrm flipV="1">
            <a:off x="6811108" y="2740025"/>
            <a:ext cx="1466" cy="50800"/>
          </a:xfrm>
          <a:prstGeom prst="line">
            <a:avLst/>
          </a:prstGeom>
          <a:noFill/>
          <a:ln w="0">
            <a:solidFill>
              <a:srgbClr val="000000"/>
            </a:solidFill>
            <a:round/>
            <a:headEnd/>
            <a:tailEnd/>
          </a:ln>
        </p:spPr>
        <p:txBody>
          <a:bodyPr/>
          <a:lstStyle/>
          <a:p>
            <a:endParaRPr lang="fr-FR"/>
          </a:p>
        </p:txBody>
      </p:sp>
      <p:sp>
        <p:nvSpPr>
          <p:cNvPr id="180359" name="Line 135"/>
          <p:cNvSpPr>
            <a:spLocks noChangeShapeType="1"/>
          </p:cNvSpPr>
          <p:nvPr/>
        </p:nvSpPr>
        <p:spPr bwMode="auto">
          <a:xfrm>
            <a:off x="6811108" y="1077913"/>
            <a:ext cx="1466" cy="50800"/>
          </a:xfrm>
          <a:prstGeom prst="line">
            <a:avLst/>
          </a:prstGeom>
          <a:noFill/>
          <a:ln w="0">
            <a:solidFill>
              <a:srgbClr val="000000"/>
            </a:solidFill>
            <a:round/>
            <a:headEnd/>
            <a:tailEnd/>
          </a:ln>
        </p:spPr>
        <p:txBody>
          <a:bodyPr/>
          <a:lstStyle/>
          <a:p>
            <a:endParaRPr lang="fr-FR"/>
          </a:p>
        </p:txBody>
      </p:sp>
      <p:sp>
        <p:nvSpPr>
          <p:cNvPr id="180360" name="Rectangle 136"/>
          <p:cNvSpPr>
            <a:spLocks noChangeArrowheads="1"/>
          </p:cNvSpPr>
          <p:nvPr/>
        </p:nvSpPr>
        <p:spPr bwMode="auto">
          <a:xfrm>
            <a:off x="6805247" y="283051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361" name="Line 137"/>
          <p:cNvSpPr>
            <a:spLocks noChangeShapeType="1"/>
          </p:cNvSpPr>
          <p:nvPr/>
        </p:nvSpPr>
        <p:spPr bwMode="auto">
          <a:xfrm>
            <a:off x="1893277" y="2790825"/>
            <a:ext cx="49823" cy="1588"/>
          </a:xfrm>
          <a:prstGeom prst="line">
            <a:avLst/>
          </a:prstGeom>
          <a:noFill/>
          <a:ln w="0">
            <a:solidFill>
              <a:srgbClr val="000000"/>
            </a:solidFill>
            <a:round/>
            <a:headEnd/>
            <a:tailEnd/>
          </a:ln>
        </p:spPr>
        <p:txBody>
          <a:bodyPr/>
          <a:lstStyle/>
          <a:p>
            <a:endParaRPr lang="fr-FR"/>
          </a:p>
        </p:txBody>
      </p:sp>
      <p:sp>
        <p:nvSpPr>
          <p:cNvPr id="180362" name="Line 138"/>
          <p:cNvSpPr>
            <a:spLocks noChangeShapeType="1"/>
          </p:cNvSpPr>
          <p:nvPr/>
        </p:nvSpPr>
        <p:spPr bwMode="auto">
          <a:xfrm flipH="1">
            <a:off x="6761285" y="2790825"/>
            <a:ext cx="49823" cy="1588"/>
          </a:xfrm>
          <a:prstGeom prst="line">
            <a:avLst/>
          </a:prstGeom>
          <a:noFill/>
          <a:ln w="0">
            <a:solidFill>
              <a:srgbClr val="000000"/>
            </a:solidFill>
            <a:round/>
            <a:headEnd/>
            <a:tailEnd/>
          </a:ln>
        </p:spPr>
        <p:txBody>
          <a:bodyPr/>
          <a:lstStyle/>
          <a:p>
            <a:endParaRPr lang="fr-FR"/>
          </a:p>
        </p:txBody>
      </p:sp>
      <p:sp>
        <p:nvSpPr>
          <p:cNvPr id="180363" name="Rectangle 139"/>
          <p:cNvSpPr>
            <a:spLocks noChangeArrowheads="1"/>
          </p:cNvSpPr>
          <p:nvPr/>
        </p:nvSpPr>
        <p:spPr bwMode="auto">
          <a:xfrm>
            <a:off x="1626577" y="27098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364" name="Line 140"/>
          <p:cNvSpPr>
            <a:spLocks noChangeShapeType="1"/>
          </p:cNvSpPr>
          <p:nvPr/>
        </p:nvSpPr>
        <p:spPr bwMode="auto">
          <a:xfrm>
            <a:off x="1893277" y="2365375"/>
            <a:ext cx="49823" cy="1588"/>
          </a:xfrm>
          <a:prstGeom prst="line">
            <a:avLst/>
          </a:prstGeom>
          <a:noFill/>
          <a:ln w="0">
            <a:solidFill>
              <a:srgbClr val="000000"/>
            </a:solidFill>
            <a:round/>
            <a:headEnd/>
            <a:tailEnd/>
          </a:ln>
        </p:spPr>
        <p:txBody>
          <a:bodyPr/>
          <a:lstStyle/>
          <a:p>
            <a:endParaRPr lang="fr-FR"/>
          </a:p>
        </p:txBody>
      </p:sp>
      <p:sp>
        <p:nvSpPr>
          <p:cNvPr id="180365" name="Line 141"/>
          <p:cNvSpPr>
            <a:spLocks noChangeShapeType="1"/>
          </p:cNvSpPr>
          <p:nvPr/>
        </p:nvSpPr>
        <p:spPr bwMode="auto">
          <a:xfrm flipH="1">
            <a:off x="6761285" y="2365375"/>
            <a:ext cx="49823" cy="1588"/>
          </a:xfrm>
          <a:prstGeom prst="line">
            <a:avLst/>
          </a:prstGeom>
          <a:noFill/>
          <a:ln w="0">
            <a:solidFill>
              <a:srgbClr val="000000"/>
            </a:solidFill>
            <a:round/>
            <a:headEnd/>
            <a:tailEnd/>
          </a:ln>
        </p:spPr>
        <p:txBody>
          <a:bodyPr/>
          <a:lstStyle/>
          <a:p>
            <a:endParaRPr lang="fr-FR"/>
          </a:p>
        </p:txBody>
      </p:sp>
      <p:sp>
        <p:nvSpPr>
          <p:cNvPr id="180366" name="Rectangle 142"/>
          <p:cNvSpPr>
            <a:spLocks noChangeArrowheads="1"/>
          </p:cNvSpPr>
          <p:nvPr/>
        </p:nvSpPr>
        <p:spPr bwMode="auto">
          <a:xfrm>
            <a:off x="1622181" y="2284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67" name="Line 143"/>
          <p:cNvSpPr>
            <a:spLocks noChangeShapeType="1"/>
          </p:cNvSpPr>
          <p:nvPr/>
        </p:nvSpPr>
        <p:spPr bwMode="auto">
          <a:xfrm>
            <a:off x="1893277" y="1939925"/>
            <a:ext cx="49823" cy="1588"/>
          </a:xfrm>
          <a:prstGeom prst="line">
            <a:avLst/>
          </a:prstGeom>
          <a:noFill/>
          <a:ln w="0">
            <a:solidFill>
              <a:srgbClr val="000000"/>
            </a:solidFill>
            <a:round/>
            <a:headEnd/>
            <a:tailEnd/>
          </a:ln>
        </p:spPr>
        <p:txBody>
          <a:bodyPr/>
          <a:lstStyle/>
          <a:p>
            <a:endParaRPr lang="fr-FR"/>
          </a:p>
        </p:txBody>
      </p:sp>
      <p:sp>
        <p:nvSpPr>
          <p:cNvPr id="180368" name="Line 144"/>
          <p:cNvSpPr>
            <a:spLocks noChangeShapeType="1"/>
          </p:cNvSpPr>
          <p:nvPr/>
        </p:nvSpPr>
        <p:spPr bwMode="auto">
          <a:xfrm flipH="1">
            <a:off x="6761285" y="1939925"/>
            <a:ext cx="49823" cy="1588"/>
          </a:xfrm>
          <a:prstGeom prst="line">
            <a:avLst/>
          </a:prstGeom>
          <a:noFill/>
          <a:ln w="0">
            <a:solidFill>
              <a:srgbClr val="000000"/>
            </a:solidFill>
            <a:round/>
            <a:headEnd/>
            <a:tailEnd/>
          </a:ln>
        </p:spPr>
        <p:txBody>
          <a:bodyPr/>
          <a:lstStyle/>
          <a:p>
            <a:endParaRPr lang="fr-FR"/>
          </a:p>
        </p:txBody>
      </p:sp>
      <p:sp>
        <p:nvSpPr>
          <p:cNvPr id="180369" name="Rectangle 145"/>
          <p:cNvSpPr>
            <a:spLocks noChangeArrowheads="1"/>
          </p:cNvSpPr>
          <p:nvPr/>
        </p:nvSpPr>
        <p:spPr bwMode="auto">
          <a:xfrm>
            <a:off x="1572358" y="185896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0.5</a:t>
            </a:r>
            <a:endParaRPr lang="fr-FR" sz="3200" b="1">
              <a:latin typeface="Times New Roman" pitchFamily="18" charset="0"/>
            </a:endParaRPr>
          </a:p>
        </p:txBody>
      </p:sp>
      <p:sp>
        <p:nvSpPr>
          <p:cNvPr id="180370" name="Line 146"/>
          <p:cNvSpPr>
            <a:spLocks noChangeShapeType="1"/>
          </p:cNvSpPr>
          <p:nvPr/>
        </p:nvSpPr>
        <p:spPr bwMode="auto">
          <a:xfrm>
            <a:off x="1893277" y="1503364"/>
            <a:ext cx="49823" cy="1587"/>
          </a:xfrm>
          <a:prstGeom prst="line">
            <a:avLst/>
          </a:prstGeom>
          <a:noFill/>
          <a:ln w="0">
            <a:solidFill>
              <a:srgbClr val="000000"/>
            </a:solidFill>
            <a:round/>
            <a:headEnd/>
            <a:tailEnd/>
          </a:ln>
        </p:spPr>
        <p:txBody>
          <a:bodyPr/>
          <a:lstStyle/>
          <a:p>
            <a:endParaRPr lang="fr-FR"/>
          </a:p>
        </p:txBody>
      </p:sp>
      <p:sp>
        <p:nvSpPr>
          <p:cNvPr id="180371" name="Line 147"/>
          <p:cNvSpPr>
            <a:spLocks noChangeShapeType="1"/>
          </p:cNvSpPr>
          <p:nvPr/>
        </p:nvSpPr>
        <p:spPr bwMode="auto">
          <a:xfrm flipH="1">
            <a:off x="6761285" y="1503364"/>
            <a:ext cx="49823" cy="1587"/>
          </a:xfrm>
          <a:prstGeom prst="line">
            <a:avLst/>
          </a:prstGeom>
          <a:noFill/>
          <a:ln w="0">
            <a:solidFill>
              <a:srgbClr val="000000"/>
            </a:solidFill>
            <a:round/>
            <a:headEnd/>
            <a:tailEnd/>
          </a:ln>
        </p:spPr>
        <p:txBody>
          <a:bodyPr/>
          <a:lstStyle/>
          <a:p>
            <a:endParaRPr lang="fr-FR"/>
          </a:p>
        </p:txBody>
      </p:sp>
      <p:sp>
        <p:nvSpPr>
          <p:cNvPr id="180372" name="Rectangle 148"/>
          <p:cNvSpPr>
            <a:spLocks noChangeArrowheads="1"/>
          </p:cNvSpPr>
          <p:nvPr/>
        </p:nvSpPr>
        <p:spPr bwMode="auto">
          <a:xfrm>
            <a:off x="1635369" y="1422401"/>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0373" name="Line 149"/>
          <p:cNvSpPr>
            <a:spLocks noChangeShapeType="1"/>
          </p:cNvSpPr>
          <p:nvPr/>
        </p:nvSpPr>
        <p:spPr bwMode="auto">
          <a:xfrm>
            <a:off x="1893277" y="1077914"/>
            <a:ext cx="49823" cy="1587"/>
          </a:xfrm>
          <a:prstGeom prst="line">
            <a:avLst/>
          </a:prstGeom>
          <a:noFill/>
          <a:ln w="0">
            <a:solidFill>
              <a:srgbClr val="000000"/>
            </a:solidFill>
            <a:round/>
            <a:headEnd/>
            <a:tailEnd/>
          </a:ln>
        </p:spPr>
        <p:txBody>
          <a:bodyPr/>
          <a:lstStyle/>
          <a:p>
            <a:endParaRPr lang="fr-FR"/>
          </a:p>
        </p:txBody>
      </p:sp>
      <p:sp>
        <p:nvSpPr>
          <p:cNvPr id="180374" name="Line 150"/>
          <p:cNvSpPr>
            <a:spLocks noChangeShapeType="1"/>
          </p:cNvSpPr>
          <p:nvPr/>
        </p:nvSpPr>
        <p:spPr bwMode="auto">
          <a:xfrm flipH="1">
            <a:off x="6761285" y="1077914"/>
            <a:ext cx="49823" cy="1587"/>
          </a:xfrm>
          <a:prstGeom prst="line">
            <a:avLst/>
          </a:prstGeom>
          <a:noFill/>
          <a:ln w="0">
            <a:solidFill>
              <a:srgbClr val="000000"/>
            </a:solidFill>
            <a:round/>
            <a:headEnd/>
            <a:tailEnd/>
          </a:ln>
        </p:spPr>
        <p:txBody>
          <a:bodyPr/>
          <a:lstStyle/>
          <a:p>
            <a:endParaRPr lang="fr-FR"/>
          </a:p>
        </p:txBody>
      </p:sp>
      <p:sp>
        <p:nvSpPr>
          <p:cNvPr id="180375" name="Rectangle 151"/>
          <p:cNvSpPr>
            <a:spLocks noChangeArrowheads="1"/>
          </p:cNvSpPr>
          <p:nvPr/>
        </p:nvSpPr>
        <p:spPr bwMode="auto">
          <a:xfrm>
            <a:off x="1639766" y="996951"/>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76" name="Line 152"/>
          <p:cNvSpPr>
            <a:spLocks noChangeShapeType="1"/>
          </p:cNvSpPr>
          <p:nvPr/>
        </p:nvSpPr>
        <p:spPr bwMode="auto">
          <a:xfrm>
            <a:off x="1893277" y="1077914"/>
            <a:ext cx="4917831" cy="1587"/>
          </a:xfrm>
          <a:prstGeom prst="line">
            <a:avLst/>
          </a:prstGeom>
          <a:noFill/>
          <a:ln w="0">
            <a:solidFill>
              <a:srgbClr val="000000"/>
            </a:solidFill>
            <a:round/>
            <a:headEnd/>
            <a:tailEnd/>
          </a:ln>
        </p:spPr>
        <p:txBody>
          <a:bodyPr/>
          <a:lstStyle/>
          <a:p>
            <a:endParaRPr lang="fr-FR"/>
          </a:p>
        </p:txBody>
      </p:sp>
      <p:sp>
        <p:nvSpPr>
          <p:cNvPr id="180377" name="Freeform 153"/>
          <p:cNvSpPr>
            <a:spLocks/>
          </p:cNvSpPr>
          <p:nvPr/>
        </p:nvSpPr>
        <p:spPr bwMode="auto">
          <a:xfrm>
            <a:off x="1893277" y="1077913"/>
            <a:ext cx="4917831" cy="1712912"/>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78" name="Line 154"/>
          <p:cNvSpPr>
            <a:spLocks noChangeShapeType="1"/>
          </p:cNvSpPr>
          <p:nvPr/>
        </p:nvSpPr>
        <p:spPr bwMode="auto">
          <a:xfrm flipV="1">
            <a:off x="1875692" y="1077913"/>
            <a:ext cx="1466" cy="1712912"/>
          </a:xfrm>
          <a:prstGeom prst="line">
            <a:avLst/>
          </a:prstGeom>
          <a:noFill/>
          <a:ln w="0">
            <a:solidFill>
              <a:srgbClr val="000000"/>
            </a:solidFill>
            <a:round/>
            <a:headEnd/>
            <a:tailEnd/>
          </a:ln>
        </p:spPr>
        <p:txBody>
          <a:bodyPr/>
          <a:lstStyle/>
          <a:p>
            <a:endParaRPr lang="fr-FR"/>
          </a:p>
        </p:txBody>
      </p:sp>
      <p:sp>
        <p:nvSpPr>
          <p:cNvPr id="180379" name="Rectangle 155"/>
          <p:cNvSpPr>
            <a:spLocks noChangeArrowheads="1"/>
          </p:cNvSpPr>
          <p:nvPr/>
        </p:nvSpPr>
        <p:spPr bwMode="auto">
          <a:xfrm>
            <a:off x="3966797" y="2982914"/>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3200">
              <a:latin typeface="Times New Roman" pitchFamily="18" charset="0"/>
            </a:endParaRPr>
          </a:p>
        </p:txBody>
      </p:sp>
      <p:sp>
        <p:nvSpPr>
          <p:cNvPr id="180380" name="Rectangle 156"/>
          <p:cNvSpPr>
            <a:spLocks noChangeArrowheads="1"/>
          </p:cNvSpPr>
          <p:nvPr/>
        </p:nvSpPr>
        <p:spPr bwMode="auto">
          <a:xfrm rot="16200000">
            <a:off x="973417" y="1748066"/>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81" name="Rectangle 157"/>
          <p:cNvSpPr>
            <a:spLocks noChangeArrowheads="1"/>
          </p:cNvSpPr>
          <p:nvPr/>
        </p:nvSpPr>
        <p:spPr bwMode="auto">
          <a:xfrm>
            <a:off x="2712428" y="701676"/>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0382" name="Freeform 158"/>
          <p:cNvSpPr>
            <a:spLocks/>
          </p:cNvSpPr>
          <p:nvPr/>
        </p:nvSpPr>
        <p:spPr bwMode="auto">
          <a:xfrm>
            <a:off x="1890346" y="1133475"/>
            <a:ext cx="4925158" cy="16446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accent2"/>
            </a:solidFill>
            <a:prstDash val="solid"/>
            <a:round/>
            <a:headEnd/>
            <a:tailEnd/>
          </a:ln>
        </p:spPr>
        <p:txBody>
          <a:bodyPr/>
          <a:lstStyle/>
          <a:p>
            <a:endParaRPr lang="fr-FR"/>
          </a:p>
        </p:txBody>
      </p:sp>
      <p:sp>
        <p:nvSpPr>
          <p:cNvPr id="180227" name="Rectangle 3"/>
          <p:cNvSpPr>
            <a:spLocks noChangeArrowheads="1"/>
          </p:cNvSpPr>
          <p:nvPr/>
        </p:nvSpPr>
        <p:spPr bwMode="auto">
          <a:xfrm>
            <a:off x="2606920"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0228" name="Rectangle 4"/>
          <p:cNvSpPr>
            <a:spLocks noChangeArrowheads="1"/>
          </p:cNvSpPr>
          <p:nvPr/>
        </p:nvSpPr>
        <p:spPr bwMode="auto">
          <a:xfrm>
            <a:off x="1918189" y="3984626"/>
            <a:ext cx="4917831" cy="1712913"/>
          </a:xfrm>
          <a:prstGeom prst="rect">
            <a:avLst/>
          </a:prstGeom>
          <a:noFill/>
          <a:ln w="9525">
            <a:noFill/>
            <a:miter lim="800000"/>
            <a:headEnd/>
            <a:tailEnd/>
          </a:ln>
        </p:spPr>
        <p:txBody>
          <a:bodyPr/>
          <a:lstStyle/>
          <a:p>
            <a:endParaRPr lang="fr-FR"/>
          </a:p>
        </p:txBody>
      </p:sp>
      <p:sp>
        <p:nvSpPr>
          <p:cNvPr id="180229" name="Rectangle 5"/>
          <p:cNvSpPr>
            <a:spLocks noChangeArrowheads="1"/>
          </p:cNvSpPr>
          <p:nvPr/>
        </p:nvSpPr>
        <p:spPr bwMode="auto">
          <a:xfrm>
            <a:off x="1918189" y="3984626"/>
            <a:ext cx="4917831" cy="1712913"/>
          </a:xfrm>
          <a:prstGeom prst="rect">
            <a:avLst/>
          </a:prstGeom>
          <a:noFill/>
          <a:ln w="0">
            <a:solidFill>
              <a:srgbClr val="FFFFFF"/>
            </a:solidFill>
            <a:miter lim="800000"/>
            <a:headEnd/>
            <a:tailEnd/>
          </a:ln>
        </p:spPr>
        <p:txBody>
          <a:bodyPr/>
          <a:lstStyle/>
          <a:p>
            <a:endParaRPr lang="fr-FR"/>
          </a:p>
        </p:txBody>
      </p:sp>
      <p:sp>
        <p:nvSpPr>
          <p:cNvPr id="180230" name="Freeform 6"/>
          <p:cNvSpPr>
            <a:spLocks/>
          </p:cNvSpPr>
          <p:nvPr/>
        </p:nvSpPr>
        <p:spPr bwMode="auto">
          <a:xfrm>
            <a:off x="191818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1" name="Freeform 7"/>
          <p:cNvSpPr>
            <a:spLocks/>
          </p:cNvSpPr>
          <p:nvPr/>
        </p:nvSpPr>
        <p:spPr bwMode="auto">
          <a:xfrm>
            <a:off x="2407628"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2" name="Freeform 8"/>
          <p:cNvSpPr>
            <a:spLocks/>
          </p:cNvSpPr>
          <p:nvPr/>
        </p:nvSpPr>
        <p:spPr bwMode="auto">
          <a:xfrm>
            <a:off x="2905859"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3" name="Freeform 9"/>
          <p:cNvSpPr>
            <a:spLocks/>
          </p:cNvSpPr>
          <p:nvPr/>
        </p:nvSpPr>
        <p:spPr bwMode="auto">
          <a:xfrm>
            <a:off x="33938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4" name="Freeform 10"/>
          <p:cNvSpPr>
            <a:spLocks/>
          </p:cNvSpPr>
          <p:nvPr/>
        </p:nvSpPr>
        <p:spPr bwMode="auto">
          <a:xfrm>
            <a:off x="3883269"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5" name="Freeform 11"/>
          <p:cNvSpPr>
            <a:spLocks/>
          </p:cNvSpPr>
          <p:nvPr/>
        </p:nvSpPr>
        <p:spPr bwMode="auto">
          <a:xfrm>
            <a:off x="4381500"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6" name="Freeform 12"/>
          <p:cNvSpPr>
            <a:spLocks/>
          </p:cNvSpPr>
          <p:nvPr/>
        </p:nvSpPr>
        <p:spPr bwMode="auto">
          <a:xfrm>
            <a:off x="4870938"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7" name="Freeform 13"/>
          <p:cNvSpPr>
            <a:spLocks/>
          </p:cNvSpPr>
          <p:nvPr/>
        </p:nvSpPr>
        <p:spPr bwMode="auto">
          <a:xfrm>
            <a:off x="53589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8" name="Freeform 14"/>
          <p:cNvSpPr>
            <a:spLocks/>
          </p:cNvSpPr>
          <p:nvPr/>
        </p:nvSpPr>
        <p:spPr bwMode="auto">
          <a:xfrm>
            <a:off x="58483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39" name="Freeform 15"/>
          <p:cNvSpPr>
            <a:spLocks/>
          </p:cNvSpPr>
          <p:nvPr/>
        </p:nvSpPr>
        <p:spPr bwMode="auto">
          <a:xfrm>
            <a:off x="63465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0" name="Freeform 16"/>
          <p:cNvSpPr>
            <a:spLocks/>
          </p:cNvSpPr>
          <p:nvPr/>
        </p:nvSpPr>
        <p:spPr bwMode="auto">
          <a:xfrm>
            <a:off x="68360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0241" name="Freeform 17"/>
          <p:cNvSpPr>
            <a:spLocks/>
          </p:cNvSpPr>
          <p:nvPr/>
        </p:nvSpPr>
        <p:spPr bwMode="auto">
          <a:xfrm>
            <a:off x="1918189"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2" name="Freeform 18"/>
          <p:cNvSpPr>
            <a:spLocks/>
          </p:cNvSpPr>
          <p:nvPr/>
        </p:nvSpPr>
        <p:spPr bwMode="auto">
          <a:xfrm>
            <a:off x="1918189"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3" name="Freeform 19"/>
          <p:cNvSpPr>
            <a:spLocks/>
          </p:cNvSpPr>
          <p:nvPr/>
        </p:nvSpPr>
        <p:spPr bwMode="auto">
          <a:xfrm>
            <a:off x="1918189"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4" name="Freeform 20"/>
          <p:cNvSpPr>
            <a:spLocks/>
          </p:cNvSpPr>
          <p:nvPr/>
        </p:nvSpPr>
        <p:spPr bwMode="auto">
          <a:xfrm>
            <a:off x="1918189"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5" name="Freeform 21"/>
          <p:cNvSpPr>
            <a:spLocks/>
          </p:cNvSpPr>
          <p:nvPr/>
        </p:nvSpPr>
        <p:spPr bwMode="auto">
          <a:xfrm>
            <a:off x="1918189"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6" name="Freeform 22"/>
          <p:cNvSpPr>
            <a:spLocks/>
          </p:cNvSpPr>
          <p:nvPr/>
        </p:nvSpPr>
        <p:spPr bwMode="auto">
          <a:xfrm>
            <a:off x="1918189"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0247" name="Line 23"/>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248" name="Freeform 24"/>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249" name="Line 25"/>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0" name="Line 26"/>
          <p:cNvSpPr>
            <a:spLocks noChangeShapeType="1"/>
          </p:cNvSpPr>
          <p:nvPr/>
        </p:nvSpPr>
        <p:spPr bwMode="auto">
          <a:xfrm>
            <a:off x="1918189" y="5697539"/>
            <a:ext cx="4917831" cy="1587"/>
          </a:xfrm>
          <a:prstGeom prst="line">
            <a:avLst/>
          </a:prstGeom>
          <a:noFill/>
          <a:ln w="0">
            <a:solidFill>
              <a:srgbClr val="000000"/>
            </a:solidFill>
            <a:round/>
            <a:headEnd/>
            <a:tailEnd/>
          </a:ln>
        </p:spPr>
        <p:txBody>
          <a:bodyPr/>
          <a:lstStyle/>
          <a:p>
            <a:endParaRPr lang="fr-FR"/>
          </a:p>
        </p:txBody>
      </p:sp>
      <p:sp>
        <p:nvSpPr>
          <p:cNvPr id="180251" name="Line 27"/>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252" name="Line 28"/>
          <p:cNvSpPr>
            <a:spLocks noChangeShapeType="1"/>
          </p:cNvSpPr>
          <p:nvPr/>
        </p:nvSpPr>
        <p:spPr bwMode="auto">
          <a:xfrm flipV="1">
            <a:off x="1918189" y="5646738"/>
            <a:ext cx="1465" cy="50800"/>
          </a:xfrm>
          <a:prstGeom prst="line">
            <a:avLst/>
          </a:prstGeom>
          <a:noFill/>
          <a:ln w="0">
            <a:solidFill>
              <a:srgbClr val="000000"/>
            </a:solidFill>
            <a:round/>
            <a:headEnd/>
            <a:tailEnd/>
          </a:ln>
        </p:spPr>
        <p:txBody>
          <a:bodyPr/>
          <a:lstStyle/>
          <a:p>
            <a:endParaRPr lang="fr-FR"/>
          </a:p>
        </p:txBody>
      </p:sp>
      <p:sp>
        <p:nvSpPr>
          <p:cNvPr id="180253" name="Line 29"/>
          <p:cNvSpPr>
            <a:spLocks noChangeShapeType="1"/>
          </p:cNvSpPr>
          <p:nvPr/>
        </p:nvSpPr>
        <p:spPr bwMode="auto">
          <a:xfrm>
            <a:off x="1918189" y="3984625"/>
            <a:ext cx="1465" cy="50800"/>
          </a:xfrm>
          <a:prstGeom prst="line">
            <a:avLst/>
          </a:prstGeom>
          <a:noFill/>
          <a:ln w="0">
            <a:solidFill>
              <a:srgbClr val="000000"/>
            </a:solidFill>
            <a:round/>
            <a:headEnd/>
            <a:tailEnd/>
          </a:ln>
        </p:spPr>
        <p:txBody>
          <a:bodyPr/>
          <a:lstStyle/>
          <a:p>
            <a:endParaRPr lang="fr-FR"/>
          </a:p>
        </p:txBody>
      </p:sp>
      <p:sp>
        <p:nvSpPr>
          <p:cNvPr id="180254" name="Rectangle 30"/>
          <p:cNvSpPr>
            <a:spLocks noChangeArrowheads="1"/>
          </p:cNvSpPr>
          <p:nvPr/>
        </p:nvSpPr>
        <p:spPr bwMode="auto">
          <a:xfrm>
            <a:off x="191232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55" name="Line 31"/>
          <p:cNvSpPr>
            <a:spLocks noChangeShapeType="1"/>
          </p:cNvSpPr>
          <p:nvPr/>
        </p:nvSpPr>
        <p:spPr bwMode="auto">
          <a:xfrm flipV="1">
            <a:off x="2407628" y="5646738"/>
            <a:ext cx="1465" cy="50800"/>
          </a:xfrm>
          <a:prstGeom prst="line">
            <a:avLst/>
          </a:prstGeom>
          <a:noFill/>
          <a:ln w="0">
            <a:solidFill>
              <a:srgbClr val="000000"/>
            </a:solidFill>
            <a:round/>
            <a:headEnd/>
            <a:tailEnd/>
          </a:ln>
        </p:spPr>
        <p:txBody>
          <a:bodyPr/>
          <a:lstStyle/>
          <a:p>
            <a:endParaRPr lang="fr-FR"/>
          </a:p>
        </p:txBody>
      </p:sp>
      <p:sp>
        <p:nvSpPr>
          <p:cNvPr id="180256" name="Line 32"/>
          <p:cNvSpPr>
            <a:spLocks noChangeShapeType="1"/>
          </p:cNvSpPr>
          <p:nvPr/>
        </p:nvSpPr>
        <p:spPr bwMode="auto">
          <a:xfrm>
            <a:off x="2407628" y="3984625"/>
            <a:ext cx="1465" cy="50800"/>
          </a:xfrm>
          <a:prstGeom prst="line">
            <a:avLst/>
          </a:prstGeom>
          <a:noFill/>
          <a:ln w="0">
            <a:solidFill>
              <a:srgbClr val="000000"/>
            </a:solidFill>
            <a:round/>
            <a:headEnd/>
            <a:tailEnd/>
          </a:ln>
        </p:spPr>
        <p:txBody>
          <a:bodyPr/>
          <a:lstStyle/>
          <a:p>
            <a:endParaRPr lang="fr-FR"/>
          </a:p>
        </p:txBody>
      </p:sp>
      <p:sp>
        <p:nvSpPr>
          <p:cNvPr id="180257" name="Rectangle 33"/>
          <p:cNvSpPr>
            <a:spLocks noChangeArrowheads="1"/>
          </p:cNvSpPr>
          <p:nvPr/>
        </p:nvSpPr>
        <p:spPr bwMode="auto">
          <a:xfrm>
            <a:off x="24003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258" name="Line 34"/>
          <p:cNvSpPr>
            <a:spLocks noChangeShapeType="1"/>
          </p:cNvSpPr>
          <p:nvPr/>
        </p:nvSpPr>
        <p:spPr bwMode="auto">
          <a:xfrm flipV="1">
            <a:off x="2905859" y="5646738"/>
            <a:ext cx="1465" cy="50800"/>
          </a:xfrm>
          <a:prstGeom prst="line">
            <a:avLst/>
          </a:prstGeom>
          <a:noFill/>
          <a:ln w="0">
            <a:solidFill>
              <a:srgbClr val="000000"/>
            </a:solidFill>
            <a:round/>
            <a:headEnd/>
            <a:tailEnd/>
          </a:ln>
        </p:spPr>
        <p:txBody>
          <a:bodyPr/>
          <a:lstStyle/>
          <a:p>
            <a:endParaRPr lang="fr-FR"/>
          </a:p>
        </p:txBody>
      </p:sp>
      <p:sp>
        <p:nvSpPr>
          <p:cNvPr id="180259" name="Line 35"/>
          <p:cNvSpPr>
            <a:spLocks noChangeShapeType="1"/>
          </p:cNvSpPr>
          <p:nvPr/>
        </p:nvSpPr>
        <p:spPr bwMode="auto">
          <a:xfrm>
            <a:off x="2905859" y="3984625"/>
            <a:ext cx="1465" cy="50800"/>
          </a:xfrm>
          <a:prstGeom prst="line">
            <a:avLst/>
          </a:prstGeom>
          <a:noFill/>
          <a:ln w="0">
            <a:solidFill>
              <a:srgbClr val="000000"/>
            </a:solidFill>
            <a:round/>
            <a:headEnd/>
            <a:tailEnd/>
          </a:ln>
        </p:spPr>
        <p:txBody>
          <a:bodyPr/>
          <a:lstStyle/>
          <a:p>
            <a:endParaRPr lang="fr-FR"/>
          </a:p>
        </p:txBody>
      </p:sp>
      <p:sp>
        <p:nvSpPr>
          <p:cNvPr id="180260" name="Rectangle 36"/>
          <p:cNvSpPr>
            <a:spLocks noChangeArrowheads="1"/>
          </p:cNvSpPr>
          <p:nvPr/>
        </p:nvSpPr>
        <p:spPr bwMode="auto">
          <a:xfrm>
            <a:off x="28985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0261" name="Line 37"/>
          <p:cNvSpPr>
            <a:spLocks noChangeShapeType="1"/>
          </p:cNvSpPr>
          <p:nvPr/>
        </p:nvSpPr>
        <p:spPr bwMode="auto">
          <a:xfrm flipV="1">
            <a:off x="3393831" y="5646738"/>
            <a:ext cx="1466" cy="50800"/>
          </a:xfrm>
          <a:prstGeom prst="line">
            <a:avLst/>
          </a:prstGeom>
          <a:noFill/>
          <a:ln w="0">
            <a:solidFill>
              <a:srgbClr val="000000"/>
            </a:solidFill>
            <a:round/>
            <a:headEnd/>
            <a:tailEnd/>
          </a:ln>
        </p:spPr>
        <p:txBody>
          <a:bodyPr/>
          <a:lstStyle/>
          <a:p>
            <a:endParaRPr lang="fr-FR"/>
          </a:p>
        </p:txBody>
      </p:sp>
      <p:sp>
        <p:nvSpPr>
          <p:cNvPr id="180262" name="Line 38"/>
          <p:cNvSpPr>
            <a:spLocks noChangeShapeType="1"/>
          </p:cNvSpPr>
          <p:nvPr/>
        </p:nvSpPr>
        <p:spPr bwMode="auto">
          <a:xfrm>
            <a:off x="3393831" y="3984625"/>
            <a:ext cx="1466" cy="50800"/>
          </a:xfrm>
          <a:prstGeom prst="line">
            <a:avLst/>
          </a:prstGeom>
          <a:noFill/>
          <a:ln w="0">
            <a:solidFill>
              <a:srgbClr val="000000"/>
            </a:solidFill>
            <a:round/>
            <a:headEnd/>
            <a:tailEnd/>
          </a:ln>
        </p:spPr>
        <p:txBody>
          <a:bodyPr/>
          <a:lstStyle/>
          <a:p>
            <a:endParaRPr lang="fr-FR"/>
          </a:p>
        </p:txBody>
      </p:sp>
      <p:sp>
        <p:nvSpPr>
          <p:cNvPr id="180263" name="Rectangle 39"/>
          <p:cNvSpPr>
            <a:spLocks noChangeArrowheads="1"/>
          </p:cNvSpPr>
          <p:nvPr/>
        </p:nvSpPr>
        <p:spPr bwMode="auto">
          <a:xfrm>
            <a:off x="33879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0264" name="Line 40"/>
          <p:cNvSpPr>
            <a:spLocks noChangeShapeType="1"/>
          </p:cNvSpPr>
          <p:nvPr/>
        </p:nvSpPr>
        <p:spPr bwMode="auto">
          <a:xfrm flipV="1">
            <a:off x="3883269" y="5646738"/>
            <a:ext cx="1466" cy="50800"/>
          </a:xfrm>
          <a:prstGeom prst="line">
            <a:avLst/>
          </a:prstGeom>
          <a:noFill/>
          <a:ln w="0">
            <a:solidFill>
              <a:srgbClr val="000000"/>
            </a:solidFill>
            <a:round/>
            <a:headEnd/>
            <a:tailEnd/>
          </a:ln>
        </p:spPr>
        <p:txBody>
          <a:bodyPr/>
          <a:lstStyle/>
          <a:p>
            <a:endParaRPr lang="fr-FR"/>
          </a:p>
        </p:txBody>
      </p:sp>
      <p:sp>
        <p:nvSpPr>
          <p:cNvPr id="180265" name="Line 41"/>
          <p:cNvSpPr>
            <a:spLocks noChangeShapeType="1"/>
          </p:cNvSpPr>
          <p:nvPr/>
        </p:nvSpPr>
        <p:spPr bwMode="auto">
          <a:xfrm>
            <a:off x="3883269" y="3984625"/>
            <a:ext cx="1466" cy="50800"/>
          </a:xfrm>
          <a:prstGeom prst="line">
            <a:avLst/>
          </a:prstGeom>
          <a:noFill/>
          <a:ln w="0">
            <a:solidFill>
              <a:srgbClr val="000000"/>
            </a:solidFill>
            <a:round/>
            <a:headEnd/>
            <a:tailEnd/>
          </a:ln>
        </p:spPr>
        <p:txBody>
          <a:bodyPr/>
          <a:lstStyle/>
          <a:p>
            <a:endParaRPr lang="fr-FR"/>
          </a:p>
        </p:txBody>
      </p:sp>
      <p:sp>
        <p:nvSpPr>
          <p:cNvPr id="180266" name="Rectangle 42"/>
          <p:cNvSpPr>
            <a:spLocks noChangeArrowheads="1"/>
          </p:cNvSpPr>
          <p:nvPr/>
        </p:nvSpPr>
        <p:spPr bwMode="auto">
          <a:xfrm>
            <a:off x="3877408"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0267" name="Line 43"/>
          <p:cNvSpPr>
            <a:spLocks noChangeShapeType="1"/>
          </p:cNvSpPr>
          <p:nvPr/>
        </p:nvSpPr>
        <p:spPr bwMode="auto">
          <a:xfrm flipV="1">
            <a:off x="4381500" y="5646738"/>
            <a:ext cx="1466" cy="50800"/>
          </a:xfrm>
          <a:prstGeom prst="line">
            <a:avLst/>
          </a:prstGeom>
          <a:noFill/>
          <a:ln w="0">
            <a:solidFill>
              <a:srgbClr val="000000"/>
            </a:solidFill>
            <a:round/>
            <a:headEnd/>
            <a:tailEnd/>
          </a:ln>
        </p:spPr>
        <p:txBody>
          <a:bodyPr/>
          <a:lstStyle/>
          <a:p>
            <a:endParaRPr lang="fr-FR"/>
          </a:p>
        </p:txBody>
      </p:sp>
      <p:sp>
        <p:nvSpPr>
          <p:cNvPr id="180268" name="Line 44"/>
          <p:cNvSpPr>
            <a:spLocks noChangeShapeType="1"/>
          </p:cNvSpPr>
          <p:nvPr/>
        </p:nvSpPr>
        <p:spPr bwMode="auto">
          <a:xfrm>
            <a:off x="4381500" y="3984625"/>
            <a:ext cx="1466" cy="50800"/>
          </a:xfrm>
          <a:prstGeom prst="line">
            <a:avLst/>
          </a:prstGeom>
          <a:noFill/>
          <a:ln w="0">
            <a:solidFill>
              <a:srgbClr val="000000"/>
            </a:solidFill>
            <a:round/>
            <a:headEnd/>
            <a:tailEnd/>
          </a:ln>
        </p:spPr>
        <p:txBody>
          <a:bodyPr/>
          <a:lstStyle/>
          <a:p>
            <a:endParaRPr lang="fr-FR"/>
          </a:p>
        </p:txBody>
      </p:sp>
      <p:sp>
        <p:nvSpPr>
          <p:cNvPr id="180269" name="Rectangle 45"/>
          <p:cNvSpPr>
            <a:spLocks noChangeArrowheads="1"/>
          </p:cNvSpPr>
          <p:nvPr/>
        </p:nvSpPr>
        <p:spPr bwMode="auto">
          <a:xfrm>
            <a:off x="437563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0270" name="Line 46"/>
          <p:cNvSpPr>
            <a:spLocks noChangeShapeType="1"/>
          </p:cNvSpPr>
          <p:nvPr/>
        </p:nvSpPr>
        <p:spPr bwMode="auto">
          <a:xfrm flipV="1">
            <a:off x="4870938" y="5646738"/>
            <a:ext cx="1466" cy="50800"/>
          </a:xfrm>
          <a:prstGeom prst="line">
            <a:avLst/>
          </a:prstGeom>
          <a:noFill/>
          <a:ln w="0">
            <a:solidFill>
              <a:srgbClr val="000000"/>
            </a:solidFill>
            <a:round/>
            <a:headEnd/>
            <a:tailEnd/>
          </a:ln>
        </p:spPr>
        <p:txBody>
          <a:bodyPr/>
          <a:lstStyle/>
          <a:p>
            <a:endParaRPr lang="fr-FR"/>
          </a:p>
        </p:txBody>
      </p:sp>
      <p:sp>
        <p:nvSpPr>
          <p:cNvPr id="180271" name="Line 47"/>
          <p:cNvSpPr>
            <a:spLocks noChangeShapeType="1"/>
          </p:cNvSpPr>
          <p:nvPr/>
        </p:nvSpPr>
        <p:spPr bwMode="auto">
          <a:xfrm>
            <a:off x="4870938" y="3984625"/>
            <a:ext cx="1466" cy="50800"/>
          </a:xfrm>
          <a:prstGeom prst="line">
            <a:avLst/>
          </a:prstGeom>
          <a:noFill/>
          <a:ln w="0">
            <a:solidFill>
              <a:srgbClr val="000000"/>
            </a:solidFill>
            <a:round/>
            <a:headEnd/>
            <a:tailEnd/>
          </a:ln>
        </p:spPr>
        <p:txBody>
          <a:bodyPr/>
          <a:lstStyle/>
          <a:p>
            <a:endParaRPr lang="fr-FR"/>
          </a:p>
        </p:txBody>
      </p:sp>
      <p:sp>
        <p:nvSpPr>
          <p:cNvPr id="180272" name="Rectangle 48"/>
          <p:cNvSpPr>
            <a:spLocks noChangeArrowheads="1"/>
          </p:cNvSpPr>
          <p:nvPr/>
        </p:nvSpPr>
        <p:spPr bwMode="auto">
          <a:xfrm>
            <a:off x="4865077"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0273" name="Line 49"/>
          <p:cNvSpPr>
            <a:spLocks noChangeShapeType="1"/>
          </p:cNvSpPr>
          <p:nvPr/>
        </p:nvSpPr>
        <p:spPr bwMode="auto">
          <a:xfrm flipV="1">
            <a:off x="5358912" y="5646738"/>
            <a:ext cx="1465" cy="50800"/>
          </a:xfrm>
          <a:prstGeom prst="line">
            <a:avLst/>
          </a:prstGeom>
          <a:noFill/>
          <a:ln w="0">
            <a:solidFill>
              <a:srgbClr val="000000"/>
            </a:solidFill>
            <a:round/>
            <a:headEnd/>
            <a:tailEnd/>
          </a:ln>
        </p:spPr>
        <p:txBody>
          <a:bodyPr/>
          <a:lstStyle/>
          <a:p>
            <a:endParaRPr lang="fr-FR"/>
          </a:p>
        </p:txBody>
      </p:sp>
      <p:sp>
        <p:nvSpPr>
          <p:cNvPr id="180274" name="Line 50"/>
          <p:cNvSpPr>
            <a:spLocks noChangeShapeType="1"/>
          </p:cNvSpPr>
          <p:nvPr/>
        </p:nvSpPr>
        <p:spPr bwMode="auto">
          <a:xfrm>
            <a:off x="5358912" y="3984625"/>
            <a:ext cx="1465" cy="50800"/>
          </a:xfrm>
          <a:prstGeom prst="line">
            <a:avLst/>
          </a:prstGeom>
          <a:noFill/>
          <a:ln w="0">
            <a:solidFill>
              <a:srgbClr val="000000"/>
            </a:solidFill>
            <a:round/>
            <a:headEnd/>
            <a:tailEnd/>
          </a:ln>
        </p:spPr>
        <p:txBody>
          <a:bodyPr/>
          <a:lstStyle/>
          <a:p>
            <a:endParaRPr lang="fr-FR"/>
          </a:p>
        </p:txBody>
      </p:sp>
      <p:sp>
        <p:nvSpPr>
          <p:cNvPr id="180275" name="Rectangle 51"/>
          <p:cNvSpPr>
            <a:spLocks noChangeArrowheads="1"/>
          </p:cNvSpPr>
          <p:nvPr/>
        </p:nvSpPr>
        <p:spPr bwMode="auto">
          <a:xfrm>
            <a:off x="535305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0276" name="Line 52"/>
          <p:cNvSpPr>
            <a:spLocks noChangeShapeType="1"/>
          </p:cNvSpPr>
          <p:nvPr/>
        </p:nvSpPr>
        <p:spPr bwMode="auto">
          <a:xfrm flipV="1">
            <a:off x="5848351" y="5646738"/>
            <a:ext cx="1465" cy="50800"/>
          </a:xfrm>
          <a:prstGeom prst="line">
            <a:avLst/>
          </a:prstGeom>
          <a:noFill/>
          <a:ln w="0">
            <a:solidFill>
              <a:srgbClr val="000000"/>
            </a:solidFill>
            <a:round/>
            <a:headEnd/>
            <a:tailEnd/>
          </a:ln>
        </p:spPr>
        <p:txBody>
          <a:bodyPr/>
          <a:lstStyle/>
          <a:p>
            <a:endParaRPr lang="fr-FR"/>
          </a:p>
        </p:txBody>
      </p:sp>
      <p:sp>
        <p:nvSpPr>
          <p:cNvPr id="180277" name="Line 53"/>
          <p:cNvSpPr>
            <a:spLocks noChangeShapeType="1"/>
          </p:cNvSpPr>
          <p:nvPr/>
        </p:nvSpPr>
        <p:spPr bwMode="auto">
          <a:xfrm>
            <a:off x="5848351" y="3984625"/>
            <a:ext cx="1465" cy="50800"/>
          </a:xfrm>
          <a:prstGeom prst="line">
            <a:avLst/>
          </a:prstGeom>
          <a:noFill/>
          <a:ln w="0">
            <a:solidFill>
              <a:srgbClr val="000000"/>
            </a:solidFill>
            <a:round/>
            <a:headEnd/>
            <a:tailEnd/>
          </a:ln>
        </p:spPr>
        <p:txBody>
          <a:bodyPr/>
          <a:lstStyle/>
          <a:p>
            <a:endParaRPr lang="fr-FR"/>
          </a:p>
        </p:txBody>
      </p:sp>
      <p:sp>
        <p:nvSpPr>
          <p:cNvPr id="180278" name="Rectangle 54"/>
          <p:cNvSpPr>
            <a:spLocks noChangeArrowheads="1"/>
          </p:cNvSpPr>
          <p:nvPr/>
        </p:nvSpPr>
        <p:spPr bwMode="auto">
          <a:xfrm>
            <a:off x="5842489"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0279" name="Line 55"/>
          <p:cNvSpPr>
            <a:spLocks noChangeShapeType="1"/>
          </p:cNvSpPr>
          <p:nvPr/>
        </p:nvSpPr>
        <p:spPr bwMode="auto">
          <a:xfrm flipV="1">
            <a:off x="6346582" y="5646738"/>
            <a:ext cx="1465" cy="50800"/>
          </a:xfrm>
          <a:prstGeom prst="line">
            <a:avLst/>
          </a:prstGeom>
          <a:noFill/>
          <a:ln w="0">
            <a:solidFill>
              <a:srgbClr val="000000"/>
            </a:solidFill>
            <a:round/>
            <a:headEnd/>
            <a:tailEnd/>
          </a:ln>
        </p:spPr>
        <p:txBody>
          <a:bodyPr/>
          <a:lstStyle/>
          <a:p>
            <a:endParaRPr lang="fr-FR"/>
          </a:p>
        </p:txBody>
      </p:sp>
      <p:sp>
        <p:nvSpPr>
          <p:cNvPr id="180280" name="Line 56"/>
          <p:cNvSpPr>
            <a:spLocks noChangeShapeType="1"/>
          </p:cNvSpPr>
          <p:nvPr/>
        </p:nvSpPr>
        <p:spPr bwMode="auto">
          <a:xfrm>
            <a:off x="6346582" y="3984625"/>
            <a:ext cx="1465" cy="50800"/>
          </a:xfrm>
          <a:prstGeom prst="line">
            <a:avLst/>
          </a:prstGeom>
          <a:noFill/>
          <a:ln w="0">
            <a:solidFill>
              <a:srgbClr val="000000"/>
            </a:solidFill>
            <a:round/>
            <a:headEnd/>
            <a:tailEnd/>
          </a:ln>
        </p:spPr>
        <p:txBody>
          <a:bodyPr/>
          <a:lstStyle/>
          <a:p>
            <a:endParaRPr lang="fr-FR"/>
          </a:p>
        </p:txBody>
      </p:sp>
      <p:sp>
        <p:nvSpPr>
          <p:cNvPr id="180281" name="Rectangle 57"/>
          <p:cNvSpPr>
            <a:spLocks noChangeArrowheads="1"/>
          </p:cNvSpPr>
          <p:nvPr/>
        </p:nvSpPr>
        <p:spPr bwMode="auto">
          <a:xfrm>
            <a:off x="63407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0282" name="Line 58"/>
          <p:cNvSpPr>
            <a:spLocks noChangeShapeType="1"/>
          </p:cNvSpPr>
          <p:nvPr/>
        </p:nvSpPr>
        <p:spPr bwMode="auto">
          <a:xfrm flipV="1">
            <a:off x="6836020" y="5646738"/>
            <a:ext cx="1465" cy="50800"/>
          </a:xfrm>
          <a:prstGeom prst="line">
            <a:avLst/>
          </a:prstGeom>
          <a:noFill/>
          <a:ln w="0">
            <a:solidFill>
              <a:srgbClr val="000000"/>
            </a:solidFill>
            <a:round/>
            <a:headEnd/>
            <a:tailEnd/>
          </a:ln>
        </p:spPr>
        <p:txBody>
          <a:bodyPr/>
          <a:lstStyle/>
          <a:p>
            <a:endParaRPr lang="fr-FR"/>
          </a:p>
        </p:txBody>
      </p:sp>
      <p:sp>
        <p:nvSpPr>
          <p:cNvPr id="180283" name="Line 59"/>
          <p:cNvSpPr>
            <a:spLocks noChangeShapeType="1"/>
          </p:cNvSpPr>
          <p:nvPr/>
        </p:nvSpPr>
        <p:spPr bwMode="auto">
          <a:xfrm>
            <a:off x="6836020" y="3984625"/>
            <a:ext cx="1465" cy="50800"/>
          </a:xfrm>
          <a:prstGeom prst="line">
            <a:avLst/>
          </a:prstGeom>
          <a:noFill/>
          <a:ln w="0">
            <a:solidFill>
              <a:srgbClr val="000000"/>
            </a:solidFill>
            <a:round/>
            <a:headEnd/>
            <a:tailEnd/>
          </a:ln>
        </p:spPr>
        <p:txBody>
          <a:bodyPr/>
          <a:lstStyle/>
          <a:p>
            <a:endParaRPr lang="fr-FR"/>
          </a:p>
        </p:txBody>
      </p:sp>
      <p:sp>
        <p:nvSpPr>
          <p:cNvPr id="180284" name="Rectangle 60"/>
          <p:cNvSpPr>
            <a:spLocks noChangeArrowheads="1"/>
          </p:cNvSpPr>
          <p:nvPr/>
        </p:nvSpPr>
        <p:spPr bwMode="auto">
          <a:xfrm>
            <a:off x="6784731"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0285" name="Line 61"/>
          <p:cNvSpPr>
            <a:spLocks noChangeShapeType="1"/>
          </p:cNvSpPr>
          <p:nvPr/>
        </p:nvSpPr>
        <p:spPr bwMode="auto">
          <a:xfrm>
            <a:off x="1918189" y="5697539"/>
            <a:ext cx="49823" cy="1587"/>
          </a:xfrm>
          <a:prstGeom prst="line">
            <a:avLst/>
          </a:prstGeom>
          <a:noFill/>
          <a:ln w="0">
            <a:solidFill>
              <a:srgbClr val="000000"/>
            </a:solidFill>
            <a:round/>
            <a:headEnd/>
            <a:tailEnd/>
          </a:ln>
        </p:spPr>
        <p:txBody>
          <a:bodyPr/>
          <a:lstStyle/>
          <a:p>
            <a:endParaRPr lang="fr-FR"/>
          </a:p>
        </p:txBody>
      </p:sp>
      <p:sp>
        <p:nvSpPr>
          <p:cNvPr id="180286" name="Line 62"/>
          <p:cNvSpPr>
            <a:spLocks noChangeShapeType="1"/>
          </p:cNvSpPr>
          <p:nvPr/>
        </p:nvSpPr>
        <p:spPr bwMode="auto">
          <a:xfrm flipH="1">
            <a:off x="6786197" y="5697539"/>
            <a:ext cx="49823" cy="1587"/>
          </a:xfrm>
          <a:prstGeom prst="line">
            <a:avLst/>
          </a:prstGeom>
          <a:noFill/>
          <a:ln w="0">
            <a:solidFill>
              <a:srgbClr val="000000"/>
            </a:solidFill>
            <a:round/>
            <a:headEnd/>
            <a:tailEnd/>
          </a:ln>
        </p:spPr>
        <p:txBody>
          <a:bodyPr/>
          <a:lstStyle/>
          <a:p>
            <a:endParaRPr lang="fr-FR"/>
          </a:p>
        </p:txBody>
      </p:sp>
      <p:sp>
        <p:nvSpPr>
          <p:cNvPr id="180287" name="Rectangle 63"/>
          <p:cNvSpPr>
            <a:spLocks noChangeArrowheads="1"/>
          </p:cNvSpPr>
          <p:nvPr/>
        </p:nvSpPr>
        <p:spPr bwMode="auto">
          <a:xfrm>
            <a:off x="1682262" y="56165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0288" name="Line 64"/>
          <p:cNvSpPr>
            <a:spLocks noChangeShapeType="1"/>
          </p:cNvSpPr>
          <p:nvPr/>
        </p:nvSpPr>
        <p:spPr bwMode="auto">
          <a:xfrm>
            <a:off x="1918189" y="5383214"/>
            <a:ext cx="49823" cy="1587"/>
          </a:xfrm>
          <a:prstGeom prst="line">
            <a:avLst/>
          </a:prstGeom>
          <a:noFill/>
          <a:ln w="0">
            <a:solidFill>
              <a:srgbClr val="000000"/>
            </a:solidFill>
            <a:round/>
            <a:headEnd/>
            <a:tailEnd/>
          </a:ln>
        </p:spPr>
        <p:txBody>
          <a:bodyPr/>
          <a:lstStyle/>
          <a:p>
            <a:endParaRPr lang="fr-FR"/>
          </a:p>
        </p:txBody>
      </p:sp>
      <p:sp>
        <p:nvSpPr>
          <p:cNvPr id="180289" name="Line 65"/>
          <p:cNvSpPr>
            <a:spLocks noChangeShapeType="1"/>
          </p:cNvSpPr>
          <p:nvPr/>
        </p:nvSpPr>
        <p:spPr bwMode="auto">
          <a:xfrm flipH="1">
            <a:off x="6786197" y="5383214"/>
            <a:ext cx="49823" cy="1587"/>
          </a:xfrm>
          <a:prstGeom prst="line">
            <a:avLst/>
          </a:prstGeom>
          <a:noFill/>
          <a:ln w="0">
            <a:solidFill>
              <a:srgbClr val="000000"/>
            </a:solidFill>
            <a:round/>
            <a:headEnd/>
            <a:tailEnd/>
          </a:ln>
        </p:spPr>
        <p:txBody>
          <a:bodyPr/>
          <a:lstStyle/>
          <a:p>
            <a:endParaRPr lang="fr-FR"/>
          </a:p>
        </p:txBody>
      </p:sp>
      <p:sp>
        <p:nvSpPr>
          <p:cNvPr id="180290" name="Rectangle 66"/>
          <p:cNvSpPr>
            <a:spLocks noChangeArrowheads="1"/>
          </p:cNvSpPr>
          <p:nvPr/>
        </p:nvSpPr>
        <p:spPr bwMode="auto">
          <a:xfrm>
            <a:off x="1565031" y="5302251"/>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0.2</a:t>
            </a:r>
            <a:endParaRPr lang="fr-FR" sz="3200" b="1">
              <a:latin typeface="Times New Roman" pitchFamily="18" charset="0"/>
            </a:endParaRPr>
          </a:p>
        </p:txBody>
      </p:sp>
      <p:sp>
        <p:nvSpPr>
          <p:cNvPr id="180291" name="Line 67"/>
          <p:cNvSpPr>
            <a:spLocks noChangeShapeType="1"/>
          </p:cNvSpPr>
          <p:nvPr/>
        </p:nvSpPr>
        <p:spPr bwMode="auto">
          <a:xfrm>
            <a:off x="1918189" y="5080000"/>
            <a:ext cx="49823" cy="1588"/>
          </a:xfrm>
          <a:prstGeom prst="line">
            <a:avLst/>
          </a:prstGeom>
          <a:noFill/>
          <a:ln w="0">
            <a:solidFill>
              <a:srgbClr val="000000"/>
            </a:solidFill>
            <a:round/>
            <a:headEnd/>
            <a:tailEnd/>
          </a:ln>
        </p:spPr>
        <p:txBody>
          <a:bodyPr/>
          <a:lstStyle/>
          <a:p>
            <a:endParaRPr lang="fr-FR"/>
          </a:p>
        </p:txBody>
      </p:sp>
      <p:sp>
        <p:nvSpPr>
          <p:cNvPr id="180292" name="Line 68"/>
          <p:cNvSpPr>
            <a:spLocks noChangeShapeType="1"/>
          </p:cNvSpPr>
          <p:nvPr/>
        </p:nvSpPr>
        <p:spPr bwMode="auto">
          <a:xfrm flipH="1">
            <a:off x="6786197" y="5080000"/>
            <a:ext cx="49823" cy="1588"/>
          </a:xfrm>
          <a:prstGeom prst="line">
            <a:avLst/>
          </a:prstGeom>
          <a:noFill/>
          <a:ln w="0">
            <a:solidFill>
              <a:srgbClr val="000000"/>
            </a:solidFill>
            <a:round/>
            <a:headEnd/>
            <a:tailEnd/>
          </a:ln>
        </p:spPr>
        <p:txBody>
          <a:bodyPr/>
          <a:lstStyle/>
          <a:p>
            <a:endParaRPr lang="fr-FR"/>
          </a:p>
        </p:txBody>
      </p:sp>
      <p:sp>
        <p:nvSpPr>
          <p:cNvPr id="180293" name="Rectangle 69"/>
          <p:cNvSpPr>
            <a:spLocks noChangeArrowheads="1"/>
          </p:cNvSpPr>
          <p:nvPr/>
        </p:nvSpPr>
        <p:spPr bwMode="auto">
          <a:xfrm>
            <a:off x="1565031" y="499903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0.4</a:t>
            </a:r>
            <a:endParaRPr lang="fr-FR" sz="3200" b="1">
              <a:latin typeface="Times New Roman" pitchFamily="18" charset="0"/>
            </a:endParaRPr>
          </a:p>
        </p:txBody>
      </p:sp>
      <p:sp>
        <p:nvSpPr>
          <p:cNvPr id="180294" name="Line 70"/>
          <p:cNvSpPr>
            <a:spLocks noChangeShapeType="1"/>
          </p:cNvSpPr>
          <p:nvPr/>
        </p:nvSpPr>
        <p:spPr bwMode="auto">
          <a:xfrm>
            <a:off x="1918189" y="4765675"/>
            <a:ext cx="49823" cy="1588"/>
          </a:xfrm>
          <a:prstGeom prst="line">
            <a:avLst/>
          </a:prstGeom>
          <a:noFill/>
          <a:ln w="0">
            <a:solidFill>
              <a:srgbClr val="000000"/>
            </a:solidFill>
            <a:round/>
            <a:headEnd/>
            <a:tailEnd/>
          </a:ln>
        </p:spPr>
        <p:txBody>
          <a:bodyPr/>
          <a:lstStyle/>
          <a:p>
            <a:endParaRPr lang="fr-FR"/>
          </a:p>
        </p:txBody>
      </p:sp>
      <p:sp>
        <p:nvSpPr>
          <p:cNvPr id="180295" name="Line 71"/>
          <p:cNvSpPr>
            <a:spLocks noChangeShapeType="1"/>
          </p:cNvSpPr>
          <p:nvPr/>
        </p:nvSpPr>
        <p:spPr bwMode="auto">
          <a:xfrm flipH="1">
            <a:off x="6786197" y="4765675"/>
            <a:ext cx="49823" cy="1588"/>
          </a:xfrm>
          <a:prstGeom prst="line">
            <a:avLst/>
          </a:prstGeom>
          <a:noFill/>
          <a:ln w="0">
            <a:solidFill>
              <a:srgbClr val="000000"/>
            </a:solidFill>
            <a:round/>
            <a:headEnd/>
            <a:tailEnd/>
          </a:ln>
        </p:spPr>
        <p:txBody>
          <a:bodyPr/>
          <a:lstStyle/>
          <a:p>
            <a:endParaRPr lang="fr-FR"/>
          </a:p>
        </p:txBody>
      </p:sp>
      <p:sp>
        <p:nvSpPr>
          <p:cNvPr id="180296" name="Rectangle 72"/>
          <p:cNvSpPr>
            <a:spLocks noChangeArrowheads="1"/>
          </p:cNvSpPr>
          <p:nvPr/>
        </p:nvSpPr>
        <p:spPr bwMode="auto">
          <a:xfrm>
            <a:off x="1565031" y="4684714"/>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0.6</a:t>
            </a:r>
            <a:endParaRPr lang="fr-FR" sz="3200" b="1">
              <a:latin typeface="Times New Roman" pitchFamily="18" charset="0"/>
            </a:endParaRPr>
          </a:p>
        </p:txBody>
      </p:sp>
      <p:sp>
        <p:nvSpPr>
          <p:cNvPr id="180297" name="Line 73"/>
          <p:cNvSpPr>
            <a:spLocks noChangeShapeType="1"/>
          </p:cNvSpPr>
          <p:nvPr/>
        </p:nvSpPr>
        <p:spPr bwMode="auto">
          <a:xfrm>
            <a:off x="1918189" y="4451350"/>
            <a:ext cx="49823" cy="1588"/>
          </a:xfrm>
          <a:prstGeom prst="line">
            <a:avLst/>
          </a:prstGeom>
          <a:noFill/>
          <a:ln w="0">
            <a:solidFill>
              <a:srgbClr val="000000"/>
            </a:solidFill>
            <a:round/>
            <a:headEnd/>
            <a:tailEnd/>
          </a:ln>
        </p:spPr>
        <p:txBody>
          <a:bodyPr/>
          <a:lstStyle/>
          <a:p>
            <a:endParaRPr lang="fr-FR"/>
          </a:p>
        </p:txBody>
      </p:sp>
      <p:sp>
        <p:nvSpPr>
          <p:cNvPr id="180298" name="Line 74"/>
          <p:cNvSpPr>
            <a:spLocks noChangeShapeType="1"/>
          </p:cNvSpPr>
          <p:nvPr/>
        </p:nvSpPr>
        <p:spPr bwMode="auto">
          <a:xfrm flipH="1">
            <a:off x="6786197" y="4451350"/>
            <a:ext cx="49823" cy="1588"/>
          </a:xfrm>
          <a:prstGeom prst="line">
            <a:avLst/>
          </a:prstGeom>
          <a:noFill/>
          <a:ln w="0">
            <a:solidFill>
              <a:srgbClr val="000000"/>
            </a:solidFill>
            <a:round/>
            <a:headEnd/>
            <a:tailEnd/>
          </a:ln>
        </p:spPr>
        <p:txBody>
          <a:bodyPr/>
          <a:lstStyle/>
          <a:p>
            <a:endParaRPr lang="fr-FR"/>
          </a:p>
        </p:txBody>
      </p:sp>
      <p:sp>
        <p:nvSpPr>
          <p:cNvPr id="180299" name="Rectangle 75"/>
          <p:cNvSpPr>
            <a:spLocks noChangeArrowheads="1"/>
          </p:cNvSpPr>
          <p:nvPr/>
        </p:nvSpPr>
        <p:spPr bwMode="auto">
          <a:xfrm>
            <a:off x="1565031" y="4370389"/>
            <a:ext cx="24846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0.8</a:t>
            </a:r>
            <a:endParaRPr lang="fr-FR" sz="3200" b="1">
              <a:latin typeface="Times New Roman" pitchFamily="18" charset="0"/>
            </a:endParaRPr>
          </a:p>
        </p:txBody>
      </p:sp>
      <p:sp>
        <p:nvSpPr>
          <p:cNvPr id="180300" name="Line 76"/>
          <p:cNvSpPr>
            <a:spLocks noChangeShapeType="1"/>
          </p:cNvSpPr>
          <p:nvPr/>
        </p:nvSpPr>
        <p:spPr bwMode="auto">
          <a:xfrm>
            <a:off x="1918189" y="4137025"/>
            <a:ext cx="49823" cy="1588"/>
          </a:xfrm>
          <a:prstGeom prst="line">
            <a:avLst/>
          </a:prstGeom>
          <a:noFill/>
          <a:ln w="0">
            <a:solidFill>
              <a:srgbClr val="000000"/>
            </a:solidFill>
            <a:round/>
            <a:headEnd/>
            <a:tailEnd/>
          </a:ln>
        </p:spPr>
        <p:txBody>
          <a:bodyPr/>
          <a:lstStyle/>
          <a:p>
            <a:endParaRPr lang="fr-FR"/>
          </a:p>
        </p:txBody>
      </p:sp>
      <p:sp>
        <p:nvSpPr>
          <p:cNvPr id="180301" name="Line 77"/>
          <p:cNvSpPr>
            <a:spLocks noChangeShapeType="1"/>
          </p:cNvSpPr>
          <p:nvPr/>
        </p:nvSpPr>
        <p:spPr bwMode="auto">
          <a:xfrm flipH="1">
            <a:off x="6786197" y="4137025"/>
            <a:ext cx="49823" cy="1588"/>
          </a:xfrm>
          <a:prstGeom prst="line">
            <a:avLst/>
          </a:prstGeom>
          <a:noFill/>
          <a:ln w="0">
            <a:solidFill>
              <a:srgbClr val="000000"/>
            </a:solidFill>
            <a:round/>
            <a:headEnd/>
            <a:tailEnd/>
          </a:ln>
        </p:spPr>
        <p:txBody>
          <a:bodyPr/>
          <a:lstStyle/>
          <a:p>
            <a:endParaRPr lang="fr-FR"/>
          </a:p>
        </p:txBody>
      </p:sp>
      <p:sp>
        <p:nvSpPr>
          <p:cNvPr id="180302" name="Rectangle 78"/>
          <p:cNvSpPr>
            <a:spLocks noChangeArrowheads="1"/>
          </p:cNvSpPr>
          <p:nvPr/>
        </p:nvSpPr>
        <p:spPr bwMode="auto">
          <a:xfrm>
            <a:off x="1682262" y="4056064"/>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0303" name="Line 79"/>
          <p:cNvSpPr>
            <a:spLocks noChangeShapeType="1"/>
          </p:cNvSpPr>
          <p:nvPr/>
        </p:nvSpPr>
        <p:spPr bwMode="auto">
          <a:xfrm>
            <a:off x="1918189" y="3984625"/>
            <a:ext cx="4917831" cy="1588"/>
          </a:xfrm>
          <a:prstGeom prst="line">
            <a:avLst/>
          </a:prstGeom>
          <a:noFill/>
          <a:ln w="0">
            <a:solidFill>
              <a:srgbClr val="000000"/>
            </a:solidFill>
            <a:round/>
            <a:headEnd/>
            <a:tailEnd/>
          </a:ln>
        </p:spPr>
        <p:txBody>
          <a:bodyPr/>
          <a:lstStyle/>
          <a:p>
            <a:endParaRPr lang="fr-FR"/>
          </a:p>
        </p:txBody>
      </p:sp>
      <p:sp>
        <p:nvSpPr>
          <p:cNvPr id="180304" name="Freeform 80"/>
          <p:cNvSpPr>
            <a:spLocks/>
          </p:cNvSpPr>
          <p:nvPr/>
        </p:nvSpPr>
        <p:spPr bwMode="auto">
          <a:xfrm>
            <a:off x="1918189"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0305" name="Line 81"/>
          <p:cNvSpPr>
            <a:spLocks noChangeShapeType="1"/>
          </p:cNvSpPr>
          <p:nvPr/>
        </p:nvSpPr>
        <p:spPr bwMode="auto">
          <a:xfrm flipV="1">
            <a:off x="1918189" y="3984626"/>
            <a:ext cx="1465" cy="1712913"/>
          </a:xfrm>
          <a:prstGeom prst="line">
            <a:avLst/>
          </a:prstGeom>
          <a:noFill/>
          <a:ln w="0">
            <a:solidFill>
              <a:srgbClr val="000000"/>
            </a:solidFill>
            <a:round/>
            <a:headEnd/>
            <a:tailEnd/>
          </a:ln>
        </p:spPr>
        <p:txBody>
          <a:bodyPr/>
          <a:lstStyle/>
          <a:p>
            <a:endParaRPr lang="fr-FR"/>
          </a:p>
        </p:txBody>
      </p:sp>
      <p:sp>
        <p:nvSpPr>
          <p:cNvPr id="180306" name="Rectangle 82"/>
          <p:cNvSpPr>
            <a:spLocks noChangeArrowheads="1"/>
          </p:cNvSpPr>
          <p:nvPr/>
        </p:nvSpPr>
        <p:spPr bwMode="auto">
          <a:xfrm>
            <a:off x="3843704"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b="1">
              <a:latin typeface="Times New Roman" pitchFamily="18" charset="0"/>
            </a:endParaRPr>
          </a:p>
        </p:txBody>
      </p:sp>
      <p:sp>
        <p:nvSpPr>
          <p:cNvPr id="180307" name="Rectangle 83"/>
          <p:cNvSpPr>
            <a:spLocks noChangeArrowheads="1"/>
          </p:cNvSpPr>
          <p:nvPr/>
        </p:nvSpPr>
        <p:spPr bwMode="auto">
          <a:xfrm rot="16200000">
            <a:off x="948506" y="4653191"/>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0308" name="Rectangle 84"/>
          <p:cNvSpPr>
            <a:spLocks noChangeArrowheads="1"/>
          </p:cNvSpPr>
          <p:nvPr/>
        </p:nvSpPr>
        <p:spPr bwMode="auto">
          <a:xfrm>
            <a:off x="2678723"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0383" name="Freeform 159"/>
          <p:cNvSpPr>
            <a:spLocks/>
          </p:cNvSpPr>
          <p:nvPr/>
        </p:nvSpPr>
        <p:spPr bwMode="auto">
          <a:xfrm>
            <a:off x="1941635" y="4146551"/>
            <a:ext cx="4863611" cy="1533525"/>
          </a:xfrm>
          <a:custGeom>
            <a:avLst/>
            <a:gdLst/>
            <a:ahLst/>
            <a:cxnLst>
              <a:cxn ang="0">
                <a:pos x="23" y="11"/>
              </a:cxn>
              <a:cxn ang="0">
                <a:pos x="74" y="74"/>
              </a:cxn>
              <a:cxn ang="0">
                <a:pos x="125" y="186"/>
              </a:cxn>
              <a:cxn ang="0">
                <a:pos x="170" y="324"/>
              </a:cxn>
              <a:cxn ang="0">
                <a:pos x="221" y="452"/>
              </a:cxn>
              <a:cxn ang="0">
                <a:pos x="272" y="468"/>
              </a:cxn>
              <a:cxn ang="0">
                <a:pos x="317" y="409"/>
              </a:cxn>
              <a:cxn ang="0">
                <a:pos x="368" y="404"/>
              </a:cxn>
              <a:cxn ang="0">
                <a:pos x="419" y="431"/>
              </a:cxn>
              <a:cxn ang="0">
                <a:pos x="465" y="484"/>
              </a:cxn>
              <a:cxn ang="0">
                <a:pos x="516" y="489"/>
              </a:cxn>
              <a:cxn ang="0">
                <a:pos x="567" y="452"/>
              </a:cxn>
              <a:cxn ang="0">
                <a:pos x="612" y="446"/>
              </a:cxn>
              <a:cxn ang="0">
                <a:pos x="663" y="462"/>
              </a:cxn>
              <a:cxn ang="0">
                <a:pos x="714" y="494"/>
              </a:cxn>
              <a:cxn ang="0">
                <a:pos x="760" y="494"/>
              </a:cxn>
              <a:cxn ang="0">
                <a:pos x="811" y="473"/>
              </a:cxn>
              <a:cxn ang="0">
                <a:pos x="862" y="462"/>
              </a:cxn>
              <a:cxn ang="0">
                <a:pos x="907" y="473"/>
              </a:cxn>
              <a:cxn ang="0">
                <a:pos x="958" y="494"/>
              </a:cxn>
              <a:cxn ang="0">
                <a:pos x="1009" y="500"/>
              </a:cxn>
              <a:cxn ang="0">
                <a:pos x="1054" y="478"/>
              </a:cxn>
              <a:cxn ang="0">
                <a:pos x="1105" y="473"/>
              </a:cxn>
              <a:cxn ang="0">
                <a:pos x="1156" y="484"/>
              </a:cxn>
              <a:cxn ang="0">
                <a:pos x="1202" y="500"/>
              </a:cxn>
              <a:cxn ang="0">
                <a:pos x="1253" y="500"/>
              </a:cxn>
              <a:cxn ang="0">
                <a:pos x="1298" y="484"/>
              </a:cxn>
              <a:cxn ang="0">
                <a:pos x="1349" y="478"/>
              </a:cxn>
              <a:cxn ang="0">
                <a:pos x="1400" y="489"/>
              </a:cxn>
              <a:cxn ang="0">
                <a:pos x="1446" y="500"/>
              </a:cxn>
              <a:cxn ang="0">
                <a:pos x="1497" y="505"/>
              </a:cxn>
              <a:cxn ang="0">
                <a:pos x="1548" y="489"/>
              </a:cxn>
              <a:cxn ang="0">
                <a:pos x="1593" y="484"/>
              </a:cxn>
              <a:cxn ang="0">
                <a:pos x="1644" y="489"/>
              </a:cxn>
              <a:cxn ang="0">
                <a:pos x="1695" y="505"/>
              </a:cxn>
              <a:cxn ang="0">
                <a:pos x="1740" y="505"/>
              </a:cxn>
              <a:cxn ang="0">
                <a:pos x="1791" y="494"/>
              </a:cxn>
              <a:cxn ang="0">
                <a:pos x="1843" y="489"/>
              </a:cxn>
              <a:cxn ang="0">
                <a:pos x="1888" y="494"/>
              </a:cxn>
              <a:cxn ang="0">
                <a:pos x="1939" y="505"/>
              </a:cxn>
              <a:cxn ang="0">
                <a:pos x="1990" y="505"/>
              </a:cxn>
              <a:cxn ang="0">
                <a:pos x="2035" y="494"/>
              </a:cxn>
              <a:cxn ang="0">
                <a:pos x="2086" y="489"/>
              </a:cxn>
              <a:cxn ang="0">
                <a:pos x="2137" y="494"/>
              </a:cxn>
              <a:cxn ang="0">
                <a:pos x="2183" y="505"/>
              </a:cxn>
              <a:cxn ang="0">
                <a:pos x="2234" y="505"/>
              </a:cxn>
              <a:cxn ang="0">
                <a:pos x="2285" y="494"/>
              </a:cxn>
              <a:cxn ang="0">
                <a:pos x="2330" y="494"/>
              </a:cxn>
              <a:cxn ang="0">
                <a:pos x="2381" y="494"/>
              </a:cxn>
              <a:cxn ang="0">
                <a:pos x="2432" y="505"/>
              </a:cxn>
              <a:cxn ang="0">
                <a:pos x="2455" y="510"/>
              </a:cxn>
            </a:cxnLst>
            <a:rect l="0" t="0" r="r" b="b"/>
            <a:pathLst>
              <a:path w="2455" h="510">
                <a:moveTo>
                  <a:pt x="0" y="0"/>
                </a:moveTo>
                <a:lnTo>
                  <a:pt x="23" y="11"/>
                </a:lnTo>
                <a:lnTo>
                  <a:pt x="51" y="32"/>
                </a:lnTo>
                <a:lnTo>
                  <a:pt x="74" y="74"/>
                </a:lnTo>
                <a:lnTo>
                  <a:pt x="96" y="122"/>
                </a:lnTo>
                <a:lnTo>
                  <a:pt x="125" y="186"/>
                </a:lnTo>
                <a:lnTo>
                  <a:pt x="147" y="255"/>
                </a:lnTo>
                <a:lnTo>
                  <a:pt x="170" y="324"/>
                </a:lnTo>
                <a:lnTo>
                  <a:pt x="198" y="388"/>
                </a:lnTo>
                <a:lnTo>
                  <a:pt x="221" y="452"/>
                </a:lnTo>
                <a:lnTo>
                  <a:pt x="244" y="510"/>
                </a:lnTo>
                <a:lnTo>
                  <a:pt x="272" y="468"/>
                </a:lnTo>
                <a:lnTo>
                  <a:pt x="295" y="431"/>
                </a:lnTo>
                <a:lnTo>
                  <a:pt x="317" y="409"/>
                </a:lnTo>
                <a:lnTo>
                  <a:pt x="346" y="399"/>
                </a:lnTo>
                <a:lnTo>
                  <a:pt x="368" y="404"/>
                </a:lnTo>
                <a:lnTo>
                  <a:pt x="391" y="415"/>
                </a:lnTo>
                <a:lnTo>
                  <a:pt x="419" y="431"/>
                </a:lnTo>
                <a:lnTo>
                  <a:pt x="442" y="457"/>
                </a:lnTo>
                <a:lnTo>
                  <a:pt x="465" y="484"/>
                </a:lnTo>
                <a:lnTo>
                  <a:pt x="493" y="510"/>
                </a:lnTo>
                <a:lnTo>
                  <a:pt x="516" y="489"/>
                </a:lnTo>
                <a:lnTo>
                  <a:pt x="539" y="468"/>
                </a:lnTo>
                <a:lnTo>
                  <a:pt x="567" y="452"/>
                </a:lnTo>
                <a:lnTo>
                  <a:pt x="590" y="446"/>
                </a:lnTo>
                <a:lnTo>
                  <a:pt x="612" y="446"/>
                </a:lnTo>
                <a:lnTo>
                  <a:pt x="641" y="452"/>
                </a:lnTo>
                <a:lnTo>
                  <a:pt x="663" y="462"/>
                </a:lnTo>
                <a:lnTo>
                  <a:pt x="686" y="473"/>
                </a:lnTo>
                <a:lnTo>
                  <a:pt x="714" y="494"/>
                </a:lnTo>
                <a:lnTo>
                  <a:pt x="737" y="510"/>
                </a:lnTo>
                <a:lnTo>
                  <a:pt x="760" y="494"/>
                </a:lnTo>
                <a:lnTo>
                  <a:pt x="788" y="478"/>
                </a:lnTo>
                <a:lnTo>
                  <a:pt x="811" y="473"/>
                </a:lnTo>
                <a:lnTo>
                  <a:pt x="833" y="462"/>
                </a:lnTo>
                <a:lnTo>
                  <a:pt x="862" y="462"/>
                </a:lnTo>
                <a:lnTo>
                  <a:pt x="884" y="468"/>
                </a:lnTo>
                <a:lnTo>
                  <a:pt x="907" y="473"/>
                </a:lnTo>
                <a:lnTo>
                  <a:pt x="935" y="484"/>
                </a:lnTo>
                <a:lnTo>
                  <a:pt x="958" y="494"/>
                </a:lnTo>
                <a:lnTo>
                  <a:pt x="981" y="510"/>
                </a:lnTo>
                <a:lnTo>
                  <a:pt x="1009" y="500"/>
                </a:lnTo>
                <a:lnTo>
                  <a:pt x="1032" y="489"/>
                </a:lnTo>
                <a:lnTo>
                  <a:pt x="1054" y="478"/>
                </a:lnTo>
                <a:lnTo>
                  <a:pt x="1083" y="473"/>
                </a:lnTo>
                <a:lnTo>
                  <a:pt x="1105" y="473"/>
                </a:lnTo>
                <a:lnTo>
                  <a:pt x="1128" y="478"/>
                </a:lnTo>
                <a:lnTo>
                  <a:pt x="1156" y="484"/>
                </a:lnTo>
                <a:lnTo>
                  <a:pt x="1179" y="489"/>
                </a:lnTo>
                <a:lnTo>
                  <a:pt x="1202" y="500"/>
                </a:lnTo>
                <a:lnTo>
                  <a:pt x="1230" y="510"/>
                </a:lnTo>
                <a:lnTo>
                  <a:pt x="1253" y="500"/>
                </a:lnTo>
                <a:lnTo>
                  <a:pt x="1276" y="494"/>
                </a:lnTo>
                <a:lnTo>
                  <a:pt x="1298" y="484"/>
                </a:lnTo>
                <a:lnTo>
                  <a:pt x="1327" y="484"/>
                </a:lnTo>
                <a:lnTo>
                  <a:pt x="1349" y="478"/>
                </a:lnTo>
                <a:lnTo>
                  <a:pt x="1372" y="484"/>
                </a:lnTo>
                <a:lnTo>
                  <a:pt x="1400" y="489"/>
                </a:lnTo>
                <a:lnTo>
                  <a:pt x="1423" y="494"/>
                </a:lnTo>
                <a:lnTo>
                  <a:pt x="1446" y="500"/>
                </a:lnTo>
                <a:lnTo>
                  <a:pt x="1474" y="510"/>
                </a:lnTo>
                <a:lnTo>
                  <a:pt x="1497" y="505"/>
                </a:lnTo>
                <a:lnTo>
                  <a:pt x="1519" y="494"/>
                </a:lnTo>
                <a:lnTo>
                  <a:pt x="1548" y="489"/>
                </a:lnTo>
                <a:lnTo>
                  <a:pt x="1570" y="484"/>
                </a:lnTo>
                <a:lnTo>
                  <a:pt x="1593" y="484"/>
                </a:lnTo>
                <a:lnTo>
                  <a:pt x="1621" y="489"/>
                </a:lnTo>
                <a:lnTo>
                  <a:pt x="1644" y="489"/>
                </a:lnTo>
                <a:lnTo>
                  <a:pt x="1667" y="494"/>
                </a:lnTo>
                <a:lnTo>
                  <a:pt x="1695" y="505"/>
                </a:lnTo>
                <a:lnTo>
                  <a:pt x="1718" y="510"/>
                </a:lnTo>
                <a:lnTo>
                  <a:pt x="1740" y="505"/>
                </a:lnTo>
                <a:lnTo>
                  <a:pt x="1769" y="500"/>
                </a:lnTo>
                <a:lnTo>
                  <a:pt x="1791" y="494"/>
                </a:lnTo>
                <a:lnTo>
                  <a:pt x="1814" y="489"/>
                </a:lnTo>
                <a:lnTo>
                  <a:pt x="1843" y="489"/>
                </a:lnTo>
                <a:lnTo>
                  <a:pt x="1865" y="489"/>
                </a:lnTo>
                <a:lnTo>
                  <a:pt x="1888" y="494"/>
                </a:lnTo>
                <a:lnTo>
                  <a:pt x="1916" y="500"/>
                </a:lnTo>
                <a:lnTo>
                  <a:pt x="1939" y="505"/>
                </a:lnTo>
                <a:lnTo>
                  <a:pt x="1962" y="510"/>
                </a:lnTo>
                <a:lnTo>
                  <a:pt x="1990" y="505"/>
                </a:lnTo>
                <a:lnTo>
                  <a:pt x="2013" y="500"/>
                </a:lnTo>
                <a:lnTo>
                  <a:pt x="2035" y="494"/>
                </a:lnTo>
                <a:lnTo>
                  <a:pt x="2064" y="494"/>
                </a:lnTo>
                <a:lnTo>
                  <a:pt x="2086" y="489"/>
                </a:lnTo>
                <a:lnTo>
                  <a:pt x="2109" y="494"/>
                </a:lnTo>
                <a:lnTo>
                  <a:pt x="2137" y="494"/>
                </a:lnTo>
                <a:lnTo>
                  <a:pt x="2160" y="500"/>
                </a:lnTo>
                <a:lnTo>
                  <a:pt x="2183" y="505"/>
                </a:lnTo>
                <a:lnTo>
                  <a:pt x="2211" y="510"/>
                </a:lnTo>
                <a:lnTo>
                  <a:pt x="2234" y="505"/>
                </a:lnTo>
                <a:lnTo>
                  <a:pt x="2256" y="500"/>
                </a:lnTo>
                <a:lnTo>
                  <a:pt x="2285" y="494"/>
                </a:lnTo>
                <a:lnTo>
                  <a:pt x="2307" y="494"/>
                </a:lnTo>
                <a:lnTo>
                  <a:pt x="2330" y="494"/>
                </a:lnTo>
                <a:lnTo>
                  <a:pt x="2358" y="494"/>
                </a:lnTo>
                <a:lnTo>
                  <a:pt x="2381" y="494"/>
                </a:lnTo>
                <a:lnTo>
                  <a:pt x="2404" y="500"/>
                </a:lnTo>
                <a:lnTo>
                  <a:pt x="2432" y="505"/>
                </a:lnTo>
                <a:lnTo>
                  <a:pt x="2455" y="510"/>
                </a:lnTo>
                <a:lnTo>
                  <a:pt x="2455" y="510"/>
                </a:lnTo>
              </a:path>
            </a:pathLst>
          </a:custGeom>
          <a:noFill/>
          <a:ln w="28575" cmpd="sng">
            <a:solidFill>
              <a:schemeClr val="accent2"/>
            </a:solidFill>
            <a:prstDash val="solid"/>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382"/>
                                        </p:tgtEl>
                                        <p:attrNameLst>
                                          <p:attrName>style.visibility</p:attrName>
                                        </p:attrNameLst>
                                      </p:cBhvr>
                                      <p:to>
                                        <p:strVal val="visible"/>
                                      </p:to>
                                    </p:set>
                                    <p:animEffect transition="in" filter="wipe(left)">
                                      <p:cBhvr>
                                        <p:cTn id="7" dur="500"/>
                                        <p:tgtEl>
                                          <p:spTgt spid="1803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0383"/>
                                        </p:tgtEl>
                                        <p:attrNameLst>
                                          <p:attrName>style.visibility</p:attrName>
                                        </p:attrNameLst>
                                      </p:cBhvr>
                                      <p:to>
                                        <p:strVal val="visible"/>
                                      </p:to>
                                    </p:set>
                                    <p:animEffect transition="in" filter="wipe(left)">
                                      <p:cBhvr>
                                        <p:cTn id="12" dur="500"/>
                                        <p:tgtEl>
                                          <p:spTgt spid="180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82" grpId="0" animBg="1"/>
      <p:bldP spid="1803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2806212" y="5905501"/>
            <a:ext cx="3191608" cy="333375"/>
          </a:xfrm>
          <a:prstGeom prst="rect">
            <a:avLst/>
          </a:prstGeom>
          <a:solidFill>
            <a:srgbClr val="FFFFFF"/>
          </a:solidFill>
          <a:ln w="9525">
            <a:solidFill>
              <a:schemeClr val="bg1"/>
            </a:solidFill>
            <a:miter lim="800000"/>
            <a:headEnd/>
            <a:tailEnd/>
          </a:ln>
          <a:effectLst/>
        </p:spPr>
        <p:txBody>
          <a:bodyPr wrap="none" anchor="ctr"/>
          <a:lstStyle/>
          <a:p>
            <a:endParaRPr lang="fr-FR"/>
          </a:p>
        </p:txBody>
      </p:sp>
      <p:sp>
        <p:nvSpPr>
          <p:cNvPr id="181252" name="Rectangle 4"/>
          <p:cNvSpPr>
            <a:spLocks noChangeArrowheads="1"/>
          </p:cNvSpPr>
          <p:nvPr/>
        </p:nvSpPr>
        <p:spPr bwMode="auto">
          <a:xfrm>
            <a:off x="2117481" y="3984626"/>
            <a:ext cx="4917831" cy="1712913"/>
          </a:xfrm>
          <a:prstGeom prst="rect">
            <a:avLst/>
          </a:prstGeom>
          <a:noFill/>
          <a:ln w="9525">
            <a:noFill/>
            <a:miter lim="800000"/>
            <a:headEnd/>
            <a:tailEnd/>
          </a:ln>
        </p:spPr>
        <p:txBody>
          <a:bodyPr/>
          <a:lstStyle/>
          <a:p>
            <a:endParaRPr lang="fr-FR"/>
          </a:p>
        </p:txBody>
      </p:sp>
      <p:sp>
        <p:nvSpPr>
          <p:cNvPr id="181253" name="Rectangle 5"/>
          <p:cNvSpPr>
            <a:spLocks noChangeArrowheads="1"/>
          </p:cNvSpPr>
          <p:nvPr/>
        </p:nvSpPr>
        <p:spPr bwMode="auto">
          <a:xfrm>
            <a:off x="2117481" y="3984626"/>
            <a:ext cx="4917831" cy="1712913"/>
          </a:xfrm>
          <a:prstGeom prst="rect">
            <a:avLst/>
          </a:prstGeom>
          <a:noFill/>
          <a:ln w="0">
            <a:solidFill>
              <a:srgbClr val="FFFFFF"/>
            </a:solidFill>
            <a:miter lim="800000"/>
            <a:headEnd/>
            <a:tailEnd/>
          </a:ln>
        </p:spPr>
        <p:txBody>
          <a:bodyPr/>
          <a:lstStyle/>
          <a:p>
            <a:endParaRPr lang="fr-FR"/>
          </a:p>
        </p:txBody>
      </p:sp>
      <p:sp>
        <p:nvSpPr>
          <p:cNvPr id="181254" name="Freeform 6"/>
          <p:cNvSpPr>
            <a:spLocks/>
          </p:cNvSpPr>
          <p:nvPr/>
        </p:nvSpPr>
        <p:spPr bwMode="auto">
          <a:xfrm>
            <a:off x="211748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5" name="Freeform 7"/>
          <p:cNvSpPr>
            <a:spLocks/>
          </p:cNvSpPr>
          <p:nvPr/>
        </p:nvSpPr>
        <p:spPr bwMode="auto">
          <a:xfrm>
            <a:off x="2606920"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6" name="Freeform 8"/>
          <p:cNvSpPr>
            <a:spLocks/>
          </p:cNvSpPr>
          <p:nvPr/>
        </p:nvSpPr>
        <p:spPr bwMode="auto">
          <a:xfrm>
            <a:off x="3105151"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7" name="Freeform 9"/>
          <p:cNvSpPr>
            <a:spLocks/>
          </p:cNvSpPr>
          <p:nvPr/>
        </p:nvSpPr>
        <p:spPr bwMode="auto">
          <a:xfrm>
            <a:off x="3593123"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8" name="Freeform 10"/>
          <p:cNvSpPr>
            <a:spLocks/>
          </p:cNvSpPr>
          <p:nvPr/>
        </p:nvSpPr>
        <p:spPr bwMode="auto">
          <a:xfrm>
            <a:off x="408256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59" name="Freeform 11"/>
          <p:cNvSpPr>
            <a:spLocks/>
          </p:cNvSpPr>
          <p:nvPr/>
        </p:nvSpPr>
        <p:spPr bwMode="auto">
          <a:xfrm>
            <a:off x="4580792"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0" name="Freeform 12"/>
          <p:cNvSpPr>
            <a:spLocks/>
          </p:cNvSpPr>
          <p:nvPr/>
        </p:nvSpPr>
        <p:spPr bwMode="auto">
          <a:xfrm>
            <a:off x="5070231" y="3984626"/>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1" name="Freeform 13"/>
          <p:cNvSpPr>
            <a:spLocks/>
          </p:cNvSpPr>
          <p:nvPr/>
        </p:nvSpPr>
        <p:spPr bwMode="auto">
          <a:xfrm>
            <a:off x="5558205"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2" name="Freeform 14"/>
          <p:cNvSpPr>
            <a:spLocks/>
          </p:cNvSpPr>
          <p:nvPr/>
        </p:nvSpPr>
        <p:spPr bwMode="auto">
          <a:xfrm>
            <a:off x="6047643"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3" name="Freeform 15"/>
          <p:cNvSpPr>
            <a:spLocks/>
          </p:cNvSpPr>
          <p:nvPr/>
        </p:nvSpPr>
        <p:spPr bwMode="auto">
          <a:xfrm>
            <a:off x="6545874"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4" name="Freeform 16"/>
          <p:cNvSpPr>
            <a:spLocks/>
          </p:cNvSpPr>
          <p:nvPr/>
        </p:nvSpPr>
        <p:spPr bwMode="auto">
          <a:xfrm>
            <a:off x="7035312" y="3984626"/>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265" name="Freeform 17"/>
          <p:cNvSpPr>
            <a:spLocks/>
          </p:cNvSpPr>
          <p:nvPr/>
        </p:nvSpPr>
        <p:spPr bwMode="auto">
          <a:xfrm>
            <a:off x="2117481" y="56975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6" name="Freeform 18"/>
          <p:cNvSpPr>
            <a:spLocks/>
          </p:cNvSpPr>
          <p:nvPr/>
        </p:nvSpPr>
        <p:spPr bwMode="auto">
          <a:xfrm>
            <a:off x="2117481" y="5383214"/>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7" name="Freeform 19"/>
          <p:cNvSpPr>
            <a:spLocks/>
          </p:cNvSpPr>
          <p:nvPr/>
        </p:nvSpPr>
        <p:spPr bwMode="auto">
          <a:xfrm>
            <a:off x="2117481" y="508000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8" name="Freeform 20"/>
          <p:cNvSpPr>
            <a:spLocks/>
          </p:cNvSpPr>
          <p:nvPr/>
        </p:nvSpPr>
        <p:spPr bwMode="auto">
          <a:xfrm>
            <a:off x="2117481" y="47656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69" name="Freeform 21"/>
          <p:cNvSpPr>
            <a:spLocks/>
          </p:cNvSpPr>
          <p:nvPr/>
        </p:nvSpPr>
        <p:spPr bwMode="auto">
          <a:xfrm>
            <a:off x="2117481" y="4451350"/>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0" name="Freeform 22"/>
          <p:cNvSpPr>
            <a:spLocks/>
          </p:cNvSpPr>
          <p:nvPr/>
        </p:nvSpPr>
        <p:spPr bwMode="auto">
          <a:xfrm>
            <a:off x="2117481" y="41370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271" name="Line 23"/>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272" name="Freeform 24"/>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273" name="Line 25"/>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4" name="Line 26"/>
          <p:cNvSpPr>
            <a:spLocks noChangeShapeType="1"/>
          </p:cNvSpPr>
          <p:nvPr/>
        </p:nvSpPr>
        <p:spPr bwMode="auto">
          <a:xfrm>
            <a:off x="2117481" y="5697539"/>
            <a:ext cx="4917831" cy="1587"/>
          </a:xfrm>
          <a:prstGeom prst="line">
            <a:avLst/>
          </a:prstGeom>
          <a:noFill/>
          <a:ln w="0">
            <a:solidFill>
              <a:srgbClr val="000000"/>
            </a:solidFill>
            <a:round/>
            <a:headEnd/>
            <a:tailEnd/>
          </a:ln>
        </p:spPr>
        <p:txBody>
          <a:bodyPr/>
          <a:lstStyle/>
          <a:p>
            <a:endParaRPr lang="fr-FR"/>
          </a:p>
        </p:txBody>
      </p:sp>
      <p:sp>
        <p:nvSpPr>
          <p:cNvPr id="181275" name="Line 27"/>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276" name="Line 28"/>
          <p:cNvSpPr>
            <a:spLocks noChangeShapeType="1"/>
          </p:cNvSpPr>
          <p:nvPr/>
        </p:nvSpPr>
        <p:spPr bwMode="auto">
          <a:xfrm flipV="1">
            <a:off x="2117482" y="5646738"/>
            <a:ext cx="1465" cy="50800"/>
          </a:xfrm>
          <a:prstGeom prst="line">
            <a:avLst/>
          </a:prstGeom>
          <a:noFill/>
          <a:ln w="0">
            <a:solidFill>
              <a:srgbClr val="000000"/>
            </a:solidFill>
            <a:round/>
            <a:headEnd/>
            <a:tailEnd/>
          </a:ln>
        </p:spPr>
        <p:txBody>
          <a:bodyPr/>
          <a:lstStyle/>
          <a:p>
            <a:endParaRPr lang="fr-FR"/>
          </a:p>
        </p:txBody>
      </p:sp>
      <p:sp>
        <p:nvSpPr>
          <p:cNvPr id="181277" name="Line 29"/>
          <p:cNvSpPr>
            <a:spLocks noChangeShapeType="1"/>
          </p:cNvSpPr>
          <p:nvPr/>
        </p:nvSpPr>
        <p:spPr bwMode="auto">
          <a:xfrm>
            <a:off x="2117482" y="3984625"/>
            <a:ext cx="1465" cy="50800"/>
          </a:xfrm>
          <a:prstGeom prst="line">
            <a:avLst/>
          </a:prstGeom>
          <a:noFill/>
          <a:ln w="0">
            <a:solidFill>
              <a:srgbClr val="000000"/>
            </a:solidFill>
            <a:round/>
            <a:headEnd/>
            <a:tailEnd/>
          </a:ln>
        </p:spPr>
        <p:txBody>
          <a:bodyPr/>
          <a:lstStyle/>
          <a:p>
            <a:endParaRPr lang="fr-FR"/>
          </a:p>
        </p:txBody>
      </p:sp>
      <p:sp>
        <p:nvSpPr>
          <p:cNvPr id="181278" name="Rectangle 30"/>
          <p:cNvSpPr>
            <a:spLocks noChangeArrowheads="1"/>
          </p:cNvSpPr>
          <p:nvPr/>
        </p:nvSpPr>
        <p:spPr bwMode="auto">
          <a:xfrm>
            <a:off x="211162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279" name="Line 31"/>
          <p:cNvSpPr>
            <a:spLocks noChangeShapeType="1"/>
          </p:cNvSpPr>
          <p:nvPr/>
        </p:nvSpPr>
        <p:spPr bwMode="auto">
          <a:xfrm flipV="1">
            <a:off x="2606920" y="5646738"/>
            <a:ext cx="1465" cy="50800"/>
          </a:xfrm>
          <a:prstGeom prst="line">
            <a:avLst/>
          </a:prstGeom>
          <a:noFill/>
          <a:ln w="0">
            <a:solidFill>
              <a:srgbClr val="000000"/>
            </a:solidFill>
            <a:round/>
            <a:headEnd/>
            <a:tailEnd/>
          </a:ln>
        </p:spPr>
        <p:txBody>
          <a:bodyPr/>
          <a:lstStyle/>
          <a:p>
            <a:endParaRPr lang="fr-FR"/>
          </a:p>
        </p:txBody>
      </p:sp>
      <p:sp>
        <p:nvSpPr>
          <p:cNvPr id="181280" name="Line 32"/>
          <p:cNvSpPr>
            <a:spLocks noChangeShapeType="1"/>
          </p:cNvSpPr>
          <p:nvPr/>
        </p:nvSpPr>
        <p:spPr bwMode="auto">
          <a:xfrm>
            <a:off x="2606920" y="3984625"/>
            <a:ext cx="1465" cy="50800"/>
          </a:xfrm>
          <a:prstGeom prst="line">
            <a:avLst/>
          </a:prstGeom>
          <a:noFill/>
          <a:ln w="0">
            <a:solidFill>
              <a:srgbClr val="000000"/>
            </a:solidFill>
            <a:round/>
            <a:headEnd/>
            <a:tailEnd/>
          </a:ln>
        </p:spPr>
        <p:txBody>
          <a:bodyPr/>
          <a:lstStyle/>
          <a:p>
            <a:endParaRPr lang="fr-FR"/>
          </a:p>
        </p:txBody>
      </p:sp>
      <p:sp>
        <p:nvSpPr>
          <p:cNvPr id="181281" name="Rectangle 33"/>
          <p:cNvSpPr>
            <a:spLocks noChangeArrowheads="1"/>
          </p:cNvSpPr>
          <p:nvPr/>
        </p:nvSpPr>
        <p:spPr bwMode="auto">
          <a:xfrm>
            <a:off x="259959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282" name="Line 34"/>
          <p:cNvSpPr>
            <a:spLocks noChangeShapeType="1"/>
          </p:cNvSpPr>
          <p:nvPr/>
        </p:nvSpPr>
        <p:spPr bwMode="auto">
          <a:xfrm flipV="1">
            <a:off x="3105151" y="5646738"/>
            <a:ext cx="1465" cy="50800"/>
          </a:xfrm>
          <a:prstGeom prst="line">
            <a:avLst/>
          </a:prstGeom>
          <a:noFill/>
          <a:ln w="0">
            <a:solidFill>
              <a:srgbClr val="000000"/>
            </a:solidFill>
            <a:round/>
            <a:headEnd/>
            <a:tailEnd/>
          </a:ln>
        </p:spPr>
        <p:txBody>
          <a:bodyPr/>
          <a:lstStyle/>
          <a:p>
            <a:endParaRPr lang="fr-FR"/>
          </a:p>
        </p:txBody>
      </p:sp>
      <p:sp>
        <p:nvSpPr>
          <p:cNvPr id="181283" name="Line 35"/>
          <p:cNvSpPr>
            <a:spLocks noChangeShapeType="1"/>
          </p:cNvSpPr>
          <p:nvPr/>
        </p:nvSpPr>
        <p:spPr bwMode="auto">
          <a:xfrm>
            <a:off x="3105151" y="3984625"/>
            <a:ext cx="1465" cy="50800"/>
          </a:xfrm>
          <a:prstGeom prst="line">
            <a:avLst/>
          </a:prstGeom>
          <a:noFill/>
          <a:ln w="0">
            <a:solidFill>
              <a:srgbClr val="000000"/>
            </a:solidFill>
            <a:round/>
            <a:headEnd/>
            <a:tailEnd/>
          </a:ln>
        </p:spPr>
        <p:txBody>
          <a:bodyPr/>
          <a:lstStyle/>
          <a:p>
            <a:endParaRPr lang="fr-FR"/>
          </a:p>
        </p:txBody>
      </p:sp>
      <p:sp>
        <p:nvSpPr>
          <p:cNvPr id="181284" name="Rectangle 36"/>
          <p:cNvSpPr>
            <a:spLocks noChangeArrowheads="1"/>
          </p:cNvSpPr>
          <p:nvPr/>
        </p:nvSpPr>
        <p:spPr bwMode="auto">
          <a:xfrm>
            <a:off x="309782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285" name="Line 37"/>
          <p:cNvSpPr>
            <a:spLocks noChangeShapeType="1"/>
          </p:cNvSpPr>
          <p:nvPr/>
        </p:nvSpPr>
        <p:spPr bwMode="auto">
          <a:xfrm flipV="1">
            <a:off x="3593123" y="5646738"/>
            <a:ext cx="1466" cy="50800"/>
          </a:xfrm>
          <a:prstGeom prst="line">
            <a:avLst/>
          </a:prstGeom>
          <a:noFill/>
          <a:ln w="0">
            <a:solidFill>
              <a:srgbClr val="000000"/>
            </a:solidFill>
            <a:round/>
            <a:headEnd/>
            <a:tailEnd/>
          </a:ln>
        </p:spPr>
        <p:txBody>
          <a:bodyPr/>
          <a:lstStyle/>
          <a:p>
            <a:endParaRPr lang="fr-FR"/>
          </a:p>
        </p:txBody>
      </p:sp>
      <p:sp>
        <p:nvSpPr>
          <p:cNvPr id="181286" name="Line 38"/>
          <p:cNvSpPr>
            <a:spLocks noChangeShapeType="1"/>
          </p:cNvSpPr>
          <p:nvPr/>
        </p:nvSpPr>
        <p:spPr bwMode="auto">
          <a:xfrm>
            <a:off x="3593123" y="3984625"/>
            <a:ext cx="1466" cy="50800"/>
          </a:xfrm>
          <a:prstGeom prst="line">
            <a:avLst/>
          </a:prstGeom>
          <a:noFill/>
          <a:ln w="0">
            <a:solidFill>
              <a:srgbClr val="000000"/>
            </a:solidFill>
            <a:round/>
            <a:headEnd/>
            <a:tailEnd/>
          </a:ln>
        </p:spPr>
        <p:txBody>
          <a:bodyPr/>
          <a:lstStyle/>
          <a:p>
            <a:endParaRPr lang="fr-FR"/>
          </a:p>
        </p:txBody>
      </p:sp>
      <p:sp>
        <p:nvSpPr>
          <p:cNvPr id="181287" name="Rectangle 39"/>
          <p:cNvSpPr>
            <a:spLocks noChangeArrowheads="1"/>
          </p:cNvSpPr>
          <p:nvPr/>
        </p:nvSpPr>
        <p:spPr bwMode="auto">
          <a:xfrm>
            <a:off x="358726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288" name="Line 40"/>
          <p:cNvSpPr>
            <a:spLocks noChangeShapeType="1"/>
          </p:cNvSpPr>
          <p:nvPr/>
        </p:nvSpPr>
        <p:spPr bwMode="auto">
          <a:xfrm flipV="1">
            <a:off x="4082561" y="5646738"/>
            <a:ext cx="1466" cy="50800"/>
          </a:xfrm>
          <a:prstGeom prst="line">
            <a:avLst/>
          </a:prstGeom>
          <a:noFill/>
          <a:ln w="0">
            <a:solidFill>
              <a:srgbClr val="000000"/>
            </a:solidFill>
            <a:round/>
            <a:headEnd/>
            <a:tailEnd/>
          </a:ln>
        </p:spPr>
        <p:txBody>
          <a:bodyPr/>
          <a:lstStyle/>
          <a:p>
            <a:endParaRPr lang="fr-FR"/>
          </a:p>
        </p:txBody>
      </p:sp>
      <p:sp>
        <p:nvSpPr>
          <p:cNvPr id="181289" name="Line 41"/>
          <p:cNvSpPr>
            <a:spLocks noChangeShapeType="1"/>
          </p:cNvSpPr>
          <p:nvPr/>
        </p:nvSpPr>
        <p:spPr bwMode="auto">
          <a:xfrm>
            <a:off x="4082561" y="3984625"/>
            <a:ext cx="1466" cy="50800"/>
          </a:xfrm>
          <a:prstGeom prst="line">
            <a:avLst/>
          </a:prstGeom>
          <a:noFill/>
          <a:ln w="0">
            <a:solidFill>
              <a:srgbClr val="000000"/>
            </a:solidFill>
            <a:round/>
            <a:headEnd/>
            <a:tailEnd/>
          </a:ln>
        </p:spPr>
        <p:txBody>
          <a:bodyPr/>
          <a:lstStyle/>
          <a:p>
            <a:endParaRPr lang="fr-FR"/>
          </a:p>
        </p:txBody>
      </p:sp>
      <p:sp>
        <p:nvSpPr>
          <p:cNvPr id="181290" name="Rectangle 42"/>
          <p:cNvSpPr>
            <a:spLocks noChangeArrowheads="1"/>
          </p:cNvSpPr>
          <p:nvPr/>
        </p:nvSpPr>
        <p:spPr bwMode="auto">
          <a:xfrm>
            <a:off x="407670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291" name="Line 43"/>
          <p:cNvSpPr>
            <a:spLocks noChangeShapeType="1"/>
          </p:cNvSpPr>
          <p:nvPr/>
        </p:nvSpPr>
        <p:spPr bwMode="auto">
          <a:xfrm flipV="1">
            <a:off x="4580792" y="5646738"/>
            <a:ext cx="1466" cy="50800"/>
          </a:xfrm>
          <a:prstGeom prst="line">
            <a:avLst/>
          </a:prstGeom>
          <a:noFill/>
          <a:ln w="0">
            <a:solidFill>
              <a:srgbClr val="000000"/>
            </a:solidFill>
            <a:round/>
            <a:headEnd/>
            <a:tailEnd/>
          </a:ln>
        </p:spPr>
        <p:txBody>
          <a:bodyPr/>
          <a:lstStyle/>
          <a:p>
            <a:endParaRPr lang="fr-FR"/>
          </a:p>
        </p:txBody>
      </p:sp>
      <p:sp>
        <p:nvSpPr>
          <p:cNvPr id="181292" name="Line 44"/>
          <p:cNvSpPr>
            <a:spLocks noChangeShapeType="1"/>
          </p:cNvSpPr>
          <p:nvPr/>
        </p:nvSpPr>
        <p:spPr bwMode="auto">
          <a:xfrm>
            <a:off x="4580792" y="3984625"/>
            <a:ext cx="1466" cy="50800"/>
          </a:xfrm>
          <a:prstGeom prst="line">
            <a:avLst/>
          </a:prstGeom>
          <a:noFill/>
          <a:ln w="0">
            <a:solidFill>
              <a:srgbClr val="000000"/>
            </a:solidFill>
            <a:round/>
            <a:headEnd/>
            <a:tailEnd/>
          </a:ln>
        </p:spPr>
        <p:txBody>
          <a:bodyPr/>
          <a:lstStyle/>
          <a:p>
            <a:endParaRPr lang="fr-FR"/>
          </a:p>
        </p:txBody>
      </p:sp>
      <p:sp>
        <p:nvSpPr>
          <p:cNvPr id="181293" name="Rectangle 45"/>
          <p:cNvSpPr>
            <a:spLocks noChangeArrowheads="1"/>
          </p:cNvSpPr>
          <p:nvPr/>
        </p:nvSpPr>
        <p:spPr bwMode="auto">
          <a:xfrm>
            <a:off x="4574931"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294" name="Line 46"/>
          <p:cNvSpPr>
            <a:spLocks noChangeShapeType="1"/>
          </p:cNvSpPr>
          <p:nvPr/>
        </p:nvSpPr>
        <p:spPr bwMode="auto">
          <a:xfrm flipV="1">
            <a:off x="5070231" y="5646738"/>
            <a:ext cx="1466" cy="50800"/>
          </a:xfrm>
          <a:prstGeom prst="line">
            <a:avLst/>
          </a:prstGeom>
          <a:noFill/>
          <a:ln w="0">
            <a:solidFill>
              <a:srgbClr val="000000"/>
            </a:solidFill>
            <a:round/>
            <a:headEnd/>
            <a:tailEnd/>
          </a:ln>
        </p:spPr>
        <p:txBody>
          <a:bodyPr/>
          <a:lstStyle/>
          <a:p>
            <a:endParaRPr lang="fr-FR"/>
          </a:p>
        </p:txBody>
      </p:sp>
      <p:sp>
        <p:nvSpPr>
          <p:cNvPr id="181295" name="Line 47"/>
          <p:cNvSpPr>
            <a:spLocks noChangeShapeType="1"/>
          </p:cNvSpPr>
          <p:nvPr/>
        </p:nvSpPr>
        <p:spPr bwMode="auto">
          <a:xfrm>
            <a:off x="5070231" y="3984625"/>
            <a:ext cx="1466" cy="50800"/>
          </a:xfrm>
          <a:prstGeom prst="line">
            <a:avLst/>
          </a:prstGeom>
          <a:noFill/>
          <a:ln w="0">
            <a:solidFill>
              <a:srgbClr val="000000"/>
            </a:solidFill>
            <a:round/>
            <a:headEnd/>
            <a:tailEnd/>
          </a:ln>
        </p:spPr>
        <p:txBody>
          <a:bodyPr/>
          <a:lstStyle/>
          <a:p>
            <a:endParaRPr lang="fr-FR"/>
          </a:p>
        </p:txBody>
      </p:sp>
      <p:sp>
        <p:nvSpPr>
          <p:cNvPr id="181296" name="Rectangle 48"/>
          <p:cNvSpPr>
            <a:spLocks noChangeArrowheads="1"/>
          </p:cNvSpPr>
          <p:nvPr/>
        </p:nvSpPr>
        <p:spPr bwMode="auto">
          <a:xfrm>
            <a:off x="5064370"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6</a:t>
            </a:r>
            <a:endParaRPr lang="fr-FR" sz="3200" b="1">
              <a:latin typeface="Times New Roman" pitchFamily="18" charset="0"/>
            </a:endParaRPr>
          </a:p>
        </p:txBody>
      </p:sp>
      <p:sp>
        <p:nvSpPr>
          <p:cNvPr id="181297" name="Line 49"/>
          <p:cNvSpPr>
            <a:spLocks noChangeShapeType="1"/>
          </p:cNvSpPr>
          <p:nvPr/>
        </p:nvSpPr>
        <p:spPr bwMode="auto">
          <a:xfrm flipV="1">
            <a:off x="5558205" y="5646738"/>
            <a:ext cx="1465" cy="50800"/>
          </a:xfrm>
          <a:prstGeom prst="line">
            <a:avLst/>
          </a:prstGeom>
          <a:noFill/>
          <a:ln w="0">
            <a:solidFill>
              <a:srgbClr val="000000"/>
            </a:solidFill>
            <a:round/>
            <a:headEnd/>
            <a:tailEnd/>
          </a:ln>
        </p:spPr>
        <p:txBody>
          <a:bodyPr/>
          <a:lstStyle/>
          <a:p>
            <a:endParaRPr lang="fr-FR"/>
          </a:p>
        </p:txBody>
      </p:sp>
      <p:sp>
        <p:nvSpPr>
          <p:cNvPr id="181298" name="Line 50"/>
          <p:cNvSpPr>
            <a:spLocks noChangeShapeType="1"/>
          </p:cNvSpPr>
          <p:nvPr/>
        </p:nvSpPr>
        <p:spPr bwMode="auto">
          <a:xfrm>
            <a:off x="5558205" y="3984625"/>
            <a:ext cx="1465" cy="50800"/>
          </a:xfrm>
          <a:prstGeom prst="line">
            <a:avLst/>
          </a:prstGeom>
          <a:noFill/>
          <a:ln w="0">
            <a:solidFill>
              <a:srgbClr val="000000"/>
            </a:solidFill>
            <a:round/>
            <a:headEnd/>
            <a:tailEnd/>
          </a:ln>
        </p:spPr>
        <p:txBody>
          <a:bodyPr/>
          <a:lstStyle/>
          <a:p>
            <a:endParaRPr lang="fr-FR"/>
          </a:p>
        </p:txBody>
      </p:sp>
      <p:sp>
        <p:nvSpPr>
          <p:cNvPr id="181299" name="Rectangle 51"/>
          <p:cNvSpPr>
            <a:spLocks noChangeArrowheads="1"/>
          </p:cNvSpPr>
          <p:nvPr/>
        </p:nvSpPr>
        <p:spPr bwMode="auto">
          <a:xfrm>
            <a:off x="5552343"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7</a:t>
            </a:r>
            <a:endParaRPr lang="fr-FR" sz="3200" b="1">
              <a:latin typeface="Times New Roman" pitchFamily="18" charset="0"/>
            </a:endParaRPr>
          </a:p>
        </p:txBody>
      </p:sp>
      <p:sp>
        <p:nvSpPr>
          <p:cNvPr id="181300" name="Line 52"/>
          <p:cNvSpPr>
            <a:spLocks noChangeShapeType="1"/>
          </p:cNvSpPr>
          <p:nvPr/>
        </p:nvSpPr>
        <p:spPr bwMode="auto">
          <a:xfrm flipV="1">
            <a:off x="6047643" y="5646738"/>
            <a:ext cx="1465" cy="50800"/>
          </a:xfrm>
          <a:prstGeom prst="line">
            <a:avLst/>
          </a:prstGeom>
          <a:noFill/>
          <a:ln w="0">
            <a:solidFill>
              <a:srgbClr val="000000"/>
            </a:solidFill>
            <a:round/>
            <a:headEnd/>
            <a:tailEnd/>
          </a:ln>
        </p:spPr>
        <p:txBody>
          <a:bodyPr/>
          <a:lstStyle/>
          <a:p>
            <a:endParaRPr lang="fr-FR"/>
          </a:p>
        </p:txBody>
      </p:sp>
      <p:sp>
        <p:nvSpPr>
          <p:cNvPr id="181301" name="Line 53"/>
          <p:cNvSpPr>
            <a:spLocks noChangeShapeType="1"/>
          </p:cNvSpPr>
          <p:nvPr/>
        </p:nvSpPr>
        <p:spPr bwMode="auto">
          <a:xfrm>
            <a:off x="6047643" y="3984625"/>
            <a:ext cx="1465" cy="50800"/>
          </a:xfrm>
          <a:prstGeom prst="line">
            <a:avLst/>
          </a:prstGeom>
          <a:noFill/>
          <a:ln w="0">
            <a:solidFill>
              <a:srgbClr val="000000"/>
            </a:solidFill>
            <a:round/>
            <a:headEnd/>
            <a:tailEnd/>
          </a:ln>
        </p:spPr>
        <p:txBody>
          <a:bodyPr/>
          <a:lstStyle/>
          <a:p>
            <a:endParaRPr lang="fr-FR"/>
          </a:p>
        </p:txBody>
      </p:sp>
      <p:sp>
        <p:nvSpPr>
          <p:cNvPr id="181302" name="Rectangle 54"/>
          <p:cNvSpPr>
            <a:spLocks noChangeArrowheads="1"/>
          </p:cNvSpPr>
          <p:nvPr/>
        </p:nvSpPr>
        <p:spPr bwMode="auto">
          <a:xfrm>
            <a:off x="604178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8</a:t>
            </a:r>
            <a:endParaRPr lang="fr-FR" sz="3200" b="1">
              <a:latin typeface="Times New Roman" pitchFamily="18" charset="0"/>
            </a:endParaRPr>
          </a:p>
        </p:txBody>
      </p:sp>
      <p:sp>
        <p:nvSpPr>
          <p:cNvPr id="181303" name="Line 55"/>
          <p:cNvSpPr>
            <a:spLocks noChangeShapeType="1"/>
          </p:cNvSpPr>
          <p:nvPr/>
        </p:nvSpPr>
        <p:spPr bwMode="auto">
          <a:xfrm flipV="1">
            <a:off x="6545874" y="5646738"/>
            <a:ext cx="1465" cy="50800"/>
          </a:xfrm>
          <a:prstGeom prst="line">
            <a:avLst/>
          </a:prstGeom>
          <a:noFill/>
          <a:ln w="0">
            <a:solidFill>
              <a:srgbClr val="000000"/>
            </a:solidFill>
            <a:round/>
            <a:headEnd/>
            <a:tailEnd/>
          </a:ln>
        </p:spPr>
        <p:txBody>
          <a:bodyPr/>
          <a:lstStyle/>
          <a:p>
            <a:endParaRPr lang="fr-FR"/>
          </a:p>
        </p:txBody>
      </p:sp>
      <p:sp>
        <p:nvSpPr>
          <p:cNvPr id="181304" name="Line 56"/>
          <p:cNvSpPr>
            <a:spLocks noChangeShapeType="1"/>
          </p:cNvSpPr>
          <p:nvPr/>
        </p:nvSpPr>
        <p:spPr bwMode="auto">
          <a:xfrm>
            <a:off x="6545874" y="3984625"/>
            <a:ext cx="1465" cy="50800"/>
          </a:xfrm>
          <a:prstGeom prst="line">
            <a:avLst/>
          </a:prstGeom>
          <a:noFill/>
          <a:ln w="0">
            <a:solidFill>
              <a:srgbClr val="000000"/>
            </a:solidFill>
            <a:round/>
            <a:headEnd/>
            <a:tailEnd/>
          </a:ln>
        </p:spPr>
        <p:txBody>
          <a:bodyPr/>
          <a:lstStyle/>
          <a:p>
            <a:endParaRPr lang="fr-FR"/>
          </a:p>
        </p:txBody>
      </p:sp>
      <p:sp>
        <p:nvSpPr>
          <p:cNvPr id="181305" name="Rectangle 57"/>
          <p:cNvSpPr>
            <a:spLocks noChangeArrowheads="1"/>
          </p:cNvSpPr>
          <p:nvPr/>
        </p:nvSpPr>
        <p:spPr bwMode="auto">
          <a:xfrm>
            <a:off x="6540012" y="57372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9</a:t>
            </a:r>
            <a:endParaRPr lang="fr-FR" sz="3200" b="1">
              <a:latin typeface="Times New Roman" pitchFamily="18" charset="0"/>
            </a:endParaRPr>
          </a:p>
        </p:txBody>
      </p:sp>
      <p:sp>
        <p:nvSpPr>
          <p:cNvPr id="181306" name="Line 58"/>
          <p:cNvSpPr>
            <a:spLocks noChangeShapeType="1"/>
          </p:cNvSpPr>
          <p:nvPr/>
        </p:nvSpPr>
        <p:spPr bwMode="auto">
          <a:xfrm flipV="1">
            <a:off x="7035312" y="5646738"/>
            <a:ext cx="1465" cy="50800"/>
          </a:xfrm>
          <a:prstGeom prst="line">
            <a:avLst/>
          </a:prstGeom>
          <a:noFill/>
          <a:ln w="0">
            <a:solidFill>
              <a:srgbClr val="000000"/>
            </a:solidFill>
            <a:round/>
            <a:headEnd/>
            <a:tailEnd/>
          </a:ln>
        </p:spPr>
        <p:txBody>
          <a:bodyPr/>
          <a:lstStyle/>
          <a:p>
            <a:endParaRPr lang="fr-FR"/>
          </a:p>
        </p:txBody>
      </p:sp>
      <p:sp>
        <p:nvSpPr>
          <p:cNvPr id="181307" name="Line 59"/>
          <p:cNvSpPr>
            <a:spLocks noChangeShapeType="1"/>
          </p:cNvSpPr>
          <p:nvPr/>
        </p:nvSpPr>
        <p:spPr bwMode="auto">
          <a:xfrm>
            <a:off x="7035312" y="3984625"/>
            <a:ext cx="1465" cy="50800"/>
          </a:xfrm>
          <a:prstGeom prst="line">
            <a:avLst/>
          </a:prstGeom>
          <a:noFill/>
          <a:ln w="0">
            <a:solidFill>
              <a:srgbClr val="000000"/>
            </a:solidFill>
            <a:round/>
            <a:headEnd/>
            <a:tailEnd/>
          </a:ln>
        </p:spPr>
        <p:txBody>
          <a:bodyPr/>
          <a:lstStyle/>
          <a:p>
            <a:endParaRPr lang="fr-FR"/>
          </a:p>
        </p:txBody>
      </p:sp>
      <p:sp>
        <p:nvSpPr>
          <p:cNvPr id="181308" name="Rectangle 60"/>
          <p:cNvSpPr>
            <a:spLocks noChangeArrowheads="1"/>
          </p:cNvSpPr>
          <p:nvPr/>
        </p:nvSpPr>
        <p:spPr bwMode="auto">
          <a:xfrm>
            <a:off x="6984023" y="5737226"/>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09" name="Line 61"/>
          <p:cNvSpPr>
            <a:spLocks noChangeShapeType="1"/>
          </p:cNvSpPr>
          <p:nvPr/>
        </p:nvSpPr>
        <p:spPr bwMode="auto">
          <a:xfrm>
            <a:off x="2117482" y="5697539"/>
            <a:ext cx="49823" cy="1587"/>
          </a:xfrm>
          <a:prstGeom prst="line">
            <a:avLst/>
          </a:prstGeom>
          <a:noFill/>
          <a:ln w="0">
            <a:solidFill>
              <a:srgbClr val="000000"/>
            </a:solidFill>
            <a:round/>
            <a:headEnd/>
            <a:tailEnd/>
          </a:ln>
        </p:spPr>
        <p:txBody>
          <a:bodyPr/>
          <a:lstStyle/>
          <a:p>
            <a:endParaRPr lang="fr-FR"/>
          </a:p>
        </p:txBody>
      </p:sp>
      <p:sp>
        <p:nvSpPr>
          <p:cNvPr id="181310" name="Line 62"/>
          <p:cNvSpPr>
            <a:spLocks noChangeShapeType="1"/>
          </p:cNvSpPr>
          <p:nvPr/>
        </p:nvSpPr>
        <p:spPr bwMode="auto">
          <a:xfrm flipH="1">
            <a:off x="6985489" y="5697539"/>
            <a:ext cx="49823" cy="1587"/>
          </a:xfrm>
          <a:prstGeom prst="line">
            <a:avLst/>
          </a:prstGeom>
          <a:noFill/>
          <a:ln w="0">
            <a:solidFill>
              <a:srgbClr val="000000"/>
            </a:solidFill>
            <a:round/>
            <a:headEnd/>
            <a:tailEnd/>
          </a:ln>
        </p:spPr>
        <p:txBody>
          <a:bodyPr/>
          <a:lstStyle/>
          <a:p>
            <a:endParaRPr lang="fr-FR"/>
          </a:p>
        </p:txBody>
      </p:sp>
      <p:sp>
        <p:nvSpPr>
          <p:cNvPr id="181311" name="Rectangle 63"/>
          <p:cNvSpPr>
            <a:spLocks noChangeArrowheads="1"/>
          </p:cNvSpPr>
          <p:nvPr/>
        </p:nvSpPr>
        <p:spPr bwMode="auto">
          <a:xfrm>
            <a:off x="1926981" y="561657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12" name="Line 64"/>
          <p:cNvSpPr>
            <a:spLocks noChangeShapeType="1"/>
          </p:cNvSpPr>
          <p:nvPr/>
        </p:nvSpPr>
        <p:spPr bwMode="auto">
          <a:xfrm>
            <a:off x="2117482" y="5383214"/>
            <a:ext cx="49823" cy="1587"/>
          </a:xfrm>
          <a:prstGeom prst="line">
            <a:avLst/>
          </a:prstGeom>
          <a:noFill/>
          <a:ln w="0">
            <a:solidFill>
              <a:srgbClr val="000000"/>
            </a:solidFill>
            <a:round/>
            <a:headEnd/>
            <a:tailEnd/>
          </a:ln>
        </p:spPr>
        <p:txBody>
          <a:bodyPr/>
          <a:lstStyle/>
          <a:p>
            <a:endParaRPr lang="fr-FR"/>
          </a:p>
        </p:txBody>
      </p:sp>
      <p:sp>
        <p:nvSpPr>
          <p:cNvPr id="181313" name="Line 65"/>
          <p:cNvSpPr>
            <a:spLocks noChangeShapeType="1"/>
          </p:cNvSpPr>
          <p:nvPr/>
        </p:nvSpPr>
        <p:spPr bwMode="auto">
          <a:xfrm flipH="1">
            <a:off x="6985489" y="5383214"/>
            <a:ext cx="49823" cy="1587"/>
          </a:xfrm>
          <a:prstGeom prst="line">
            <a:avLst/>
          </a:prstGeom>
          <a:noFill/>
          <a:ln w="0">
            <a:solidFill>
              <a:srgbClr val="000000"/>
            </a:solidFill>
            <a:round/>
            <a:headEnd/>
            <a:tailEnd/>
          </a:ln>
        </p:spPr>
        <p:txBody>
          <a:bodyPr/>
          <a:lstStyle/>
          <a:p>
            <a:endParaRPr lang="fr-FR"/>
          </a:p>
        </p:txBody>
      </p:sp>
      <p:sp>
        <p:nvSpPr>
          <p:cNvPr id="181314" name="Rectangle 66"/>
          <p:cNvSpPr>
            <a:spLocks noChangeArrowheads="1"/>
          </p:cNvSpPr>
          <p:nvPr/>
        </p:nvSpPr>
        <p:spPr bwMode="auto">
          <a:xfrm>
            <a:off x="1758462" y="5302251"/>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-30</a:t>
            </a:r>
            <a:endParaRPr lang="fr-FR" sz="3200" b="1">
              <a:latin typeface="Times New Roman" pitchFamily="18" charset="0"/>
            </a:endParaRPr>
          </a:p>
        </p:txBody>
      </p:sp>
      <p:sp>
        <p:nvSpPr>
          <p:cNvPr id="181315" name="Line 67"/>
          <p:cNvSpPr>
            <a:spLocks noChangeShapeType="1"/>
          </p:cNvSpPr>
          <p:nvPr/>
        </p:nvSpPr>
        <p:spPr bwMode="auto">
          <a:xfrm>
            <a:off x="2117482" y="5080000"/>
            <a:ext cx="49823" cy="1588"/>
          </a:xfrm>
          <a:prstGeom prst="line">
            <a:avLst/>
          </a:prstGeom>
          <a:noFill/>
          <a:ln w="0">
            <a:solidFill>
              <a:srgbClr val="000000"/>
            </a:solidFill>
            <a:round/>
            <a:headEnd/>
            <a:tailEnd/>
          </a:ln>
        </p:spPr>
        <p:txBody>
          <a:bodyPr/>
          <a:lstStyle/>
          <a:p>
            <a:endParaRPr lang="fr-FR"/>
          </a:p>
        </p:txBody>
      </p:sp>
      <p:sp>
        <p:nvSpPr>
          <p:cNvPr id="181316" name="Line 68"/>
          <p:cNvSpPr>
            <a:spLocks noChangeShapeType="1"/>
          </p:cNvSpPr>
          <p:nvPr/>
        </p:nvSpPr>
        <p:spPr bwMode="auto">
          <a:xfrm flipH="1">
            <a:off x="6985489" y="5080000"/>
            <a:ext cx="49823" cy="1588"/>
          </a:xfrm>
          <a:prstGeom prst="line">
            <a:avLst/>
          </a:prstGeom>
          <a:noFill/>
          <a:ln w="0">
            <a:solidFill>
              <a:srgbClr val="000000"/>
            </a:solidFill>
            <a:round/>
            <a:headEnd/>
            <a:tailEnd/>
          </a:ln>
        </p:spPr>
        <p:txBody>
          <a:bodyPr/>
          <a:lstStyle/>
          <a:p>
            <a:endParaRPr lang="fr-FR"/>
          </a:p>
        </p:txBody>
      </p:sp>
      <p:sp>
        <p:nvSpPr>
          <p:cNvPr id="181317" name="Rectangle 69"/>
          <p:cNvSpPr>
            <a:spLocks noChangeArrowheads="1"/>
          </p:cNvSpPr>
          <p:nvPr/>
        </p:nvSpPr>
        <p:spPr bwMode="auto">
          <a:xfrm>
            <a:off x="1758462" y="4999039"/>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-20</a:t>
            </a:r>
            <a:endParaRPr lang="fr-FR" sz="3200" b="1">
              <a:latin typeface="Times New Roman" pitchFamily="18" charset="0"/>
            </a:endParaRPr>
          </a:p>
        </p:txBody>
      </p:sp>
      <p:sp>
        <p:nvSpPr>
          <p:cNvPr id="181318" name="Line 70"/>
          <p:cNvSpPr>
            <a:spLocks noChangeShapeType="1"/>
          </p:cNvSpPr>
          <p:nvPr/>
        </p:nvSpPr>
        <p:spPr bwMode="auto">
          <a:xfrm>
            <a:off x="2117482" y="4765675"/>
            <a:ext cx="49823" cy="1588"/>
          </a:xfrm>
          <a:prstGeom prst="line">
            <a:avLst/>
          </a:prstGeom>
          <a:noFill/>
          <a:ln w="0">
            <a:solidFill>
              <a:srgbClr val="000000"/>
            </a:solidFill>
            <a:round/>
            <a:headEnd/>
            <a:tailEnd/>
          </a:ln>
        </p:spPr>
        <p:txBody>
          <a:bodyPr/>
          <a:lstStyle/>
          <a:p>
            <a:endParaRPr lang="fr-FR"/>
          </a:p>
        </p:txBody>
      </p:sp>
      <p:sp>
        <p:nvSpPr>
          <p:cNvPr id="181319" name="Line 71"/>
          <p:cNvSpPr>
            <a:spLocks noChangeShapeType="1"/>
          </p:cNvSpPr>
          <p:nvPr/>
        </p:nvSpPr>
        <p:spPr bwMode="auto">
          <a:xfrm flipH="1">
            <a:off x="6985489" y="4765675"/>
            <a:ext cx="49823" cy="1588"/>
          </a:xfrm>
          <a:prstGeom prst="line">
            <a:avLst/>
          </a:prstGeom>
          <a:noFill/>
          <a:ln w="0">
            <a:solidFill>
              <a:srgbClr val="000000"/>
            </a:solidFill>
            <a:round/>
            <a:headEnd/>
            <a:tailEnd/>
          </a:ln>
        </p:spPr>
        <p:txBody>
          <a:bodyPr/>
          <a:lstStyle/>
          <a:p>
            <a:endParaRPr lang="fr-FR"/>
          </a:p>
        </p:txBody>
      </p:sp>
      <p:sp>
        <p:nvSpPr>
          <p:cNvPr id="181320" name="Rectangle 72"/>
          <p:cNvSpPr>
            <a:spLocks noChangeArrowheads="1"/>
          </p:cNvSpPr>
          <p:nvPr/>
        </p:nvSpPr>
        <p:spPr bwMode="auto">
          <a:xfrm>
            <a:off x="1758462" y="4684714"/>
            <a:ext cx="258084"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1" name="Line 73"/>
          <p:cNvSpPr>
            <a:spLocks noChangeShapeType="1"/>
          </p:cNvSpPr>
          <p:nvPr/>
        </p:nvSpPr>
        <p:spPr bwMode="auto">
          <a:xfrm>
            <a:off x="2117482" y="4451350"/>
            <a:ext cx="49823" cy="1588"/>
          </a:xfrm>
          <a:prstGeom prst="line">
            <a:avLst/>
          </a:prstGeom>
          <a:noFill/>
          <a:ln w="0">
            <a:solidFill>
              <a:srgbClr val="000000"/>
            </a:solidFill>
            <a:round/>
            <a:headEnd/>
            <a:tailEnd/>
          </a:ln>
        </p:spPr>
        <p:txBody>
          <a:bodyPr/>
          <a:lstStyle/>
          <a:p>
            <a:endParaRPr lang="fr-FR"/>
          </a:p>
        </p:txBody>
      </p:sp>
      <p:sp>
        <p:nvSpPr>
          <p:cNvPr id="181322" name="Line 74"/>
          <p:cNvSpPr>
            <a:spLocks noChangeShapeType="1"/>
          </p:cNvSpPr>
          <p:nvPr/>
        </p:nvSpPr>
        <p:spPr bwMode="auto">
          <a:xfrm flipH="1">
            <a:off x="6985489" y="4451350"/>
            <a:ext cx="49823" cy="1588"/>
          </a:xfrm>
          <a:prstGeom prst="line">
            <a:avLst/>
          </a:prstGeom>
          <a:noFill/>
          <a:ln w="0">
            <a:solidFill>
              <a:srgbClr val="000000"/>
            </a:solidFill>
            <a:round/>
            <a:headEnd/>
            <a:tailEnd/>
          </a:ln>
        </p:spPr>
        <p:txBody>
          <a:bodyPr/>
          <a:lstStyle/>
          <a:p>
            <a:endParaRPr lang="fr-FR"/>
          </a:p>
        </p:txBody>
      </p:sp>
      <p:sp>
        <p:nvSpPr>
          <p:cNvPr id="181323" name="Rectangle 75"/>
          <p:cNvSpPr>
            <a:spLocks noChangeArrowheads="1"/>
          </p:cNvSpPr>
          <p:nvPr/>
        </p:nvSpPr>
        <p:spPr bwMode="auto">
          <a:xfrm>
            <a:off x="1830266" y="4370389"/>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24" name="Line 76"/>
          <p:cNvSpPr>
            <a:spLocks noChangeShapeType="1"/>
          </p:cNvSpPr>
          <p:nvPr/>
        </p:nvSpPr>
        <p:spPr bwMode="auto">
          <a:xfrm>
            <a:off x="2117482" y="4137025"/>
            <a:ext cx="49823" cy="1588"/>
          </a:xfrm>
          <a:prstGeom prst="line">
            <a:avLst/>
          </a:prstGeom>
          <a:noFill/>
          <a:ln w="0">
            <a:solidFill>
              <a:srgbClr val="000000"/>
            </a:solidFill>
            <a:round/>
            <a:headEnd/>
            <a:tailEnd/>
          </a:ln>
        </p:spPr>
        <p:txBody>
          <a:bodyPr/>
          <a:lstStyle/>
          <a:p>
            <a:endParaRPr lang="fr-FR"/>
          </a:p>
        </p:txBody>
      </p:sp>
      <p:sp>
        <p:nvSpPr>
          <p:cNvPr id="181325" name="Line 77"/>
          <p:cNvSpPr>
            <a:spLocks noChangeShapeType="1"/>
          </p:cNvSpPr>
          <p:nvPr/>
        </p:nvSpPr>
        <p:spPr bwMode="auto">
          <a:xfrm flipH="1">
            <a:off x="6985489" y="4137025"/>
            <a:ext cx="49823" cy="1588"/>
          </a:xfrm>
          <a:prstGeom prst="line">
            <a:avLst/>
          </a:prstGeom>
          <a:noFill/>
          <a:ln w="0">
            <a:solidFill>
              <a:srgbClr val="000000"/>
            </a:solidFill>
            <a:round/>
            <a:headEnd/>
            <a:tailEnd/>
          </a:ln>
        </p:spPr>
        <p:txBody>
          <a:bodyPr/>
          <a:lstStyle/>
          <a:p>
            <a:endParaRPr lang="fr-FR"/>
          </a:p>
        </p:txBody>
      </p:sp>
      <p:sp>
        <p:nvSpPr>
          <p:cNvPr id="181326" name="Rectangle 78"/>
          <p:cNvSpPr>
            <a:spLocks noChangeArrowheads="1"/>
          </p:cNvSpPr>
          <p:nvPr/>
        </p:nvSpPr>
        <p:spPr bwMode="auto">
          <a:xfrm>
            <a:off x="1836127" y="4056064"/>
            <a:ext cx="198773"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10</a:t>
            </a:r>
            <a:endParaRPr lang="fr-FR" sz="3200" b="1">
              <a:latin typeface="Times New Roman" pitchFamily="18" charset="0"/>
            </a:endParaRPr>
          </a:p>
        </p:txBody>
      </p:sp>
      <p:sp>
        <p:nvSpPr>
          <p:cNvPr id="181327" name="Line 79"/>
          <p:cNvSpPr>
            <a:spLocks noChangeShapeType="1"/>
          </p:cNvSpPr>
          <p:nvPr/>
        </p:nvSpPr>
        <p:spPr bwMode="auto">
          <a:xfrm>
            <a:off x="2117481" y="3984625"/>
            <a:ext cx="4917831" cy="1588"/>
          </a:xfrm>
          <a:prstGeom prst="line">
            <a:avLst/>
          </a:prstGeom>
          <a:noFill/>
          <a:ln w="0">
            <a:solidFill>
              <a:srgbClr val="000000"/>
            </a:solidFill>
            <a:round/>
            <a:headEnd/>
            <a:tailEnd/>
          </a:ln>
        </p:spPr>
        <p:txBody>
          <a:bodyPr/>
          <a:lstStyle/>
          <a:p>
            <a:endParaRPr lang="fr-FR"/>
          </a:p>
        </p:txBody>
      </p:sp>
      <p:sp>
        <p:nvSpPr>
          <p:cNvPr id="181328" name="Freeform 80"/>
          <p:cNvSpPr>
            <a:spLocks/>
          </p:cNvSpPr>
          <p:nvPr/>
        </p:nvSpPr>
        <p:spPr bwMode="auto">
          <a:xfrm>
            <a:off x="2117481" y="3984626"/>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29" name="Line 81"/>
          <p:cNvSpPr>
            <a:spLocks noChangeShapeType="1"/>
          </p:cNvSpPr>
          <p:nvPr/>
        </p:nvSpPr>
        <p:spPr bwMode="auto">
          <a:xfrm flipV="1">
            <a:off x="2117482" y="3984626"/>
            <a:ext cx="1465" cy="1712913"/>
          </a:xfrm>
          <a:prstGeom prst="line">
            <a:avLst/>
          </a:prstGeom>
          <a:noFill/>
          <a:ln w="0">
            <a:solidFill>
              <a:srgbClr val="000000"/>
            </a:solidFill>
            <a:round/>
            <a:headEnd/>
            <a:tailEnd/>
          </a:ln>
        </p:spPr>
        <p:txBody>
          <a:bodyPr/>
          <a:lstStyle/>
          <a:p>
            <a:endParaRPr lang="fr-FR"/>
          </a:p>
        </p:txBody>
      </p:sp>
      <p:sp>
        <p:nvSpPr>
          <p:cNvPr id="181330" name="Rectangle 82"/>
          <p:cNvSpPr>
            <a:spLocks noChangeArrowheads="1"/>
          </p:cNvSpPr>
          <p:nvPr/>
        </p:nvSpPr>
        <p:spPr bwMode="auto">
          <a:xfrm>
            <a:off x="4042997" y="5961064"/>
            <a:ext cx="1332096"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fréquence (MHz)</a:t>
            </a:r>
            <a:endParaRPr lang="fr-FR" sz="3200">
              <a:latin typeface="Times New Roman" pitchFamily="18" charset="0"/>
            </a:endParaRPr>
          </a:p>
        </p:txBody>
      </p:sp>
      <p:sp>
        <p:nvSpPr>
          <p:cNvPr id="181331" name="Rectangle 83"/>
          <p:cNvSpPr>
            <a:spLocks noChangeArrowheads="1"/>
          </p:cNvSpPr>
          <p:nvPr/>
        </p:nvSpPr>
        <p:spPr bwMode="auto">
          <a:xfrm rot="16200000">
            <a:off x="1031717" y="4649222"/>
            <a:ext cx="100508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Énergie (dB)</a:t>
            </a:r>
            <a:endParaRPr lang="fr-FR" sz="3200" b="1">
              <a:latin typeface="Times New Roman" pitchFamily="18" charset="0"/>
            </a:endParaRPr>
          </a:p>
        </p:txBody>
      </p:sp>
      <p:sp>
        <p:nvSpPr>
          <p:cNvPr id="181332" name="Rectangle 84"/>
          <p:cNvSpPr>
            <a:spLocks noChangeArrowheads="1"/>
          </p:cNvSpPr>
          <p:nvPr/>
        </p:nvSpPr>
        <p:spPr bwMode="auto">
          <a:xfrm>
            <a:off x="2878015" y="3638550"/>
            <a:ext cx="3964227"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fréquence</a:t>
            </a:r>
            <a:endParaRPr lang="fr-FR" sz="3200" b="1">
              <a:latin typeface="Times New Roman" pitchFamily="18" charset="0"/>
            </a:endParaRPr>
          </a:p>
        </p:txBody>
      </p:sp>
      <p:sp>
        <p:nvSpPr>
          <p:cNvPr id="181334" name="Rectangle 86"/>
          <p:cNvSpPr>
            <a:spLocks noChangeArrowheads="1"/>
          </p:cNvSpPr>
          <p:nvPr/>
        </p:nvSpPr>
        <p:spPr bwMode="auto">
          <a:xfrm>
            <a:off x="2082312" y="923925"/>
            <a:ext cx="4917831" cy="1712913"/>
          </a:xfrm>
          <a:prstGeom prst="rect">
            <a:avLst/>
          </a:prstGeom>
          <a:noFill/>
          <a:ln w="9525">
            <a:noFill/>
            <a:miter lim="800000"/>
            <a:headEnd/>
            <a:tailEnd/>
          </a:ln>
        </p:spPr>
        <p:txBody>
          <a:bodyPr/>
          <a:lstStyle/>
          <a:p>
            <a:endParaRPr lang="fr-FR"/>
          </a:p>
        </p:txBody>
      </p:sp>
      <p:sp>
        <p:nvSpPr>
          <p:cNvPr id="181335" name="Rectangle 87"/>
          <p:cNvSpPr>
            <a:spLocks noChangeArrowheads="1"/>
          </p:cNvSpPr>
          <p:nvPr/>
        </p:nvSpPr>
        <p:spPr bwMode="auto">
          <a:xfrm>
            <a:off x="2082312" y="923925"/>
            <a:ext cx="4917831" cy="1712913"/>
          </a:xfrm>
          <a:prstGeom prst="rect">
            <a:avLst/>
          </a:prstGeom>
          <a:noFill/>
          <a:ln w="0">
            <a:solidFill>
              <a:srgbClr val="FFFFFF"/>
            </a:solidFill>
            <a:miter lim="800000"/>
            <a:headEnd/>
            <a:tailEnd/>
          </a:ln>
        </p:spPr>
        <p:txBody>
          <a:bodyPr/>
          <a:lstStyle/>
          <a:p>
            <a:endParaRPr lang="fr-FR"/>
          </a:p>
        </p:txBody>
      </p:sp>
      <p:sp>
        <p:nvSpPr>
          <p:cNvPr id="181336" name="Freeform 88"/>
          <p:cNvSpPr>
            <a:spLocks/>
          </p:cNvSpPr>
          <p:nvPr/>
        </p:nvSpPr>
        <p:spPr bwMode="auto">
          <a:xfrm>
            <a:off x="2571751"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7" name="Freeform 89"/>
          <p:cNvSpPr>
            <a:spLocks/>
          </p:cNvSpPr>
          <p:nvPr/>
        </p:nvSpPr>
        <p:spPr bwMode="auto">
          <a:xfrm>
            <a:off x="3069982"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8" name="Freeform 90"/>
          <p:cNvSpPr>
            <a:spLocks/>
          </p:cNvSpPr>
          <p:nvPr/>
        </p:nvSpPr>
        <p:spPr bwMode="auto">
          <a:xfrm>
            <a:off x="3557954"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39" name="Freeform 91"/>
          <p:cNvSpPr>
            <a:spLocks/>
          </p:cNvSpPr>
          <p:nvPr/>
        </p:nvSpPr>
        <p:spPr bwMode="auto">
          <a:xfrm>
            <a:off x="4047392"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0" name="Freeform 92"/>
          <p:cNvSpPr>
            <a:spLocks/>
          </p:cNvSpPr>
          <p:nvPr/>
        </p:nvSpPr>
        <p:spPr bwMode="auto">
          <a:xfrm>
            <a:off x="4545623"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1" name="Freeform 93"/>
          <p:cNvSpPr>
            <a:spLocks/>
          </p:cNvSpPr>
          <p:nvPr/>
        </p:nvSpPr>
        <p:spPr bwMode="auto">
          <a:xfrm>
            <a:off x="5035061" y="923925"/>
            <a:ext cx="1466"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2" name="Freeform 94"/>
          <p:cNvSpPr>
            <a:spLocks/>
          </p:cNvSpPr>
          <p:nvPr/>
        </p:nvSpPr>
        <p:spPr bwMode="auto">
          <a:xfrm>
            <a:off x="5523036"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3" name="Freeform 95"/>
          <p:cNvSpPr>
            <a:spLocks/>
          </p:cNvSpPr>
          <p:nvPr/>
        </p:nvSpPr>
        <p:spPr bwMode="auto">
          <a:xfrm>
            <a:off x="6012474"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4" name="Freeform 96"/>
          <p:cNvSpPr>
            <a:spLocks/>
          </p:cNvSpPr>
          <p:nvPr/>
        </p:nvSpPr>
        <p:spPr bwMode="auto">
          <a:xfrm>
            <a:off x="6510705"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5" name="Freeform 97"/>
          <p:cNvSpPr>
            <a:spLocks/>
          </p:cNvSpPr>
          <p:nvPr/>
        </p:nvSpPr>
        <p:spPr bwMode="auto">
          <a:xfrm>
            <a:off x="7000143" y="923925"/>
            <a:ext cx="1465" cy="1712913"/>
          </a:xfrm>
          <a:custGeom>
            <a:avLst/>
            <a:gdLst/>
            <a:ahLst/>
            <a:cxnLst>
              <a:cxn ang="0">
                <a:pos x="0" y="169"/>
              </a:cxn>
              <a:cxn ang="0">
                <a:pos x="0" y="0"/>
              </a:cxn>
              <a:cxn ang="0">
                <a:pos x="0" y="0"/>
              </a:cxn>
            </a:cxnLst>
            <a:rect l="0" t="0" r="r" b="b"/>
            <a:pathLst>
              <a:path h="169">
                <a:moveTo>
                  <a:pt x="0" y="169"/>
                </a:moveTo>
                <a:lnTo>
                  <a:pt x="0" y="0"/>
                </a:lnTo>
                <a:lnTo>
                  <a:pt x="0" y="0"/>
                </a:lnTo>
              </a:path>
            </a:pathLst>
          </a:custGeom>
          <a:noFill/>
          <a:ln w="0">
            <a:solidFill>
              <a:srgbClr val="000000"/>
            </a:solidFill>
            <a:prstDash val="sysDot"/>
            <a:round/>
            <a:headEnd/>
            <a:tailEnd/>
          </a:ln>
        </p:spPr>
        <p:txBody>
          <a:bodyPr/>
          <a:lstStyle/>
          <a:p>
            <a:endParaRPr lang="fr-FR"/>
          </a:p>
        </p:txBody>
      </p:sp>
      <p:sp>
        <p:nvSpPr>
          <p:cNvPr id="181346" name="Freeform 98"/>
          <p:cNvSpPr>
            <a:spLocks/>
          </p:cNvSpPr>
          <p:nvPr/>
        </p:nvSpPr>
        <p:spPr bwMode="auto">
          <a:xfrm>
            <a:off x="2082312" y="26368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7" name="Freeform 99"/>
          <p:cNvSpPr>
            <a:spLocks/>
          </p:cNvSpPr>
          <p:nvPr/>
        </p:nvSpPr>
        <p:spPr bwMode="auto">
          <a:xfrm>
            <a:off x="2082312" y="221138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8" name="Freeform 100"/>
          <p:cNvSpPr>
            <a:spLocks/>
          </p:cNvSpPr>
          <p:nvPr/>
        </p:nvSpPr>
        <p:spPr bwMode="auto">
          <a:xfrm>
            <a:off x="2082312" y="1785939"/>
            <a:ext cx="4917831" cy="1587"/>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49" name="Freeform 101"/>
          <p:cNvSpPr>
            <a:spLocks/>
          </p:cNvSpPr>
          <p:nvPr/>
        </p:nvSpPr>
        <p:spPr bwMode="auto">
          <a:xfrm>
            <a:off x="2082312" y="134937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0" name="Freeform 102"/>
          <p:cNvSpPr>
            <a:spLocks/>
          </p:cNvSpPr>
          <p:nvPr/>
        </p:nvSpPr>
        <p:spPr bwMode="auto">
          <a:xfrm>
            <a:off x="2082312" y="923925"/>
            <a:ext cx="4917831" cy="1588"/>
          </a:xfrm>
          <a:custGeom>
            <a:avLst/>
            <a:gdLst/>
            <a:ahLst/>
            <a:cxnLst>
              <a:cxn ang="0">
                <a:pos x="0" y="0"/>
              </a:cxn>
              <a:cxn ang="0">
                <a:pos x="493" y="0"/>
              </a:cxn>
              <a:cxn ang="0">
                <a:pos x="493" y="0"/>
              </a:cxn>
            </a:cxnLst>
            <a:rect l="0" t="0" r="r" b="b"/>
            <a:pathLst>
              <a:path w="493">
                <a:moveTo>
                  <a:pt x="0" y="0"/>
                </a:moveTo>
                <a:lnTo>
                  <a:pt x="493" y="0"/>
                </a:lnTo>
                <a:lnTo>
                  <a:pt x="493" y="0"/>
                </a:lnTo>
              </a:path>
            </a:pathLst>
          </a:custGeom>
          <a:noFill/>
          <a:ln w="0">
            <a:solidFill>
              <a:srgbClr val="000000"/>
            </a:solidFill>
            <a:prstDash val="sysDot"/>
            <a:round/>
            <a:headEnd/>
            <a:tailEnd/>
          </a:ln>
        </p:spPr>
        <p:txBody>
          <a:bodyPr/>
          <a:lstStyle/>
          <a:p>
            <a:endParaRPr lang="fr-FR"/>
          </a:p>
        </p:txBody>
      </p:sp>
      <p:sp>
        <p:nvSpPr>
          <p:cNvPr id="181351" name="Line 103"/>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352" name="Freeform 104"/>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353" name="Line 105"/>
          <p:cNvSpPr>
            <a:spLocks noChangeShapeType="1"/>
          </p:cNvSpPr>
          <p:nvPr/>
        </p:nvSpPr>
        <p:spPr bwMode="auto">
          <a:xfrm>
            <a:off x="2082312" y="2636839"/>
            <a:ext cx="4917831" cy="1587"/>
          </a:xfrm>
          <a:prstGeom prst="line">
            <a:avLst/>
          </a:prstGeom>
          <a:noFill/>
          <a:ln w="0">
            <a:solidFill>
              <a:srgbClr val="000000"/>
            </a:solidFill>
            <a:round/>
            <a:headEnd/>
            <a:tailEnd/>
          </a:ln>
        </p:spPr>
        <p:txBody>
          <a:bodyPr/>
          <a:lstStyle/>
          <a:p>
            <a:endParaRPr lang="fr-FR"/>
          </a:p>
        </p:txBody>
      </p:sp>
      <p:sp>
        <p:nvSpPr>
          <p:cNvPr id="181354" name="Rectangle 106"/>
          <p:cNvSpPr>
            <a:spLocks noChangeArrowheads="1"/>
          </p:cNvSpPr>
          <p:nvPr/>
        </p:nvSpPr>
        <p:spPr bwMode="auto">
          <a:xfrm>
            <a:off x="2048608"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55" name="Line 107"/>
          <p:cNvSpPr>
            <a:spLocks noChangeShapeType="1"/>
          </p:cNvSpPr>
          <p:nvPr/>
        </p:nvSpPr>
        <p:spPr bwMode="auto">
          <a:xfrm flipV="1">
            <a:off x="2571751" y="2586038"/>
            <a:ext cx="1465" cy="50800"/>
          </a:xfrm>
          <a:prstGeom prst="line">
            <a:avLst/>
          </a:prstGeom>
          <a:noFill/>
          <a:ln w="0">
            <a:solidFill>
              <a:srgbClr val="000000"/>
            </a:solidFill>
            <a:round/>
            <a:headEnd/>
            <a:tailEnd/>
          </a:ln>
        </p:spPr>
        <p:txBody>
          <a:bodyPr/>
          <a:lstStyle/>
          <a:p>
            <a:endParaRPr lang="fr-FR"/>
          </a:p>
        </p:txBody>
      </p:sp>
      <p:sp>
        <p:nvSpPr>
          <p:cNvPr id="181356" name="Line 108"/>
          <p:cNvSpPr>
            <a:spLocks noChangeShapeType="1"/>
          </p:cNvSpPr>
          <p:nvPr/>
        </p:nvSpPr>
        <p:spPr bwMode="auto">
          <a:xfrm>
            <a:off x="2571751" y="923925"/>
            <a:ext cx="1465" cy="50800"/>
          </a:xfrm>
          <a:prstGeom prst="line">
            <a:avLst/>
          </a:prstGeom>
          <a:noFill/>
          <a:ln w="0">
            <a:solidFill>
              <a:srgbClr val="000000"/>
            </a:solidFill>
            <a:round/>
            <a:headEnd/>
            <a:tailEnd/>
          </a:ln>
        </p:spPr>
        <p:txBody>
          <a:bodyPr/>
          <a:lstStyle/>
          <a:p>
            <a:endParaRPr lang="fr-FR"/>
          </a:p>
        </p:txBody>
      </p:sp>
      <p:sp>
        <p:nvSpPr>
          <p:cNvPr id="181357" name="Rectangle 109"/>
          <p:cNvSpPr>
            <a:spLocks noChangeArrowheads="1"/>
          </p:cNvSpPr>
          <p:nvPr/>
        </p:nvSpPr>
        <p:spPr bwMode="auto">
          <a:xfrm>
            <a:off x="2536581"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58" name="Line 110"/>
          <p:cNvSpPr>
            <a:spLocks noChangeShapeType="1"/>
          </p:cNvSpPr>
          <p:nvPr/>
        </p:nvSpPr>
        <p:spPr bwMode="auto">
          <a:xfrm flipV="1">
            <a:off x="3069982" y="2586038"/>
            <a:ext cx="1465" cy="50800"/>
          </a:xfrm>
          <a:prstGeom prst="line">
            <a:avLst/>
          </a:prstGeom>
          <a:noFill/>
          <a:ln w="0">
            <a:solidFill>
              <a:srgbClr val="000000"/>
            </a:solidFill>
            <a:round/>
            <a:headEnd/>
            <a:tailEnd/>
          </a:ln>
        </p:spPr>
        <p:txBody>
          <a:bodyPr/>
          <a:lstStyle/>
          <a:p>
            <a:endParaRPr lang="fr-FR"/>
          </a:p>
        </p:txBody>
      </p:sp>
      <p:sp>
        <p:nvSpPr>
          <p:cNvPr id="181359" name="Line 111"/>
          <p:cNvSpPr>
            <a:spLocks noChangeShapeType="1"/>
          </p:cNvSpPr>
          <p:nvPr/>
        </p:nvSpPr>
        <p:spPr bwMode="auto">
          <a:xfrm>
            <a:off x="3069982" y="923925"/>
            <a:ext cx="1465" cy="50800"/>
          </a:xfrm>
          <a:prstGeom prst="line">
            <a:avLst/>
          </a:prstGeom>
          <a:noFill/>
          <a:ln w="0">
            <a:solidFill>
              <a:srgbClr val="000000"/>
            </a:solidFill>
            <a:round/>
            <a:headEnd/>
            <a:tailEnd/>
          </a:ln>
        </p:spPr>
        <p:txBody>
          <a:bodyPr/>
          <a:lstStyle/>
          <a:p>
            <a:endParaRPr lang="fr-FR"/>
          </a:p>
        </p:txBody>
      </p:sp>
      <p:sp>
        <p:nvSpPr>
          <p:cNvPr id="181360" name="Rectangle 112"/>
          <p:cNvSpPr>
            <a:spLocks noChangeArrowheads="1"/>
          </p:cNvSpPr>
          <p:nvPr/>
        </p:nvSpPr>
        <p:spPr bwMode="auto">
          <a:xfrm>
            <a:off x="3034812"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61" name="Line 113"/>
          <p:cNvSpPr>
            <a:spLocks noChangeShapeType="1"/>
          </p:cNvSpPr>
          <p:nvPr/>
        </p:nvSpPr>
        <p:spPr bwMode="auto">
          <a:xfrm flipV="1">
            <a:off x="3557954" y="2586038"/>
            <a:ext cx="1466" cy="50800"/>
          </a:xfrm>
          <a:prstGeom prst="line">
            <a:avLst/>
          </a:prstGeom>
          <a:noFill/>
          <a:ln w="0">
            <a:solidFill>
              <a:srgbClr val="000000"/>
            </a:solidFill>
            <a:round/>
            <a:headEnd/>
            <a:tailEnd/>
          </a:ln>
        </p:spPr>
        <p:txBody>
          <a:bodyPr/>
          <a:lstStyle/>
          <a:p>
            <a:endParaRPr lang="fr-FR"/>
          </a:p>
        </p:txBody>
      </p:sp>
      <p:sp>
        <p:nvSpPr>
          <p:cNvPr id="181362" name="Line 114"/>
          <p:cNvSpPr>
            <a:spLocks noChangeShapeType="1"/>
          </p:cNvSpPr>
          <p:nvPr/>
        </p:nvSpPr>
        <p:spPr bwMode="auto">
          <a:xfrm>
            <a:off x="3557954" y="923925"/>
            <a:ext cx="1466" cy="50800"/>
          </a:xfrm>
          <a:prstGeom prst="line">
            <a:avLst/>
          </a:prstGeom>
          <a:noFill/>
          <a:ln w="0">
            <a:solidFill>
              <a:srgbClr val="000000"/>
            </a:solidFill>
            <a:round/>
            <a:headEnd/>
            <a:tailEnd/>
          </a:ln>
        </p:spPr>
        <p:txBody>
          <a:bodyPr/>
          <a:lstStyle/>
          <a:p>
            <a:endParaRPr lang="fr-FR"/>
          </a:p>
        </p:txBody>
      </p:sp>
      <p:sp>
        <p:nvSpPr>
          <p:cNvPr id="181363" name="Rectangle 115"/>
          <p:cNvSpPr>
            <a:spLocks noChangeArrowheads="1"/>
          </p:cNvSpPr>
          <p:nvPr/>
        </p:nvSpPr>
        <p:spPr bwMode="auto">
          <a:xfrm>
            <a:off x="3524250"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64" name="Line 116"/>
          <p:cNvSpPr>
            <a:spLocks noChangeShapeType="1"/>
          </p:cNvSpPr>
          <p:nvPr/>
        </p:nvSpPr>
        <p:spPr bwMode="auto">
          <a:xfrm flipV="1">
            <a:off x="4047392" y="2586038"/>
            <a:ext cx="1466" cy="50800"/>
          </a:xfrm>
          <a:prstGeom prst="line">
            <a:avLst/>
          </a:prstGeom>
          <a:noFill/>
          <a:ln w="0">
            <a:solidFill>
              <a:srgbClr val="000000"/>
            </a:solidFill>
            <a:round/>
            <a:headEnd/>
            <a:tailEnd/>
          </a:ln>
        </p:spPr>
        <p:txBody>
          <a:bodyPr/>
          <a:lstStyle/>
          <a:p>
            <a:endParaRPr lang="fr-FR"/>
          </a:p>
        </p:txBody>
      </p:sp>
      <p:sp>
        <p:nvSpPr>
          <p:cNvPr id="181365" name="Line 117"/>
          <p:cNvSpPr>
            <a:spLocks noChangeShapeType="1"/>
          </p:cNvSpPr>
          <p:nvPr/>
        </p:nvSpPr>
        <p:spPr bwMode="auto">
          <a:xfrm>
            <a:off x="4047392" y="923925"/>
            <a:ext cx="1466" cy="50800"/>
          </a:xfrm>
          <a:prstGeom prst="line">
            <a:avLst/>
          </a:prstGeom>
          <a:noFill/>
          <a:ln w="0">
            <a:solidFill>
              <a:srgbClr val="000000"/>
            </a:solidFill>
            <a:round/>
            <a:headEnd/>
            <a:tailEnd/>
          </a:ln>
        </p:spPr>
        <p:txBody>
          <a:bodyPr/>
          <a:lstStyle/>
          <a:p>
            <a:endParaRPr lang="fr-FR"/>
          </a:p>
        </p:txBody>
      </p:sp>
      <p:sp>
        <p:nvSpPr>
          <p:cNvPr id="181366" name="Rectangle 118"/>
          <p:cNvSpPr>
            <a:spLocks noChangeArrowheads="1"/>
          </p:cNvSpPr>
          <p:nvPr/>
        </p:nvSpPr>
        <p:spPr bwMode="auto">
          <a:xfrm>
            <a:off x="4013689" y="2676526"/>
            <a:ext cx="158698"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67" name="Line 119"/>
          <p:cNvSpPr>
            <a:spLocks noChangeShapeType="1"/>
          </p:cNvSpPr>
          <p:nvPr/>
        </p:nvSpPr>
        <p:spPr bwMode="auto">
          <a:xfrm flipV="1">
            <a:off x="4545623" y="2586038"/>
            <a:ext cx="1466" cy="50800"/>
          </a:xfrm>
          <a:prstGeom prst="line">
            <a:avLst/>
          </a:prstGeom>
          <a:noFill/>
          <a:ln w="0">
            <a:solidFill>
              <a:srgbClr val="000000"/>
            </a:solidFill>
            <a:round/>
            <a:headEnd/>
            <a:tailEnd/>
          </a:ln>
        </p:spPr>
        <p:txBody>
          <a:bodyPr/>
          <a:lstStyle/>
          <a:p>
            <a:endParaRPr lang="fr-FR"/>
          </a:p>
        </p:txBody>
      </p:sp>
      <p:sp>
        <p:nvSpPr>
          <p:cNvPr id="181368" name="Line 120"/>
          <p:cNvSpPr>
            <a:spLocks noChangeShapeType="1"/>
          </p:cNvSpPr>
          <p:nvPr/>
        </p:nvSpPr>
        <p:spPr bwMode="auto">
          <a:xfrm>
            <a:off x="4545623" y="923925"/>
            <a:ext cx="1466" cy="50800"/>
          </a:xfrm>
          <a:prstGeom prst="line">
            <a:avLst/>
          </a:prstGeom>
          <a:noFill/>
          <a:ln w="0">
            <a:solidFill>
              <a:srgbClr val="000000"/>
            </a:solidFill>
            <a:round/>
            <a:headEnd/>
            <a:tailEnd/>
          </a:ln>
        </p:spPr>
        <p:txBody>
          <a:bodyPr/>
          <a:lstStyle/>
          <a:p>
            <a:endParaRPr lang="fr-FR"/>
          </a:p>
        </p:txBody>
      </p:sp>
      <p:sp>
        <p:nvSpPr>
          <p:cNvPr id="181369" name="Rectangle 121"/>
          <p:cNvSpPr>
            <a:spLocks noChangeArrowheads="1"/>
          </p:cNvSpPr>
          <p:nvPr/>
        </p:nvSpPr>
        <p:spPr bwMode="auto">
          <a:xfrm>
            <a:off x="453976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70" name="Line 122"/>
          <p:cNvSpPr>
            <a:spLocks noChangeShapeType="1"/>
          </p:cNvSpPr>
          <p:nvPr/>
        </p:nvSpPr>
        <p:spPr bwMode="auto">
          <a:xfrm flipV="1">
            <a:off x="5035061" y="2586038"/>
            <a:ext cx="1466" cy="50800"/>
          </a:xfrm>
          <a:prstGeom prst="line">
            <a:avLst/>
          </a:prstGeom>
          <a:noFill/>
          <a:ln w="0">
            <a:solidFill>
              <a:srgbClr val="000000"/>
            </a:solidFill>
            <a:round/>
            <a:headEnd/>
            <a:tailEnd/>
          </a:ln>
        </p:spPr>
        <p:txBody>
          <a:bodyPr/>
          <a:lstStyle/>
          <a:p>
            <a:endParaRPr lang="fr-FR"/>
          </a:p>
        </p:txBody>
      </p:sp>
      <p:sp>
        <p:nvSpPr>
          <p:cNvPr id="181371" name="Line 123"/>
          <p:cNvSpPr>
            <a:spLocks noChangeShapeType="1"/>
          </p:cNvSpPr>
          <p:nvPr/>
        </p:nvSpPr>
        <p:spPr bwMode="auto">
          <a:xfrm>
            <a:off x="5035061" y="923925"/>
            <a:ext cx="1466" cy="50800"/>
          </a:xfrm>
          <a:prstGeom prst="line">
            <a:avLst/>
          </a:prstGeom>
          <a:noFill/>
          <a:ln w="0">
            <a:solidFill>
              <a:srgbClr val="000000"/>
            </a:solidFill>
            <a:round/>
            <a:headEnd/>
            <a:tailEnd/>
          </a:ln>
        </p:spPr>
        <p:txBody>
          <a:bodyPr/>
          <a:lstStyle/>
          <a:p>
            <a:endParaRPr lang="fr-FR"/>
          </a:p>
        </p:txBody>
      </p:sp>
      <p:sp>
        <p:nvSpPr>
          <p:cNvPr id="181372" name="Rectangle 124"/>
          <p:cNvSpPr>
            <a:spLocks noChangeArrowheads="1"/>
          </p:cNvSpPr>
          <p:nvPr/>
        </p:nvSpPr>
        <p:spPr bwMode="auto">
          <a:xfrm>
            <a:off x="5029200"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73" name="Line 125"/>
          <p:cNvSpPr>
            <a:spLocks noChangeShapeType="1"/>
          </p:cNvSpPr>
          <p:nvPr/>
        </p:nvSpPr>
        <p:spPr bwMode="auto">
          <a:xfrm flipV="1">
            <a:off x="5523036" y="2586038"/>
            <a:ext cx="1465" cy="50800"/>
          </a:xfrm>
          <a:prstGeom prst="line">
            <a:avLst/>
          </a:prstGeom>
          <a:noFill/>
          <a:ln w="0">
            <a:solidFill>
              <a:srgbClr val="000000"/>
            </a:solidFill>
            <a:round/>
            <a:headEnd/>
            <a:tailEnd/>
          </a:ln>
        </p:spPr>
        <p:txBody>
          <a:bodyPr/>
          <a:lstStyle/>
          <a:p>
            <a:endParaRPr lang="fr-FR"/>
          </a:p>
        </p:txBody>
      </p:sp>
      <p:sp>
        <p:nvSpPr>
          <p:cNvPr id="181374" name="Line 126"/>
          <p:cNvSpPr>
            <a:spLocks noChangeShapeType="1"/>
          </p:cNvSpPr>
          <p:nvPr/>
        </p:nvSpPr>
        <p:spPr bwMode="auto">
          <a:xfrm>
            <a:off x="5523036" y="923925"/>
            <a:ext cx="1465" cy="50800"/>
          </a:xfrm>
          <a:prstGeom prst="line">
            <a:avLst/>
          </a:prstGeom>
          <a:noFill/>
          <a:ln w="0">
            <a:solidFill>
              <a:srgbClr val="000000"/>
            </a:solidFill>
            <a:round/>
            <a:headEnd/>
            <a:tailEnd/>
          </a:ln>
        </p:spPr>
        <p:txBody>
          <a:bodyPr/>
          <a:lstStyle/>
          <a:p>
            <a:endParaRPr lang="fr-FR"/>
          </a:p>
        </p:txBody>
      </p:sp>
      <p:sp>
        <p:nvSpPr>
          <p:cNvPr id="181375" name="Rectangle 127"/>
          <p:cNvSpPr>
            <a:spLocks noChangeArrowheads="1"/>
          </p:cNvSpPr>
          <p:nvPr/>
        </p:nvSpPr>
        <p:spPr bwMode="auto">
          <a:xfrm>
            <a:off x="5517174"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376" name="Line 128"/>
          <p:cNvSpPr>
            <a:spLocks noChangeShapeType="1"/>
          </p:cNvSpPr>
          <p:nvPr/>
        </p:nvSpPr>
        <p:spPr bwMode="auto">
          <a:xfrm flipV="1">
            <a:off x="6012474" y="2586038"/>
            <a:ext cx="1465" cy="50800"/>
          </a:xfrm>
          <a:prstGeom prst="line">
            <a:avLst/>
          </a:prstGeom>
          <a:noFill/>
          <a:ln w="0">
            <a:solidFill>
              <a:srgbClr val="000000"/>
            </a:solidFill>
            <a:round/>
            <a:headEnd/>
            <a:tailEnd/>
          </a:ln>
        </p:spPr>
        <p:txBody>
          <a:bodyPr/>
          <a:lstStyle/>
          <a:p>
            <a:endParaRPr lang="fr-FR"/>
          </a:p>
        </p:txBody>
      </p:sp>
      <p:sp>
        <p:nvSpPr>
          <p:cNvPr id="181377" name="Line 129"/>
          <p:cNvSpPr>
            <a:spLocks noChangeShapeType="1"/>
          </p:cNvSpPr>
          <p:nvPr/>
        </p:nvSpPr>
        <p:spPr bwMode="auto">
          <a:xfrm>
            <a:off x="6012474" y="923925"/>
            <a:ext cx="1465" cy="50800"/>
          </a:xfrm>
          <a:prstGeom prst="line">
            <a:avLst/>
          </a:prstGeom>
          <a:noFill/>
          <a:ln w="0">
            <a:solidFill>
              <a:srgbClr val="000000"/>
            </a:solidFill>
            <a:round/>
            <a:headEnd/>
            <a:tailEnd/>
          </a:ln>
        </p:spPr>
        <p:txBody>
          <a:bodyPr/>
          <a:lstStyle/>
          <a:p>
            <a:endParaRPr lang="fr-FR"/>
          </a:p>
        </p:txBody>
      </p:sp>
      <p:sp>
        <p:nvSpPr>
          <p:cNvPr id="181378" name="Rectangle 130"/>
          <p:cNvSpPr>
            <a:spLocks noChangeArrowheads="1"/>
          </p:cNvSpPr>
          <p:nvPr/>
        </p:nvSpPr>
        <p:spPr bwMode="auto">
          <a:xfrm>
            <a:off x="600661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3</a:t>
            </a:r>
            <a:endParaRPr lang="fr-FR" sz="3200" b="1">
              <a:latin typeface="Times New Roman" pitchFamily="18" charset="0"/>
            </a:endParaRPr>
          </a:p>
        </p:txBody>
      </p:sp>
      <p:sp>
        <p:nvSpPr>
          <p:cNvPr id="181379" name="Line 131"/>
          <p:cNvSpPr>
            <a:spLocks noChangeShapeType="1"/>
          </p:cNvSpPr>
          <p:nvPr/>
        </p:nvSpPr>
        <p:spPr bwMode="auto">
          <a:xfrm flipV="1">
            <a:off x="6510705" y="2586038"/>
            <a:ext cx="1465" cy="50800"/>
          </a:xfrm>
          <a:prstGeom prst="line">
            <a:avLst/>
          </a:prstGeom>
          <a:noFill/>
          <a:ln w="0">
            <a:solidFill>
              <a:srgbClr val="000000"/>
            </a:solidFill>
            <a:round/>
            <a:headEnd/>
            <a:tailEnd/>
          </a:ln>
        </p:spPr>
        <p:txBody>
          <a:bodyPr/>
          <a:lstStyle/>
          <a:p>
            <a:endParaRPr lang="fr-FR"/>
          </a:p>
        </p:txBody>
      </p:sp>
      <p:sp>
        <p:nvSpPr>
          <p:cNvPr id="181380" name="Line 132"/>
          <p:cNvSpPr>
            <a:spLocks noChangeShapeType="1"/>
          </p:cNvSpPr>
          <p:nvPr/>
        </p:nvSpPr>
        <p:spPr bwMode="auto">
          <a:xfrm>
            <a:off x="6510705" y="923925"/>
            <a:ext cx="1465" cy="50800"/>
          </a:xfrm>
          <a:prstGeom prst="line">
            <a:avLst/>
          </a:prstGeom>
          <a:noFill/>
          <a:ln w="0">
            <a:solidFill>
              <a:srgbClr val="000000"/>
            </a:solidFill>
            <a:round/>
            <a:headEnd/>
            <a:tailEnd/>
          </a:ln>
        </p:spPr>
        <p:txBody>
          <a:bodyPr/>
          <a:lstStyle/>
          <a:p>
            <a:endParaRPr lang="fr-FR"/>
          </a:p>
        </p:txBody>
      </p:sp>
      <p:sp>
        <p:nvSpPr>
          <p:cNvPr id="181381" name="Rectangle 133"/>
          <p:cNvSpPr>
            <a:spLocks noChangeArrowheads="1"/>
          </p:cNvSpPr>
          <p:nvPr/>
        </p:nvSpPr>
        <p:spPr bwMode="auto">
          <a:xfrm>
            <a:off x="6504843"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4</a:t>
            </a:r>
            <a:endParaRPr lang="fr-FR" sz="3200" b="1">
              <a:latin typeface="Times New Roman" pitchFamily="18" charset="0"/>
            </a:endParaRPr>
          </a:p>
        </p:txBody>
      </p:sp>
      <p:sp>
        <p:nvSpPr>
          <p:cNvPr id="181382" name="Line 134"/>
          <p:cNvSpPr>
            <a:spLocks noChangeShapeType="1"/>
          </p:cNvSpPr>
          <p:nvPr/>
        </p:nvSpPr>
        <p:spPr bwMode="auto">
          <a:xfrm flipV="1">
            <a:off x="7000143" y="2586038"/>
            <a:ext cx="1465" cy="50800"/>
          </a:xfrm>
          <a:prstGeom prst="line">
            <a:avLst/>
          </a:prstGeom>
          <a:noFill/>
          <a:ln w="0">
            <a:solidFill>
              <a:srgbClr val="000000"/>
            </a:solidFill>
            <a:round/>
            <a:headEnd/>
            <a:tailEnd/>
          </a:ln>
        </p:spPr>
        <p:txBody>
          <a:bodyPr/>
          <a:lstStyle/>
          <a:p>
            <a:endParaRPr lang="fr-FR"/>
          </a:p>
        </p:txBody>
      </p:sp>
      <p:sp>
        <p:nvSpPr>
          <p:cNvPr id="181383" name="Line 135"/>
          <p:cNvSpPr>
            <a:spLocks noChangeShapeType="1"/>
          </p:cNvSpPr>
          <p:nvPr/>
        </p:nvSpPr>
        <p:spPr bwMode="auto">
          <a:xfrm>
            <a:off x="7000143" y="923925"/>
            <a:ext cx="1465" cy="50800"/>
          </a:xfrm>
          <a:prstGeom prst="line">
            <a:avLst/>
          </a:prstGeom>
          <a:noFill/>
          <a:ln w="0">
            <a:solidFill>
              <a:srgbClr val="000000"/>
            </a:solidFill>
            <a:round/>
            <a:headEnd/>
            <a:tailEnd/>
          </a:ln>
        </p:spPr>
        <p:txBody>
          <a:bodyPr/>
          <a:lstStyle/>
          <a:p>
            <a:endParaRPr lang="fr-FR"/>
          </a:p>
        </p:txBody>
      </p:sp>
      <p:sp>
        <p:nvSpPr>
          <p:cNvPr id="181384" name="Rectangle 136"/>
          <p:cNvSpPr>
            <a:spLocks noChangeArrowheads="1"/>
          </p:cNvSpPr>
          <p:nvPr/>
        </p:nvSpPr>
        <p:spPr bwMode="auto">
          <a:xfrm>
            <a:off x="6994282" y="267652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5</a:t>
            </a:r>
            <a:endParaRPr lang="fr-FR" sz="3200" b="1">
              <a:latin typeface="Times New Roman" pitchFamily="18" charset="0"/>
            </a:endParaRPr>
          </a:p>
        </p:txBody>
      </p:sp>
      <p:sp>
        <p:nvSpPr>
          <p:cNvPr id="181385" name="Line 137"/>
          <p:cNvSpPr>
            <a:spLocks noChangeShapeType="1"/>
          </p:cNvSpPr>
          <p:nvPr/>
        </p:nvSpPr>
        <p:spPr bwMode="auto">
          <a:xfrm>
            <a:off x="2082313" y="2636839"/>
            <a:ext cx="49823" cy="1587"/>
          </a:xfrm>
          <a:prstGeom prst="line">
            <a:avLst/>
          </a:prstGeom>
          <a:noFill/>
          <a:ln w="0">
            <a:solidFill>
              <a:srgbClr val="000000"/>
            </a:solidFill>
            <a:round/>
            <a:headEnd/>
            <a:tailEnd/>
          </a:ln>
        </p:spPr>
        <p:txBody>
          <a:bodyPr/>
          <a:lstStyle/>
          <a:p>
            <a:endParaRPr lang="fr-FR"/>
          </a:p>
        </p:txBody>
      </p:sp>
      <p:sp>
        <p:nvSpPr>
          <p:cNvPr id="181386" name="Line 138"/>
          <p:cNvSpPr>
            <a:spLocks noChangeShapeType="1"/>
          </p:cNvSpPr>
          <p:nvPr/>
        </p:nvSpPr>
        <p:spPr bwMode="auto">
          <a:xfrm flipH="1">
            <a:off x="6950320" y="2636839"/>
            <a:ext cx="49823" cy="1587"/>
          </a:xfrm>
          <a:prstGeom prst="line">
            <a:avLst/>
          </a:prstGeom>
          <a:noFill/>
          <a:ln w="0">
            <a:solidFill>
              <a:srgbClr val="000000"/>
            </a:solidFill>
            <a:round/>
            <a:headEnd/>
            <a:tailEnd/>
          </a:ln>
        </p:spPr>
        <p:txBody>
          <a:bodyPr/>
          <a:lstStyle/>
          <a:p>
            <a:endParaRPr lang="fr-FR"/>
          </a:p>
        </p:txBody>
      </p:sp>
      <p:sp>
        <p:nvSpPr>
          <p:cNvPr id="181387" name="Rectangle 139"/>
          <p:cNvSpPr>
            <a:spLocks noChangeArrowheads="1"/>
          </p:cNvSpPr>
          <p:nvPr/>
        </p:nvSpPr>
        <p:spPr bwMode="auto">
          <a:xfrm>
            <a:off x="1815612" y="25558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0</a:t>
            </a:r>
            <a:endParaRPr lang="fr-FR" sz="3200" b="1">
              <a:latin typeface="Times New Roman" pitchFamily="18" charset="0"/>
            </a:endParaRPr>
          </a:p>
        </p:txBody>
      </p:sp>
      <p:sp>
        <p:nvSpPr>
          <p:cNvPr id="181388" name="Line 140"/>
          <p:cNvSpPr>
            <a:spLocks noChangeShapeType="1"/>
          </p:cNvSpPr>
          <p:nvPr/>
        </p:nvSpPr>
        <p:spPr bwMode="auto">
          <a:xfrm>
            <a:off x="2082313" y="2211389"/>
            <a:ext cx="49823" cy="1587"/>
          </a:xfrm>
          <a:prstGeom prst="line">
            <a:avLst/>
          </a:prstGeom>
          <a:noFill/>
          <a:ln w="0">
            <a:solidFill>
              <a:srgbClr val="000000"/>
            </a:solidFill>
            <a:round/>
            <a:headEnd/>
            <a:tailEnd/>
          </a:ln>
        </p:spPr>
        <p:txBody>
          <a:bodyPr/>
          <a:lstStyle/>
          <a:p>
            <a:endParaRPr lang="fr-FR"/>
          </a:p>
        </p:txBody>
      </p:sp>
      <p:sp>
        <p:nvSpPr>
          <p:cNvPr id="181389" name="Line 141"/>
          <p:cNvSpPr>
            <a:spLocks noChangeShapeType="1"/>
          </p:cNvSpPr>
          <p:nvPr/>
        </p:nvSpPr>
        <p:spPr bwMode="auto">
          <a:xfrm flipH="1">
            <a:off x="6950320" y="2211389"/>
            <a:ext cx="49823" cy="1587"/>
          </a:xfrm>
          <a:prstGeom prst="line">
            <a:avLst/>
          </a:prstGeom>
          <a:noFill/>
          <a:ln w="0">
            <a:solidFill>
              <a:srgbClr val="000000"/>
            </a:solidFill>
            <a:round/>
            <a:headEnd/>
            <a:tailEnd/>
          </a:ln>
        </p:spPr>
        <p:txBody>
          <a:bodyPr/>
          <a:lstStyle/>
          <a:p>
            <a:endParaRPr lang="fr-FR"/>
          </a:p>
        </p:txBody>
      </p:sp>
      <p:sp>
        <p:nvSpPr>
          <p:cNvPr id="181390" name="Rectangle 142"/>
          <p:cNvSpPr>
            <a:spLocks noChangeArrowheads="1"/>
          </p:cNvSpPr>
          <p:nvPr/>
        </p:nvSpPr>
        <p:spPr bwMode="auto">
          <a:xfrm>
            <a:off x="1811215" y="2130426"/>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1" name="Line 143"/>
          <p:cNvSpPr>
            <a:spLocks noChangeShapeType="1"/>
          </p:cNvSpPr>
          <p:nvPr/>
        </p:nvSpPr>
        <p:spPr bwMode="auto">
          <a:xfrm>
            <a:off x="2082313" y="1785939"/>
            <a:ext cx="49823" cy="1587"/>
          </a:xfrm>
          <a:prstGeom prst="line">
            <a:avLst/>
          </a:prstGeom>
          <a:noFill/>
          <a:ln w="0">
            <a:solidFill>
              <a:srgbClr val="000000"/>
            </a:solidFill>
            <a:round/>
            <a:headEnd/>
            <a:tailEnd/>
          </a:ln>
        </p:spPr>
        <p:txBody>
          <a:bodyPr/>
          <a:lstStyle/>
          <a:p>
            <a:endParaRPr lang="fr-FR"/>
          </a:p>
        </p:txBody>
      </p:sp>
      <p:sp>
        <p:nvSpPr>
          <p:cNvPr id="181392" name="Line 144"/>
          <p:cNvSpPr>
            <a:spLocks noChangeShapeType="1"/>
          </p:cNvSpPr>
          <p:nvPr/>
        </p:nvSpPr>
        <p:spPr bwMode="auto">
          <a:xfrm flipH="1">
            <a:off x="6950320" y="1785939"/>
            <a:ext cx="49823" cy="1587"/>
          </a:xfrm>
          <a:prstGeom prst="line">
            <a:avLst/>
          </a:prstGeom>
          <a:noFill/>
          <a:ln w="0">
            <a:solidFill>
              <a:srgbClr val="000000"/>
            </a:solidFill>
            <a:round/>
            <a:headEnd/>
            <a:tailEnd/>
          </a:ln>
        </p:spPr>
        <p:txBody>
          <a:bodyPr/>
          <a:lstStyle/>
          <a:p>
            <a:endParaRPr lang="fr-FR"/>
          </a:p>
        </p:txBody>
      </p:sp>
      <p:sp>
        <p:nvSpPr>
          <p:cNvPr id="181393" name="Rectangle 145"/>
          <p:cNvSpPr>
            <a:spLocks noChangeArrowheads="1"/>
          </p:cNvSpPr>
          <p:nvPr/>
        </p:nvSpPr>
        <p:spPr bwMode="auto">
          <a:xfrm>
            <a:off x="1828800" y="1704976"/>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1</a:t>
            </a:r>
            <a:endParaRPr lang="fr-FR" sz="3200" b="1">
              <a:latin typeface="Times New Roman" pitchFamily="18" charset="0"/>
            </a:endParaRPr>
          </a:p>
        </p:txBody>
      </p:sp>
      <p:sp>
        <p:nvSpPr>
          <p:cNvPr id="181394" name="Line 146"/>
          <p:cNvSpPr>
            <a:spLocks noChangeShapeType="1"/>
          </p:cNvSpPr>
          <p:nvPr/>
        </p:nvSpPr>
        <p:spPr bwMode="auto">
          <a:xfrm>
            <a:off x="2082313" y="1349375"/>
            <a:ext cx="49823" cy="1588"/>
          </a:xfrm>
          <a:prstGeom prst="line">
            <a:avLst/>
          </a:prstGeom>
          <a:noFill/>
          <a:ln w="0">
            <a:solidFill>
              <a:srgbClr val="000000"/>
            </a:solidFill>
            <a:round/>
            <a:headEnd/>
            <a:tailEnd/>
          </a:ln>
        </p:spPr>
        <p:txBody>
          <a:bodyPr/>
          <a:lstStyle/>
          <a:p>
            <a:endParaRPr lang="fr-FR"/>
          </a:p>
        </p:txBody>
      </p:sp>
      <p:sp>
        <p:nvSpPr>
          <p:cNvPr id="181395" name="Line 147"/>
          <p:cNvSpPr>
            <a:spLocks noChangeShapeType="1"/>
          </p:cNvSpPr>
          <p:nvPr/>
        </p:nvSpPr>
        <p:spPr bwMode="auto">
          <a:xfrm flipH="1">
            <a:off x="6950320" y="1349375"/>
            <a:ext cx="49823" cy="1588"/>
          </a:xfrm>
          <a:prstGeom prst="line">
            <a:avLst/>
          </a:prstGeom>
          <a:noFill/>
          <a:ln w="0">
            <a:solidFill>
              <a:srgbClr val="000000"/>
            </a:solidFill>
            <a:round/>
            <a:headEnd/>
            <a:tailEnd/>
          </a:ln>
        </p:spPr>
        <p:txBody>
          <a:bodyPr/>
          <a:lstStyle/>
          <a:p>
            <a:endParaRPr lang="fr-FR"/>
          </a:p>
        </p:txBody>
      </p:sp>
      <p:sp>
        <p:nvSpPr>
          <p:cNvPr id="181396" name="Rectangle 148"/>
          <p:cNvSpPr>
            <a:spLocks noChangeArrowheads="1"/>
          </p:cNvSpPr>
          <p:nvPr/>
        </p:nvSpPr>
        <p:spPr bwMode="auto">
          <a:xfrm>
            <a:off x="1824404" y="1268413"/>
            <a:ext cx="65" cy="492443"/>
          </a:xfrm>
          <a:prstGeom prst="rect">
            <a:avLst/>
          </a:prstGeom>
          <a:noFill/>
          <a:ln w="9525">
            <a:noFill/>
            <a:miter lim="800000"/>
            <a:headEnd/>
            <a:tailEnd/>
          </a:ln>
        </p:spPr>
        <p:txBody>
          <a:bodyPr wrap="none" lIns="0" tIns="0" rIns="0" bIns="0">
            <a:spAutoFit/>
          </a:bodyPr>
          <a:lstStyle/>
          <a:p>
            <a:pPr algn="ctr"/>
            <a:endParaRPr lang="fr-FR" sz="3200" b="1">
              <a:latin typeface="Times New Roman" pitchFamily="18" charset="0"/>
            </a:endParaRPr>
          </a:p>
        </p:txBody>
      </p:sp>
      <p:sp>
        <p:nvSpPr>
          <p:cNvPr id="181397" name="Line 149"/>
          <p:cNvSpPr>
            <a:spLocks noChangeShapeType="1"/>
          </p:cNvSpPr>
          <p:nvPr/>
        </p:nvSpPr>
        <p:spPr bwMode="auto">
          <a:xfrm>
            <a:off x="2082313" y="923925"/>
            <a:ext cx="49823" cy="1588"/>
          </a:xfrm>
          <a:prstGeom prst="line">
            <a:avLst/>
          </a:prstGeom>
          <a:noFill/>
          <a:ln w="0">
            <a:solidFill>
              <a:srgbClr val="000000"/>
            </a:solidFill>
            <a:round/>
            <a:headEnd/>
            <a:tailEnd/>
          </a:ln>
        </p:spPr>
        <p:txBody>
          <a:bodyPr/>
          <a:lstStyle/>
          <a:p>
            <a:endParaRPr lang="fr-FR"/>
          </a:p>
        </p:txBody>
      </p:sp>
      <p:sp>
        <p:nvSpPr>
          <p:cNvPr id="181398" name="Line 150"/>
          <p:cNvSpPr>
            <a:spLocks noChangeShapeType="1"/>
          </p:cNvSpPr>
          <p:nvPr/>
        </p:nvSpPr>
        <p:spPr bwMode="auto">
          <a:xfrm flipH="1">
            <a:off x="6950320" y="923925"/>
            <a:ext cx="49823" cy="1588"/>
          </a:xfrm>
          <a:prstGeom prst="line">
            <a:avLst/>
          </a:prstGeom>
          <a:noFill/>
          <a:ln w="0">
            <a:solidFill>
              <a:srgbClr val="000000"/>
            </a:solidFill>
            <a:round/>
            <a:headEnd/>
            <a:tailEnd/>
          </a:ln>
        </p:spPr>
        <p:txBody>
          <a:bodyPr/>
          <a:lstStyle/>
          <a:p>
            <a:endParaRPr lang="fr-FR"/>
          </a:p>
        </p:txBody>
      </p:sp>
      <p:sp>
        <p:nvSpPr>
          <p:cNvPr id="181399" name="Rectangle 151"/>
          <p:cNvSpPr>
            <a:spLocks noChangeArrowheads="1"/>
          </p:cNvSpPr>
          <p:nvPr/>
        </p:nvSpPr>
        <p:spPr bwMode="auto">
          <a:xfrm>
            <a:off x="1828800" y="842963"/>
            <a:ext cx="99386" cy="215444"/>
          </a:xfrm>
          <a:prstGeom prst="rect">
            <a:avLst/>
          </a:prstGeom>
          <a:noFill/>
          <a:ln w="9525">
            <a:noFill/>
            <a:miter lim="800000"/>
            <a:headEnd/>
            <a:tailEnd/>
          </a:ln>
        </p:spPr>
        <p:txBody>
          <a:bodyPr wrap="none" lIns="0" tIns="0" rIns="0" bIns="0">
            <a:spAutoFit/>
          </a:bodyPr>
          <a:lstStyle/>
          <a:p>
            <a:pPr algn="ctr"/>
            <a:r>
              <a:rPr lang="fr-FR" sz="1400" b="1">
                <a:solidFill>
                  <a:srgbClr val="000000"/>
                </a:solidFill>
                <a:latin typeface="Helvetica" pitchFamily="34" charset="0"/>
              </a:rPr>
              <a:t>2</a:t>
            </a:r>
            <a:endParaRPr lang="fr-FR" sz="3200" b="1">
              <a:latin typeface="Times New Roman" pitchFamily="18" charset="0"/>
            </a:endParaRPr>
          </a:p>
        </p:txBody>
      </p:sp>
      <p:sp>
        <p:nvSpPr>
          <p:cNvPr id="181400" name="Line 152"/>
          <p:cNvSpPr>
            <a:spLocks noChangeShapeType="1"/>
          </p:cNvSpPr>
          <p:nvPr/>
        </p:nvSpPr>
        <p:spPr bwMode="auto">
          <a:xfrm>
            <a:off x="2082312" y="923925"/>
            <a:ext cx="4917831" cy="1588"/>
          </a:xfrm>
          <a:prstGeom prst="line">
            <a:avLst/>
          </a:prstGeom>
          <a:noFill/>
          <a:ln w="0">
            <a:solidFill>
              <a:srgbClr val="000000"/>
            </a:solidFill>
            <a:round/>
            <a:headEnd/>
            <a:tailEnd/>
          </a:ln>
        </p:spPr>
        <p:txBody>
          <a:bodyPr/>
          <a:lstStyle/>
          <a:p>
            <a:endParaRPr lang="fr-FR"/>
          </a:p>
        </p:txBody>
      </p:sp>
      <p:sp>
        <p:nvSpPr>
          <p:cNvPr id="181401" name="Freeform 153"/>
          <p:cNvSpPr>
            <a:spLocks/>
          </p:cNvSpPr>
          <p:nvPr/>
        </p:nvSpPr>
        <p:spPr bwMode="auto">
          <a:xfrm>
            <a:off x="2082312" y="923925"/>
            <a:ext cx="4917831" cy="1712913"/>
          </a:xfrm>
          <a:custGeom>
            <a:avLst/>
            <a:gdLst/>
            <a:ahLst/>
            <a:cxnLst>
              <a:cxn ang="0">
                <a:pos x="0" y="169"/>
              </a:cxn>
              <a:cxn ang="0">
                <a:pos x="493" y="169"/>
              </a:cxn>
              <a:cxn ang="0">
                <a:pos x="493" y="0"/>
              </a:cxn>
            </a:cxnLst>
            <a:rect l="0" t="0" r="r" b="b"/>
            <a:pathLst>
              <a:path w="493" h="169">
                <a:moveTo>
                  <a:pt x="0" y="169"/>
                </a:moveTo>
                <a:lnTo>
                  <a:pt x="493" y="169"/>
                </a:lnTo>
                <a:lnTo>
                  <a:pt x="493" y="0"/>
                </a:lnTo>
              </a:path>
            </a:pathLst>
          </a:custGeom>
          <a:noFill/>
          <a:ln w="0">
            <a:solidFill>
              <a:srgbClr val="000000"/>
            </a:solidFill>
            <a:prstDash val="solid"/>
            <a:round/>
            <a:headEnd/>
            <a:tailEnd/>
          </a:ln>
        </p:spPr>
        <p:txBody>
          <a:bodyPr/>
          <a:lstStyle/>
          <a:p>
            <a:endParaRPr lang="fr-FR"/>
          </a:p>
        </p:txBody>
      </p:sp>
      <p:sp>
        <p:nvSpPr>
          <p:cNvPr id="181402" name="Line 154"/>
          <p:cNvSpPr>
            <a:spLocks noChangeShapeType="1"/>
          </p:cNvSpPr>
          <p:nvPr/>
        </p:nvSpPr>
        <p:spPr bwMode="auto">
          <a:xfrm flipV="1">
            <a:off x="2064728" y="923925"/>
            <a:ext cx="1465" cy="1712913"/>
          </a:xfrm>
          <a:prstGeom prst="line">
            <a:avLst/>
          </a:prstGeom>
          <a:noFill/>
          <a:ln w="0">
            <a:solidFill>
              <a:srgbClr val="000000"/>
            </a:solidFill>
            <a:round/>
            <a:headEnd/>
            <a:tailEnd/>
          </a:ln>
        </p:spPr>
        <p:txBody>
          <a:bodyPr/>
          <a:lstStyle/>
          <a:p>
            <a:endParaRPr lang="fr-FR"/>
          </a:p>
        </p:txBody>
      </p:sp>
      <p:sp>
        <p:nvSpPr>
          <p:cNvPr id="181403" name="Rectangle 155"/>
          <p:cNvSpPr>
            <a:spLocks noChangeArrowheads="1"/>
          </p:cNvSpPr>
          <p:nvPr/>
        </p:nvSpPr>
        <p:spPr bwMode="auto">
          <a:xfrm>
            <a:off x="4155831" y="2828926"/>
            <a:ext cx="1038747"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temps (</a:t>
            </a:r>
            <a:r>
              <a:rPr lang="fr-FR" sz="1400">
                <a:solidFill>
                  <a:srgbClr val="000000"/>
                </a:solidFill>
                <a:latin typeface="Symbol" pitchFamily="18" charset="2"/>
              </a:rPr>
              <a:t>m</a:t>
            </a:r>
            <a:r>
              <a:rPr lang="fr-FR" sz="1400">
                <a:solidFill>
                  <a:srgbClr val="000000"/>
                </a:solidFill>
                <a:latin typeface="Helvetica" pitchFamily="34" charset="0"/>
              </a:rPr>
              <a:t>sec)</a:t>
            </a:r>
            <a:endParaRPr lang="fr-FR" sz="1400" b="1">
              <a:solidFill>
                <a:srgbClr val="000000"/>
              </a:solidFill>
              <a:latin typeface="Helvetica" pitchFamily="34" charset="0"/>
            </a:endParaRPr>
          </a:p>
        </p:txBody>
      </p:sp>
      <p:sp>
        <p:nvSpPr>
          <p:cNvPr id="181404" name="Rectangle 156"/>
          <p:cNvSpPr>
            <a:spLocks noChangeArrowheads="1"/>
          </p:cNvSpPr>
          <p:nvPr/>
        </p:nvSpPr>
        <p:spPr bwMode="auto">
          <a:xfrm rot="16200000">
            <a:off x="1162452" y="1594078"/>
            <a:ext cx="775853" cy="215444"/>
          </a:xfrm>
          <a:prstGeom prst="rect">
            <a:avLst/>
          </a:prstGeom>
          <a:noFill/>
          <a:ln w="9525">
            <a:noFill/>
            <a:miter lim="800000"/>
            <a:headEnd/>
            <a:tailEnd/>
          </a:ln>
        </p:spPr>
        <p:txBody>
          <a:bodyPr wrap="none" lIns="0" tIns="0" rIns="0" bIns="0">
            <a:spAutoFit/>
          </a:bodyPr>
          <a:lstStyle/>
          <a:p>
            <a:pPr algn="ctr"/>
            <a:r>
              <a:rPr lang="fr-FR" sz="1400">
                <a:solidFill>
                  <a:srgbClr val="000000"/>
                </a:solidFill>
                <a:latin typeface="Helvetica" pitchFamily="34" charset="0"/>
              </a:rPr>
              <a:t>amplitude</a:t>
            </a:r>
            <a:endParaRPr lang="fr-FR" sz="3200" b="1">
              <a:latin typeface="Times New Roman" pitchFamily="18" charset="0"/>
            </a:endParaRPr>
          </a:p>
        </p:txBody>
      </p:sp>
      <p:sp>
        <p:nvSpPr>
          <p:cNvPr id="181405" name="Rectangle 157"/>
          <p:cNvSpPr>
            <a:spLocks noChangeArrowheads="1"/>
          </p:cNvSpPr>
          <p:nvPr/>
        </p:nvSpPr>
        <p:spPr bwMode="auto">
          <a:xfrm>
            <a:off x="2899997" y="547688"/>
            <a:ext cx="3585918" cy="261610"/>
          </a:xfrm>
          <a:prstGeom prst="rect">
            <a:avLst/>
          </a:prstGeom>
          <a:noFill/>
          <a:ln w="9525">
            <a:noFill/>
            <a:miter lim="800000"/>
            <a:headEnd/>
            <a:tailEnd/>
          </a:ln>
        </p:spPr>
        <p:txBody>
          <a:bodyPr wrap="none" lIns="0" tIns="0" rIns="0" bIns="0">
            <a:spAutoFit/>
          </a:bodyPr>
          <a:lstStyle/>
          <a:p>
            <a:pPr algn="ctr"/>
            <a:r>
              <a:rPr lang="fr-FR" sz="1700">
                <a:solidFill>
                  <a:srgbClr val="000000"/>
                </a:solidFill>
                <a:latin typeface="Helvetica" pitchFamily="34" charset="0"/>
              </a:rPr>
              <a:t>représentation des signaux en temps</a:t>
            </a:r>
            <a:endParaRPr lang="fr-FR" sz="3200" b="1">
              <a:latin typeface="Times New Roman" pitchFamily="18" charset="0"/>
            </a:endParaRPr>
          </a:p>
        </p:txBody>
      </p:sp>
      <p:sp>
        <p:nvSpPr>
          <p:cNvPr id="181406" name="Freeform 158"/>
          <p:cNvSpPr>
            <a:spLocks/>
          </p:cNvSpPr>
          <p:nvPr/>
        </p:nvSpPr>
        <p:spPr bwMode="auto">
          <a:xfrm>
            <a:off x="2079382" y="1779588"/>
            <a:ext cx="4925157" cy="8445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0"/>
              </a:cxn>
              <a:cxn ang="0">
                <a:pos x="1304" y="0"/>
              </a:cxn>
              <a:cxn ang="0">
                <a:pos x="1344" y="0"/>
              </a:cxn>
              <a:cxn ang="0">
                <a:pos x="1383" y="0"/>
              </a:cxn>
              <a:cxn ang="0">
                <a:pos x="1423" y="0"/>
              </a:cxn>
              <a:cxn ang="0">
                <a:pos x="1463" y="0"/>
              </a:cxn>
              <a:cxn ang="0">
                <a:pos x="1502" y="760"/>
              </a:cxn>
              <a:cxn ang="0">
                <a:pos x="1542" y="760"/>
              </a:cxn>
              <a:cxn ang="0">
                <a:pos x="1582" y="760"/>
              </a:cxn>
              <a:cxn ang="0">
                <a:pos x="1621" y="760"/>
              </a:cxn>
              <a:cxn ang="0">
                <a:pos x="1661" y="760"/>
              </a:cxn>
              <a:cxn ang="0">
                <a:pos x="1701" y="760"/>
              </a:cxn>
              <a:cxn ang="0">
                <a:pos x="1740" y="760"/>
              </a:cxn>
              <a:cxn ang="0">
                <a:pos x="1780" y="760"/>
              </a:cxn>
              <a:cxn ang="0">
                <a:pos x="1820" y="760"/>
              </a:cxn>
              <a:cxn ang="0">
                <a:pos x="1860" y="760"/>
              </a:cxn>
              <a:cxn ang="0">
                <a:pos x="1899" y="760"/>
              </a:cxn>
              <a:cxn ang="0">
                <a:pos x="1939" y="760"/>
              </a:cxn>
              <a:cxn ang="0">
                <a:pos x="1979" y="760"/>
              </a:cxn>
              <a:cxn ang="0">
                <a:pos x="2018" y="760"/>
              </a:cxn>
              <a:cxn ang="0">
                <a:pos x="2058" y="760"/>
              </a:cxn>
              <a:cxn ang="0">
                <a:pos x="2098" y="760"/>
              </a:cxn>
              <a:cxn ang="0">
                <a:pos x="2137" y="760"/>
              </a:cxn>
              <a:cxn ang="0">
                <a:pos x="2177" y="760"/>
              </a:cxn>
              <a:cxn ang="0">
                <a:pos x="2217" y="760"/>
              </a:cxn>
              <a:cxn ang="0">
                <a:pos x="2256" y="760"/>
              </a:cxn>
              <a:cxn ang="0">
                <a:pos x="2296" y="760"/>
              </a:cxn>
              <a:cxn ang="0">
                <a:pos x="2336" y="760"/>
              </a:cxn>
              <a:cxn ang="0">
                <a:pos x="2375" y="760"/>
              </a:cxn>
              <a:cxn ang="0">
                <a:pos x="2415" y="760"/>
              </a:cxn>
              <a:cxn ang="0">
                <a:pos x="2455"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lgDashDot"/>
            <a:round/>
            <a:headEnd/>
            <a:tailEnd/>
          </a:ln>
        </p:spPr>
        <p:txBody>
          <a:bodyPr/>
          <a:lstStyle/>
          <a:p>
            <a:endParaRPr lang="fr-FR"/>
          </a:p>
        </p:txBody>
      </p:sp>
      <p:grpSp>
        <p:nvGrpSpPr>
          <p:cNvPr id="2" name="Group 159"/>
          <p:cNvGrpSpPr>
            <a:grpSpLocks/>
          </p:cNvGrpSpPr>
          <p:nvPr/>
        </p:nvGrpSpPr>
        <p:grpSpPr bwMode="auto">
          <a:xfrm>
            <a:off x="2120412" y="4451350"/>
            <a:ext cx="4840165" cy="1244600"/>
            <a:chOff x="1706" y="2474"/>
            <a:chExt cx="2415" cy="552"/>
          </a:xfrm>
        </p:grpSpPr>
        <p:sp>
          <p:nvSpPr>
            <p:cNvPr id="181408" name="Freeform 160"/>
            <p:cNvSpPr>
              <a:spLocks/>
            </p:cNvSpPr>
            <p:nvPr/>
          </p:nvSpPr>
          <p:spPr bwMode="auto">
            <a:xfrm>
              <a:off x="1706" y="2474"/>
              <a:ext cx="232" cy="552"/>
            </a:xfrm>
            <a:custGeom>
              <a:avLst/>
              <a:gdLst/>
              <a:ahLst/>
              <a:cxnLst>
                <a:cxn ang="0">
                  <a:pos x="0" y="0"/>
                </a:cxn>
                <a:cxn ang="0">
                  <a:pos x="23" y="5"/>
                </a:cxn>
                <a:cxn ang="0">
                  <a:pos x="51" y="10"/>
                </a:cxn>
                <a:cxn ang="0">
                  <a:pos x="74" y="21"/>
                </a:cxn>
                <a:cxn ang="0">
                  <a:pos x="96" y="37"/>
                </a:cxn>
                <a:cxn ang="0">
                  <a:pos x="125" y="63"/>
                </a:cxn>
                <a:cxn ang="0">
                  <a:pos x="147" y="90"/>
                </a:cxn>
                <a:cxn ang="0">
                  <a:pos x="170" y="132"/>
                </a:cxn>
                <a:cxn ang="0">
                  <a:pos x="198" y="196"/>
                </a:cxn>
                <a:cxn ang="0">
                  <a:pos x="221" y="292"/>
                </a:cxn>
                <a:cxn ang="0">
                  <a:pos x="232" y="552"/>
                </a:cxn>
              </a:cxnLst>
              <a:rect l="0" t="0" r="r" b="b"/>
              <a:pathLst>
                <a:path w="232" h="552">
                  <a:moveTo>
                    <a:pt x="0" y="0"/>
                  </a:moveTo>
                  <a:lnTo>
                    <a:pt x="23" y="5"/>
                  </a:lnTo>
                  <a:lnTo>
                    <a:pt x="51" y="10"/>
                  </a:lnTo>
                  <a:lnTo>
                    <a:pt x="74" y="21"/>
                  </a:lnTo>
                  <a:lnTo>
                    <a:pt x="96" y="37"/>
                  </a:lnTo>
                  <a:lnTo>
                    <a:pt x="125" y="63"/>
                  </a:lnTo>
                  <a:lnTo>
                    <a:pt x="147" y="90"/>
                  </a:lnTo>
                  <a:lnTo>
                    <a:pt x="170" y="132"/>
                  </a:lnTo>
                  <a:lnTo>
                    <a:pt x="198" y="196"/>
                  </a:lnTo>
                  <a:lnTo>
                    <a:pt x="221" y="292"/>
                  </a:lnTo>
                  <a:lnTo>
                    <a:pt x="232" y="552"/>
                  </a:lnTo>
                </a:path>
              </a:pathLst>
            </a:custGeom>
            <a:noFill/>
            <a:ln w="28575" cap="flat" cmpd="sng">
              <a:solidFill>
                <a:schemeClr val="tx1"/>
              </a:solidFill>
              <a:prstDash val="lgDashDot"/>
              <a:round/>
              <a:headEnd/>
              <a:tailEnd/>
            </a:ln>
          </p:spPr>
          <p:txBody>
            <a:bodyPr/>
            <a:lstStyle/>
            <a:p>
              <a:endParaRPr lang="fr-FR"/>
            </a:p>
          </p:txBody>
        </p:sp>
        <p:sp>
          <p:nvSpPr>
            <p:cNvPr id="181409" name="Freeform 161"/>
            <p:cNvSpPr>
              <a:spLocks/>
            </p:cNvSpPr>
            <p:nvPr/>
          </p:nvSpPr>
          <p:spPr bwMode="auto">
            <a:xfrm>
              <a:off x="1967" y="2681"/>
              <a:ext cx="215" cy="345"/>
            </a:xfrm>
            <a:custGeom>
              <a:avLst/>
              <a:gdLst/>
              <a:ahLst/>
              <a:cxnLst>
                <a:cxn ang="0">
                  <a:pos x="0" y="345"/>
                </a:cxn>
                <a:cxn ang="0">
                  <a:pos x="11" y="117"/>
                </a:cxn>
                <a:cxn ang="0">
                  <a:pos x="34" y="42"/>
                </a:cxn>
                <a:cxn ang="0">
                  <a:pos x="56" y="10"/>
                </a:cxn>
                <a:cxn ang="0">
                  <a:pos x="85" y="0"/>
                </a:cxn>
                <a:cxn ang="0">
                  <a:pos x="107" y="0"/>
                </a:cxn>
                <a:cxn ang="0">
                  <a:pos x="130" y="16"/>
                </a:cxn>
                <a:cxn ang="0">
                  <a:pos x="158" y="42"/>
                </a:cxn>
                <a:cxn ang="0">
                  <a:pos x="181" y="95"/>
                </a:cxn>
                <a:cxn ang="0">
                  <a:pos x="204" y="186"/>
                </a:cxn>
                <a:cxn ang="0">
                  <a:pos x="215" y="345"/>
                </a:cxn>
              </a:cxnLst>
              <a:rect l="0" t="0" r="r" b="b"/>
              <a:pathLst>
                <a:path w="215" h="345">
                  <a:moveTo>
                    <a:pt x="0" y="345"/>
                  </a:moveTo>
                  <a:lnTo>
                    <a:pt x="11" y="117"/>
                  </a:lnTo>
                  <a:lnTo>
                    <a:pt x="34" y="42"/>
                  </a:lnTo>
                  <a:lnTo>
                    <a:pt x="56" y="10"/>
                  </a:lnTo>
                  <a:lnTo>
                    <a:pt x="85" y="0"/>
                  </a:lnTo>
                  <a:lnTo>
                    <a:pt x="107" y="0"/>
                  </a:lnTo>
                  <a:lnTo>
                    <a:pt x="130" y="16"/>
                  </a:lnTo>
                  <a:lnTo>
                    <a:pt x="158" y="42"/>
                  </a:lnTo>
                  <a:lnTo>
                    <a:pt x="181" y="95"/>
                  </a:lnTo>
                  <a:lnTo>
                    <a:pt x="204" y="186"/>
                  </a:lnTo>
                  <a:lnTo>
                    <a:pt x="215" y="345"/>
                  </a:lnTo>
                </a:path>
              </a:pathLst>
            </a:custGeom>
            <a:noFill/>
            <a:ln w="28575" cap="flat" cmpd="sng">
              <a:solidFill>
                <a:schemeClr val="tx1"/>
              </a:solidFill>
              <a:prstDash val="lgDashDot"/>
              <a:round/>
              <a:headEnd/>
              <a:tailEnd/>
            </a:ln>
          </p:spPr>
          <p:txBody>
            <a:bodyPr/>
            <a:lstStyle/>
            <a:p>
              <a:endParaRPr lang="fr-FR"/>
            </a:p>
          </p:txBody>
        </p:sp>
        <p:sp>
          <p:nvSpPr>
            <p:cNvPr id="181410" name="Freeform 162"/>
            <p:cNvSpPr>
              <a:spLocks/>
            </p:cNvSpPr>
            <p:nvPr/>
          </p:nvSpPr>
          <p:spPr bwMode="auto">
            <a:xfrm>
              <a:off x="2216" y="2750"/>
              <a:ext cx="210" cy="276"/>
            </a:xfrm>
            <a:custGeom>
              <a:avLst/>
              <a:gdLst/>
              <a:ahLst/>
              <a:cxnLst>
                <a:cxn ang="0">
                  <a:pos x="0" y="276"/>
                </a:cxn>
                <a:cxn ang="0">
                  <a:pos x="6" y="133"/>
                </a:cxn>
                <a:cxn ang="0">
                  <a:pos x="29" y="53"/>
                </a:cxn>
                <a:cxn ang="0">
                  <a:pos x="57" y="16"/>
                </a:cxn>
                <a:cxn ang="0">
                  <a:pos x="80" y="0"/>
                </a:cxn>
                <a:cxn ang="0">
                  <a:pos x="102" y="0"/>
                </a:cxn>
                <a:cxn ang="0">
                  <a:pos x="131" y="11"/>
                </a:cxn>
                <a:cxn ang="0">
                  <a:pos x="153" y="37"/>
                </a:cxn>
                <a:cxn ang="0">
                  <a:pos x="176" y="85"/>
                </a:cxn>
                <a:cxn ang="0">
                  <a:pos x="204" y="170"/>
                </a:cxn>
                <a:cxn ang="0">
                  <a:pos x="210" y="276"/>
                </a:cxn>
              </a:cxnLst>
              <a:rect l="0" t="0" r="r" b="b"/>
              <a:pathLst>
                <a:path w="210" h="276">
                  <a:moveTo>
                    <a:pt x="0" y="276"/>
                  </a:moveTo>
                  <a:lnTo>
                    <a:pt x="6" y="133"/>
                  </a:lnTo>
                  <a:lnTo>
                    <a:pt x="29" y="53"/>
                  </a:lnTo>
                  <a:lnTo>
                    <a:pt x="57" y="16"/>
                  </a:lnTo>
                  <a:lnTo>
                    <a:pt x="80" y="0"/>
                  </a:lnTo>
                  <a:lnTo>
                    <a:pt x="102" y="0"/>
                  </a:lnTo>
                  <a:lnTo>
                    <a:pt x="131" y="11"/>
                  </a:lnTo>
                  <a:lnTo>
                    <a:pt x="153" y="37"/>
                  </a:lnTo>
                  <a:lnTo>
                    <a:pt x="176" y="85"/>
                  </a:lnTo>
                  <a:lnTo>
                    <a:pt x="204" y="170"/>
                  </a:lnTo>
                  <a:lnTo>
                    <a:pt x="210" y="276"/>
                  </a:lnTo>
                </a:path>
              </a:pathLst>
            </a:custGeom>
            <a:noFill/>
            <a:ln w="28575" cap="flat" cmpd="sng">
              <a:solidFill>
                <a:schemeClr val="tx1"/>
              </a:solidFill>
              <a:prstDash val="lgDashDot"/>
              <a:round/>
              <a:headEnd/>
              <a:tailEnd/>
            </a:ln>
          </p:spPr>
          <p:txBody>
            <a:bodyPr/>
            <a:lstStyle/>
            <a:p>
              <a:endParaRPr lang="fr-FR"/>
            </a:p>
          </p:txBody>
        </p:sp>
        <p:sp>
          <p:nvSpPr>
            <p:cNvPr id="181411" name="Freeform 163"/>
            <p:cNvSpPr>
              <a:spLocks/>
            </p:cNvSpPr>
            <p:nvPr/>
          </p:nvSpPr>
          <p:spPr bwMode="auto">
            <a:xfrm>
              <a:off x="2460" y="2792"/>
              <a:ext cx="210" cy="234"/>
            </a:xfrm>
            <a:custGeom>
              <a:avLst/>
              <a:gdLst/>
              <a:ahLst/>
              <a:cxnLst>
                <a:cxn ang="0">
                  <a:pos x="0" y="234"/>
                </a:cxn>
                <a:cxn ang="0">
                  <a:pos x="6" y="144"/>
                </a:cxn>
                <a:cxn ang="0">
                  <a:pos x="34" y="64"/>
                </a:cxn>
                <a:cxn ang="0">
                  <a:pos x="57" y="22"/>
                </a:cxn>
                <a:cxn ang="0">
                  <a:pos x="79" y="6"/>
                </a:cxn>
                <a:cxn ang="0">
                  <a:pos x="108" y="0"/>
                </a:cxn>
                <a:cxn ang="0">
                  <a:pos x="130" y="11"/>
                </a:cxn>
                <a:cxn ang="0">
                  <a:pos x="153" y="38"/>
                </a:cxn>
                <a:cxn ang="0">
                  <a:pos x="181" y="80"/>
                </a:cxn>
                <a:cxn ang="0">
                  <a:pos x="204" y="165"/>
                </a:cxn>
                <a:cxn ang="0">
                  <a:pos x="210" y="234"/>
                </a:cxn>
              </a:cxnLst>
              <a:rect l="0" t="0" r="r" b="b"/>
              <a:pathLst>
                <a:path w="210" h="234">
                  <a:moveTo>
                    <a:pt x="0" y="234"/>
                  </a:moveTo>
                  <a:lnTo>
                    <a:pt x="6" y="144"/>
                  </a:lnTo>
                  <a:lnTo>
                    <a:pt x="34" y="64"/>
                  </a:lnTo>
                  <a:lnTo>
                    <a:pt x="57" y="22"/>
                  </a:lnTo>
                  <a:lnTo>
                    <a:pt x="79" y="6"/>
                  </a:lnTo>
                  <a:lnTo>
                    <a:pt x="108" y="0"/>
                  </a:lnTo>
                  <a:lnTo>
                    <a:pt x="130" y="11"/>
                  </a:lnTo>
                  <a:lnTo>
                    <a:pt x="153" y="38"/>
                  </a:lnTo>
                  <a:lnTo>
                    <a:pt x="181" y="80"/>
                  </a:lnTo>
                  <a:lnTo>
                    <a:pt x="204" y="165"/>
                  </a:lnTo>
                  <a:lnTo>
                    <a:pt x="210" y="234"/>
                  </a:lnTo>
                </a:path>
              </a:pathLst>
            </a:custGeom>
            <a:noFill/>
            <a:ln w="28575" cap="flat" cmpd="sng">
              <a:solidFill>
                <a:schemeClr val="tx1"/>
              </a:solidFill>
              <a:prstDash val="lgDashDot"/>
              <a:round/>
              <a:headEnd/>
              <a:tailEnd/>
            </a:ln>
          </p:spPr>
          <p:txBody>
            <a:bodyPr/>
            <a:lstStyle/>
            <a:p>
              <a:endParaRPr lang="fr-FR"/>
            </a:p>
          </p:txBody>
        </p:sp>
        <p:sp>
          <p:nvSpPr>
            <p:cNvPr id="181412" name="Freeform 164"/>
            <p:cNvSpPr>
              <a:spLocks/>
            </p:cNvSpPr>
            <p:nvPr/>
          </p:nvSpPr>
          <p:spPr bwMode="auto">
            <a:xfrm>
              <a:off x="2709" y="2824"/>
              <a:ext cx="199" cy="202"/>
            </a:xfrm>
            <a:custGeom>
              <a:avLst/>
              <a:gdLst/>
              <a:ahLst/>
              <a:cxnLst>
                <a:cxn ang="0">
                  <a:pos x="0" y="202"/>
                </a:cxn>
                <a:cxn ang="0">
                  <a:pos x="6" y="154"/>
                </a:cxn>
                <a:cxn ang="0">
                  <a:pos x="29" y="64"/>
                </a:cxn>
                <a:cxn ang="0">
                  <a:pos x="51" y="27"/>
                </a:cxn>
                <a:cxn ang="0">
                  <a:pos x="80" y="6"/>
                </a:cxn>
                <a:cxn ang="0">
                  <a:pos x="102" y="0"/>
                </a:cxn>
                <a:cxn ang="0">
                  <a:pos x="125" y="11"/>
                </a:cxn>
                <a:cxn ang="0">
                  <a:pos x="153" y="37"/>
                </a:cxn>
                <a:cxn ang="0">
                  <a:pos x="176" y="80"/>
                </a:cxn>
                <a:cxn ang="0">
                  <a:pos x="199" y="165"/>
                </a:cxn>
                <a:cxn ang="0">
                  <a:pos x="199" y="202"/>
                </a:cxn>
              </a:cxnLst>
              <a:rect l="0" t="0" r="r" b="b"/>
              <a:pathLst>
                <a:path w="199" h="202">
                  <a:moveTo>
                    <a:pt x="0" y="202"/>
                  </a:moveTo>
                  <a:lnTo>
                    <a:pt x="6" y="154"/>
                  </a:lnTo>
                  <a:lnTo>
                    <a:pt x="29" y="64"/>
                  </a:lnTo>
                  <a:lnTo>
                    <a:pt x="51" y="27"/>
                  </a:lnTo>
                  <a:lnTo>
                    <a:pt x="80" y="6"/>
                  </a:lnTo>
                  <a:lnTo>
                    <a:pt x="102" y="0"/>
                  </a:lnTo>
                  <a:lnTo>
                    <a:pt x="125" y="11"/>
                  </a:lnTo>
                  <a:lnTo>
                    <a:pt x="153" y="37"/>
                  </a:lnTo>
                  <a:lnTo>
                    <a:pt x="176" y="80"/>
                  </a:lnTo>
                  <a:lnTo>
                    <a:pt x="199" y="165"/>
                  </a:lnTo>
                  <a:lnTo>
                    <a:pt x="199" y="202"/>
                  </a:lnTo>
                </a:path>
              </a:pathLst>
            </a:custGeom>
            <a:noFill/>
            <a:ln w="28575" cap="flat" cmpd="sng">
              <a:solidFill>
                <a:schemeClr val="tx1"/>
              </a:solidFill>
              <a:prstDash val="lgDashDot"/>
              <a:round/>
              <a:headEnd/>
              <a:tailEnd/>
            </a:ln>
          </p:spPr>
          <p:txBody>
            <a:bodyPr/>
            <a:lstStyle/>
            <a:p>
              <a:endParaRPr lang="fr-FR"/>
            </a:p>
          </p:txBody>
        </p:sp>
        <p:sp>
          <p:nvSpPr>
            <p:cNvPr id="181413" name="Freeform 165"/>
            <p:cNvSpPr>
              <a:spLocks/>
            </p:cNvSpPr>
            <p:nvPr/>
          </p:nvSpPr>
          <p:spPr bwMode="auto">
            <a:xfrm>
              <a:off x="2959" y="2851"/>
              <a:ext cx="193" cy="175"/>
            </a:xfrm>
            <a:custGeom>
              <a:avLst/>
              <a:gdLst/>
              <a:ahLst/>
              <a:cxnLst>
                <a:cxn ang="0">
                  <a:pos x="0" y="175"/>
                </a:cxn>
                <a:cxn ang="0">
                  <a:pos x="0" y="154"/>
                </a:cxn>
                <a:cxn ang="0">
                  <a:pos x="23" y="69"/>
                </a:cxn>
                <a:cxn ang="0">
                  <a:pos x="45" y="26"/>
                </a:cxn>
                <a:cxn ang="0">
                  <a:pos x="74" y="5"/>
                </a:cxn>
                <a:cxn ang="0">
                  <a:pos x="96" y="0"/>
                </a:cxn>
                <a:cxn ang="0">
                  <a:pos x="119" y="10"/>
                </a:cxn>
                <a:cxn ang="0">
                  <a:pos x="147" y="32"/>
                </a:cxn>
                <a:cxn ang="0">
                  <a:pos x="170" y="74"/>
                </a:cxn>
                <a:cxn ang="0">
                  <a:pos x="193" y="159"/>
                </a:cxn>
                <a:cxn ang="0">
                  <a:pos x="193" y="175"/>
                </a:cxn>
              </a:cxnLst>
              <a:rect l="0" t="0" r="r" b="b"/>
              <a:pathLst>
                <a:path w="193" h="175">
                  <a:moveTo>
                    <a:pt x="0" y="175"/>
                  </a:moveTo>
                  <a:lnTo>
                    <a:pt x="0" y="154"/>
                  </a:lnTo>
                  <a:lnTo>
                    <a:pt x="23" y="69"/>
                  </a:lnTo>
                  <a:lnTo>
                    <a:pt x="45" y="26"/>
                  </a:lnTo>
                  <a:lnTo>
                    <a:pt x="74" y="5"/>
                  </a:lnTo>
                  <a:lnTo>
                    <a:pt x="96" y="0"/>
                  </a:lnTo>
                  <a:lnTo>
                    <a:pt x="119" y="10"/>
                  </a:lnTo>
                  <a:lnTo>
                    <a:pt x="147" y="32"/>
                  </a:lnTo>
                  <a:lnTo>
                    <a:pt x="170" y="74"/>
                  </a:lnTo>
                  <a:lnTo>
                    <a:pt x="193" y="159"/>
                  </a:lnTo>
                  <a:lnTo>
                    <a:pt x="193" y="175"/>
                  </a:lnTo>
                </a:path>
              </a:pathLst>
            </a:custGeom>
            <a:noFill/>
            <a:ln w="28575" cap="flat" cmpd="sng">
              <a:solidFill>
                <a:schemeClr val="tx1"/>
              </a:solidFill>
              <a:prstDash val="lgDashDot"/>
              <a:round/>
              <a:headEnd/>
              <a:tailEnd/>
            </a:ln>
          </p:spPr>
          <p:txBody>
            <a:bodyPr/>
            <a:lstStyle/>
            <a:p>
              <a:endParaRPr lang="fr-FR"/>
            </a:p>
          </p:txBody>
        </p:sp>
        <p:sp>
          <p:nvSpPr>
            <p:cNvPr id="181414" name="Freeform 166"/>
            <p:cNvSpPr>
              <a:spLocks/>
            </p:cNvSpPr>
            <p:nvPr/>
          </p:nvSpPr>
          <p:spPr bwMode="auto">
            <a:xfrm>
              <a:off x="3203" y="2877"/>
              <a:ext cx="198" cy="149"/>
            </a:xfrm>
            <a:custGeom>
              <a:avLst/>
              <a:gdLst/>
              <a:ahLst/>
              <a:cxnLst>
                <a:cxn ang="0">
                  <a:pos x="0" y="149"/>
                </a:cxn>
                <a:cxn ang="0">
                  <a:pos x="22" y="64"/>
                </a:cxn>
                <a:cxn ang="0">
                  <a:pos x="51" y="22"/>
                </a:cxn>
                <a:cxn ang="0">
                  <a:pos x="73" y="6"/>
                </a:cxn>
                <a:cxn ang="0">
                  <a:pos x="96" y="0"/>
                </a:cxn>
                <a:cxn ang="0">
                  <a:pos x="124" y="6"/>
                </a:cxn>
                <a:cxn ang="0">
                  <a:pos x="147" y="27"/>
                </a:cxn>
                <a:cxn ang="0">
                  <a:pos x="170" y="70"/>
                </a:cxn>
                <a:cxn ang="0">
                  <a:pos x="198" y="149"/>
                </a:cxn>
              </a:cxnLst>
              <a:rect l="0" t="0" r="r" b="b"/>
              <a:pathLst>
                <a:path w="198" h="149">
                  <a:moveTo>
                    <a:pt x="0" y="149"/>
                  </a:moveTo>
                  <a:lnTo>
                    <a:pt x="22" y="64"/>
                  </a:lnTo>
                  <a:lnTo>
                    <a:pt x="51" y="22"/>
                  </a:lnTo>
                  <a:lnTo>
                    <a:pt x="73" y="6"/>
                  </a:lnTo>
                  <a:lnTo>
                    <a:pt x="96" y="0"/>
                  </a:lnTo>
                  <a:lnTo>
                    <a:pt x="124" y="6"/>
                  </a:lnTo>
                  <a:lnTo>
                    <a:pt x="147" y="27"/>
                  </a:lnTo>
                  <a:lnTo>
                    <a:pt x="170" y="70"/>
                  </a:lnTo>
                  <a:lnTo>
                    <a:pt x="198" y="149"/>
                  </a:lnTo>
                </a:path>
              </a:pathLst>
            </a:custGeom>
            <a:noFill/>
            <a:ln w="28575" cap="flat" cmpd="sng">
              <a:solidFill>
                <a:schemeClr val="tx1"/>
              </a:solidFill>
              <a:prstDash val="lgDashDot"/>
              <a:round/>
              <a:headEnd/>
              <a:tailEnd/>
            </a:ln>
          </p:spPr>
          <p:txBody>
            <a:bodyPr/>
            <a:lstStyle/>
            <a:p>
              <a:endParaRPr lang="fr-FR"/>
            </a:p>
          </p:txBody>
        </p:sp>
        <p:sp>
          <p:nvSpPr>
            <p:cNvPr id="181415" name="Freeform 167"/>
            <p:cNvSpPr>
              <a:spLocks/>
            </p:cNvSpPr>
            <p:nvPr/>
          </p:nvSpPr>
          <p:spPr bwMode="auto">
            <a:xfrm>
              <a:off x="3452" y="2893"/>
              <a:ext cx="187" cy="133"/>
            </a:xfrm>
            <a:custGeom>
              <a:avLst/>
              <a:gdLst/>
              <a:ahLst/>
              <a:cxnLst>
                <a:cxn ang="0">
                  <a:pos x="0" y="133"/>
                </a:cxn>
                <a:cxn ang="0">
                  <a:pos x="23" y="69"/>
                </a:cxn>
                <a:cxn ang="0">
                  <a:pos x="45" y="27"/>
                </a:cxn>
                <a:cxn ang="0">
                  <a:pos x="68" y="6"/>
                </a:cxn>
                <a:cxn ang="0">
                  <a:pos x="97" y="0"/>
                </a:cxn>
                <a:cxn ang="0">
                  <a:pos x="119" y="6"/>
                </a:cxn>
                <a:cxn ang="0">
                  <a:pos x="142" y="32"/>
                </a:cxn>
                <a:cxn ang="0">
                  <a:pos x="170" y="75"/>
                </a:cxn>
                <a:cxn ang="0">
                  <a:pos x="187" y="133"/>
                </a:cxn>
              </a:cxnLst>
              <a:rect l="0" t="0" r="r" b="b"/>
              <a:pathLst>
                <a:path w="187" h="133">
                  <a:moveTo>
                    <a:pt x="0" y="133"/>
                  </a:moveTo>
                  <a:lnTo>
                    <a:pt x="23" y="69"/>
                  </a:lnTo>
                  <a:lnTo>
                    <a:pt x="45" y="27"/>
                  </a:lnTo>
                  <a:lnTo>
                    <a:pt x="68" y="6"/>
                  </a:lnTo>
                  <a:lnTo>
                    <a:pt x="97" y="0"/>
                  </a:lnTo>
                  <a:lnTo>
                    <a:pt x="119" y="6"/>
                  </a:lnTo>
                  <a:lnTo>
                    <a:pt x="142" y="32"/>
                  </a:lnTo>
                  <a:lnTo>
                    <a:pt x="170" y="75"/>
                  </a:lnTo>
                  <a:lnTo>
                    <a:pt x="187" y="133"/>
                  </a:lnTo>
                </a:path>
              </a:pathLst>
            </a:custGeom>
            <a:noFill/>
            <a:ln w="28575" cap="flat" cmpd="sng">
              <a:solidFill>
                <a:schemeClr val="tx1"/>
              </a:solidFill>
              <a:prstDash val="lgDashDot"/>
              <a:round/>
              <a:headEnd/>
              <a:tailEnd/>
            </a:ln>
          </p:spPr>
          <p:txBody>
            <a:bodyPr/>
            <a:lstStyle/>
            <a:p>
              <a:endParaRPr lang="fr-FR"/>
            </a:p>
          </p:txBody>
        </p:sp>
        <p:sp>
          <p:nvSpPr>
            <p:cNvPr id="181416" name="Freeform 168"/>
            <p:cNvSpPr>
              <a:spLocks/>
            </p:cNvSpPr>
            <p:nvPr/>
          </p:nvSpPr>
          <p:spPr bwMode="auto">
            <a:xfrm>
              <a:off x="3707" y="2909"/>
              <a:ext cx="170" cy="117"/>
            </a:xfrm>
            <a:custGeom>
              <a:avLst/>
              <a:gdLst/>
              <a:ahLst/>
              <a:cxnLst>
                <a:cxn ang="0">
                  <a:pos x="0" y="117"/>
                </a:cxn>
                <a:cxn ang="0">
                  <a:pos x="12" y="69"/>
                </a:cxn>
                <a:cxn ang="0">
                  <a:pos x="34" y="27"/>
                </a:cxn>
                <a:cxn ang="0">
                  <a:pos x="63" y="6"/>
                </a:cxn>
                <a:cxn ang="0">
                  <a:pos x="85" y="0"/>
                </a:cxn>
                <a:cxn ang="0">
                  <a:pos x="108" y="6"/>
                </a:cxn>
                <a:cxn ang="0">
                  <a:pos x="136" y="32"/>
                </a:cxn>
                <a:cxn ang="0">
                  <a:pos x="159" y="69"/>
                </a:cxn>
                <a:cxn ang="0">
                  <a:pos x="170" y="117"/>
                </a:cxn>
              </a:cxnLst>
              <a:rect l="0" t="0" r="r" b="b"/>
              <a:pathLst>
                <a:path w="170" h="117">
                  <a:moveTo>
                    <a:pt x="0" y="117"/>
                  </a:moveTo>
                  <a:lnTo>
                    <a:pt x="12" y="69"/>
                  </a:lnTo>
                  <a:lnTo>
                    <a:pt x="34" y="27"/>
                  </a:lnTo>
                  <a:lnTo>
                    <a:pt x="63" y="6"/>
                  </a:lnTo>
                  <a:lnTo>
                    <a:pt x="85" y="0"/>
                  </a:lnTo>
                  <a:lnTo>
                    <a:pt x="108" y="6"/>
                  </a:lnTo>
                  <a:lnTo>
                    <a:pt x="136" y="32"/>
                  </a:lnTo>
                  <a:lnTo>
                    <a:pt x="159" y="69"/>
                  </a:lnTo>
                  <a:lnTo>
                    <a:pt x="170" y="117"/>
                  </a:lnTo>
                </a:path>
              </a:pathLst>
            </a:custGeom>
            <a:noFill/>
            <a:ln w="28575" cap="flat" cmpd="sng">
              <a:solidFill>
                <a:schemeClr val="tx1"/>
              </a:solidFill>
              <a:prstDash val="lgDashDot"/>
              <a:round/>
              <a:headEnd/>
              <a:tailEnd/>
            </a:ln>
          </p:spPr>
          <p:txBody>
            <a:bodyPr/>
            <a:lstStyle/>
            <a:p>
              <a:endParaRPr lang="fr-FR"/>
            </a:p>
          </p:txBody>
        </p:sp>
        <p:sp>
          <p:nvSpPr>
            <p:cNvPr id="181417" name="Freeform 169"/>
            <p:cNvSpPr>
              <a:spLocks/>
            </p:cNvSpPr>
            <p:nvPr/>
          </p:nvSpPr>
          <p:spPr bwMode="auto">
            <a:xfrm>
              <a:off x="3957" y="2925"/>
              <a:ext cx="164" cy="101"/>
            </a:xfrm>
            <a:custGeom>
              <a:avLst/>
              <a:gdLst/>
              <a:ahLst/>
              <a:cxnLst>
                <a:cxn ang="0">
                  <a:pos x="0" y="101"/>
                </a:cxn>
                <a:cxn ang="0">
                  <a:pos x="5" y="69"/>
                </a:cxn>
                <a:cxn ang="0">
                  <a:pos x="34" y="27"/>
                </a:cxn>
                <a:cxn ang="0">
                  <a:pos x="56" y="6"/>
                </a:cxn>
                <a:cxn ang="0">
                  <a:pos x="79" y="0"/>
                </a:cxn>
                <a:cxn ang="0">
                  <a:pos x="107" y="6"/>
                </a:cxn>
                <a:cxn ang="0">
                  <a:pos x="130" y="27"/>
                </a:cxn>
                <a:cxn ang="0">
                  <a:pos x="153" y="69"/>
                </a:cxn>
                <a:cxn ang="0">
                  <a:pos x="164" y="101"/>
                </a:cxn>
              </a:cxnLst>
              <a:rect l="0" t="0" r="r" b="b"/>
              <a:pathLst>
                <a:path w="164" h="101">
                  <a:moveTo>
                    <a:pt x="0" y="101"/>
                  </a:moveTo>
                  <a:lnTo>
                    <a:pt x="5" y="69"/>
                  </a:lnTo>
                  <a:lnTo>
                    <a:pt x="34" y="27"/>
                  </a:lnTo>
                  <a:lnTo>
                    <a:pt x="56" y="6"/>
                  </a:lnTo>
                  <a:lnTo>
                    <a:pt x="79" y="0"/>
                  </a:lnTo>
                  <a:lnTo>
                    <a:pt x="107" y="6"/>
                  </a:lnTo>
                  <a:lnTo>
                    <a:pt x="130" y="27"/>
                  </a:lnTo>
                  <a:lnTo>
                    <a:pt x="153" y="69"/>
                  </a:lnTo>
                  <a:lnTo>
                    <a:pt x="164" y="101"/>
                  </a:lnTo>
                </a:path>
              </a:pathLst>
            </a:custGeom>
            <a:noFill/>
            <a:ln w="28575" cap="flat" cmpd="sng">
              <a:solidFill>
                <a:schemeClr val="tx1"/>
              </a:solidFill>
              <a:prstDash val="lgDashDot"/>
              <a:round/>
              <a:headEnd/>
              <a:tailEnd/>
            </a:ln>
          </p:spPr>
          <p:txBody>
            <a:bodyPr/>
            <a:lstStyle/>
            <a:p>
              <a:endParaRPr lang="fr-FR"/>
            </a:p>
          </p:txBody>
        </p:sp>
      </p:grpSp>
      <p:grpSp>
        <p:nvGrpSpPr>
          <p:cNvPr id="3" name="Group 170"/>
          <p:cNvGrpSpPr>
            <a:grpSpLocks/>
          </p:cNvGrpSpPr>
          <p:nvPr/>
        </p:nvGrpSpPr>
        <p:grpSpPr bwMode="auto">
          <a:xfrm>
            <a:off x="2120412" y="4446588"/>
            <a:ext cx="4865077" cy="1249362"/>
            <a:chOff x="1326" y="3095"/>
            <a:chExt cx="2432" cy="643"/>
          </a:xfrm>
        </p:grpSpPr>
        <p:sp>
          <p:nvSpPr>
            <p:cNvPr id="181419" name="Freeform 171"/>
            <p:cNvSpPr>
              <a:spLocks/>
            </p:cNvSpPr>
            <p:nvPr/>
          </p:nvSpPr>
          <p:spPr bwMode="auto">
            <a:xfrm>
              <a:off x="1326" y="3095"/>
              <a:ext cx="113" cy="643"/>
            </a:xfrm>
            <a:custGeom>
              <a:avLst/>
              <a:gdLst/>
              <a:ahLst/>
              <a:cxnLst>
                <a:cxn ang="0">
                  <a:pos x="0" y="0"/>
                </a:cxn>
                <a:cxn ang="0">
                  <a:pos x="23" y="11"/>
                </a:cxn>
                <a:cxn ang="0">
                  <a:pos x="51" y="37"/>
                </a:cxn>
                <a:cxn ang="0">
                  <a:pos x="74" y="91"/>
                </a:cxn>
                <a:cxn ang="0">
                  <a:pos x="96" y="192"/>
                </a:cxn>
                <a:cxn ang="0">
                  <a:pos x="113" y="643"/>
                </a:cxn>
              </a:cxnLst>
              <a:rect l="0" t="0" r="r" b="b"/>
              <a:pathLst>
                <a:path w="113" h="643">
                  <a:moveTo>
                    <a:pt x="0" y="0"/>
                  </a:moveTo>
                  <a:lnTo>
                    <a:pt x="23" y="11"/>
                  </a:lnTo>
                  <a:lnTo>
                    <a:pt x="51" y="37"/>
                  </a:lnTo>
                  <a:lnTo>
                    <a:pt x="74" y="91"/>
                  </a:lnTo>
                  <a:lnTo>
                    <a:pt x="96" y="192"/>
                  </a:lnTo>
                  <a:lnTo>
                    <a:pt x="113" y="643"/>
                  </a:lnTo>
                </a:path>
              </a:pathLst>
            </a:custGeom>
            <a:noFill/>
            <a:ln w="28575" cap="flat" cmpd="sng">
              <a:solidFill>
                <a:schemeClr val="tx1"/>
              </a:solidFill>
              <a:prstDash val="sysDot"/>
              <a:round/>
              <a:headEnd/>
              <a:tailEnd/>
            </a:ln>
          </p:spPr>
          <p:txBody>
            <a:bodyPr/>
            <a:lstStyle/>
            <a:p>
              <a:endParaRPr lang="fr-FR"/>
            </a:p>
          </p:txBody>
        </p:sp>
        <p:sp>
          <p:nvSpPr>
            <p:cNvPr id="181420" name="Freeform 172"/>
            <p:cNvSpPr>
              <a:spLocks/>
            </p:cNvSpPr>
            <p:nvPr/>
          </p:nvSpPr>
          <p:spPr bwMode="auto">
            <a:xfrm>
              <a:off x="1462" y="3297"/>
              <a:ext cx="96" cy="441"/>
            </a:xfrm>
            <a:custGeom>
              <a:avLst/>
              <a:gdLst/>
              <a:ahLst/>
              <a:cxnLst>
                <a:cxn ang="0">
                  <a:pos x="0" y="441"/>
                </a:cxn>
                <a:cxn ang="0">
                  <a:pos x="11" y="48"/>
                </a:cxn>
                <a:cxn ang="0">
                  <a:pos x="34" y="0"/>
                </a:cxn>
                <a:cxn ang="0">
                  <a:pos x="62" y="21"/>
                </a:cxn>
                <a:cxn ang="0">
                  <a:pos x="85" y="96"/>
                </a:cxn>
                <a:cxn ang="0">
                  <a:pos x="96" y="441"/>
                </a:cxn>
              </a:cxnLst>
              <a:rect l="0" t="0" r="r" b="b"/>
              <a:pathLst>
                <a:path w="96" h="441">
                  <a:moveTo>
                    <a:pt x="0" y="441"/>
                  </a:moveTo>
                  <a:lnTo>
                    <a:pt x="11" y="48"/>
                  </a:lnTo>
                  <a:lnTo>
                    <a:pt x="34" y="0"/>
                  </a:lnTo>
                  <a:lnTo>
                    <a:pt x="62" y="21"/>
                  </a:lnTo>
                  <a:lnTo>
                    <a:pt x="85" y="96"/>
                  </a:lnTo>
                  <a:lnTo>
                    <a:pt x="96" y="441"/>
                  </a:lnTo>
                </a:path>
              </a:pathLst>
            </a:custGeom>
            <a:noFill/>
            <a:ln w="28575" cap="flat" cmpd="sng">
              <a:solidFill>
                <a:schemeClr val="tx1"/>
              </a:solidFill>
              <a:prstDash val="sysDot"/>
              <a:round/>
              <a:headEnd/>
              <a:tailEnd/>
            </a:ln>
          </p:spPr>
          <p:txBody>
            <a:bodyPr/>
            <a:lstStyle/>
            <a:p>
              <a:endParaRPr lang="fr-FR"/>
            </a:p>
          </p:txBody>
        </p:sp>
        <p:sp>
          <p:nvSpPr>
            <p:cNvPr id="181421" name="Freeform 173"/>
            <p:cNvSpPr>
              <a:spLocks/>
            </p:cNvSpPr>
            <p:nvPr/>
          </p:nvSpPr>
          <p:spPr bwMode="auto">
            <a:xfrm>
              <a:off x="1581" y="3372"/>
              <a:ext cx="102" cy="366"/>
            </a:xfrm>
            <a:custGeom>
              <a:avLst/>
              <a:gdLst/>
              <a:ahLst/>
              <a:cxnLst>
                <a:cxn ang="0">
                  <a:pos x="0" y="366"/>
                </a:cxn>
                <a:cxn ang="0">
                  <a:pos x="17" y="53"/>
                </a:cxn>
                <a:cxn ang="0">
                  <a:pos x="40" y="0"/>
                </a:cxn>
                <a:cxn ang="0">
                  <a:pos x="62" y="10"/>
                </a:cxn>
                <a:cxn ang="0">
                  <a:pos x="91" y="79"/>
                </a:cxn>
                <a:cxn ang="0">
                  <a:pos x="102" y="366"/>
                </a:cxn>
              </a:cxnLst>
              <a:rect l="0" t="0" r="r" b="b"/>
              <a:pathLst>
                <a:path w="102" h="366">
                  <a:moveTo>
                    <a:pt x="0" y="366"/>
                  </a:moveTo>
                  <a:lnTo>
                    <a:pt x="17" y="53"/>
                  </a:lnTo>
                  <a:lnTo>
                    <a:pt x="40" y="0"/>
                  </a:lnTo>
                  <a:lnTo>
                    <a:pt x="62" y="10"/>
                  </a:lnTo>
                  <a:lnTo>
                    <a:pt x="91" y="79"/>
                  </a:lnTo>
                  <a:lnTo>
                    <a:pt x="102" y="366"/>
                  </a:lnTo>
                </a:path>
              </a:pathLst>
            </a:custGeom>
            <a:noFill/>
            <a:ln w="28575" cap="flat" cmpd="sng">
              <a:solidFill>
                <a:schemeClr val="tx1"/>
              </a:solidFill>
              <a:prstDash val="sysDot"/>
              <a:round/>
              <a:headEnd/>
              <a:tailEnd/>
            </a:ln>
          </p:spPr>
          <p:txBody>
            <a:bodyPr/>
            <a:lstStyle/>
            <a:p>
              <a:endParaRPr lang="fr-FR"/>
            </a:p>
          </p:txBody>
        </p:sp>
        <p:sp>
          <p:nvSpPr>
            <p:cNvPr id="181422" name="Freeform 174"/>
            <p:cNvSpPr>
              <a:spLocks/>
            </p:cNvSpPr>
            <p:nvPr/>
          </p:nvSpPr>
          <p:spPr bwMode="auto">
            <a:xfrm>
              <a:off x="1706" y="3419"/>
              <a:ext cx="96" cy="319"/>
            </a:xfrm>
            <a:custGeom>
              <a:avLst/>
              <a:gdLst/>
              <a:ahLst/>
              <a:cxnLst>
                <a:cxn ang="0">
                  <a:pos x="0" y="319"/>
                </a:cxn>
                <a:cxn ang="0">
                  <a:pos x="11" y="54"/>
                </a:cxn>
                <a:cxn ang="0">
                  <a:pos x="39" y="0"/>
                </a:cxn>
                <a:cxn ang="0">
                  <a:pos x="62" y="6"/>
                </a:cxn>
                <a:cxn ang="0">
                  <a:pos x="85" y="75"/>
                </a:cxn>
                <a:cxn ang="0">
                  <a:pos x="96" y="319"/>
                </a:cxn>
              </a:cxnLst>
              <a:rect l="0" t="0" r="r" b="b"/>
              <a:pathLst>
                <a:path w="96" h="319">
                  <a:moveTo>
                    <a:pt x="0" y="319"/>
                  </a:moveTo>
                  <a:lnTo>
                    <a:pt x="11" y="54"/>
                  </a:lnTo>
                  <a:lnTo>
                    <a:pt x="39" y="0"/>
                  </a:lnTo>
                  <a:lnTo>
                    <a:pt x="62" y="6"/>
                  </a:lnTo>
                  <a:lnTo>
                    <a:pt x="85" y="75"/>
                  </a:lnTo>
                  <a:lnTo>
                    <a:pt x="96" y="319"/>
                  </a:lnTo>
                </a:path>
              </a:pathLst>
            </a:custGeom>
            <a:noFill/>
            <a:ln w="28575" cap="flat" cmpd="sng">
              <a:solidFill>
                <a:schemeClr val="tx1"/>
              </a:solidFill>
              <a:prstDash val="sysDot"/>
              <a:round/>
              <a:headEnd/>
              <a:tailEnd/>
            </a:ln>
          </p:spPr>
          <p:txBody>
            <a:bodyPr/>
            <a:lstStyle/>
            <a:p>
              <a:endParaRPr lang="fr-FR"/>
            </a:p>
          </p:txBody>
        </p:sp>
        <p:sp>
          <p:nvSpPr>
            <p:cNvPr id="181423" name="Freeform 175"/>
            <p:cNvSpPr>
              <a:spLocks/>
            </p:cNvSpPr>
            <p:nvPr/>
          </p:nvSpPr>
          <p:spPr bwMode="auto">
            <a:xfrm>
              <a:off x="1830" y="3451"/>
              <a:ext cx="97" cy="287"/>
            </a:xfrm>
            <a:custGeom>
              <a:avLst/>
              <a:gdLst/>
              <a:ahLst/>
              <a:cxnLst>
                <a:cxn ang="0">
                  <a:pos x="0" y="287"/>
                </a:cxn>
                <a:cxn ang="0">
                  <a:pos x="12" y="59"/>
                </a:cxn>
                <a:cxn ang="0">
                  <a:pos x="35" y="0"/>
                </a:cxn>
                <a:cxn ang="0">
                  <a:pos x="63" y="6"/>
                </a:cxn>
                <a:cxn ang="0">
                  <a:pos x="86" y="75"/>
                </a:cxn>
                <a:cxn ang="0">
                  <a:pos x="97" y="287"/>
                </a:cxn>
              </a:cxnLst>
              <a:rect l="0" t="0" r="r" b="b"/>
              <a:pathLst>
                <a:path w="97" h="287">
                  <a:moveTo>
                    <a:pt x="0" y="287"/>
                  </a:moveTo>
                  <a:lnTo>
                    <a:pt x="12" y="59"/>
                  </a:lnTo>
                  <a:lnTo>
                    <a:pt x="35" y="0"/>
                  </a:lnTo>
                  <a:lnTo>
                    <a:pt x="63" y="6"/>
                  </a:lnTo>
                  <a:lnTo>
                    <a:pt x="86" y="75"/>
                  </a:lnTo>
                  <a:lnTo>
                    <a:pt x="97" y="287"/>
                  </a:lnTo>
                </a:path>
              </a:pathLst>
            </a:custGeom>
            <a:noFill/>
            <a:ln w="28575" cap="flat" cmpd="sng">
              <a:solidFill>
                <a:schemeClr val="tx1"/>
              </a:solidFill>
              <a:prstDash val="sysDot"/>
              <a:round/>
              <a:headEnd/>
              <a:tailEnd/>
            </a:ln>
          </p:spPr>
          <p:txBody>
            <a:bodyPr/>
            <a:lstStyle/>
            <a:p>
              <a:endParaRPr lang="fr-FR"/>
            </a:p>
          </p:txBody>
        </p:sp>
        <p:sp>
          <p:nvSpPr>
            <p:cNvPr id="181424" name="Freeform 176"/>
            <p:cNvSpPr>
              <a:spLocks/>
            </p:cNvSpPr>
            <p:nvPr/>
          </p:nvSpPr>
          <p:spPr bwMode="auto">
            <a:xfrm>
              <a:off x="1955" y="3478"/>
              <a:ext cx="97" cy="260"/>
            </a:xfrm>
            <a:custGeom>
              <a:avLst/>
              <a:gdLst/>
              <a:ahLst/>
              <a:cxnLst>
                <a:cxn ang="0">
                  <a:pos x="0" y="260"/>
                </a:cxn>
                <a:cxn ang="0">
                  <a:pos x="12" y="64"/>
                </a:cxn>
                <a:cxn ang="0">
                  <a:pos x="34" y="0"/>
                </a:cxn>
                <a:cxn ang="0">
                  <a:pos x="57" y="5"/>
                </a:cxn>
                <a:cxn ang="0">
                  <a:pos x="85" y="69"/>
                </a:cxn>
                <a:cxn ang="0">
                  <a:pos x="97" y="260"/>
                </a:cxn>
              </a:cxnLst>
              <a:rect l="0" t="0" r="r" b="b"/>
              <a:pathLst>
                <a:path w="97" h="260">
                  <a:moveTo>
                    <a:pt x="0" y="260"/>
                  </a:moveTo>
                  <a:lnTo>
                    <a:pt x="12" y="64"/>
                  </a:lnTo>
                  <a:lnTo>
                    <a:pt x="34" y="0"/>
                  </a:lnTo>
                  <a:lnTo>
                    <a:pt x="57" y="5"/>
                  </a:lnTo>
                  <a:lnTo>
                    <a:pt x="85" y="69"/>
                  </a:lnTo>
                  <a:lnTo>
                    <a:pt x="97" y="260"/>
                  </a:lnTo>
                </a:path>
              </a:pathLst>
            </a:custGeom>
            <a:noFill/>
            <a:ln w="28575" cap="flat" cmpd="sng">
              <a:solidFill>
                <a:schemeClr val="tx1"/>
              </a:solidFill>
              <a:prstDash val="sysDot"/>
              <a:round/>
              <a:headEnd/>
              <a:tailEnd/>
            </a:ln>
          </p:spPr>
          <p:txBody>
            <a:bodyPr/>
            <a:lstStyle/>
            <a:p>
              <a:endParaRPr lang="fr-FR"/>
            </a:p>
          </p:txBody>
        </p:sp>
        <p:sp>
          <p:nvSpPr>
            <p:cNvPr id="181425" name="Freeform 177"/>
            <p:cNvSpPr>
              <a:spLocks/>
            </p:cNvSpPr>
            <p:nvPr/>
          </p:nvSpPr>
          <p:spPr bwMode="auto">
            <a:xfrm>
              <a:off x="2074" y="3499"/>
              <a:ext cx="97" cy="239"/>
            </a:xfrm>
            <a:custGeom>
              <a:avLst/>
              <a:gdLst/>
              <a:ahLst/>
              <a:cxnLst>
                <a:cxn ang="0">
                  <a:pos x="0" y="239"/>
                </a:cxn>
                <a:cxn ang="0">
                  <a:pos x="12" y="64"/>
                </a:cxn>
                <a:cxn ang="0">
                  <a:pos x="40" y="0"/>
                </a:cxn>
                <a:cxn ang="0">
                  <a:pos x="63" y="5"/>
                </a:cxn>
                <a:cxn ang="0">
                  <a:pos x="85" y="69"/>
                </a:cxn>
                <a:cxn ang="0">
                  <a:pos x="97" y="239"/>
                </a:cxn>
              </a:cxnLst>
              <a:rect l="0" t="0" r="r" b="b"/>
              <a:pathLst>
                <a:path w="97" h="239">
                  <a:moveTo>
                    <a:pt x="0" y="239"/>
                  </a:moveTo>
                  <a:lnTo>
                    <a:pt x="12" y="64"/>
                  </a:lnTo>
                  <a:lnTo>
                    <a:pt x="40" y="0"/>
                  </a:lnTo>
                  <a:lnTo>
                    <a:pt x="63" y="5"/>
                  </a:lnTo>
                  <a:lnTo>
                    <a:pt x="85" y="69"/>
                  </a:lnTo>
                  <a:lnTo>
                    <a:pt x="97" y="239"/>
                  </a:lnTo>
                </a:path>
              </a:pathLst>
            </a:custGeom>
            <a:noFill/>
            <a:ln w="28575" cap="flat" cmpd="sng">
              <a:solidFill>
                <a:schemeClr val="tx1"/>
              </a:solidFill>
              <a:prstDash val="sysDot"/>
              <a:round/>
              <a:headEnd/>
              <a:tailEnd/>
            </a:ln>
          </p:spPr>
          <p:txBody>
            <a:bodyPr/>
            <a:lstStyle/>
            <a:p>
              <a:endParaRPr lang="fr-FR"/>
            </a:p>
          </p:txBody>
        </p:sp>
        <p:sp>
          <p:nvSpPr>
            <p:cNvPr id="181426" name="Freeform 178"/>
            <p:cNvSpPr>
              <a:spLocks/>
            </p:cNvSpPr>
            <p:nvPr/>
          </p:nvSpPr>
          <p:spPr bwMode="auto">
            <a:xfrm>
              <a:off x="2205" y="3520"/>
              <a:ext cx="85" cy="218"/>
            </a:xfrm>
            <a:custGeom>
              <a:avLst/>
              <a:gdLst/>
              <a:ahLst/>
              <a:cxnLst>
                <a:cxn ang="0">
                  <a:pos x="0" y="218"/>
                </a:cxn>
                <a:cxn ang="0">
                  <a:pos x="5" y="64"/>
                </a:cxn>
                <a:cxn ang="0">
                  <a:pos x="28" y="0"/>
                </a:cxn>
                <a:cxn ang="0">
                  <a:pos x="56" y="0"/>
                </a:cxn>
                <a:cxn ang="0">
                  <a:pos x="79" y="64"/>
                </a:cxn>
                <a:cxn ang="0">
                  <a:pos x="85" y="218"/>
                </a:cxn>
              </a:cxnLst>
              <a:rect l="0" t="0" r="r" b="b"/>
              <a:pathLst>
                <a:path w="85" h="218">
                  <a:moveTo>
                    <a:pt x="0" y="218"/>
                  </a:moveTo>
                  <a:lnTo>
                    <a:pt x="5" y="64"/>
                  </a:lnTo>
                  <a:lnTo>
                    <a:pt x="28" y="0"/>
                  </a:lnTo>
                  <a:lnTo>
                    <a:pt x="56" y="0"/>
                  </a:lnTo>
                  <a:lnTo>
                    <a:pt x="79" y="64"/>
                  </a:lnTo>
                  <a:lnTo>
                    <a:pt x="85" y="218"/>
                  </a:lnTo>
                </a:path>
              </a:pathLst>
            </a:custGeom>
            <a:noFill/>
            <a:ln w="28575" cap="flat" cmpd="sng">
              <a:solidFill>
                <a:schemeClr val="tx1"/>
              </a:solidFill>
              <a:prstDash val="sysDot"/>
              <a:round/>
              <a:headEnd/>
              <a:tailEnd/>
            </a:ln>
          </p:spPr>
          <p:txBody>
            <a:bodyPr/>
            <a:lstStyle/>
            <a:p>
              <a:endParaRPr lang="fr-FR"/>
            </a:p>
          </p:txBody>
        </p:sp>
        <p:sp>
          <p:nvSpPr>
            <p:cNvPr id="181427" name="Freeform 179"/>
            <p:cNvSpPr>
              <a:spLocks/>
            </p:cNvSpPr>
            <p:nvPr/>
          </p:nvSpPr>
          <p:spPr bwMode="auto">
            <a:xfrm>
              <a:off x="2324" y="3536"/>
              <a:ext cx="90" cy="202"/>
            </a:xfrm>
            <a:custGeom>
              <a:avLst/>
              <a:gdLst/>
              <a:ahLst/>
              <a:cxnLst>
                <a:cxn ang="0">
                  <a:pos x="0" y="202"/>
                </a:cxn>
                <a:cxn ang="0">
                  <a:pos x="11" y="64"/>
                </a:cxn>
                <a:cxn ang="0">
                  <a:pos x="34" y="0"/>
                </a:cxn>
                <a:cxn ang="0">
                  <a:pos x="56" y="0"/>
                </a:cxn>
                <a:cxn ang="0">
                  <a:pos x="85" y="64"/>
                </a:cxn>
                <a:cxn ang="0">
                  <a:pos x="90" y="202"/>
                </a:cxn>
              </a:cxnLst>
              <a:rect l="0" t="0" r="r" b="b"/>
              <a:pathLst>
                <a:path w="90" h="202">
                  <a:moveTo>
                    <a:pt x="0" y="202"/>
                  </a:moveTo>
                  <a:lnTo>
                    <a:pt x="11" y="64"/>
                  </a:lnTo>
                  <a:lnTo>
                    <a:pt x="34" y="0"/>
                  </a:lnTo>
                  <a:lnTo>
                    <a:pt x="56" y="0"/>
                  </a:lnTo>
                  <a:lnTo>
                    <a:pt x="85" y="64"/>
                  </a:lnTo>
                  <a:lnTo>
                    <a:pt x="90" y="202"/>
                  </a:lnTo>
                </a:path>
              </a:pathLst>
            </a:custGeom>
            <a:noFill/>
            <a:ln w="28575" cap="flat" cmpd="sng">
              <a:solidFill>
                <a:schemeClr val="tx1"/>
              </a:solidFill>
              <a:prstDash val="sysDot"/>
              <a:round/>
              <a:headEnd/>
              <a:tailEnd/>
            </a:ln>
          </p:spPr>
          <p:txBody>
            <a:bodyPr/>
            <a:lstStyle/>
            <a:p>
              <a:endParaRPr lang="fr-FR"/>
            </a:p>
          </p:txBody>
        </p:sp>
        <p:sp>
          <p:nvSpPr>
            <p:cNvPr id="181428" name="Freeform 180"/>
            <p:cNvSpPr>
              <a:spLocks/>
            </p:cNvSpPr>
            <p:nvPr/>
          </p:nvSpPr>
          <p:spPr bwMode="auto">
            <a:xfrm>
              <a:off x="2448" y="3552"/>
              <a:ext cx="91" cy="186"/>
            </a:xfrm>
            <a:custGeom>
              <a:avLst/>
              <a:gdLst/>
              <a:ahLst/>
              <a:cxnLst>
                <a:cxn ang="0">
                  <a:pos x="0" y="186"/>
                </a:cxn>
                <a:cxn ang="0">
                  <a:pos x="6" y="64"/>
                </a:cxn>
                <a:cxn ang="0">
                  <a:pos x="34" y="0"/>
                </a:cxn>
                <a:cxn ang="0">
                  <a:pos x="57" y="0"/>
                </a:cxn>
                <a:cxn ang="0">
                  <a:pos x="80" y="64"/>
                </a:cxn>
                <a:cxn ang="0">
                  <a:pos x="91" y="186"/>
                </a:cxn>
              </a:cxnLst>
              <a:rect l="0" t="0" r="r" b="b"/>
              <a:pathLst>
                <a:path w="91" h="186">
                  <a:moveTo>
                    <a:pt x="0" y="186"/>
                  </a:moveTo>
                  <a:lnTo>
                    <a:pt x="6" y="64"/>
                  </a:lnTo>
                  <a:lnTo>
                    <a:pt x="34" y="0"/>
                  </a:lnTo>
                  <a:lnTo>
                    <a:pt x="57" y="0"/>
                  </a:lnTo>
                  <a:lnTo>
                    <a:pt x="80" y="64"/>
                  </a:lnTo>
                  <a:lnTo>
                    <a:pt x="91" y="186"/>
                  </a:lnTo>
                </a:path>
              </a:pathLst>
            </a:custGeom>
            <a:noFill/>
            <a:ln w="28575" cap="flat" cmpd="sng">
              <a:solidFill>
                <a:schemeClr val="tx1"/>
              </a:solidFill>
              <a:prstDash val="sysDot"/>
              <a:round/>
              <a:headEnd/>
              <a:tailEnd/>
            </a:ln>
          </p:spPr>
          <p:txBody>
            <a:bodyPr/>
            <a:lstStyle/>
            <a:p>
              <a:endParaRPr lang="fr-FR"/>
            </a:p>
          </p:txBody>
        </p:sp>
        <p:sp>
          <p:nvSpPr>
            <p:cNvPr id="181429" name="Freeform 181"/>
            <p:cNvSpPr>
              <a:spLocks/>
            </p:cNvSpPr>
            <p:nvPr/>
          </p:nvSpPr>
          <p:spPr bwMode="auto">
            <a:xfrm>
              <a:off x="2573" y="3563"/>
              <a:ext cx="85" cy="175"/>
            </a:xfrm>
            <a:custGeom>
              <a:avLst/>
              <a:gdLst/>
              <a:ahLst/>
              <a:cxnLst>
                <a:cxn ang="0">
                  <a:pos x="0" y="175"/>
                </a:cxn>
                <a:cxn ang="0">
                  <a:pos x="6" y="69"/>
                </a:cxn>
                <a:cxn ang="0">
                  <a:pos x="29" y="5"/>
                </a:cxn>
                <a:cxn ang="0">
                  <a:pos x="51" y="0"/>
                </a:cxn>
                <a:cxn ang="0">
                  <a:pos x="80" y="64"/>
                </a:cxn>
                <a:cxn ang="0">
                  <a:pos x="85" y="175"/>
                </a:cxn>
              </a:cxnLst>
              <a:rect l="0" t="0" r="r" b="b"/>
              <a:pathLst>
                <a:path w="85" h="175">
                  <a:moveTo>
                    <a:pt x="0" y="175"/>
                  </a:moveTo>
                  <a:lnTo>
                    <a:pt x="6" y="69"/>
                  </a:lnTo>
                  <a:lnTo>
                    <a:pt x="29" y="5"/>
                  </a:lnTo>
                  <a:lnTo>
                    <a:pt x="51" y="0"/>
                  </a:lnTo>
                  <a:lnTo>
                    <a:pt x="80" y="64"/>
                  </a:lnTo>
                  <a:lnTo>
                    <a:pt x="85" y="175"/>
                  </a:lnTo>
                </a:path>
              </a:pathLst>
            </a:custGeom>
            <a:noFill/>
            <a:ln w="28575" cap="flat" cmpd="sng">
              <a:solidFill>
                <a:schemeClr val="tx1"/>
              </a:solidFill>
              <a:prstDash val="sysDot"/>
              <a:round/>
              <a:headEnd/>
              <a:tailEnd/>
            </a:ln>
          </p:spPr>
          <p:txBody>
            <a:bodyPr/>
            <a:lstStyle/>
            <a:p>
              <a:endParaRPr lang="fr-FR"/>
            </a:p>
          </p:txBody>
        </p:sp>
        <p:sp>
          <p:nvSpPr>
            <p:cNvPr id="181430" name="Freeform 182"/>
            <p:cNvSpPr>
              <a:spLocks/>
            </p:cNvSpPr>
            <p:nvPr/>
          </p:nvSpPr>
          <p:spPr bwMode="auto">
            <a:xfrm>
              <a:off x="2692" y="3579"/>
              <a:ext cx="85" cy="159"/>
            </a:xfrm>
            <a:custGeom>
              <a:avLst/>
              <a:gdLst/>
              <a:ahLst/>
              <a:cxnLst>
                <a:cxn ang="0">
                  <a:pos x="0" y="159"/>
                </a:cxn>
                <a:cxn ang="0">
                  <a:pos x="6" y="64"/>
                </a:cxn>
                <a:cxn ang="0">
                  <a:pos x="34" y="0"/>
                </a:cxn>
                <a:cxn ang="0">
                  <a:pos x="57" y="0"/>
                </a:cxn>
                <a:cxn ang="0">
                  <a:pos x="80" y="58"/>
                </a:cxn>
                <a:cxn ang="0">
                  <a:pos x="85" y="159"/>
                </a:cxn>
              </a:cxnLst>
              <a:rect l="0" t="0" r="r" b="b"/>
              <a:pathLst>
                <a:path w="85" h="159">
                  <a:moveTo>
                    <a:pt x="0" y="159"/>
                  </a:moveTo>
                  <a:lnTo>
                    <a:pt x="6" y="64"/>
                  </a:lnTo>
                  <a:lnTo>
                    <a:pt x="34" y="0"/>
                  </a:lnTo>
                  <a:lnTo>
                    <a:pt x="57" y="0"/>
                  </a:lnTo>
                  <a:lnTo>
                    <a:pt x="80" y="58"/>
                  </a:lnTo>
                  <a:lnTo>
                    <a:pt x="85" y="159"/>
                  </a:lnTo>
                </a:path>
              </a:pathLst>
            </a:custGeom>
            <a:noFill/>
            <a:ln w="28575" cap="flat" cmpd="sng">
              <a:solidFill>
                <a:schemeClr val="tx1"/>
              </a:solidFill>
              <a:prstDash val="sysDot"/>
              <a:round/>
              <a:headEnd/>
              <a:tailEnd/>
            </a:ln>
          </p:spPr>
          <p:txBody>
            <a:bodyPr/>
            <a:lstStyle/>
            <a:p>
              <a:endParaRPr lang="fr-FR"/>
            </a:p>
          </p:txBody>
        </p:sp>
        <p:sp>
          <p:nvSpPr>
            <p:cNvPr id="181431" name="Freeform 183"/>
            <p:cNvSpPr>
              <a:spLocks/>
            </p:cNvSpPr>
            <p:nvPr/>
          </p:nvSpPr>
          <p:spPr bwMode="auto">
            <a:xfrm>
              <a:off x="2817" y="3589"/>
              <a:ext cx="85" cy="149"/>
            </a:xfrm>
            <a:custGeom>
              <a:avLst/>
              <a:gdLst/>
              <a:ahLst/>
              <a:cxnLst>
                <a:cxn ang="0">
                  <a:pos x="0" y="149"/>
                </a:cxn>
                <a:cxn ang="0">
                  <a:pos x="6" y="70"/>
                </a:cxn>
                <a:cxn ang="0">
                  <a:pos x="28" y="0"/>
                </a:cxn>
                <a:cxn ang="0">
                  <a:pos x="57" y="0"/>
                </a:cxn>
                <a:cxn ang="0">
                  <a:pos x="79" y="59"/>
                </a:cxn>
                <a:cxn ang="0">
                  <a:pos x="85" y="149"/>
                </a:cxn>
              </a:cxnLst>
              <a:rect l="0" t="0" r="r" b="b"/>
              <a:pathLst>
                <a:path w="85" h="149">
                  <a:moveTo>
                    <a:pt x="0" y="149"/>
                  </a:moveTo>
                  <a:lnTo>
                    <a:pt x="6" y="70"/>
                  </a:lnTo>
                  <a:lnTo>
                    <a:pt x="28" y="0"/>
                  </a:lnTo>
                  <a:lnTo>
                    <a:pt x="57" y="0"/>
                  </a:lnTo>
                  <a:lnTo>
                    <a:pt x="79" y="59"/>
                  </a:lnTo>
                  <a:lnTo>
                    <a:pt x="85" y="149"/>
                  </a:lnTo>
                </a:path>
              </a:pathLst>
            </a:custGeom>
            <a:noFill/>
            <a:ln w="28575" cap="flat" cmpd="sng">
              <a:solidFill>
                <a:schemeClr val="tx1"/>
              </a:solidFill>
              <a:prstDash val="sysDot"/>
              <a:round/>
              <a:headEnd/>
              <a:tailEnd/>
            </a:ln>
          </p:spPr>
          <p:txBody>
            <a:bodyPr/>
            <a:lstStyle/>
            <a:p>
              <a:endParaRPr lang="fr-FR"/>
            </a:p>
          </p:txBody>
        </p:sp>
        <p:sp>
          <p:nvSpPr>
            <p:cNvPr id="181432" name="Freeform 184"/>
            <p:cNvSpPr>
              <a:spLocks/>
            </p:cNvSpPr>
            <p:nvPr/>
          </p:nvSpPr>
          <p:spPr bwMode="auto">
            <a:xfrm>
              <a:off x="2942" y="3600"/>
              <a:ext cx="85" cy="138"/>
            </a:xfrm>
            <a:custGeom>
              <a:avLst/>
              <a:gdLst/>
              <a:ahLst/>
              <a:cxnLst>
                <a:cxn ang="0">
                  <a:pos x="0" y="138"/>
                </a:cxn>
                <a:cxn ang="0">
                  <a:pos x="5" y="69"/>
                </a:cxn>
                <a:cxn ang="0">
                  <a:pos x="28" y="0"/>
                </a:cxn>
                <a:cxn ang="0">
                  <a:pos x="51" y="0"/>
                </a:cxn>
                <a:cxn ang="0">
                  <a:pos x="79" y="59"/>
                </a:cxn>
                <a:cxn ang="0">
                  <a:pos x="85" y="138"/>
                </a:cxn>
              </a:cxnLst>
              <a:rect l="0" t="0" r="r" b="b"/>
              <a:pathLst>
                <a:path w="85" h="138">
                  <a:moveTo>
                    <a:pt x="0" y="138"/>
                  </a:moveTo>
                  <a:lnTo>
                    <a:pt x="5" y="69"/>
                  </a:lnTo>
                  <a:lnTo>
                    <a:pt x="28" y="0"/>
                  </a:lnTo>
                  <a:lnTo>
                    <a:pt x="51" y="0"/>
                  </a:lnTo>
                  <a:lnTo>
                    <a:pt x="79" y="59"/>
                  </a:lnTo>
                  <a:lnTo>
                    <a:pt x="85" y="138"/>
                  </a:lnTo>
                </a:path>
              </a:pathLst>
            </a:custGeom>
            <a:noFill/>
            <a:ln w="28575" cap="flat" cmpd="sng">
              <a:solidFill>
                <a:schemeClr val="tx1"/>
              </a:solidFill>
              <a:prstDash val="sysDot"/>
              <a:round/>
              <a:headEnd/>
              <a:tailEnd/>
            </a:ln>
          </p:spPr>
          <p:txBody>
            <a:bodyPr/>
            <a:lstStyle/>
            <a:p>
              <a:endParaRPr lang="fr-FR"/>
            </a:p>
          </p:txBody>
        </p:sp>
        <p:sp>
          <p:nvSpPr>
            <p:cNvPr id="181433" name="Freeform 185"/>
            <p:cNvSpPr>
              <a:spLocks/>
            </p:cNvSpPr>
            <p:nvPr/>
          </p:nvSpPr>
          <p:spPr bwMode="auto">
            <a:xfrm>
              <a:off x="3061" y="3605"/>
              <a:ext cx="85" cy="133"/>
            </a:xfrm>
            <a:custGeom>
              <a:avLst/>
              <a:gdLst/>
              <a:ahLst/>
              <a:cxnLst>
                <a:cxn ang="0">
                  <a:pos x="0" y="133"/>
                </a:cxn>
                <a:cxn ang="0">
                  <a:pos x="5" y="75"/>
                </a:cxn>
                <a:cxn ang="0">
                  <a:pos x="34" y="6"/>
                </a:cxn>
                <a:cxn ang="0">
                  <a:pos x="56" y="0"/>
                </a:cxn>
                <a:cxn ang="0">
                  <a:pos x="79" y="64"/>
                </a:cxn>
                <a:cxn ang="0">
                  <a:pos x="85" y="133"/>
                </a:cxn>
              </a:cxnLst>
              <a:rect l="0" t="0" r="r" b="b"/>
              <a:pathLst>
                <a:path w="85" h="133">
                  <a:moveTo>
                    <a:pt x="0" y="133"/>
                  </a:moveTo>
                  <a:lnTo>
                    <a:pt x="5" y="75"/>
                  </a:lnTo>
                  <a:lnTo>
                    <a:pt x="34" y="6"/>
                  </a:lnTo>
                  <a:lnTo>
                    <a:pt x="56" y="0"/>
                  </a:lnTo>
                  <a:lnTo>
                    <a:pt x="79" y="64"/>
                  </a:lnTo>
                  <a:lnTo>
                    <a:pt x="85" y="133"/>
                  </a:lnTo>
                </a:path>
              </a:pathLst>
            </a:custGeom>
            <a:noFill/>
            <a:ln w="28575" cap="flat" cmpd="sng">
              <a:solidFill>
                <a:schemeClr val="tx1"/>
              </a:solidFill>
              <a:prstDash val="sysDot"/>
              <a:round/>
              <a:headEnd/>
              <a:tailEnd/>
            </a:ln>
          </p:spPr>
          <p:txBody>
            <a:bodyPr/>
            <a:lstStyle/>
            <a:p>
              <a:endParaRPr lang="fr-FR"/>
            </a:p>
          </p:txBody>
        </p:sp>
        <p:sp>
          <p:nvSpPr>
            <p:cNvPr id="181434" name="Freeform 186"/>
            <p:cNvSpPr>
              <a:spLocks/>
            </p:cNvSpPr>
            <p:nvPr/>
          </p:nvSpPr>
          <p:spPr bwMode="auto">
            <a:xfrm>
              <a:off x="3186" y="3616"/>
              <a:ext cx="85" cy="122"/>
            </a:xfrm>
            <a:custGeom>
              <a:avLst/>
              <a:gdLst/>
              <a:ahLst/>
              <a:cxnLst>
                <a:cxn ang="0">
                  <a:pos x="0" y="122"/>
                </a:cxn>
                <a:cxn ang="0">
                  <a:pos x="5" y="69"/>
                </a:cxn>
                <a:cxn ang="0">
                  <a:pos x="28" y="0"/>
                </a:cxn>
                <a:cxn ang="0">
                  <a:pos x="56" y="0"/>
                </a:cxn>
                <a:cxn ang="0">
                  <a:pos x="79" y="58"/>
                </a:cxn>
                <a:cxn ang="0">
                  <a:pos x="85" y="122"/>
                </a:cxn>
              </a:cxnLst>
              <a:rect l="0" t="0" r="r" b="b"/>
              <a:pathLst>
                <a:path w="85" h="122">
                  <a:moveTo>
                    <a:pt x="0" y="122"/>
                  </a:moveTo>
                  <a:lnTo>
                    <a:pt x="5" y="69"/>
                  </a:lnTo>
                  <a:lnTo>
                    <a:pt x="28" y="0"/>
                  </a:lnTo>
                  <a:lnTo>
                    <a:pt x="56" y="0"/>
                  </a:lnTo>
                  <a:lnTo>
                    <a:pt x="79" y="58"/>
                  </a:lnTo>
                  <a:lnTo>
                    <a:pt x="85" y="122"/>
                  </a:lnTo>
                </a:path>
              </a:pathLst>
            </a:custGeom>
            <a:noFill/>
            <a:ln w="28575" cap="flat" cmpd="sng">
              <a:solidFill>
                <a:schemeClr val="tx1"/>
              </a:solidFill>
              <a:prstDash val="sysDot"/>
              <a:round/>
              <a:headEnd/>
              <a:tailEnd/>
            </a:ln>
          </p:spPr>
          <p:txBody>
            <a:bodyPr/>
            <a:lstStyle/>
            <a:p>
              <a:endParaRPr lang="fr-FR"/>
            </a:p>
          </p:txBody>
        </p:sp>
        <p:sp>
          <p:nvSpPr>
            <p:cNvPr id="181435" name="Freeform 187"/>
            <p:cNvSpPr>
              <a:spLocks/>
            </p:cNvSpPr>
            <p:nvPr/>
          </p:nvSpPr>
          <p:spPr bwMode="auto">
            <a:xfrm>
              <a:off x="3310" y="3621"/>
              <a:ext cx="85" cy="117"/>
            </a:xfrm>
            <a:custGeom>
              <a:avLst/>
              <a:gdLst/>
              <a:ahLst/>
              <a:cxnLst>
                <a:cxn ang="0">
                  <a:pos x="0" y="117"/>
                </a:cxn>
                <a:cxn ang="0">
                  <a:pos x="6" y="75"/>
                </a:cxn>
                <a:cxn ang="0">
                  <a:pos x="29" y="6"/>
                </a:cxn>
                <a:cxn ang="0">
                  <a:pos x="51" y="0"/>
                </a:cxn>
                <a:cxn ang="0">
                  <a:pos x="80" y="59"/>
                </a:cxn>
                <a:cxn ang="0">
                  <a:pos x="85" y="117"/>
                </a:cxn>
              </a:cxnLst>
              <a:rect l="0" t="0" r="r" b="b"/>
              <a:pathLst>
                <a:path w="85" h="117">
                  <a:moveTo>
                    <a:pt x="0" y="117"/>
                  </a:moveTo>
                  <a:lnTo>
                    <a:pt x="6" y="75"/>
                  </a:lnTo>
                  <a:lnTo>
                    <a:pt x="29" y="6"/>
                  </a:lnTo>
                  <a:lnTo>
                    <a:pt x="51" y="0"/>
                  </a:lnTo>
                  <a:lnTo>
                    <a:pt x="80" y="59"/>
                  </a:lnTo>
                  <a:lnTo>
                    <a:pt x="85" y="117"/>
                  </a:lnTo>
                </a:path>
              </a:pathLst>
            </a:custGeom>
            <a:noFill/>
            <a:ln w="28575" cap="flat" cmpd="sng">
              <a:solidFill>
                <a:schemeClr val="tx1"/>
              </a:solidFill>
              <a:prstDash val="sysDot"/>
              <a:round/>
              <a:headEnd/>
              <a:tailEnd/>
            </a:ln>
          </p:spPr>
          <p:txBody>
            <a:bodyPr/>
            <a:lstStyle/>
            <a:p>
              <a:endParaRPr lang="fr-FR"/>
            </a:p>
          </p:txBody>
        </p:sp>
        <p:sp>
          <p:nvSpPr>
            <p:cNvPr id="181436" name="Freeform 188"/>
            <p:cNvSpPr>
              <a:spLocks/>
            </p:cNvSpPr>
            <p:nvPr/>
          </p:nvSpPr>
          <p:spPr bwMode="auto">
            <a:xfrm>
              <a:off x="3435" y="3632"/>
              <a:ext cx="79" cy="106"/>
            </a:xfrm>
            <a:custGeom>
              <a:avLst/>
              <a:gdLst/>
              <a:ahLst/>
              <a:cxnLst>
                <a:cxn ang="0">
                  <a:pos x="0" y="106"/>
                </a:cxn>
                <a:cxn ang="0">
                  <a:pos x="0" y="74"/>
                </a:cxn>
                <a:cxn ang="0">
                  <a:pos x="28" y="0"/>
                </a:cxn>
                <a:cxn ang="0">
                  <a:pos x="51" y="0"/>
                </a:cxn>
                <a:cxn ang="0">
                  <a:pos x="74" y="58"/>
                </a:cxn>
                <a:cxn ang="0">
                  <a:pos x="79" y="106"/>
                </a:cxn>
              </a:cxnLst>
              <a:rect l="0" t="0" r="r" b="b"/>
              <a:pathLst>
                <a:path w="79" h="106">
                  <a:moveTo>
                    <a:pt x="0" y="106"/>
                  </a:moveTo>
                  <a:lnTo>
                    <a:pt x="0" y="74"/>
                  </a:lnTo>
                  <a:lnTo>
                    <a:pt x="28" y="0"/>
                  </a:lnTo>
                  <a:lnTo>
                    <a:pt x="51" y="0"/>
                  </a:lnTo>
                  <a:lnTo>
                    <a:pt x="74" y="58"/>
                  </a:lnTo>
                  <a:lnTo>
                    <a:pt x="79" y="106"/>
                  </a:lnTo>
                </a:path>
              </a:pathLst>
            </a:custGeom>
            <a:noFill/>
            <a:ln w="28575" cap="flat" cmpd="sng">
              <a:solidFill>
                <a:schemeClr val="tx1"/>
              </a:solidFill>
              <a:prstDash val="sysDot"/>
              <a:round/>
              <a:headEnd/>
              <a:tailEnd/>
            </a:ln>
          </p:spPr>
          <p:txBody>
            <a:bodyPr/>
            <a:lstStyle/>
            <a:p>
              <a:endParaRPr lang="fr-FR"/>
            </a:p>
          </p:txBody>
        </p:sp>
        <p:sp>
          <p:nvSpPr>
            <p:cNvPr id="181437" name="Freeform 189"/>
            <p:cNvSpPr>
              <a:spLocks/>
            </p:cNvSpPr>
            <p:nvPr/>
          </p:nvSpPr>
          <p:spPr bwMode="auto">
            <a:xfrm>
              <a:off x="3560" y="3637"/>
              <a:ext cx="79" cy="101"/>
            </a:xfrm>
            <a:custGeom>
              <a:avLst/>
              <a:gdLst/>
              <a:ahLst/>
              <a:cxnLst>
                <a:cxn ang="0">
                  <a:pos x="0" y="101"/>
                </a:cxn>
                <a:cxn ang="0">
                  <a:pos x="0" y="75"/>
                </a:cxn>
                <a:cxn ang="0">
                  <a:pos x="22" y="6"/>
                </a:cxn>
                <a:cxn ang="0">
                  <a:pos x="51" y="0"/>
                </a:cxn>
                <a:cxn ang="0">
                  <a:pos x="73" y="59"/>
                </a:cxn>
                <a:cxn ang="0">
                  <a:pos x="79" y="101"/>
                </a:cxn>
              </a:cxnLst>
              <a:rect l="0" t="0" r="r" b="b"/>
              <a:pathLst>
                <a:path w="79" h="101">
                  <a:moveTo>
                    <a:pt x="0" y="101"/>
                  </a:moveTo>
                  <a:lnTo>
                    <a:pt x="0" y="75"/>
                  </a:lnTo>
                  <a:lnTo>
                    <a:pt x="22" y="6"/>
                  </a:lnTo>
                  <a:lnTo>
                    <a:pt x="51" y="0"/>
                  </a:lnTo>
                  <a:lnTo>
                    <a:pt x="73" y="59"/>
                  </a:lnTo>
                  <a:lnTo>
                    <a:pt x="79" y="101"/>
                  </a:lnTo>
                </a:path>
              </a:pathLst>
            </a:custGeom>
            <a:noFill/>
            <a:ln w="28575" cap="flat" cmpd="sng">
              <a:solidFill>
                <a:schemeClr val="tx1"/>
              </a:solidFill>
              <a:prstDash val="sysDot"/>
              <a:round/>
              <a:headEnd/>
              <a:tailEnd/>
            </a:ln>
          </p:spPr>
          <p:txBody>
            <a:bodyPr/>
            <a:lstStyle/>
            <a:p>
              <a:endParaRPr lang="fr-FR"/>
            </a:p>
          </p:txBody>
        </p:sp>
        <p:sp>
          <p:nvSpPr>
            <p:cNvPr id="181438" name="Freeform 190"/>
            <p:cNvSpPr>
              <a:spLocks/>
            </p:cNvSpPr>
            <p:nvPr/>
          </p:nvSpPr>
          <p:spPr bwMode="auto">
            <a:xfrm>
              <a:off x="3684" y="3643"/>
              <a:ext cx="74" cy="95"/>
            </a:xfrm>
            <a:custGeom>
              <a:avLst/>
              <a:gdLst/>
              <a:ahLst/>
              <a:cxnLst>
                <a:cxn ang="0">
                  <a:pos x="0" y="95"/>
                </a:cxn>
                <a:cxn ang="0">
                  <a:pos x="0" y="79"/>
                </a:cxn>
                <a:cxn ang="0">
                  <a:pos x="23" y="5"/>
                </a:cxn>
                <a:cxn ang="0">
                  <a:pos x="46" y="0"/>
                </a:cxn>
                <a:cxn ang="0">
                  <a:pos x="74" y="58"/>
                </a:cxn>
                <a:cxn ang="0">
                  <a:pos x="74" y="95"/>
                </a:cxn>
              </a:cxnLst>
              <a:rect l="0" t="0" r="r" b="b"/>
              <a:pathLst>
                <a:path w="74" h="95">
                  <a:moveTo>
                    <a:pt x="0" y="95"/>
                  </a:moveTo>
                  <a:lnTo>
                    <a:pt x="0" y="79"/>
                  </a:lnTo>
                  <a:lnTo>
                    <a:pt x="23" y="5"/>
                  </a:lnTo>
                  <a:lnTo>
                    <a:pt x="46" y="0"/>
                  </a:lnTo>
                  <a:lnTo>
                    <a:pt x="74" y="58"/>
                  </a:lnTo>
                  <a:lnTo>
                    <a:pt x="74" y="95"/>
                  </a:lnTo>
                </a:path>
              </a:pathLst>
            </a:custGeom>
            <a:noFill/>
            <a:ln w="28575" cap="flat" cmpd="sng">
              <a:solidFill>
                <a:schemeClr val="tx1"/>
              </a:solidFill>
              <a:prstDash val="sysDot"/>
              <a:round/>
              <a:headEnd/>
              <a:tailEnd/>
            </a:ln>
          </p:spPr>
          <p:txBody>
            <a:bodyPr/>
            <a:lstStyle/>
            <a:p>
              <a:endParaRPr lang="fr-FR"/>
            </a:p>
          </p:txBody>
        </p:sp>
      </p:grpSp>
      <p:sp>
        <p:nvSpPr>
          <p:cNvPr id="181439" name="Freeform 191"/>
          <p:cNvSpPr>
            <a:spLocks/>
          </p:cNvSpPr>
          <p:nvPr/>
        </p:nvSpPr>
        <p:spPr bwMode="auto">
          <a:xfrm>
            <a:off x="2091105" y="2205038"/>
            <a:ext cx="4910503" cy="4127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0"/>
              </a:cxn>
              <a:cxn ang="0">
                <a:pos x="1145" y="0"/>
              </a:cxn>
              <a:cxn ang="0">
                <a:pos x="1185" y="0"/>
              </a:cxn>
              <a:cxn ang="0">
                <a:pos x="1225" y="0"/>
              </a:cxn>
              <a:cxn ang="0">
                <a:pos x="1264" y="0"/>
              </a:cxn>
              <a:cxn ang="0">
                <a:pos x="1304" y="0"/>
              </a:cxn>
              <a:cxn ang="0">
                <a:pos x="1344" y="0"/>
              </a:cxn>
              <a:cxn ang="0">
                <a:pos x="1383" y="0"/>
              </a:cxn>
              <a:cxn ang="0">
                <a:pos x="1423" y="0"/>
              </a:cxn>
              <a:cxn ang="0">
                <a:pos x="1463" y="0"/>
              </a:cxn>
              <a:cxn ang="0">
                <a:pos x="1502" y="0"/>
              </a:cxn>
              <a:cxn ang="0">
                <a:pos x="1542" y="0"/>
              </a:cxn>
              <a:cxn ang="0">
                <a:pos x="1582" y="0"/>
              </a:cxn>
              <a:cxn ang="0">
                <a:pos x="1616" y="760"/>
              </a:cxn>
              <a:cxn ang="0">
                <a:pos x="1655" y="760"/>
              </a:cxn>
              <a:cxn ang="0">
                <a:pos x="1695" y="760"/>
              </a:cxn>
              <a:cxn ang="0">
                <a:pos x="1735" y="760"/>
              </a:cxn>
              <a:cxn ang="0">
                <a:pos x="1774" y="760"/>
              </a:cxn>
              <a:cxn ang="0">
                <a:pos x="1814" y="760"/>
              </a:cxn>
              <a:cxn ang="0">
                <a:pos x="1854" y="760"/>
              </a:cxn>
              <a:cxn ang="0">
                <a:pos x="1894" y="760"/>
              </a:cxn>
              <a:cxn ang="0">
                <a:pos x="1933" y="760"/>
              </a:cxn>
              <a:cxn ang="0">
                <a:pos x="1973" y="760"/>
              </a:cxn>
              <a:cxn ang="0">
                <a:pos x="2013" y="760"/>
              </a:cxn>
              <a:cxn ang="0">
                <a:pos x="2052" y="760"/>
              </a:cxn>
              <a:cxn ang="0">
                <a:pos x="2092" y="760"/>
              </a:cxn>
              <a:cxn ang="0">
                <a:pos x="2132" y="760"/>
              </a:cxn>
              <a:cxn ang="0">
                <a:pos x="2171" y="760"/>
              </a:cxn>
              <a:cxn ang="0">
                <a:pos x="2211" y="760"/>
              </a:cxn>
              <a:cxn ang="0">
                <a:pos x="2251" y="760"/>
              </a:cxn>
              <a:cxn ang="0">
                <a:pos x="2290" y="760"/>
              </a:cxn>
              <a:cxn ang="0">
                <a:pos x="2330" y="760"/>
              </a:cxn>
              <a:cxn ang="0">
                <a:pos x="2370" y="760"/>
              </a:cxn>
              <a:cxn ang="0">
                <a:pos x="2409" y="760"/>
              </a:cxn>
              <a:cxn ang="0">
                <a:pos x="2449"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0"/>
                </a:lnTo>
                <a:lnTo>
                  <a:pt x="1111" y="0"/>
                </a:lnTo>
                <a:lnTo>
                  <a:pt x="1117" y="0"/>
                </a:lnTo>
                <a:lnTo>
                  <a:pt x="1122" y="0"/>
                </a:lnTo>
                <a:lnTo>
                  <a:pt x="1128" y="0"/>
                </a:lnTo>
                <a:lnTo>
                  <a:pt x="1134" y="0"/>
                </a:lnTo>
                <a:lnTo>
                  <a:pt x="1139" y="0"/>
                </a:lnTo>
                <a:lnTo>
                  <a:pt x="1145" y="0"/>
                </a:lnTo>
                <a:lnTo>
                  <a:pt x="1151" y="0"/>
                </a:lnTo>
                <a:lnTo>
                  <a:pt x="1156" y="0"/>
                </a:lnTo>
                <a:lnTo>
                  <a:pt x="1162" y="0"/>
                </a:lnTo>
                <a:lnTo>
                  <a:pt x="1168" y="0"/>
                </a:lnTo>
                <a:lnTo>
                  <a:pt x="1174" y="0"/>
                </a:lnTo>
                <a:lnTo>
                  <a:pt x="1179" y="0"/>
                </a:lnTo>
                <a:lnTo>
                  <a:pt x="1185" y="0"/>
                </a:lnTo>
                <a:lnTo>
                  <a:pt x="1191" y="0"/>
                </a:lnTo>
                <a:lnTo>
                  <a:pt x="1196" y="0"/>
                </a:lnTo>
                <a:lnTo>
                  <a:pt x="1202" y="0"/>
                </a:lnTo>
                <a:lnTo>
                  <a:pt x="1208" y="0"/>
                </a:lnTo>
                <a:lnTo>
                  <a:pt x="1213" y="0"/>
                </a:lnTo>
                <a:lnTo>
                  <a:pt x="1219" y="0"/>
                </a:lnTo>
                <a:lnTo>
                  <a:pt x="1225" y="0"/>
                </a:lnTo>
                <a:lnTo>
                  <a:pt x="1230" y="0"/>
                </a:lnTo>
                <a:lnTo>
                  <a:pt x="1236" y="0"/>
                </a:lnTo>
                <a:lnTo>
                  <a:pt x="1242" y="0"/>
                </a:lnTo>
                <a:lnTo>
                  <a:pt x="1247" y="0"/>
                </a:lnTo>
                <a:lnTo>
                  <a:pt x="1253" y="0"/>
                </a:lnTo>
                <a:lnTo>
                  <a:pt x="1259" y="0"/>
                </a:lnTo>
                <a:lnTo>
                  <a:pt x="1264" y="0"/>
                </a:lnTo>
                <a:lnTo>
                  <a:pt x="1270" y="0"/>
                </a:lnTo>
                <a:lnTo>
                  <a:pt x="1276" y="0"/>
                </a:lnTo>
                <a:lnTo>
                  <a:pt x="1281" y="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7" y="0"/>
                </a:lnTo>
                <a:lnTo>
                  <a:pt x="1423" y="0"/>
                </a:lnTo>
                <a:lnTo>
                  <a:pt x="1429" y="0"/>
                </a:lnTo>
                <a:lnTo>
                  <a:pt x="1434" y="0"/>
                </a:lnTo>
                <a:lnTo>
                  <a:pt x="1440" y="0"/>
                </a:lnTo>
                <a:lnTo>
                  <a:pt x="1446" y="0"/>
                </a:lnTo>
                <a:lnTo>
                  <a:pt x="1451" y="0"/>
                </a:lnTo>
                <a:lnTo>
                  <a:pt x="1457" y="0"/>
                </a:lnTo>
                <a:lnTo>
                  <a:pt x="1463" y="0"/>
                </a:lnTo>
                <a:lnTo>
                  <a:pt x="1468" y="0"/>
                </a:lnTo>
                <a:lnTo>
                  <a:pt x="1474" y="0"/>
                </a:lnTo>
                <a:lnTo>
                  <a:pt x="1480" y="0"/>
                </a:lnTo>
                <a:lnTo>
                  <a:pt x="1485" y="0"/>
                </a:lnTo>
                <a:lnTo>
                  <a:pt x="1491" y="0"/>
                </a:lnTo>
                <a:lnTo>
                  <a:pt x="1497" y="0"/>
                </a:lnTo>
                <a:lnTo>
                  <a:pt x="1502" y="0"/>
                </a:lnTo>
                <a:lnTo>
                  <a:pt x="1508" y="0"/>
                </a:lnTo>
                <a:lnTo>
                  <a:pt x="1514" y="0"/>
                </a:lnTo>
                <a:lnTo>
                  <a:pt x="1519" y="0"/>
                </a:lnTo>
                <a:lnTo>
                  <a:pt x="1525" y="0"/>
                </a:lnTo>
                <a:lnTo>
                  <a:pt x="1531" y="0"/>
                </a:lnTo>
                <a:lnTo>
                  <a:pt x="1536" y="0"/>
                </a:lnTo>
                <a:lnTo>
                  <a:pt x="1542" y="0"/>
                </a:lnTo>
                <a:lnTo>
                  <a:pt x="1548" y="0"/>
                </a:lnTo>
                <a:lnTo>
                  <a:pt x="1553" y="0"/>
                </a:lnTo>
                <a:lnTo>
                  <a:pt x="1559" y="0"/>
                </a:lnTo>
                <a:lnTo>
                  <a:pt x="1565" y="0"/>
                </a:lnTo>
                <a:lnTo>
                  <a:pt x="1570" y="0"/>
                </a:lnTo>
                <a:lnTo>
                  <a:pt x="1576" y="0"/>
                </a:lnTo>
                <a:lnTo>
                  <a:pt x="1582" y="0"/>
                </a:lnTo>
                <a:lnTo>
                  <a:pt x="1587" y="0"/>
                </a:lnTo>
                <a:lnTo>
                  <a:pt x="1593" y="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ap="flat" cmpd="sng">
            <a:solidFill>
              <a:schemeClr val="tx1"/>
            </a:solidFill>
            <a:prstDash val="sysDot"/>
            <a:round/>
            <a:headEnd/>
            <a:tailEnd/>
          </a:ln>
        </p:spPr>
        <p:txBody>
          <a:bodyPr/>
          <a:lstStyle/>
          <a:p>
            <a:endParaRPr lang="fr-FR"/>
          </a:p>
        </p:txBody>
      </p:sp>
      <p:grpSp>
        <p:nvGrpSpPr>
          <p:cNvPr id="4" name="Group 192"/>
          <p:cNvGrpSpPr>
            <a:grpSpLocks/>
          </p:cNvGrpSpPr>
          <p:nvPr/>
        </p:nvGrpSpPr>
        <p:grpSpPr bwMode="auto">
          <a:xfrm>
            <a:off x="2120413" y="4462464"/>
            <a:ext cx="4749311" cy="1233487"/>
            <a:chOff x="1326" y="3105"/>
            <a:chExt cx="2381" cy="457"/>
          </a:xfrm>
        </p:grpSpPr>
        <p:sp>
          <p:nvSpPr>
            <p:cNvPr id="181441" name="Freeform 193"/>
            <p:cNvSpPr>
              <a:spLocks/>
            </p:cNvSpPr>
            <p:nvPr/>
          </p:nvSpPr>
          <p:spPr bwMode="auto">
            <a:xfrm>
              <a:off x="1326" y="3105"/>
              <a:ext cx="470" cy="457"/>
            </a:xfrm>
            <a:custGeom>
              <a:avLst/>
              <a:gdLst/>
              <a:ahLst/>
              <a:cxnLst>
                <a:cxn ang="0">
                  <a:pos x="0" y="0"/>
                </a:cxn>
                <a:cxn ang="0">
                  <a:pos x="23" y="0"/>
                </a:cxn>
                <a:cxn ang="0">
                  <a:pos x="51" y="0"/>
                </a:cxn>
                <a:cxn ang="0">
                  <a:pos x="74" y="6"/>
                </a:cxn>
                <a:cxn ang="0">
                  <a:pos x="96" y="6"/>
                </a:cxn>
                <a:cxn ang="0">
                  <a:pos x="125" y="11"/>
                </a:cxn>
                <a:cxn ang="0">
                  <a:pos x="147" y="16"/>
                </a:cxn>
                <a:cxn ang="0">
                  <a:pos x="170" y="27"/>
                </a:cxn>
                <a:cxn ang="0">
                  <a:pos x="198" y="37"/>
                </a:cxn>
                <a:cxn ang="0">
                  <a:pos x="221" y="48"/>
                </a:cxn>
                <a:cxn ang="0">
                  <a:pos x="244" y="59"/>
                </a:cxn>
                <a:cxn ang="0">
                  <a:pos x="272" y="75"/>
                </a:cxn>
                <a:cxn ang="0">
                  <a:pos x="295" y="91"/>
                </a:cxn>
                <a:cxn ang="0">
                  <a:pos x="317" y="106"/>
                </a:cxn>
                <a:cxn ang="0">
                  <a:pos x="346" y="133"/>
                </a:cxn>
                <a:cxn ang="0">
                  <a:pos x="368" y="160"/>
                </a:cxn>
                <a:cxn ang="0">
                  <a:pos x="391" y="192"/>
                </a:cxn>
                <a:cxn ang="0">
                  <a:pos x="419" y="234"/>
                </a:cxn>
                <a:cxn ang="0">
                  <a:pos x="442" y="292"/>
                </a:cxn>
                <a:cxn ang="0">
                  <a:pos x="465" y="388"/>
                </a:cxn>
                <a:cxn ang="0">
                  <a:pos x="470" y="457"/>
                </a:cxn>
              </a:cxnLst>
              <a:rect l="0" t="0" r="r" b="b"/>
              <a:pathLst>
                <a:path w="470" h="457">
                  <a:moveTo>
                    <a:pt x="0" y="0"/>
                  </a:moveTo>
                  <a:lnTo>
                    <a:pt x="23" y="0"/>
                  </a:lnTo>
                  <a:lnTo>
                    <a:pt x="51" y="0"/>
                  </a:lnTo>
                  <a:lnTo>
                    <a:pt x="74" y="6"/>
                  </a:lnTo>
                  <a:lnTo>
                    <a:pt x="96" y="6"/>
                  </a:lnTo>
                  <a:lnTo>
                    <a:pt x="125" y="11"/>
                  </a:lnTo>
                  <a:lnTo>
                    <a:pt x="147" y="16"/>
                  </a:lnTo>
                  <a:lnTo>
                    <a:pt x="170" y="27"/>
                  </a:lnTo>
                  <a:lnTo>
                    <a:pt x="198" y="37"/>
                  </a:lnTo>
                  <a:lnTo>
                    <a:pt x="221" y="48"/>
                  </a:lnTo>
                  <a:lnTo>
                    <a:pt x="244" y="59"/>
                  </a:lnTo>
                  <a:lnTo>
                    <a:pt x="272" y="75"/>
                  </a:lnTo>
                  <a:lnTo>
                    <a:pt x="295" y="91"/>
                  </a:lnTo>
                  <a:lnTo>
                    <a:pt x="317" y="106"/>
                  </a:lnTo>
                  <a:lnTo>
                    <a:pt x="346" y="133"/>
                  </a:lnTo>
                  <a:lnTo>
                    <a:pt x="368" y="160"/>
                  </a:lnTo>
                  <a:lnTo>
                    <a:pt x="391" y="192"/>
                  </a:lnTo>
                  <a:lnTo>
                    <a:pt x="419" y="234"/>
                  </a:lnTo>
                  <a:lnTo>
                    <a:pt x="442" y="292"/>
                  </a:lnTo>
                  <a:lnTo>
                    <a:pt x="465" y="388"/>
                  </a:lnTo>
                  <a:lnTo>
                    <a:pt x="470" y="457"/>
                  </a:lnTo>
                </a:path>
              </a:pathLst>
            </a:custGeom>
            <a:noFill/>
            <a:ln w="28575" cmpd="sng">
              <a:solidFill>
                <a:schemeClr val="tx1"/>
              </a:solidFill>
              <a:prstDash val="solid"/>
              <a:round/>
              <a:headEnd/>
              <a:tailEnd/>
            </a:ln>
          </p:spPr>
          <p:txBody>
            <a:bodyPr/>
            <a:lstStyle/>
            <a:p>
              <a:endParaRPr lang="fr-FR"/>
            </a:p>
          </p:txBody>
        </p:sp>
        <p:sp>
          <p:nvSpPr>
            <p:cNvPr id="181442" name="Freeform 194"/>
            <p:cNvSpPr>
              <a:spLocks/>
            </p:cNvSpPr>
            <p:nvPr/>
          </p:nvSpPr>
          <p:spPr bwMode="auto">
            <a:xfrm>
              <a:off x="1842" y="3307"/>
              <a:ext cx="436" cy="255"/>
            </a:xfrm>
            <a:custGeom>
              <a:avLst/>
              <a:gdLst/>
              <a:ahLst/>
              <a:cxnLst>
                <a:cxn ang="0">
                  <a:pos x="0" y="255"/>
                </a:cxn>
                <a:cxn ang="0">
                  <a:pos x="0" y="202"/>
                </a:cxn>
                <a:cxn ang="0">
                  <a:pos x="23" y="117"/>
                </a:cxn>
                <a:cxn ang="0">
                  <a:pos x="51" y="75"/>
                </a:cxn>
                <a:cxn ang="0">
                  <a:pos x="74" y="43"/>
                </a:cxn>
                <a:cxn ang="0">
                  <a:pos x="96" y="27"/>
                </a:cxn>
                <a:cxn ang="0">
                  <a:pos x="125" y="11"/>
                </a:cxn>
                <a:cxn ang="0">
                  <a:pos x="147" y="5"/>
                </a:cxn>
                <a:cxn ang="0">
                  <a:pos x="170" y="0"/>
                </a:cxn>
                <a:cxn ang="0">
                  <a:pos x="198" y="0"/>
                </a:cxn>
                <a:cxn ang="0">
                  <a:pos x="221" y="0"/>
                </a:cxn>
                <a:cxn ang="0">
                  <a:pos x="244" y="5"/>
                </a:cxn>
                <a:cxn ang="0">
                  <a:pos x="272" y="16"/>
                </a:cxn>
                <a:cxn ang="0">
                  <a:pos x="295" y="32"/>
                </a:cxn>
                <a:cxn ang="0">
                  <a:pos x="317" y="48"/>
                </a:cxn>
                <a:cxn ang="0">
                  <a:pos x="346" y="69"/>
                </a:cxn>
                <a:cxn ang="0">
                  <a:pos x="368" y="96"/>
                </a:cxn>
                <a:cxn ang="0">
                  <a:pos x="391" y="133"/>
                </a:cxn>
                <a:cxn ang="0">
                  <a:pos x="419" y="186"/>
                </a:cxn>
                <a:cxn ang="0">
                  <a:pos x="436" y="255"/>
                </a:cxn>
              </a:cxnLst>
              <a:rect l="0" t="0" r="r" b="b"/>
              <a:pathLst>
                <a:path w="436" h="255">
                  <a:moveTo>
                    <a:pt x="0" y="255"/>
                  </a:moveTo>
                  <a:lnTo>
                    <a:pt x="0" y="202"/>
                  </a:lnTo>
                  <a:lnTo>
                    <a:pt x="23" y="117"/>
                  </a:lnTo>
                  <a:lnTo>
                    <a:pt x="51" y="75"/>
                  </a:lnTo>
                  <a:lnTo>
                    <a:pt x="74" y="43"/>
                  </a:lnTo>
                  <a:lnTo>
                    <a:pt x="96" y="27"/>
                  </a:lnTo>
                  <a:lnTo>
                    <a:pt x="125" y="11"/>
                  </a:lnTo>
                  <a:lnTo>
                    <a:pt x="147" y="5"/>
                  </a:lnTo>
                  <a:lnTo>
                    <a:pt x="170" y="0"/>
                  </a:lnTo>
                  <a:lnTo>
                    <a:pt x="198" y="0"/>
                  </a:lnTo>
                  <a:lnTo>
                    <a:pt x="221" y="0"/>
                  </a:lnTo>
                  <a:lnTo>
                    <a:pt x="244" y="5"/>
                  </a:lnTo>
                  <a:lnTo>
                    <a:pt x="272" y="16"/>
                  </a:lnTo>
                  <a:lnTo>
                    <a:pt x="295" y="32"/>
                  </a:lnTo>
                  <a:lnTo>
                    <a:pt x="317" y="48"/>
                  </a:lnTo>
                  <a:lnTo>
                    <a:pt x="346" y="69"/>
                  </a:lnTo>
                  <a:lnTo>
                    <a:pt x="368" y="96"/>
                  </a:lnTo>
                  <a:lnTo>
                    <a:pt x="391" y="133"/>
                  </a:lnTo>
                  <a:lnTo>
                    <a:pt x="419" y="186"/>
                  </a:lnTo>
                  <a:lnTo>
                    <a:pt x="436" y="255"/>
                  </a:lnTo>
                </a:path>
              </a:pathLst>
            </a:custGeom>
            <a:noFill/>
            <a:ln w="28575" cmpd="sng">
              <a:solidFill>
                <a:schemeClr val="tx1"/>
              </a:solidFill>
              <a:prstDash val="solid"/>
              <a:round/>
              <a:headEnd/>
              <a:tailEnd/>
            </a:ln>
          </p:spPr>
          <p:txBody>
            <a:bodyPr/>
            <a:lstStyle/>
            <a:p>
              <a:endParaRPr lang="fr-FR"/>
            </a:p>
          </p:txBody>
        </p:sp>
        <p:sp>
          <p:nvSpPr>
            <p:cNvPr id="181443" name="Freeform 195"/>
            <p:cNvSpPr>
              <a:spLocks/>
            </p:cNvSpPr>
            <p:nvPr/>
          </p:nvSpPr>
          <p:spPr bwMode="auto">
            <a:xfrm>
              <a:off x="2346" y="3376"/>
              <a:ext cx="409" cy="186"/>
            </a:xfrm>
            <a:custGeom>
              <a:avLst/>
              <a:gdLst/>
              <a:ahLst/>
              <a:cxnLst>
                <a:cxn ang="0">
                  <a:pos x="0" y="186"/>
                </a:cxn>
                <a:cxn ang="0">
                  <a:pos x="12" y="138"/>
                </a:cxn>
                <a:cxn ang="0">
                  <a:pos x="34" y="85"/>
                </a:cxn>
                <a:cxn ang="0">
                  <a:pos x="63" y="53"/>
                </a:cxn>
                <a:cxn ang="0">
                  <a:pos x="85" y="32"/>
                </a:cxn>
                <a:cxn ang="0">
                  <a:pos x="108" y="16"/>
                </a:cxn>
                <a:cxn ang="0">
                  <a:pos x="136" y="11"/>
                </a:cxn>
                <a:cxn ang="0">
                  <a:pos x="159" y="0"/>
                </a:cxn>
                <a:cxn ang="0">
                  <a:pos x="182" y="0"/>
                </a:cxn>
                <a:cxn ang="0">
                  <a:pos x="210" y="0"/>
                </a:cxn>
                <a:cxn ang="0">
                  <a:pos x="233" y="6"/>
                </a:cxn>
                <a:cxn ang="0">
                  <a:pos x="256" y="11"/>
                </a:cxn>
                <a:cxn ang="0">
                  <a:pos x="278" y="21"/>
                </a:cxn>
                <a:cxn ang="0">
                  <a:pos x="307" y="37"/>
                </a:cxn>
                <a:cxn ang="0">
                  <a:pos x="329" y="59"/>
                </a:cxn>
                <a:cxn ang="0">
                  <a:pos x="352" y="85"/>
                </a:cxn>
                <a:cxn ang="0">
                  <a:pos x="380" y="122"/>
                </a:cxn>
                <a:cxn ang="0">
                  <a:pos x="403" y="170"/>
                </a:cxn>
                <a:cxn ang="0">
                  <a:pos x="409" y="186"/>
                </a:cxn>
              </a:cxnLst>
              <a:rect l="0" t="0" r="r" b="b"/>
              <a:pathLst>
                <a:path w="409" h="186">
                  <a:moveTo>
                    <a:pt x="0" y="186"/>
                  </a:moveTo>
                  <a:lnTo>
                    <a:pt x="12" y="138"/>
                  </a:lnTo>
                  <a:lnTo>
                    <a:pt x="34" y="85"/>
                  </a:lnTo>
                  <a:lnTo>
                    <a:pt x="63" y="53"/>
                  </a:lnTo>
                  <a:lnTo>
                    <a:pt x="85" y="32"/>
                  </a:lnTo>
                  <a:lnTo>
                    <a:pt x="108" y="16"/>
                  </a:lnTo>
                  <a:lnTo>
                    <a:pt x="136" y="11"/>
                  </a:lnTo>
                  <a:lnTo>
                    <a:pt x="159" y="0"/>
                  </a:lnTo>
                  <a:lnTo>
                    <a:pt x="182" y="0"/>
                  </a:lnTo>
                  <a:lnTo>
                    <a:pt x="210" y="0"/>
                  </a:lnTo>
                  <a:lnTo>
                    <a:pt x="233" y="6"/>
                  </a:lnTo>
                  <a:lnTo>
                    <a:pt x="256" y="11"/>
                  </a:lnTo>
                  <a:lnTo>
                    <a:pt x="278" y="21"/>
                  </a:lnTo>
                  <a:lnTo>
                    <a:pt x="307" y="37"/>
                  </a:lnTo>
                  <a:lnTo>
                    <a:pt x="329" y="59"/>
                  </a:lnTo>
                  <a:lnTo>
                    <a:pt x="352" y="85"/>
                  </a:lnTo>
                  <a:lnTo>
                    <a:pt x="380" y="122"/>
                  </a:lnTo>
                  <a:lnTo>
                    <a:pt x="403" y="170"/>
                  </a:lnTo>
                  <a:lnTo>
                    <a:pt x="409" y="186"/>
                  </a:lnTo>
                </a:path>
              </a:pathLst>
            </a:custGeom>
            <a:noFill/>
            <a:ln w="28575" cmpd="sng">
              <a:solidFill>
                <a:schemeClr val="tx1"/>
              </a:solidFill>
              <a:prstDash val="solid"/>
              <a:round/>
              <a:headEnd/>
              <a:tailEnd/>
            </a:ln>
          </p:spPr>
          <p:txBody>
            <a:bodyPr/>
            <a:lstStyle/>
            <a:p>
              <a:endParaRPr lang="fr-FR"/>
            </a:p>
          </p:txBody>
        </p:sp>
        <p:sp>
          <p:nvSpPr>
            <p:cNvPr id="181444" name="Freeform 196"/>
            <p:cNvSpPr>
              <a:spLocks/>
            </p:cNvSpPr>
            <p:nvPr/>
          </p:nvSpPr>
          <p:spPr bwMode="auto">
            <a:xfrm>
              <a:off x="2851" y="3419"/>
              <a:ext cx="380" cy="143"/>
            </a:xfrm>
            <a:custGeom>
              <a:avLst/>
              <a:gdLst/>
              <a:ahLst/>
              <a:cxnLst>
                <a:cxn ang="0">
                  <a:pos x="0" y="143"/>
                </a:cxn>
                <a:cxn ang="0">
                  <a:pos x="23" y="95"/>
                </a:cxn>
                <a:cxn ang="0">
                  <a:pos x="45" y="64"/>
                </a:cxn>
                <a:cxn ang="0">
                  <a:pos x="68" y="37"/>
                </a:cxn>
                <a:cxn ang="0">
                  <a:pos x="96" y="21"/>
                </a:cxn>
                <a:cxn ang="0">
                  <a:pos x="119" y="10"/>
                </a:cxn>
                <a:cxn ang="0">
                  <a:pos x="142" y="5"/>
                </a:cxn>
                <a:cxn ang="0">
                  <a:pos x="170" y="0"/>
                </a:cxn>
                <a:cxn ang="0">
                  <a:pos x="193" y="0"/>
                </a:cxn>
                <a:cxn ang="0">
                  <a:pos x="215" y="5"/>
                </a:cxn>
                <a:cxn ang="0">
                  <a:pos x="244" y="10"/>
                </a:cxn>
                <a:cxn ang="0">
                  <a:pos x="266" y="21"/>
                </a:cxn>
                <a:cxn ang="0">
                  <a:pos x="289" y="37"/>
                </a:cxn>
                <a:cxn ang="0">
                  <a:pos x="318" y="53"/>
                </a:cxn>
                <a:cxn ang="0">
                  <a:pos x="340" y="79"/>
                </a:cxn>
                <a:cxn ang="0">
                  <a:pos x="363" y="117"/>
                </a:cxn>
                <a:cxn ang="0">
                  <a:pos x="380" y="143"/>
                </a:cxn>
              </a:cxnLst>
              <a:rect l="0" t="0" r="r" b="b"/>
              <a:pathLst>
                <a:path w="380" h="143">
                  <a:moveTo>
                    <a:pt x="0" y="143"/>
                  </a:moveTo>
                  <a:lnTo>
                    <a:pt x="23" y="95"/>
                  </a:lnTo>
                  <a:lnTo>
                    <a:pt x="45" y="64"/>
                  </a:lnTo>
                  <a:lnTo>
                    <a:pt x="68" y="37"/>
                  </a:lnTo>
                  <a:lnTo>
                    <a:pt x="96" y="21"/>
                  </a:lnTo>
                  <a:lnTo>
                    <a:pt x="119" y="10"/>
                  </a:lnTo>
                  <a:lnTo>
                    <a:pt x="142" y="5"/>
                  </a:lnTo>
                  <a:lnTo>
                    <a:pt x="170" y="0"/>
                  </a:lnTo>
                  <a:lnTo>
                    <a:pt x="193" y="0"/>
                  </a:lnTo>
                  <a:lnTo>
                    <a:pt x="215" y="5"/>
                  </a:lnTo>
                  <a:lnTo>
                    <a:pt x="244" y="10"/>
                  </a:lnTo>
                  <a:lnTo>
                    <a:pt x="266" y="21"/>
                  </a:lnTo>
                  <a:lnTo>
                    <a:pt x="289" y="37"/>
                  </a:lnTo>
                  <a:lnTo>
                    <a:pt x="318" y="53"/>
                  </a:lnTo>
                  <a:lnTo>
                    <a:pt x="340" y="79"/>
                  </a:lnTo>
                  <a:lnTo>
                    <a:pt x="363" y="117"/>
                  </a:lnTo>
                  <a:lnTo>
                    <a:pt x="380" y="143"/>
                  </a:lnTo>
                </a:path>
              </a:pathLst>
            </a:custGeom>
            <a:noFill/>
            <a:ln w="28575" cmpd="sng">
              <a:solidFill>
                <a:schemeClr val="tx1"/>
              </a:solidFill>
              <a:prstDash val="solid"/>
              <a:round/>
              <a:headEnd/>
              <a:tailEnd/>
            </a:ln>
          </p:spPr>
          <p:txBody>
            <a:bodyPr/>
            <a:lstStyle/>
            <a:p>
              <a:endParaRPr lang="fr-FR"/>
            </a:p>
          </p:txBody>
        </p:sp>
        <p:sp>
          <p:nvSpPr>
            <p:cNvPr id="181445" name="Freeform 197"/>
            <p:cNvSpPr>
              <a:spLocks/>
            </p:cNvSpPr>
            <p:nvPr/>
          </p:nvSpPr>
          <p:spPr bwMode="auto">
            <a:xfrm>
              <a:off x="3356" y="3456"/>
              <a:ext cx="351" cy="106"/>
            </a:xfrm>
            <a:custGeom>
              <a:avLst/>
              <a:gdLst/>
              <a:ahLst/>
              <a:cxnLst>
                <a:cxn ang="0">
                  <a:pos x="0" y="106"/>
                </a:cxn>
                <a:cxn ang="0">
                  <a:pos x="5" y="96"/>
                </a:cxn>
                <a:cxn ang="0">
                  <a:pos x="34" y="64"/>
                </a:cxn>
                <a:cxn ang="0">
                  <a:pos x="56" y="37"/>
                </a:cxn>
                <a:cxn ang="0">
                  <a:pos x="79" y="21"/>
                </a:cxn>
                <a:cxn ang="0">
                  <a:pos x="107" y="11"/>
                </a:cxn>
                <a:cxn ang="0">
                  <a:pos x="130" y="0"/>
                </a:cxn>
                <a:cxn ang="0">
                  <a:pos x="153" y="0"/>
                </a:cxn>
                <a:cxn ang="0">
                  <a:pos x="181" y="0"/>
                </a:cxn>
                <a:cxn ang="0">
                  <a:pos x="204" y="0"/>
                </a:cxn>
                <a:cxn ang="0">
                  <a:pos x="226" y="5"/>
                </a:cxn>
                <a:cxn ang="0">
                  <a:pos x="255" y="16"/>
                </a:cxn>
                <a:cxn ang="0">
                  <a:pos x="277" y="32"/>
                </a:cxn>
                <a:cxn ang="0">
                  <a:pos x="300" y="48"/>
                </a:cxn>
                <a:cxn ang="0">
                  <a:pos x="328" y="74"/>
                </a:cxn>
                <a:cxn ang="0">
                  <a:pos x="351" y="106"/>
                </a:cxn>
                <a:cxn ang="0">
                  <a:pos x="351" y="106"/>
                </a:cxn>
              </a:cxnLst>
              <a:rect l="0" t="0" r="r" b="b"/>
              <a:pathLst>
                <a:path w="351" h="106">
                  <a:moveTo>
                    <a:pt x="0" y="106"/>
                  </a:moveTo>
                  <a:lnTo>
                    <a:pt x="5" y="96"/>
                  </a:lnTo>
                  <a:lnTo>
                    <a:pt x="34" y="64"/>
                  </a:lnTo>
                  <a:lnTo>
                    <a:pt x="56" y="37"/>
                  </a:lnTo>
                  <a:lnTo>
                    <a:pt x="79" y="21"/>
                  </a:lnTo>
                  <a:lnTo>
                    <a:pt x="107" y="11"/>
                  </a:lnTo>
                  <a:lnTo>
                    <a:pt x="130" y="0"/>
                  </a:lnTo>
                  <a:lnTo>
                    <a:pt x="153" y="0"/>
                  </a:lnTo>
                  <a:lnTo>
                    <a:pt x="181" y="0"/>
                  </a:lnTo>
                  <a:lnTo>
                    <a:pt x="204" y="0"/>
                  </a:lnTo>
                  <a:lnTo>
                    <a:pt x="226" y="5"/>
                  </a:lnTo>
                  <a:lnTo>
                    <a:pt x="255" y="16"/>
                  </a:lnTo>
                  <a:lnTo>
                    <a:pt x="277" y="32"/>
                  </a:lnTo>
                  <a:lnTo>
                    <a:pt x="300" y="48"/>
                  </a:lnTo>
                  <a:lnTo>
                    <a:pt x="328" y="74"/>
                  </a:lnTo>
                  <a:lnTo>
                    <a:pt x="351" y="106"/>
                  </a:lnTo>
                  <a:lnTo>
                    <a:pt x="351" y="106"/>
                  </a:lnTo>
                </a:path>
              </a:pathLst>
            </a:custGeom>
            <a:noFill/>
            <a:ln w="28575" cmpd="sng">
              <a:solidFill>
                <a:schemeClr val="tx1"/>
              </a:solidFill>
              <a:prstDash val="solid"/>
              <a:round/>
              <a:headEnd/>
              <a:tailEnd/>
            </a:ln>
          </p:spPr>
          <p:txBody>
            <a:bodyPr/>
            <a:lstStyle/>
            <a:p>
              <a:endParaRPr lang="fr-FR"/>
            </a:p>
          </p:txBody>
        </p:sp>
      </p:grpSp>
      <p:sp>
        <p:nvSpPr>
          <p:cNvPr id="181446" name="Freeform 198"/>
          <p:cNvSpPr>
            <a:spLocks/>
          </p:cNvSpPr>
          <p:nvPr/>
        </p:nvSpPr>
        <p:spPr bwMode="auto">
          <a:xfrm>
            <a:off x="2091105" y="922338"/>
            <a:ext cx="4910503" cy="1708150"/>
          </a:xfrm>
          <a:custGeom>
            <a:avLst/>
            <a:gdLst/>
            <a:ahLst/>
            <a:cxnLst>
              <a:cxn ang="0">
                <a:pos x="34" y="760"/>
              </a:cxn>
              <a:cxn ang="0">
                <a:pos x="74" y="760"/>
              </a:cxn>
              <a:cxn ang="0">
                <a:pos x="113" y="760"/>
              </a:cxn>
              <a:cxn ang="0">
                <a:pos x="153" y="760"/>
              </a:cxn>
              <a:cxn ang="0">
                <a:pos x="193" y="760"/>
              </a:cxn>
              <a:cxn ang="0">
                <a:pos x="232" y="760"/>
              </a:cxn>
              <a:cxn ang="0">
                <a:pos x="272" y="760"/>
              </a:cxn>
              <a:cxn ang="0">
                <a:pos x="312" y="760"/>
              </a:cxn>
              <a:cxn ang="0">
                <a:pos x="351" y="760"/>
              </a:cxn>
              <a:cxn ang="0">
                <a:pos x="391" y="760"/>
              </a:cxn>
              <a:cxn ang="0">
                <a:pos x="431" y="760"/>
              </a:cxn>
              <a:cxn ang="0">
                <a:pos x="470" y="760"/>
              </a:cxn>
              <a:cxn ang="0">
                <a:pos x="510" y="760"/>
              </a:cxn>
              <a:cxn ang="0">
                <a:pos x="550" y="760"/>
              </a:cxn>
              <a:cxn ang="0">
                <a:pos x="590" y="760"/>
              </a:cxn>
              <a:cxn ang="0">
                <a:pos x="629" y="760"/>
              </a:cxn>
              <a:cxn ang="0">
                <a:pos x="669" y="760"/>
              </a:cxn>
              <a:cxn ang="0">
                <a:pos x="709" y="760"/>
              </a:cxn>
              <a:cxn ang="0">
                <a:pos x="748" y="760"/>
              </a:cxn>
              <a:cxn ang="0">
                <a:pos x="788" y="760"/>
              </a:cxn>
              <a:cxn ang="0">
                <a:pos x="828" y="760"/>
              </a:cxn>
              <a:cxn ang="0">
                <a:pos x="867" y="760"/>
              </a:cxn>
              <a:cxn ang="0">
                <a:pos x="907" y="760"/>
              </a:cxn>
              <a:cxn ang="0">
                <a:pos x="947" y="760"/>
              </a:cxn>
              <a:cxn ang="0">
                <a:pos x="986" y="760"/>
              </a:cxn>
              <a:cxn ang="0">
                <a:pos x="1026" y="760"/>
              </a:cxn>
              <a:cxn ang="0">
                <a:pos x="1066" y="760"/>
              </a:cxn>
              <a:cxn ang="0">
                <a:pos x="1105" y="760"/>
              </a:cxn>
              <a:cxn ang="0">
                <a:pos x="1145" y="760"/>
              </a:cxn>
              <a:cxn ang="0">
                <a:pos x="1185" y="760"/>
              </a:cxn>
              <a:cxn ang="0">
                <a:pos x="1225" y="760"/>
              </a:cxn>
              <a:cxn ang="0">
                <a:pos x="1264" y="760"/>
              </a:cxn>
              <a:cxn ang="0">
                <a:pos x="1298" y="0"/>
              </a:cxn>
              <a:cxn ang="0">
                <a:pos x="1338" y="0"/>
              </a:cxn>
              <a:cxn ang="0">
                <a:pos x="1378" y="0"/>
              </a:cxn>
              <a:cxn ang="0">
                <a:pos x="1412" y="760"/>
              </a:cxn>
              <a:cxn ang="0">
                <a:pos x="1451" y="760"/>
              </a:cxn>
              <a:cxn ang="0">
                <a:pos x="1491" y="760"/>
              </a:cxn>
              <a:cxn ang="0">
                <a:pos x="1531" y="760"/>
              </a:cxn>
              <a:cxn ang="0">
                <a:pos x="1570" y="760"/>
              </a:cxn>
              <a:cxn ang="0">
                <a:pos x="1610" y="760"/>
              </a:cxn>
              <a:cxn ang="0">
                <a:pos x="1650" y="760"/>
              </a:cxn>
              <a:cxn ang="0">
                <a:pos x="1689" y="760"/>
              </a:cxn>
              <a:cxn ang="0">
                <a:pos x="1729" y="760"/>
              </a:cxn>
              <a:cxn ang="0">
                <a:pos x="1769" y="760"/>
              </a:cxn>
              <a:cxn ang="0">
                <a:pos x="1809" y="760"/>
              </a:cxn>
              <a:cxn ang="0">
                <a:pos x="1848" y="760"/>
              </a:cxn>
              <a:cxn ang="0">
                <a:pos x="1888" y="760"/>
              </a:cxn>
              <a:cxn ang="0">
                <a:pos x="1928" y="760"/>
              </a:cxn>
              <a:cxn ang="0">
                <a:pos x="1967" y="760"/>
              </a:cxn>
              <a:cxn ang="0">
                <a:pos x="2007" y="760"/>
              </a:cxn>
              <a:cxn ang="0">
                <a:pos x="2047" y="760"/>
              </a:cxn>
              <a:cxn ang="0">
                <a:pos x="2086" y="760"/>
              </a:cxn>
              <a:cxn ang="0">
                <a:pos x="2126" y="760"/>
              </a:cxn>
              <a:cxn ang="0">
                <a:pos x="2166" y="760"/>
              </a:cxn>
              <a:cxn ang="0">
                <a:pos x="2205" y="760"/>
              </a:cxn>
              <a:cxn ang="0">
                <a:pos x="2245" y="760"/>
              </a:cxn>
              <a:cxn ang="0">
                <a:pos x="2285" y="760"/>
              </a:cxn>
              <a:cxn ang="0">
                <a:pos x="2324" y="760"/>
              </a:cxn>
              <a:cxn ang="0">
                <a:pos x="2364" y="760"/>
              </a:cxn>
              <a:cxn ang="0">
                <a:pos x="2404" y="760"/>
              </a:cxn>
              <a:cxn ang="0">
                <a:pos x="2444" y="760"/>
              </a:cxn>
            </a:cxnLst>
            <a:rect l="0" t="0" r="r" b="b"/>
            <a:pathLst>
              <a:path w="2455" h="760">
                <a:moveTo>
                  <a:pt x="0" y="760"/>
                </a:moveTo>
                <a:lnTo>
                  <a:pt x="6" y="760"/>
                </a:lnTo>
                <a:lnTo>
                  <a:pt x="11" y="760"/>
                </a:lnTo>
                <a:lnTo>
                  <a:pt x="17" y="760"/>
                </a:lnTo>
                <a:lnTo>
                  <a:pt x="23" y="760"/>
                </a:lnTo>
                <a:lnTo>
                  <a:pt x="28" y="760"/>
                </a:lnTo>
                <a:lnTo>
                  <a:pt x="34" y="760"/>
                </a:lnTo>
                <a:lnTo>
                  <a:pt x="40" y="760"/>
                </a:lnTo>
                <a:lnTo>
                  <a:pt x="45" y="760"/>
                </a:lnTo>
                <a:lnTo>
                  <a:pt x="51" y="760"/>
                </a:lnTo>
                <a:lnTo>
                  <a:pt x="57" y="760"/>
                </a:lnTo>
                <a:lnTo>
                  <a:pt x="62" y="760"/>
                </a:lnTo>
                <a:lnTo>
                  <a:pt x="68" y="760"/>
                </a:lnTo>
                <a:lnTo>
                  <a:pt x="74" y="760"/>
                </a:lnTo>
                <a:lnTo>
                  <a:pt x="79" y="760"/>
                </a:lnTo>
                <a:lnTo>
                  <a:pt x="85" y="760"/>
                </a:lnTo>
                <a:lnTo>
                  <a:pt x="91" y="760"/>
                </a:lnTo>
                <a:lnTo>
                  <a:pt x="96" y="760"/>
                </a:lnTo>
                <a:lnTo>
                  <a:pt x="102" y="760"/>
                </a:lnTo>
                <a:lnTo>
                  <a:pt x="108" y="760"/>
                </a:lnTo>
                <a:lnTo>
                  <a:pt x="113" y="760"/>
                </a:lnTo>
                <a:lnTo>
                  <a:pt x="119" y="760"/>
                </a:lnTo>
                <a:lnTo>
                  <a:pt x="125" y="760"/>
                </a:lnTo>
                <a:lnTo>
                  <a:pt x="130" y="760"/>
                </a:lnTo>
                <a:lnTo>
                  <a:pt x="136" y="760"/>
                </a:lnTo>
                <a:lnTo>
                  <a:pt x="142" y="760"/>
                </a:lnTo>
                <a:lnTo>
                  <a:pt x="147" y="760"/>
                </a:lnTo>
                <a:lnTo>
                  <a:pt x="153" y="760"/>
                </a:lnTo>
                <a:lnTo>
                  <a:pt x="159" y="760"/>
                </a:lnTo>
                <a:lnTo>
                  <a:pt x="164" y="760"/>
                </a:lnTo>
                <a:lnTo>
                  <a:pt x="170" y="760"/>
                </a:lnTo>
                <a:lnTo>
                  <a:pt x="176" y="760"/>
                </a:lnTo>
                <a:lnTo>
                  <a:pt x="181" y="760"/>
                </a:lnTo>
                <a:lnTo>
                  <a:pt x="187" y="760"/>
                </a:lnTo>
                <a:lnTo>
                  <a:pt x="193" y="760"/>
                </a:lnTo>
                <a:lnTo>
                  <a:pt x="198" y="760"/>
                </a:lnTo>
                <a:lnTo>
                  <a:pt x="204" y="760"/>
                </a:lnTo>
                <a:lnTo>
                  <a:pt x="210" y="760"/>
                </a:lnTo>
                <a:lnTo>
                  <a:pt x="215" y="760"/>
                </a:lnTo>
                <a:lnTo>
                  <a:pt x="221" y="760"/>
                </a:lnTo>
                <a:lnTo>
                  <a:pt x="227" y="760"/>
                </a:lnTo>
                <a:lnTo>
                  <a:pt x="232" y="760"/>
                </a:lnTo>
                <a:lnTo>
                  <a:pt x="238" y="760"/>
                </a:lnTo>
                <a:lnTo>
                  <a:pt x="244" y="760"/>
                </a:lnTo>
                <a:lnTo>
                  <a:pt x="249" y="760"/>
                </a:lnTo>
                <a:lnTo>
                  <a:pt x="255" y="760"/>
                </a:lnTo>
                <a:lnTo>
                  <a:pt x="261" y="760"/>
                </a:lnTo>
                <a:lnTo>
                  <a:pt x="266" y="760"/>
                </a:lnTo>
                <a:lnTo>
                  <a:pt x="272" y="760"/>
                </a:lnTo>
                <a:lnTo>
                  <a:pt x="278" y="760"/>
                </a:lnTo>
                <a:lnTo>
                  <a:pt x="283" y="760"/>
                </a:lnTo>
                <a:lnTo>
                  <a:pt x="289" y="760"/>
                </a:lnTo>
                <a:lnTo>
                  <a:pt x="295" y="760"/>
                </a:lnTo>
                <a:lnTo>
                  <a:pt x="300" y="760"/>
                </a:lnTo>
                <a:lnTo>
                  <a:pt x="306" y="760"/>
                </a:lnTo>
                <a:lnTo>
                  <a:pt x="312" y="760"/>
                </a:lnTo>
                <a:lnTo>
                  <a:pt x="317" y="760"/>
                </a:lnTo>
                <a:lnTo>
                  <a:pt x="323" y="760"/>
                </a:lnTo>
                <a:lnTo>
                  <a:pt x="329" y="760"/>
                </a:lnTo>
                <a:lnTo>
                  <a:pt x="334" y="760"/>
                </a:lnTo>
                <a:lnTo>
                  <a:pt x="340" y="760"/>
                </a:lnTo>
                <a:lnTo>
                  <a:pt x="346" y="760"/>
                </a:lnTo>
                <a:lnTo>
                  <a:pt x="351" y="760"/>
                </a:lnTo>
                <a:lnTo>
                  <a:pt x="357" y="760"/>
                </a:lnTo>
                <a:lnTo>
                  <a:pt x="363" y="760"/>
                </a:lnTo>
                <a:lnTo>
                  <a:pt x="368" y="760"/>
                </a:lnTo>
                <a:lnTo>
                  <a:pt x="374" y="760"/>
                </a:lnTo>
                <a:lnTo>
                  <a:pt x="380" y="760"/>
                </a:lnTo>
                <a:lnTo>
                  <a:pt x="385" y="760"/>
                </a:lnTo>
                <a:lnTo>
                  <a:pt x="391" y="760"/>
                </a:lnTo>
                <a:lnTo>
                  <a:pt x="397" y="760"/>
                </a:lnTo>
                <a:lnTo>
                  <a:pt x="402" y="760"/>
                </a:lnTo>
                <a:lnTo>
                  <a:pt x="408" y="760"/>
                </a:lnTo>
                <a:lnTo>
                  <a:pt x="414" y="760"/>
                </a:lnTo>
                <a:lnTo>
                  <a:pt x="419" y="760"/>
                </a:lnTo>
                <a:lnTo>
                  <a:pt x="425" y="760"/>
                </a:lnTo>
                <a:lnTo>
                  <a:pt x="431" y="760"/>
                </a:lnTo>
                <a:lnTo>
                  <a:pt x="436" y="760"/>
                </a:lnTo>
                <a:lnTo>
                  <a:pt x="442" y="760"/>
                </a:lnTo>
                <a:lnTo>
                  <a:pt x="448" y="760"/>
                </a:lnTo>
                <a:lnTo>
                  <a:pt x="453" y="760"/>
                </a:lnTo>
                <a:lnTo>
                  <a:pt x="459" y="760"/>
                </a:lnTo>
                <a:lnTo>
                  <a:pt x="465" y="760"/>
                </a:lnTo>
                <a:lnTo>
                  <a:pt x="470" y="760"/>
                </a:lnTo>
                <a:lnTo>
                  <a:pt x="476" y="760"/>
                </a:lnTo>
                <a:lnTo>
                  <a:pt x="482" y="760"/>
                </a:lnTo>
                <a:lnTo>
                  <a:pt x="487" y="760"/>
                </a:lnTo>
                <a:lnTo>
                  <a:pt x="493" y="760"/>
                </a:lnTo>
                <a:lnTo>
                  <a:pt x="499" y="760"/>
                </a:lnTo>
                <a:lnTo>
                  <a:pt x="504" y="760"/>
                </a:lnTo>
                <a:lnTo>
                  <a:pt x="510" y="760"/>
                </a:lnTo>
                <a:lnTo>
                  <a:pt x="516" y="760"/>
                </a:lnTo>
                <a:lnTo>
                  <a:pt x="521" y="760"/>
                </a:lnTo>
                <a:lnTo>
                  <a:pt x="527" y="760"/>
                </a:lnTo>
                <a:lnTo>
                  <a:pt x="533" y="760"/>
                </a:lnTo>
                <a:lnTo>
                  <a:pt x="539" y="760"/>
                </a:lnTo>
                <a:lnTo>
                  <a:pt x="544" y="760"/>
                </a:lnTo>
                <a:lnTo>
                  <a:pt x="550" y="760"/>
                </a:lnTo>
                <a:lnTo>
                  <a:pt x="556" y="760"/>
                </a:lnTo>
                <a:lnTo>
                  <a:pt x="561" y="760"/>
                </a:lnTo>
                <a:lnTo>
                  <a:pt x="567" y="760"/>
                </a:lnTo>
                <a:lnTo>
                  <a:pt x="573" y="760"/>
                </a:lnTo>
                <a:lnTo>
                  <a:pt x="578" y="760"/>
                </a:lnTo>
                <a:lnTo>
                  <a:pt x="584" y="760"/>
                </a:lnTo>
                <a:lnTo>
                  <a:pt x="590" y="760"/>
                </a:lnTo>
                <a:lnTo>
                  <a:pt x="595" y="760"/>
                </a:lnTo>
                <a:lnTo>
                  <a:pt x="601" y="760"/>
                </a:lnTo>
                <a:lnTo>
                  <a:pt x="607" y="760"/>
                </a:lnTo>
                <a:lnTo>
                  <a:pt x="612" y="760"/>
                </a:lnTo>
                <a:lnTo>
                  <a:pt x="618" y="760"/>
                </a:lnTo>
                <a:lnTo>
                  <a:pt x="624" y="760"/>
                </a:lnTo>
                <a:lnTo>
                  <a:pt x="629" y="760"/>
                </a:lnTo>
                <a:lnTo>
                  <a:pt x="635" y="760"/>
                </a:lnTo>
                <a:lnTo>
                  <a:pt x="641" y="760"/>
                </a:lnTo>
                <a:lnTo>
                  <a:pt x="646" y="760"/>
                </a:lnTo>
                <a:lnTo>
                  <a:pt x="652" y="760"/>
                </a:lnTo>
                <a:lnTo>
                  <a:pt x="658" y="760"/>
                </a:lnTo>
                <a:lnTo>
                  <a:pt x="663" y="760"/>
                </a:lnTo>
                <a:lnTo>
                  <a:pt x="669" y="760"/>
                </a:lnTo>
                <a:lnTo>
                  <a:pt x="675" y="760"/>
                </a:lnTo>
                <a:lnTo>
                  <a:pt x="680" y="760"/>
                </a:lnTo>
                <a:lnTo>
                  <a:pt x="686" y="760"/>
                </a:lnTo>
                <a:lnTo>
                  <a:pt x="692" y="760"/>
                </a:lnTo>
                <a:lnTo>
                  <a:pt x="697" y="760"/>
                </a:lnTo>
                <a:lnTo>
                  <a:pt x="703" y="760"/>
                </a:lnTo>
                <a:lnTo>
                  <a:pt x="709" y="760"/>
                </a:lnTo>
                <a:lnTo>
                  <a:pt x="714" y="760"/>
                </a:lnTo>
                <a:lnTo>
                  <a:pt x="720" y="760"/>
                </a:lnTo>
                <a:lnTo>
                  <a:pt x="726" y="760"/>
                </a:lnTo>
                <a:lnTo>
                  <a:pt x="731" y="760"/>
                </a:lnTo>
                <a:lnTo>
                  <a:pt x="737" y="760"/>
                </a:lnTo>
                <a:lnTo>
                  <a:pt x="743" y="760"/>
                </a:lnTo>
                <a:lnTo>
                  <a:pt x="748" y="760"/>
                </a:lnTo>
                <a:lnTo>
                  <a:pt x="754" y="760"/>
                </a:lnTo>
                <a:lnTo>
                  <a:pt x="760" y="760"/>
                </a:lnTo>
                <a:lnTo>
                  <a:pt x="765" y="760"/>
                </a:lnTo>
                <a:lnTo>
                  <a:pt x="771" y="760"/>
                </a:lnTo>
                <a:lnTo>
                  <a:pt x="777" y="760"/>
                </a:lnTo>
                <a:lnTo>
                  <a:pt x="782" y="760"/>
                </a:lnTo>
                <a:lnTo>
                  <a:pt x="788" y="760"/>
                </a:lnTo>
                <a:lnTo>
                  <a:pt x="794" y="760"/>
                </a:lnTo>
                <a:lnTo>
                  <a:pt x="799" y="760"/>
                </a:lnTo>
                <a:lnTo>
                  <a:pt x="805" y="760"/>
                </a:lnTo>
                <a:lnTo>
                  <a:pt x="811" y="760"/>
                </a:lnTo>
                <a:lnTo>
                  <a:pt x="816" y="760"/>
                </a:lnTo>
                <a:lnTo>
                  <a:pt x="822" y="760"/>
                </a:lnTo>
                <a:lnTo>
                  <a:pt x="828" y="760"/>
                </a:lnTo>
                <a:lnTo>
                  <a:pt x="833" y="760"/>
                </a:lnTo>
                <a:lnTo>
                  <a:pt x="839" y="760"/>
                </a:lnTo>
                <a:lnTo>
                  <a:pt x="845" y="760"/>
                </a:lnTo>
                <a:lnTo>
                  <a:pt x="850" y="760"/>
                </a:lnTo>
                <a:lnTo>
                  <a:pt x="856" y="760"/>
                </a:lnTo>
                <a:lnTo>
                  <a:pt x="862" y="760"/>
                </a:lnTo>
                <a:lnTo>
                  <a:pt x="867" y="760"/>
                </a:lnTo>
                <a:lnTo>
                  <a:pt x="873" y="760"/>
                </a:lnTo>
                <a:lnTo>
                  <a:pt x="879" y="760"/>
                </a:lnTo>
                <a:lnTo>
                  <a:pt x="884" y="760"/>
                </a:lnTo>
                <a:lnTo>
                  <a:pt x="890" y="760"/>
                </a:lnTo>
                <a:lnTo>
                  <a:pt x="896" y="760"/>
                </a:lnTo>
                <a:lnTo>
                  <a:pt x="901" y="760"/>
                </a:lnTo>
                <a:lnTo>
                  <a:pt x="907" y="760"/>
                </a:lnTo>
                <a:lnTo>
                  <a:pt x="913" y="760"/>
                </a:lnTo>
                <a:lnTo>
                  <a:pt x="918" y="760"/>
                </a:lnTo>
                <a:lnTo>
                  <a:pt x="924" y="760"/>
                </a:lnTo>
                <a:lnTo>
                  <a:pt x="930" y="760"/>
                </a:lnTo>
                <a:lnTo>
                  <a:pt x="935" y="760"/>
                </a:lnTo>
                <a:lnTo>
                  <a:pt x="941" y="760"/>
                </a:lnTo>
                <a:lnTo>
                  <a:pt x="947" y="760"/>
                </a:lnTo>
                <a:lnTo>
                  <a:pt x="952" y="760"/>
                </a:lnTo>
                <a:lnTo>
                  <a:pt x="958" y="760"/>
                </a:lnTo>
                <a:lnTo>
                  <a:pt x="964" y="760"/>
                </a:lnTo>
                <a:lnTo>
                  <a:pt x="969" y="760"/>
                </a:lnTo>
                <a:lnTo>
                  <a:pt x="975" y="760"/>
                </a:lnTo>
                <a:lnTo>
                  <a:pt x="981" y="760"/>
                </a:lnTo>
                <a:lnTo>
                  <a:pt x="986" y="760"/>
                </a:lnTo>
                <a:lnTo>
                  <a:pt x="992" y="760"/>
                </a:lnTo>
                <a:lnTo>
                  <a:pt x="998" y="760"/>
                </a:lnTo>
                <a:lnTo>
                  <a:pt x="1003" y="760"/>
                </a:lnTo>
                <a:lnTo>
                  <a:pt x="1009" y="760"/>
                </a:lnTo>
                <a:lnTo>
                  <a:pt x="1015" y="760"/>
                </a:lnTo>
                <a:lnTo>
                  <a:pt x="1020" y="760"/>
                </a:lnTo>
                <a:lnTo>
                  <a:pt x="1026" y="760"/>
                </a:lnTo>
                <a:lnTo>
                  <a:pt x="1032" y="760"/>
                </a:lnTo>
                <a:lnTo>
                  <a:pt x="1037" y="760"/>
                </a:lnTo>
                <a:lnTo>
                  <a:pt x="1043" y="760"/>
                </a:lnTo>
                <a:lnTo>
                  <a:pt x="1049" y="760"/>
                </a:lnTo>
                <a:lnTo>
                  <a:pt x="1054" y="760"/>
                </a:lnTo>
                <a:lnTo>
                  <a:pt x="1060" y="760"/>
                </a:lnTo>
                <a:lnTo>
                  <a:pt x="1066" y="760"/>
                </a:lnTo>
                <a:lnTo>
                  <a:pt x="1071" y="760"/>
                </a:lnTo>
                <a:lnTo>
                  <a:pt x="1077" y="760"/>
                </a:lnTo>
                <a:lnTo>
                  <a:pt x="1083" y="760"/>
                </a:lnTo>
                <a:lnTo>
                  <a:pt x="1088" y="760"/>
                </a:lnTo>
                <a:lnTo>
                  <a:pt x="1094" y="760"/>
                </a:lnTo>
                <a:lnTo>
                  <a:pt x="1100" y="760"/>
                </a:lnTo>
                <a:lnTo>
                  <a:pt x="1105" y="760"/>
                </a:lnTo>
                <a:lnTo>
                  <a:pt x="1111" y="760"/>
                </a:lnTo>
                <a:lnTo>
                  <a:pt x="1117" y="760"/>
                </a:lnTo>
                <a:lnTo>
                  <a:pt x="1122" y="760"/>
                </a:lnTo>
                <a:lnTo>
                  <a:pt x="1128" y="760"/>
                </a:lnTo>
                <a:lnTo>
                  <a:pt x="1134" y="760"/>
                </a:lnTo>
                <a:lnTo>
                  <a:pt x="1139" y="760"/>
                </a:lnTo>
                <a:lnTo>
                  <a:pt x="1145" y="760"/>
                </a:lnTo>
                <a:lnTo>
                  <a:pt x="1151" y="760"/>
                </a:lnTo>
                <a:lnTo>
                  <a:pt x="1156" y="760"/>
                </a:lnTo>
                <a:lnTo>
                  <a:pt x="1162" y="760"/>
                </a:lnTo>
                <a:lnTo>
                  <a:pt x="1168" y="760"/>
                </a:lnTo>
                <a:lnTo>
                  <a:pt x="1174" y="760"/>
                </a:lnTo>
                <a:lnTo>
                  <a:pt x="1179" y="760"/>
                </a:lnTo>
                <a:lnTo>
                  <a:pt x="1185" y="760"/>
                </a:lnTo>
                <a:lnTo>
                  <a:pt x="1191" y="760"/>
                </a:lnTo>
                <a:lnTo>
                  <a:pt x="1196" y="760"/>
                </a:lnTo>
                <a:lnTo>
                  <a:pt x="1202" y="760"/>
                </a:lnTo>
                <a:lnTo>
                  <a:pt x="1208" y="760"/>
                </a:lnTo>
                <a:lnTo>
                  <a:pt x="1213" y="760"/>
                </a:lnTo>
                <a:lnTo>
                  <a:pt x="1219" y="760"/>
                </a:lnTo>
                <a:lnTo>
                  <a:pt x="1225" y="760"/>
                </a:lnTo>
                <a:lnTo>
                  <a:pt x="1230" y="760"/>
                </a:lnTo>
                <a:lnTo>
                  <a:pt x="1236" y="760"/>
                </a:lnTo>
                <a:lnTo>
                  <a:pt x="1242" y="760"/>
                </a:lnTo>
                <a:lnTo>
                  <a:pt x="1247" y="760"/>
                </a:lnTo>
                <a:lnTo>
                  <a:pt x="1253" y="760"/>
                </a:lnTo>
                <a:lnTo>
                  <a:pt x="1259" y="760"/>
                </a:lnTo>
                <a:lnTo>
                  <a:pt x="1264" y="760"/>
                </a:lnTo>
                <a:lnTo>
                  <a:pt x="1270" y="760"/>
                </a:lnTo>
                <a:lnTo>
                  <a:pt x="1276" y="760"/>
                </a:lnTo>
                <a:lnTo>
                  <a:pt x="1281" y="760"/>
                </a:lnTo>
                <a:lnTo>
                  <a:pt x="1287" y="760"/>
                </a:lnTo>
                <a:lnTo>
                  <a:pt x="1287" y="0"/>
                </a:lnTo>
                <a:lnTo>
                  <a:pt x="1293" y="0"/>
                </a:lnTo>
                <a:lnTo>
                  <a:pt x="1298" y="0"/>
                </a:lnTo>
                <a:lnTo>
                  <a:pt x="1304" y="0"/>
                </a:lnTo>
                <a:lnTo>
                  <a:pt x="1310" y="0"/>
                </a:lnTo>
                <a:lnTo>
                  <a:pt x="1315" y="0"/>
                </a:lnTo>
                <a:lnTo>
                  <a:pt x="1321" y="0"/>
                </a:lnTo>
                <a:lnTo>
                  <a:pt x="1327" y="0"/>
                </a:lnTo>
                <a:lnTo>
                  <a:pt x="1332" y="0"/>
                </a:lnTo>
                <a:lnTo>
                  <a:pt x="1338" y="0"/>
                </a:lnTo>
                <a:lnTo>
                  <a:pt x="1344" y="0"/>
                </a:lnTo>
                <a:lnTo>
                  <a:pt x="1349" y="0"/>
                </a:lnTo>
                <a:lnTo>
                  <a:pt x="1355" y="0"/>
                </a:lnTo>
                <a:lnTo>
                  <a:pt x="1361" y="0"/>
                </a:lnTo>
                <a:lnTo>
                  <a:pt x="1366" y="0"/>
                </a:lnTo>
                <a:lnTo>
                  <a:pt x="1372" y="0"/>
                </a:lnTo>
                <a:lnTo>
                  <a:pt x="1378" y="0"/>
                </a:lnTo>
                <a:lnTo>
                  <a:pt x="1383" y="0"/>
                </a:lnTo>
                <a:lnTo>
                  <a:pt x="1389" y="0"/>
                </a:lnTo>
                <a:lnTo>
                  <a:pt x="1395" y="0"/>
                </a:lnTo>
                <a:lnTo>
                  <a:pt x="1400" y="0"/>
                </a:lnTo>
                <a:lnTo>
                  <a:pt x="1406" y="0"/>
                </a:lnTo>
                <a:lnTo>
                  <a:pt x="1412" y="0"/>
                </a:lnTo>
                <a:lnTo>
                  <a:pt x="1412" y="760"/>
                </a:lnTo>
                <a:lnTo>
                  <a:pt x="1417" y="760"/>
                </a:lnTo>
                <a:lnTo>
                  <a:pt x="1423" y="760"/>
                </a:lnTo>
                <a:lnTo>
                  <a:pt x="1429" y="760"/>
                </a:lnTo>
                <a:lnTo>
                  <a:pt x="1434" y="760"/>
                </a:lnTo>
                <a:lnTo>
                  <a:pt x="1440" y="760"/>
                </a:lnTo>
                <a:lnTo>
                  <a:pt x="1446" y="760"/>
                </a:lnTo>
                <a:lnTo>
                  <a:pt x="1451" y="760"/>
                </a:lnTo>
                <a:lnTo>
                  <a:pt x="1457" y="760"/>
                </a:lnTo>
                <a:lnTo>
                  <a:pt x="1463" y="760"/>
                </a:lnTo>
                <a:lnTo>
                  <a:pt x="1468" y="760"/>
                </a:lnTo>
                <a:lnTo>
                  <a:pt x="1474" y="760"/>
                </a:lnTo>
                <a:lnTo>
                  <a:pt x="1480" y="760"/>
                </a:lnTo>
                <a:lnTo>
                  <a:pt x="1485" y="760"/>
                </a:lnTo>
                <a:lnTo>
                  <a:pt x="1491" y="760"/>
                </a:lnTo>
                <a:lnTo>
                  <a:pt x="1497" y="760"/>
                </a:lnTo>
                <a:lnTo>
                  <a:pt x="1502" y="760"/>
                </a:lnTo>
                <a:lnTo>
                  <a:pt x="1508" y="760"/>
                </a:lnTo>
                <a:lnTo>
                  <a:pt x="1514" y="760"/>
                </a:lnTo>
                <a:lnTo>
                  <a:pt x="1519" y="760"/>
                </a:lnTo>
                <a:lnTo>
                  <a:pt x="1525" y="760"/>
                </a:lnTo>
                <a:lnTo>
                  <a:pt x="1531" y="760"/>
                </a:lnTo>
                <a:lnTo>
                  <a:pt x="1536" y="760"/>
                </a:lnTo>
                <a:lnTo>
                  <a:pt x="1542" y="760"/>
                </a:lnTo>
                <a:lnTo>
                  <a:pt x="1548" y="760"/>
                </a:lnTo>
                <a:lnTo>
                  <a:pt x="1553" y="760"/>
                </a:lnTo>
                <a:lnTo>
                  <a:pt x="1559" y="760"/>
                </a:lnTo>
                <a:lnTo>
                  <a:pt x="1565" y="760"/>
                </a:lnTo>
                <a:lnTo>
                  <a:pt x="1570" y="760"/>
                </a:lnTo>
                <a:lnTo>
                  <a:pt x="1576" y="760"/>
                </a:lnTo>
                <a:lnTo>
                  <a:pt x="1582" y="760"/>
                </a:lnTo>
                <a:lnTo>
                  <a:pt x="1587" y="760"/>
                </a:lnTo>
                <a:lnTo>
                  <a:pt x="1593" y="760"/>
                </a:lnTo>
                <a:lnTo>
                  <a:pt x="1599" y="760"/>
                </a:lnTo>
                <a:lnTo>
                  <a:pt x="1604" y="760"/>
                </a:lnTo>
                <a:lnTo>
                  <a:pt x="1610" y="760"/>
                </a:lnTo>
                <a:lnTo>
                  <a:pt x="1616" y="760"/>
                </a:lnTo>
                <a:lnTo>
                  <a:pt x="1621" y="760"/>
                </a:lnTo>
                <a:lnTo>
                  <a:pt x="1627" y="760"/>
                </a:lnTo>
                <a:lnTo>
                  <a:pt x="1633" y="760"/>
                </a:lnTo>
                <a:lnTo>
                  <a:pt x="1638" y="760"/>
                </a:lnTo>
                <a:lnTo>
                  <a:pt x="1644" y="760"/>
                </a:lnTo>
                <a:lnTo>
                  <a:pt x="1650" y="760"/>
                </a:lnTo>
                <a:lnTo>
                  <a:pt x="1655" y="760"/>
                </a:lnTo>
                <a:lnTo>
                  <a:pt x="1661" y="760"/>
                </a:lnTo>
                <a:lnTo>
                  <a:pt x="1667" y="760"/>
                </a:lnTo>
                <a:lnTo>
                  <a:pt x="1672" y="760"/>
                </a:lnTo>
                <a:lnTo>
                  <a:pt x="1678" y="760"/>
                </a:lnTo>
                <a:lnTo>
                  <a:pt x="1684" y="760"/>
                </a:lnTo>
                <a:lnTo>
                  <a:pt x="1689" y="760"/>
                </a:lnTo>
                <a:lnTo>
                  <a:pt x="1695" y="760"/>
                </a:lnTo>
                <a:lnTo>
                  <a:pt x="1701" y="760"/>
                </a:lnTo>
                <a:lnTo>
                  <a:pt x="1706" y="760"/>
                </a:lnTo>
                <a:lnTo>
                  <a:pt x="1712" y="760"/>
                </a:lnTo>
                <a:lnTo>
                  <a:pt x="1718" y="760"/>
                </a:lnTo>
                <a:lnTo>
                  <a:pt x="1723" y="760"/>
                </a:lnTo>
                <a:lnTo>
                  <a:pt x="1729" y="760"/>
                </a:lnTo>
                <a:lnTo>
                  <a:pt x="1735" y="760"/>
                </a:lnTo>
                <a:lnTo>
                  <a:pt x="1740" y="760"/>
                </a:lnTo>
                <a:lnTo>
                  <a:pt x="1746" y="760"/>
                </a:lnTo>
                <a:lnTo>
                  <a:pt x="1752" y="760"/>
                </a:lnTo>
                <a:lnTo>
                  <a:pt x="1757" y="760"/>
                </a:lnTo>
                <a:lnTo>
                  <a:pt x="1763" y="760"/>
                </a:lnTo>
                <a:lnTo>
                  <a:pt x="1769" y="760"/>
                </a:lnTo>
                <a:lnTo>
                  <a:pt x="1774" y="760"/>
                </a:lnTo>
                <a:lnTo>
                  <a:pt x="1780" y="760"/>
                </a:lnTo>
                <a:lnTo>
                  <a:pt x="1786" y="760"/>
                </a:lnTo>
                <a:lnTo>
                  <a:pt x="1791" y="760"/>
                </a:lnTo>
                <a:lnTo>
                  <a:pt x="1797" y="760"/>
                </a:lnTo>
                <a:lnTo>
                  <a:pt x="1803" y="760"/>
                </a:lnTo>
                <a:lnTo>
                  <a:pt x="1809" y="760"/>
                </a:lnTo>
                <a:lnTo>
                  <a:pt x="1814" y="760"/>
                </a:lnTo>
                <a:lnTo>
                  <a:pt x="1820" y="760"/>
                </a:lnTo>
                <a:lnTo>
                  <a:pt x="1826" y="760"/>
                </a:lnTo>
                <a:lnTo>
                  <a:pt x="1831" y="760"/>
                </a:lnTo>
                <a:lnTo>
                  <a:pt x="1837" y="760"/>
                </a:lnTo>
                <a:lnTo>
                  <a:pt x="1843" y="760"/>
                </a:lnTo>
                <a:lnTo>
                  <a:pt x="1848" y="760"/>
                </a:lnTo>
                <a:lnTo>
                  <a:pt x="1854" y="760"/>
                </a:lnTo>
                <a:lnTo>
                  <a:pt x="1860" y="760"/>
                </a:lnTo>
                <a:lnTo>
                  <a:pt x="1865" y="760"/>
                </a:lnTo>
                <a:lnTo>
                  <a:pt x="1871" y="760"/>
                </a:lnTo>
                <a:lnTo>
                  <a:pt x="1877" y="760"/>
                </a:lnTo>
                <a:lnTo>
                  <a:pt x="1882" y="760"/>
                </a:lnTo>
                <a:lnTo>
                  <a:pt x="1888" y="760"/>
                </a:lnTo>
                <a:lnTo>
                  <a:pt x="1894" y="760"/>
                </a:lnTo>
                <a:lnTo>
                  <a:pt x="1899" y="760"/>
                </a:lnTo>
                <a:lnTo>
                  <a:pt x="1905" y="760"/>
                </a:lnTo>
                <a:lnTo>
                  <a:pt x="1911" y="760"/>
                </a:lnTo>
                <a:lnTo>
                  <a:pt x="1916" y="760"/>
                </a:lnTo>
                <a:lnTo>
                  <a:pt x="1922" y="760"/>
                </a:lnTo>
                <a:lnTo>
                  <a:pt x="1928" y="760"/>
                </a:lnTo>
                <a:lnTo>
                  <a:pt x="1933" y="760"/>
                </a:lnTo>
                <a:lnTo>
                  <a:pt x="1939" y="760"/>
                </a:lnTo>
                <a:lnTo>
                  <a:pt x="1945" y="760"/>
                </a:lnTo>
                <a:lnTo>
                  <a:pt x="1950" y="760"/>
                </a:lnTo>
                <a:lnTo>
                  <a:pt x="1956" y="760"/>
                </a:lnTo>
                <a:lnTo>
                  <a:pt x="1962" y="760"/>
                </a:lnTo>
                <a:lnTo>
                  <a:pt x="1967" y="760"/>
                </a:lnTo>
                <a:lnTo>
                  <a:pt x="1973" y="760"/>
                </a:lnTo>
                <a:lnTo>
                  <a:pt x="1979" y="760"/>
                </a:lnTo>
                <a:lnTo>
                  <a:pt x="1984" y="760"/>
                </a:lnTo>
                <a:lnTo>
                  <a:pt x="1990" y="760"/>
                </a:lnTo>
                <a:lnTo>
                  <a:pt x="1996" y="760"/>
                </a:lnTo>
                <a:lnTo>
                  <a:pt x="2001" y="760"/>
                </a:lnTo>
                <a:lnTo>
                  <a:pt x="2007" y="760"/>
                </a:lnTo>
                <a:lnTo>
                  <a:pt x="2013" y="760"/>
                </a:lnTo>
                <a:lnTo>
                  <a:pt x="2018" y="760"/>
                </a:lnTo>
                <a:lnTo>
                  <a:pt x="2024" y="760"/>
                </a:lnTo>
                <a:lnTo>
                  <a:pt x="2030" y="760"/>
                </a:lnTo>
                <a:lnTo>
                  <a:pt x="2035" y="760"/>
                </a:lnTo>
                <a:lnTo>
                  <a:pt x="2041" y="760"/>
                </a:lnTo>
                <a:lnTo>
                  <a:pt x="2047" y="760"/>
                </a:lnTo>
                <a:lnTo>
                  <a:pt x="2052" y="760"/>
                </a:lnTo>
                <a:lnTo>
                  <a:pt x="2058" y="760"/>
                </a:lnTo>
                <a:lnTo>
                  <a:pt x="2064" y="760"/>
                </a:lnTo>
                <a:lnTo>
                  <a:pt x="2069" y="760"/>
                </a:lnTo>
                <a:lnTo>
                  <a:pt x="2075" y="760"/>
                </a:lnTo>
                <a:lnTo>
                  <a:pt x="2081" y="760"/>
                </a:lnTo>
                <a:lnTo>
                  <a:pt x="2086" y="760"/>
                </a:lnTo>
                <a:lnTo>
                  <a:pt x="2092" y="760"/>
                </a:lnTo>
                <a:lnTo>
                  <a:pt x="2098" y="760"/>
                </a:lnTo>
                <a:lnTo>
                  <a:pt x="2103" y="760"/>
                </a:lnTo>
                <a:lnTo>
                  <a:pt x="2109" y="760"/>
                </a:lnTo>
                <a:lnTo>
                  <a:pt x="2115" y="760"/>
                </a:lnTo>
                <a:lnTo>
                  <a:pt x="2120" y="760"/>
                </a:lnTo>
                <a:lnTo>
                  <a:pt x="2126" y="760"/>
                </a:lnTo>
                <a:lnTo>
                  <a:pt x="2132" y="760"/>
                </a:lnTo>
                <a:lnTo>
                  <a:pt x="2137" y="760"/>
                </a:lnTo>
                <a:lnTo>
                  <a:pt x="2143" y="760"/>
                </a:lnTo>
                <a:lnTo>
                  <a:pt x="2149" y="760"/>
                </a:lnTo>
                <a:lnTo>
                  <a:pt x="2154" y="760"/>
                </a:lnTo>
                <a:lnTo>
                  <a:pt x="2160" y="760"/>
                </a:lnTo>
                <a:lnTo>
                  <a:pt x="2166" y="760"/>
                </a:lnTo>
                <a:lnTo>
                  <a:pt x="2171" y="760"/>
                </a:lnTo>
                <a:lnTo>
                  <a:pt x="2177" y="760"/>
                </a:lnTo>
                <a:lnTo>
                  <a:pt x="2183" y="760"/>
                </a:lnTo>
                <a:lnTo>
                  <a:pt x="2188" y="760"/>
                </a:lnTo>
                <a:lnTo>
                  <a:pt x="2194" y="760"/>
                </a:lnTo>
                <a:lnTo>
                  <a:pt x="2200" y="760"/>
                </a:lnTo>
                <a:lnTo>
                  <a:pt x="2205" y="760"/>
                </a:lnTo>
                <a:lnTo>
                  <a:pt x="2211" y="760"/>
                </a:lnTo>
                <a:lnTo>
                  <a:pt x="2217" y="760"/>
                </a:lnTo>
                <a:lnTo>
                  <a:pt x="2222" y="760"/>
                </a:lnTo>
                <a:lnTo>
                  <a:pt x="2228" y="760"/>
                </a:lnTo>
                <a:lnTo>
                  <a:pt x="2234" y="760"/>
                </a:lnTo>
                <a:lnTo>
                  <a:pt x="2239" y="760"/>
                </a:lnTo>
                <a:lnTo>
                  <a:pt x="2245" y="760"/>
                </a:lnTo>
                <a:lnTo>
                  <a:pt x="2251" y="760"/>
                </a:lnTo>
                <a:lnTo>
                  <a:pt x="2256" y="760"/>
                </a:lnTo>
                <a:lnTo>
                  <a:pt x="2262" y="760"/>
                </a:lnTo>
                <a:lnTo>
                  <a:pt x="2268" y="760"/>
                </a:lnTo>
                <a:lnTo>
                  <a:pt x="2273" y="760"/>
                </a:lnTo>
                <a:lnTo>
                  <a:pt x="2279" y="760"/>
                </a:lnTo>
                <a:lnTo>
                  <a:pt x="2285" y="760"/>
                </a:lnTo>
                <a:lnTo>
                  <a:pt x="2290" y="760"/>
                </a:lnTo>
                <a:lnTo>
                  <a:pt x="2296" y="760"/>
                </a:lnTo>
                <a:lnTo>
                  <a:pt x="2302" y="760"/>
                </a:lnTo>
                <a:lnTo>
                  <a:pt x="2307" y="760"/>
                </a:lnTo>
                <a:lnTo>
                  <a:pt x="2313" y="760"/>
                </a:lnTo>
                <a:lnTo>
                  <a:pt x="2319" y="760"/>
                </a:lnTo>
                <a:lnTo>
                  <a:pt x="2324" y="760"/>
                </a:lnTo>
                <a:lnTo>
                  <a:pt x="2330" y="760"/>
                </a:lnTo>
                <a:lnTo>
                  <a:pt x="2336" y="760"/>
                </a:lnTo>
                <a:lnTo>
                  <a:pt x="2341" y="760"/>
                </a:lnTo>
                <a:lnTo>
                  <a:pt x="2347" y="760"/>
                </a:lnTo>
                <a:lnTo>
                  <a:pt x="2353" y="760"/>
                </a:lnTo>
                <a:lnTo>
                  <a:pt x="2358" y="760"/>
                </a:lnTo>
                <a:lnTo>
                  <a:pt x="2364" y="760"/>
                </a:lnTo>
                <a:lnTo>
                  <a:pt x="2370" y="760"/>
                </a:lnTo>
                <a:lnTo>
                  <a:pt x="2375" y="760"/>
                </a:lnTo>
                <a:lnTo>
                  <a:pt x="2381" y="760"/>
                </a:lnTo>
                <a:lnTo>
                  <a:pt x="2387" y="760"/>
                </a:lnTo>
                <a:lnTo>
                  <a:pt x="2392" y="760"/>
                </a:lnTo>
                <a:lnTo>
                  <a:pt x="2398" y="760"/>
                </a:lnTo>
                <a:lnTo>
                  <a:pt x="2404" y="760"/>
                </a:lnTo>
                <a:lnTo>
                  <a:pt x="2409" y="760"/>
                </a:lnTo>
                <a:lnTo>
                  <a:pt x="2415" y="760"/>
                </a:lnTo>
                <a:lnTo>
                  <a:pt x="2421" y="760"/>
                </a:lnTo>
                <a:lnTo>
                  <a:pt x="2426" y="760"/>
                </a:lnTo>
                <a:lnTo>
                  <a:pt x="2432" y="760"/>
                </a:lnTo>
                <a:lnTo>
                  <a:pt x="2438" y="760"/>
                </a:lnTo>
                <a:lnTo>
                  <a:pt x="2444" y="760"/>
                </a:lnTo>
                <a:lnTo>
                  <a:pt x="2449" y="760"/>
                </a:lnTo>
                <a:lnTo>
                  <a:pt x="2455" y="760"/>
                </a:lnTo>
              </a:path>
            </a:pathLst>
          </a:custGeom>
          <a:noFill/>
          <a:ln w="28575" cmpd="sng">
            <a:solidFill>
              <a:schemeClr val="tx1"/>
            </a:solidFill>
            <a:prstDash val="solid"/>
            <a:round/>
            <a:headEnd/>
            <a:tailEnd/>
          </a:ln>
        </p:spPr>
        <p:txBody>
          <a:bodyPr/>
          <a:lstStyle/>
          <a:p>
            <a:endParaRPr lang="fr-FR"/>
          </a:p>
        </p:txBody>
      </p:sp>
      <p:sp>
        <p:nvSpPr>
          <p:cNvPr id="181447" name="Line 199"/>
          <p:cNvSpPr>
            <a:spLocks noChangeShapeType="1"/>
          </p:cNvSpPr>
          <p:nvPr/>
        </p:nvSpPr>
        <p:spPr bwMode="auto">
          <a:xfrm flipV="1">
            <a:off x="4784481" y="1204913"/>
            <a:ext cx="0" cy="1435100"/>
          </a:xfrm>
          <a:prstGeom prst="line">
            <a:avLst/>
          </a:prstGeom>
          <a:noFill/>
          <a:ln w="57150">
            <a:solidFill>
              <a:schemeClr val="tx1"/>
            </a:solidFill>
            <a:round/>
            <a:headEnd/>
            <a:tailEnd type="triangle" w="med" len="med"/>
          </a:ln>
          <a:effectLst/>
        </p:spPr>
        <p:txBody>
          <a:bodyPr wrap="none" anchor="ctr"/>
          <a:lstStyle/>
          <a:p>
            <a:endParaRPr lang="fr-FR"/>
          </a:p>
        </p:txBody>
      </p:sp>
      <p:sp>
        <p:nvSpPr>
          <p:cNvPr id="181448" name="Line 200"/>
          <p:cNvSpPr>
            <a:spLocks noChangeShapeType="1"/>
          </p:cNvSpPr>
          <p:nvPr/>
        </p:nvSpPr>
        <p:spPr bwMode="auto">
          <a:xfrm>
            <a:off x="2123343" y="4448175"/>
            <a:ext cx="4911969" cy="0"/>
          </a:xfrm>
          <a:prstGeom prst="line">
            <a:avLst/>
          </a:prstGeom>
          <a:noFill/>
          <a:ln w="38100">
            <a:solidFill>
              <a:schemeClr val="tx1"/>
            </a:solidFill>
            <a:round/>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406"/>
                                        </p:tgtEl>
                                        <p:attrNameLst>
                                          <p:attrName>style.visibility</p:attrName>
                                        </p:attrNameLst>
                                      </p:cBhvr>
                                      <p:to>
                                        <p:strVal val="visible"/>
                                      </p:to>
                                    </p:set>
                                    <p:animEffect transition="in" filter="wipe(left)">
                                      <p:cBhvr>
                                        <p:cTn id="7" dur="500"/>
                                        <p:tgtEl>
                                          <p:spTgt spid="181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1439"/>
                                        </p:tgtEl>
                                        <p:attrNameLst>
                                          <p:attrName>style.visibility</p:attrName>
                                        </p:attrNameLst>
                                      </p:cBhvr>
                                      <p:to>
                                        <p:strVal val="visible"/>
                                      </p:to>
                                    </p:set>
                                    <p:animEffect transition="in" filter="wipe(left)">
                                      <p:cBhvr>
                                        <p:cTn id="17" dur="500"/>
                                        <p:tgtEl>
                                          <p:spTgt spid="18143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1446"/>
                                        </p:tgtEl>
                                        <p:attrNameLst>
                                          <p:attrName>style.visibility</p:attrName>
                                        </p:attrNameLst>
                                      </p:cBhvr>
                                      <p:to>
                                        <p:strVal val="visible"/>
                                      </p:to>
                                    </p:set>
                                    <p:animEffect transition="in" filter="wipe(left)">
                                      <p:cBhvr>
                                        <p:cTn id="30" dur="500"/>
                                        <p:tgtEl>
                                          <p:spTgt spid="1814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1447"/>
                                        </p:tgtEl>
                                        <p:attrNameLst>
                                          <p:attrName>style.visibility</p:attrName>
                                        </p:attrNameLst>
                                      </p:cBhvr>
                                      <p:to>
                                        <p:strVal val="visible"/>
                                      </p:to>
                                    </p:set>
                                    <p:animEffect transition="in" filter="wipe(down)">
                                      <p:cBhvr>
                                        <p:cTn id="35" dur="500"/>
                                        <p:tgtEl>
                                          <p:spTgt spid="18144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1448"/>
                                        </p:tgtEl>
                                        <p:attrNameLst>
                                          <p:attrName>style.visibility</p:attrName>
                                        </p:attrNameLst>
                                      </p:cBhvr>
                                      <p:to>
                                        <p:strVal val="visible"/>
                                      </p:to>
                                    </p:set>
                                    <p:animEffect transition="in" filter="wipe(left)">
                                      <p:cBhvr>
                                        <p:cTn id="39" dur="500"/>
                                        <p:tgtEl>
                                          <p:spTgt spid="18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406" grpId="0" animBg="1"/>
      <p:bldP spid="181439" grpId="0" animBg="1"/>
      <p:bldP spid="181446" grpId="0" animBg="1"/>
      <p:bldP spid="181447" grpId="0" animBg="1"/>
      <p:bldP spid="1814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normAutofit fontScale="90000"/>
          </a:bodyPr>
          <a:lstStyle/>
          <a:p>
            <a:pPr>
              <a:buNone/>
            </a:pPr>
            <a:br>
              <a:rPr lang="fr-FR" dirty="0"/>
            </a:br>
            <a:br>
              <a:rPr lang="fr-FR" dirty="0"/>
            </a:br>
            <a:r>
              <a:rPr lang="fr-FR" sz="2954" b="1" dirty="0">
                <a:solidFill>
                  <a:srgbClr val="FF0000"/>
                </a:solidFill>
              </a:rPr>
              <a:t>Rappels sur les systèmes linéaires</a:t>
            </a:r>
            <a:br>
              <a:rPr lang="fr-FR" sz="2954" b="1" dirty="0">
                <a:solidFill>
                  <a:srgbClr val="FF0000"/>
                </a:solidFill>
              </a:rPr>
            </a:br>
            <a:r>
              <a:rPr lang="fr-FR" sz="2954" b="1" dirty="0">
                <a:solidFill>
                  <a:srgbClr val="FF0000"/>
                </a:solidFill>
              </a:rPr>
              <a:t>Notion de convolution</a:t>
            </a:r>
            <a:endParaRPr lang="fr-FR" sz="2769" b="1"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885093"/>
            <a:ext cx="9144000" cy="1967462"/>
          </a:xfrm>
          <a:prstGeom prst="rect">
            <a:avLst/>
          </a:prstGeom>
          <a:noFill/>
        </p:spPr>
        <p:txBody>
          <a:bodyPr wrap="square" rtlCol="0">
            <a:spAutoFit/>
          </a:bodyPr>
          <a:lstStyle/>
          <a:p>
            <a:pPr algn="just"/>
            <a:r>
              <a:rPr lang="fr-FR" sz="2031" u="sng" dirty="0">
                <a:solidFill>
                  <a:srgbClr val="7030A0"/>
                </a:solidFill>
                <a:latin typeface="+mj-lt"/>
              </a:rPr>
              <a:t>Notions de système:</a:t>
            </a:r>
          </a:p>
          <a:p>
            <a:pPr algn="just"/>
            <a:r>
              <a:rPr lang="fr-FR" sz="2031" dirty="0">
                <a:solidFill>
                  <a:srgbClr val="7030A0"/>
                </a:solidFill>
                <a:latin typeface="+mj-lt"/>
              </a:rPr>
              <a:t>Un système est un processus qui produit un signal à sa sortie (ou réaction), noté par exemple y(t), lorsqu’il est excité à son entrée par un signal (ou action) que l’on note par exemple x(t).</a:t>
            </a:r>
          </a:p>
          <a:p>
            <a:pPr algn="just"/>
            <a:endParaRPr lang="fr-FR" sz="2031" dirty="0">
              <a:solidFill>
                <a:srgbClr val="7030A0"/>
              </a:solidFill>
              <a:latin typeface="+mj-lt"/>
            </a:endParaRPr>
          </a:p>
          <a:p>
            <a:pPr algn="just"/>
            <a:r>
              <a:rPr lang="fr-FR" sz="2031" dirty="0">
                <a:solidFill>
                  <a:srgbClr val="7030A0"/>
                </a:solidFill>
                <a:latin typeface="+mj-lt"/>
              </a:rPr>
              <a:t>On dit alors que y(t) est l’effet du système sur x(t).</a:t>
            </a:r>
          </a:p>
        </p:txBody>
      </p:sp>
      <p:sp>
        <p:nvSpPr>
          <p:cNvPr id="10" name="ZoneTexte 9"/>
          <p:cNvSpPr txBox="1"/>
          <p:nvPr/>
        </p:nvSpPr>
        <p:spPr>
          <a:xfrm>
            <a:off x="0" y="4870939"/>
            <a:ext cx="9144000" cy="717376"/>
          </a:xfrm>
          <a:prstGeom prst="rect">
            <a:avLst/>
          </a:prstGeom>
          <a:noFill/>
        </p:spPr>
        <p:txBody>
          <a:bodyPr wrap="square" rtlCol="0">
            <a:spAutoFit/>
          </a:bodyPr>
          <a:lstStyle/>
          <a:p>
            <a:pPr algn="just"/>
            <a:r>
              <a:rPr lang="fr-FR" sz="2031" dirty="0">
                <a:solidFill>
                  <a:srgbClr val="002060"/>
                </a:solidFill>
                <a:latin typeface="+mj-lt"/>
              </a:rPr>
              <a:t>On peut modéliser (représenter mathématiquement) un système par une équation liant l’entrée x(t) à la sortie y(t). </a:t>
            </a:r>
          </a:p>
        </p:txBody>
      </p:sp>
      <p:sp>
        <p:nvSpPr>
          <p:cNvPr id="8" name="ZoneTexte 7"/>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
        <p:nvSpPr>
          <p:cNvPr id="12" name="Rectangle 11"/>
          <p:cNvSpPr/>
          <p:nvPr/>
        </p:nvSpPr>
        <p:spPr bwMode="auto">
          <a:xfrm>
            <a:off x="4009292" y="3593123"/>
            <a:ext cx="1676400" cy="1125415"/>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14" name="Connecteur droit avec flèche 13"/>
          <p:cNvCxnSpPr>
            <a:endCxn id="12" idx="1"/>
          </p:cNvCxnSpPr>
          <p:nvPr/>
        </p:nvCxnSpPr>
        <p:spPr bwMode="auto">
          <a:xfrm flipV="1">
            <a:off x="2696308" y="4155831"/>
            <a:ext cx="1312985" cy="11723"/>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7" name="Connecteur droit avec flèche 16"/>
          <p:cNvCxnSpPr/>
          <p:nvPr/>
        </p:nvCxnSpPr>
        <p:spPr bwMode="auto">
          <a:xfrm flipV="1">
            <a:off x="5685692" y="4155831"/>
            <a:ext cx="1312985" cy="1172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8" name="ZoneTexte 17"/>
          <p:cNvSpPr txBox="1"/>
          <p:nvPr/>
        </p:nvSpPr>
        <p:spPr>
          <a:xfrm>
            <a:off x="4021015" y="3968262"/>
            <a:ext cx="1699846" cy="433196"/>
          </a:xfrm>
          <a:prstGeom prst="rect">
            <a:avLst/>
          </a:prstGeom>
          <a:noFill/>
        </p:spPr>
        <p:txBody>
          <a:bodyPr wrap="square" rtlCol="0">
            <a:spAutoFit/>
          </a:bodyPr>
          <a:lstStyle/>
          <a:p>
            <a:pPr algn="ctr"/>
            <a:r>
              <a:rPr lang="fr-FR" sz="2215" dirty="0">
                <a:solidFill>
                  <a:srgbClr val="002060"/>
                </a:solidFill>
              </a:rPr>
              <a:t>Système</a:t>
            </a:r>
            <a:r>
              <a:rPr lang="fr-FR" sz="1662" dirty="0"/>
              <a:t> </a:t>
            </a:r>
          </a:p>
        </p:txBody>
      </p:sp>
      <p:cxnSp>
        <p:nvCxnSpPr>
          <p:cNvPr id="22" name="Connecteur droit avec flèche 21"/>
          <p:cNvCxnSpPr/>
          <p:nvPr/>
        </p:nvCxnSpPr>
        <p:spPr bwMode="auto">
          <a:xfrm rot="5400000" flipH="1" flipV="1">
            <a:off x="2121877" y="3581400"/>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2321169" y="3874477"/>
            <a:ext cx="1488831"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9" name="Forme libre 28"/>
          <p:cNvSpPr/>
          <p:nvPr/>
        </p:nvSpPr>
        <p:spPr bwMode="auto">
          <a:xfrm>
            <a:off x="2637693" y="3401646"/>
            <a:ext cx="1098062" cy="728784"/>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33" name="Connecteur droit avec flèche 32"/>
          <p:cNvCxnSpPr/>
          <p:nvPr/>
        </p:nvCxnSpPr>
        <p:spPr bwMode="auto">
          <a:xfrm rot="5400000" flipH="1" flipV="1">
            <a:off x="5568462" y="3546231"/>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34" name="Connecteur droit avec flèche 33"/>
          <p:cNvCxnSpPr/>
          <p:nvPr/>
        </p:nvCxnSpPr>
        <p:spPr bwMode="auto">
          <a:xfrm flipV="1">
            <a:off x="5767754" y="3839308"/>
            <a:ext cx="1488831"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36" name="Forme libre 35"/>
          <p:cNvSpPr/>
          <p:nvPr/>
        </p:nvSpPr>
        <p:spPr bwMode="auto">
          <a:xfrm>
            <a:off x="6084277" y="3348893"/>
            <a:ext cx="973015" cy="490415"/>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sp>
        <p:nvSpPr>
          <p:cNvPr id="37" name="ZoneTexte 36"/>
          <p:cNvSpPr txBox="1"/>
          <p:nvPr/>
        </p:nvSpPr>
        <p:spPr>
          <a:xfrm>
            <a:off x="2203938" y="4249616"/>
            <a:ext cx="1758462" cy="603883"/>
          </a:xfrm>
          <a:prstGeom prst="rect">
            <a:avLst/>
          </a:prstGeom>
          <a:noFill/>
        </p:spPr>
        <p:txBody>
          <a:bodyPr wrap="square" rtlCol="0">
            <a:spAutoFit/>
          </a:bodyPr>
          <a:lstStyle/>
          <a:p>
            <a:r>
              <a:rPr lang="fr-FR" sz="1662" u="sng" dirty="0">
                <a:solidFill>
                  <a:srgbClr val="00B050"/>
                </a:solidFill>
              </a:rPr>
              <a:t>Entrée x(t) : </a:t>
            </a:r>
          </a:p>
          <a:p>
            <a:r>
              <a:rPr lang="fr-FR" sz="1662" dirty="0"/>
              <a:t>signal ou action</a:t>
            </a:r>
          </a:p>
        </p:txBody>
      </p:sp>
      <p:sp>
        <p:nvSpPr>
          <p:cNvPr id="38" name="ZoneTexte 37"/>
          <p:cNvSpPr txBox="1"/>
          <p:nvPr/>
        </p:nvSpPr>
        <p:spPr>
          <a:xfrm>
            <a:off x="5920154" y="4202724"/>
            <a:ext cx="1899138" cy="603883"/>
          </a:xfrm>
          <a:prstGeom prst="rect">
            <a:avLst/>
          </a:prstGeom>
          <a:noFill/>
        </p:spPr>
        <p:txBody>
          <a:bodyPr wrap="square" rtlCol="0">
            <a:spAutoFit/>
          </a:bodyPr>
          <a:lstStyle/>
          <a:p>
            <a:r>
              <a:rPr lang="fr-FR" sz="1662" u="sng" dirty="0">
                <a:solidFill>
                  <a:srgbClr val="C00000"/>
                </a:solidFill>
              </a:rPr>
              <a:t>Sortie y(t) : </a:t>
            </a:r>
          </a:p>
          <a:p>
            <a:r>
              <a:rPr lang="fr-FR" sz="1662" dirty="0"/>
              <a:t>signal ou réaction</a:t>
            </a:r>
          </a:p>
        </p:txBody>
      </p:sp>
      <p:sp>
        <p:nvSpPr>
          <p:cNvPr id="39" name="ZoneTexte 38"/>
          <p:cNvSpPr txBox="1"/>
          <p:nvPr/>
        </p:nvSpPr>
        <p:spPr>
          <a:xfrm>
            <a:off x="2649416" y="2995247"/>
            <a:ext cx="504092" cy="348109"/>
          </a:xfrm>
          <a:prstGeom prst="rect">
            <a:avLst/>
          </a:prstGeom>
          <a:noFill/>
        </p:spPr>
        <p:txBody>
          <a:bodyPr wrap="square" rtlCol="0">
            <a:spAutoFit/>
          </a:bodyPr>
          <a:lstStyle/>
          <a:p>
            <a:r>
              <a:rPr lang="fr-FR" sz="1662" dirty="0">
                <a:solidFill>
                  <a:srgbClr val="00B050"/>
                </a:solidFill>
              </a:rPr>
              <a:t>x(t)</a:t>
            </a:r>
          </a:p>
        </p:txBody>
      </p:sp>
      <p:sp>
        <p:nvSpPr>
          <p:cNvPr id="40" name="ZoneTexte 39"/>
          <p:cNvSpPr txBox="1"/>
          <p:nvPr/>
        </p:nvSpPr>
        <p:spPr>
          <a:xfrm>
            <a:off x="6107723" y="2936631"/>
            <a:ext cx="504092" cy="348109"/>
          </a:xfrm>
          <a:prstGeom prst="rect">
            <a:avLst/>
          </a:prstGeom>
          <a:noFill/>
        </p:spPr>
        <p:txBody>
          <a:bodyPr wrap="square" rtlCol="0">
            <a:spAutoFit/>
          </a:bodyPr>
          <a:lstStyle/>
          <a:p>
            <a:r>
              <a:rPr lang="fr-FR" sz="1662" dirty="0">
                <a:solidFill>
                  <a:srgbClr val="C00000"/>
                </a:solidFill>
              </a:rPr>
              <a:t>y(t</a:t>
            </a:r>
            <a:r>
              <a:rPr lang="fr-FR" sz="1662" dirty="0">
                <a:solidFill>
                  <a:srgbClr val="FF0000"/>
                </a:solidFill>
              </a:rPr>
              <a:t>)</a:t>
            </a:r>
          </a:p>
        </p:txBody>
      </p:sp>
      <p:graphicFrame>
        <p:nvGraphicFramePr>
          <p:cNvPr id="41" name="Objet 40"/>
          <p:cNvGraphicFramePr>
            <a:graphicFrameLocks noChangeAspect="1"/>
          </p:cNvGraphicFramePr>
          <p:nvPr/>
        </p:nvGraphicFramePr>
        <p:xfrm>
          <a:off x="3194885" y="5457093"/>
          <a:ext cx="2432879" cy="574430"/>
        </p:xfrm>
        <a:graphic>
          <a:graphicData uri="http://schemas.openxmlformats.org/presentationml/2006/ole">
            <mc:AlternateContent xmlns:mc="http://schemas.openxmlformats.org/markup-compatibility/2006">
              <mc:Choice xmlns:v="urn:schemas-microsoft-com:vml" Requires="v">
                <p:oleObj spid="_x0000_s365571" name="Équation" r:id="rId3" imgW="914400" imgH="215640" progId="Equation.3">
                  <p:embed/>
                </p:oleObj>
              </mc:Choice>
              <mc:Fallback>
                <p:oleObj name="Équation" r:id="rId3" imgW="914400" imgH="215640" progId="Equation.3">
                  <p:embed/>
                  <p:pic>
                    <p:nvPicPr>
                      <p:cNvPr id="41" name="Obje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885" y="5457093"/>
                        <a:ext cx="2432879" cy="574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ZoneTexte 41"/>
          <p:cNvSpPr txBox="1"/>
          <p:nvPr/>
        </p:nvSpPr>
        <p:spPr>
          <a:xfrm>
            <a:off x="0" y="6148754"/>
            <a:ext cx="9144000" cy="404854"/>
          </a:xfrm>
          <a:prstGeom prst="rect">
            <a:avLst/>
          </a:prstGeom>
          <a:noFill/>
        </p:spPr>
        <p:txBody>
          <a:bodyPr wrap="square" rtlCol="0">
            <a:spAutoFit/>
          </a:bodyPr>
          <a:lstStyle/>
          <a:p>
            <a:r>
              <a:rPr lang="fr-FR" sz="2031" i="1" dirty="0" err="1">
                <a:solidFill>
                  <a:srgbClr val="C00000"/>
                </a:solidFill>
                <a:latin typeface="+mj-lt"/>
              </a:rPr>
              <a:t>fct</a:t>
            </a:r>
            <a:r>
              <a:rPr lang="fr-FR" sz="2031" i="1" dirty="0">
                <a:solidFill>
                  <a:srgbClr val="C00000"/>
                </a:solidFill>
                <a:latin typeface="+mj-lt"/>
              </a:rPr>
              <a:t> : désigne une fonction mathématique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000232" y="4857760"/>
            <a:ext cx="557216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bruit blanc centré et Gaussien</a:t>
            </a:r>
          </a:p>
        </p:txBody>
      </p:sp>
      <p:pic>
        <p:nvPicPr>
          <p:cNvPr id="167938" name="Picture 2"/>
          <p:cNvPicPr>
            <a:picLocks noChangeAspect="1" noChangeArrowheads="1"/>
          </p:cNvPicPr>
          <p:nvPr/>
        </p:nvPicPr>
        <p:blipFill>
          <a:blip r:embed="rId2"/>
          <a:srcRect/>
          <a:stretch>
            <a:fillRect/>
          </a:stretch>
        </p:blipFill>
        <p:spPr bwMode="auto">
          <a:xfrm>
            <a:off x="428596" y="2000240"/>
            <a:ext cx="8244832" cy="2376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bwMode="auto">
          <a:xfrm>
            <a:off x="281354" y="2772508"/>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bwMode="auto">
          <a:xfrm>
            <a:off x="1371600" y="2116016"/>
            <a:ext cx="1770185" cy="126609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solidFill>
                <a:schemeClr val="tx1"/>
              </a:solidFill>
              <a:latin typeface="Book Antiqua" pitchFamily="18" charset="0"/>
            </a:endParaRPr>
          </a:p>
        </p:txBody>
      </p:sp>
      <p:cxnSp>
        <p:nvCxnSpPr>
          <p:cNvPr id="7" name="Connecteur droit avec flèche 6"/>
          <p:cNvCxnSpPr/>
          <p:nvPr/>
        </p:nvCxnSpPr>
        <p:spPr bwMode="auto">
          <a:xfrm>
            <a:off x="3141785" y="2772508"/>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bwMode="auto">
          <a:xfrm>
            <a:off x="4794738" y="2268415"/>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9" name="Rectangle 8"/>
          <p:cNvSpPr/>
          <p:nvPr/>
        </p:nvSpPr>
        <p:spPr bwMode="auto">
          <a:xfrm>
            <a:off x="5884984" y="2116016"/>
            <a:ext cx="1770185" cy="126609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solidFill>
                <a:schemeClr val="tx1"/>
              </a:solidFill>
              <a:latin typeface="Book Antiqua" pitchFamily="18" charset="0"/>
            </a:endParaRPr>
          </a:p>
        </p:txBody>
      </p:sp>
      <p:cxnSp>
        <p:nvCxnSpPr>
          <p:cNvPr id="10" name="Connecteur droit avec flèche 9"/>
          <p:cNvCxnSpPr/>
          <p:nvPr/>
        </p:nvCxnSpPr>
        <p:spPr bwMode="auto">
          <a:xfrm>
            <a:off x="7655169" y="2772508"/>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bwMode="auto">
          <a:xfrm>
            <a:off x="4806462" y="2491154"/>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bwMode="auto">
          <a:xfrm>
            <a:off x="4794738" y="2678723"/>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bwMode="auto">
          <a:xfrm>
            <a:off x="4806462" y="3253154"/>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bwMode="auto">
          <a:xfrm>
            <a:off x="3130062" y="4237892"/>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25" name="Rectangle 24"/>
          <p:cNvSpPr/>
          <p:nvPr/>
        </p:nvSpPr>
        <p:spPr bwMode="auto">
          <a:xfrm>
            <a:off x="1359877" y="4062046"/>
            <a:ext cx="1770185" cy="126609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solidFill>
                <a:schemeClr val="tx1"/>
              </a:solidFill>
              <a:latin typeface="Book Antiqua" pitchFamily="18" charset="0"/>
            </a:endParaRPr>
          </a:p>
        </p:txBody>
      </p:sp>
      <p:cxnSp>
        <p:nvCxnSpPr>
          <p:cNvPr id="26" name="Connecteur droit avec flèche 25"/>
          <p:cNvCxnSpPr/>
          <p:nvPr/>
        </p:nvCxnSpPr>
        <p:spPr bwMode="auto">
          <a:xfrm>
            <a:off x="293077" y="4695092"/>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bwMode="auto">
          <a:xfrm>
            <a:off x="3141785" y="4460631"/>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bwMode="auto">
          <a:xfrm>
            <a:off x="3130062" y="4648200"/>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bwMode="auto">
          <a:xfrm>
            <a:off x="3141785" y="5222631"/>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bwMode="auto">
          <a:xfrm>
            <a:off x="7537938" y="4261338"/>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37" name="Rectangle 36"/>
          <p:cNvSpPr/>
          <p:nvPr/>
        </p:nvSpPr>
        <p:spPr bwMode="auto">
          <a:xfrm>
            <a:off x="5767754" y="4085492"/>
            <a:ext cx="1770185" cy="126609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solidFill>
                <a:schemeClr val="tx1"/>
              </a:solidFill>
              <a:latin typeface="Book Antiqua" pitchFamily="18" charset="0"/>
            </a:endParaRPr>
          </a:p>
        </p:txBody>
      </p:sp>
      <p:cxnSp>
        <p:nvCxnSpPr>
          <p:cNvPr id="39" name="Connecteur droit avec flèche 38"/>
          <p:cNvCxnSpPr/>
          <p:nvPr/>
        </p:nvCxnSpPr>
        <p:spPr bwMode="auto">
          <a:xfrm>
            <a:off x="7549662" y="4484077"/>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0" name="Connecteur droit avec flèche 39"/>
          <p:cNvCxnSpPr/>
          <p:nvPr/>
        </p:nvCxnSpPr>
        <p:spPr bwMode="auto">
          <a:xfrm>
            <a:off x="7537938" y="4671646"/>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bwMode="auto">
          <a:xfrm>
            <a:off x="7549662" y="5246077"/>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bwMode="auto">
          <a:xfrm>
            <a:off x="4712677" y="4273061"/>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bwMode="auto">
          <a:xfrm>
            <a:off x="4724400" y="4495800"/>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bwMode="auto">
          <a:xfrm>
            <a:off x="4712677" y="4683369"/>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5" name="Connecteur droit avec flèche 44"/>
          <p:cNvCxnSpPr/>
          <p:nvPr/>
        </p:nvCxnSpPr>
        <p:spPr bwMode="auto">
          <a:xfrm>
            <a:off x="4724400" y="5257800"/>
            <a:ext cx="1066800" cy="1466"/>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46" name="ZoneTexte 45"/>
          <p:cNvSpPr txBox="1"/>
          <p:nvPr/>
        </p:nvSpPr>
        <p:spPr>
          <a:xfrm>
            <a:off x="1477108" y="2385647"/>
            <a:ext cx="1477108" cy="859659"/>
          </a:xfrm>
          <a:prstGeom prst="rect">
            <a:avLst/>
          </a:prstGeom>
          <a:noFill/>
        </p:spPr>
        <p:txBody>
          <a:bodyPr wrap="square" rtlCol="0">
            <a:spAutoFit/>
          </a:bodyPr>
          <a:lstStyle/>
          <a:p>
            <a:pPr algn="ctr"/>
            <a:r>
              <a:rPr lang="fr-FR" sz="1662" dirty="0"/>
              <a:t>Système analogique</a:t>
            </a:r>
          </a:p>
          <a:p>
            <a:pPr algn="ctr"/>
            <a:r>
              <a:rPr lang="fr-FR" sz="1662" dirty="0"/>
              <a:t>SISO</a:t>
            </a:r>
          </a:p>
        </p:txBody>
      </p:sp>
      <p:sp>
        <p:nvSpPr>
          <p:cNvPr id="47" name="ZoneTexte 46"/>
          <p:cNvSpPr txBox="1"/>
          <p:nvPr/>
        </p:nvSpPr>
        <p:spPr>
          <a:xfrm>
            <a:off x="6002215" y="2420816"/>
            <a:ext cx="1477108" cy="859659"/>
          </a:xfrm>
          <a:prstGeom prst="rect">
            <a:avLst/>
          </a:prstGeom>
          <a:noFill/>
        </p:spPr>
        <p:txBody>
          <a:bodyPr wrap="square" rtlCol="0">
            <a:spAutoFit/>
          </a:bodyPr>
          <a:lstStyle/>
          <a:p>
            <a:pPr algn="ctr"/>
            <a:r>
              <a:rPr lang="fr-FR" sz="1662" dirty="0"/>
              <a:t>Système analogique</a:t>
            </a:r>
          </a:p>
          <a:p>
            <a:pPr algn="ctr"/>
            <a:r>
              <a:rPr lang="fr-FR" sz="1662" dirty="0"/>
              <a:t>MISO</a:t>
            </a:r>
          </a:p>
        </p:txBody>
      </p:sp>
      <p:sp>
        <p:nvSpPr>
          <p:cNvPr id="48" name="ZoneTexte 47"/>
          <p:cNvSpPr txBox="1"/>
          <p:nvPr/>
        </p:nvSpPr>
        <p:spPr>
          <a:xfrm>
            <a:off x="1500554" y="4343401"/>
            <a:ext cx="1477108" cy="859659"/>
          </a:xfrm>
          <a:prstGeom prst="rect">
            <a:avLst/>
          </a:prstGeom>
          <a:noFill/>
        </p:spPr>
        <p:txBody>
          <a:bodyPr wrap="square" rtlCol="0">
            <a:spAutoFit/>
          </a:bodyPr>
          <a:lstStyle/>
          <a:p>
            <a:pPr algn="ctr"/>
            <a:r>
              <a:rPr lang="fr-FR" sz="1662" dirty="0"/>
              <a:t>Système analogique</a:t>
            </a:r>
          </a:p>
          <a:p>
            <a:pPr algn="ctr"/>
            <a:r>
              <a:rPr lang="fr-FR" sz="1662" dirty="0"/>
              <a:t>SIMO</a:t>
            </a:r>
          </a:p>
        </p:txBody>
      </p:sp>
      <p:sp>
        <p:nvSpPr>
          <p:cNvPr id="49" name="ZoneTexte 48"/>
          <p:cNvSpPr txBox="1"/>
          <p:nvPr/>
        </p:nvSpPr>
        <p:spPr>
          <a:xfrm>
            <a:off x="5849815" y="4402016"/>
            <a:ext cx="1477108" cy="859659"/>
          </a:xfrm>
          <a:prstGeom prst="rect">
            <a:avLst/>
          </a:prstGeom>
          <a:noFill/>
        </p:spPr>
        <p:txBody>
          <a:bodyPr wrap="square" rtlCol="0">
            <a:spAutoFit/>
          </a:bodyPr>
          <a:lstStyle/>
          <a:p>
            <a:pPr algn="ctr"/>
            <a:r>
              <a:rPr lang="fr-FR" sz="1662" dirty="0"/>
              <a:t>Système analogique</a:t>
            </a:r>
          </a:p>
          <a:p>
            <a:pPr algn="ctr"/>
            <a:r>
              <a:rPr lang="fr-FR" sz="1662" dirty="0"/>
              <a:t>MIMO</a:t>
            </a:r>
          </a:p>
        </p:txBody>
      </p:sp>
      <p:sp>
        <p:nvSpPr>
          <p:cNvPr id="50" name="ZoneTexte 49"/>
          <p:cNvSpPr txBox="1"/>
          <p:nvPr/>
        </p:nvSpPr>
        <p:spPr>
          <a:xfrm>
            <a:off x="398584" y="2795955"/>
            <a:ext cx="844062" cy="348109"/>
          </a:xfrm>
          <a:prstGeom prst="rect">
            <a:avLst/>
          </a:prstGeom>
          <a:noFill/>
        </p:spPr>
        <p:txBody>
          <a:bodyPr wrap="square" rtlCol="0">
            <a:spAutoFit/>
          </a:bodyPr>
          <a:lstStyle/>
          <a:p>
            <a:r>
              <a:rPr lang="fr-FR" sz="1662" dirty="0"/>
              <a:t>x(t)</a:t>
            </a:r>
          </a:p>
        </p:txBody>
      </p:sp>
      <p:sp>
        <p:nvSpPr>
          <p:cNvPr id="51" name="ZoneTexte 50"/>
          <p:cNvSpPr txBox="1"/>
          <p:nvPr/>
        </p:nvSpPr>
        <p:spPr>
          <a:xfrm>
            <a:off x="3470031" y="2831124"/>
            <a:ext cx="844062" cy="348109"/>
          </a:xfrm>
          <a:prstGeom prst="rect">
            <a:avLst/>
          </a:prstGeom>
          <a:noFill/>
        </p:spPr>
        <p:txBody>
          <a:bodyPr wrap="square" rtlCol="0">
            <a:spAutoFit/>
          </a:bodyPr>
          <a:lstStyle/>
          <a:p>
            <a:r>
              <a:rPr lang="fr-FR" sz="1662" dirty="0"/>
              <a:t>y(t)</a:t>
            </a:r>
          </a:p>
        </p:txBody>
      </p:sp>
      <p:sp>
        <p:nvSpPr>
          <p:cNvPr id="52" name="ZoneTexte 51"/>
          <p:cNvSpPr txBox="1"/>
          <p:nvPr/>
        </p:nvSpPr>
        <p:spPr>
          <a:xfrm>
            <a:off x="7913077" y="2831124"/>
            <a:ext cx="844062" cy="348109"/>
          </a:xfrm>
          <a:prstGeom prst="rect">
            <a:avLst/>
          </a:prstGeom>
          <a:noFill/>
        </p:spPr>
        <p:txBody>
          <a:bodyPr wrap="square" rtlCol="0">
            <a:spAutoFit/>
          </a:bodyPr>
          <a:lstStyle/>
          <a:p>
            <a:r>
              <a:rPr lang="fr-FR" sz="1662" dirty="0"/>
              <a:t>y(t)</a:t>
            </a:r>
          </a:p>
        </p:txBody>
      </p:sp>
      <p:sp>
        <p:nvSpPr>
          <p:cNvPr id="53" name="ZoneTexte 52"/>
          <p:cNvSpPr txBox="1"/>
          <p:nvPr/>
        </p:nvSpPr>
        <p:spPr>
          <a:xfrm>
            <a:off x="316523" y="4788878"/>
            <a:ext cx="844062" cy="348109"/>
          </a:xfrm>
          <a:prstGeom prst="rect">
            <a:avLst/>
          </a:prstGeom>
          <a:noFill/>
        </p:spPr>
        <p:txBody>
          <a:bodyPr wrap="square" rtlCol="0">
            <a:spAutoFit/>
          </a:bodyPr>
          <a:lstStyle/>
          <a:p>
            <a:r>
              <a:rPr lang="fr-FR" sz="1662" dirty="0"/>
              <a:t>x(t)</a:t>
            </a:r>
          </a:p>
        </p:txBody>
      </p:sp>
      <p:sp>
        <p:nvSpPr>
          <p:cNvPr id="54" name="ZoneTexte 53"/>
          <p:cNvSpPr txBox="1"/>
          <p:nvPr/>
        </p:nvSpPr>
        <p:spPr>
          <a:xfrm>
            <a:off x="3341077" y="3862755"/>
            <a:ext cx="844062" cy="348109"/>
          </a:xfrm>
          <a:prstGeom prst="rect">
            <a:avLst/>
          </a:prstGeom>
          <a:noFill/>
        </p:spPr>
        <p:txBody>
          <a:bodyPr wrap="square" rtlCol="0">
            <a:spAutoFit/>
          </a:bodyPr>
          <a:lstStyle/>
          <a:p>
            <a:r>
              <a:rPr lang="fr-FR" sz="1662" dirty="0"/>
              <a:t>y</a:t>
            </a:r>
            <a:r>
              <a:rPr lang="fr-FR" sz="1662" baseline="-25000" dirty="0"/>
              <a:t>1</a:t>
            </a:r>
            <a:r>
              <a:rPr lang="fr-FR" sz="1662" dirty="0"/>
              <a:t>(t)</a:t>
            </a:r>
          </a:p>
        </p:txBody>
      </p:sp>
      <p:sp>
        <p:nvSpPr>
          <p:cNvPr id="55" name="ZoneTexte 54"/>
          <p:cNvSpPr txBox="1"/>
          <p:nvPr/>
        </p:nvSpPr>
        <p:spPr>
          <a:xfrm>
            <a:off x="3341077" y="5210908"/>
            <a:ext cx="844062" cy="348109"/>
          </a:xfrm>
          <a:prstGeom prst="rect">
            <a:avLst/>
          </a:prstGeom>
          <a:noFill/>
        </p:spPr>
        <p:txBody>
          <a:bodyPr wrap="square" rtlCol="0">
            <a:spAutoFit/>
          </a:bodyPr>
          <a:lstStyle/>
          <a:p>
            <a:r>
              <a:rPr lang="fr-FR" sz="1662" dirty="0" err="1"/>
              <a:t>y</a:t>
            </a:r>
            <a:r>
              <a:rPr lang="fr-FR" sz="1662" baseline="-25000" dirty="0" err="1"/>
              <a:t>M</a:t>
            </a:r>
            <a:r>
              <a:rPr lang="fr-FR" sz="1662" dirty="0"/>
              <a:t>(t)</a:t>
            </a:r>
          </a:p>
        </p:txBody>
      </p:sp>
      <p:sp>
        <p:nvSpPr>
          <p:cNvPr id="56" name="ZoneTexte 55"/>
          <p:cNvSpPr txBox="1"/>
          <p:nvPr/>
        </p:nvSpPr>
        <p:spPr>
          <a:xfrm>
            <a:off x="7913077" y="3851031"/>
            <a:ext cx="844062" cy="348109"/>
          </a:xfrm>
          <a:prstGeom prst="rect">
            <a:avLst/>
          </a:prstGeom>
          <a:noFill/>
        </p:spPr>
        <p:txBody>
          <a:bodyPr wrap="square" rtlCol="0">
            <a:spAutoFit/>
          </a:bodyPr>
          <a:lstStyle/>
          <a:p>
            <a:r>
              <a:rPr lang="fr-FR" sz="1662" dirty="0"/>
              <a:t>y</a:t>
            </a:r>
            <a:r>
              <a:rPr lang="fr-FR" sz="1662" baseline="-25000" dirty="0"/>
              <a:t>1</a:t>
            </a:r>
            <a:r>
              <a:rPr lang="fr-FR" sz="1662" dirty="0"/>
              <a:t>(t)</a:t>
            </a:r>
          </a:p>
        </p:txBody>
      </p:sp>
      <p:sp>
        <p:nvSpPr>
          <p:cNvPr id="57" name="ZoneTexte 56"/>
          <p:cNvSpPr txBox="1"/>
          <p:nvPr/>
        </p:nvSpPr>
        <p:spPr>
          <a:xfrm>
            <a:off x="7913077" y="5199185"/>
            <a:ext cx="844062" cy="348109"/>
          </a:xfrm>
          <a:prstGeom prst="rect">
            <a:avLst/>
          </a:prstGeom>
          <a:noFill/>
        </p:spPr>
        <p:txBody>
          <a:bodyPr wrap="square" rtlCol="0">
            <a:spAutoFit/>
          </a:bodyPr>
          <a:lstStyle/>
          <a:p>
            <a:r>
              <a:rPr lang="fr-FR" sz="1662" dirty="0" err="1"/>
              <a:t>y</a:t>
            </a:r>
            <a:r>
              <a:rPr lang="fr-FR" sz="1662" baseline="-25000" dirty="0" err="1"/>
              <a:t>M</a:t>
            </a:r>
            <a:r>
              <a:rPr lang="fr-FR" sz="1662" dirty="0"/>
              <a:t>(t)</a:t>
            </a:r>
          </a:p>
        </p:txBody>
      </p:sp>
      <p:sp>
        <p:nvSpPr>
          <p:cNvPr id="58" name="ZoneTexte 57"/>
          <p:cNvSpPr txBox="1"/>
          <p:nvPr/>
        </p:nvSpPr>
        <p:spPr>
          <a:xfrm>
            <a:off x="4841631" y="1928447"/>
            <a:ext cx="703385" cy="348109"/>
          </a:xfrm>
          <a:prstGeom prst="rect">
            <a:avLst/>
          </a:prstGeom>
          <a:noFill/>
        </p:spPr>
        <p:txBody>
          <a:bodyPr wrap="square" rtlCol="0">
            <a:spAutoFit/>
          </a:bodyPr>
          <a:lstStyle/>
          <a:p>
            <a:r>
              <a:rPr lang="fr-FR" sz="1662" dirty="0"/>
              <a:t>x</a:t>
            </a:r>
            <a:r>
              <a:rPr lang="fr-FR" sz="1662" baseline="-25000" dirty="0"/>
              <a:t>1</a:t>
            </a:r>
            <a:r>
              <a:rPr lang="fr-FR" sz="1662" dirty="0"/>
              <a:t>(t)</a:t>
            </a:r>
          </a:p>
        </p:txBody>
      </p:sp>
      <p:sp>
        <p:nvSpPr>
          <p:cNvPr id="59" name="ZoneTexte 58"/>
          <p:cNvSpPr txBox="1"/>
          <p:nvPr/>
        </p:nvSpPr>
        <p:spPr>
          <a:xfrm>
            <a:off x="4853354" y="3182816"/>
            <a:ext cx="703385" cy="348109"/>
          </a:xfrm>
          <a:prstGeom prst="rect">
            <a:avLst/>
          </a:prstGeom>
          <a:noFill/>
        </p:spPr>
        <p:txBody>
          <a:bodyPr wrap="square" rtlCol="0">
            <a:spAutoFit/>
          </a:bodyPr>
          <a:lstStyle/>
          <a:p>
            <a:r>
              <a:rPr lang="fr-FR" sz="1662" dirty="0" err="1"/>
              <a:t>x</a:t>
            </a:r>
            <a:r>
              <a:rPr lang="fr-FR" sz="1662" baseline="-25000" dirty="0" err="1"/>
              <a:t>N</a:t>
            </a:r>
            <a:r>
              <a:rPr lang="fr-FR" sz="1662" dirty="0"/>
              <a:t>(t)</a:t>
            </a:r>
          </a:p>
        </p:txBody>
      </p:sp>
      <p:sp>
        <p:nvSpPr>
          <p:cNvPr id="60" name="ZoneTexte 59"/>
          <p:cNvSpPr txBox="1"/>
          <p:nvPr/>
        </p:nvSpPr>
        <p:spPr>
          <a:xfrm>
            <a:off x="4829908" y="3944816"/>
            <a:ext cx="703385" cy="348109"/>
          </a:xfrm>
          <a:prstGeom prst="rect">
            <a:avLst/>
          </a:prstGeom>
          <a:noFill/>
        </p:spPr>
        <p:txBody>
          <a:bodyPr wrap="square" rtlCol="0">
            <a:spAutoFit/>
          </a:bodyPr>
          <a:lstStyle/>
          <a:p>
            <a:r>
              <a:rPr lang="fr-FR" sz="1662" dirty="0"/>
              <a:t>x</a:t>
            </a:r>
            <a:r>
              <a:rPr lang="fr-FR" sz="1662" baseline="-25000" dirty="0"/>
              <a:t>1</a:t>
            </a:r>
            <a:r>
              <a:rPr lang="fr-FR" sz="1662" dirty="0"/>
              <a:t>(t)</a:t>
            </a:r>
          </a:p>
        </p:txBody>
      </p:sp>
      <p:sp>
        <p:nvSpPr>
          <p:cNvPr id="61" name="ZoneTexte 60"/>
          <p:cNvSpPr txBox="1"/>
          <p:nvPr/>
        </p:nvSpPr>
        <p:spPr>
          <a:xfrm>
            <a:off x="4841631" y="5199185"/>
            <a:ext cx="703385" cy="348109"/>
          </a:xfrm>
          <a:prstGeom prst="rect">
            <a:avLst/>
          </a:prstGeom>
          <a:noFill/>
        </p:spPr>
        <p:txBody>
          <a:bodyPr wrap="square" rtlCol="0">
            <a:spAutoFit/>
          </a:bodyPr>
          <a:lstStyle/>
          <a:p>
            <a:r>
              <a:rPr lang="fr-FR" sz="1662" dirty="0" err="1"/>
              <a:t>x</a:t>
            </a:r>
            <a:r>
              <a:rPr lang="fr-FR" sz="1662" baseline="-25000" dirty="0" err="1"/>
              <a:t>N</a:t>
            </a:r>
            <a:r>
              <a:rPr lang="fr-FR" sz="1662" dirty="0"/>
              <a:t>(t)</a:t>
            </a:r>
          </a:p>
        </p:txBody>
      </p:sp>
      <p:sp>
        <p:nvSpPr>
          <p:cNvPr id="63" name="ZoneTexte 62"/>
          <p:cNvSpPr txBox="1"/>
          <p:nvPr/>
        </p:nvSpPr>
        <p:spPr>
          <a:xfrm>
            <a:off x="0" y="1014047"/>
            <a:ext cx="9144000" cy="717376"/>
          </a:xfrm>
          <a:prstGeom prst="rect">
            <a:avLst/>
          </a:prstGeom>
          <a:noFill/>
        </p:spPr>
        <p:txBody>
          <a:bodyPr wrap="square" rtlCol="0">
            <a:spAutoFit/>
          </a:bodyPr>
          <a:lstStyle/>
          <a:p>
            <a:pPr algn="just"/>
            <a:r>
              <a:rPr lang="fr-FR" sz="2031" dirty="0">
                <a:solidFill>
                  <a:srgbClr val="0070C0"/>
                </a:solidFill>
                <a:latin typeface="+mj-lt"/>
              </a:rPr>
              <a:t>Un système peut produire un ou plusieurs signaux à sa sortie, comme il peut être excité à son entrée par un ou plusieurs autres signaux</a:t>
            </a:r>
          </a:p>
        </p:txBody>
      </p:sp>
      <p:sp>
        <p:nvSpPr>
          <p:cNvPr id="64" name="ZoneTexte 63"/>
          <p:cNvSpPr txBox="1"/>
          <p:nvPr/>
        </p:nvSpPr>
        <p:spPr>
          <a:xfrm>
            <a:off x="433754" y="3440724"/>
            <a:ext cx="4138246" cy="348109"/>
          </a:xfrm>
          <a:prstGeom prst="rect">
            <a:avLst/>
          </a:prstGeom>
          <a:noFill/>
        </p:spPr>
        <p:txBody>
          <a:bodyPr wrap="square" rtlCol="0">
            <a:spAutoFit/>
          </a:bodyPr>
          <a:lstStyle/>
          <a:p>
            <a:pPr algn="ctr"/>
            <a:r>
              <a:rPr lang="fr-FR" sz="1662" dirty="0"/>
              <a:t>Single Input Single Output</a:t>
            </a:r>
          </a:p>
        </p:txBody>
      </p:sp>
      <p:sp>
        <p:nvSpPr>
          <p:cNvPr id="65" name="ZoneTexte 64"/>
          <p:cNvSpPr txBox="1"/>
          <p:nvPr/>
        </p:nvSpPr>
        <p:spPr>
          <a:xfrm>
            <a:off x="4689231" y="3464170"/>
            <a:ext cx="4138246" cy="348109"/>
          </a:xfrm>
          <a:prstGeom prst="rect">
            <a:avLst/>
          </a:prstGeom>
          <a:noFill/>
        </p:spPr>
        <p:txBody>
          <a:bodyPr wrap="square" rtlCol="0">
            <a:spAutoFit/>
          </a:bodyPr>
          <a:lstStyle/>
          <a:p>
            <a:pPr algn="ctr"/>
            <a:r>
              <a:rPr lang="fr-FR" sz="1662" dirty="0"/>
              <a:t>Multiple Inputs Single Output</a:t>
            </a:r>
          </a:p>
        </p:txBody>
      </p:sp>
      <p:sp>
        <p:nvSpPr>
          <p:cNvPr id="66" name="ZoneTexte 65"/>
          <p:cNvSpPr txBox="1"/>
          <p:nvPr/>
        </p:nvSpPr>
        <p:spPr>
          <a:xfrm>
            <a:off x="222739" y="5644662"/>
            <a:ext cx="4138246" cy="348109"/>
          </a:xfrm>
          <a:prstGeom prst="rect">
            <a:avLst/>
          </a:prstGeom>
          <a:noFill/>
        </p:spPr>
        <p:txBody>
          <a:bodyPr wrap="square" rtlCol="0">
            <a:spAutoFit/>
          </a:bodyPr>
          <a:lstStyle/>
          <a:p>
            <a:pPr algn="ctr"/>
            <a:r>
              <a:rPr lang="fr-FR" sz="1662" dirty="0"/>
              <a:t>Single Input Multiple Outputs</a:t>
            </a:r>
          </a:p>
        </p:txBody>
      </p:sp>
      <p:sp>
        <p:nvSpPr>
          <p:cNvPr id="67" name="ZoneTexte 66"/>
          <p:cNvSpPr txBox="1"/>
          <p:nvPr/>
        </p:nvSpPr>
        <p:spPr>
          <a:xfrm>
            <a:off x="4677508" y="5679831"/>
            <a:ext cx="4138246" cy="348109"/>
          </a:xfrm>
          <a:prstGeom prst="rect">
            <a:avLst/>
          </a:prstGeom>
          <a:noFill/>
        </p:spPr>
        <p:txBody>
          <a:bodyPr wrap="square" rtlCol="0">
            <a:spAutoFit/>
          </a:bodyPr>
          <a:lstStyle/>
          <a:p>
            <a:pPr algn="ctr"/>
            <a:r>
              <a:rPr lang="fr-FR" sz="1662" dirty="0"/>
              <a:t>Multiple Inputs Multiple Outputs</a:t>
            </a:r>
          </a:p>
        </p:txBody>
      </p:sp>
      <p:sp>
        <p:nvSpPr>
          <p:cNvPr id="68" name="ZoneTexte 67"/>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p:cNvSpPr txBox="1"/>
          <p:nvPr/>
        </p:nvSpPr>
        <p:spPr>
          <a:xfrm>
            <a:off x="0" y="1131277"/>
            <a:ext cx="9144000" cy="4780155"/>
          </a:xfrm>
          <a:prstGeom prst="rect">
            <a:avLst/>
          </a:prstGeom>
          <a:noFill/>
        </p:spPr>
        <p:txBody>
          <a:bodyPr wrap="square" rtlCol="0">
            <a:spAutoFit/>
          </a:bodyPr>
          <a:lstStyle/>
          <a:p>
            <a:r>
              <a:rPr lang="fr-FR" sz="2031" dirty="0">
                <a:solidFill>
                  <a:srgbClr val="C00000"/>
                </a:solidFill>
                <a:latin typeface="+mj-lt"/>
              </a:rPr>
              <a:t>Un système peut donc être :</a:t>
            </a:r>
          </a:p>
          <a:p>
            <a:endParaRPr lang="fr-FR" sz="2031" dirty="0">
              <a:latin typeface="+mj-lt"/>
            </a:endParaRPr>
          </a:p>
          <a:p>
            <a:pPr>
              <a:buFont typeface="Wingdings" pitchFamily="2" charset="2"/>
              <a:buChar char="q"/>
            </a:pPr>
            <a:r>
              <a:rPr lang="fr-FR" sz="2031" dirty="0">
                <a:latin typeface="+mj-lt"/>
              </a:rPr>
              <a:t> </a:t>
            </a:r>
            <a:r>
              <a:rPr lang="fr-FR" sz="2031" dirty="0">
                <a:solidFill>
                  <a:srgbClr val="7030A0"/>
                </a:solidFill>
                <a:latin typeface="+mj-lt"/>
              </a:rPr>
              <a:t>électrique : Circuit électrique, moteur électrique</a:t>
            </a:r>
          </a:p>
          <a:p>
            <a:pPr>
              <a:buFont typeface="Wingdings" pitchFamily="2" charset="2"/>
              <a:buChar char="q"/>
            </a:pPr>
            <a:r>
              <a:rPr lang="fr-FR" sz="2031" dirty="0">
                <a:latin typeface="+mj-lt"/>
              </a:rPr>
              <a:t> </a:t>
            </a:r>
            <a:r>
              <a:rPr lang="fr-FR" sz="2031" dirty="0">
                <a:solidFill>
                  <a:srgbClr val="002060"/>
                </a:solidFill>
                <a:latin typeface="+mj-lt"/>
              </a:rPr>
              <a:t>électronique: capteur, amplificateur, filtre</a:t>
            </a:r>
          </a:p>
          <a:p>
            <a:pPr>
              <a:buFont typeface="Wingdings" pitchFamily="2" charset="2"/>
              <a:buChar char="q"/>
            </a:pPr>
            <a:r>
              <a:rPr lang="fr-FR" sz="2031" dirty="0">
                <a:latin typeface="+mj-lt"/>
              </a:rPr>
              <a:t> </a:t>
            </a:r>
            <a:r>
              <a:rPr lang="fr-FR" sz="2031" dirty="0">
                <a:solidFill>
                  <a:srgbClr val="0070C0"/>
                </a:solidFill>
                <a:latin typeface="+mj-lt"/>
              </a:rPr>
              <a:t>automatique: régulateur</a:t>
            </a:r>
          </a:p>
          <a:p>
            <a:pPr>
              <a:buFont typeface="Wingdings" pitchFamily="2" charset="2"/>
              <a:buChar char="q"/>
            </a:pPr>
            <a:r>
              <a:rPr lang="fr-FR" sz="2031" dirty="0">
                <a:latin typeface="+mj-lt"/>
              </a:rPr>
              <a:t> </a:t>
            </a:r>
            <a:r>
              <a:rPr lang="fr-FR" sz="2031" dirty="0">
                <a:solidFill>
                  <a:srgbClr val="00B050"/>
                </a:solidFill>
                <a:latin typeface="+mj-lt"/>
              </a:rPr>
              <a:t>télécommunication: un modulateur, un démodulateur, canal de transmission …</a:t>
            </a:r>
            <a:r>
              <a:rPr lang="fr-FR" sz="2031" dirty="0" err="1">
                <a:solidFill>
                  <a:srgbClr val="00B050"/>
                </a:solidFill>
                <a:latin typeface="+mj-lt"/>
              </a:rPr>
              <a:t>etc</a:t>
            </a:r>
            <a:endParaRPr lang="fr-FR" sz="2031" dirty="0">
              <a:solidFill>
                <a:srgbClr val="00B050"/>
              </a:solidFill>
              <a:latin typeface="+mj-lt"/>
            </a:endParaRPr>
          </a:p>
          <a:p>
            <a:pPr>
              <a:buFont typeface="Wingdings" pitchFamily="2" charset="2"/>
              <a:buChar char="q"/>
            </a:pPr>
            <a:r>
              <a:rPr lang="fr-FR" sz="2031" dirty="0">
                <a:latin typeface="+mj-lt"/>
              </a:rPr>
              <a:t> </a:t>
            </a:r>
            <a:r>
              <a:rPr lang="fr-FR" sz="2031" dirty="0">
                <a:solidFill>
                  <a:srgbClr val="00B0F0"/>
                </a:solidFill>
                <a:latin typeface="+mj-lt"/>
              </a:rPr>
              <a:t>mécanique: ressort, pendule, moteur mécanique</a:t>
            </a:r>
          </a:p>
          <a:p>
            <a:pPr>
              <a:buFont typeface="Wingdings" pitchFamily="2" charset="2"/>
              <a:buChar char="q"/>
            </a:pPr>
            <a:r>
              <a:rPr lang="fr-FR" sz="2031" dirty="0">
                <a:solidFill>
                  <a:srgbClr val="C00000"/>
                </a:solidFill>
                <a:latin typeface="+mj-lt"/>
              </a:rPr>
              <a:t> organique: Cellule</a:t>
            </a:r>
          </a:p>
          <a:p>
            <a:pPr>
              <a:buFont typeface="Wingdings" pitchFamily="2" charset="2"/>
              <a:buChar char="q"/>
            </a:pPr>
            <a:r>
              <a:rPr lang="fr-FR" sz="2031" dirty="0">
                <a:solidFill>
                  <a:schemeClr val="tx2">
                    <a:lumMod val="50000"/>
                  </a:schemeClr>
                </a:solidFill>
                <a:latin typeface="+mj-lt"/>
              </a:rPr>
              <a:t> politique</a:t>
            </a:r>
          </a:p>
          <a:p>
            <a:pPr>
              <a:buFont typeface="Wingdings" pitchFamily="2" charset="2"/>
              <a:buChar char="q"/>
            </a:pPr>
            <a:r>
              <a:rPr lang="fr-FR" sz="2031" dirty="0">
                <a:solidFill>
                  <a:srgbClr val="002060"/>
                </a:solidFill>
                <a:latin typeface="+mj-lt"/>
              </a:rPr>
              <a:t> économique</a:t>
            </a:r>
          </a:p>
          <a:p>
            <a:pPr>
              <a:buFont typeface="Wingdings" pitchFamily="2" charset="2"/>
              <a:buChar char="q"/>
            </a:pPr>
            <a:r>
              <a:rPr lang="fr-FR" sz="2031" dirty="0">
                <a:solidFill>
                  <a:srgbClr val="00B0F0"/>
                </a:solidFill>
                <a:latin typeface="+mj-lt"/>
              </a:rPr>
              <a:t> ….</a:t>
            </a:r>
            <a:r>
              <a:rPr lang="fr-FR" sz="2031" dirty="0" err="1">
                <a:solidFill>
                  <a:srgbClr val="00B0F0"/>
                </a:solidFill>
                <a:latin typeface="+mj-lt"/>
              </a:rPr>
              <a:t>etc</a:t>
            </a:r>
            <a:endParaRPr lang="fr-FR" sz="2031" dirty="0">
              <a:solidFill>
                <a:srgbClr val="00B0F0"/>
              </a:solidFill>
              <a:latin typeface="+mj-lt"/>
            </a:endParaRPr>
          </a:p>
          <a:p>
            <a:pPr>
              <a:buFont typeface="Wingdings" pitchFamily="2" charset="2"/>
              <a:buChar char="q"/>
            </a:pPr>
            <a:endParaRPr lang="fr-FR" sz="2031" dirty="0">
              <a:latin typeface="+mj-lt"/>
            </a:endParaRPr>
          </a:p>
          <a:p>
            <a:pPr algn="just">
              <a:buFont typeface="Wingdings" pitchFamily="2" charset="2"/>
              <a:buChar char="q"/>
            </a:pPr>
            <a:endParaRPr lang="fr-FR" sz="2031" dirty="0">
              <a:latin typeface="+mj-lt"/>
            </a:endParaRPr>
          </a:p>
          <a:p>
            <a:pPr algn="just"/>
            <a:r>
              <a:rPr lang="fr-FR" sz="2031" dirty="0">
                <a:solidFill>
                  <a:srgbClr val="7030A0"/>
                </a:solidFill>
                <a:latin typeface="+mj-lt"/>
              </a:rPr>
              <a:t>Evidemment, chaque type de systèmes possèdent ses propres signaux (ou paramètres)  d’entrée et de sortie</a:t>
            </a:r>
          </a:p>
        </p:txBody>
      </p:sp>
      <p:sp>
        <p:nvSpPr>
          <p:cNvPr id="4" name="ZoneTexte 3"/>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0" y="1822939"/>
            <a:ext cx="9144000" cy="3423138"/>
          </a:xfrm>
        </p:spPr>
        <p:txBody>
          <a:bodyPr/>
          <a:lstStyle/>
          <a:p>
            <a:r>
              <a:rPr lang="fr-FR" sz="2031" dirty="0"/>
              <a:t> Résistance R: avec </a:t>
            </a:r>
            <a:r>
              <a:rPr lang="fr-FR" sz="2031" i="1" dirty="0"/>
              <a:t>v</a:t>
            </a:r>
            <a:r>
              <a:rPr lang="fr-FR" sz="2031" dirty="0"/>
              <a:t> la tension à ses bornes et </a:t>
            </a:r>
            <a:r>
              <a:rPr lang="fr-FR" sz="2031" i="1" dirty="0"/>
              <a:t>i le </a:t>
            </a:r>
            <a:r>
              <a:rPr lang="fr-FR" sz="2031" dirty="0"/>
              <a:t>courant qui la parcours</a:t>
            </a:r>
          </a:p>
          <a:p>
            <a:endParaRPr lang="fr-FR" sz="2031" dirty="0"/>
          </a:p>
          <a:p>
            <a:endParaRPr lang="fr-FR" sz="2031" dirty="0"/>
          </a:p>
          <a:p>
            <a:r>
              <a:rPr lang="fr-FR" sz="2031" dirty="0"/>
              <a:t>Inductance  L: avec </a:t>
            </a:r>
            <a:r>
              <a:rPr lang="fr-FR" sz="2031" i="1" dirty="0"/>
              <a:t>v</a:t>
            </a:r>
            <a:r>
              <a:rPr lang="fr-FR" sz="2031" dirty="0"/>
              <a:t> la tension à ses bornes et </a:t>
            </a:r>
            <a:r>
              <a:rPr lang="fr-FR" sz="2031" i="1" dirty="0"/>
              <a:t>i le </a:t>
            </a:r>
            <a:r>
              <a:rPr lang="fr-FR" sz="2031" dirty="0"/>
              <a:t>courant qui la parcours</a:t>
            </a:r>
          </a:p>
          <a:p>
            <a:endParaRPr lang="fr-FR" sz="2031" dirty="0"/>
          </a:p>
          <a:p>
            <a:endParaRPr lang="fr-FR" sz="2031" dirty="0"/>
          </a:p>
          <a:p>
            <a:r>
              <a:rPr lang="fr-FR" sz="2215" dirty="0">
                <a:latin typeface="Times New Roman" pitchFamily="18" charset="0"/>
              </a:rPr>
              <a:t>Condensateur C : </a:t>
            </a:r>
            <a:r>
              <a:rPr lang="fr-FR" sz="2031" dirty="0"/>
              <a:t>avec </a:t>
            </a:r>
            <a:r>
              <a:rPr lang="fr-FR" sz="2031" i="1" dirty="0"/>
              <a:t>v</a:t>
            </a:r>
            <a:r>
              <a:rPr lang="fr-FR" sz="2031" dirty="0"/>
              <a:t> la tension à ses bornes et </a:t>
            </a:r>
            <a:r>
              <a:rPr lang="fr-FR" sz="2031" i="1" dirty="0"/>
              <a:t>i le </a:t>
            </a:r>
            <a:r>
              <a:rPr lang="fr-FR" sz="2031" dirty="0"/>
              <a:t>courant qui la parcours</a:t>
            </a:r>
          </a:p>
          <a:p>
            <a:endParaRPr lang="fr-FR" sz="2031" dirty="0"/>
          </a:p>
          <a:p>
            <a:endParaRPr lang="fr-FR" sz="2031" dirty="0"/>
          </a:p>
        </p:txBody>
      </p:sp>
      <p:graphicFrame>
        <p:nvGraphicFramePr>
          <p:cNvPr id="133124" name="Object 4"/>
          <p:cNvGraphicFramePr>
            <a:graphicFrameLocks noChangeAspect="1"/>
          </p:cNvGraphicFramePr>
          <p:nvPr/>
        </p:nvGraphicFramePr>
        <p:xfrm>
          <a:off x="4729363" y="2198077"/>
          <a:ext cx="636876" cy="679938"/>
        </p:xfrm>
        <a:graphic>
          <a:graphicData uri="http://schemas.openxmlformats.org/presentationml/2006/ole">
            <mc:AlternateContent xmlns:mc="http://schemas.openxmlformats.org/markup-compatibility/2006">
              <mc:Choice xmlns:v="urn:schemas-microsoft-com:vml" Requires="v">
                <p:oleObj spid="_x0000_s366597" name="Équation" r:id="rId3" imgW="368280" imgH="393480" progId="Equation.3">
                  <p:embed/>
                </p:oleObj>
              </mc:Choice>
              <mc:Fallback>
                <p:oleObj name="Équation" r:id="rId3" imgW="368280" imgH="393480" progId="Equation.3">
                  <p:embed/>
                  <p:pic>
                    <p:nvPicPr>
                      <p:cNvPr id="1331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363" y="2198077"/>
                        <a:ext cx="636876" cy="679938"/>
                      </a:xfrm>
                      <a:prstGeom prst="rect">
                        <a:avLst/>
                      </a:prstGeom>
                      <a:solidFill>
                        <a:srgbClr val="FFFF99"/>
                      </a:solidFill>
                    </p:spPr>
                  </p:pic>
                </p:oleObj>
              </mc:Fallback>
            </mc:AlternateContent>
          </a:graphicData>
        </a:graphic>
      </p:graphicFrame>
      <p:grpSp>
        <p:nvGrpSpPr>
          <p:cNvPr id="2" name="Group 23"/>
          <p:cNvGrpSpPr>
            <a:grpSpLocks/>
          </p:cNvGrpSpPr>
          <p:nvPr/>
        </p:nvGrpSpPr>
        <p:grpSpPr bwMode="auto">
          <a:xfrm>
            <a:off x="2637692" y="2209799"/>
            <a:ext cx="2098431" cy="536331"/>
            <a:chOff x="3672" y="1056"/>
            <a:chExt cx="1432" cy="366"/>
          </a:xfrm>
        </p:grpSpPr>
        <p:sp>
          <p:nvSpPr>
            <p:cNvPr id="133133" name="Line 13"/>
            <p:cNvSpPr>
              <a:spLocks noChangeShapeType="1"/>
            </p:cNvSpPr>
            <p:nvPr/>
          </p:nvSpPr>
          <p:spPr bwMode="auto">
            <a:xfrm>
              <a:off x="3712" y="1304"/>
              <a:ext cx="1056" cy="0"/>
            </a:xfrm>
            <a:prstGeom prst="line">
              <a:avLst/>
            </a:prstGeom>
            <a:noFill/>
            <a:ln w="19050">
              <a:solidFill>
                <a:srgbClr val="000000"/>
              </a:solidFill>
              <a:round/>
              <a:headEnd/>
              <a:tailEnd/>
            </a:ln>
            <a:effectLst/>
          </p:spPr>
          <p:txBody>
            <a:bodyPr wrap="none" anchor="ctr"/>
            <a:lstStyle/>
            <a:p>
              <a:endParaRPr lang="fr-FR" sz="1662"/>
            </a:p>
          </p:txBody>
        </p:sp>
        <p:sp>
          <p:nvSpPr>
            <p:cNvPr id="133134" name="Text Box 14"/>
            <p:cNvSpPr txBox="1">
              <a:spLocks noChangeArrowheads="1"/>
            </p:cNvSpPr>
            <p:nvPr/>
          </p:nvSpPr>
          <p:spPr bwMode="auto">
            <a:xfrm>
              <a:off x="3992" y="1184"/>
              <a:ext cx="424" cy="238"/>
            </a:xfrm>
            <a:prstGeom prst="rect">
              <a:avLst/>
            </a:prstGeom>
            <a:solidFill>
              <a:srgbClr val="FFFFFF"/>
            </a:solidFill>
            <a:ln w="38100">
              <a:solidFill>
                <a:srgbClr val="7030A0"/>
              </a:solidFill>
              <a:miter lim="800000"/>
              <a:headEnd/>
              <a:tailEnd/>
            </a:ln>
            <a:effectLst/>
          </p:spPr>
          <p:txBody>
            <a:bodyPr>
              <a:spAutoFit/>
            </a:bodyPr>
            <a:lstStyle/>
            <a:p>
              <a:pPr algn="ctr">
                <a:spcBef>
                  <a:spcPct val="50000"/>
                </a:spcBef>
              </a:pPr>
              <a:r>
                <a:rPr lang="fr-FR" sz="1662" dirty="0"/>
                <a:t>R</a:t>
              </a:r>
            </a:p>
          </p:txBody>
        </p:sp>
        <p:sp>
          <p:nvSpPr>
            <p:cNvPr id="133135" name="Text Box 15"/>
            <p:cNvSpPr txBox="1">
              <a:spLocks noChangeArrowheads="1"/>
            </p:cNvSpPr>
            <p:nvPr/>
          </p:nvSpPr>
          <p:spPr bwMode="auto">
            <a:xfrm>
              <a:off x="4440" y="1088"/>
              <a:ext cx="456" cy="238"/>
            </a:xfrm>
            <a:prstGeom prst="rect">
              <a:avLst/>
            </a:prstGeom>
            <a:noFill/>
            <a:ln w="12700">
              <a:noFill/>
              <a:miter lim="800000"/>
              <a:headEnd/>
              <a:tailEnd/>
            </a:ln>
            <a:effectLst/>
          </p:spPr>
          <p:txBody>
            <a:bodyPr>
              <a:spAutoFit/>
            </a:bodyPr>
            <a:lstStyle/>
            <a:p>
              <a:pPr>
                <a:spcBef>
                  <a:spcPct val="50000"/>
                </a:spcBef>
              </a:pPr>
              <a:r>
                <a:rPr lang="fr-FR" sz="1662"/>
                <a:t>i</a:t>
              </a:r>
            </a:p>
          </p:txBody>
        </p:sp>
        <p:sp>
          <p:nvSpPr>
            <p:cNvPr id="133139" name="Text Box 19"/>
            <p:cNvSpPr txBox="1">
              <a:spLocks noChangeArrowheads="1"/>
            </p:cNvSpPr>
            <p:nvPr/>
          </p:nvSpPr>
          <p:spPr bwMode="auto">
            <a:xfrm>
              <a:off x="4648" y="1056"/>
              <a:ext cx="456" cy="238"/>
            </a:xfrm>
            <a:prstGeom prst="rect">
              <a:avLst/>
            </a:prstGeom>
            <a:noFill/>
            <a:ln w="12700">
              <a:noFill/>
              <a:miter lim="800000"/>
              <a:headEnd/>
              <a:tailEnd/>
            </a:ln>
            <a:effectLst/>
          </p:spPr>
          <p:txBody>
            <a:bodyPr>
              <a:spAutoFit/>
            </a:bodyPr>
            <a:lstStyle/>
            <a:p>
              <a:pPr>
                <a:spcBef>
                  <a:spcPct val="50000"/>
                </a:spcBef>
              </a:pPr>
              <a:endParaRPr lang="fr-FR" sz="1662" dirty="0"/>
            </a:p>
          </p:txBody>
        </p:sp>
        <p:sp>
          <p:nvSpPr>
            <p:cNvPr id="133141" name="AutoShape 21"/>
            <p:cNvSpPr>
              <a:spLocks noChangeArrowheads="1"/>
            </p:cNvSpPr>
            <p:nvPr/>
          </p:nvSpPr>
          <p:spPr bwMode="auto">
            <a:xfrm>
              <a:off x="3672" y="1264"/>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sz="1662"/>
            </a:p>
          </p:txBody>
        </p:sp>
        <p:sp>
          <p:nvSpPr>
            <p:cNvPr id="133142" name="AutoShape 22"/>
            <p:cNvSpPr>
              <a:spLocks noChangeArrowheads="1"/>
            </p:cNvSpPr>
            <p:nvPr/>
          </p:nvSpPr>
          <p:spPr bwMode="auto">
            <a:xfrm>
              <a:off x="4720" y="1264"/>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sz="1662"/>
            </a:p>
          </p:txBody>
        </p:sp>
      </p:grpSp>
      <p:sp>
        <p:nvSpPr>
          <p:cNvPr id="18" name="ZoneTexte 17"/>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
        <p:nvSpPr>
          <p:cNvPr id="19" name="ZoneTexte 18"/>
          <p:cNvSpPr txBox="1"/>
          <p:nvPr/>
        </p:nvSpPr>
        <p:spPr>
          <a:xfrm>
            <a:off x="0" y="978877"/>
            <a:ext cx="9144000" cy="717376"/>
          </a:xfrm>
          <a:prstGeom prst="rect">
            <a:avLst/>
          </a:prstGeom>
          <a:noFill/>
        </p:spPr>
        <p:txBody>
          <a:bodyPr wrap="square" rtlCol="0">
            <a:spAutoFit/>
          </a:bodyPr>
          <a:lstStyle/>
          <a:p>
            <a:pPr algn="just"/>
            <a:r>
              <a:rPr lang="fr-FR" sz="2031" u="sng" dirty="0">
                <a:solidFill>
                  <a:srgbClr val="7030A0"/>
                </a:solidFill>
                <a:latin typeface="+mj-lt"/>
              </a:rPr>
              <a:t>Exemples de systèmes: </a:t>
            </a:r>
            <a:r>
              <a:rPr lang="fr-FR" sz="2031" dirty="0">
                <a:solidFill>
                  <a:srgbClr val="7030A0"/>
                </a:solidFill>
                <a:latin typeface="+mj-lt"/>
              </a:rPr>
              <a:t>Nous allons nous intéresser plus particulièrement aux systèmes électriques . </a:t>
            </a:r>
            <a:r>
              <a:rPr lang="fr-FR" sz="2031" dirty="0">
                <a:solidFill>
                  <a:srgbClr val="0070C0"/>
                </a:solidFill>
                <a:latin typeface="+mj-lt"/>
              </a:rPr>
              <a:t>Les trois premiers sont linéaires et le dernier non linéaire.</a:t>
            </a:r>
          </a:p>
        </p:txBody>
      </p:sp>
      <p:cxnSp>
        <p:nvCxnSpPr>
          <p:cNvPr id="22" name="Connecteur droit avec flèche 21"/>
          <p:cNvCxnSpPr/>
          <p:nvPr/>
        </p:nvCxnSpPr>
        <p:spPr bwMode="auto">
          <a:xfrm>
            <a:off x="3798277" y="2561492"/>
            <a:ext cx="140677" cy="146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 name="Connecteur droit avec flèche 23"/>
          <p:cNvCxnSpPr/>
          <p:nvPr/>
        </p:nvCxnSpPr>
        <p:spPr bwMode="auto">
          <a:xfrm rot="10800000">
            <a:off x="2930769" y="2889738"/>
            <a:ext cx="961292" cy="14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ZoneTexte 26"/>
          <p:cNvSpPr txBox="1"/>
          <p:nvPr/>
        </p:nvSpPr>
        <p:spPr>
          <a:xfrm>
            <a:off x="3938954" y="2655278"/>
            <a:ext cx="280846" cy="348109"/>
          </a:xfrm>
          <a:prstGeom prst="rect">
            <a:avLst/>
          </a:prstGeom>
          <a:noFill/>
        </p:spPr>
        <p:txBody>
          <a:bodyPr wrap="none" rtlCol="0">
            <a:spAutoFit/>
          </a:bodyPr>
          <a:lstStyle/>
          <a:p>
            <a:r>
              <a:rPr lang="fr-FR" sz="1662" dirty="0"/>
              <a:t>v</a:t>
            </a:r>
          </a:p>
        </p:txBody>
      </p:sp>
      <p:grpSp>
        <p:nvGrpSpPr>
          <p:cNvPr id="28" name="Group 27"/>
          <p:cNvGrpSpPr>
            <a:grpSpLocks/>
          </p:cNvGrpSpPr>
          <p:nvPr/>
        </p:nvGrpSpPr>
        <p:grpSpPr bwMode="auto">
          <a:xfrm>
            <a:off x="2743200" y="3429000"/>
            <a:ext cx="1758462" cy="492369"/>
            <a:chOff x="4928" y="464"/>
            <a:chExt cx="1200" cy="336"/>
          </a:xfrm>
        </p:grpSpPr>
        <p:sp>
          <p:nvSpPr>
            <p:cNvPr id="29" name="Text Box 9"/>
            <p:cNvSpPr txBox="1">
              <a:spLocks noChangeArrowheads="1"/>
            </p:cNvSpPr>
            <p:nvPr/>
          </p:nvSpPr>
          <p:spPr bwMode="auto">
            <a:xfrm>
              <a:off x="5672" y="480"/>
              <a:ext cx="456" cy="238"/>
            </a:xfrm>
            <a:prstGeom prst="rect">
              <a:avLst/>
            </a:prstGeom>
            <a:noFill/>
            <a:ln w="12700">
              <a:noFill/>
              <a:miter lim="800000"/>
              <a:headEnd/>
              <a:tailEnd/>
            </a:ln>
            <a:effectLst/>
          </p:spPr>
          <p:txBody>
            <a:bodyPr>
              <a:spAutoFit/>
            </a:bodyPr>
            <a:lstStyle/>
            <a:p>
              <a:pPr>
                <a:spcBef>
                  <a:spcPct val="50000"/>
                </a:spcBef>
              </a:pPr>
              <a:endParaRPr lang="fr-FR" sz="1662" dirty="0"/>
            </a:p>
          </p:txBody>
        </p:sp>
        <p:grpSp>
          <p:nvGrpSpPr>
            <p:cNvPr id="30" name="Group 26"/>
            <p:cNvGrpSpPr>
              <a:grpSpLocks/>
            </p:cNvGrpSpPr>
            <p:nvPr/>
          </p:nvGrpSpPr>
          <p:grpSpPr bwMode="auto">
            <a:xfrm>
              <a:off x="4928" y="464"/>
              <a:ext cx="1008" cy="336"/>
              <a:chOff x="4560" y="1728"/>
              <a:chExt cx="1008" cy="336"/>
            </a:xfrm>
          </p:grpSpPr>
          <p:sp>
            <p:nvSpPr>
              <p:cNvPr id="32" name="Text Box 7"/>
              <p:cNvSpPr txBox="1">
                <a:spLocks noChangeArrowheads="1"/>
              </p:cNvSpPr>
              <p:nvPr/>
            </p:nvSpPr>
            <p:spPr bwMode="auto">
              <a:xfrm>
                <a:off x="5112" y="1784"/>
                <a:ext cx="456" cy="238"/>
              </a:xfrm>
              <a:prstGeom prst="rect">
                <a:avLst/>
              </a:prstGeom>
              <a:noFill/>
              <a:ln w="12700">
                <a:noFill/>
                <a:miter lim="800000"/>
                <a:headEnd/>
                <a:tailEnd/>
              </a:ln>
              <a:effectLst/>
            </p:spPr>
            <p:txBody>
              <a:bodyPr>
                <a:spAutoFit/>
              </a:bodyPr>
              <a:lstStyle/>
              <a:p>
                <a:pPr>
                  <a:spcBef>
                    <a:spcPct val="50000"/>
                  </a:spcBef>
                </a:pPr>
                <a:r>
                  <a:rPr lang="fr-FR" sz="1662"/>
                  <a:t>i</a:t>
                </a:r>
              </a:p>
            </p:txBody>
          </p:sp>
          <p:grpSp>
            <p:nvGrpSpPr>
              <p:cNvPr id="33" name="Group 25"/>
              <p:cNvGrpSpPr>
                <a:grpSpLocks/>
              </p:cNvGrpSpPr>
              <p:nvPr/>
            </p:nvGrpSpPr>
            <p:grpSpPr bwMode="auto">
              <a:xfrm>
                <a:off x="4560" y="1752"/>
                <a:ext cx="456" cy="280"/>
                <a:chOff x="4272" y="1744"/>
                <a:chExt cx="456" cy="280"/>
              </a:xfrm>
            </p:grpSpPr>
            <p:sp>
              <p:nvSpPr>
                <p:cNvPr id="42" name="Text Box 8"/>
                <p:cNvSpPr txBox="1">
                  <a:spLocks noChangeArrowheads="1"/>
                </p:cNvSpPr>
                <p:nvPr/>
              </p:nvSpPr>
              <p:spPr bwMode="auto">
                <a:xfrm>
                  <a:off x="4272" y="1744"/>
                  <a:ext cx="456" cy="238"/>
                </a:xfrm>
                <a:prstGeom prst="rect">
                  <a:avLst/>
                </a:prstGeom>
                <a:noFill/>
                <a:ln w="12700">
                  <a:noFill/>
                  <a:miter lim="800000"/>
                  <a:headEnd/>
                  <a:tailEnd/>
                </a:ln>
                <a:effectLst/>
              </p:spPr>
              <p:txBody>
                <a:bodyPr>
                  <a:spAutoFit/>
                </a:bodyPr>
                <a:lstStyle/>
                <a:p>
                  <a:pPr>
                    <a:spcBef>
                      <a:spcPct val="50000"/>
                    </a:spcBef>
                  </a:pPr>
                  <a:endParaRPr lang="fr-FR" sz="1662" dirty="0"/>
                </a:p>
              </p:txBody>
            </p:sp>
            <p:sp>
              <p:nvSpPr>
                <p:cNvPr id="43" name="AutoShape 10"/>
                <p:cNvSpPr>
                  <a:spLocks noChangeArrowheads="1"/>
                </p:cNvSpPr>
                <p:nvPr/>
              </p:nvSpPr>
              <p:spPr bwMode="auto">
                <a:xfrm>
                  <a:off x="4344" y="1960"/>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12700">
                  <a:solidFill>
                    <a:schemeClr val="tx1"/>
                  </a:solidFill>
                  <a:round/>
                  <a:headEnd/>
                  <a:tailEnd/>
                </a:ln>
                <a:effectLst/>
              </p:spPr>
              <p:txBody>
                <a:bodyPr wrap="none" anchor="ctr"/>
                <a:lstStyle/>
                <a:p>
                  <a:endParaRPr lang="fr-FR" sz="1662"/>
                </a:p>
              </p:txBody>
            </p:sp>
          </p:grpSp>
          <p:sp>
            <p:nvSpPr>
              <p:cNvPr id="34" name="AutoShape 11"/>
              <p:cNvSpPr>
                <a:spLocks noChangeArrowheads="1"/>
              </p:cNvSpPr>
              <p:nvPr/>
            </p:nvSpPr>
            <p:spPr bwMode="auto">
              <a:xfrm>
                <a:off x="5240" y="1960"/>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12700">
                <a:solidFill>
                  <a:schemeClr val="tx1"/>
                </a:solidFill>
                <a:round/>
                <a:headEnd/>
                <a:tailEnd/>
              </a:ln>
              <a:effectLst/>
            </p:spPr>
            <p:txBody>
              <a:bodyPr wrap="none" anchor="ctr"/>
              <a:lstStyle/>
              <a:p>
                <a:endParaRPr lang="fr-FR" sz="1662"/>
              </a:p>
            </p:txBody>
          </p:sp>
          <p:grpSp>
            <p:nvGrpSpPr>
              <p:cNvPr id="35" name="Group 24"/>
              <p:cNvGrpSpPr>
                <a:grpSpLocks/>
              </p:cNvGrpSpPr>
              <p:nvPr/>
            </p:nvGrpSpPr>
            <p:grpSpPr bwMode="auto">
              <a:xfrm>
                <a:off x="4840" y="1728"/>
                <a:ext cx="264" cy="336"/>
                <a:chOff x="4344" y="2432"/>
                <a:chExt cx="264" cy="336"/>
              </a:xfrm>
            </p:grpSpPr>
            <p:sp>
              <p:nvSpPr>
                <p:cNvPr id="36" name="Oval 12"/>
                <p:cNvSpPr>
                  <a:spLocks noChangeArrowheads="1"/>
                </p:cNvSpPr>
                <p:nvPr/>
              </p:nvSpPr>
              <p:spPr bwMode="auto">
                <a:xfrm>
                  <a:off x="4344" y="2640"/>
                  <a:ext cx="47" cy="128"/>
                </a:xfrm>
                <a:prstGeom prst="ellipse">
                  <a:avLst/>
                </a:prstGeom>
                <a:noFill/>
                <a:ln w="28575">
                  <a:solidFill>
                    <a:srgbClr val="00B050"/>
                  </a:solidFill>
                  <a:round/>
                  <a:headEnd/>
                  <a:tailEnd/>
                </a:ln>
                <a:effectLst/>
              </p:spPr>
              <p:txBody>
                <a:bodyPr wrap="none" anchor="ctr"/>
                <a:lstStyle/>
                <a:p>
                  <a:endParaRPr lang="fr-FR" sz="1662"/>
                </a:p>
              </p:txBody>
            </p:sp>
            <p:sp>
              <p:nvSpPr>
                <p:cNvPr id="37" name="Oval 13"/>
                <p:cNvSpPr>
                  <a:spLocks noChangeArrowheads="1"/>
                </p:cNvSpPr>
                <p:nvPr/>
              </p:nvSpPr>
              <p:spPr bwMode="auto">
                <a:xfrm>
                  <a:off x="4392" y="2640"/>
                  <a:ext cx="47" cy="128"/>
                </a:xfrm>
                <a:prstGeom prst="ellipse">
                  <a:avLst/>
                </a:prstGeom>
                <a:noFill/>
                <a:ln w="28575">
                  <a:solidFill>
                    <a:srgbClr val="00B050"/>
                  </a:solidFill>
                  <a:round/>
                  <a:headEnd/>
                  <a:tailEnd/>
                </a:ln>
                <a:effectLst/>
              </p:spPr>
              <p:txBody>
                <a:bodyPr wrap="none" anchor="ctr"/>
                <a:lstStyle/>
                <a:p>
                  <a:endParaRPr lang="fr-FR" sz="1662"/>
                </a:p>
              </p:txBody>
            </p:sp>
            <p:sp>
              <p:nvSpPr>
                <p:cNvPr id="38" name="Oval 14"/>
                <p:cNvSpPr>
                  <a:spLocks noChangeArrowheads="1"/>
                </p:cNvSpPr>
                <p:nvPr/>
              </p:nvSpPr>
              <p:spPr bwMode="auto">
                <a:xfrm>
                  <a:off x="4440" y="2640"/>
                  <a:ext cx="47" cy="128"/>
                </a:xfrm>
                <a:prstGeom prst="ellipse">
                  <a:avLst/>
                </a:prstGeom>
                <a:noFill/>
                <a:ln w="28575">
                  <a:solidFill>
                    <a:srgbClr val="00B050"/>
                  </a:solidFill>
                  <a:round/>
                  <a:headEnd/>
                  <a:tailEnd/>
                </a:ln>
                <a:effectLst/>
              </p:spPr>
              <p:txBody>
                <a:bodyPr wrap="none" anchor="ctr"/>
                <a:lstStyle/>
                <a:p>
                  <a:endParaRPr lang="fr-FR" sz="1662"/>
                </a:p>
              </p:txBody>
            </p:sp>
            <p:sp>
              <p:nvSpPr>
                <p:cNvPr id="39" name="Oval 15"/>
                <p:cNvSpPr>
                  <a:spLocks noChangeArrowheads="1"/>
                </p:cNvSpPr>
                <p:nvPr/>
              </p:nvSpPr>
              <p:spPr bwMode="auto">
                <a:xfrm>
                  <a:off x="4488" y="2640"/>
                  <a:ext cx="47" cy="128"/>
                </a:xfrm>
                <a:prstGeom prst="ellipse">
                  <a:avLst/>
                </a:prstGeom>
                <a:noFill/>
                <a:ln w="28575">
                  <a:solidFill>
                    <a:srgbClr val="00B050"/>
                  </a:solidFill>
                  <a:round/>
                  <a:headEnd/>
                  <a:tailEnd/>
                </a:ln>
                <a:effectLst/>
              </p:spPr>
              <p:txBody>
                <a:bodyPr wrap="none" anchor="ctr"/>
                <a:lstStyle/>
                <a:p>
                  <a:endParaRPr lang="fr-FR" sz="1662"/>
                </a:p>
              </p:txBody>
            </p:sp>
            <p:sp>
              <p:nvSpPr>
                <p:cNvPr id="40" name="Oval 16"/>
                <p:cNvSpPr>
                  <a:spLocks noChangeArrowheads="1"/>
                </p:cNvSpPr>
                <p:nvPr/>
              </p:nvSpPr>
              <p:spPr bwMode="auto">
                <a:xfrm>
                  <a:off x="4536" y="2640"/>
                  <a:ext cx="47" cy="128"/>
                </a:xfrm>
                <a:prstGeom prst="ellipse">
                  <a:avLst/>
                </a:prstGeom>
                <a:noFill/>
                <a:ln w="28575">
                  <a:solidFill>
                    <a:srgbClr val="00B050"/>
                  </a:solidFill>
                  <a:round/>
                  <a:headEnd/>
                  <a:tailEnd/>
                </a:ln>
                <a:effectLst/>
              </p:spPr>
              <p:txBody>
                <a:bodyPr wrap="none" anchor="ctr"/>
                <a:lstStyle/>
                <a:p>
                  <a:endParaRPr lang="fr-FR" sz="1662"/>
                </a:p>
              </p:txBody>
            </p:sp>
            <p:sp>
              <p:nvSpPr>
                <p:cNvPr id="41" name="Text Box 20"/>
                <p:cNvSpPr txBox="1">
                  <a:spLocks noChangeArrowheads="1"/>
                </p:cNvSpPr>
                <p:nvPr/>
              </p:nvSpPr>
              <p:spPr bwMode="auto">
                <a:xfrm>
                  <a:off x="4376" y="2432"/>
                  <a:ext cx="232" cy="238"/>
                </a:xfrm>
                <a:prstGeom prst="rect">
                  <a:avLst/>
                </a:prstGeom>
                <a:noFill/>
                <a:ln w="12700">
                  <a:noFill/>
                  <a:miter lim="800000"/>
                  <a:headEnd/>
                  <a:tailEnd/>
                </a:ln>
                <a:effectLst/>
              </p:spPr>
              <p:txBody>
                <a:bodyPr>
                  <a:spAutoFit/>
                </a:bodyPr>
                <a:lstStyle/>
                <a:p>
                  <a:pPr>
                    <a:spcBef>
                      <a:spcPct val="50000"/>
                    </a:spcBef>
                  </a:pPr>
                  <a:r>
                    <a:rPr lang="fr-FR" sz="1662"/>
                    <a:t>L</a:t>
                  </a:r>
                </a:p>
              </p:txBody>
            </p:sp>
          </p:grpSp>
        </p:grpSp>
      </p:grpSp>
      <p:cxnSp>
        <p:nvCxnSpPr>
          <p:cNvPr id="45" name="Connecteur droit 44"/>
          <p:cNvCxnSpPr>
            <a:stCxn id="43" idx="6"/>
            <a:endCxn id="36" idx="2"/>
          </p:cNvCxnSpPr>
          <p:nvPr/>
        </p:nvCxnSpPr>
        <p:spPr bwMode="auto">
          <a:xfrm>
            <a:off x="2942493" y="3827585"/>
            <a:ext cx="211015" cy="146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8" name="Connecteur droit 47"/>
          <p:cNvCxnSpPr/>
          <p:nvPr/>
        </p:nvCxnSpPr>
        <p:spPr bwMode="auto">
          <a:xfrm>
            <a:off x="3516923" y="3827585"/>
            <a:ext cx="211015" cy="146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164869" name="Object 5"/>
          <p:cNvGraphicFramePr>
            <a:graphicFrameLocks noChangeAspect="1"/>
          </p:cNvGraphicFramePr>
          <p:nvPr/>
        </p:nvGraphicFramePr>
        <p:xfrm>
          <a:off x="4673113" y="3310305"/>
          <a:ext cx="718038" cy="693126"/>
        </p:xfrm>
        <a:graphic>
          <a:graphicData uri="http://schemas.openxmlformats.org/presentationml/2006/ole">
            <mc:AlternateContent xmlns:mc="http://schemas.openxmlformats.org/markup-compatibility/2006">
              <mc:Choice xmlns:v="urn:schemas-microsoft-com:vml" Requires="v">
                <p:oleObj spid="_x0000_s366598" name="Équation" r:id="rId5" imgW="533160" imgH="393480" progId="Equation.3">
                  <p:embed/>
                </p:oleObj>
              </mc:Choice>
              <mc:Fallback>
                <p:oleObj name="Équation" r:id="rId5" imgW="533160" imgH="393480" progId="Equation.3">
                  <p:embed/>
                  <p:pic>
                    <p:nvPicPr>
                      <p:cNvPr id="1648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113" y="3310305"/>
                        <a:ext cx="718038" cy="693126"/>
                      </a:xfrm>
                      <a:prstGeom prst="rect">
                        <a:avLst/>
                      </a:prstGeom>
                      <a:solidFill>
                        <a:srgbClr val="FFFF99"/>
                      </a:solidFill>
                    </p:spPr>
                  </p:pic>
                </p:oleObj>
              </mc:Fallback>
            </mc:AlternateContent>
          </a:graphicData>
        </a:graphic>
      </p:graphicFrame>
      <p:grpSp>
        <p:nvGrpSpPr>
          <p:cNvPr id="52" name="Group 25"/>
          <p:cNvGrpSpPr>
            <a:grpSpLocks/>
          </p:cNvGrpSpPr>
          <p:nvPr/>
        </p:nvGrpSpPr>
        <p:grpSpPr bwMode="auto">
          <a:xfrm>
            <a:off x="2813538" y="4366846"/>
            <a:ext cx="1371600" cy="644769"/>
            <a:chOff x="5112" y="392"/>
            <a:chExt cx="936" cy="440"/>
          </a:xfrm>
        </p:grpSpPr>
        <p:sp>
          <p:nvSpPr>
            <p:cNvPr id="53" name="Line 7"/>
            <p:cNvSpPr>
              <a:spLocks noChangeShapeType="1"/>
            </p:cNvSpPr>
            <p:nvPr/>
          </p:nvSpPr>
          <p:spPr bwMode="auto">
            <a:xfrm>
              <a:off x="5472" y="736"/>
              <a:ext cx="448" cy="0"/>
            </a:xfrm>
            <a:prstGeom prst="line">
              <a:avLst/>
            </a:prstGeom>
            <a:noFill/>
            <a:ln w="19050">
              <a:solidFill>
                <a:srgbClr val="000000"/>
              </a:solidFill>
              <a:round/>
              <a:headEnd/>
              <a:tailEnd/>
            </a:ln>
            <a:effectLst/>
          </p:spPr>
          <p:txBody>
            <a:bodyPr wrap="none" anchor="ctr"/>
            <a:lstStyle/>
            <a:p>
              <a:endParaRPr lang="fr-FR" sz="1662"/>
            </a:p>
          </p:txBody>
        </p:sp>
        <p:sp>
          <p:nvSpPr>
            <p:cNvPr id="54" name="Text Box 8"/>
            <p:cNvSpPr txBox="1">
              <a:spLocks noChangeArrowheads="1"/>
            </p:cNvSpPr>
            <p:nvPr/>
          </p:nvSpPr>
          <p:spPr bwMode="auto">
            <a:xfrm>
              <a:off x="5592" y="520"/>
              <a:ext cx="456" cy="238"/>
            </a:xfrm>
            <a:prstGeom prst="rect">
              <a:avLst/>
            </a:prstGeom>
            <a:noFill/>
            <a:ln w="12700">
              <a:noFill/>
              <a:miter lim="800000"/>
              <a:headEnd/>
              <a:tailEnd/>
            </a:ln>
            <a:effectLst/>
          </p:spPr>
          <p:txBody>
            <a:bodyPr>
              <a:spAutoFit/>
            </a:bodyPr>
            <a:lstStyle/>
            <a:p>
              <a:pPr>
                <a:spcBef>
                  <a:spcPct val="50000"/>
                </a:spcBef>
              </a:pPr>
              <a:r>
                <a:rPr lang="fr-FR" sz="1662"/>
                <a:t>i</a:t>
              </a:r>
            </a:p>
          </p:txBody>
        </p:sp>
        <p:sp>
          <p:nvSpPr>
            <p:cNvPr id="62" name="AutoShape 11"/>
            <p:cNvSpPr>
              <a:spLocks noChangeArrowheads="1"/>
            </p:cNvSpPr>
            <p:nvPr/>
          </p:nvSpPr>
          <p:spPr bwMode="auto">
            <a:xfrm>
              <a:off x="5112" y="704"/>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sz="1662"/>
            </a:p>
          </p:txBody>
        </p:sp>
        <p:sp>
          <p:nvSpPr>
            <p:cNvPr id="56" name="AutoShape 12"/>
            <p:cNvSpPr>
              <a:spLocks noChangeArrowheads="1"/>
            </p:cNvSpPr>
            <p:nvPr/>
          </p:nvSpPr>
          <p:spPr bwMode="auto">
            <a:xfrm>
              <a:off x="5872" y="696"/>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sz="1662"/>
            </a:p>
          </p:txBody>
        </p:sp>
        <p:sp>
          <p:nvSpPr>
            <p:cNvPr id="57" name="Text Box 20"/>
            <p:cNvSpPr txBox="1">
              <a:spLocks noChangeArrowheads="1"/>
            </p:cNvSpPr>
            <p:nvPr/>
          </p:nvSpPr>
          <p:spPr bwMode="auto">
            <a:xfrm>
              <a:off x="5328" y="392"/>
              <a:ext cx="456" cy="238"/>
            </a:xfrm>
            <a:prstGeom prst="rect">
              <a:avLst/>
            </a:prstGeom>
            <a:noFill/>
            <a:ln w="12700">
              <a:noFill/>
              <a:miter lim="800000"/>
              <a:headEnd/>
              <a:tailEnd/>
            </a:ln>
            <a:effectLst/>
          </p:spPr>
          <p:txBody>
            <a:bodyPr>
              <a:spAutoFit/>
            </a:bodyPr>
            <a:lstStyle/>
            <a:p>
              <a:pPr>
                <a:spcBef>
                  <a:spcPct val="50000"/>
                </a:spcBef>
              </a:pPr>
              <a:r>
                <a:rPr lang="fr-FR" sz="1662"/>
                <a:t>C</a:t>
              </a:r>
            </a:p>
          </p:txBody>
        </p:sp>
        <p:sp>
          <p:nvSpPr>
            <p:cNvPr id="58" name="Line 22"/>
            <p:cNvSpPr>
              <a:spLocks noChangeShapeType="1"/>
            </p:cNvSpPr>
            <p:nvPr/>
          </p:nvSpPr>
          <p:spPr bwMode="auto">
            <a:xfrm>
              <a:off x="5424" y="608"/>
              <a:ext cx="0" cy="224"/>
            </a:xfrm>
            <a:prstGeom prst="line">
              <a:avLst/>
            </a:prstGeom>
            <a:noFill/>
            <a:ln w="38100">
              <a:solidFill>
                <a:srgbClr val="3366CC"/>
              </a:solidFill>
              <a:round/>
              <a:headEnd/>
              <a:tailEnd/>
            </a:ln>
            <a:effectLst/>
          </p:spPr>
          <p:txBody>
            <a:bodyPr wrap="none" anchor="ctr"/>
            <a:lstStyle/>
            <a:p>
              <a:endParaRPr lang="fr-FR" sz="1662"/>
            </a:p>
          </p:txBody>
        </p:sp>
        <p:sp>
          <p:nvSpPr>
            <p:cNvPr id="59" name="Line 23"/>
            <p:cNvSpPr>
              <a:spLocks noChangeShapeType="1"/>
            </p:cNvSpPr>
            <p:nvPr/>
          </p:nvSpPr>
          <p:spPr bwMode="auto">
            <a:xfrm>
              <a:off x="5472" y="608"/>
              <a:ext cx="0" cy="224"/>
            </a:xfrm>
            <a:prstGeom prst="line">
              <a:avLst/>
            </a:prstGeom>
            <a:noFill/>
            <a:ln w="38100">
              <a:solidFill>
                <a:srgbClr val="3366CC"/>
              </a:solidFill>
              <a:round/>
              <a:headEnd/>
              <a:tailEnd/>
            </a:ln>
            <a:effectLst/>
          </p:spPr>
          <p:txBody>
            <a:bodyPr wrap="none" anchor="ctr"/>
            <a:lstStyle/>
            <a:p>
              <a:endParaRPr lang="fr-FR" sz="1662"/>
            </a:p>
          </p:txBody>
        </p:sp>
        <p:sp>
          <p:nvSpPr>
            <p:cNvPr id="60" name="Line 24"/>
            <p:cNvSpPr>
              <a:spLocks noChangeShapeType="1"/>
            </p:cNvSpPr>
            <p:nvPr/>
          </p:nvSpPr>
          <p:spPr bwMode="auto">
            <a:xfrm flipH="1">
              <a:off x="5168" y="736"/>
              <a:ext cx="256" cy="0"/>
            </a:xfrm>
            <a:prstGeom prst="line">
              <a:avLst/>
            </a:prstGeom>
            <a:noFill/>
            <a:ln w="19050">
              <a:solidFill>
                <a:srgbClr val="000000"/>
              </a:solidFill>
              <a:round/>
              <a:headEnd/>
              <a:tailEnd/>
            </a:ln>
            <a:effectLst/>
          </p:spPr>
          <p:txBody>
            <a:bodyPr wrap="none" anchor="ctr"/>
            <a:lstStyle/>
            <a:p>
              <a:endParaRPr lang="fr-FR" sz="1662"/>
            </a:p>
          </p:txBody>
        </p:sp>
      </p:grpSp>
      <p:graphicFrame>
        <p:nvGraphicFramePr>
          <p:cNvPr id="164870" name="Object 6"/>
          <p:cNvGraphicFramePr>
            <a:graphicFrameLocks noChangeAspect="1"/>
          </p:cNvGraphicFramePr>
          <p:nvPr/>
        </p:nvGraphicFramePr>
        <p:xfrm>
          <a:off x="4702420" y="4435720"/>
          <a:ext cx="814754" cy="587619"/>
        </p:xfrm>
        <a:graphic>
          <a:graphicData uri="http://schemas.openxmlformats.org/presentationml/2006/ole">
            <mc:AlternateContent xmlns:mc="http://schemas.openxmlformats.org/markup-compatibility/2006">
              <mc:Choice xmlns:v="urn:schemas-microsoft-com:vml" Requires="v">
                <p:oleObj spid="_x0000_s366599" name="Équation" r:id="rId7" imgW="545760" imgH="393480" progId="Equation.3">
                  <p:embed/>
                </p:oleObj>
              </mc:Choice>
              <mc:Fallback>
                <p:oleObj name="Équation" r:id="rId7" imgW="545760" imgH="393480" progId="Equation.3">
                  <p:embed/>
                  <p:pic>
                    <p:nvPicPr>
                      <p:cNvPr id="1648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420" y="4435720"/>
                        <a:ext cx="814754" cy="587619"/>
                      </a:xfrm>
                      <a:prstGeom prst="rect">
                        <a:avLst/>
                      </a:prstGeom>
                      <a:solidFill>
                        <a:srgbClr val="FFFF99"/>
                      </a:solidFill>
                    </p:spPr>
                  </p:pic>
                </p:oleObj>
              </mc:Fallback>
            </mc:AlternateContent>
          </a:graphicData>
        </a:graphic>
      </p:graphicFrame>
      <p:cxnSp>
        <p:nvCxnSpPr>
          <p:cNvPr id="64" name="Connecteur droit avec flèche 63"/>
          <p:cNvCxnSpPr/>
          <p:nvPr/>
        </p:nvCxnSpPr>
        <p:spPr bwMode="auto">
          <a:xfrm rot="10800000">
            <a:off x="2930769" y="4038600"/>
            <a:ext cx="961292" cy="14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5" name="ZoneTexte 64"/>
          <p:cNvSpPr txBox="1"/>
          <p:nvPr/>
        </p:nvSpPr>
        <p:spPr>
          <a:xfrm>
            <a:off x="3938954" y="3804139"/>
            <a:ext cx="280846" cy="348109"/>
          </a:xfrm>
          <a:prstGeom prst="rect">
            <a:avLst/>
          </a:prstGeom>
          <a:noFill/>
        </p:spPr>
        <p:txBody>
          <a:bodyPr wrap="none" rtlCol="0">
            <a:spAutoFit/>
          </a:bodyPr>
          <a:lstStyle/>
          <a:p>
            <a:r>
              <a:rPr lang="fr-FR" sz="1662" dirty="0"/>
              <a:t>v</a:t>
            </a:r>
          </a:p>
        </p:txBody>
      </p:sp>
      <p:cxnSp>
        <p:nvCxnSpPr>
          <p:cNvPr id="66" name="Connecteur droit avec flèche 65"/>
          <p:cNvCxnSpPr/>
          <p:nvPr/>
        </p:nvCxnSpPr>
        <p:spPr bwMode="auto">
          <a:xfrm rot="10800000">
            <a:off x="2942492" y="5164015"/>
            <a:ext cx="961292" cy="146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7" name="ZoneTexte 66"/>
          <p:cNvSpPr txBox="1"/>
          <p:nvPr/>
        </p:nvSpPr>
        <p:spPr>
          <a:xfrm>
            <a:off x="3950677" y="4929555"/>
            <a:ext cx="280846" cy="348109"/>
          </a:xfrm>
          <a:prstGeom prst="rect">
            <a:avLst/>
          </a:prstGeom>
          <a:noFill/>
        </p:spPr>
        <p:txBody>
          <a:bodyPr wrap="none" rtlCol="0">
            <a:spAutoFit/>
          </a:bodyPr>
          <a:lstStyle/>
          <a:p>
            <a:r>
              <a:rPr lang="fr-FR" sz="1662" dirty="0"/>
              <a:t>v</a:t>
            </a:r>
          </a:p>
        </p:txBody>
      </p:sp>
      <p:cxnSp>
        <p:nvCxnSpPr>
          <p:cNvPr id="68" name="Connecteur droit avec flèche 67"/>
          <p:cNvCxnSpPr/>
          <p:nvPr/>
        </p:nvCxnSpPr>
        <p:spPr bwMode="auto">
          <a:xfrm>
            <a:off x="3552092" y="3827585"/>
            <a:ext cx="140677" cy="146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69" name="Connecteur droit avec flèche 68"/>
          <p:cNvCxnSpPr/>
          <p:nvPr/>
        </p:nvCxnSpPr>
        <p:spPr bwMode="auto">
          <a:xfrm>
            <a:off x="3446585" y="4859215"/>
            <a:ext cx="140677" cy="146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pic>
        <p:nvPicPr>
          <p:cNvPr id="164871" name="Picture 7"/>
          <p:cNvPicPr>
            <a:picLocks noChangeAspect="1" noChangeArrowheads="1"/>
          </p:cNvPicPr>
          <p:nvPr/>
        </p:nvPicPr>
        <p:blipFill>
          <a:blip r:embed="rId9"/>
          <a:srcRect/>
          <a:stretch>
            <a:fillRect/>
          </a:stretch>
        </p:blipFill>
        <p:spPr bwMode="auto">
          <a:xfrm>
            <a:off x="7057293" y="4831149"/>
            <a:ext cx="2060331" cy="1727913"/>
          </a:xfrm>
          <a:prstGeom prst="rect">
            <a:avLst/>
          </a:prstGeom>
          <a:noFill/>
          <a:ln w="9525">
            <a:noFill/>
            <a:miter lim="800000"/>
            <a:headEnd/>
            <a:tailEnd/>
          </a:ln>
          <a:effectLst/>
        </p:spPr>
      </p:pic>
      <p:pic>
        <p:nvPicPr>
          <p:cNvPr id="164872" name="Picture 8"/>
          <p:cNvPicPr>
            <a:picLocks noChangeAspect="1" noChangeArrowheads="1"/>
          </p:cNvPicPr>
          <p:nvPr/>
        </p:nvPicPr>
        <p:blipFill>
          <a:blip r:embed="rId10"/>
          <a:srcRect/>
          <a:stretch>
            <a:fillRect/>
          </a:stretch>
        </p:blipFill>
        <p:spPr bwMode="auto">
          <a:xfrm>
            <a:off x="5691828" y="4932485"/>
            <a:ext cx="1088508" cy="1661746"/>
          </a:xfrm>
          <a:prstGeom prst="rect">
            <a:avLst/>
          </a:prstGeom>
          <a:noFill/>
          <a:ln w="9525">
            <a:noFill/>
            <a:miter lim="800000"/>
            <a:headEnd/>
            <a:tailEnd/>
          </a:ln>
          <a:effectLst/>
        </p:spPr>
      </p:pic>
      <p:sp>
        <p:nvSpPr>
          <p:cNvPr id="72" name="ZoneTexte 71"/>
          <p:cNvSpPr txBox="1"/>
          <p:nvPr/>
        </p:nvSpPr>
        <p:spPr>
          <a:xfrm>
            <a:off x="0" y="5480539"/>
            <a:ext cx="5744308" cy="973152"/>
          </a:xfrm>
          <a:prstGeom prst="rect">
            <a:avLst/>
          </a:prstGeom>
          <a:noFill/>
        </p:spPr>
        <p:txBody>
          <a:bodyPr wrap="square" rtlCol="0">
            <a:spAutoFit/>
          </a:bodyPr>
          <a:lstStyle/>
          <a:p>
            <a:pPr algn="just">
              <a:buFont typeface="Wingdings" pitchFamily="2" charset="2"/>
              <a:buChar char="q"/>
            </a:pPr>
            <a:r>
              <a:rPr lang="fr-FR" sz="2031" dirty="0">
                <a:solidFill>
                  <a:srgbClr val="000000"/>
                </a:solidFill>
                <a:latin typeface="+mj-lt"/>
              </a:rPr>
              <a:t> Diode D : </a:t>
            </a:r>
            <a:r>
              <a:rPr lang="fr-FR" sz="2031" i="1" dirty="0">
                <a:solidFill>
                  <a:srgbClr val="000000"/>
                </a:solidFill>
                <a:latin typeface="+mj-lt"/>
              </a:rPr>
              <a:t>v</a:t>
            </a:r>
            <a:r>
              <a:rPr lang="fr-FR" sz="2031" dirty="0">
                <a:solidFill>
                  <a:srgbClr val="000000"/>
                </a:solidFill>
                <a:latin typeface="+mj-lt"/>
              </a:rPr>
              <a:t> la tension à ses bornes et </a:t>
            </a:r>
            <a:r>
              <a:rPr lang="fr-FR" sz="2031" i="1" dirty="0">
                <a:solidFill>
                  <a:srgbClr val="000000"/>
                </a:solidFill>
                <a:latin typeface="+mj-lt"/>
              </a:rPr>
              <a:t>i le </a:t>
            </a:r>
            <a:r>
              <a:rPr lang="fr-FR" sz="2031" dirty="0">
                <a:solidFill>
                  <a:srgbClr val="000000"/>
                </a:solidFill>
                <a:latin typeface="+mj-lt"/>
              </a:rPr>
              <a:t>courant qui la parcours</a:t>
            </a:r>
          </a:p>
          <a:p>
            <a:endParaRPr lang="fr-FR" sz="1662"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anim calcmode="lin" valueType="num">
                                      <p:cBhvr additive="base">
                                        <p:cTn id="13" dur="500" fill="hold"/>
                                        <p:tgtEl>
                                          <p:spTgt spid="13312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23">
                                            <p:txEl>
                                              <p:pRg st="6" end="6"/>
                                            </p:txEl>
                                          </p:spTgt>
                                        </p:tgtEl>
                                        <p:attrNameLst>
                                          <p:attrName>style.visibility</p:attrName>
                                        </p:attrNameLst>
                                      </p:cBhvr>
                                      <p:to>
                                        <p:strVal val="visible"/>
                                      </p:to>
                                    </p:set>
                                    <p:anim calcmode="lin" valueType="num">
                                      <p:cBhvr additive="base">
                                        <p:cTn id="19" dur="500" fill="hold"/>
                                        <p:tgtEl>
                                          <p:spTgt spid="13312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3124"/>
                                        </p:tgtEl>
                                        <p:attrNameLst>
                                          <p:attrName>style.visibility</p:attrName>
                                        </p:attrNameLst>
                                      </p:cBhvr>
                                      <p:to>
                                        <p:strVal val="visible"/>
                                      </p:to>
                                    </p:set>
                                    <p:anim calcmode="lin" valueType="num">
                                      <p:cBhvr additive="base">
                                        <p:cTn id="25" dur="500" fill="hold"/>
                                        <p:tgtEl>
                                          <p:spTgt spid="133124"/>
                                        </p:tgtEl>
                                        <p:attrNameLst>
                                          <p:attrName>ppt_x</p:attrName>
                                        </p:attrNameLst>
                                      </p:cBhvr>
                                      <p:tavLst>
                                        <p:tav tm="0">
                                          <p:val>
                                            <p:strVal val="0-#ppt_w/2"/>
                                          </p:val>
                                        </p:tav>
                                        <p:tav tm="100000">
                                          <p:val>
                                            <p:strVal val="#ppt_x"/>
                                          </p:val>
                                        </p:tav>
                                      </p:tavLst>
                                    </p:anim>
                                    <p:anim calcmode="lin" valueType="num">
                                      <p:cBhvr additive="base">
                                        <p:cTn id="26"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4869"/>
                                        </p:tgtEl>
                                        <p:attrNameLst>
                                          <p:attrName>style.visibility</p:attrName>
                                        </p:attrNameLst>
                                      </p:cBhvr>
                                      <p:to>
                                        <p:strVal val="visible"/>
                                      </p:to>
                                    </p:set>
                                    <p:anim calcmode="lin" valueType="num">
                                      <p:cBhvr additive="base">
                                        <p:cTn id="31" dur="500" fill="hold"/>
                                        <p:tgtEl>
                                          <p:spTgt spid="164869"/>
                                        </p:tgtEl>
                                        <p:attrNameLst>
                                          <p:attrName>ppt_x</p:attrName>
                                        </p:attrNameLst>
                                      </p:cBhvr>
                                      <p:tavLst>
                                        <p:tav tm="0">
                                          <p:val>
                                            <p:strVal val="0-#ppt_w/2"/>
                                          </p:val>
                                        </p:tav>
                                        <p:tav tm="100000">
                                          <p:val>
                                            <p:strVal val="#ppt_x"/>
                                          </p:val>
                                        </p:tav>
                                      </p:tavLst>
                                    </p:anim>
                                    <p:anim calcmode="lin" valueType="num">
                                      <p:cBhvr additive="base">
                                        <p:cTn id="32" dur="500" fill="hold"/>
                                        <p:tgtEl>
                                          <p:spTgt spid="1648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4870"/>
                                        </p:tgtEl>
                                        <p:attrNameLst>
                                          <p:attrName>style.visibility</p:attrName>
                                        </p:attrNameLst>
                                      </p:cBhvr>
                                      <p:to>
                                        <p:strVal val="visible"/>
                                      </p:to>
                                    </p:set>
                                    <p:anim calcmode="lin" valueType="num">
                                      <p:cBhvr additive="base">
                                        <p:cTn id="37" dur="500" fill="hold"/>
                                        <p:tgtEl>
                                          <p:spTgt spid="164870"/>
                                        </p:tgtEl>
                                        <p:attrNameLst>
                                          <p:attrName>ppt_x</p:attrName>
                                        </p:attrNameLst>
                                      </p:cBhvr>
                                      <p:tavLst>
                                        <p:tav tm="0">
                                          <p:val>
                                            <p:strVal val="0-#ppt_w/2"/>
                                          </p:val>
                                        </p:tav>
                                        <p:tav tm="100000">
                                          <p:val>
                                            <p:strVal val="#ppt_x"/>
                                          </p:val>
                                        </p:tav>
                                      </p:tavLst>
                                    </p:anim>
                                    <p:anim calcmode="lin" valueType="num">
                                      <p:cBhvr additive="base">
                                        <p:cTn id="38" dur="500" fill="hold"/>
                                        <p:tgtEl>
                                          <p:spTgt spid="164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
        <p:nvSpPr>
          <p:cNvPr id="6" name="ZoneTexte 5"/>
          <p:cNvSpPr txBox="1"/>
          <p:nvPr/>
        </p:nvSpPr>
        <p:spPr>
          <a:xfrm>
            <a:off x="0" y="978877"/>
            <a:ext cx="9144000" cy="717376"/>
          </a:xfrm>
          <a:prstGeom prst="rect">
            <a:avLst/>
          </a:prstGeom>
          <a:noFill/>
        </p:spPr>
        <p:txBody>
          <a:bodyPr wrap="square" rtlCol="0">
            <a:spAutoFit/>
          </a:bodyPr>
          <a:lstStyle/>
          <a:p>
            <a:pPr algn="just"/>
            <a:r>
              <a:rPr lang="fr-FR" sz="2031" u="sng" dirty="0">
                <a:solidFill>
                  <a:srgbClr val="7030A0"/>
                </a:solidFill>
                <a:latin typeface="+mj-lt"/>
              </a:rPr>
              <a:t>Exemples de systèmes: </a:t>
            </a:r>
            <a:r>
              <a:rPr lang="fr-FR" sz="2031" dirty="0">
                <a:solidFill>
                  <a:srgbClr val="0070C0"/>
                </a:solidFill>
                <a:latin typeface="+mj-lt"/>
              </a:rPr>
              <a:t>Parmi le systèmes électriques les plus sollicités nus avons les systèmes linéaires et invariants dans le temps (SLIT).</a:t>
            </a:r>
          </a:p>
        </p:txBody>
      </p:sp>
      <p:pic>
        <p:nvPicPr>
          <p:cNvPr id="196609" name="Picture 1"/>
          <p:cNvPicPr>
            <a:picLocks noChangeAspect="1" noChangeArrowheads="1"/>
          </p:cNvPicPr>
          <p:nvPr/>
        </p:nvPicPr>
        <p:blipFill>
          <a:blip r:embed="rId3"/>
          <a:srcRect/>
          <a:stretch>
            <a:fillRect/>
          </a:stretch>
        </p:blipFill>
        <p:spPr bwMode="auto">
          <a:xfrm>
            <a:off x="294010" y="2082312"/>
            <a:ext cx="5748392" cy="1909396"/>
          </a:xfrm>
          <a:prstGeom prst="rect">
            <a:avLst/>
          </a:prstGeom>
          <a:noFill/>
          <a:ln w="9525">
            <a:noFill/>
            <a:miter lim="800000"/>
            <a:headEnd/>
            <a:tailEnd/>
          </a:ln>
          <a:effectLst/>
        </p:spPr>
      </p:pic>
      <p:graphicFrame>
        <p:nvGraphicFramePr>
          <p:cNvPr id="7" name="Objet 6"/>
          <p:cNvGraphicFramePr>
            <a:graphicFrameLocks noChangeAspect="1"/>
          </p:cNvGraphicFramePr>
          <p:nvPr/>
        </p:nvGraphicFramePr>
        <p:xfrm>
          <a:off x="6030057" y="2387113"/>
          <a:ext cx="3113943" cy="1496157"/>
        </p:xfrm>
        <a:graphic>
          <a:graphicData uri="http://schemas.openxmlformats.org/presentationml/2006/ole">
            <mc:AlternateContent xmlns:mc="http://schemas.openxmlformats.org/markup-compatibility/2006">
              <mc:Choice xmlns:v="urn:schemas-microsoft-com:vml" Requires="v">
                <p:oleObj spid="_x0000_s367619" name="Équation" r:id="rId4" imgW="1320480" imgH="634680" progId="Equation.3">
                  <p:embed/>
                </p:oleObj>
              </mc:Choice>
              <mc:Fallback>
                <p:oleObj name="Équation" r:id="rId4" imgW="1320480" imgH="634680" progId="Equation.3">
                  <p:embed/>
                  <p:pic>
                    <p:nvPicPr>
                      <p:cNvPr id="7" name="Obje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057" y="2387113"/>
                        <a:ext cx="3113943" cy="1496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4237893"/>
            <a:ext cx="9144000" cy="2592505"/>
          </a:xfrm>
          <a:prstGeom prst="rect">
            <a:avLst/>
          </a:prstGeom>
          <a:noFill/>
        </p:spPr>
        <p:txBody>
          <a:bodyPr wrap="square" rtlCol="0">
            <a:spAutoFit/>
          </a:bodyPr>
          <a:lstStyle/>
          <a:p>
            <a:pPr algn="just"/>
            <a:r>
              <a:rPr lang="fr-FR" sz="2031" dirty="0">
                <a:solidFill>
                  <a:srgbClr val="002060"/>
                </a:solidFill>
                <a:latin typeface="+mj-lt"/>
              </a:rPr>
              <a:t>Comme nous pouvons le remarquer sur cet exemple simple et basic, la relation mathématique qui lie l’entrée x(t) à la sortie y(t) est sous forme d’une équation différentielle du 1</a:t>
            </a:r>
            <a:r>
              <a:rPr lang="fr-FR" sz="2031" baseline="30000" dirty="0">
                <a:solidFill>
                  <a:srgbClr val="002060"/>
                </a:solidFill>
                <a:latin typeface="+mj-lt"/>
              </a:rPr>
              <a:t>er</a:t>
            </a:r>
            <a:r>
              <a:rPr lang="fr-FR" sz="2031" dirty="0">
                <a:solidFill>
                  <a:srgbClr val="002060"/>
                </a:solidFill>
                <a:latin typeface="+mj-lt"/>
              </a:rPr>
              <a:t> ordre:</a:t>
            </a:r>
          </a:p>
          <a:p>
            <a:pPr algn="just"/>
            <a:endParaRPr lang="fr-FR" sz="2031" dirty="0">
              <a:solidFill>
                <a:srgbClr val="002060"/>
              </a:solidFill>
              <a:latin typeface="+mj-lt"/>
            </a:endParaRPr>
          </a:p>
          <a:p>
            <a:pPr algn="just">
              <a:buFont typeface="Wingdings" pitchFamily="2" charset="2"/>
              <a:buChar char="ü"/>
            </a:pPr>
            <a:r>
              <a:rPr lang="fr-FR" sz="2031" dirty="0">
                <a:solidFill>
                  <a:srgbClr val="00B050"/>
                </a:solidFill>
                <a:latin typeface="+mj-lt"/>
              </a:rPr>
              <a:t> les systèmes à équations différentielles représentent toujours des systèmes linéaires</a:t>
            </a:r>
            <a:r>
              <a:rPr lang="fr-FR" sz="2031" dirty="0">
                <a:solidFill>
                  <a:srgbClr val="002060"/>
                </a:solidFill>
                <a:latin typeface="+mj-lt"/>
              </a:rPr>
              <a:t>.</a:t>
            </a:r>
          </a:p>
          <a:p>
            <a:pPr algn="just">
              <a:buFont typeface="Wingdings" pitchFamily="2" charset="2"/>
              <a:buChar char="ü"/>
            </a:pPr>
            <a:endParaRPr lang="fr-FR" sz="2031" dirty="0">
              <a:solidFill>
                <a:srgbClr val="002060"/>
              </a:solidFill>
              <a:latin typeface="+mj-lt"/>
            </a:endParaRPr>
          </a:p>
          <a:p>
            <a:pPr algn="just">
              <a:buFont typeface="Wingdings" pitchFamily="2" charset="2"/>
              <a:buChar char="ü"/>
            </a:pPr>
            <a:r>
              <a:rPr lang="fr-FR" sz="2031" dirty="0">
                <a:solidFill>
                  <a:srgbClr val="C00000"/>
                </a:solidFill>
                <a:latin typeface="+mj-lt"/>
              </a:rPr>
              <a:t>  De plus à coefficients constants indiquent l’invariance dans le temps.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286644" y="2505803"/>
            <a:ext cx="1214446" cy="254351"/>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p>
            <a:pPr algn="ctr" defTabSz="844083" fontAlgn="base">
              <a:spcBef>
                <a:spcPct val="0"/>
              </a:spcBef>
              <a:spcAft>
                <a:spcPct val="0"/>
              </a:spcAft>
            </a:pPr>
            <a:r>
              <a:rPr lang="fr-CH" sz="2215" b="1" dirty="0">
                <a:latin typeface="Arial" pitchFamily="34" charset="0"/>
                <a:ea typeface="Times New Roman" pitchFamily="18" charset="0"/>
                <a:cs typeface="Arial" pitchFamily="34" charset="0"/>
              </a:rPr>
              <a:t>Bruits</a:t>
            </a:r>
            <a:endParaRPr lang="fr-CH" sz="2215" dirty="0">
              <a:latin typeface="Arial" pitchFamily="34" charset="0"/>
              <a:cs typeface="Arial" pitchFamily="34" charset="0"/>
            </a:endParaRPr>
          </a:p>
        </p:txBody>
      </p:sp>
      <p:pic>
        <p:nvPicPr>
          <p:cNvPr id="49154" name="Picture 2"/>
          <p:cNvPicPr>
            <a:picLocks noChangeAspect="1" noChangeArrowheads="1"/>
          </p:cNvPicPr>
          <p:nvPr/>
        </p:nvPicPr>
        <p:blipFill>
          <a:blip r:embed="rId3"/>
          <a:srcRect/>
          <a:stretch>
            <a:fillRect/>
          </a:stretch>
        </p:blipFill>
        <p:spPr bwMode="auto">
          <a:xfrm>
            <a:off x="714349" y="1714489"/>
            <a:ext cx="6543675" cy="3244362"/>
          </a:xfrm>
          <a:prstGeom prst="rect">
            <a:avLst/>
          </a:prstGeom>
          <a:noFill/>
          <a:ln w="9525">
            <a:noFill/>
            <a:miter lim="800000"/>
            <a:headEnd/>
            <a:tailEnd/>
          </a:ln>
          <a:effectLst/>
        </p:spPr>
      </p:pic>
      <p:sp>
        <p:nvSpPr>
          <p:cNvPr id="14" name="AutoShape 3"/>
          <p:cNvSpPr>
            <a:spLocks noChangeArrowheads="1"/>
          </p:cNvSpPr>
          <p:nvPr/>
        </p:nvSpPr>
        <p:spPr bwMode="auto">
          <a:xfrm rot="4576794">
            <a:off x="7381604" y="2584689"/>
            <a:ext cx="339449" cy="1222990"/>
          </a:xfrm>
          <a:prstGeom prst="lightningBolt">
            <a:avLst/>
          </a:prstGeom>
          <a:solidFill>
            <a:srgbClr val="FF0000"/>
          </a:solidFill>
          <a:ln w="9525">
            <a:solidFill>
              <a:srgbClr val="000000"/>
            </a:solidFill>
            <a:miter lim="800000"/>
            <a:headEnd/>
            <a:tailEnd/>
          </a:ln>
        </p:spPr>
        <p:txBody>
          <a:bodyPr vert="horz" wrap="square" lIns="84406" tIns="42203" rIns="84406" bIns="42203" numCol="1" anchor="t" anchorCtr="0" compatLnSpc="1">
            <a:prstTxWarp prst="textNoShape">
              <a:avLst/>
            </a:prstTxWarp>
          </a:bodyPr>
          <a:lstStyle/>
          <a:p>
            <a:endParaRPr lang="fr-FR" sz="1662"/>
          </a:p>
        </p:txBody>
      </p:sp>
      <p:sp>
        <p:nvSpPr>
          <p:cNvPr id="16" name="ZoneTexte 15"/>
          <p:cNvSpPr txBox="1"/>
          <p:nvPr/>
        </p:nvSpPr>
        <p:spPr>
          <a:xfrm>
            <a:off x="642911" y="2032995"/>
            <a:ext cx="1285884" cy="348109"/>
          </a:xfrm>
          <a:prstGeom prst="rect">
            <a:avLst/>
          </a:prstGeom>
          <a:noFill/>
        </p:spPr>
        <p:txBody>
          <a:bodyPr wrap="square" rtlCol="0">
            <a:spAutoFit/>
          </a:bodyPr>
          <a:lstStyle/>
          <a:p>
            <a:r>
              <a:rPr lang="fr-FR" sz="1662" b="1" dirty="0">
                <a:solidFill>
                  <a:schemeClr val="accent2">
                    <a:lumMod val="75000"/>
                  </a:schemeClr>
                </a:solidFill>
              </a:rPr>
              <a:t>EMETTEUR</a:t>
            </a:r>
          </a:p>
        </p:txBody>
      </p:sp>
      <p:sp>
        <p:nvSpPr>
          <p:cNvPr id="17" name="ZoneTexte 16"/>
          <p:cNvSpPr txBox="1"/>
          <p:nvPr/>
        </p:nvSpPr>
        <p:spPr>
          <a:xfrm>
            <a:off x="714348" y="3615621"/>
            <a:ext cx="1524760" cy="348109"/>
          </a:xfrm>
          <a:prstGeom prst="rect">
            <a:avLst/>
          </a:prstGeom>
          <a:noFill/>
        </p:spPr>
        <p:txBody>
          <a:bodyPr wrap="square" rtlCol="0">
            <a:spAutoFit/>
          </a:bodyPr>
          <a:lstStyle/>
          <a:p>
            <a:r>
              <a:rPr lang="fr-FR" sz="1662" b="1" dirty="0">
                <a:solidFill>
                  <a:schemeClr val="tx2">
                    <a:lumMod val="60000"/>
                    <a:lumOff val="40000"/>
                  </a:schemeClr>
                </a:solidFill>
              </a:rPr>
              <a:t>RECEPTEUR</a:t>
            </a:r>
          </a:p>
        </p:txBody>
      </p:sp>
      <p:sp>
        <p:nvSpPr>
          <p:cNvPr id="19" name="Rectangle 18"/>
          <p:cNvSpPr/>
          <p:nvPr/>
        </p:nvSpPr>
        <p:spPr>
          <a:xfrm>
            <a:off x="714348" y="2373916"/>
            <a:ext cx="5286412" cy="791313"/>
          </a:xfrm>
          <a:prstGeom prst="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0" name="Rectangle 19"/>
          <p:cNvSpPr/>
          <p:nvPr/>
        </p:nvSpPr>
        <p:spPr>
          <a:xfrm>
            <a:off x="714348" y="3956542"/>
            <a:ext cx="5286412" cy="791313"/>
          </a:xfrm>
          <a:prstGeom prst="rect">
            <a:avLst/>
          </a:prstGeom>
          <a:noFill/>
          <a:ln>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24" name="2.wma">
            <a:hlinkClick r:id="" action="ppaction://media"/>
          </p:cNvPr>
          <p:cNvPicPr>
            <a:picLocks noRot="1" noChangeAspect="1"/>
          </p:cNvPicPr>
          <p:nvPr>
            <a:audioFile r:link="rId1"/>
          </p:nvPr>
        </p:nvPicPr>
        <p:blipFill>
          <a:blip r:embed="rId4"/>
          <a:stretch>
            <a:fillRect/>
          </a:stretch>
        </p:blipFill>
        <p:spPr>
          <a:xfrm>
            <a:off x="8839200" y="263769"/>
            <a:ext cx="304800" cy="281354"/>
          </a:xfrm>
          <a:prstGeom prst="rect">
            <a:avLst/>
          </a:prstGeom>
        </p:spPr>
      </p:pic>
      <p:sp>
        <p:nvSpPr>
          <p:cNvPr id="15" name="ZoneTexte 14"/>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
        <p:nvSpPr>
          <p:cNvPr id="18" name="Rectangle 17"/>
          <p:cNvSpPr/>
          <p:nvPr/>
        </p:nvSpPr>
        <p:spPr>
          <a:xfrm>
            <a:off x="0" y="1019432"/>
            <a:ext cx="9144000" cy="660630"/>
          </a:xfrm>
          <a:prstGeom prst="rect">
            <a:avLst/>
          </a:prstGeom>
        </p:spPr>
        <p:txBody>
          <a:bodyPr wrap="square">
            <a:spAutoFit/>
          </a:bodyPr>
          <a:lstStyle/>
          <a:p>
            <a:r>
              <a:rPr lang="fr-FR" sz="2031" u="sng" dirty="0">
                <a:solidFill>
                  <a:srgbClr val="7030A0"/>
                </a:solidFill>
                <a:latin typeface="+mj-lt"/>
              </a:rPr>
              <a:t>Exemples de systèmes : chaines de transmission</a:t>
            </a:r>
          </a:p>
          <a:p>
            <a:endParaRPr lang="fr-FR" sz="1662" dirty="0"/>
          </a:p>
        </p:txBody>
      </p:sp>
      <p:sp>
        <p:nvSpPr>
          <p:cNvPr id="21" name="ZoneTexte 20"/>
          <p:cNvSpPr txBox="1"/>
          <p:nvPr/>
        </p:nvSpPr>
        <p:spPr>
          <a:xfrm>
            <a:off x="0" y="5105401"/>
            <a:ext cx="9144000" cy="1371209"/>
          </a:xfrm>
          <a:prstGeom prst="rect">
            <a:avLst/>
          </a:prstGeom>
          <a:noFill/>
        </p:spPr>
        <p:txBody>
          <a:bodyPr wrap="square" rtlCol="0">
            <a:spAutoFit/>
          </a:bodyPr>
          <a:lstStyle/>
          <a:p>
            <a:r>
              <a:rPr lang="fr-FR" sz="1662" dirty="0"/>
              <a:t>Un système de communication (Emetteur, Canal et Récepteur) est formé par un ensemble de systèmes. La source, les codeurs, le modulateur, le canal, le démodulateur, les décodeurs sont des exemples de systèmes souvent complexes.</a:t>
            </a:r>
          </a:p>
          <a:p>
            <a:endParaRPr lang="fr-FR" sz="1662" dirty="0"/>
          </a:p>
          <a:p>
            <a:endParaRPr lang="fr-FR" sz="1662" dirty="0"/>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823"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2485293" y="1817077"/>
            <a:ext cx="6154615" cy="1266092"/>
          </a:xfrm>
        </p:spPr>
        <p:txBody>
          <a:bodyPr/>
          <a:lstStyle/>
          <a:p>
            <a:pPr marL="1072688" lvl="2"/>
            <a:r>
              <a:rPr lang="fr-FR" sz="2031" dirty="0">
                <a:solidFill>
                  <a:srgbClr val="0070C0"/>
                </a:solidFill>
              </a:rPr>
              <a:t>Ressort : raideur = </a:t>
            </a:r>
            <a:r>
              <a:rPr lang="fr-FR" sz="2031" i="1" dirty="0">
                <a:solidFill>
                  <a:srgbClr val="0070C0"/>
                </a:solidFill>
              </a:rPr>
              <a:t>k</a:t>
            </a:r>
            <a:endParaRPr lang="fr-FR" sz="2031" dirty="0">
              <a:solidFill>
                <a:srgbClr val="0070C0"/>
              </a:solidFill>
            </a:endParaRPr>
          </a:p>
          <a:p>
            <a:pPr marL="1072688" lvl="2"/>
            <a:r>
              <a:rPr lang="fr-FR" sz="2031" dirty="0">
                <a:solidFill>
                  <a:srgbClr val="0070C0"/>
                </a:solidFill>
              </a:rPr>
              <a:t>Amortisseur : coefficient de frottement = </a:t>
            </a:r>
            <a:r>
              <a:rPr lang="fr-FR" sz="2031" i="1" dirty="0">
                <a:solidFill>
                  <a:srgbClr val="0070C0"/>
                </a:solidFill>
              </a:rPr>
              <a:t>b</a:t>
            </a:r>
            <a:endParaRPr lang="fr-FR" sz="2031" dirty="0">
              <a:solidFill>
                <a:srgbClr val="0070C0"/>
              </a:solidFill>
            </a:endParaRPr>
          </a:p>
        </p:txBody>
      </p:sp>
      <p:graphicFrame>
        <p:nvGraphicFramePr>
          <p:cNvPr id="122921" name="Object 41"/>
          <p:cNvGraphicFramePr>
            <a:graphicFrameLocks noChangeAspect="1"/>
          </p:cNvGraphicFramePr>
          <p:nvPr/>
        </p:nvGraphicFramePr>
        <p:xfrm>
          <a:off x="987669" y="4390293"/>
          <a:ext cx="3979985" cy="565638"/>
        </p:xfrm>
        <a:graphic>
          <a:graphicData uri="http://schemas.openxmlformats.org/presentationml/2006/ole">
            <mc:AlternateContent xmlns:mc="http://schemas.openxmlformats.org/markup-compatibility/2006">
              <mc:Choice xmlns:v="urn:schemas-microsoft-com:vml" Requires="v">
                <p:oleObj spid="_x0000_s368644" name="Équation" r:id="rId3" imgW="1777680" imgH="253800" progId="Equation.3">
                  <p:embed/>
                </p:oleObj>
              </mc:Choice>
              <mc:Fallback>
                <p:oleObj name="Équation" r:id="rId3" imgW="1777680" imgH="253800" progId="Equation.3">
                  <p:embed/>
                  <p:pic>
                    <p:nvPicPr>
                      <p:cNvPr id="122921"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669" y="4390293"/>
                        <a:ext cx="3979985" cy="56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2" name="Object 42"/>
          <p:cNvGraphicFramePr>
            <a:graphicFrameLocks noChangeAspect="1"/>
          </p:cNvGraphicFramePr>
          <p:nvPr/>
        </p:nvGraphicFramePr>
        <p:xfrm>
          <a:off x="1019908" y="5517174"/>
          <a:ext cx="3893527" cy="939311"/>
        </p:xfrm>
        <a:graphic>
          <a:graphicData uri="http://schemas.openxmlformats.org/presentationml/2006/ole">
            <mc:AlternateContent xmlns:mc="http://schemas.openxmlformats.org/markup-compatibility/2006">
              <mc:Choice xmlns:v="urn:schemas-microsoft-com:vml" Requires="v">
                <p:oleObj spid="_x0000_s368645" name="Équation" r:id="rId5" imgW="1739880" imgH="419040" progId="Equation.3">
                  <p:embed/>
                </p:oleObj>
              </mc:Choice>
              <mc:Fallback>
                <p:oleObj name="Équation" r:id="rId5" imgW="1739880" imgH="419040" progId="Equation.3">
                  <p:embed/>
                  <p:pic>
                    <p:nvPicPr>
                      <p:cNvPr id="122922"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908" y="5517174"/>
                        <a:ext cx="3893527" cy="939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3" name="Text Box 43"/>
          <p:cNvSpPr txBox="1">
            <a:spLocks noChangeArrowheads="1"/>
          </p:cNvSpPr>
          <p:nvPr/>
        </p:nvSpPr>
        <p:spPr bwMode="auto">
          <a:xfrm>
            <a:off x="0" y="3686908"/>
            <a:ext cx="9144000" cy="404854"/>
          </a:xfrm>
          <a:prstGeom prst="rect">
            <a:avLst/>
          </a:prstGeom>
          <a:noFill/>
          <a:ln w="12700">
            <a:noFill/>
            <a:miter lim="800000"/>
            <a:headEnd/>
            <a:tailEnd/>
          </a:ln>
          <a:effectLst/>
        </p:spPr>
        <p:txBody>
          <a:bodyPr wrap="square">
            <a:spAutoFit/>
          </a:bodyPr>
          <a:lstStyle/>
          <a:p>
            <a:pPr>
              <a:spcBef>
                <a:spcPct val="50000"/>
              </a:spcBef>
            </a:pPr>
            <a:r>
              <a:rPr lang="fr-FR" sz="2031" dirty="0">
                <a:solidFill>
                  <a:srgbClr val="002060"/>
                </a:solidFill>
                <a:latin typeface="+mj-lt"/>
              </a:rPr>
              <a:t>Le poids est pris en compte dans le point de fonctionnement </a:t>
            </a:r>
            <a:r>
              <a:rPr lang="fr-FR" sz="2031" i="1" dirty="0">
                <a:solidFill>
                  <a:srgbClr val="002060"/>
                </a:solidFill>
                <a:latin typeface="+mj-lt"/>
              </a:rPr>
              <a:t>(f</a:t>
            </a:r>
            <a:r>
              <a:rPr lang="fr-FR" sz="2031" i="1" baseline="-25000" dirty="0">
                <a:solidFill>
                  <a:srgbClr val="002060"/>
                </a:solidFill>
                <a:latin typeface="+mj-lt"/>
              </a:rPr>
              <a:t>0</a:t>
            </a:r>
            <a:r>
              <a:rPr lang="fr-FR" sz="2031" i="1" dirty="0">
                <a:solidFill>
                  <a:srgbClr val="002060"/>
                </a:solidFill>
                <a:latin typeface="+mj-lt"/>
              </a:rPr>
              <a:t> = mg, y</a:t>
            </a:r>
            <a:r>
              <a:rPr lang="fr-FR" sz="2031" i="1" baseline="-25000" dirty="0">
                <a:solidFill>
                  <a:srgbClr val="002060"/>
                </a:solidFill>
                <a:latin typeface="+mj-lt"/>
              </a:rPr>
              <a:t>0</a:t>
            </a:r>
            <a:r>
              <a:rPr lang="fr-FR" sz="2031" i="1" dirty="0">
                <a:solidFill>
                  <a:srgbClr val="002060"/>
                </a:solidFill>
                <a:latin typeface="+mj-lt"/>
              </a:rPr>
              <a:t>)</a:t>
            </a:r>
            <a:r>
              <a:rPr lang="fr-FR" sz="2031" dirty="0">
                <a:solidFill>
                  <a:srgbClr val="002060"/>
                </a:solidFill>
                <a:latin typeface="+mj-lt"/>
              </a:rPr>
              <a:t> </a:t>
            </a:r>
          </a:p>
        </p:txBody>
      </p:sp>
      <p:grpSp>
        <p:nvGrpSpPr>
          <p:cNvPr id="2" name="Group 49"/>
          <p:cNvGrpSpPr>
            <a:grpSpLocks/>
          </p:cNvGrpSpPr>
          <p:nvPr/>
        </p:nvGrpSpPr>
        <p:grpSpPr bwMode="auto">
          <a:xfrm>
            <a:off x="1570892" y="1905000"/>
            <a:ext cx="1711569" cy="1415562"/>
            <a:chOff x="928" y="1200"/>
            <a:chExt cx="1168" cy="966"/>
          </a:xfrm>
        </p:grpSpPr>
        <p:grpSp>
          <p:nvGrpSpPr>
            <p:cNvPr id="3" name="Group 36"/>
            <p:cNvGrpSpPr>
              <a:grpSpLocks/>
            </p:cNvGrpSpPr>
            <p:nvPr/>
          </p:nvGrpSpPr>
          <p:grpSpPr bwMode="auto">
            <a:xfrm>
              <a:off x="1384" y="1200"/>
              <a:ext cx="712" cy="966"/>
              <a:chOff x="2152" y="2544"/>
              <a:chExt cx="712" cy="966"/>
            </a:xfrm>
          </p:grpSpPr>
          <p:sp>
            <p:nvSpPr>
              <p:cNvPr id="122885" name="Text Box 5"/>
              <p:cNvSpPr txBox="1">
                <a:spLocks noChangeArrowheads="1"/>
              </p:cNvSpPr>
              <p:nvPr/>
            </p:nvSpPr>
            <p:spPr bwMode="auto">
              <a:xfrm>
                <a:off x="2312" y="3048"/>
                <a:ext cx="392" cy="238"/>
              </a:xfrm>
              <a:prstGeom prst="rect">
                <a:avLst/>
              </a:prstGeom>
              <a:solidFill>
                <a:srgbClr val="FFFF99"/>
              </a:solidFill>
              <a:ln w="12700">
                <a:solidFill>
                  <a:schemeClr val="tx1"/>
                </a:solidFill>
                <a:miter lim="800000"/>
                <a:headEnd/>
                <a:tailEnd/>
              </a:ln>
              <a:effectLst/>
            </p:spPr>
            <p:txBody>
              <a:bodyPr>
                <a:spAutoFit/>
              </a:bodyPr>
              <a:lstStyle/>
              <a:p>
                <a:pPr algn="ctr">
                  <a:spcBef>
                    <a:spcPct val="50000"/>
                  </a:spcBef>
                </a:pPr>
                <a:r>
                  <a:rPr lang="fr-FR" sz="1662"/>
                  <a:t>m</a:t>
                </a:r>
              </a:p>
            </p:txBody>
          </p:sp>
          <p:grpSp>
            <p:nvGrpSpPr>
              <p:cNvPr id="4" name="Group 23"/>
              <p:cNvGrpSpPr>
                <a:grpSpLocks/>
              </p:cNvGrpSpPr>
              <p:nvPr/>
            </p:nvGrpSpPr>
            <p:grpSpPr bwMode="auto">
              <a:xfrm>
                <a:off x="2556" y="2560"/>
                <a:ext cx="68" cy="484"/>
                <a:chOff x="2260" y="2336"/>
                <a:chExt cx="68" cy="484"/>
              </a:xfrm>
            </p:grpSpPr>
            <p:grpSp>
              <p:nvGrpSpPr>
                <p:cNvPr id="5" name="Group 8"/>
                <p:cNvGrpSpPr>
                  <a:grpSpLocks/>
                </p:cNvGrpSpPr>
                <p:nvPr/>
              </p:nvGrpSpPr>
              <p:grpSpPr bwMode="auto">
                <a:xfrm>
                  <a:off x="2268" y="2424"/>
                  <a:ext cx="60" cy="60"/>
                  <a:chOff x="2268" y="2424"/>
                  <a:chExt cx="60" cy="60"/>
                </a:xfrm>
              </p:grpSpPr>
              <p:sp>
                <p:nvSpPr>
                  <p:cNvPr id="122886" name="Line 6"/>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sz="1662"/>
                  </a:p>
                </p:txBody>
              </p:sp>
              <p:sp>
                <p:nvSpPr>
                  <p:cNvPr id="122887" name="Line 7"/>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sz="1662"/>
                  </a:p>
                </p:txBody>
              </p:sp>
            </p:grpSp>
            <p:grpSp>
              <p:nvGrpSpPr>
                <p:cNvPr id="6" name="Group 9"/>
                <p:cNvGrpSpPr>
                  <a:grpSpLocks/>
                </p:cNvGrpSpPr>
                <p:nvPr/>
              </p:nvGrpSpPr>
              <p:grpSpPr bwMode="auto">
                <a:xfrm>
                  <a:off x="2264" y="2484"/>
                  <a:ext cx="60" cy="60"/>
                  <a:chOff x="2268" y="2424"/>
                  <a:chExt cx="60" cy="60"/>
                </a:xfrm>
              </p:grpSpPr>
              <p:sp>
                <p:nvSpPr>
                  <p:cNvPr id="122890" name="Line 10"/>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sz="1662"/>
                  </a:p>
                </p:txBody>
              </p:sp>
              <p:sp>
                <p:nvSpPr>
                  <p:cNvPr id="122891" name="Line 11"/>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sz="1662"/>
                  </a:p>
                </p:txBody>
              </p:sp>
            </p:grpSp>
            <p:grpSp>
              <p:nvGrpSpPr>
                <p:cNvPr id="7" name="Group 12"/>
                <p:cNvGrpSpPr>
                  <a:grpSpLocks/>
                </p:cNvGrpSpPr>
                <p:nvPr/>
              </p:nvGrpSpPr>
              <p:grpSpPr bwMode="auto">
                <a:xfrm>
                  <a:off x="2264" y="2548"/>
                  <a:ext cx="60" cy="60"/>
                  <a:chOff x="2268" y="2424"/>
                  <a:chExt cx="60" cy="60"/>
                </a:xfrm>
              </p:grpSpPr>
              <p:sp>
                <p:nvSpPr>
                  <p:cNvPr id="122893" name="Line 13"/>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sz="1662"/>
                  </a:p>
                </p:txBody>
              </p:sp>
              <p:sp>
                <p:nvSpPr>
                  <p:cNvPr id="122894" name="Line 14"/>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sz="1662"/>
                  </a:p>
                </p:txBody>
              </p:sp>
            </p:grpSp>
            <p:grpSp>
              <p:nvGrpSpPr>
                <p:cNvPr id="8" name="Group 15"/>
                <p:cNvGrpSpPr>
                  <a:grpSpLocks/>
                </p:cNvGrpSpPr>
                <p:nvPr/>
              </p:nvGrpSpPr>
              <p:grpSpPr bwMode="auto">
                <a:xfrm>
                  <a:off x="2260" y="2608"/>
                  <a:ext cx="60" cy="60"/>
                  <a:chOff x="2268" y="2424"/>
                  <a:chExt cx="60" cy="60"/>
                </a:xfrm>
              </p:grpSpPr>
              <p:sp>
                <p:nvSpPr>
                  <p:cNvPr id="122896" name="Line 16"/>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sz="1662"/>
                  </a:p>
                </p:txBody>
              </p:sp>
              <p:sp>
                <p:nvSpPr>
                  <p:cNvPr id="122897" name="Line 17"/>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sz="1662"/>
                  </a:p>
                </p:txBody>
              </p:sp>
            </p:grpSp>
            <p:grpSp>
              <p:nvGrpSpPr>
                <p:cNvPr id="9" name="Group 18"/>
                <p:cNvGrpSpPr>
                  <a:grpSpLocks/>
                </p:cNvGrpSpPr>
                <p:nvPr/>
              </p:nvGrpSpPr>
              <p:grpSpPr bwMode="auto">
                <a:xfrm>
                  <a:off x="2260" y="2672"/>
                  <a:ext cx="60" cy="60"/>
                  <a:chOff x="2268" y="2424"/>
                  <a:chExt cx="60" cy="60"/>
                </a:xfrm>
              </p:grpSpPr>
              <p:sp>
                <p:nvSpPr>
                  <p:cNvPr id="122899" name="Line 19"/>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sz="1662"/>
                  </a:p>
                </p:txBody>
              </p:sp>
              <p:sp>
                <p:nvSpPr>
                  <p:cNvPr id="122900" name="Line 20"/>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sz="1662"/>
                  </a:p>
                </p:txBody>
              </p:sp>
            </p:grpSp>
            <p:sp>
              <p:nvSpPr>
                <p:cNvPr id="122901" name="Line 21"/>
                <p:cNvSpPr>
                  <a:spLocks noChangeShapeType="1"/>
                </p:cNvSpPr>
                <p:nvPr/>
              </p:nvSpPr>
              <p:spPr bwMode="auto">
                <a:xfrm flipH="1">
                  <a:off x="2316" y="2732"/>
                  <a:ext cx="0" cy="88"/>
                </a:xfrm>
                <a:prstGeom prst="line">
                  <a:avLst/>
                </a:prstGeom>
                <a:noFill/>
                <a:ln w="12700">
                  <a:solidFill>
                    <a:schemeClr val="tx1"/>
                  </a:solidFill>
                  <a:round/>
                  <a:headEnd/>
                  <a:tailEnd/>
                </a:ln>
                <a:effectLst/>
              </p:spPr>
              <p:txBody>
                <a:bodyPr wrap="none" anchor="ctr"/>
                <a:lstStyle/>
                <a:p>
                  <a:endParaRPr lang="fr-FR" sz="1662"/>
                </a:p>
              </p:txBody>
            </p:sp>
            <p:sp>
              <p:nvSpPr>
                <p:cNvPr id="122902" name="Line 22"/>
                <p:cNvSpPr>
                  <a:spLocks noChangeShapeType="1"/>
                </p:cNvSpPr>
                <p:nvPr/>
              </p:nvSpPr>
              <p:spPr bwMode="auto">
                <a:xfrm flipH="1">
                  <a:off x="2328" y="2336"/>
                  <a:ext cx="0" cy="88"/>
                </a:xfrm>
                <a:prstGeom prst="line">
                  <a:avLst/>
                </a:prstGeom>
                <a:noFill/>
                <a:ln w="12700">
                  <a:solidFill>
                    <a:schemeClr val="tx1"/>
                  </a:solidFill>
                  <a:round/>
                  <a:headEnd/>
                  <a:tailEnd/>
                </a:ln>
                <a:effectLst/>
              </p:spPr>
              <p:txBody>
                <a:bodyPr wrap="none" anchor="ctr"/>
                <a:lstStyle/>
                <a:p>
                  <a:endParaRPr lang="fr-FR" sz="1662"/>
                </a:p>
              </p:txBody>
            </p:sp>
          </p:grpSp>
          <p:grpSp>
            <p:nvGrpSpPr>
              <p:cNvPr id="10" name="Group 31"/>
              <p:cNvGrpSpPr>
                <a:grpSpLocks/>
              </p:cNvGrpSpPr>
              <p:nvPr/>
            </p:nvGrpSpPr>
            <p:grpSpPr bwMode="auto">
              <a:xfrm>
                <a:off x="2360" y="2544"/>
                <a:ext cx="144" cy="512"/>
                <a:chOff x="2384" y="2592"/>
                <a:chExt cx="144" cy="512"/>
              </a:xfrm>
            </p:grpSpPr>
            <p:sp>
              <p:nvSpPr>
                <p:cNvPr id="122904" name="Rectangle 24"/>
                <p:cNvSpPr>
                  <a:spLocks noChangeArrowheads="1"/>
                </p:cNvSpPr>
                <p:nvPr/>
              </p:nvSpPr>
              <p:spPr bwMode="auto">
                <a:xfrm>
                  <a:off x="2400" y="2792"/>
                  <a:ext cx="104" cy="96"/>
                </a:xfrm>
                <a:prstGeom prst="rect">
                  <a:avLst/>
                </a:prstGeom>
                <a:solidFill>
                  <a:schemeClr val="bg1"/>
                </a:solidFill>
                <a:ln w="12700">
                  <a:solidFill>
                    <a:schemeClr val="tx1"/>
                  </a:solidFill>
                  <a:miter lim="800000"/>
                  <a:headEnd/>
                  <a:tailEnd/>
                </a:ln>
                <a:effectLst/>
              </p:spPr>
              <p:txBody>
                <a:bodyPr wrap="none" anchor="ctr"/>
                <a:lstStyle/>
                <a:p>
                  <a:endParaRPr lang="fr-FR" sz="1662"/>
                </a:p>
              </p:txBody>
            </p:sp>
            <p:sp>
              <p:nvSpPr>
                <p:cNvPr id="122905" name="Line 25"/>
                <p:cNvSpPr>
                  <a:spLocks noChangeShapeType="1"/>
                </p:cNvSpPr>
                <p:nvPr/>
              </p:nvSpPr>
              <p:spPr bwMode="auto">
                <a:xfrm>
                  <a:off x="2384" y="2832"/>
                  <a:ext cx="0" cy="136"/>
                </a:xfrm>
                <a:prstGeom prst="line">
                  <a:avLst/>
                </a:prstGeom>
                <a:noFill/>
                <a:ln w="12700">
                  <a:solidFill>
                    <a:schemeClr val="tx1"/>
                  </a:solidFill>
                  <a:round/>
                  <a:headEnd/>
                  <a:tailEnd/>
                </a:ln>
                <a:effectLst/>
              </p:spPr>
              <p:txBody>
                <a:bodyPr wrap="none" anchor="ctr"/>
                <a:lstStyle/>
                <a:p>
                  <a:endParaRPr lang="fr-FR" sz="1662"/>
                </a:p>
              </p:txBody>
            </p:sp>
            <p:sp>
              <p:nvSpPr>
                <p:cNvPr id="122906" name="Line 26"/>
                <p:cNvSpPr>
                  <a:spLocks noChangeShapeType="1"/>
                </p:cNvSpPr>
                <p:nvPr/>
              </p:nvSpPr>
              <p:spPr bwMode="auto">
                <a:xfrm>
                  <a:off x="2520" y="2832"/>
                  <a:ext cx="0" cy="136"/>
                </a:xfrm>
                <a:prstGeom prst="line">
                  <a:avLst/>
                </a:prstGeom>
                <a:noFill/>
                <a:ln w="12700">
                  <a:solidFill>
                    <a:schemeClr val="tx1"/>
                  </a:solidFill>
                  <a:round/>
                  <a:headEnd/>
                  <a:tailEnd/>
                </a:ln>
                <a:effectLst/>
              </p:spPr>
              <p:txBody>
                <a:bodyPr wrap="none" anchor="ctr"/>
                <a:lstStyle/>
                <a:p>
                  <a:endParaRPr lang="fr-FR" sz="1662"/>
                </a:p>
              </p:txBody>
            </p:sp>
            <p:sp>
              <p:nvSpPr>
                <p:cNvPr id="122907" name="Line 27"/>
                <p:cNvSpPr>
                  <a:spLocks noChangeShapeType="1"/>
                </p:cNvSpPr>
                <p:nvPr/>
              </p:nvSpPr>
              <p:spPr bwMode="auto">
                <a:xfrm>
                  <a:off x="2384" y="2968"/>
                  <a:ext cx="144" cy="4"/>
                </a:xfrm>
                <a:prstGeom prst="line">
                  <a:avLst/>
                </a:prstGeom>
                <a:noFill/>
                <a:ln w="12700">
                  <a:solidFill>
                    <a:schemeClr val="tx1"/>
                  </a:solidFill>
                  <a:round/>
                  <a:headEnd/>
                  <a:tailEnd/>
                </a:ln>
                <a:effectLst/>
              </p:spPr>
              <p:txBody>
                <a:bodyPr wrap="none" anchor="ctr"/>
                <a:lstStyle/>
                <a:p>
                  <a:endParaRPr lang="fr-FR" sz="1662"/>
                </a:p>
              </p:txBody>
            </p:sp>
            <p:sp>
              <p:nvSpPr>
                <p:cNvPr id="122908" name="Line 28"/>
                <p:cNvSpPr>
                  <a:spLocks noChangeShapeType="1"/>
                </p:cNvSpPr>
                <p:nvPr/>
              </p:nvSpPr>
              <p:spPr bwMode="auto">
                <a:xfrm>
                  <a:off x="2448" y="2968"/>
                  <a:ext cx="0" cy="136"/>
                </a:xfrm>
                <a:prstGeom prst="line">
                  <a:avLst/>
                </a:prstGeom>
                <a:noFill/>
                <a:ln w="12700">
                  <a:solidFill>
                    <a:schemeClr val="tx1"/>
                  </a:solidFill>
                  <a:round/>
                  <a:headEnd/>
                  <a:tailEnd/>
                </a:ln>
                <a:effectLst/>
              </p:spPr>
              <p:txBody>
                <a:bodyPr wrap="none" anchor="ctr"/>
                <a:lstStyle/>
                <a:p>
                  <a:endParaRPr lang="fr-FR" sz="1662"/>
                </a:p>
              </p:txBody>
            </p:sp>
            <p:sp>
              <p:nvSpPr>
                <p:cNvPr id="122909" name="Line 29"/>
                <p:cNvSpPr>
                  <a:spLocks noChangeShapeType="1"/>
                </p:cNvSpPr>
                <p:nvPr/>
              </p:nvSpPr>
              <p:spPr bwMode="auto">
                <a:xfrm flipV="1">
                  <a:off x="2456" y="2592"/>
                  <a:ext cx="0" cy="192"/>
                </a:xfrm>
                <a:prstGeom prst="line">
                  <a:avLst/>
                </a:prstGeom>
                <a:noFill/>
                <a:ln w="12700">
                  <a:solidFill>
                    <a:schemeClr val="tx1"/>
                  </a:solidFill>
                  <a:round/>
                  <a:headEnd/>
                  <a:tailEnd/>
                </a:ln>
                <a:effectLst/>
              </p:spPr>
              <p:txBody>
                <a:bodyPr wrap="none" anchor="ctr"/>
                <a:lstStyle/>
                <a:p>
                  <a:endParaRPr lang="fr-FR" sz="1662"/>
                </a:p>
              </p:txBody>
            </p:sp>
          </p:grpSp>
          <p:sp>
            <p:nvSpPr>
              <p:cNvPr id="122910" name="Line 30"/>
              <p:cNvSpPr>
                <a:spLocks noChangeShapeType="1"/>
              </p:cNvSpPr>
              <p:nvPr/>
            </p:nvSpPr>
            <p:spPr bwMode="auto">
              <a:xfrm>
                <a:off x="2256" y="2544"/>
                <a:ext cx="520" cy="0"/>
              </a:xfrm>
              <a:prstGeom prst="line">
                <a:avLst/>
              </a:prstGeom>
              <a:noFill/>
              <a:ln w="38100">
                <a:solidFill>
                  <a:schemeClr val="tx1"/>
                </a:solidFill>
                <a:round/>
                <a:headEnd/>
                <a:tailEnd/>
              </a:ln>
              <a:effectLst/>
            </p:spPr>
            <p:txBody>
              <a:bodyPr wrap="none" anchor="ctr"/>
              <a:lstStyle/>
              <a:p>
                <a:endParaRPr lang="fr-FR" sz="1662"/>
              </a:p>
            </p:txBody>
          </p:sp>
          <p:sp>
            <p:nvSpPr>
              <p:cNvPr id="122912" name="Line 32"/>
              <p:cNvSpPr>
                <a:spLocks noChangeShapeType="1"/>
              </p:cNvSpPr>
              <p:nvPr/>
            </p:nvSpPr>
            <p:spPr bwMode="auto">
              <a:xfrm flipH="1">
                <a:off x="2496" y="3288"/>
                <a:ext cx="0" cy="200"/>
              </a:xfrm>
              <a:prstGeom prst="line">
                <a:avLst/>
              </a:prstGeom>
              <a:noFill/>
              <a:ln w="12700">
                <a:solidFill>
                  <a:schemeClr val="tx1"/>
                </a:solidFill>
                <a:round/>
                <a:headEnd/>
                <a:tailEnd type="triangle" w="med" len="med"/>
              </a:ln>
              <a:effectLst/>
            </p:spPr>
            <p:txBody>
              <a:bodyPr wrap="none" anchor="ctr"/>
              <a:lstStyle/>
              <a:p>
                <a:endParaRPr lang="fr-FR" sz="1662"/>
              </a:p>
            </p:txBody>
          </p:sp>
          <p:sp>
            <p:nvSpPr>
              <p:cNvPr id="122913" name="Text Box 33"/>
              <p:cNvSpPr txBox="1">
                <a:spLocks noChangeArrowheads="1"/>
              </p:cNvSpPr>
              <p:nvPr/>
            </p:nvSpPr>
            <p:spPr bwMode="auto">
              <a:xfrm>
                <a:off x="2528" y="3272"/>
                <a:ext cx="296" cy="238"/>
              </a:xfrm>
              <a:prstGeom prst="rect">
                <a:avLst/>
              </a:prstGeom>
              <a:noFill/>
              <a:ln w="12700">
                <a:noFill/>
                <a:miter lim="800000"/>
                <a:headEnd/>
                <a:tailEnd/>
              </a:ln>
              <a:effectLst/>
            </p:spPr>
            <p:txBody>
              <a:bodyPr>
                <a:spAutoFit/>
              </a:bodyPr>
              <a:lstStyle/>
              <a:p>
                <a:pPr>
                  <a:spcBef>
                    <a:spcPct val="50000"/>
                  </a:spcBef>
                </a:pPr>
                <a:r>
                  <a:rPr lang="fr-FR" sz="1662" i="1" dirty="0"/>
                  <a:t>f</a:t>
                </a:r>
              </a:p>
            </p:txBody>
          </p:sp>
          <p:sp>
            <p:nvSpPr>
              <p:cNvPr id="122914" name="Text Box 34"/>
              <p:cNvSpPr txBox="1">
                <a:spLocks noChangeArrowheads="1"/>
              </p:cNvSpPr>
              <p:nvPr/>
            </p:nvSpPr>
            <p:spPr bwMode="auto">
              <a:xfrm>
                <a:off x="2624" y="2704"/>
                <a:ext cx="240" cy="238"/>
              </a:xfrm>
              <a:prstGeom prst="rect">
                <a:avLst/>
              </a:prstGeom>
              <a:noFill/>
              <a:ln w="12700">
                <a:noFill/>
                <a:miter lim="800000"/>
                <a:headEnd/>
                <a:tailEnd/>
              </a:ln>
              <a:effectLst/>
            </p:spPr>
            <p:txBody>
              <a:bodyPr>
                <a:spAutoFit/>
              </a:bodyPr>
              <a:lstStyle/>
              <a:p>
                <a:pPr>
                  <a:spcBef>
                    <a:spcPct val="50000"/>
                  </a:spcBef>
                </a:pPr>
                <a:r>
                  <a:rPr lang="fr-FR" sz="1662" i="1"/>
                  <a:t>k</a:t>
                </a:r>
              </a:p>
            </p:txBody>
          </p:sp>
          <p:sp>
            <p:nvSpPr>
              <p:cNvPr id="122915" name="Text Box 35"/>
              <p:cNvSpPr txBox="1">
                <a:spLocks noChangeArrowheads="1"/>
              </p:cNvSpPr>
              <p:nvPr/>
            </p:nvSpPr>
            <p:spPr bwMode="auto">
              <a:xfrm>
                <a:off x="2152" y="2720"/>
                <a:ext cx="232" cy="238"/>
              </a:xfrm>
              <a:prstGeom prst="rect">
                <a:avLst/>
              </a:prstGeom>
              <a:noFill/>
              <a:ln w="12700">
                <a:noFill/>
                <a:miter lim="800000"/>
                <a:headEnd/>
                <a:tailEnd/>
              </a:ln>
              <a:effectLst/>
            </p:spPr>
            <p:txBody>
              <a:bodyPr>
                <a:spAutoFit/>
              </a:bodyPr>
              <a:lstStyle/>
              <a:p>
                <a:pPr>
                  <a:spcBef>
                    <a:spcPct val="50000"/>
                  </a:spcBef>
                </a:pPr>
                <a:r>
                  <a:rPr lang="fr-FR" sz="1662" i="1"/>
                  <a:t>b</a:t>
                </a:r>
              </a:p>
            </p:txBody>
          </p:sp>
        </p:grpSp>
        <p:sp>
          <p:nvSpPr>
            <p:cNvPr id="122917" name="Line 37"/>
            <p:cNvSpPr>
              <a:spLocks noChangeShapeType="1"/>
            </p:cNvSpPr>
            <p:nvPr/>
          </p:nvSpPr>
          <p:spPr bwMode="auto">
            <a:xfrm flipH="1">
              <a:off x="1160" y="1704"/>
              <a:ext cx="416" cy="0"/>
            </a:xfrm>
            <a:prstGeom prst="line">
              <a:avLst/>
            </a:prstGeom>
            <a:noFill/>
            <a:ln w="12700">
              <a:solidFill>
                <a:schemeClr val="tx1"/>
              </a:solidFill>
              <a:prstDash val="dash"/>
              <a:round/>
              <a:headEnd/>
              <a:tailEnd/>
            </a:ln>
            <a:effectLst/>
          </p:spPr>
          <p:txBody>
            <a:bodyPr wrap="none" anchor="ctr"/>
            <a:lstStyle/>
            <a:p>
              <a:endParaRPr lang="fr-FR" sz="1662"/>
            </a:p>
          </p:txBody>
        </p:sp>
        <p:sp>
          <p:nvSpPr>
            <p:cNvPr id="122918" name="Line 38"/>
            <p:cNvSpPr>
              <a:spLocks noChangeShapeType="1"/>
            </p:cNvSpPr>
            <p:nvPr/>
          </p:nvSpPr>
          <p:spPr bwMode="auto">
            <a:xfrm>
              <a:off x="1288" y="1712"/>
              <a:ext cx="0" cy="400"/>
            </a:xfrm>
            <a:prstGeom prst="line">
              <a:avLst/>
            </a:prstGeom>
            <a:noFill/>
            <a:ln w="12700">
              <a:solidFill>
                <a:schemeClr val="tx1"/>
              </a:solidFill>
              <a:round/>
              <a:headEnd/>
              <a:tailEnd type="triangle" w="med" len="med"/>
            </a:ln>
            <a:effectLst/>
          </p:spPr>
          <p:txBody>
            <a:bodyPr wrap="none" anchor="ctr"/>
            <a:lstStyle/>
            <a:p>
              <a:endParaRPr lang="fr-FR" sz="1662"/>
            </a:p>
          </p:txBody>
        </p:sp>
        <p:sp>
          <p:nvSpPr>
            <p:cNvPr id="122919" name="Text Box 39"/>
            <p:cNvSpPr txBox="1">
              <a:spLocks noChangeArrowheads="1"/>
            </p:cNvSpPr>
            <p:nvPr/>
          </p:nvSpPr>
          <p:spPr bwMode="auto">
            <a:xfrm>
              <a:off x="1112" y="1736"/>
              <a:ext cx="312" cy="238"/>
            </a:xfrm>
            <a:prstGeom prst="rect">
              <a:avLst/>
            </a:prstGeom>
            <a:noFill/>
            <a:ln w="12700">
              <a:noFill/>
              <a:miter lim="800000"/>
              <a:headEnd/>
              <a:tailEnd/>
            </a:ln>
            <a:effectLst/>
          </p:spPr>
          <p:txBody>
            <a:bodyPr>
              <a:spAutoFit/>
            </a:bodyPr>
            <a:lstStyle/>
            <a:p>
              <a:pPr>
                <a:spcBef>
                  <a:spcPct val="50000"/>
                </a:spcBef>
              </a:pPr>
              <a:r>
                <a:rPr lang="fr-FR" sz="1662" i="1"/>
                <a:t>y</a:t>
              </a:r>
            </a:p>
          </p:txBody>
        </p:sp>
        <p:sp>
          <p:nvSpPr>
            <p:cNvPr id="122924" name="Text Box 44"/>
            <p:cNvSpPr txBox="1">
              <a:spLocks noChangeArrowheads="1"/>
            </p:cNvSpPr>
            <p:nvPr/>
          </p:nvSpPr>
          <p:spPr bwMode="auto">
            <a:xfrm>
              <a:off x="928" y="1552"/>
              <a:ext cx="312" cy="238"/>
            </a:xfrm>
            <a:prstGeom prst="rect">
              <a:avLst/>
            </a:prstGeom>
            <a:noFill/>
            <a:ln w="12700">
              <a:noFill/>
              <a:miter lim="800000"/>
              <a:headEnd/>
              <a:tailEnd/>
            </a:ln>
            <a:effectLst/>
          </p:spPr>
          <p:txBody>
            <a:bodyPr>
              <a:spAutoFit/>
            </a:bodyPr>
            <a:lstStyle/>
            <a:p>
              <a:pPr>
                <a:spcBef>
                  <a:spcPct val="50000"/>
                </a:spcBef>
              </a:pPr>
              <a:r>
                <a:rPr lang="fr-FR" sz="1662" i="1"/>
                <a:t>y</a:t>
              </a:r>
              <a:r>
                <a:rPr lang="fr-FR" sz="1662" i="1" baseline="-25000"/>
                <a:t>0</a:t>
              </a:r>
              <a:endParaRPr lang="fr-FR" sz="1662" i="1"/>
            </a:p>
          </p:txBody>
        </p:sp>
      </p:grpSp>
      <p:sp>
        <p:nvSpPr>
          <p:cNvPr id="122926" name="AutoShape 46"/>
          <p:cNvSpPr>
            <a:spLocks noChangeArrowheads="1"/>
          </p:cNvSpPr>
          <p:nvPr/>
        </p:nvSpPr>
        <p:spPr bwMode="auto">
          <a:xfrm>
            <a:off x="2836984" y="5046785"/>
            <a:ext cx="234462" cy="527538"/>
          </a:xfrm>
          <a:prstGeom prst="downArrow">
            <a:avLst>
              <a:gd name="adj1" fmla="val 50000"/>
              <a:gd name="adj2" fmla="val 56250"/>
            </a:avLst>
          </a:prstGeom>
          <a:solidFill>
            <a:schemeClr val="accent1"/>
          </a:solidFill>
          <a:ln w="12700">
            <a:solidFill>
              <a:schemeClr val="tx1"/>
            </a:solidFill>
            <a:miter lim="800000"/>
            <a:headEnd/>
            <a:tailEnd/>
          </a:ln>
          <a:effectLst/>
        </p:spPr>
        <p:txBody>
          <a:bodyPr wrap="none" anchor="ctr"/>
          <a:lstStyle/>
          <a:p>
            <a:endParaRPr lang="fr-FR" sz="1662"/>
          </a:p>
        </p:txBody>
      </p:sp>
      <p:sp>
        <p:nvSpPr>
          <p:cNvPr id="47" name="ZoneTexte 46"/>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GENERALITES</a:t>
            </a:r>
          </a:p>
        </p:txBody>
      </p:sp>
      <p:sp>
        <p:nvSpPr>
          <p:cNvPr id="50" name="Rectangle 49"/>
          <p:cNvSpPr/>
          <p:nvPr/>
        </p:nvSpPr>
        <p:spPr>
          <a:xfrm>
            <a:off x="0" y="1019432"/>
            <a:ext cx="9144000" cy="660630"/>
          </a:xfrm>
          <a:prstGeom prst="rect">
            <a:avLst/>
          </a:prstGeom>
        </p:spPr>
        <p:txBody>
          <a:bodyPr wrap="square">
            <a:spAutoFit/>
          </a:bodyPr>
          <a:lstStyle/>
          <a:p>
            <a:r>
              <a:rPr lang="fr-FR" sz="2031" u="sng" dirty="0">
                <a:solidFill>
                  <a:srgbClr val="7030A0"/>
                </a:solidFill>
                <a:latin typeface="+mj-lt"/>
              </a:rPr>
              <a:t>Exemples de systèmes : Système mécanique</a:t>
            </a:r>
          </a:p>
          <a:p>
            <a:endParaRPr lang="fr-FR" sz="1662"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 calcmode="lin" valueType="num">
                                      <p:cBhvr additive="base">
                                        <p:cTn id="13"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 calcmode="lin" valueType="num">
                                      <p:cBhvr additive="base">
                                        <p:cTn id="17"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2923"/>
                                        </p:tgtEl>
                                        <p:attrNameLst>
                                          <p:attrName>style.visibility</p:attrName>
                                        </p:attrNameLst>
                                      </p:cBhvr>
                                      <p:to>
                                        <p:strVal val="visible"/>
                                      </p:to>
                                    </p:set>
                                    <p:anim calcmode="lin" valueType="num">
                                      <p:cBhvr additive="base">
                                        <p:cTn id="23" dur="500" fill="hold"/>
                                        <p:tgtEl>
                                          <p:spTgt spid="122923"/>
                                        </p:tgtEl>
                                        <p:attrNameLst>
                                          <p:attrName>ppt_x</p:attrName>
                                        </p:attrNameLst>
                                      </p:cBhvr>
                                      <p:tavLst>
                                        <p:tav tm="0">
                                          <p:val>
                                            <p:strVal val="0-#ppt_w/2"/>
                                          </p:val>
                                        </p:tav>
                                        <p:tav tm="100000">
                                          <p:val>
                                            <p:strVal val="#ppt_x"/>
                                          </p:val>
                                        </p:tav>
                                      </p:tavLst>
                                    </p:anim>
                                    <p:anim calcmode="lin" valueType="num">
                                      <p:cBhvr additive="base">
                                        <p:cTn id="24" dur="500" fill="hold"/>
                                        <p:tgtEl>
                                          <p:spTgt spid="1229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2921"/>
                                        </p:tgtEl>
                                        <p:attrNameLst>
                                          <p:attrName>style.visibility</p:attrName>
                                        </p:attrNameLst>
                                      </p:cBhvr>
                                      <p:to>
                                        <p:strVal val="visible"/>
                                      </p:to>
                                    </p:set>
                                    <p:anim calcmode="lin" valueType="num">
                                      <p:cBhvr additive="base">
                                        <p:cTn id="29" dur="500" fill="hold"/>
                                        <p:tgtEl>
                                          <p:spTgt spid="122921"/>
                                        </p:tgtEl>
                                        <p:attrNameLst>
                                          <p:attrName>ppt_x</p:attrName>
                                        </p:attrNameLst>
                                      </p:cBhvr>
                                      <p:tavLst>
                                        <p:tav tm="0">
                                          <p:val>
                                            <p:strVal val="0-#ppt_w/2"/>
                                          </p:val>
                                        </p:tav>
                                        <p:tav tm="100000">
                                          <p:val>
                                            <p:strVal val="#ppt_x"/>
                                          </p:val>
                                        </p:tav>
                                      </p:tavLst>
                                    </p:anim>
                                    <p:anim calcmode="lin" valueType="num">
                                      <p:cBhvr additive="base">
                                        <p:cTn id="30" dur="500" fill="hold"/>
                                        <p:tgtEl>
                                          <p:spTgt spid="1229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2926"/>
                                        </p:tgtEl>
                                        <p:attrNameLst>
                                          <p:attrName>style.visibility</p:attrName>
                                        </p:attrNameLst>
                                      </p:cBhvr>
                                      <p:to>
                                        <p:strVal val="visible"/>
                                      </p:to>
                                    </p:set>
                                    <p:anim calcmode="lin" valueType="num">
                                      <p:cBhvr additive="base">
                                        <p:cTn id="35" dur="500" fill="hold"/>
                                        <p:tgtEl>
                                          <p:spTgt spid="122926"/>
                                        </p:tgtEl>
                                        <p:attrNameLst>
                                          <p:attrName>ppt_x</p:attrName>
                                        </p:attrNameLst>
                                      </p:cBhvr>
                                      <p:tavLst>
                                        <p:tav tm="0">
                                          <p:val>
                                            <p:strVal val="0-#ppt_w/2"/>
                                          </p:val>
                                        </p:tav>
                                        <p:tav tm="100000">
                                          <p:val>
                                            <p:strVal val="#ppt_x"/>
                                          </p:val>
                                        </p:tav>
                                      </p:tavLst>
                                    </p:anim>
                                    <p:anim calcmode="lin" valueType="num">
                                      <p:cBhvr additive="base">
                                        <p:cTn id="36" dur="500" fill="hold"/>
                                        <p:tgtEl>
                                          <p:spTgt spid="12292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22922"/>
                                        </p:tgtEl>
                                        <p:attrNameLst>
                                          <p:attrName>style.visibility</p:attrName>
                                        </p:attrNameLst>
                                      </p:cBhvr>
                                      <p:to>
                                        <p:strVal val="visible"/>
                                      </p:to>
                                    </p:set>
                                    <p:anim calcmode="lin" valueType="num">
                                      <p:cBhvr additive="base">
                                        <p:cTn id="41" dur="500" fill="hold"/>
                                        <p:tgtEl>
                                          <p:spTgt spid="122922"/>
                                        </p:tgtEl>
                                        <p:attrNameLst>
                                          <p:attrName>ppt_x</p:attrName>
                                        </p:attrNameLst>
                                      </p:cBhvr>
                                      <p:tavLst>
                                        <p:tav tm="0">
                                          <p:val>
                                            <p:strVal val="0-#ppt_w/2"/>
                                          </p:val>
                                        </p:tav>
                                        <p:tav tm="100000">
                                          <p:val>
                                            <p:strVal val="#ppt_x"/>
                                          </p:val>
                                        </p:tav>
                                      </p:tavLst>
                                    </p:anim>
                                    <p:anim calcmode="lin" valueType="num">
                                      <p:cBhvr additive="base">
                                        <p:cTn id="42" dur="500" fill="hold"/>
                                        <p:tgtEl>
                                          <p:spTgt spid="122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P spid="122923" grpId="0" autoUpdateAnimBg="0"/>
      <p:bldP spid="1229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412632"/>
            <a:ext cx="9144000" cy="2791533"/>
          </a:xfrm>
          <a:prstGeom prst="rect">
            <a:avLst/>
          </a:prstGeom>
          <a:noFill/>
        </p:spPr>
        <p:txBody>
          <a:bodyPr wrap="square" rtlCol="0">
            <a:spAutoFit/>
          </a:bodyPr>
          <a:lstStyle/>
          <a:p>
            <a:r>
              <a:rPr lang="fr-FR" sz="2031" dirty="0">
                <a:solidFill>
                  <a:srgbClr val="0070C0"/>
                </a:solidFill>
              </a:rPr>
              <a:t>Le système est linéaire si:</a:t>
            </a:r>
          </a:p>
          <a:p>
            <a:r>
              <a:rPr lang="fr-FR" sz="2031" dirty="0">
                <a:solidFill>
                  <a:srgbClr val="0070C0"/>
                </a:solidFill>
              </a:rPr>
              <a:t>Pour une entrée           nous avons la sortie</a:t>
            </a:r>
          </a:p>
          <a:p>
            <a:r>
              <a:rPr lang="fr-FR" sz="2031" dirty="0">
                <a:solidFill>
                  <a:srgbClr val="0070C0"/>
                </a:solidFill>
              </a:rPr>
              <a:t>Pour une entrée          nous avons la sortie </a:t>
            </a:r>
          </a:p>
          <a:p>
            <a:endParaRPr lang="fr-FR" sz="2031" dirty="0">
              <a:solidFill>
                <a:srgbClr val="0070C0"/>
              </a:solidFill>
            </a:endParaRPr>
          </a:p>
          <a:p>
            <a:r>
              <a:rPr lang="fr-FR" sz="2031" dirty="0">
                <a:solidFill>
                  <a:srgbClr val="0070C0"/>
                </a:solidFill>
              </a:rPr>
              <a:t>Alors pour une entrée                                      nous aurons</a:t>
            </a:r>
          </a:p>
          <a:p>
            <a:endParaRPr lang="fr-FR" sz="2031" dirty="0">
              <a:solidFill>
                <a:srgbClr val="0070C0"/>
              </a:solidFill>
            </a:endParaRPr>
          </a:p>
          <a:p>
            <a:r>
              <a:rPr lang="fr-FR" sz="2031" dirty="0">
                <a:solidFill>
                  <a:srgbClr val="0070C0"/>
                </a:solidFill>
              </a:rPr>
              <a:t>Où     et      sont des constantes réelles   </a:t>
            </a:r>
          </a:p>
          <a:p>
            <a:endParaRPr lang="fr-FR" sz="1662" dirty="0"/>
          </a:p>
          <a:p>
            <a:endParaRPr lang="fr-FR" sz="1662" dirty="0"/>
          </a:p>
        </p:txBody>
      </p:sp>
      <p:graphicFrame>
        <p:nvGraphicFramePr>
          <p:cNvPr id="4" name="Objet 3"/>
          <p:cNvGraphicFramePr>
            <a:graphicFrameLocks noChangeAspect="1"/>
          </p:cNvGraphicFramePr>
          <p:nvPr/>
        </p:nvGraphicFramePr>
        <p:xfrm>
          <a:off x="2659504" y="2659673"/>
          <a:ext cx="2363835" cy="405911"/>
        </p:xfrm>
        <a:graphic>
          <a:graphicData uri="http://schemas.openxmlformats.org/presentationml/2006/ole">
            <mc:AlternateContent xmlns:mc="http://schemas.openxmlformats.org/markup-compatibility/2006">
              <mc:Choice xmlns:v="urn:schemas-microsoft-com:vml" Requires="v">
                <p:oleObj spid="_x0000_s369674" name="Équation" r:id="rId3" imgW="1257120" imgH="215640" progId="Equation.3">
                  <p:embed/>
                </p:oleObj>
              </mc:Choice>
              <mc:Fallback>
                <p:oleObj name="Équation" r:id="rId3" imgW="1257120" imgH="215640" progId="Equation.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504" y="2659673"/>
                        <a:ext cx="2363835"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1" name="Object 3"/>
          <p:cNvGraphicFramePr>
            <a:graphicFrameLocks noChangeAspect="1"/>
          </p:cNvGraphicFramePr>
          <p:nvPr/>
        </p:nvGraphicFramePr>
        <p:xfrm>
          <a:off x="6493120" y="2659674"/>
          <a:ext cx="2387111" cy="405911"/>
        </p:xfrm>
        <a:graphic>
          <a:graphicData uri="http://schemas.openxmlformats.org/presentationml/2006/ole">
            <mc:AlternateContent xmlns:mc="http://schemas.openxmlformats.org/markup-compatibility/2006">
              <mc:Choice xmlns:v="urn:schemas-microsoft-com:vml" Requires="v">
                <p:oleObj spid="_x0000_s369675" name="Équation" r:id="rId5" imgW="1269720" imgH="215640" progId="Equation.3">
                  <p:embed/>
                </p:oleObj>
              </mc:Choice>
              <mc:Fallback>
                <p:oleObj name="Équation" r:id="rId5" imgW="1269720" imgH="215640" progId="Equation.3">
                  <p:embed/>
                  <p:pic>
                    <p:nvPicPr>
                      <p:cNvPr id="17613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120" y="2659674"/>
                        <a:ext cx="2387111"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2" name="Object 4"/>
          <p:cNvGraphicFramePr>
            <a:graphicFrameLocks noChangeAspect="1"/>
          </p:cNvGraphicFramePr>
          <p:nvPr/>
        </p:nvGraphicFramePr>
        <p:xfrm>
          <a:off x="1995854" y="1710105"/>
          <a:ext cx="572966" cy="405911"/>
        </p:xfrm>
        <a:graphic>
          <a:graphicData uri="http://schemas.openxmlformats.org/presentationml/2006/ole">
            <mc:AlternateContent xmlns:mc="http://schemas.openxmlformats.org/markup-compatibility/2006">
              <mc:Choice xmlns:v="urn:schemas-microsoft-com:vml" Requires="v">
                <p:oleObj spid="_x0000_s369676" name="Équation" r:id="rId7" imgW="304560" imgH="215640" progId="Equation.3">
                  <p:embed/>
                </p:oleObj>
              </mc:Choice>
              <mc:Fallback>
                <p:oleObj name="Équation" r:id="rId7" imgW="304560" imgH="215640" progId="Equation.3">
                  <p:embed/>
                  <p:pic>
                    <p:nvPicPr>
                      <p:cNvPr id="17613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5854" y="1710105"/>
                        <a:ext cx="572966"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3" name="Object 5"/>
          <p:cNvGraphicFramePr>
            <a:graphicFrameLocks noChangeAspect="1"/>
          </p:cNvGraphicFramePr>
          <p:nvPr/>
        </p:nvGraphicFramePr>
        <p:xfrm>
          <a:off x="4844562" y="1710105"/>
          <a:ext cx="596412" cy="405911"/>
        </p:xfrm>
        <a:graphic>
          <a:graphicData uri="http://schemas.openxmlformats.org/presentationml/2006/ole">
            <mc:AlternateContent xmlns:mc="http://schemas.openxmlformats.org/markup-compatibility/2006">
              <mc:Choice xmlns:v="urn:schemas-microsoft-com:vml" Requires="v">
                <p:oleObj spid="_x0000_s369677" name="Équation" r:id="rId9" imgW="317160" imgH="215640" progId="Equation.3">
                  <p:embed/>
                </p:oleObj>
              </mc:Choice>
              <mc:Fallback>
                <p:oleObj name="Équation" r:id="rId9" imgW="317160" imgH="215640" progId="Equation.3">
                  <p:embed/>
                  <p:pic>
                    <p:nvPicPr>
                      <p:cNvPr id="17613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4562" y="1710105"/>
                        <a:ext cx="596412"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4" name="Object 6"/>
          <p:cNvGraphicFramePr>
            <a:graphicFrameLocks noChangeAspect="1"/>
          </p:cNvGraphicFramePr>
          <p:nvPr/>
        </p:nvGraphicFramePr>
        <p:xfrm>
          <a:off x="1866900" y="2026628"/>
          <a:ext cx="621323" cy="405911"/>
        </p:xfrm>
        <a:graphic>
          <a:graphicData uri="http://schemas.openxmlformats.org/presentationml/2006/ole">
            <mc:AlternateContent xmlns:mc="http://schemas.openxmlformats.org/markup-compatibility/2006">
              <mc:Choice xmlns:v="urn:schemas-microsoft-com:vml" Requires="v">
                <p:oleObj spid="_x0000_s369678" name="Équation" r:id="rId11" imgW="330120" imgH="215640" progId="Equation.3">
                  <p:embed/>
                </p:oleObj>
              </mc:Choice>
              <mc:Fallback>
                <p:oleObj name="Équation" r:id="rId11" imgW="330120" imgH="215640" progId="Equation.3">
                  <p:embed/>
                  <p:pic>
                    <p:nvPicPr>
                      <p:cNvPr id="17613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6900" y="2026628"/>
                        <a:ext cx="621323"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5" name="Object 7"/>
          <p:cNvGraphicFramePr>
            <a:graphicFrameLocks noChangeAspect="1"/>
          </p:cNvGraphicFramePr>
          <p:nvPr/>
        </p:nvGraphicFramePr>
        <p:xfrm>
          <a:off x="4785947" y="2038351"/>
          <a:ext cx="619858" cy="405911"/>
        </p:xfrm>
        <a:graphic>
          <a:graphicData uri="http://schemas.openxmlformats.org/presentationml/2006/ole">
            <mc:AlternateContent xmlns:mc="http://schemas.openxmlformats.org/markup-compatibility/2006">
              <mc:Choice xmlns:v="urn:schemas-microsoft-com:vml" Requires="v">
                <p:oleObj spid="_x0000_s369679" name="Équation" r:id="rId13" imgW="330120" imgH="215640" progId="Equation.3">
                  <p:embed/>
                </p:oleObj>
              </mc:Choice>
              <mc:Fallback>
                <p:oleObj name="Équation" r:id="rId13" imgW="330120" imgH="215640" progId="Equation.3">
                  <p:embed/>
                  <p:pic>
                    <p:nvPicPr>
                      <p:cNvPr id="176135"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5947" y="2038351"/>
                        <a:ext cx="619858"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6" name="Object 8"/>
          <p:cNvGraphicFramePr>
            <a:graphicFrameLocks noChangeAspect="1"/>
          </p:cNvGraphicFramePr>
          <p:nvPr/>
        </p:nvGraphicFramePr>
        <p:xfrm>
          <a:off x="439616" y="3351335"/>
          <a:ext cx="285750" cy="262303"/>
        </p:xfrm>
        <a:graphic>
          <a:graphicData uri="http://schemas.openxmlformats.org/presentationml/2006/ole">
            <mc:AlternateContent xmlns:mc="http://schemas.openxmlformats.org/markup-compatibility/2006">
              <mc:Choice xmlns:v="urn:schemas-microsoft-com:vml" Requires="v">
                <p:oleObj spid="_x0000_s369680" name="Équation" r:id="rId15" imgW="152280" imgH="139680" progId="Equation.3">
                  <p:embed/>
                </p:oleObj>
              </mc:Choice>
              <mc:Fallback>
                <p:oleObj name="Équation" r:id="rId15" imgW="152280" imgH="139680" progId="Equation.3">
                  <p:embed/>
                  <p:pic>
                    <p:nvPicPr>
                      <p:cNvPr id="17613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9616" y="3351335"/>
                        <a:ext cx="285750" cy="262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7" name="Object 9"/>
          <p:cNvGraphicFramePr>
            <a:graphicFrameLocks noChangeAspect="1"/>
          </p:cNvGraphicFramePr>
          <p:nvPr/>
        </p:nvGraphicFramePr>
        <p:xfrm>
          <a:off x="1002324" y="3280997"/>
          <a:ext cx="285750" cy="381000"/>
        </p:xfrm>
        <a:graphic>
          <a:graphicData uri="http://schemas.openxmlformats.org/presentationml/2006/ole">
            <mc:AlternateContent xmlns:mc="http://schemas.openxmlformats.org/markup-compatibility/2006">
              <mc:Choice xmlns:v="urn:schemas-microsoft-com:vml" Requires="v">
                <p:oleObj spid="_x0000_s369681" name="Équation" r:id="rId17" imgW="152280" imgH="203040" progId="Equation.3">
                  <p:embed/>
                </p:oleObj>
              </mc:Choice>
              <mc:Fallback>
                <p:oleObj name="Équation" r:id="rId17" imgW="152280" imgH="203040" progId="Equation.3">
                  <p:embed/>
                  <p:pic>
                    <p:nvPicPr>
                      <p:cNvPr id="17613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2324" y="3280997"/>
                        <a:ext cx="2857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0" y="1072662"/>
            <a:ext cx="5580185" cy="404854"/>
          </a:xfrm>
          <a:prstGeom prst="rect">
            <a:avLst/>
          </a:prstGeom>
          <a:noFill/>
        </p:spPr>
        <p:txBody>
          <a:bodyPr wrap="square" rtlCol="0">
            <a:spAutoFit/>
          </a:bodyPr>
          <a:lstStyle/>
          <a:p>
            <a:r>
              <a:rPr lang="fr-FR" sz="2031" u="sng" dirty="0">
                <a:solidFill>
                  <a:srgbClr val="002060"/>
                </a:solidFill>
                <a:latin typeface="+mj-lt"/>
              </a:rPr>
              <a:t>1. Système linéaire:</a:t>
            </a:r>
          </a:p>
        </p:txBody>
      </p:sp>
      <p:sp>
        <p:nvSpPr>
          <p:cNvPr id="18" name="ZoneTexte 17"/>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DEFINITION D’UN SLIT</a:t>
            </a:r>
          </a:p>
        </p:txBody>
      </p:sp>
      <p:sp>
        <p:nvSpPr>
          <p:cNvPr id="19" name="Rectangle 18"/>
          <p:cNvSpPr/>
          <p:nvPr/>
        </p:nvSpPr>
        <p:spPr bwMode="auto">
          <a:xfrm>
            <a:off x="4009292" y="4601308"/>
            <a:ext cx="1676400" cy="1125415"/>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20" name="Connecteur droit avec flèche 19"/>
          <p:cNvCxnSpPr>
            <a:endCxn id="19" idx="1"/>
          </p:cNvCxnSpPr>
          <p:nvPr/>
        </p:nvCxnSpPr>
        <p:spPr bwMode="auto">
          <a:xfrm flipV="1">
            <a:off x="2696308" y="5164015"/>
            <a:ext cx="1312985" cy="11723"/>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21" name="Connecteur droit avec flèche 20"/>
          <p:cNvCxnSpPr/>
          <p:nvPr/>
        </p:nvCxnSpPr>
        <p:spPr bwMode="auto">
          <a:xfrm flipV="1">
            <a:off x="5685692" y="5164015"/>
            <a:ext cx="1312985" cy="1172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2" name="ZoneTexte 21"/>
          <p:cNvSpPr txBox="1"/>
          <p:nvPr/>
        </p:nvSpPr>
        <p:spPr>
          <a:xfrm>
            <a:off x="4021015" y="4800600"/>
            <a:ext cx="1699846" cy="774058"/>
          </a:xfrm>
          <a:prstGeom prst="rect">
            <a:avLst/>
          </a:prstGeom>
          <a:noFill/>
        </p:spPr>
        <p:txBody>
          <a:bodyPr wrap="square" rtlCol="0">
            <a:spAutoFit/>
          </a:bodyPr>
          <a:lstStyle/>
          <a:p>
            <a:pPr algn="ctr"/>
            <a:r>
              <a:rPr lang="fr-FR" sz="2215" dirty="0">
                <a:solidFill>
                  <a:srgbClr val="002060"/>
                </a:solidFill>
              </a:rPr>
              <a:t>Système analogique</a:t>
            </a:r>
            <a:r>
              <a:rPr lang="fr-FR" sz="1662" dirty="0"/>
              <a:t> </a:t>
            </a:r>
          </a:p>
        </p:txBody>
      </p:sp>
      <p:cxnSp>
        <p:nvCxnSpPr>
          <p:cNvPr id="23" name="Connecteur droit avec flèche 22"/>
          <p:cNvCxnSpPr/>
          <p:nvPr/>
        </p:nvCxnSpPr>
        <p:spPr bwMode="auto">
          <a:xfrm rot="5400000" flipH="1" flipV="1">
            <a:off x="2121877" y="4589585"/>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2321169" y="4882662"/>
            <a:ext cx="1488831"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5" name="Forme libre 24"/>
          <p:cNvSpPr/>
          <p:nvPr/>
        </p:nvSpPr>
        <p:spPr bwMode="auto">
          <a:xfrm>
            <a:off x="2637693" y="4409831"/>
            <a:ext cx="1098062" cy="728784"/>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26" name="Connecteur droit avec flèche 25"/>
          <p:cNvCxnSpPr/>
          <p:nvPr/>
        </p:nvCxnSpPr>
        <p:spPr bwMode="auto">
          <a:xfrm rot="5400000" flipH="1" flipV="1">
            <a:off x="5568462" y="4554415"/>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7" name="Connecteur droit avec flèche 26"/>
          <p:cNvCxnSpPr/>
          <p:nvPr/>
        </p:nvCxnSpPr>
        <p:spPr bwMode="auto">
          <a:xfrm flipV="1">
            <a:off x="5767754" y="4847492"/>
            <a:ext cx="1488831"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8" name="Forme libre 27"/>
          <p:cNvSpPr/>
          <p:nvPr/>
        </p:nvSpPr>
        <p:spPr bwMode="auto">
          <a:xfrm>
            <a:off x="6084277" y="4357078"/>
            <a:ext cx="973015" cy="490415"/>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sp>
        <p:nvSpPr>
          <p:cNvPr id="29" name="ZoneTexte 28"/>
          <p:cNvSpPr txBox="1"/>
          <p:nvPr/>
        </p:nvSpPr>
        <p:spPr>
          <a:xfrm>
            <a:off x="2203938" y="5257801"/>
            <a:ext cx="1758462" cy="348109"/>
          </a:xfrm>
          <a:prstGeom prst="rect">
            <a:avLst/>
          </a:prstGeom>
          <a:noFill/>
        </p:spPr>
        <p:txBody>
          <a:bodyPr wrap="square" rtlCol="0">
            <a:spAutoFit/>
          </a:bodyPr>
          <a:lstStyle/>
          <a:p>
            <a:r>
              <a:rPr lang="fr-FR" sz="1662" u="sng" dirty="0">
                <a:solidFill>
                  <a:srgbClr val="00B050"/>
                </a:solidFill>
              </a:rPr>
              <a:t>Entrée x(t) : </a:t>
            </a:r>
          </a:p>
        </p:txBody>
      </p:sp>
      <p:sp>
        <p:nvSpPr>
          <p:cNvPr id="30" name="ZoneTexte 29"/>
          <p:cNvSpPr txBox="1"/>
          <p:nvPr/>
        </p:nvSpPr>
        <p:spPr>
          <a:xfrm>
            <a:off x="5920154" y="5210908"/>
            <a:ext cx="1899138" cy="348109"/>
          </a:xfrm>
          <a:prstGeom prst="rect">
            <a:avLst/>
          </a:prstGeom>
          <a:noFill/>
        </p:spPr>
        <p:txBody>
          <a:bodyPr wrap="square" rtlCol="0">
            <a:spAutoFit/>
          </a:bodyPr>
          <a:lstStyle/>
          <a:p>
            <a:r>
              <a:rPr lang="fr-FR" sz="1662" u="sng" dirty="0">
                <a:solidFill>
                  <a:srgbClr val="C00000"/>
                </a:solidFill>
              </a:rPr>
              <a:t>Sortie y(t) : </a:t>
            </a:r>
          </a:p>
        </p:txBody>
      </p:sp>
      <p:sp>
        <p:nvSpPr>
          <p:cNvPr id="31" name="ZoneTexte 30"/>
          <p:cNvSpPr txBox="1"/>
          <p:nvPr/>
        </p:nvSpPr>
        <p:spPr>
          <a:xfrm>
            <a:off x="2649416" y="4003431"/>
            <a:ext cx="504092" cy="348109"/>
          </a:xfrm>
          <a:prstGeom prst="rect">
            <a:avLst/>
          </a:prstGeom>
          <a:noFill/>
        </p:spPr>
        <p:txBody>
          <a:bodyPr wrap="square" rtlCol="0">
            <a:spAutoFit/>
          </a:bodyPr>
          <a:lstStyle/>
          <a:p>
            <a:r>
              <a:rPr lang="fr-FR" sz="1662" dirty="0">
                <a:solidFill>
                  <a:srgbClr val="00B050"/>
                </a:solidFill>
              </a:rPr>
              <a:t>x(t)</a:t>
            </a:r>
          </a:p>
        </p:txBody>
      </p:sp>
      <p:sp>
        <p:nvSpPr>
          <p:cNvPr id="32" name="ZoneTexte 31"/>
          <p:cNvSpPr txBox="1"/>
          <p:nvPr/>
        </p:nvSpPr>
        <p:spPr>
          <a:xfrm>
            <a:off x="6107723" y="3944816"/>
            <a:ext cx="504092" cy="348109"/>
          </a:xfrm>
          <a:prstGeom prst="rect">
            <a:avLst/>
          </a:prstGeom>
          <a:noFill/>
        </p:spPr>
        <p:txBody>
          <a:bodyPr wrap="square" rtlCol="0">
            <a:spAutoFit/>
          </a:bodyPr>
          <a:lstStyle/>
          <a:p>
            <a:r>
              <a:rPr lang="fr-FR" sz="1662" dirty="0">
                <a:solidFill>
                  <a:srgbClr val="C00000"/>
                </a:solidFill>
              </a:rPr>
              <a:t>y(t</a:t>
            </a:r>
            <a:r>
              <a:rPr lang="fr-FR" sz="1662" dirty="0">
                <a:solidFill>
                  <a:srgbClr val="FF0000"/>
                </a:solidFill>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588478"/>
            <a:ext cx="9144000" cy="1029897"/>
          </a:xfrm>
          <a:prstGeom prst="rect">
            <a:avLst/>
          </a:prstGeom>
          <a:noFill/>
        </p:spPr>
        <p:txBody>
          <a:bodyPr wrap="square" rtlCol="0">
            <a:spAutoFit/>
          </a:bodyPr>
          <a:lstStyle/>
          <a:p>
            <a:r>
              <a:rPr lang="fr-FR" sz="2031" u="sng" dirty="0">
                <a:solidFill>
                  <a:srgbClr val="7030A0"/>
                </a:solidFill>
                <a:latin typeface="+mj-lt"/>
              </a:rPr>
              <a:t>De point de vue mathématique</a:t>
            </a:r>
            <a:r>
              <a:rPr lang="fr-FR" sz="2031" dirty="0">
                <a:solidFill>
                  <a:srgbClr val="0070C0"/>
                </a:solidFill>
                <a:latin typeface="+mj-lt"/>
              </a:rPr>
              <a:t>: </a:t>
            </a:r>
            <a:r>
              <a:rPr lang="fr-FR" sz="2031" dirty="0">
                <a:solidFill>
                  <a:srgbClr val="00B050"/>
                </a:solidFill>
                <a:latin typeface="+mj-lt"/>
              </a:rPr>
              <a:t>Un système linéaire est un système pour lequel les relations entre les grandeurs d’entrée et de sortie peuvent se mettre sous la forme d’un ensemble d’équations différentielles à coefficients constants. </a:t>
            </a:r>
          </a:p>
        </p:txBody>
      </p:sp>
      <p:graphicFrame>
        <p:nvGraphicFramePr>
          <p:cNvPr id="12" name="Objet 11"/>
          <p:cNvGraphicFramePr>
            <a:graphicFrameLocks noChangeAspect="1"/>
          </p:cNvGraphicFramePr>
          <p:nvPr/>
        </p:nvGraphicFramePr>
        <p:xfrm>
          <a:off x="219808" y="2747597"/>
          <a:ext cx="8638443" cy="728296"/>
        </p:xfrm>
        <a:graphic>
          <a:graphicData uri="http://schemas.openxmlformats.org/presentationml/2006/ole">
            <mc:AlternateContent xmlns:mc="http://schemas.openxmlformats.org/markup-compatibility/2006">
              <mc:Choice xmlns:v="urn:schemas-microsoft-com:vml" Requires="v">
                <p:oleObj spid="_x0000_s370692" name="Équation" r:id="rId3" imgW="5422680" imgH="457200" progId="Equation.3">
                  <p:embed/>
                </p:oleObj>
              </mc:Choice>
              <mc:Fallback>
                <p:oleObj name="Équation" r:id="rId3" imgW="5422680" imgH="457200" progId="Equation.3">
                  <p:embed/>
                  <p:pic>
                    <p:nvPicPr>
                      <p:cNvPr id="12" name="Obje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08" y="2747597"/>
                        <a:ext cx="8638443" cy="728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63" name="Object 11"/>
          <p:cNvGraphicFramePr>
            <a:graphicFrameLocks noChangeAspect="1"/>
          </p:cNvGraphicFramePr>
          <p:nvPr/>
        </p:nvGraphicFramePr>
        <p:xfrm>
          <a:off x="2731477" y="3745524"/>
          <a:ext cx="3654846" cy="953521"/>
        </p:xfrm>
        <a:graphic>
          <a:graphicData uri="http://schemas.openxmlformats.org/presentationml/2006/ole">
            <mc:AlternateContent xmlns:mc="http://schemas.openxmlformats.org/markup-compatibility/2006">
              <mc:Choice xmlns:v="urn:schemas-microsoft-com:vml" Requires="v">
                <p:oleObj spid="_x0000_s370693" name="Équation" r:id="rId5" imgW="1752480" imgH="457200" progId="Equation.3">
                  <p:embed/>
                </p:oleObj>
              </mc:Choice>
              <mc:Fallback>
                <p:oleObj name="Équation" r:id="rId5" imgW="1752480" imgH="457200" progId="Equation.3">
                  <p:embed/>
                  <p:pic>
                    <p:nvPicPr>
                      <p:cNvPr id="17716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1477" y="3745524"/>
                        <a:ext cx="3654846" cy="953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4929554"/>
            <a:ext cx="9144000" cy="1029897"/>
          </a:xfrm>
          <a:prstGeom prst="rect">
            <a:avLst/>
          </a:prstGeom>
          <a:noFill/>
        </p:spPr>
        <p:txBody>
          <a:bodyPr wrap="square" rtlCol="0">
            <a:spAutoFit/>
          </a:bodyPr>
          <a:lstStyle/>
          <a:p>
            <a:r>
              <a:rPr lang="fr-FR" sz="2031" dirty="0">
                <a:solidFill>
                  <a:srgbClr val="002060"/>
                </a:solidFill>
                <a:latin typeface="+mj-lt"/>
              </a:rPr>
              <a:t>Où les coefficients </a:t>
            </a:r>
            <a:r>
              <a:rPr lang="fr-FR" sz="2031" dirty="0" err="1">
                <a:solidFill>
                  <a:srgbClr val="002060"/>
                </a:solidFill>
                <a:latin typeface="+mj-lt"/>
              </a:rPr>
              <a:t>a</a:t>
            </a:r>
            <a:r>
              <a:rPr lang="fr-FR" sz="2031" baseline="-25000" dirty="0" err="1">
                <a:solidFill>
                  <a:srgbClr val="002060"/>
                </a:solidFill>
                <a:latin typeface="+mj-lt"/>
              </a:rPr>
              <a:t>k</a:t>
            </a:r>
            <a:r>
              <a:rPr lang="fr-FR" sz="2031" dirty="0">
                <a:solidFill>
                  <a:srgbClr val="002060"/>
                </a:solidFill>
                <a:latin typeface="+mj-lt"/>
              </a:rPr>
              <a:t> et </a:t>
            </a:r>
            <a:r>
              <a:rPr lang="fr-FR" sz="2031" dirty="0" err="1">
                <a:solidFill>
                  <a:srgbClr val="002060"/>
                </a:solidFill>
                <a:latin typeface="+mj-lt"/>
              </a:rPr>
              <a:t>b</a:t>
            </a:r>
            <a:r>
              <a:rPr lang="fr-FR" sz="2031" baseline="-25000" dirty="0" err="1">
                <a:solidFill>
                  <a:srgbClr val="002060"/>
                </a:solidFill>
                <a:latin typeface="+mj-lt"/>
              </a:rPr>
              <a:t>l</a:t>
            </a:r>
            <a:r>
              <a:rPr lang="fr-FR" sz="2031" dirty="0">
                <a:solidFill>
                  <a:srgbClr val="002060"/>
                </a:solidFill>
                <a:latin typeface="+mj-lt"/>
              </a:rPr>
              <a:t> sont des constantes réelles</a:t>
            </a:r>
          </a:p>
          <a:p>
            <a:endParaRPr lang="fr-FR" sz="2031" dirty="0">
              <a:latin typeface="+mj-lt"/>
            </a:endParaRPr>
          </a:p>
          <a:p>
            <a:r>
              <a:rPr lang="fr-FR" sz="2031" dirty="0">
                <a:solidFill>
                  <a:srgbClr val="C00000"/>
                </a:solidFill>
                <a:latin typeface="+mj-lt"/>
              </a:rPr>
              <a:t>Généralement N≥M.   </a:t>
            </a:r>
            <a:r>
              <a:rPr lang="fr-FR" sz="2031" u="sng" dirty="0">
                <a:solidFill>
                  <a:srgbClr val="C00000"/>
                </a:solidFill>
                <a:latin typeface="+mj-lt"/>
              </a:rPr>
              <a:t>On dit alors que le système est d’ordre N</a:t>
            </a:r>
          </a:p>
        </p:txBody>
      </p:sp>
      <p:sp>
        <p:nvSpPr>
          <p:cNvPr id="8" name="ZoneTexte 7"/>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DEFINITION D’UN SLIT</a:t>
            </a:r>
          </a:p>
        </p:txBody>
      </p:sp>
      <p:sp>
        <p:nvSpPr>
          <p:cNvPr id="9" name="ZoneTexte 8"/>
          <p:cNvSpPr txBox="1"/>
          <p:nvPr/>
        </p:nvSpPr>
        <p:spPr>
          <a:xfrm>
            <a:off x="0" y="1072662"/>
            <a:ext cx="6553200" cy="404854"/>
          </a:xfrm>
          <a:prstGeom prst="rect">
            <a:avLst/>
          </a:prstGeom>
          <a:noFill/>
        </p:spPr>
        <p:txBody>
          <a:bodyPr wrap="square" rtlCol="0">
            <a:spAutoFit/>
          </a:bodyPr>
          <a:lstStyle/>
          <a:p>
            <a:r>
              <a:rPr lang="fr-FR" sz="2031" u="sng" dirty="0">
                <a:solidFill>
                  <a:srgbClr val="002060"/>
                </a:solidFill>
                <a:latin typeface="+mj-lt"/>
              </a:rPr>
              <a:t>1. Système linéaire: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0" y="1072662"/>
            <a:ext cx="9144000" cy="3530069"/>
          </a:xfrm>
          <a:prstGeom prst="rect">
            <a:avLst/>
          </a:prstGeom>
          <a:noFill/>
        </p:spPr>
        <p:txBody>
          <a:bodyPr wrap="square" rtlCol="0">
            <a:spAutoFit/>
          </a:bodyPr>
          <a:lstStyle/>
          <a:p>
            <a:r>
              <a:rPr lang="fr-FR" sz="2031" u="sng" dirty="0">
                <a:latin typeface="+mj-lt"/>
              </a:rPr>
              <a:t>2</a:t>
            </a:r>
            <a:r>
              <a:rPr lang="fr-FR" sz="2031" u="sng" dirty="0">
                <a:solidFill>
                  <a:srgbClr val="002060"/>
                </a:solidFill>
                <a:latin typeface="+mj-lt"/>
              </a:rPr>
              <a:t>. Système Invariant dans le temps:</a:t>
            </a:r>
          </a:p>
          <a:p>
            <a:endParaRPr lang="fr-FR" sz="2031" u="sng" dirty="0">
              <a:latin typeface="+mj-lt"/>
            </a:endParaRPr>
          </a:p>
          <a:p>
            <a:pPr algn="just"/>
            <a:r>
              <a:rPr lang="fr-FR" sz="2031" dirty="0">
                <a:solidFill>
                  <a:srgbClr val="7030A0"/>
                </a:solidFill>
                <a:latin typeface="+mj-lt"/>
              </a:rPr>
              <a:t>Un système est invariant lorsque les caractéristiques de comportement ne se modifient pas dans le temps. Autrement dit, un système est invariant lorsque sa réponse (sa sortie) de dépend pas de l’instant ou on applique le signal d’entrée.</a:t>
            </a:r>
          </a:p>
          <a:p>
            <a:endParaRPr lang="fr-FR" sz="2031" dirty="0">
              <a:latin typeface="+mj-lt"/>
            </a:endParaRPr>
          </a:p>
          <a:p>
            <a:r>
              <a:rPr lang="fr-FR" sz="2031" dirty="0">
                <a:latin typeface="+mj-lt"/>
              </a:rPr>
              <a:t> </a:t>
            </a:r>
            <a:r>
              <a:rPr lang="fr-FR" sz="2031" dirty="0">
                <a:solidFill>
                  <a:srgbClr val="00B050"/>
                </a:solidFill>
                <a:latin typeface="+mj-lt"/>
              </a:rPr>
              <a:t>Pour une entrée               un système invariant donne </a:t>
            </a:r>
          </a:p>
          <a:p>
            <a:endParaRPr lang="fr-FR" sz="2031" dirty="0">
              <a:latin typeface="+mj-lt"/>
            </a:endParaRPr>
          </a:p>
          <a:p>
            <a:r>
              <a:rPr lang="fr-FR" sz="2031" dirty="0">
                <a:solidFill>
                  <a:srgbClr val="FF0000"/>
                </a:solidFill>
                <a:latin typeface="+mj-lt"/>
              </a:rPr>
              <a:t>Alors pour une entrée                      il doit donner  </a:t>
            </a:r>
          </a:p>
          <a:p>
            <a:endParaRPr lang="fr-FR" sz="2031" dirty="0">
              <a:latin typeface="+mj-lt"/>
            </a:endParaRPr>
          </a:p>
          <a:p>
            <a:r>
              <a:rPr lang="fr-FR" sz="2031" u="sng" dirty="0">
                <a:effectLst>
                  <a:outerShdw blurRad="38100" dist="38100" dir="2700000" algn="tl">
                    <a:srgbClr val="000000">
                      <a:alpha val="43137"/>
                    </a:srgbClr>
                  </a:outerShdw>
                </a:effectLst>
                <a:latin typeface="+mj-lt"/>
              </a:rPr>
              <a:t>Exemple 1: Système invariant</a:t>
            </a:r>
            <a:r>
              <a:rPr lang="fr-FR" sz="2031" dirty="0">
                <a:effectLst>
                  <a:outerShdw blurRad="38100" dist="38100" dir="2700000" algn="tl">
                    <a:srgbClr val="000000">
                      <a:alpha val="43137"/>
                    </a:srgbClr>
                  </a:outerShdw>
                </a:effectLst>
                <a:latin typeface="+mj-lt"/>
              </a:rPr>
              <a:t>                                       </a:t>
            </a:r>
            <a:r>
              <a:rPr lang="fr-FR" sz="2031" u="sng" dirty="0">
                <a:effectLst>
                  <a:outerShdw blurRad="38100" dist="38100" dir="2700000" algn="tl">
                    <a:srgbClr val="000000">
                      <a:alpha val="43137"/>
                    </a:srgbClr>
                  </a:outerShdw>
                </a:effectLst>
                <a:latin typeface="+mj-lt"/>
              </a:rPr>
              <a:t>Exemple 2: Système variant</a:t>
            </a:r>
          </a:p>
        </p:txBody>
      </p:sp>
      <p:graphicFrame>
        <p:nvGraphicFramePr>
          <p:cNvPr id="178179" name="Object 3"/>
          <p:cNvGraphicFramePr>
            <a:graphicFrameLocks noChangeAspect="1"/>
          </p:cNvGraphicFramePr>
          <p:nvPr/>
        </p:nvGraphicFramePr>
        <p:xfrm>
          <a:off x="1878624" y="2941028"/>
          <a:ext cx="596412" cy="454269"/>
        </p:xfrm>
        <a:graphic>
          <a:graphicData uri="http://schemas.openxmlformats.org/presentationml/2006/ole">
            <mc:AlternateContent xmlns:mc="http://schemas.openxmlformats.org/markup-compatibility/2006">
              <mc:Choice xmlns:v="urn:schemas-microsoft-com:vml" Requires="v">
                <p:oleObj spid="_x0000_s371718" name="Équation" r:id="rId3" imgW="317160" imgH="241200" progId="Equation.3">
                  <p:embed/>
                </p:oleObj>
              </mc:Choice>
              <mc:Fallback>
                <p:oleObj name="Équation" r:id="rId3" imgW="317160" imgH="241200" progId="Equation.3">
                  <p:embed/>
                  <p:pic>
                    <p:nvPicPr>
                      <p:cNvPr id="1781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624" y="2941028"/>
                        <a:ext cx="596412" cy="454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4"/>
          <p:cNvGraphicFramePr>
            <a:graphicFrameLocks noChangeAspect="1"/>
          </p:cNvGraphicFramePr>
          <p:nvPr/>
        </p:nvGraphicFramePr>
        <p:xfrm>
          <a:off x="5653454" y="2917582"/>
          <a:ext cx="619858" cy="452803"/>
        </p:xfrm>
        <a:graphic>
          <a:graphicData uri="http://schemas.openxmlformats.org/presentationml/2006/ole">
            <mc:AlternateContent xmlns:mc="http://schemas.openxmlformats.org/markup-compatibility/2006">
              <mc:Choice xmlns:v="urn:schemas-microsoft-com:vml" Requires="v">
                <p:oleObj spid="_x0000_s371719" name="Équation" r:id="rId5" imgW="330120" imgH="241200" progId="Equation.3">
                  <p:embed/>
                </p:oleObj>
              </mc:Choice>
              <mc:Fallback>
                <p:oleObj name="Équation" r:id="rId5" imgW="330120" imgH="241200" progId="Equation.3">
                  <p:embed/>
                  <p:pic>
                    <p:nvPicPr>
                      <p:cNvPr id="17818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454" y="2917582"/>
                        <a:ext cx="619858" cy="452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1" name="Object 5"/>
          <p:cNvGraphicFramePr>
            <a:graphicFrameLocks noChangeAspect="1"/>
          </p:cNvGraphicFramePr>
          <p:nvPr/>
        </p:nvGraphicFramePr>
        <p:xfrm>
          <a:off x="2508739" y="3527182"/>
          <a:ext cx="977412" cy="454269"/>
        </p:xfrm>
        <a:graphic>
          <a:graphicData uri="http://schemas.openxmlformats.org/presentationml/2006/ole">
            <mc:AlternateContent xmlns:mc="http://schemas.openxmlformats.org/markup-compatibility/2006">
              <mc:Choice xmlns:v="urn:schemas-microsoft-com:vml" Requires="v">
                <p:oleObj spid="_x0000_s371720" name="Équation" r:id="rId7" imgW="520560" imgH="241200" progId="Equation.3">
                  <p:embed/>
                </p:oleObj>
              </mc:Choice>
              <mc:Fallback>
                <p:oleObj name="Équation" r:id="rId7" imgW="520560" imgH="241200" progId="Equation.3">
                  <p:embed/>
                  <p:pic>
                    <p:nvPicPr>
                      <p:cNvPr id="17818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739" y="3527182"/>
                        <a:ext cx="977412" cy="454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2" name="Object 6"/>
          <p:cNvGraphicFramePr>
            <a:graphicFrameLocks noChangeAspect="1"/>
          </p:cNvGraphicFramePr>
          <p:nvPr/>
        </p:nvGraphicFramePr>
        <p:xfrm>
          <a:off x="5205046" y="3527182"/>
          <a:ext cx="1002323" cy="452803"/>
        </p:xfrm>
        <a:graphic>
          <a:graphicData uri="http://schemas.openxmlformats.org/presentationml/2006/ole">
            <mc:AlternateContent xmlns:mc="http://schemas.openxmlformats.org/markup-compatibility/2006">
              <mc:Choice xmlns:v="urn:schemas-microsoft-com:vml" Requires="v">
                <p:oleObj spid="_x0000_s371721" name="Équation" r:id="rId9" imgW="533160" imgH="241200" progId="Equation.3">
                  <p:embed/>
                </p:oleObj>
              </mc:Choice>
              <mc:Fallback>
                <p:oleObj name="Équation" r:id="rId9" imgW="533160" imgH="241200" progId="Equation.3">
                  <p:embed/>
                  <p:pic>
                    <p:nvPicPr>
                      <p:cNvPr id="17818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5046" y="3527182"/>
                        <a:ext cx="1002323" cy="452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8183" name="Picture 7"/>
          <p:cNvPicPr>
            <a:picLocks noChangeAspect="1" noChangeArrowheads="1"/>
          </p:cNvPicPr>
          <p:nvPr/>
        </p:nvPicPr>
        <p:blipFill>
          <a:blip r:embed="rId11"/>
          <a:srcRect/>
          <a:stretch>
            <a:fillRect/>
          </a:stretch>
        </p:blipFill>
        <p:spPr bwMode="auto">
          <a:xfrm>
            <a:off x="304801" y="4784482"/>
            <a:ext cx="2716823" cy="1063869"/>
          </a:xfrm>
          <a:prstGeom prst="rect">
            <a:avLst/>
          </a:prstGeom>
          <a:noFill/>
          <a:ln w="9525">
            <a:noFill/>
            <a:miter lim="800000"/>
            <a:headEnd/>
            <a:tailEnd/>
          </a:ln>
          <a:effectLst/>
        </p:spPr>
      </p:pic>
      <p:pic>
        <p:nvPicPr>
          <p:cNvPr id="178184" name="Picture 8"/>
          <p:cNvPicPr>
            <a:picLocks noChangeAspect="1" noChangeArrowheads="1"/>
          </p:cNvPicPr>
          <p:nvPr/>
        </p:nvPicPr>
        <p:blipFill>
          <a:blip r:embed="rId12"/>
          <a:srcRect/>
          <a:stretch>
            <a:fillRect/>
          </a:stretch>
        </p:blipFill>
        <p:spPr bwMode="auto">
          <a:xfrm>
            <a:off x="5268059" y="4700954"/>
            <a:ext cx="3859823" cy="1863969"/>
          </a:xfrm>
          <a:prstGeom prst="rect">
            <a:avLst/>
          </a:prstGeom>
          <a:noFill/>
          <a:ln w="9525">
            <a:noFill/>
            <a:miter lim="800000"/>
            <a:headEnd/>
            <a:tailEnd/>
          </a:ln>
          <a:effectLst/>
        </p:spPr>
      </p:pic>
      <p:sp>
        <p:nvSpPr>
          <p:cNvPr id="10" name="ZoneTexte 9"/>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DEFINITION D’UN SLIT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91032"/>
            <a:ext cx="9144000" cy="4069256"/>
          </a:xfrm>
          <a:prstGeom prst="rect">
            <a:avLst/>
          </a:prstGeom>
        </p:spPr>
        <p:txBody>
          <a:bodyPr wrap="square">
            <a:spAutoFit/>
          </a:bodyPr>
          <a:lstStyle/>
          <a:p>
            <a:r>
              <a:rPr lang="fr-FR" sz="1662" u="sng" dirty="0"/>
              <a:t>4</a:t>
            </a:r>
            <a:r>
              <a:rPr lang="fr-FR" sz="2031" u="sng" dirty="0">
                <a:solidFill>
                  <a:srgbClr val="0070C0"/>
                </a:solidFill>
                <a:latin typeface="+mj-lt"/>
              </a:rPr>
              <a:t>. Réponse </a:t>
            </a:r>
            <a:r>
              <a:rPr lang="fr-FR" sz="2031" u="sng" dirty="0" err="1">
                <a:solidFill>
                  <a:srgbClr val="0070C0"/>
                </a:solidFill>
                <a:latin typeface="+mj-lt"/>
              </a:rPr>
              <a:t>impulsionnelle</a:t>
            </a:r>
            <a:r>
              <a:rPr lang="fr-FR" sz="2031" u="sng" dirty="0">
                <a:solidFill>
                  <a:srgbClr val="0070C0"/>
                </a:solidFill>
                <a:latin typeface="+mj-lt"/>
              </a:rPr>
              <a:t> d’un SLIT:</a:t>
            </a:r>
          </a:p>
          <a:p>
            <a:endParaRPr lang="fr-FR" sz="1662" u="sng" dirty="0"/>
          </a:p>
          <a:p>
            <a:pPr algn="just"/>
            <a:r>
              <a:rPr lang="fr-FR" sz="1846" dirty="0">
                <a:solidFill>
                  <a:srgbClr val="00B050"/>
                </a:solidFill>
                <a:latin typeface="+mj-lt"/>
              </a:rPr>
              <a:t>La réponse </a:t>
            </a:r>
            <a:r>
              <a:rPr lang="fr-FR" sz="1846" dirty="0" err="1">
                <a:solidFill>
                  <a:srgbClr val="00B050"/>
                </a:solidFill>
                <a:latin typeface="+mj-lt"/>
              </a:rPr>
              <a:t>impulsionnelle</a:t>
            </a:r>
            <a:r>
              <a:rPr lang="fr-FR" sz="1846" dirty="0">
                <a:solidFill>
                  <a:srgbClr val="00B050"/>
                </a:solidFill>
                <a:latin typeface="+mj-lt"/>
              </a:rPr>
              <a:t> d’un SLIT, souvent notée h(t), est la sortie du système lorsque son entrée est une impulsion de Dirac.</a:t>
            </a:r>
          </a:p>
          <a:p>
            <a:pPr algn="just"/>
            <a:endParaRPr lang="fr-FR" sz="1846" dirty="0">
              <a:latin typeface="+mj-lt"/>
            </a:endParaRPr>
          </a:p>
          <a:p>
            <a:pPr>
              <a:buFont typeface="Wingdings" pitchFamily="2" charset="2"/>
              <a:buChar char="q"/>
            </a:pPr>
            <a:r>
              <a:rPr lang="fr-FR" sz="1846" dirty="0">
                <a:latin typeface="+mj-lt"/>
              </a:rPr>
              <a:t> </a:t>
            </a:r>
            <a:r>
              <a:rPr lang="fr-FR" sz="1846" dirty="0">
                <a:solidFill>
                  <a:srgbClr val="002060"/>
                </a:solidFill>
                <a:latin typeface="+mj-lt"/>
              </a:rPr>
              <a:t>pour                        alors </a:t>
            </a:r>
          </a:p>
          <a:p>
            <a:pPr>
              <a:buFont typeface="Wingdings" pitchFamily="2" charset="2"/>
              <a:buChar char="q"/>
            </a:pPr>
            <a:endParaRPr lang="fr-FR" sz="1846" dirty="0">
              <a:latin typeface="+mj-lt"/>
            </a:endParaRPr>
          </a:p>
          <a:p>
            <a:pPr>
              <a:buFont typeface="Wingdings" pitchFamily="2" charset="2"/>
              <a:buChar char="q"/>
            </a:pPr>
            <a:r>
              <a:rPr lang="fr-FR" sz="1846" dirty="0">
                <a:latin typeface="+mj-lt"/>
              </a:rPr>
              <a:t> </a:t>
            </a:r>
            <a:r>
              <a:rPr lang="fr-FR" sz="1846" dirty="0">
                <a:solidFill>
                  <a:srgbClr val="C00000"/>
                </a:solidFill>
                <a:latin typeface="+mj-lt"/>
              </a:rPr>
              <a:t>De même si nous avons une entrée                             la sortie sera </a:t>
            </a:r>
          </a:p>
          <a:p>
            <a:endParaRPr lang="fr-FR" sz="1846" dirty="0">
              <a:latin typeface="+mj-lt"/>
            </a:endParaRPr>
          </a:p>
          <a:p>
            <a:pPr>
              <a:buFont typeface="Wingdings" pitchFamily="2" charset="2"/>
              <a:buChar char="q"/>
            </a:pPr>
            <a:r>
              <a:rPr lang="fr-FR" sz="1846" dirty="0">
                <a:latin typeface="+mj-lt"/>
              </a:rPr>
              <a:t> </a:t>
            </a:r>
            <a:r>
              <a:rPr lang="fr-FR" sz="1846" dirty="0">
                <a:solidFill>
                  <a:schemeClr val="tx1">
                    <a:lumMod val="75000"/>
                    <a:lumOff val="25000"/>
                  </a:schemeClr>
                </a:solidFill>
                <a:latin typeface="+mj-lt"/>
              </a:rPr>
              <a:t>De même si l’entrée est</a:t>
            </a:r>
          </a:p>
          <a:p>
            <a:endParaRPr lang="fr-FR" sz="1846" dirty="0">
              <a:solidFill>
                <a:schemeClr val="tx1">
                  <a:lumMod val="75000"/>
                  <a:lumOff val="25000"/>
                </a:schemeClr>
              </a:solidFill>
              <a:latin typeface="+mj-lt"/>
            </a:endParaRPr>
          </a:p>
          <a:p>
            <a:r>
              <a:rPr lang="fr-FR" sz="1846" dirty="0">
                <a:solidFill>
                  <a:schemeClr val="tx1">
                    <a:lumMod val="75000"/>
                    <a:lumOff val="25000"/>
                  </a:schemeClr>
                </a:solidFill>
                <a:latin typeface="+mj-lt"/>
              </a:rPr>
              <a:t>La sortie sera  </a:t>
            </a:r>
          </a:p>
          <a:p>
            <a:endParaRPr lang="fr-FR" sz="1846" dirty="0">
              <a:solidFill>
                <a:schemeClr val="tx1">
                  <a:lumMod val="75000"/>
                  <a:lumOff val="25000"/>
                </a:schemeClr>
              </a:solidFill>
              <a:latin typeface="+mj-lt"/>
            </a:endParaRPr>
          </a:p>
          <a:p>
            <a:r>
              <a:rPr lang="fr-FR" sz="1846" dirty="0">
                <a:solidFill>
                  <a:schemeClr val="tx1">
                    <a:lumMod val="75000"/>
                    <a:lumOff val="25000"/>
                  </a:schemeClr>
                </a:solidFill>
                <a:latin typeface="+mj-lt"/>
              </a:rPr>
              <a:t>En tenant compte à la fois de la linéarité et de l’invariance du système </a:t>
            </a:r>
          </a:p>
        </p:txBody>
      </p:sp>
      <p:sp>
        <p:nvSpPr>
          <p:cNvPr id="9" name="ZoneTexte 8"/>
          <p:cNvSpPr txBox="1"/>
          <p:nvPr/>
        </p:nvSpPr>
        <p:spPr>
          <a:xfrm>
            <a:off x="0" y="1166446"/>
            <a:ext cx="9144000" cy="973152"/>
          </a:xfrm>
          <a:prstGeom prst="rect">
            <a:avLst/>
          </a:prstGeom>
          <a:noFill/>
        </p:spPr>
        <p:txBody>
          <a:bodyPr wrap="square" rtlCol="0">
            <a:spAutoFit/>
          </a:bodyPr>
          <a:lstStyle/>
          <a:p>
            <a:r>
              <a:rPr lang="fr-FR" sz="2031" u="sng" dirty="0">
                <a:solidFill>
                  <a:srgbClr val="0070C0"/>
                </a:solidFill>
                <a:latin typeface="+mj-lt"/>
              </a:rPr>
              <a:t>3. Système causal:</a:t>
            </a:r>
          </a:p>
          <a:p>
            <a:endParaRPr lang="fr-FR" sz="1662" u="sng" dirty="0"/>
          </a:p>
          <a:p>
            <a:r>
              <a:rPr lang="fr-FR" sz="2031" dirty="0">
                <a:solidFill>
                  <a:srgbClr val="7030A0"/>
                </a:solidFill>
                <a:latin typeface="+mj-lt"/>
              </a:rPr>
              <a:t>Un système est causal si pour toute entrée causal, la sortie doit être causal</a:t>
            </a:r>
          </a:p>
        </p:txBody>
      </p:sp>
      <p:graphicFrame>
        <p:nvGraphicFramePr>
          <p:cNvPr id="10" name="Objet 9"/>
          <p:cNvGraphicFramePr>
            <a:graphicFrameLocks noChangeAspect="1"/>
          </p:cNvGraphicFramePr>
          <p:nvPr/>
        </p:nvGraphicFramePr>
        <p:xfrm>
          <a:off x="873369" y="3843704"/>
          <a:ext cx="1217733" cy="405911"/>
        </p:xfrm>
        <a:graphic>
          <a:graphicData uri="http://schemas.openxmlformats.org/presentationml/2006/ole">
            <mc:AlternateContent xmlns:mc="http://schemas.openxmlformats.org/markup-compatibility/2006">
              <mc:Choice xmlns:v="urn:schemas-microsoft-com:vml" Requires="v">
                <p:oleObj spid="_x0000_s372744" name="Équation" r:id="rId3" imgW="647640" imgH="215640" progId="Equation.3">
                  <p:embed/>
                </p:oleObj>
              </mc:Choice>
              <mc:Fallback>
                <p:oleObj name="Équation" r:id="rId3" imgW="647640" imgH="215640" progId="Equation.3">
                  <p:embed/>
                  <p:pic>
                    <p:nvPicPr>
                      <p:cNvPr id="10" name="Obje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69" y="3843704"/>
                        <a:ext cx="1217733"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7" name="Object 7"/>
          <p:cNvGraphicFramePr>
            <a:graphicFrameLocks noChangeAspect="1"/>
          </p:cNvGraphicFramePr>
          <p:nvPr/>
        </p:nvGraphicFramePr>
        <p:xfrm>
          <a:off x="2725616" y="3808536"/>
          <a:ext cx="1217735" cy="405911"/>
        </p:xfrm>
        <a:graphic>
          <a:graphicData uri="http://schemas.openxmlformats.org/presentationml/2006/ole">
            <mc:AlternateContent xmlns:mc="http://schemas.openxmlformats.org/markup-compatibility/2006">
              <mc:Choice xmlns:v="urn:schemas-microsoft-com:vml" Requires="v">
                <p:oleObj spid="_x0000_s372745" name="Équation" r:id="rId5" imgW="647640" imgH="215640" progId="Equation.3">
                  <p:embed/>
                </p:oleObj>
              </mc:Choice>
              <mc:Fallback>
                <p:oleObj name="Équation" r:id="rId5" imgW="647640" imgH="215640" progId="Equation.3">
                  <p:embed/>
                  <p:pic>
                    <p:nvPicPr>
                      <p:cNvPr id="1792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5616" y="3808536"/>
                        <a:ext cx="1217735"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8" name="Object 8"/>
          <p:cNvGraphicFramePr>
            <a:graphicFrameLocks noChangeAspect="1"/>
          </p:cNvGraphicFramePr>
          <p:nvPr/>
        </p:nvGraphicFramePr>
        <p:xfrm>
          <a:off x="3637085" y="4359520"/>
          <a:ext cx="1598735" cy="405911"/>
        </p:xfrm>
        <a:graphic>
          <a:graphicData uri="http://schemas.openxmlformats.org/presentationml/2006/ole">
            <mc:AlternateContent xmlns:mc="http://schemas.openxmlformats.org/markup-compatibility/2006">
              <mc:Choice xmlns:v="urn:schemas-microsoft-com:vml" Requires="v">
                <p:oleObj spid="_x0000_s372746" name="Équation" r:id="rId7" imgW="850680" imgH="215640" progId="Equation.3">
                  <p:embed/>
                </p:oleObj>
              </mc:Choice>
              <mc:Fallback>
                <p:oleObj name="Équation" r:id="rId7" imgW="850680" imgH="215640" progId="Equation.3">
                  <p:embed/>
                  <p:pic>
                    <p:nvPicPr>
                      <p:cNvPr id="17920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7085" y="4359520"/>
                        <a:ext cx="1598735"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9" name="Object 9"/>
          <p:cNvGraphicFramePr>
            <a:graphicFrameLocks noChangeAspect="1"/>
          </p:cNvGraphicFramePr>
          <p:nvPr/>
        </p:nvGraphicFramePr>
        <p:xfrm>
          <a:off x="6520962" y="4277459"/>
          <a:ext cx="1598735" cy="405911"/>
        </p:xfrm>
        <a:graphic>
          <a:graphicData uri="http://schemas.openxmlformats.org/presentationml/2006/ole">
            <mc:AlternateContent xmlns:mc="http://schemas.openxmlformats.org/markup-compatibility/2006">
              <mc:Choice xmlns:v="urn:schemas-microsoft-com:vml" Requires="v">
                <p:oleObj spid="_x0000_s372747" name="Équation" r:id="rId9" imgW="850680" imgH="215640" progId="Equation.3">
                  <p:embed/>
                </p:oleObj>
              </mc:Choice>
              <mc:Fallback>
                <p:oleObj name="Équation" r:id="rId9" imgW="850680" imgH="215640" progId="Equation.3">
                  <p:embed/>
                  <p:pic>
                    <p:nvPicPr>
                      <p:cNvPr id="17920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0962" y="4277459"/>
                        <a:ext cx="1598735" cy="405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10" name="Object 10"/>
          <p:cNvGraphicFramePr>
            <a:graphicFrameLocks noChangeAspect="1"/>
          </p:cNvGraphicFramePr>
          <p:nvPr/>
        </p:nvGraphicFramePr>
        <p:xfrm>
          <a:off x="2565890" y="4875336"/>
          <a:ext cx="4821115" cy="429357"/>
        </p:xfrm>
        <a:graphic>
          <a:graphicData uri="http://schemas.openxmlformats.org/presentationml/2006/ole">
            <mc:AlternateContent xmlns:mc="http://schemas.openxmlformats.org/markup-compatibility/2006">
              <mc:Choice xmlns:v="urn:schemas-microsoft-com:vml" Requires="v">
                <p:oleObj spid="_x0000_s372748" name="Équation" r:id="rId11" imgW="2565360" imgH="228600" progId="Equation.3">
                  <p:embed/>
                </p:oleObj>
              </mc:Choice>
              <mc:Fallback>
                <p:oleObj name="Équation" r:id="rId11" imgW="2565360" imgH="228600" progId="Equation.3">
                  <p:embed/>
                  <p:pic>
                    <p:nvPicPr>
                      <p:cNvPr id="17921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5890" y="4875336"/>
                        <a:ext cx="4821115" cy="429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11" name="Object 11"/>
          <p:cNvGraphicFramePr>
            <a:graphicFrameLocks noChangeAspect="1"/>
          </p:cNvGraphicFramePr>
          <p:nvPr/>
        </p:nvGraphicFramePr>
        <p:xfrm>
          <a:off x="1604597" y="5461490"/>
          <a:ext cx="4772757" cy="429357"/>
        </p:xfrm>
        <a:graphic>
          <a:graphicData uri="http://schemas.openxmlformats.org/presentationml/2006/ole">
            <mc:AlternateContent xmlns:mc="http://schemas.openxmlformats.org/markup-compatibility/2006">
              <mc:Choice xmlns:v="urn:schemas-microsoft-com:vml" Requires="v">
                <p:oleObj spid="_x0000_s372749" name="Équation" r:id="rId13" imgW="2539800" imgH="228600" progId="Equation.3">
                  <p:embed/>
                </p:oleObj>
              </mc:Choice>
              <mc:Fallback>
                <p:oleObj name="Équation" r:id="rId13" imgW="2539800" imgH="228600" progId="Equation.3">
                  <p:embed/>
                  <p:pic>
                    <p:nvPicPr>
                      <p:cNvPr id="17921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4597" y="5461490"/>
                        <a:ext cx="4772757" cy="429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DEFINITION D’UN SLIT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8722" name="Picture 2"/>
          <p:cNvPicPr>
            <a:picLocks noChangeAspect="1" noChangeArrowheads="1"/>
          </p:cNvPicPr>
          <p:nvPr/>
        </p:nvPicPr>
        <p:blipFill>
          <a:blip r:embed="rId2"/>
          <a:srcRect/>
          <a:stretch>
            <a:fillRect/>
          </a:stretch>
        </p:blipFill>
        <p:spPr bwMode="auto">
          <a:xfrm>
            <a:off x="0" y="1760636"/>
            <a:ext cx="3049449" cy="30600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a:srcRect/>
          <a:stretch>
            <a:fillRect/>
          </a:stretch>
        </p:blipFill>
        <p:spPr bwMode="auto">
          <a:xfrm>
            <a:off x="3000364" y="1785926"/>
            <a:ext cx="3060000" cy="306000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4"/>
          <a:srcRect/>
          <a:stretch>
            <a:fillRect/>
          </a:stretch>
        </p:blipFill>
        <p:spPr bwMode="auto">
          <a:xfrm>
            <a:off x="6072198" y="1797760"/>
            <a:ext cx="3060000" cy="3060000"/>
          </a:xfrm>
          <a:prstGeom prst="rect">
            <a:avLst/>
          </a:prstGeom>
          <a:noFill/>
          <a:ln w="9525">
            <a:noFill/>
            <a:miter lim="800000"/>
            <a:headEnd/>
            <a:tailEnd/>
          </a:ln>
          <a:effectLst/>
        </p:spPr>
      </p:pic>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sp>
        <p:nvSpPr>
          <p:cNvPr id="13" name="ZoneTexte 12"/>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Barbara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4502150" y="3001109"/>
          <a:ext cx="139700" cy="268166"/>
        </p:xfrm>
        <a:graphic>
          <a:graphicData uri="http://schemas.openxmlformats.org/presentationml/2006/ole">
            <mc:AlternateContent xmlns:mc="http://schemas.openxmlformats.org/markup-compatibility/2006">
              <mc:Choice xmlns:v="urn:schemas-microsoft-com:vml" Requires="v">
                <p:oleObj spid="_x0000_s373770" name="Équation" r:id="rId4" imgW="139680" imgH="291960" progId="Equation.3">
                  <p:embed/>
                </p:oleObj>
              </mc:Choice>
              <mc:Fallback>
                <p:oleObj name="Équation" r:id="rId4" imgW="139680" imgH="291960" progId="Equation.3">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001109"/>
                        <a:ext cx="139700" cy="268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502150" y="3001109"/>
          <a:ext cx="139700" cy="268166"/>
        </p:xfrm>
        <a:graphic>
          <a:graphicData uri="http://schemas.openxmlformats.org/presentationml/2006/ole">
            <mc:AlternateContent xmlns:mc="http://schemas.openxmlformats.org/markup-compatibility/2006">
              <mc:Choice xmlns:v="urn:schemas-microsoft-com:vml" Requires="v">
                <p:oleObj spid="_x0000_s373771" name="Équation" r:id="rId6" imgW="139680" imgH="291960" progId="Equation.3">
                  <p:embed/>
                </p:oleObj>
              </mc:Choice>
              <mc:Fallback>
                <p:oleObj name="Équation" r:id="rId6" imgW="139680" imgH="291960" progId="Equation.3">
                  <p:embed/>
                  <p:pic>
                    <p:nvPicPr>
                      <p:cNvPr id="30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001109"/>
                        <a:ext cx="139700" cy="268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7" name="Object 25"/>
          <p:cNvGraphicFramePr>
            <a:graphicFrameLocks noChangeAspect="1"/>
          </p:cNvGraphicFramePr>
          <p:nvPr/>
        </p:nvGraphicFramePr>
        <p:xfrm>
          <a:off x="0" y="4003431"/>
          <a:ext cx="2527788" cy="386862"/>
        </p:xfrm>
        <a:graphic>
          <a:graphicData uri="http://schemas.openxmlformats.org/presentationml/2006/ole">
            <mc:AlternateContent xmlns:mc="http://schemas.openxmlformats.org/markup-compatibility/2006">
              <mc:Choice xmlns:v="urn:schemas-microsoft-com:vml" Requires="v">
                <p:oleObj spid="_x0000_s373772" name="Équation" r:id="rId8" imgW="1015920" imgH="203040" progId="Equation.3">
                  <p:embed/>
                </p:oleObj>
              </mc:Choice>
              <mc:Fallback>
                <p:oleObj name="Équation" r:id="rId8" imgW="1015920" imgH="203040" progId="Equation.3">
                  <p:embed/>
                  <p:pic>
                    <p:nvPicPr>
                      <p:cNvPr id="309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003431"/>
                        <a:ext cx="2527788" cy="38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
        <p:nvSpPr>
          <p:cNvPr id="15" name="ZoneTexte 14"/>
          <p:cNvSpPr txBox="1"/>
          <p:nvPr/>
        </p:nvSpPr>
        <p:spPr>
          <a:xfrm>
            <a:off x="0" y="967154"/>
            <a:ext cx="9144000" cy="717376"/>
          </a:xfrm>
          <a:prstGeom prst="rect">
            <a:avLst/>
          </a:prstGeom>
          <a:noFill/>
        </p:spPr>
        <p:txBody>
          <a:bodyPr wrap="square" rtlCol="0">
            <a:spAutoFit/>
          </a:bodyPr>
          <a:lstStyle/>
          <a:p>
            <a:pPr algn="just"/>
            <a:r>
              <a:rPr lang="fr-FR" sz="2031" dirty="0">
                <a:solidFill>
                  <a:srgbClr val="002060"/>
                </a:solidFill>
                <a:latin typeface="+mj-lt"/>
              </a:rPr>
              <a:t>En tenant compte leurs propriétés de linéarité et d’invariance, nous pouvons alors utiliser l’équation de convolution pour décrire les SLIT dans le domaine temporel</a:t>
            </a:r>
          </a:p>
        </p:txBody>
      </p:sp>
      <p:sp>
        <p:nvSpPr>
          <p:cNvPr id="16" name="Rectangle 15"/>
          <p:cNvSpPr/>
          <p:nvPr/>
        </p:nvSpPr>
        <p:spPr bwMode="auto">
          <a:xfrm>
            <a:off x="4021015" y="2303585"/>
            <a:ext cx="1676400" cy="1125415"/>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17" name="Connecteur droit avec flèche 16"/>
          <p:cNvCxnSpPr>
            <a:endCxn id="16" idx="1"/>
          </p:cNvCxnSpPr>
          <p:nvPr/>
        </p:nvCxnSpPr>
        <p:spPr bwMode="auto">
          <a:xfrm flipV="1">
            <a:off x="2708031" y="2866292"/>
            <a:ext cx="1312985" cy="11723"/>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8" name="Connecteur droit avec flèche 17"/>
          <p:cNvCxnSpPr/>
          <p:nvPr/>
        </p:nvCxnSpPr>
        <p:spPr bwMode="auto">
          <a:xfrm flipV="1">
            <a:off x="5697415" y="2866292"/>
            <a:ext cx="1312985" cy="1172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ZoneTexte 18"/>
          <p:cNvSpPr txBox="1"/>
          <p:nvPr/>
        </p:nvSpPr>
        <p:spPr>
          <a:xfrm>
            <a:off x="4032739" y="2502877"/>
            <a:ext cx="1699846" cy="774058"/>
          </a:xfrm>
          <a:prstGeom prst="rect">
            <a:avLst/>
          </a:prstGeom>
          <a:noFill/>
        </p:spPr>
        <p:txBody>
          <a:bodyPr wrap="square" rtlCol="0">
            <a:spAutoFit/>
          </a:bodyPr>
          <a:lstStyle/>
          <a:p>
            <a:pPr algn="ctr"/>
            <a:r>
              <a:rPr lang="fr-FR" sz="2215" dirty="0">
                <a:solidFill>
                  <a:srgbClr val="002060"/>
                </a:solidFill>
              </a:rPr>
              <a:t>SLIT analogique</a:t>
            </a:r>
            <a:r>
              <a:rPr lang="fr-FR" sz="1662" dirty="0"/>
              <a:t> </a:t>
            </a:r>
          </a:p>
        </p:txBody>
      </p:sp>
      <p:cxnSp>
        <p:nvCxnSpPr>
          <p:cNvPr id="20" name="Connecteur droit avec flèche 19"/>
          <p:cNvCxnSpPr/>
          <p:nvPr/>
        </p:nvCxnSpPr>
        <p:spPr bwMode="auto">
          <a:xfrm rot="5400000" flipH="1" flipV="1">
            <a:off x="2133600" y="2291862"/>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1" name="Connecteur droit avec flèche 20"/>
          <p:cNvCxnSpPr/>
          <p:nvPr/>
        </p:nvCxnSpPr>
        <p:spPr bwMode="auto">
          <a:xfrm flipV="1">
            <a:off x="2332892" y="2584939"/>
            <a:ext cx="1488831"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2" name="Forme libre 21"/>
          <p:cNvSpPr/>
          <p:nvPr/>
        </p:nvSpPr>
        <p:spPr bwMode="auto">
          <a:xfrm>
            <a:off x="2649416" y="2112108"/>
            <a:ext cx="1098062" cy="728784"/>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23" name="Connecteur droit avec flèche 22"/>
          <p:cNvCxnSpPr/>
          <p:nvPr/>
        </p:nvCxnSpPr>
        <p:spPr bwMode="auto">
          <a:xfrm rot="5400000" flipH="1" flipV="1">
            <a:off x="5580185" y="2256692"/>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5779477" y="2549769"/>
            <a:ext cx="1488831"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5" name="Forme libre 24"/>
          <p:cNvSpPr/>
          <p:nvPr/>
        </p:nvSpPr>
        <p:spPr bwMode="auto">
          <a:xfrm>
            <a:off x="6096000" y="2059355"/>
            <a:ext cx="973015" cy="490415"/>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sp>
        <p:nvSpPr>
          <p:cNvPr id="26" name="ZoneTexte 25"/>
          <p:cNvSpPr txBox="1"/>
          <p:nvPr/>
        </p:nvSpPr>
        <p:spPr>
          <a:xfrm>
            <a:off x="2215661" y="2960078"/>
            <a:ext cx="1758462" cy="348109"/>
          </a:xfrm>
          <a:prstGeom prst="rect">
            <a:avLst/>
          </a:prstGeom>
          <a:noFill/>
        </p:spPr>
        <p:txBody>
          <a:bodyPr wrap="square" rtlCol="0">
            <a:spAutoFit/>
          </a:bodyPr>
          <a:lstStyle/>
          <a:p>
            <a:r>
              <a:rPr lang="fr-FR" sz="1662" u="sng" dirty="0">
                <a:solidFill>
                  <a:srgbClr val="00B050"/>
                </a:solidFill>
              </a:rPr>
              <a:t>Entrée x(t) : </a:t>
            </a:r>
          </a:p>
        </p:txBody>
      </p:sp>
      <p:sp>
        <p:nvSpPr>
          <p:cNvPr id="27" name="ZoneTexte 26"/>
          <p:cNvSpPr txBox="1"/>
          <p:nvPr/>
        </p:nvSpPr>
        <p:spPr>
          <a:xfrm>
            <a:off x="2661139" y="1705708"/>
            <a:ext cx="504092" cy="348109"/>
          </a:xfrm>
          <a:prstGeom prst="rect">
            <a:avLst/>
          </a:prstGeom>
          <a:noFill/>
        </p:spPr>
        <p:txBody>
          <a:bodyPr wrap="square" rtlCol="0">
            <a:spAutoFit/>
          </a:bodyPr>
          <a:lstStyle/>
          <a:p>
            <a:r>
              <a:rPr lang="fr-FR" sz="1662" dirty="0">
                <a:solidFill>
                  <a:srgbClr val="00B050"/>
                </a:solidFill>
              </a:rPr>
              <a:t>x(t)</a:t>
            </a:r>
          </a:p>
        </p:txBody>
      </p:sp>
      <p:sp>
        <p:nvSpPr>
          <p:cNvPr id="28" name="ZoneTexte 27"/>
          <p:cNvSpPr txBox="1"/>
          <p:nvPr/>
        </p:nvSpPr>
        <p:spPr>
          <a:xfrm>
            <a:off x="6119446" y="1647093"/>
            <a:ext cx="504092" cy="348109"/>
          </a:xfrm>
          <a:prstGeom prst="rect">
            <a:avLst/>
          </a:prstGeom>
          <a:noFill/>
        </p:spPr>
        <p:txBody>
          <a:bodyPr wrap="square" rtlCol="0">
            <a:spAutoFit/>
          </a:bodyPr>
          <a:lstStyle/>
          <a:p>
            <a:r>
              <a:rPr lang="fr-FR" sz="1662" dirty="0">
                <a:solidFill>
                  <a:srgbClr val="C00000"/>
                </a:solidFill>
              </a:rPr>
              <a:t>y(t</a:t>
            </a:r>
            <a:r>
              <a:rPr lang="fr-FR" sz="1662" dirty="0">
                <a:solidFill>
                  <a:srgbClr val="FF0000"/>
                </a:solidFill>
              </a:rPr>
              <a:t>)</a:t>
            </a:r>
          </a:p>
        </p:txBody>
      </p:sp>
      <p:sp>
        <p:nvSpPr>
          <p:cNvPr id="29" name="ZoneTexte 28"/>
          <p:cNvSpPr txBox="1"/>
          <p:nvPr/>
        </p:nvSpPr>
        <p:spPr>
          <a:xfrm>
            <a:off x="0" y="3546231"/>
            <a:ext cx="2743200" cy="404854"/>
          </a:xfrm>
          <a:prstGeom prst="rect">
            <a:avLst/>
          </a:prstGeom>
          <a:noFill/>
        </p:spPr>
        <p:txBody>
          <a:bodyPr wrap="square" rtlCol="0">
            <a:spAutoFit/>
          </a:bodyPr>
          <a:lstStyle/>
          <a:p>
            <a:r>
              <a:rPr lang="fr-FR" sz="2031" u="sng" dirty="0">
                <a:solidFill>
                  <a:srgbClr val="C00000"/>
                </a:solidFill>
                <a:latin typeface="+mj-lt"/>
              </a:rPr>
              <a:t>Domaine temporel</a:t>
            </a:r>
          </a:p>
        </p:txBody>
      </p:sp>
      <p:graphicFrame>
        <p:nvGraphicFramePr>
          <p:cNvPr id="160773" name="Object 5"/>
          <p:cNvGraphicFramePr>
            <a:graphicFrameLocks noChangeAspect="1"/>
          </p:cNvGraphicFramePr>
          <p:nvPr/>
        </p:nvGraphicFramePr>
        <p:xfrm>
          <a:off x="5857142" y="3956538"/>
          <a:ext cx="3286858" cy="386862"/>
        </p:xfrm>
        <a:graphic>
          <a:graphicData uri="http://schemas.openxmlformats.org/presentationml/2006/ole">
            <mc:AlternateContent xmlns:mc="http://schemas.openxmlformats.org/markup-compatibility/2006">
              <mc:Choice xmlns:v="urn:schemas-microsoft-com:vml" Requires="v">
                <p:oleObj spid="_x0000_s373773" name="Équation" r:id="rId10" imgW="1320480" imgH="203040" progId="Equation.3">
                  <p:embed/>
                </p:oleObj>
              </mc:Choice>
              <mc:Fallback>
                <p:oleObj name="Équation" r:id="rId10" imgW="1320480" imgH="203040" progId="Equation.3">
                  <p:embed/>
                  <p:pic>
                    <p:nvPicPr>
                      <p:cNvPr id="16077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142" y="3956538"/>
                        <a:ext cx="3286858" cy="38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ZoneTexte 30"/>
          <p:cNvSpPr txBox="1"/>
          <p:nvPr/>
        </p:nvSpPr>
        <p:spPr>
          <a:xfrm>
            <a:off x="6389077" y="3522785"/>
            <a:ext cx="2743200" cy="404854"/>
          </a:xfrm>
          <a:prstGeom prst="rect">
            <a:avLst/>
          </a:prstGeom>
          <a:noFill/>
        </p:spPr>
        <p:txBody>
          <a:bodyPr wrap="square" rtlCol="0">
            <a:spAutoFit/>
          </a:bodyPr>
          <a:lstStyle/>
          <a:p>
            <a:r>
              <a:rPr lang="fr-FR" sz="2031" u="sng" dirty="0">
                <a:solidFill>
                  <a:srgbClr val="C00000"/>
                </a:solidFill>
                <a:latin typeface="+mj-lt"/>
              </a:rPr>
              <a:t>Domaine fréquentiel</a:t>
            </a:r>
          </a:p>
        </p:txBody>
      </p:sp>
      <p:graphicFrame>
        <p:nvGraphicFramePr>
          <p:cNvPr id="160774" name="Object 6"/>
          <p:cNvGraphicFramePr>
            <a:graphicFrameLocks noChangeAspect="1"/>
          </p:cNvGraphicFramePr>
          <p:nvPr/>
        </p:nvGraphicFramePr>
        <p:xfrm>
          <a:off x="0" y="4428392"/>
          <a:ext cx="4141177" cy="246185"/>
        </p:xfrm>
        <a:graphic>
          <a:graphicData uri="http://schemas.openxmlformats.org/presentationml/2006/ole">
            <mc:AlternateContent xmlns:mc="http://schemas.openxmlformats.org/markup-compatibility/2006">
              <mc:Choice xmlns:v="urn:schemas-microsoft-com:vml" Requires="v">
                <p:oleObj spid="_x0000_s373774" name="Équation" r:id="rId12" imgW="2273040" imgH="203040" progId="Equation.3">
                  <p:embed/>
                </p:oleObj>
              </mc:Choice>
              <mc:Fallback>
                <p:oleObj name="Équation" r:id="rId12" imgW="2273040" imgH="203040" progId="Equation.3">
                  <p:embed/>
                  <p:pic>
                    <p:nvPicPr>
                      <p:cNvPr id="160774"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428392"/>
                        <a:ext cx="4141177" cy="246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75" name="Object 7"/>
          <p:cNvGraphicFramePr>
            <a:graphicFrameLocks noChangeAspect="1"/>
          </p:cNvGraphicFramePr>
          <p:nvPr/>
        </p:nvGraphicFramePr>
        <p:xfrm>
          <a:off x="5029200" y="4440116"/>
          <a:ext cx="4114800" cy="278423"/>
        </p:xfrm>
        <a:graphic>
          <a:graphicData uri="http://schemas.openxmlformats.org/presentationml/2006/ole">
            <mc:AlternateContent xmlns:mc="http://schemas.openxmlformats.org/markup-compatibility/2006">
              <mc:Choice xmlns:v="urn:schemas-microsoft-com:vml" Requires="v">
                <p:oleObj spid="_x0000_s373775" name="Équation" r:id="rId14" imgW="3098520" imgH="203040" progId="Equation.3">
                  <p:embed/>
                </p:oleObj>
              </mc:Choice>
              <mc:Fallback>
                <p:oleObj name="Équation" r:id="rId14" imgW="3098520" imgH="203040" progId="Equation.3">
                  <p:embed/>
                  <p:pic>
                    <p:nvPicPr>
                      <p:cNvPr id="160775"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9200" y="4440116"/>
                        <a:ext cx="4114800" cy="2784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Double flèche horizontale 33"/>
          <p:cNvSpPr/>
          <p:nvPr/>
        </p:nvSpPr>
        <p:spPr bwMode="auto">
          <a:xfrm>
            <a:off x="3376246" y="3698631"/>
            <a:ext cx="2051538" cy="386862"/>
          </a:xfrm>
          <a:prstGeom prst="leftRigh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sp>
        <p:nvSpPr>
          <p:cNvPr id="35" name="ZoneTexte 34"/>
          <p:cNvSpPr txBox="1"/>
          <p:nvPr/>
        </p:nvSpPr>
        <p:spPr>
          <a:xfrm>
            <a:off x="4067908" y="3440723"/>
            <a:ext cx="679938" cy="433196"/>
          </a:xfrm>
          <a:prstGeom prst="rect">
            <a:avLst/>
          </a:prstGeom>
          <a:noFill/>
        </p:spPr>
        <p:txBody>
          <a:bodyPr wrap="square" rtlCol="0">
            <a:spAutoFit/>
          </a:bodyPr>
          <a:lstStyle/>
          <a:p>
            <a:pPr algn="ctr"/>
            <a:r>
              <a:rPr lang="fr-FR" sz="2215" dirty="0">
                <a:solidFill>
                  <a:srgbClr val="C00000"/>
                </a:solidFill>
              </a:rPr>
              <a:t>TF</a:t>
            </a:r>
          </a:p>
        </p:txBody>
      </p:sp>
      <p:sp>
        <p:nvSpPr>
          <p:cNvPr id="36" name="ZoneTexte 35"/>
          <p:cNvSpPr txBox="1"/>
          <p:nvPr/>
        </p:nvSpPr>
        <p:spPr>
          <a:xfrm>
            <a:off x="4126523" y="4015154"/>
            <a:ext cx="679938" cy="433196"/>
          </a:xfrm>
          <a:prstGeom prst="rect">
            <a:avLst/>
          </a:prstGeom>
          <a:noFill/>
        </p:spPr>
        <p:txBody>
          <a:bodyPr wrap="square" rtlCol="0">
            <a:spAutoFit/>
          </a:bodyPr>
          <a:lstStyle/>
          <a:p>
            <a:pPr algn="ctr"/>
            <a:r>
              <a:rPr lang="fr-FR" sz="2215" dirty="0">
                <a:solidFill>
                  <a:srgbClr val="C00000"/>
                </a:solidFill>
              </a:rPr>
              <a:t>TF</a:t>
            </a:r>
            <a:r>
              <a:rPr lang="fr-FR" sz="2215" baseline="30000" dirty="0">
                <a:solidFill>
                  <a:srgbClr val="C00000"/>
                </a:solidFill>
              </a:rPr>
              <a:t>-1</a:t>
            </a:r>
            <a:endParaRPr lang="fr-FR" sz="2215" dirty="0">
              <a:solidFill>
                <a:srgbClr val="C00000"/>
              </a:solidFill>
            </a:endParaRPr>
          </a:p>
        </p:txBody>
      </p:sp>
      <p:graphicFrame>
        <p:nvGraphicFramePr>
          <p:cNvPr id="160776" name="Object 8"/>
          <p:cNvGraphicFramePr>
            <a:graphicFrameLocks noChangeAspect="1"/>
          </p:cNvGraphicFramePr>
          <p:nvPr/>
        </p:nvGraphicFramePr>
        <p:xfrm>
          <a:off x="2931" y="4872405"/>
          <a:ext cx="4025412" cy="1626577"/>
        </p:xfrm>
        <a:graphic>
          <a:graphicData uri="http://schemas.openxmlformats.org/presentationml/2006/ole">
            <mc:AlternateContent xmlns:mc="http://schemas.openxmlformats.org/markup-compatibility/2006">
              <mc:Choice xmlns:v="urn:schemas-microsoft-com:vml" Requires="v">
                <p:oleObj spid="_x0000_s373776" name="Équation" r:id="rId16" imgW="2082600" imgH="1130040" progId="Equation.3">
                  <p:embed/>
                </p:oleObj>
              </mc:Choice>
              <mc:Fallback>
                <p:oleObj name="Équation" r:id="rId16" imgW="2082600" imgH="1130040" progId="Equation.3">
                  <p:embed/>
                  <p:pic>
                    <p:nvPicPr>
                      <p:cNvPr id="160776"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31" y="4872405"/>
                        <a:ext cx="4025412" cy="1626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t 37"/>
          <p:cNvGraphicFramePr>
            <a:graphicFrameLocks noChangeAspect="1"/>
          </p:cNvGraphicFramePr>
          <p:nvPr/>
        </p:nvGraphicFramePr>
        <p:xfrm>
          <a:off x="6424955" y="4945673"/>
          <a:ext cx="1607039" cy="757604"/>
        </p:xfrm>
        <a:graphic>
          <a:graphicData uri="http://schemas.openxmlformats.org/presentationml/2006/ole">
            <mc:AlternateContent xmlns:mc="http://schemas.openxmlformats.org/markup-compatibility/2006">
              <mc:Choice xmlns:v="urn:schemas-microsoft-com:vml" Requires="v">
                <p:oleObj spid="_x0000_s373777" name="Équation" r:id="rId18" imgW="888840" imgH="419040" progId="Equation.3">
                  <p:embed/>
                </p:oleObj>
              </mc:Choice>
              <mc:Fallback>
                <p:oleObj name="Équation" r:id="rId18" imgW="888840" imgH="419040" progId="Equation.3">
                  <p:embed/>
                  <p:pic>
                    <p:nvPicPr>
                      <p:cNvPr id="38" name="Obje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4955" y="4945673"/>
                        <a:ext cx="1607039" cy="757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4502150" y="3622432"/>
          <a:ext cx="139700" cy="268166"/>
        </p:xfrm>
        <a:graphic>
          <a:graphicData uri="http://schemas.openxmlformats.org/presentationml/2006/ole">
            <mc:AlternateContent xmlns:mc="http://schemas.openxmlformats.org/markup-compatibility/2006">
              <mc:Choice xmlns:v="urn:schemas-microsoft-com:vml" Requires="v">
                <p:oleObj spid="_x0000_s374788" name="Équation" r:id="rId4" imgW="139680" imgH="291960" progId="Equation.3">
                  <p:embed/>
                </p:oleObj>
              </mc:Choice>
              <mc:Fallback>
                <p:oleObj name="Équation" r:id="rId4" imgW="139680" imgH="291960" progId="Equation.3">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622432"/>
                        <a:ext cx="139700" cy="268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502150" y="3622432"/>
          <a:ext cx="139700" cy="268166"/>
        </p:xfrm>
        <a:graphic>
          <a:graphicData uri="http://schemas.openxmlformats.org/presentationml/2006/ole">
            <mc:AlternateContent xmlns:mc="http://schemas.openxmlformats.org/markup-compatibility/2006">
              <mc:Choice xmlns:v="urn:schemas-microsoft-com:vml" Requires="v">
                <p:oleObj spid="_x0000_s374789" name="Équation" r:id="rId6" imgW="139680" imgH="291960" progId="Equation.3">
                  <p:embed/>
                </p:oleObj>
              </mc:Choice>
              <mc:Fallback>
                <p:oleObj name="Équation" r:id="rId6" imgW="139680" imgH="291960" progId="Equation.3">
                  <p:embed/>
                  <p:pic>
                    <p:nvPicPr>
                      <p:cNvPr id="30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3622432"/>
                        <a:ext cx="139700" cy="268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
        <p:nvSpPr>
          <p:cNvPr id="16" name="Rectangle 15"/>
          <p:cNvSpPr/>
          <p:nvPr/>
        </p:nvSpPr>
        <p:spPr bwMode="auto">
          <a:xfrm>
            <a:off x="4021015" y="2924908"/>
            <a:ext cx="1676400" cy="1125415"/>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17" name="Connecteur droit avec flèche 16"/>
          <p:cNvCxnSpPr>
            <a:endCxn id="16" idx="1"/>
          </p:cNvCxnSpPr>
          <p:nvPr/>
        </p:nvCxnSpPr>
        <p:spPr bwMode="auto">
          <a:xfrm flipV="1">
            <a:off x="2708031" y="3487615"/>
            <a:ext cx="1312985" cy="11723"/>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8" name="Connecteur droit avec flèche 17"/>
          <p:cNvCxnSpPr/>
          <p:nvPr/>
        </p:nvCxnSpPr>
        <p:spPr bwMode="auto">
          <a:xfrm flipV="1">
            <a:off x="5697415" y="3487615"/>
            <a:ext cx="1312985" cy="1172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ZoneTexte 18"/>
          <p:cNvSpPr txBox="1"/>
          <p:nvPr/>
        </p:nvSpPr>
        <p:spPr>
          <a:xfrm>
            <a:off x="4032739" y="3124200"/>
            <a:ext cx="1699846" cy="774058"/>
          </a:xfrm>
          <a:prstGeom prst="rect">
            <a:avLst/>
          </a:prstGeom>
          <a:noFill/>
        </p:spPr>
        <p:txBody>
          <a:bodyPr wrap="square" rtlCol="0">
            <a:spAutoFit/>
          </a:bodyPr>
          <a:lstStyle/>
          <a:p>
            <a:pPr algn="ctr"/>
            <a:r>
              <a:rPr lang="fr-FR" sz="2215" dirty="0">
                <a:solidFill>
                  <a:srgbClr val="002060"/>
                </a:solidFill>
              </a:rPr>
              <a:t>SLIT analogique</a:t>
            </a:r>
            <a:r>
              <a:rPr lang="fr-FR" sz="1662" dirty="0"/>
              <a:t> </a:t>
            </a:r>
          </a:p>
        </p:txBody>
      </p:sp>
      <p:cxnSp>
        <p:nvCxnSpPr>
          <p:cNvPr id="20" name="Connecteur droit avec flèche 19"/>
          <p:cNvCxnSpPr/>
          <p:nvPr/>
        </p:nvCxnSpPr>
        <p:spPr bwMode="auto">
          <a:xfrm rot="5400000" flipH="1" flipV="1">
            <a:off x="246185" y="2913185"/>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1" name="Connecteur droit avec flèche 20"/>
          <p:cNvCxnSpPr/>
          <p:nvPr/>
        </p:nvCxnSpPr>
        <p:spPr bwMode="auto">
          <a:xfrm flipV="1">
            <a:off x="527538" y="3206262"/>
            <a:ext cx="3294185" cy="11723"/>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2" name="Forme libre 21"/>
          <p:cNvSpPr/>
          <p:nvPr/>
        </p:nvSpPr>
        <p:spPr bwMode="auto">
          <a:xfrm>
            <a:off x="890955" y="2733431"/>
            <a:ext cx="2856523" cy="728784"/>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ysDash"/>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cxnSp>
        <p:nvCxnSpPr>
          <p:cNvPr id="23" name="Connecteur droit avec flèche 22"/>
          <p:cNvCxnSpPr/>
          <p:nvPr/>
        </p:nvCxnSpPr>
        <p:spPr bwMode="auto">
          <a:xfrm rot="5400000" flipH="1" flipV="1">
            <a:off x="5580185" y="2878015"/>
            <a:ext cx="1066800" cy="11723"/>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5779477" y="3124200"/>
            <a:ext cx="3364523" cy="58615"/>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5" name="Forme libre 24"/>
          <p:cNvSpPr/>
          <p:nvPr/>
        </p:nvSpPr>
        <p:spPr bwMode="auto">
          <a:xfrm>
            <a:off x="6096000" y="2680678"/>
            <a:ext cx="2883877" cy="490415"/>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fr-FR" sz="1662" b="1">
              <a:latin typeface="Book Antiqua" pitchFamily="18" charset="0"/>
            </a:endParaRPr>
          </a:p>
        </p:txBody>
      </p:sp>
      <p:sp>
        <p:nvSpPr>
          <p:cNvPr id="26" name="ZoneTexte 25"/>
          <p:cNvSpPr txBox="1"/>
          <p:nvPr/>
        </p:nvSpPr>
        <p:spPr>
          <a:xfrm>
            <a:off x="2215661" y="3581401"/>
            <a:ext cx="1758462" cy="348109"/>
          </a:xfrm>
          <a:prstGeom prst="rect">
            <a:avLst/>
          </a:prstGeom>
          <a:noFill/>
        </p:spPr>
        <p:txBody>
          <a:bodyPr wrap="square" rtlCol="0">
            <a:spAutoFit/>
          </a:bodyPr>
          <a:lstStyle/>
          <a:p>
            <a:r>
              <a:rPr lang="fr-FR" sz="1662" u="sng" dirty="0">
                <a:solidFill>
                  <a:srgbClr val="00B050"/>
                </a:solidFill>
              </a:rPr>
              <a:t>Entrée x(t) : </a:t>
            </a:r>
          </a:p>
        </p:txBody>
      </p:sp>
      <p:sp>
        <p:nvSpPr>
          <p:cNvPr id="27" name="ZoneTexte 26"/>
          <p:cNvSpPr txBox="1"/>
          <p:nvPr/>
        </p:nvSpPr>
        <p:spPr>
          <a:xfrm>
            <a:off x="2661139" y="2327031"/>
            <a:ext cx="504092" cy="348109"/>
          </a:xfrm>
          <a:prstGeom prst="rect">
            <a:avLst/>
          </a:prstGeom>
          <a:noFill/>
        </p:spPr>
        <p:txBody>
          <a:bodyPr wrap="square" rtlCol="0">
            <a:spAutoFit/>
          </a:bodyPr>
          <a:lstStyle/>
          <a:p>
            <a:r>
              <a:rPr lang="fr-FR" sz="1662" dirty="0">
                <a:solidFill>
                  <a:srgbClr val="00B050"/>
                </a:solidFill>
              </a:rPr>
              <a:t>x(t)</a:t>
            </a:r>
          </a:p>
        </p:txBody>
      </p:sp>
      <p:sp>
        <p:nvSpPr>
          <p:cNvPr id="28" name="ZoneTexte 27"/>
          <p:cNvSpPr txBox="1"/>
          <p:nvPr/>
        </p:nvSpPr>
        <p:spPr>
          <a:xfrm>
            <a:off x="6119446" y="2268416"/>
            <a:ext cx="504092" cy="348109"/>
          </a:xfrm>
          <a:prstGeom prst="rect">
            <a:avLst/>
          </a:prstGeom>
          <a:noFill/>
        </p:spPr>
        <p:txBody>
          <a:bodyPr wrap="square" rtlCol="0">
            <a:spAutoFit/>
          </a:bodyPr>
          <a:lstStyle/>
          <a:p>
            <a:r>
              <a:rPr lang="fr-FR" sz="1662" dirty="0">
                <a:solidFill>
                  <a:srgbClr val="C00000"/>
                </a:solidFill>
              </a:rPr>
              <a:t>y(t</a:t>
            </a:r>
            <a:r>
              <a:rPr lang="fr-FR" sz="1662" dirty="0">
                <a:solidFill>
                  <a:srgbClr val="FF0000"/>
                </a:solidFill>
              </a:rPr>
              <a:t>)</a:t>
            </a:r>
          </a:p>
        </p:txBody>
      </p:sp>
      <p:sp>
        <p:nvSpPr>
          <p:cNvPr id="33" name="ZoneTexte 32"/>
          <p:cNvSpPr txBox="1"/>
          <p:nvPr/>
        </p:nvSpPr>
        <p:spPr>
          <a:xfrm>
            <a:off x="0" y="955431"/>
            <a:ext cx="9144000" cy="1342419"/>
          </a:xfrm>
          <a:prstGeom prst="rect">
            <a:avLst/>
          </a:prstGeom>
          <a:noFill/>
        </p:spPr>
        <p:txBody>
          <a:bodyPr wrap="square" rtlCol="0">
            <a:spAutoFit/>
          </a:bodyPr>
          <a:lstStyle/>
          <a:p>
            <a:pPr algn="just"/>
            <a:r>
              <a:rPr lang="fr-FR" sz="2031" dirty="0">
                <a:solidFill>
                  <a:srgbClr val="7030A0"/>
                </a:solidFill>
                <a:latin typeface="+mj-lt"/>
              </a:rPr>
              <a:t>Pour mieux comprendre cette équation de convolution et comment elle est calculée, reprenons un exemple quelconque d’un signal analogique x(t) appliqué ç l’entrée d’un SLIT. Il peut être considéré comme une infinité d’impulsions de Dirac (voir figure ci-dessous.</a:t>
            </a:r>
          </a:p>
        </p:txBody>
      </p:sp>
      <p:sp>
        <p:nvSpPr>
          <p:cNvPr id="37" name="ZoneTexte 36"/>
          <p:cNvSpPr txBox="1"/>
          <p:nvPr/>
        </p:nvSpPr>
        <p:spPr>
          <a:xfrm>
            <a:off x="0" y="4050323"/>
            <a:ext cx="9144000" cy="1967462"/>
          </a:xfrm>
          <a:prstGeom prst="rect">
            <a:avLst/>
          </a:prstGeom>
          <a:noFill/>
        </p:spPr>
        <p:txBody>
          <a:bodyPr wrap="square" rtlCol="0">
            <a:spAutoFit/>
          </a:bodyPr>
          <a:lstStyle/>
          <a:p>
            <a:pPr algn="just"/>
            <a:r>
              <a:rPr lang="fr-FR" sz="2031" dirty="0">
                <a:solidFill>
                  <a:srgbClr val="0070C0"/>
                </a:solidFill>
                <a:latin typeface="+mj-lt"/>
              </a:rPr>
              <a:t>En tenant compte de la propriété d’invariance, chaque impulsions de ce signal va créer à la sortie du SLIT une réponse </a:t>
            </a:r>
            <a:r>
              <a:rPr lang="fr-FR" sz="2031" dirty="0" err="1">
                <a:solidFill>
                  <a:srgbClr val="0070C0"/>
                </a:solidFill>
                <a:latin typeface="+mj-lt"/>
              </a:rPr>
              <a:t>impulsionnelle</a:t>
            </a:r>
            <a:r>
              <a:rPr lang="fr-FR" sz="2031" dirty="0">
                <a:solidFill>
                  <a:srgbClr val="0070C0"/>
                </a:solidFill>
                <a:latin typeface="+mj-lt"/>
              </a:rPr>
              <a:t> décalée et avec l’amplitude de l’impulsion (ou du signal à l’instant de l’impulsion).</a:t>
            </a:r>
          </a:p>
          <a:p>
            <a:pPr algn="just"/>
            <a:endParaRPr lang="fr-FR" sz="2031" dirty="0">
              <a:latin typeface="+mj-lt"/>
            </a:endParaRPr>
          </a:p>
          <a:p>
            <a:pPr algn="just"/>
            <a:r>
              <a:rPr lang="fr-FR" sz="2031" dirty="0">
                <a:solidFill>
                  <a:srgbClr val="00B050"/>
                </a:solidFill>
                <a:latin typeface="+mj-lt"/>
              </a:rPr>
              <a:t>En tenant compte de la propriété de la linéarité, la sortie globale y(t) sera donc la somme de toutes les contributions dues à chaque impulsion du signal d’entrée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811216"/>
            <a:ext cx="9144000" cy="4783015"/>
          </a:xfrm>
        </p:spPr>
        <p:txBody>
          <a:bodyPr/>
          <a:lstStyle/>
          <a:p>
            <a:endParaRPr lang="fr-FR" dirty="0"/>
          </a:p>
          <a:p>
            <a:endParaRPr lang="fr-FR" dirty="0"/>
          </a:p>
          <a:p>
            <a:endParaRPr lang="fr-FR" dirty="0"/>
          </a:p>
          <a:p>
            <a:endParaRPr lang="fr-FR" dirty="0"/>
          </a:p>
        </p:txBody>
      </p:sp>
      <p:sp>
        <p:nvSpPr>
          <p:cNvPr id="6161" name="Text Box 17"/>
          <p:cNvSpPr txBox="1">
            <a:spLocks noChangeArrowheads="1"/>
          </p:cNvSpPr>
          <p:nvPr/>
        </p:nvSpPr>
        <p:spPr bwMode="auto">
          <a:xfrm>
            <a:off x="2879725" y="2060331"/>
            <a:ext cx="184731" cy="348109"/>
          </a:xfrm>
          <a:prstGeom prst="rect">
            <a:avLst/>
          </a:prstGeom>
          <a:noFill/>
          <a:ln w="9525">
            <a:noFill/>
            <a:miter lim="800000"/>
            <a:headEnd/>
            <a:tailEnd/>
          </a:ln>
          <a:effectLst/>
        </p:spPr>
        <p:txBody>
          <a:bodyPr wrap="none">
            <a:spAutoFit/>
          </a:bodyPr>
          <a:lstStyle/>
          <a:p>
            <a:endParaRPr lang="fr-FR" sz="1662"/>
          </a:p>
        </p:txBody>
      </p:sp>
      <p:graphicFrame>
        <p:nvGraphicFramePr>
          <p:cNvPr id="6164" name="Object 20"/>
          <p:cNvGraphicFramePr>
            <a:graphicFrameLocks noChangeAspect="1"/>
          </p:cNvGraphicFramePr>
          <p:nvPr/>
        </p:nvGraphicFramePr>
        <p:xfrm>
          <a:off x="0" y="2221523"/>
          <a:ext cx="9144000" cy="3282462"/>
        </p:xfrm>
        <a:graphic>
          <a:graphicData uri="http://schemas.openxmlformats.org/presentationml/2006/ole">
            <mc:AlternateContent xmlns:mc="http://schemas.openxmlformats.org/markup-compatibility/2006">
              <mc:Choice xmlns:v="urn:schemas-microsoft-com:vml" Requires="v">
                <p:oleObj spid="_x0000_s375812" name="Équation" r:id="rId4" imgW="4152600" imgH="1828800" progId="Equation.3">
                  <p:embed/>
                </p:oleObj>
              </mc:Choice>
              <mc:Fallback>
                <p:oleObj name="Équation" r:id="rId4" imgW="4152600" imgH="1828800" progId="Equation.3">
                  <p:embed/>
                  <p:pic>
                    <p:nvPicPr>
                      <p:cNvPr id="6164"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21523"/>
                        <a:ext cx="9144000" cy="3282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
        <p:nvSpPr>
          <p:cNvPr id="19" name="ZoneTexte 18"/>
          <p:cNvSpPr txBox="1"/>
          <p:nvPr/>
        </p:nvSpPr>
        <p:spPr>
          <a:xfrm>
            <a:off x="0" y="1107831"/>
            <a:ext cx="9144000" cy="717376"/>
          </a:xfrm>
          <a:prstGeom prst="rect">
            <a:avLst/>
          </a:prstGeom>
          <a:noFill/>
        </p:spPr>
        <p:txBody>
          <a:bodyPr wrap="square" rtlCol="0">
            <a:spAutoFit/>
          </a:bodyPr>
          <a:lstStyle/>
          <a:p>
            <a:pPr algn="just"/>
            <a:r>
              <a:rPr lang="fr-FR" sz="2031" dirty="0">
                <a:latin typeface="+mj-lt"/>
              </a:rPr>
              <a:t>Donc, en supposant que les impulsions ainsi considérée du signal d’entrée sont espacées les unes des autres de </a:t>
            </a:r>
            <a:r>
              <a:rPr lang="fr-FR" sz="2031" dirty="0">
                <a:latin typeface="+mj-lt"/>
                <a:sym typeface="Symbol"/>
              </a:rPr>
              <a:t>, nous aurons:</a:t>
            </a:r>
            <a:endParaRPr lang="fr-FR" sz="2031" dirty="0">
              <a:latin typeface="+mj-lt"/>
            </a:endParaRPr>
          </a:p>
        </p:txBody>
      </p:sp>
      <p:graphicFrame>
        <p:nvGraphicFramePr>
          <p:cNvPr id="20" name="Objet 19"/>
          <p:cNvGraphicFramePr>
            <a:graphicFrameLocks noChangeAspect="1"/>
          </p:cNvGraphicFramePr>
          <p:nvPr/>
        </p:nvGraphicFramePr>
        <p:xfrm>
          <a:off x="1" y="5621215"/>
          <a:ext cx="9144000" cy="838200"/>
        </p:xfrm>
        <a:graphic>
          <a:graphicData uri="http://schemas.openxmlformats.org/presentationml/2006/ole">
            <mc:AlternateContent xmlns:mc="http://schemas.openxmlformats.org/markup-compatibility/2006">
              <mc:Choice xmlns:v="urn:schemas-microsoft-com:vml" Requires="v">
                <p:oleObj spid="_x0000_s375813" name="Équation" r:id="rId6" imgW="3860640" imgH="469800" progId="Equation.3">
                  <p:embed/>
                </p:oleObj>
              </mc:Choice>
              <mc:Fallback>
                <p:oleObj name="Équation" r:id="rId6" imgW="3860640" imgH="469800" progId="Equation.3">
                  <p:embed/>
                  <p:pic>
                    <p:nvPicPr>
                      <p:cNvPr id="20" name="Obje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621215"/>
                        <a:ext cx="914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811216"/>
            <a:ext cx="9144000" cy="4783015"/>
          </a:xfrm>
        </p:spPr>
        <p:txBody>
          <a:bodyPr/>
          <a:lstStyle/>
          <a:p>
            <a:endParaRPr lang="fr-FR" dirty="0"/>
          </a:p>
          <a:p>
            <a:endParaRPr lang="fr-FR" dirty="0"/>
          </a:p>
          <a:p>
            <a:endParaRPr lang="fr-FR" dirty="0"/>
          </a:p>
          <a:p>
            <a:endParaRPr lang="fr-FR" dirty="0"/>
          </a:p>
        </p:txBody>
      </p:sp>
      <p:sp>
        <p:nvSpPr>
          <p:cNvPr id="6149" name="Line 5"/>
          <p:cNvSpPr>
            <a:spLocks noChangeShapeType="1"/>
          </p:cNvSpPr>
          <p:nvPr/>
        </p:nvSpPr>
        <p:spPr bwMode="auto">
          <a:xfrm flipV="1">
            <a:off x="1447800" y="2303585"/>
            <a:ext cx="0" cy="1125415"/>
          </a:xfrm>
          <a:prstGeom prst="line">
            <a:avLst/>
          </a:prstGeom>
          <a:noFill/>
          <a:ln w="28575">
            <a:solidFill>
              <a:schemeClr val="tx1"/>
            </a:solidFill>
            <a:round/>
            <a:headEnd/>
            <a:tailEnd type="triangle" w="med" len="med"/>
          </a:ln>
          <a:effectLst/>
        </p:spPr>
        <p:txBody>
          <a:bodyPr wrap="none" anchor="ctr"/>
          <a:lstStyle/>
          <a:p>
            <a:endParaRPr lang="fr-FR" sz="1662"/>
          </a:p>
        </p:txBody>
      </p:sp>
      <p:sp>
        <p:nvSpPr>
          <p:cNvPr id="6150" name="Line 6"/>
          <p:cNvSpPr>
            <a:spLocks noChangeShapeType="1"/>
          </p:cNvSpPr>
          <p:nvPr/>
        </p:nvSpPr>
        <p:spPr bwMode="auto">
          <a:xfrm>
            <a:off x="1447800" y="3429000"/>
            <a:ext cx="3276600" cy="0"/>
          </a:xfrm>
          <a:prstGeom prst="line">
            <a:avLst/>
          </a:prstGeom>
          <a:noFill/>
          <a:ln w="28575">
            <a:solidFill>
              <a:schemeClr val="tx1"/>
            </a:solidFill>
            <a:round/>
            <a:headEnd/>
            <a:tailEnd type="triangle" w="med" len="med"/>
          </a:ln>
          <a:effectLst/>
        </p:spPr>
        <p:txBody>
          <a:bodyPr wrap="none" anchor="ctr"/>
          <a:lstStyle/>
          <a:p>
            <a:endParaRPr lang="fr-FR" sz="1662"/>
          </a:p>
        </p:txBody>
      </p:sp>
      <p:sp>
        <p:nvSpPr>
          <p:cNvPr id="6151" name="Freeform 7"/>
          <p:cNvSpPr>
            <a:spLocks/>
          </p:cNvSpPr>
          <p:nvPr/>
        </p:nvSpPr>
        <p:spPr bwMode="auto">
          <a:xfrm>
            <a:off x="1447800" y="2502877"/>
            <a:ext cx="3124200" cy="644769"/>
          </a:xfrm>
          <a:custGeom>
            <a:avLst/>
            <a:gdLst/>
            <a:ahLst/>
            <a:cxnLst>
              <a:cxn ang="0">
                <a:pos x="0" y="248"/>
              </a:cxn>
              <a:cxn ang="0">
                <a:pos x="624" y="56"/>
              </a:cxn>
              <a:cxn ang="0">
                <a:pos x="864" y="152"/>
              </a:cxn>
              <a:cxn ang="0">
                <a:pos x="1104" y="248"/>
              </a:cxn>
              <a:cxn ang="0">
                <a:pos x="1440" y="104"/>
              </a:cxn>
              <a:cxn ang="0">
                <a:pos x="1584" y="8"/>
              </a:cxn>
              <a:cxn ang="0">
                <a:pos x="1680" y="152"/>
              </a:cxn>
              <a:cxn ang="0">
                <a:pos x="1776" y="296"/>
              </a:cxn>
              <a:cxn ang="0">
                <a:pos x="1968" y="440"/>
              </a:cxn>
            </a:cxnLst>
            <a:rect l="0" t="0" r="r" b="b"/>
            <a:pathLst>
              <a:path w="1968" h="440">
                <a:moveTo>
                  <a:pt x="0" y="248"/>
                </a:moveTo>
                <a:cubicBezTo>
                  <a:pt x="240" y="160"/>
                  <a:pt x="480" y="72"/>
                  <a:pt x="624" y="56"/>
                </a:cubicBezTo>
                <a:cubicBezTo>
                  <a:pt x="768" y="40"/>
                  <a:pt x="784" y="120"/>
                  <a:pt x="864" y="152"/>
                </a:cubicBezTo>
                <a:cubicBezTo>
                  <a:pt x="944" y="184"/>
                  <a:pt x="1008" y="256"/>
                  <a:pt x="1104" y="248"/>
                </a:cubicBezTo>
                <a:cubicBezTo>
                  <a:pt x="1200" y="240"/>
                  <a:pt x="1360" y="144"/>
                  <a:pt x="1440" y="104"/>
                </a:cubicBezTo>
                <a:cubicBezTo>
                  <a:pt x="1520" y="64"/>
                  <a:pt x="1544" y="0"/>
                  <a:pt x="1584" y="8"/>
                </a:cubicBezTo>
                <a:cubicBezTo>
                  <a:pt x="1624" y="16"/>
                  <a:pt x="1648" y="104"/>
                  <a:pt x="1680" y="152"/>
                </a:cubicBezTo>
                <a:cubicBezTo>
                  <a:pt x="1712" y="200"/>
                  <a:pt x="1728" y="248"/>
                  <a:pt x="1776" y="296"/>
                </a:cubicBezTo>
                <a:cubicBezTo>
                  <a:pt x="1824" y="344"/>
                  <a:pt x="1896" y="392"/>
                  <a:pt x="1968" y="440"/>
                </a:cubicBezTo>
              </a:path>
            </a:pathLst>
          </a:custGeom>
          <a:noFill/>
          <a:ln w="9525">
            <a:solidFill>
              <a:srgbClr val="FF3300"/>
            </a:solidFill>
            <a:round/>
            <a:headEnd/>
            <a:tailEnd/>
          </a:ln>
          <a:effectLst/>
        </p:spPr>
        <p:txBody>
          <a:bodyPr wrap="none" anchor="ctr"/>
          <a:lstStyle/>
          <a:p>
            <a:endParaRPr lang="fr-FR" sz="1662"/>
          </a:p>
        </p:txBody>
      </p:sp>
      <p:sp>
        <p:nvSpPr>
          <p:cNvPr id="6152" name="Line 8"/>
          <p:cNvSpPr>
            <a:spLocks noChangeShapeType="1"/>
          </p:cNvSpPr>
          <p:nvPr/>
        </p:nvSpPr>
        <p:spPr bwMode="auto">
          <a:xfrm>
            <a:off x="2514600" y="2584938"/>
            <a:ext cx="0" cy="844062"/>
          </a:xfrm>
          <a:prstGeom prst="line">
            <a:avLst/>
          </a:prstGeom>
          <a:noFill/>
          <a:ln w="9525">
            <a:solidFill>
              <a:schemeClr val="tx1"/>
            </a:solidFill>
            <a:round/>
            <a:headEnd/>
            <a:tailEnd/>
          </a:ln>
          <a:effectLst/>
        </p:spPr>
        <p:txBody>
          <a:bodyPr wrap="none" anchor="ctr"/>
          <a:lstStyle/>
          <a:p>
            <a:endParaRPr lang="fr-FR" sz="1662"/>
          </a:p>
        </p:txBody>
      </p:sp>
      <p:sp>
        <p:nvSpPr>
          <p:cNvPr id="6153" name="Line 9"/>
          <p:cNvSpPr>
            <a:spLocks noChangeShapeType="1"/>
          </p:cNvSpPr>
          <p:nvPr/>
        </p:nvSpPr>
        <p:spPr bwMode="auto">
          <a:xfrm>
            <a:off x="2743200" y="2655277"/>
            <a:ext cx="0" cy="773723"/>
          </a:xfrm>
          <a:prstGeom prst="line">
            <a:avLst/>
          </a:prstGeom>
          <a:noFill/>
          <a:ln w="9525">
            <a:solidFill>
              <a:schemeClr val="tx1"/>
            </a:solidFill>
            <a:round/>
            <a:headEnd/>
            <a:tailEnd/>
          </a:ln>
          <a:effectLst/>
        </p:spPr>
        <p:txBody>
          <a:bodyPr wrap="none" anchor="ctr"/>
          <a:lstStyle/>
          <a:p>
            <a:endParaRPr lang="fr-FR" sz="1662"/>
          </a:p>
        </p:txBody>
      </p:sp>
      <p:sp>
        <p:nvSpPr>
          <p:cNvPr id="6154" name="Line 10"/>
          <p:cNvSpPr>
            <a:spLocks noChangeShapeType="1"/>
          </p:cNvSpPr>
          <p:nvPr/>
        </p:nvSpPr>
        <p:spPr bwMode="auto">
          <a:xfrm>
            <a:off x="2971800" y="2795954"/>
            <a:ext cx="0" cy="633046"/>
          </a:xfrm>
          <a:prstGeom prst="line">
            <a:avLst/>
          </a:prstGeom>
          <a:noFill/>
          <a:ln w="9525">
            <a:solidFill>
              <a:schemeClr val="tx1"/>
            </a:solidFill>
            <a:round/>
            <a:headEnd/>
            <a:tailEnd/>
          </a:ln>
          <a:effectLst/>
        </p:spPr>
        <p:txBody>
          <a:bodyPr wrap="none" anchor="ctr"/>
          <a:lstStyle/>
          <a:p>
            <a:endParaRPr lang="fr-FR" sz="1662"/>
          </a:p>
        </p:txBody>
      </p:sp>
      <p:sp>
        <p:nvSpPr>
          <p:cNvPr id="6155" name="Line 11"/>
          <p:cNvSpPr>
            <a:spLocks noChangeShapeType="1"/>
          </p:cNvSpPr>
          <p:nvPr/>
        </p:nvSpPr>
        <p:spPr bwMode="auto">
          <a:xfrm>
            <a:off x="3200400" y="2866292"/>
            <a:ext cx="0" cy="562708"/>
          </a:xfrm>
          <a:prstGeom prst="line">
            <a:avLst/>
          </a:prstGeom>
          <a:noFill/>
          <a:ln w="9525">
            <a:solidFill>
              <a:schemeClr val="tx1"/>
            </a:solidFill>
            <a:round/>
            <a:headEnd/>
            <a:tailEnd/>
          </a:ln>
          <a:effectLst/>
        </p:spPr>
        <p:txBody>
          <a:bodyPr wrap="none" anchor="ctr"/>
          <a:lstStyle/>
          <a:p>
            <a:endParaRPr lang="fr-FR" sz="1662"/>
          </a:p>
        </p:txBody>
      </p:sp>
      <p:sp>
        <p:nvSpPr>
          <p:cNvPr id="6156" name="Text Box 12"/>
          <p:cNvSpPr txBox="1">
            <a:spLocks noChangeArrowheads="1"/>
          </p:cNvSpPr>
          <p:nvPr/>
        </p:nvSpPr>
        <p:spPr bwMode="auto">
          <a:xfrm>
            <a:off x="1584326" y="2149720"/>
            <a:ext cx="445956" cy="319639"/>
          </a:xfrm>
          <a:prstGeom prst="rect">
            <a:avLst/>
          </a:prstGeom>
          <a:noFill/>
          <a:ln w="9525">
            <a:noFill/>
            <a:miter lim="800000"/>
            <a:headEnd/>
            <a:tailEnd/>
          </a:ln>
          <a:effectLst/>
        </p:spPr>
        <p:txBody>
          <a:bodyPr wrap="none">
            <a:spAutoFit/>
          </a:bodyPr>
          <a:lstStyle/>
          <a:p>
            <a:r>
              <a:rPr lang="fr-FR" sz="1477"/>
              <a:t>x(t)</a:t>
            </a:r>
            <a:endParaRPr lang="fr-FR" sz="1662"/>
          </a:p>
        </p:txBody>
      </p:sp>
      <p:sp>
        <p:nvSpPr>
          <p:cNvPr id="6157" name="Text Box 13"/>
          <p:cNvSpPr txBox="1">
            <a:spLocks noChangeArrowheads="1"/>
          </p:cNvSpPr>
          <p:nvPr/>
        </p:nvSpPr>
        <p:spPr bwMode="auto">
          <a:xfrm>
            <a:off x="4784725" y="3253155"/>
            <a:ext cx="256802" cy="348109"/>
          </a:xfrm>
          <a:prstGeom prst="rect">
            <a:avLst/>
          </a:prstGeom>
          <a:noFill/>
          <a:ln w="9525">
            <a:noFill/>
            <a:miter lim="800000"/>
            <a:headEnd/>
            <a:tailEnd/>
          </a:ln>
          <a:effectLst/>
        </p:spPr>
        <p:txBody>
          <a:bodyPr wrap="none">
            <a:spAutoFit/>
          </a:bodyPr>
          <a:lstStyle/>
          <a:p>
            <a:r>
              <a:rPr lang="fr-FR" sz="1662"/>
              <a:t>t</a:t>
            </a:r>
          </a:p>
        </p:txBody>
      </p:sp>
      <p:sp>
        <p:nvSpPr>
          <p:cNvPr id="6160" name="Line 16"/>
          <p:cNvSpPr>
            <a:spLocks noChangeShapeType="1"/>
          </p:cNvSpPr>
          <p:nvPr/>
        </p:nvSpPr>
        <p:spPr bwMode="auto">
          <a:xfrm flipH="1">
            <a:off x="2819400" y="2444261"/>
            <a:ext cx="76200" cy="281354"/>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6161" name="Text Box 17"/>
          <p:cNvSpPr txBox="1">
            <a:spLocks noChangeArrowheads="1"/>
          </p:cNvSpPr>
          <p:nvPr/>
        </p:nvSpPr>
        <p:spPr bwMode="auto">
          <a:xfrm>
            <a:off x="2879725" y="2060331"/>
            <a:ext cx="184731" cy="348109"/>
          </a:xfrm>
          <a:prstGeom prst="rect">
            <a:avLst/>
          </a:prstGeom>
          <a:noFill/>
          <a:ln w="9525">
            <a:noFill/>
            <a:miter lim="800000"/>
            <a:headEnd/>
            <a:tailEnd/>
          </a:ln>
          <a:effectLst/>
        </p:spPr>
        <p:txBody>
          <a:bodyPr wrap="none">
            <a:spAutoFit/>
          </a:bodyPr>
          <a:lstStyle/>
          <a:p>
            <a:endParaRPr lang="fr-FR" sz="1662"/>
          </a:p>
        </p:txBody>
      </p:sp>
      <p:graphicFrame>
        <p:nvGraphicFramePr>
          <p:cNvPr id="6162" name="Object 18"/>
          <p:cNvGraphicFramePr>
            <a:graphicFrameLocks noChangeAspect="1"/>
          </p:cNvGraphicFramePr>
          <p:nvPr/>
        </p:nvGraphicFramePr>
        <p:xfrm>
          <a:off x="2971801" y="2162909"/>
          <a:ext cx="1625600" cy="268166"/>
        </p:xfrm>
        <a:graphic>
          <a:graphicData uri="http://schemas.openxmlformats.org/presentationml/2006/ole">
            <mc:AlternateContent xmlns:mc="http://schemas.openxmlformats.org/markup-compatibility/2006">
              <mc:Choice xmlns:v="urn:schemas-microsoft-com:vml" Requires="v">
                <p:oleObj spid="_x0000_s376837" name="Équation" r:id="rId4" imgW="1625400" imgH="291960" progId="Equation.3">
                  <p:embed/>
                </p:oleObj>
              </mc:Choice>
              <mc:Fallback>
                <p:oleObj name="Équation" r:id="rId4" imgW="1625400" imgH="291960" progId="Equation.3">
                  <p:embed/>
                  <p:pic>
                    <p:nvPicPr>
                      <p:cNvPr id="616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1" y="2162909"/>
                        <a:ext cx="1625600" cy="2681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3" name="Object 19"/>
          <p:cNvGraphicFramePr>
            <a:graphicFrameLocks noChangeAspect="1"/>
          </p:cNvGraphicFramePr>
          <p:nvPr/>
        </p:nvGraphicFramePr>
        <p:xfrm>
          <a:off x="5029200" y="2092569"/>
          <a:ext cx="3581400" cy="1512277"/>
        </p:xfrm>
        <a:graphic>
          <a:graphicData uri="http://schemas.openxmlformats.org/presentationml/2006/ole">
            <mc:AlternateContent xmlns:mc="http://schemas.openxmlformats.org/markup-compatibility/2006">
              <mc:Choice xmlns:v="urn:schemas-microsoft-com:vml" Requires="v">
                <p:oleObj spid="_x0000_s376838" name="Équation" r:id="rId6" imgW="3581280" imgH="1638000" progId="Equation.3">
                  <p:embed/>
                </p:oleObj>
              </mc:Choice>
              <mc:Fallback>
                <p:oleObj name="Équation" r:id="rId6" imgW="3581280" imgH="1638000" progId="Equation.3">
                  <p:embed/>
                  <p:pic>
                    <p:nvPicPr>
                      <p:cNvPr id="616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092569"/>
                        <a:ext cx="3581400" cy="1512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4" name="Object 20"/>
          <p:cNvGraphicFramePr>
            <a:graphicFrameLocks noChangeAspect="1"/>
          </p:cNvGraphicFramePr>
          <p:nvPr/>
        </p:nvGraphicFramePr>
        <p:xfrm>
          <a:off x="1447800" y="3710354"/>
          <a:ext cx="6173788" cy="2321169"/>
        </p:xfrm>
        <a:graphic>
          <a:graphicData uri="http://schemas.openxmlformats.org/presentationml/2006/ole">
            <mc:AlternateContent xmlns:mc="http://schemas.openxmlformats.org/markup-compatibility/2006">
              <mc:Choice xmlns:v="urn:schemas-microsoft-com:vml" Requires="v">
                <p:oleObj spid="_x0000_s376839" name="Équation" r:id="rId8" imgW="6172200" imgH="2514600" progId="Equation.3">
                  <p:embed/>
                </p:oleObj>
              </mc:Choice>
              <mc:Fallback>
                <p:oleObj name="Équation" r:id="rId8" imgW="6172200" imgH="2514600" progId="Equation.3">
                  <p:embed/>
                  <p:pic>
                    <p:nvPicPr>
                      <p:cNvPr id="6164"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710354"/>
                        <a:ext cx="6173788" cy="2321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a:extLst>
              <a:ext uri="{FF2B5EF4-FFF2-40B4-BE49-F238E27FC236}">
                <a16:creationId xmlns:a16="http://schemas.microsoft.com/office/drawing/2014/main" id="{73E9CB94-E8F0-45AC-8435-E362055EB992}"/>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numéro de diapositive 5"/>
          <p:cNvSpPr>
            <a:spLocks noGrp="1"/>
          </p:cNvSpPr>
          <p:nvPr>
            <p:ph type="sldNum" sz="quarter" idx="12"/>
          </p:nvPr>
        </p:nvSpPr>
        <p:spPr/>
        <p:txBody>
          <a:bodyPr/>
          <a:lstStyle/>
          <a:p>
            <a:fld id="{9E4BD787-0FA5-4AC4-95CD-E6E61569AF32}" type="slidenum">
              <a:rPr lang="fr-FR"/>
              <a:pPr/>
              <a:t>74</a:t>
            </a:fld>
            <a:endParaRPr lang="fr-FR"/>
          </a:p>
        </p:txBody>
      </p:sp>
      <p:sp>
        <p:nvSpPr>
          <p:cNvPr id="7171" name="Rectangle 3"/>
          <p:cNvSpPr>
            <a:spLocks noGrp="1" noChangeArrowheads="1"/>
          </p:cNvSpPr>
          <p:nvPr>
            <p:ph type="body" idx="1"/>
          </p:nvPr>
        </p:nvSpPr>
        <p:spPr>
          <a:xfrm>
            <a:off x="685800" y="1740877"/>
            <a:ext cx="7772400" cy="4149969"/>
          </a:xfrm>
        </p:spPr>
        <p:txBody>
          <a:bodyPr/>
          <a:lstStyle/>
          <a:p>
            <a:r>
              <a:rPr lang="fr-FR" dirty="0"/>
              <a:t> </a:t>
            </a:r>
          </a:p>
        </p:txBody>
      </p:sp>
      <p:sp>
        <p:nvSpPr>
          <p:cNvPr id="7172" name="Line 4"/>
          <p:cNvSpPr>
            <a:spLocks noChangeShapeType="1"/>
          </p:cNvSpPr>
          <p:nvPr/>
        </p:nvSpPr>
        <p:spPr bwMode="auto">
          <a:xfrm>
            <a:off x="2514600" y="2725615"/>
            <a:ext cx="533400" cy="0"/>
          </a:xfrm>
          <a:prstGeom prst="line">
            <a:avLst/>
          </a:prstGeom>
          <a:noFill/>
          <a:ln w="28575">
            <a:solidFill>
              <a:schemeClr val="tx1"/>
            </a:solidFill>
            <a:round/>
            <a:headEnd/>
            <a:tailEnd type="triangle" w="med" len="med"/>
          </a:ln>
          <a:effectLst/>
        </p:spPr>
        <p:txBody>
          <a:bodyPr wrap="none" anchor="ctr"/>
          <a:lstStyle/>
          <a:p>
            <a:endParaRPr lang="fr-FR" sz="1662"/>
          </a:p>
        </p:txBody>
      </p:sp>
      <p:sp>
        <p:nvSpPr>
          <p:cNvPr id="7173" name="Rectangle 5"/>
          <p:cNvSpPr>
            <a:spLocks noChangeArrowheads="1"/>
          </p:cNvSpPr>
          <p:nvPr/>
        </p:nvSpPr>
        <p:spPr bwMode="auto">
          <a:xfrm>
            <a:off x="3124200" y="2092569"/>
            <a:ext cx="2362200" cy="1125415"/>
          </a:xfrm>
          <a:prstGeom prst="rect">
            <a:avLst/>
          </a:prstGeom>
          <a:solidFill>
            <a:schemeClr val="accent1"/>
          </a:solidFill>
          <a:ln w="9525">
            <a:solidFill>
              <a:schemeClr val="tx1"/>
            </a:solidFill>
            <a:miter lim="800000"/>
            <a:headEnd/>
            <a:tailEnd/>
          </a:ln>
          <a:effectLst/>
        </p:spPr>
        <p:txBody>
          <a:bodyPr wrap="none" anchor="ctr"/>
          <a:lstStyle/>
          <a:p>
            <a:pPr algn="ctr"/>
            <a:r>
              <a:rPr lang="fr-FR" sz="1662"/>
              <a:t>h(t)</a:t>
            </a:r>
          </a:p>
        </p:txBody>
      </p:sp>
      <p:sp>
        <p:nvSpPr>
          <p:cNvPr id="7174" name="Line 6"/>
          <p:cNvSpPr>
            <a:spLocks noChangeShapeType="1"/>
          </p:cNvSpPr>
          <p:nvPr/>
        </p:nvSpPr>
        <p:spPr bwMode="auto">
          <a:xfrm>
            <a:off x="5486400" y="2725615"/>
            <a:ext cx="533400" cy="0"/>
          </a:xfrm>
          <a:prstGeom prst="line">
            <a:avLst/>
          </a:prstGeom>
          <a:noFill/>
          <a:ln w="28575">
            <a:solidFill>
              <a:schemeClr val="tx1"/>
            </a:solidFill>
            <a:round/>
            <a:headEnd/>
            <a:tailEnd type="triangle" w="med" len="med"/>
          </a:ln>
          <a:effectLst/>
        </p:spPr>
        <p:txBody>
          <a:bodyPr wrap="none" anchor="ctr"/>
          <a:lstStyle/>
          <a:p>
            <a:endParaRPr lang="fr-FR" sz="1662"/>
          </a:p>
        </p:txBody>
      </p:sp>
      <p:sp>
        <p:nvSpPr>
          <p:cNvPr id="7175" name="Line 7"/>
          <p:cNvSpPr>
            <a:spLocks noChangeShapeType="1"/>
          </p:cNvSpPr>
          <p:nvPr/>
        </p:nvSpPr>
        <p:spPr bwMode="auto">
          <a:xfrm>
            <a:off x="3429000" y="2725615"/>
            <a:ext cx="381000" cy="0"/>
          </a:xfrm>
          <a:prstGeom prst="line">
            <a:avLst/>
          </a:prstGeom>
          <a:noFill/>
          <a:ln w="9525">
            <a:solidFill>
              <a:schemeClr val="tx1"/>
            </a:solidFill>
            <a:round/>
            <a:headEnd/>
            <a:tailEnd/>
          </a:ln>
          <a:effectLst/>
        </p:spPr>
        <p:txBody>
          <a:bodyPr wrap="none" anchor="ctr"/>
          <a:lstStyle/>
          <a:p>
            <a:endParaRPr lang="fr-FR" sz="1662"/>
          </a:p>
        </p:txBody>
      </p:sp>
      <p:sp>
        <p:nvSpPr>
          <p:cNvPr id="7176" name="Line 8"/>
          <p:cNvSpPr>
            <a:spLocks noChangeShapeType="1"/>
          </p:cNvSpPr>
          <p:nvPr/>
        </p:nvSpPr>
        <p:spPr bwMode="auto">
          <a:xfrm flipV="1">
            <a:off x="3810000" y="2373923"/>
            <a:ext cx="0" cy="351692"/>
          </a:xfrm>
          <a:prstGeom prst="line">
            <a:avLst/>
          </a:prstGeom>
          <a:noFill/>
          <a:ln w="9525">
            <a:solidFill>
              <a:schemeClr val="tx1"/>
            </a:solidFill>
            <a:round/>
            <a:headEnd/>
            <a:tailEnd/>
          </a:ln>
          <a:effectLst/>
        </p:spPr>
        <p:txBody>
          <a:bodyPr wrap="none" anchor="ctr"/>
          <a:lstStyle/>
          <a:p>
            <a:endParaRPr lang="fr-FR" sz="1662"/>
          </a:p>
        </p:txBody>
      </p:sp>
      <p:sp>
        <p:nvSpPr>
          <p:cNvPr id="7177" name="Line 9"/>
          <p:cNvSpPr>
            <a:spLocks noChangeShapeType="1"/>
          </p:cNvSpPr>
          <p:nvPr/>
        </p:nvSpPr>
        <p:spPr bwMode="auto">
          <a:xfrm>
            <a:off x="3810000" y="2373923"/>
            <a:ext cx="914400" cy="0"/>
          </a:xfrm>
          <a:prstGeom prst="line">
            <a:avLst/>
          </a:prstGeom>
          <a:noFill/>
          <a:ln w="9525">
            <a:solidFill>
              <a:schemeClr val="tx1"/>
            </a:solidFill>
            <a:round/>
            <a:headEnd/>
            <a:tailEnd/>
          </a:ln>
          <a:effectLst/>
        </p:spPr>
        <p:txBody>
          <a:bodyPr wrap="none" anchor="ctr"/>
          <a:lstStyle/>
          <a:p>
            <a:endParaRPr lang="fr-FR" sz="1662"/>
          </a:p>
        </p:txBody>
      </p:sp>
      <p:sp>
        <p:nvSpPr>
          <p:cNvPr id="7178" name="Line 10"/>
          <p:cNvSpPr>
            <a:spLocks noChangeShapeType="1"/>
          </p:cNvSpPr>
          <p:nvPr/>
        </p:nvSpPr>
        <p:spPr bwMode="auto">
          <a:xfrm>
            <a:off x="4724400" y="2373923"/>
            <a:ext cx="0" cy="351692"/>
          </a:xfrm>
          <a:prstGeom prst="line">
            <a:avLst/>
          </a:prstGeom>
          <a:noFill/>
          <a:ln w="9525">
            <a:solidFill>
              <a:schemeClr val="tx1"/>
            </a:solidFill>
            <a:round/>
            <a:headEnd/>
            <a:tailEnd/>
          </a:ln>
          <a:effectLst/>
        </p:spPr>
        <p:txBody>
          <a:bodyPr wrap="none" anchor="ctr"/>
          <a:lstStyle/>
          <a:p>
            <a:endParaRPr lang="fr-FR" sz="1662"/>
          </a:p>
        </p:txBody>
      </p:sp>
      <p:sp>
        <p:nvSpPr>
          <p:cNvPr id="7179" name="Line 11"/>
          <p:cNvSpPr>
            <a:spLocks noChangeShapeType="1"/>
          </p:cNvSpPr>
          <p:nvPr/>
        </p:nvSpPr>
        <p:spPr bwMode="auto">
          <a:xfrm>
            <a:off x="4724400" y="2725615"/>
            <a:ext cx="533400" cy="0"/>
          </a:xfrm>
          <a:prstGeom prst="line">
            <a:avLst/>
          </a:prstGeom>
          <a:noFill/>
          <a:ln w="9525">
            <a:solidFill>
              <a:schemeClr val="tx1"/>
            </a:solidFill>
            <a:round/>
            <a:headEnd/>
            <a:tailEnd/>
          </a:ln>
          <a:effectLst/>
        </p:spPr>
        <p:txBody>
          <a:bodyPr wrap="none" anchor="ctr"/>
          <a:lstStyle/>
          <a:p>
            <a:endParaRPr lang="fr-FR" sz="1662"/>
          </a:p>
        </p:txBody>
      </p:sp>
      <p:sp>
        <p:nvSpPr>
          <p:cNvPr id="7182" name="Line 14"/>
          <p:cNvSpPr>
            <a:spLocks noChangeShapeType="1"/>
          </p:cNvSpPr>
          <p:nvPr/>
        </p:nvSpPr>
        <p:spPr bwMode="auto">
          <a:xfrm flipV="1">
            <a:off x="1143000" y="2373923"/>
            <a:ext cx="0" cy="633046"/>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183" name="Line 15"/>
          <p:cNvSpPr>
            <a:spLocks noChangeShapeType="1"/>
          </p:cNvSpPr>
          <p:nvPr/>
        </p:nvSpPr>
        <p:spPr bwMode="auto">
          <a:xfrm>
            <a:off x="1143000" y="3006969"/>
            <a:ext cx="1600200" cy="0"/>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184" name="Line 16"/>
          <p:cNvSpPr>
            <a:spLocks noChangeShapeType="1"/>
          </p:cNvSpPr>
          <p:nvPr/>
        </p:nvSpPr>
        <p:spPr bwMode="auto">
          <a:xfrm flipV="1">
            <a:off x="1143000" y="2514600"/>
            <a:ext cx="1066800" cy="492369"/>
          </a:xfrm>
          <a:prstGeom prst="line">
            <a:avLst/>
          </a:prstGeom>
          <a:noFill/>
          <a:ln w="9525">
            <a:solidFill>
              <a:srgbClr val="FF3300"/>
            </a:solidFill>
            <a:round/>
            <a:headEnd/>
            <a:tailEnd/>
          </a:ln>
          <a:effectLst/>
        </p:spPr>
        <p:txBody>
          <a:bodyPr wrap="none" anchor="ctr"/>
          <a:lstStyle/>
          <a:p>
            <a:endParaRPr lang="fr-FR" sz="1662"/>
          </a:p>
        </p:txBody>
      </p:sp>
      <p:sp>
        <p:nvSpPr>
          <p:cNvPr id="7185" name="Line 17"/>
          <p:cNvSpPr>
            <a:spLocks noChangeShapeType="1"/>
          </p:cNvSpPr>
          <p:nvPr/>
        </p:nvSpPr>
        <p:spPr bwMode="auto">
          <a:xfrm>
            <a:off x="2209800" y="2514600"/>
            <a:ext cx="0" cy="492369"/>
          </a:xfrm>
          <a:prstGeom prst="line">
            <a:avLst/>
          </a:prstGeom>
          <a:noFill/>
          <a:ln w="9525">
            <a:solidFill>
              <a:srgbClr val="FF3300"/>
            </a:solidFill>
            <a:round/>
            <a:headEnd/>
            <a:tailEnd/>
          </a:ln>
          <a:effectLst/>
        </p:spPr>
        <p:txBody>
          <a:bodyPr wrap="none" anchor="ctr"/>
          <a:lstStyle/>
          <a:p>
            <a:endParaRPr lang="fr-FR" sz="1662"/>
          </a:p>
        </p:txBody>
      </p:sp>
      <p:sp>
        <p:nvSpPr>
          <p:cNvPr id="7186" name="Text Box 18"/>
          <p:cNvSpPr txBox="1">
            <a:spLocks noChangeArrowheads="1"/>
          </p:cNvSpPr>
          <p:nvPr/>
        </p:nvSpPr>
        <p:spPr bwMode="auto">
          <a:xfrm>
            <a:off x="6400801" y="2373925"/>
            <a:ext cx="360996" cy="546945"/>
          </a:xfrm>
          <a:prstGeom prst="rect">
            <a:avLst/>
          </a:prstGeom>
          <a:noFill/>
          <a:ln w="9525">
            <a:solidFill>
              <a:schemeClr val="tx1"/>
            </a:solidFill>
            <a:miter lim="800000"/>
            <a:headEnd/>
            <a:tailEnd/>
          </a:ln>
          <a:effectLst/>
        </p:spPr>
        <p:txBody>
          <a:bodyPr wrap="none">
            <a:spAutoFit/>
          </a:bodyPr>
          <a:lstStyle/>
          <a:p>
            <a:r>
              <a:rPr lang="fr-FR" sz="2954" b="1">
                <a:solidFill>
                  <a:srgbClr val="FF3300"/>
                </a:solidFill>
              </a:rPr>
              <a:t>?</a:t>
            </a:r>
            <a:endParaRPr lang="fr-FR" sz="1662"/>
          </a:p>
        </p:txBody>
      </p:sp>
      <p:sp>
        <p:nvSpPr>
          <p:cNvPr id="7188" name="Line 20"/>
          <p:cNvSpPr>
            <a:spLocks noChangeShapeType="1"/>
          </p:cNvSpPr>
          <p:nvPr/>
        </p:nvSpPr>
        <p:spPr bwMode="auto">
          <a:xfrm flipV="1">
            <a:off x="6019800" y="2373923"/>
            <a:ext cx="0" cy="633046"/>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189" name="Line 21"/>
          <p:cNvSpPr>
            <a:spLocks noChangeShapeType="1"/>
          </p:cNvSpPr>
          <p:nvPr/>
        </p:nvSpPr>
        <p:spPr bwMode="auto">
          <a:xfrm>
            <a:off x="6019800" y="3006969"/>
            <a:ext cx="1752600" cy="0"/>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190" name="Text Box 22"/>
          <p:cNvSpPr txBox="1">
            <a:spLocks noChangeArrowheads="1"/>
          </p:cNvSpPr>
          <p:nvPr/>
        </p:nvSpPr>
        <p:spPr bwMode="auto">
          <a:xfrm>
            <a:off x="2590800" y="3006971"/>
            <a:ext cx="263214" cy="376385"/>
          </a:xfrm>
          <a:prstGeom prst="rect">
            <a:avLst/>
          </a:prstGeom>
          <a:noFill/>
          <a:ln w="9525">
            <a:noFill/>
            <a:miter lim="800000"/>
            <a:headEnd/>
            <a:tailEnd/>
          </a:ln>
          <a:effectLst/>
        </p:spPr>
        <p:txBody>
          <a:bodyPr wrap="none">
            <a:spAutoFit/>
          </a:bodyPr>
          <a:lstStyle/>
          <a:p>
            <a:r>
              <a:rPr lang="fr-FR" sz="1846"/>
              <a:t>t</a:t>
            </a:r>
            <a:endParaRPr lang="fr-FR" sz="1662"/>
          </a:p>
        </p:txBody>
      </p:sp>
      <p:sp>
        <p:nvSpPr>
          <p:cNvPr id="7191" name="Text Box 23"/>
          <p:cNvSpPr txBox="1">
            <a:spLocks noChangeArrowheads="1"/>
          </p:cNvSpPr>
          <p:nvPr/>
        </p:nvSpPr>
        <p:spPr bwMode="auto">
          <a:xfrm>
            <a:off x="7451725" y="3020160"/>
            <a:ext cx="263214" cy="376385"/>
          </a:xfrm>
          <a:prstGeom prst="rect">
            <a:avLst/>
          </a:prstGeom>
          <a:noFill/>
          <a:ln w="9525">
            <a:noFill/>
            <a:miter lim="800000"/>
            <a:headEnd/>
            <a:tailEnd/>
          </a:ln>
          <a:effectLst/>
        </p:spPr>
        <p:txBody>
          <a:bodyPr wrap="none">
            <a:spAutoFit/>
          </a:bodyPr>
          <a:lstStyle/>
          <a:p>
            <a:r>
              <a:rPr lang="fr-FR" sz="1846"/>
              <a:t>t</a:t>
            </a:r>
            <a:endParaRPr lang="fr-FR" sz="1662"/>
          </a:p>
        </p:txBody>
      </p:sp>
      <p:sp>
        <p:nvSpPr>
          <p:cNvPr id="7192" name="Text Box 24"/>
          <p:cNvSpPr txBox="1">
            <a:spLocks noChangeArrowheads="1"/>
          </p:cNvSpPr>
          <p:nvPr/>
        </p:nvSpPr>
        <p:spPr bwMode="auto">
          <a:xfrm>
            <a:off x="1219200" y="2162909"/>
            <a:ext cx="478016" cy="348109"/>
          </a:xfrm>
          <a:prstGeom prst="rect">
            <a:avLst/>
          </a:prstGeom>
          <a:noFill/>
          <a:ln w="9525">
            <a:noFill/>
            <a:miter lim="800000"/>
            <a:headEnd/>
            <a:tailEnd/>
          </a:ln>
          <a:effectLst/>
        </p:spPr>
        <p:txBody>
          <a:bodyPr wrap="none">
            <a:spAutoFit/>
          </a:bodyPr>
          <a:lstStyle/>
          <a:p>
            <a:r>
              <a:rPr lang="fr-FR" sz="1662"/>
              <a:t>x(t)</a:t>
            </a:r>
          </a:p>
        </p:txBody>
      </p:sp>
      <p:sp>
        <p:nvSpPr>
          <p:cNvPr id="7193" name="Text Box 25"/>
          <p:cNvSpPr txBox="1">
            <a:spLocks noChangeArrowheads="1"/>
          </p:cNvSpPr>
          <p:nvPr/>
        </p:nvSpPr>
        <p:spPr bwMode="auto">
          <a:xfrm>
            <a:off x="5867401" y="2022232"/>
            <a:ext cx="514350" cy="348109"/>
          </a:xfrm>
          <a:prstGeom prst="rect">
            <a:avLst/>
          </a:prstGeom>
          <a:noFill/>
          <a:ln w="9525">
            <a:noFill/>
            <a:miter lim="800000"/>
            <a:headEnd/>
            <a:tailEnd/>
          </a:ln>
          <a:effectLst/>
        </p:spPr>
        <p:txBody>
          <a:bodyPr>
            <a:spAutoFit/>
          </a:bodyPr>
          <a:lstStyle/>
          <a:p>
            <a:r>
              <a:rPr lang="fr-FR" sz="1662"/>
              <a:t>y(t)</a:t>
            </a:r>
          </a:p>
        </p:txBody>
      </p:sp>
      <p:graphicFrame>
        <p:nvGraphicFramePr>
          <p:cNvPr id="7194" name="Object 26"/>
          <p:cNvGraphicFramePr>
            <a:graphicFrameLocks noChangeAspect="1"/>
          </p:cNvGraphicFramePr>
          <p:nvPr/>
        </p:nvGraphicFramePr>
        <p:xfrm>
          <a:off x="4845050" y="3429000"/>
          <a:ext cx="3175000" cy="1395046"/>
        </p:xfrm>
        <a:graphic>
          <a:graphicData uri="http://schemas.openxmlformats.org/presentationml/2006/ole">
            <mc:AlternateContent xmlns:mc="http://schemas.openxmlformats.org/markup-compatibility/2006">
              <mc:Choice xmlns:v="urn:schemas-microsoft-com:vml" Requires="v">
                <p:oleObj spid="_x0000_s377859" name="Équation" r:id="rId4" imgW="3174840" imgH="1511280" progId="Equation.3">
                  <p:embed/>
                </p:oleObj>
              </mc:Choice>
              <mc:Fallback>
                <p:oleObj name="Équation" r:id="rId4" imgW="3174840" imgH="1511280" progId="Equation.3">
                  <p:embed/>
                  <p:pic>
                    <p:nvPicPr>
                      <p:cNvPr id="7194"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3429000"/>
                        <a:ext cx="3175000" cy="13950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7" name="Line 29"/>
          <p:cNvSpPr>
            <a:spLocks noChangeShapeType="1"/>
          </p:cNvSpPr>
          <p:nvPr/>
        </p:nvSpPr>
        <p:spPr bwMode="auto">
          <a:xfrm flipV="1">
            <a:off x="1219200" y="4906108"/>
            <a:ext cx="0" cy="703385"/>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199" name="Line 31"/>
          <p:cNvSpPr>
            <a:spLocks noChangeShapeType="1"/>
          </p:cNvSpPr>
          <p:nvPr/>
        </p:nvSpPr>
        <p:spPr bwMode="auto">
          <a:xfrm>
            <a:off x="1219200" y="5609492"/>
            <a:ext cx="1295400" cy="0"/>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200" name="Line 32"/>
          <p:cNvSpPr>
            <a:spLocks noChangeShapeType="1"/>
          </p:cNvSpPr>
          <p:nvPr/>
        </p:nvSpPr>
        <p:spPr bwMode="auto">
          <a:xfrm flipV="1">
            <a:off x="4038600" y="4906108"/>
            <a:ext cx="0" cy="703385"/>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201" name="Line 33"/>
          <p:cNvSpPr>
            <a:spLocks noChangeShapeType="1"/>
          </p:cNvSpPr>
          <p:nvPr/>
        </p:nvSpPr>
        <p:spPr bwMode="auto">
          <a:xfrm flipV="1">
            <a:off x="6705600" y="4906108"/>
            <a:ext cx="0" cy="703385"/>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202" name="Line 34"/>
          <p:cNvSpPr>
            <a:spLocks noChangeShapeType="1"/>
          </p:cNvSpPr>
          <p:nvPr/>
        </p:nvSpPr>
        <p:spPr bwMode="auto">
          <a:xfrm>
            <a:off x="2971800" y="5609492"/>
            <a:ext cx="2362200" cy="0"/>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203" name="Line 35"/>
          <p:cNvSpPr>
            <a:spLocks noChangeShapeType="1"/>
          </p:cNvSpPr>
          <p:nvPr/>
        </p:nvSpPr>
        <p:spPr bwMode="auto">
          <a:xfrm>
            <a:off x="6096000" y="5609492"/>
            <a:ext cx="1905000" cy="0"/>
          </a:xfrm>
          <a:prstGeom prst="line">
            <a:avLst/>
          </a:prstGeom>
          <a:noFill/>
          <a:ln w="9525">
            <a:solidFill>
              <a:schemeClr val="tx1"/>
            </a:solidFill>
            <a:round/>
            <a:headEnd/>
            <a:tailEnd type="triangle" w="med" len="med"/>
          </a:ln>
          <a:effectLst/>
        </p:spPr>
        <p:txBody>
          <a:bodyPr wrap="none" anchor="ctr"/>
          <a:lstStyle/>
          <a:p>
            <a:endParaRPr lang="fr-FR" sz="1662"/>
          </a:p>
        </p:txBody>
      </p:sp>
      <p:sp>
        <p:nvSpPr>
          <p:cNvPr id="7204" name="Line 36"/>
          <p:cNvSpPr>
            <a:spLocks noChangeShapeType="1"/>
          </p:cNvSpPr>
          <p:nvPr/>
        </p:nvSpPr>
        <p:spPr bwMode="auto">
          <a:xfrm flipV="1">
            <a:off x="1219200" y="5117123"/>
            <a:ext cx="1066800" cy="492369"/>
          </a:xfrm>
          <a:prstGeom prst="line">
            <a:avLst/>
          </a:prstGeom>
          <a:noFill/>
          <a:ln w="9525">
            <a:solidFill>
              <a:srgbClr val="FF3300"/>
            </a:solidFill>
            <a:round/>
            <a:headEnd/>
            <a:tailEnd/>
          </a:ln>
          <a:effectLst/>
        </p:spPr>
        <p:txBody>
          <a:bodyPr wrap="none" anchor="ctr"/>
          <a:lstStyle/>
          <a:p>
            <a:endParaRPr lang="fr-FR" sz="1662"/>
          </a:p>
        </p:txBody>
      </p:sp>
      <p:sp>
        <p:nvSpPr>
          <p:cNvPr id="7206" name="Line 38"/>
          <p:cNvSpPr>
            <a:spLocks noChangeShapeType="1"/>
          </p:cNvSpPr>
          <p:nvPr/>
        </p:nvSpPr>
        <p:spPr bwMode="auto">
          <a:xfrm flipH="1" flipV="1">
            <a:off x="2971800" y="5117123"/>
            <a:ext cx="1066800" cy="492369"/>
          </a:xfrm>
          <a:prstGeom prst="line">
            <a:avLst/>
          </a:prstGeom>
          <a:noFill/>
          <a:ln w="9525">
            <a:solidFill>
              <a:srgbClr val="FF3300"/>
            </a:solidFill>
            <a:round/>
            <a:headEnd/>
            <a:tailEnd/>
          </a:ln>
          <a:effectLst/>
        </p:spPr>
        <p:txBody>
          <a:bodyPr wrap="none" anchor="ctr"/>
          <a:lstStyle/>
          <a:p>
            <a:endParaRPr lang="fr-FR" sz="1662"/>
          </a:p>
        </p:txBody>
      </p:sp>
      <p:sp>
        <p:nvSpPr>
          <p:cNvPr id="7207" name="Line 39"/>
          <p:cNvSpPr>
            <a:spLocks noChangeShapeType="1"/>
          </p:cNvSpPr>
          <p:nvPr/>
        </p:nvSpPr>
        <p:spPr bwMode="auto">
          <a:xfrm flipH="1" flipV="1">
            <a:off x="6172200" y="5117123"/>
            <a:ext cx="1066800" cy="492369"/>
          </a:xfrm>
          <a:prstGeom prst="line">
            <a:avLst/>
          </a:prstGeom>
          <a:noFill/>
          <a:ln w="9525">
            <a:solidFill>
              <a:srgbClr val="FF3300"/>
            </a:solidFill>
            <a:round/>
            <a:headEnd/>
            <a:tailEnd/>
          </a:ln>
          <a:effectLst/>
        </p:spPr>
        <p:txBody>
          <a:bodyPr wrap="none" anchor="ctr"/>
          <a:lstStyle/>
          <a:p>
            <a:endParaRPr lang="fr-FR" sz="1662"/>
          </a:p>
        </p:txBody>
      </p:sp>
      <p:sp>
        <p:nvSpPr>
          <p:cNvPr id="7208" name="Line 40"/>
          <p:cNvSpPr>
            <a:spLocks noChangeShapeType="1"/>
          </p:cNvSpPr>
          <p:nvPr/>
        </p:nvSpPr>
        <p:spPr bwMode="auto">
          <a:xfrm>
            <a:off x="2286000" y="5117123"/>
            <a:ext cx="0" cy="492369"/>
          </a:xfrm>
          <a:prstGeom prst="line">
            <a:avLst/>
          </a:prstGeom>
          <a:noFill/>
          <a:ln w="9525">
            <a:solidFill>
              <a:srgbClr val="FF3300"/>
            </a:solidFill>
            <a:round/>
            <a:headEnd/>
            <a:tailEnd/>
          </a:ln>
          <a:effectLst/>
        </p:spPr>
        <p:txBody>
          <a:bodyPr wrap="none" anchor="ctr"/>
          <a:lstStyle/>
          <a:p>
            <a:endParaRPr lang="fr-FR" sz="1662"/>
          </a:p>
        </p:txBody>
      </p:sp>
      <p:sp>
        <p:nvSpPr>
          <p:cNvPr id="7209" name="Line 41"/>
          <p:cNvSpPr>
            <a:spLocks noChangeShapeType="1"/>
          </p:cNvSpPr>
          <p:nvPr/>
        </p:nvSpPr>
        <p:spPr bwMode="auto">
          <a:xfrm>
            <a:off x="2971800" y="5117123"/>
            <a:ext cx="0" cy="492369"/>
          </a:xfrm>
          <a:prstGeom prst="line">
            <a:avLst/>
          </a:prstGeom>
          <a:noFill/>
          <a:ln w="9525">
            <a:solidFill>
              <a:srgbClr val="FF3300"/>
            </a:solidFill>
            <a:round/>
            <a:headEnd/>
            <a:tailEnd/>
          </a:ln>
          <a:effectLst/>
        </p:spPr>
        <p:txBody>
          <a:bodyPr wrap="none" anchor="ctr"/>
          <a:lstStyle/>
          <a:p>
            <a:endParaRPr lang="fr-FR" sz="1662"/>
          </a:p>
        </p:txBody>
      </p:sp>
      <p:sp>
        <p:nvSpPr>
          <p:cNvPr id="7210" name="Line 42"/>
          <p:cNvSpPr>
            <a:spLocks noChangeShapeType="1"/>
          </p:cNvSpPr>
          <p:nvPr/>
        </p:nvSpPr>
        <p:spPr bwMode="auto">
          <a:xfrm>
            <a:off x="6172200" y="5117123"/>
            <a:ext cx="0" cy="492369"/>
          </a:xfrm>
          <a:prstGeom prst="line">
            <a:avLst/>
          </a:prstGeom>
          <a:noFill/>
          <a:ln w="9525">
            <a:solidFill>
              <a:srgbClr val="FF3300"/>
            </a:solidFill>
            <a:round/>
            <a:headEnd/>
            <a:tailEnd/>
          </a:ln>
          <a:effectLst/>
        </p:spPr>
        <p:txBody>
          <a:bodyPr wrap="none" anchor="ctr"/>
          <a:lstStyle/>
          <a:p>
            <a:endParaRPr lang="fr-FR" sz="1662"/>
          </a:p>
        </p:txBody>
      </p:sp>
      <p:sp>
        <p:nvSpPr>
          <p:cNvPr id="7211" name="Text Box 43"/>
          <p:cNvSpPr txBox="1">
            <a:spLocks noChangeArrowheads="1"/>
          </p:cNvSpPr>
          <p:nvPr/>
        </p:nvSpPr>
        <p:spPr bwMode="auto">
          <a:xfrm>
            <a:off x="2422525" y="5596305"/>
            <a:ext cx="284052" cy="319639"/>
          </a:xfrm>
          <a:prstGeom prst="rect">
            <a:avLst/>
          </a:prstGeom>
          <a:noFill/>
          <a:ln w="9525">
            <a:noFill/>
            <a:miter lim="800000"/>
            <a:headEnd/>
            <a:tailEnd/>
          </a:ln>
          <a:effectLst/>
        </p:spPr>
        <p:txBody>
          <a:bodyPr wrap="none">
            <a:spAutoFit/>
          </a:bodyPr>
          <a:lstStyle/>
          <a:p>
            <a:r>
              <a:rPr lang="fr-FR" sz="1477"/>
              <a:t>n</a:t>
            </a:r>
            <a:endParaRPr lang="fr-FR" sz="1662"/>
          </a:p>
        </p:txBody>
      </p:sp>
      <p:sp>
        <p:nvSpPr>
          <p:cNvPr id="7212" name="Text Box 44"/>
          <p:cNvSpPr txBox="1">
            <a:spLocks noChangeArrowheads="1"/>
          </p:cNvSpPr>
          <p:nvPr/>
        </p:nvSpPr>
        <p:spPr bwMode="auto">
          <a:xfrm>
            <a:off x="5165725" y="5574325"/>
            <a:ext cx="296876" cy="348109"/>
          </a:xfrm>
          <a:prstGeom prst="rect">
            <a:avLst/>
          </a:prstGeom>
          <a:noFill/>
          <a:ln w="9525">
            <a:noFill/>
            <a:miter lim="800000"/>
            <a:headEnd/>
            <a:tailEnd/>
          </a:ln>
          <a:effectLst/>
        </p:spPr>
        <p:txBody>
          <a:bodyPr wrap="none">
            <a:spAutoFit/>
          </a:bodyPr>
          <a:lstStyle/>
          <a:p>
            <a:r>
              <a:rPr lang="fr-FR" sz="1662"/>
              <a:t>n</a:t>
            </a:r>
          </a:p>
        </p:txBody>
      </p:sp>
      <p:sp>
        <p:nvSpPr>
          <p:cNvPr id="7213" name="Text Box 45"/>
          <p:cNvSpPr txBox="1">
            <a:spLocks noChangeArrowheads="1"/>
          </p:cNvSpPr>
          <p:nvPr/>
        </p:nvSpPr>
        <p:spPr bwMode="auto">
          <a:xfrm>
            <a:off x="7985125" y="5525967"/>
            <a:ext cx="284052" cy="319639"/>
          </a:xfrm>
          <a:prstGeom prst="rect">
            <a:avLst/>
          </a:prstGeom>
          <a:noFill/>
          <a:ln w="9525">
            <a:noFill/>
            <a:miter lim="800000"/>
            <a:headEnd/>
            <a:tailEnd/>
          </a:ln>
          <a:effectLst/>
        </p:spPr>
        <p:txBody>
          <a:bodyPr wrap="none">
            <a:spAutoFit/>
          </a:bodyPr>
          <a:lstStyle/>
          <a:p>
            <a:r>
              <a:rPr lang="fr-FR" sz="1477"/>
              <a:t>n</a:t>
            </a:r>
            <a:endParaRPr lang="fr-FR" sz="1662"/>
          </a:p>
        </p:txBody>
      </p:sp>
      <p:sp>
        <p:nvSpPr>
          <p:cNvPr id="7214" name="Text Box 46"/>
          <p:cNvSpPr txBox="1">
            <a:spLocks noChangeArrowheads="1"/>
          </p:cNvSpPr>
          <p:nvPr/>
        </p:nvSpPr>
        <p:spPr bwMode="auto">
          <a:xfrm>
            <a:off x="1584326" y="4822582"/>
            <a:ext cx="481222" cy="319639"/>
          </a:xfrm>
          <a:prstGeom prst="rect">
            <a:avLst/>
          </a:prstGeom>
          <a:noFill/>
          <a:ln w="9525">
            <a:noFill/>
            <a:miter lim="800000"/>
            <a:headEnd/>
            <a:tailEnd/>
          </a:ln>
          <a:effectLst/>
        </p:spPr>
        <p:txBody>
          <a:bodyPr wrap="none">
            <a:spAutoFit/>
          </a:bodyPr>
          <a:lstStyle/>
          <a:p>
            <a:r>
              <a:rPr lang="fr-FR" sz="1477">
                <a:solidFill>
                  <a:srgbClr val="FF3300"/>
                </a:solidFill>
              </a:rPr>
              <a:t>x(n)</a:t>
            </a:r>
            <a:endParaRPr lang="fr-FR" sz="1662"/>
          </a:p>
        </p:txBody>
      </p:sp>
      <p:sp>
        <p:nvSpPr>
          <p:cNvPr id="7215" name="Text Box 47"/>
          <p:cNvSpPr txBox="1">
            <a:spLocks noChangeArrowheads="1"/>
          </p:cNvSpPr>
          <p:nvPr/>
        </p:nvSpPr>
        <p:spPr bwMode="auto">
          <a:xfrm>
            <a:off x="3184525" y="4892920"/>
            <a:ext cx="538930" cy="319639"/>
          </a:xfrm>
          <a:prstGeom prst="rect">
            <a:avLst/>
          </a:prstGeom>
          <a:noFill/>
          <a:ln w="9525">
            <a:noFill/>
            <a:miter lim="800000"/>
            <a:headEnd/>
            <a:tailEnd/>
          </a:ln>
          <a:effectLst/>
        </p:spPr>
        <p:txBody>
          <a:bodyPr wrap="none">
            <a:spAutoFit/>
          </a:bodyPr>
          <a:lstStyle/>
          <a:p>
            <a:r>
              <a:rPr lang="fr-FR" sz="1477">
                <a:solidFill>
                  <a:srgbClr val="FF3300"/>
                </a:solidFill>
              </a:rPr>
              <a:t>x(-n)</a:t>
            </a:r>
            <a:endParaRPr lang="fr-FR" sz="1662"/>
          </a:p>
        </p:txBody>
      </p:sp>
      <p:sp>
        <p:nvSpPr>
          <p:cNvPr id="7216" name="Text Box 48"/>
          <p:cNvSpPr txBox="1">
            <a:spLocks noChangeArrowheads="1"/>
          </p:cNvSpPr>
          <p:nvPr/>
        </p:nvSpPr>
        <p:spPr bwMode="auto">
          <a:xfrm>
            <a:off x="6689725" y="5033597"/>
            <a:ext cx="689612" cy="319639"/>
          </a:xfrm>
          <a:prstGeom prst="rect">
            <a:avLst/>
          </a:prstGeom>
          <a:noFill/>
          <a:ln w="9525">
            <a:noFill/>
            <a:miter lim="800000"/>
            <a:headEnd/>
            <a:tailEnd/>
          </a:ln>
          <a:effectLst/>
        </p:spPr>
        <p:txBody>
          <a:bodyPr wrap="none">
            <a:spAutoFit/>
          </a:bodyPr>
          <a:lstStyle/>
          <a:p>
            <a:r>
              <a:rPr lang="fr-FR" sz="1477">
                <a:solidFill>
                  <a:srgbClr val="FF3300"/>
                </a:solidFill>
              </a:rPr>
              <a:t>x(m-n)</a:t>
            </a:r>
            <a:endParaRPr lang="fr-FR" sz="1662"/>
          </a:p>
        </p:txBody>
      </p:sp>
      <p:sp>
        <p:nvSpPr>
          <p:cNvPr id="7217" name="Text Box 49"/>
          <p:cNvSpPr txBox="1">
            <a:spLocks noChangeArrowheads="1"/>
          </p:cNvSpPr>
          <p:nvPr/>
        </p:nvSpPr>
        <p:spPr bwMode="auto">
          <a:xfrm>
            <a:off x="7146925" y="5503986"/>
            <a:ext cx="354584" cy="348109"/>
          </a:xfrm>
          <a:prstGeom prst="rect">
            <a:avLst/>
          </a:prstGeom>
          <a:noFill/>
          <a:ln w="9525">
            <a:noFill/>
            <a:miter lim="800000"/>
            <a:headEnd/>
            <a:tailEnd/>
          </a:ln>
          <a:effectLst/>
        </p:spPr>
        <p:txBody>
          <a:bodyPr wrap="none">
            <a:spAutoFit/>
          </a:bodyPr>
          <a:lstStyle/>
          <a:p>
            <a:r>
              <a:rPr lang="fr-FR" sz="1662"/>
              <a:t>m</a:t>
            </a:r>
          </a:p>
        </p:txBody>
      </p:sp>
      <p:sp>
        <p:nvSpPr>
          <p:cNvPr id="44" name="ZoneTexte 43">
            <a:extLst>
              <a:ext uri="{FF2B5EF4-FFF2-40B4-BE49-F238E27FC236}">
                <a16:creationId xmlns:a16="http://schemas.microsoft.com/office/drawing/2014/main" id="{30856778-EEE2-458C-90A8-A711E27CC6B1}"/>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2"/>
          <a:srcRect/>
          <a:stretch>
            <a:fillRect/>
          </a:stretch>
        </p:blipFill>
        <p:spPr bwMode="auto">
          <a:xfrm>
            <a:off x="0" y="1907931"/>
            <a:ext cx="9231923" cy="3042138"/>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2D2AEA7D-7D30-4C22-9319-40EB0FC9F0FB}"/>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srcRect/>
          <a:stretch>
            <a:fillRect/>
          </a:stretch>
        </p:blipFill>
        <p:spPr bwMode="auto">
          <a:xfrm>
            <a:off x="0" y="1925516"/>
            <a:ext cx="9170377" cy="3006969"/>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57BBC20E-F46E-4D31-A81B-4267AB047114}"/>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a:srcRect/>
          <a:stretch>
            <a:fillRect/>
          </a:stretch>
        </p:blipFill>
        <p:spPr bwMode="auto">
          <a:xfrm>
            <a:off x="0" y="1903535"/>
            <a:ext cx="9161585" cy="3050931"/>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387C79E5-3579-42B1-970C-6959A66B0E8B}"/>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srcRect/>
          <a:stretch>
            <a:fillRect/>
          </a:stretch>
        </p:blipFill>
        <p:spPr bwMode="auto">
          <a:xfrm>
            <a:off x="0" y="1951893"/>
            <a:ext cx="9170377" cy="295421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824E960C-FACB-41EA-85C5-D478CF8665D1}"/>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srcRect/>
          <a:stretch>
            <a:fillRect/>
          </a:stretch>
        </p:blipFill>
        <p:spPr bwMode="auto">
          <a:xfrm>
            <a:off x="0" y="1613389"/>
            <a:ext cx="9179169" cy="4967654"/>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CE96EE14-FC4C-4D06-B02A-B7196CA14011}"/>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pic>
        <p:nvPicPr>
          <p:cNvPr id="159746" name="Picture 2"/>
          <p:cNvPicPr>
            <a:picLocks noChangeAspect="1" noChangeArrowheads="1"/>
          </p:cNvPicPr>
          <p:nvPr/>
        </p:nvPicPr>
        <p:blipFill>
          <a:blip r:embed="rId2"/>
          <a:srcRect/>
          <a:stretch>
            <a:fillRect/>
          </a:stretch>
        </p:blipFill>
        <p:spPr bwMode="auto">
          <a:xfrm>
            <a:off x="-32" y="1824038"/>
            <a:ext cx="3050921" cy="3060000"/>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3"/>
          <a:srcRect/>
          <a:stretch>
            <a:fillRect/>
          </a:stretch>
        </p:blipFill>
        <p:spPr bwMode="auto">
          <a:xfrm>
            <a:off x="3021250" y="1819275"/>
            <a:ext cx="3050948" cy="3060000"/>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4"/>
          <a:srcRect/>
          <a:stretch>
            <a:fillRect/>
          </a:stretch>
        </p:blipFill>
        <p:spPr bwMode="auto">
          <a:xfrm>
            <a:off x="6084032" y="1812926"/>
            <a:ext cx="3060000" cy="3060000"/>
          </a:xfrm>
          <a:prstGeom prst="rect">
            <a:avLst/>
          </a:prstGeom>
          <a:noFill/>
          <a:ln w="9525">
            <a:noFill/>
            <a:miter lim="800000"/>
            <a:headEnd/>
            <a:tailEnd/>
          </a:ln>
          <a:effectLst/>
        </p:spPr>
      </p:pic>
      <p:sp>
        <p:nvSpPr>
          <p:cNvPr id="11" name="ZoneTexte 10"/>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de texture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a:srcRect/>
          <a:stretch>
            <a:fillRect/>
          </a:stretch>
        </p:blipFill>
        <p:spPr bwMode="auto">
          <a:xfrm>
            <a:off x="21982" y="1739413"/>
            <a:ext cx="9100038" cy="4809392"/>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C48199C-B4D3-4043-8D2F-D61B0B03CC43}"/>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a:srcRect/>
          <a:stretch>
            <a:fillRect/>
          </a:stretch>
        </p:blipFill>
        <p:spPr bwMode="auto">
          <a:xfrm>
            <a:off x="70339" y="1764323"/>
            <a:ext cx="9003323" cy="478301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6E535339-1FF8-4EC5-84B0-11AA213316F9}"/>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a:srcRect/>
          <a:stretch>
            <a:fillRect/>
          </a:stretch>
        </p:blipFill>
        <p:spPr bwMode="auto">
          <a:xfrm>
            <a:off x="30774" y="1825869"/>
            <a:ext cx="9082454" cy="4730262"/>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AB95EBDD-5FDC-4729-8B22-3C4C6E457F15}"/>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a:srcRect/>
          <a:stretch>
            <a:fillRect/>
          </a:stretch>
        </p:blipFill>
        <p:spPr bwMode="auto">
          <a:xfrm>
            <a:off x="57151" y="1817077"/>
            <a:ext cx="9029700" cy="4747846"/>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A2FFD505-7B02-43A3-9CB8-7541C3E6EE7C}"/>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srcRect/>
          <a:stretch>
            <a:fillRect/>
          </a:stretch>
        </p:blipFill>
        <p:spPr bwMode="auto">
          <a:xfrm>
            <a:off x="65943" y="1802423"/>
            <a:ext cx="9012115" cy="4730262"/>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1928E1E3-D74F-4463-9DD2-C580F2A6BAE1}"/>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79131" y="1213338"/>
            <a:ext cx="8985738" cy="5404339"/>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212D35C6-67A5-4A99-9E8A-594EE69085A3}"/>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nvGraphicFramePr>
        <p:xfrm>
          <a:off x="1123951" y="3616569"/>
          <a:ext cx="7098323" cy="550985"/>
        </p:xfrm>
        <a:graphic>
          <a:graphicData uri="http://schemas.openxmlformats.org/presentationml/2006/ole">
            <mc:AlternateContent xmlns:mc="http://schemas.openxmlformats.org/markup-compatibility/2006">
              <mc:Choice xmlns:v="urn:schemas-microsoft-com:vml" Requires="v">
                <p:oleObj spid="_x0000_s378886" name="Équation" r:id="rId3" imgW="2781000" imgH="215640" progId="Equation.3">
                  <p:embed/>
                </p:oleObj>
              </mc:Choice>
              <mc:Fallback>
                <p:oleObj name="Équation" r:id="rId3" imgW="2781000" imgH="215640" progId="Equation.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1" y="3616569"/>
                        <a:ext cx="7098323" cy="550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5"/>
          <a:srcRect/>
          <a:stretch>
            <a:fillRect/>
          </a:stretch>
        </p:blipFill>
        <p:spPr bwMode="auto">
          <a:xfrm>
            <a:off x="1512278" y="2031022"/>
            <a:ext cx="5264195" cy="1480975"/>
          </a:xfrm>
          <a:prstGeom prst="rect">
            <a:avLst/>
          </a:prstGeom>
          <a:noFill/>
          <a:ln w="9525">
            <a:noFill/>
            <a:miter lim="800000"/>
            <a:headEnd/>
            <a:tailEnd/>
          </a:ln>
          <a:effectLst/>
        </p:spPr>
      </p:pic>
      <p:sp>
        <p:nvSpPr>
          <p:cNvPr id="6" name="ZoneTexte 5"/>
          <p:cNvSpPr txBox="1"/>
          <p:nvPr/>
        </p:nvSpPr>
        <p:spPr>
          <a:xfrm>
            <a:off x="3411415" y="2526324"/>
            <a:ext cx="1477108" cy="859659"/>
          </a:xfrm>
          <a:prstGeom prst="rect">
            <a:avLst/>
          </a:prstGeom>
          <a:noFill/>
        </p:spPr>
        <p:txBody>
          <a:bodyPr wrap="square" rtlCol="0">
            <a:spAutoFit/>
          </a:bodyPr>
          <a:lstStyle/>
          <a:p>
            <a:pPr algn="ctr"/>
            <a:r>
              <a:rPr lang="fr-FR" sz="1662" dirty="0"/>
              <a:t>Système analogique</a:t>
            </a:r>
          </a:p>
          <a:p>
            <a:pPr algn="ctr"/>
            <a:r>
              <a:rPr lang="fr-FR" sz="1662" dirty="0"/>
              <a:t>linéaire</a:t>
            </a:r>
          </a:p>
        </p:txBody>
      </p:sp>
      <p:sp>
        <p:nvSpPr>
          <p:cNvPr id="7" name="ZoneTexte 6"/>
          <p:cNvSpPr txBox="1"/>
          <p:nvPr/>
        </p:nvSpPr>
        <p:spPr>
          <a:xfrm>
            <a:off x="0" y="1060939"/>
            <a:ext cx="9144000" cy="2905860"/>
          </a:xfrm>
          <a:prstGeom prst="rect">
            <a:avLst/>
          </a:prstGeom>
          <a:noFill/>
        </p:spPr>
        <p:txBody>
          <a:bodyPr wrap="square" rtlCol="0">
            <a:spAutoFit/>
          </a:bodyPr>
          <a:lstStyle/>
          <a:p>
            <a:r>
              <a:rPr lang="fr-FR" sz="1662" dirty="0"/>
              <a:t>Un SLIT peut être aussi décrit par une équation de convolution</a:t>
            </a:r>
          </a:p>
          <a:p>
            <a:endParaRPr lang="fr-FR" sz="1662" dirty="0"/>
          </a:p>
          <a:p>
            <a:endParaRPr lang="fr-FR" sz="1662" dirty="0"/>
          </a:p>
          <a:p>
            <a:endParaRPr lang="fr-FR" sz="1662" dirty="0"/>
          </a:p>
          <a:p>
            <a:endParaRPr lang="fr-FR" sz="1662" dirty="0"/>
          </a:p>
          <a:p>
            <a:endParaRPr lang="fr-FR" sz="1662" dirty="0"/>
          </a:p>
          <a:p>
            <a:endParaRPr lang="fr-FR" sz="1662" dirty="0"/>
          </a:p>
          <a:p>
            <a:endParaRPr lang="fr-FR" sz="1662" dirty="0"/>
          </a:p>
          <a:p>
            <a:endParaRPr lang="fr-FR" sz="1662" dirty="0"/>
          </a:p>
          <a:p>
            <a:endParaRPr lang="fr-FR" sz="1662" dirty="0"/>
          </a:p>
          <a:p>
            <a:endParaRPr lang="fr-FR" sz="1662" dirty="0"/>
          </a:p>
        </p:txBody>
      </p:sp>
      <p:graphicFrame>
        <p:nvGraphicFramePr>
          <p:cNvPr id="8" name="Objet 7"/>
          <p:cNvGraphicFramePr>
            <a:graphicFrameLocks noChangeAspect="1"/>
          </p:cNvGraphicFramePr>
          <p:nvPr/>
        </p:nvGraphicFramePr>
        <p:xfrm>
          <a:off x="6280117" y="967154"/>
          <a:ext cx="2463226" cy="550985"/>
        </p:xfrm>
        <a:graphic>
          <a:graphicData uri="http://schemas.openxmlformats.org/presentationml/2006/ole">
            <mc:AlternateContent xmlns:mc="http://schemas.openxmlformats.org/markup-compatibility/2006">
              <mc:Choice xmlns:v="urn:schemas-microsoft-com:vml" Requires="v">
                <p:oleObj spid="_x0000_s378887" name="Équation" r:id="rId6" imgW="965160" imgH="215640" progId="Equation.3">
                  <p:embed/>
                </p:oleObj>
              </mc:Choice>
              <mc:Fallback>
                <p:oleObj name="Équation" r:id="rId6" imgW="965160" imgH="215640" progId="Equation.3">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0117" y="967154"/>
                        <a:ext cx="2463226" cy="550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3176954" y="4296508"/>
          <a:ext cx="2898534" cy="483089"/>
        </p:xfrm>
        <a:graphic>
          <a:graphicData uri="http://schemas.openxmlformats.org/presentationml/2006/ole">
            <mc:AlternateContent xmlns:mc="http://schemas.openxmlformats.org/markup-compatibility/2006">
              <mc:Choice xmlns:v="urn:schemas-microsoft-com:vml" Requires="v">
                <p:oleObj spid="_x0000_s378888" name="Équation" r:id="rId8" imgW="1295280" imgH="215640" progId="Equation.3">
                  <p:embed/>
                </p:oleObj>
              </mc:Choice>
              <mc:Fallback>
                <p:oleObj name="Équation" r:id="rId8" imgW="1295280" imgH="215640" progId="Equation.3">
                  <p:embed/>
                  <p:pic>
                    <p:nvPicPr>
                      <p:cNvPr id="19149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954" y="4296508"/>
                        <a:ext cx="2898534" cy="48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ZoneTexte 10"/>
          <p:cNvSpPr txBox="1"/>
          <p:nvPr/>
        </p:nvSpPr>
        <p:spPr>
          <a:xfrm>
            <a:off x="0" y="4835770"/>
            <a:ext cx="9144000" cy="603883"/>
          </a:xfrm>
          <a:prstGeom prst="rect">
            <a:avLst/>
          </a:prstGeom>
          <a:noFill/>
        </p:spPr>
        <p:txBody>
          <a:bodyPr wrap="square" rtlCol="0">
            <a:spAutoFit/>
          </a:bodyPr>
          <a:lstStyle/>
          <a:p>
            <a:r>
              <a:rPr lang="fr-FR" sz="1662" dirty="0"/>
              <a:t>Un produit de convolution dans un domaine (temporel ou fréquentiel) se traduit en un produit simple dans l’autre domaine (fréquentiel ou temporel).</a:t>
            </a:r>
          </a:p>
        </p:txBody>
      </p:sp>
      <p:graphicFrame>
        <p:nvGraphicFramePr>
          <p:cNvPr id="12" name="Objet 11"/>
          <p:cNvGraphicFramePr>
            <a:graphicFrameLocks noChangeAspect="1"/>
          </p:cNvGraphicFramePr>
          <p:nvPr/>
        </p:nvGraphicFramePr>
        <p:xfrm>
          <a:off x="39167" y="5527431"/>
          <a:ext cx="1889902" cy="890954"/>
        </p:xfrm>
        <a:graphic>
          <a:graphicData uri="http://schemas.openxmlformats.org/presentationml/2006/ole">
            <mc:AlternateContent xmlns:mc="http://schemas.openxmlformats.org/markup-compatibility/2006">
              <mc:Choice xmlns:v="urn:schemas-microsoft-com:vml" Requires="v">
                <p:oleObj spid="_x0000_s378889" name="Équation" r:id="rId10" imgW="888840" imgH="419040" progId="Equation.3">
                  <p:embed/>
                </p:oleObj>
              </mc:Choice>
              <mc:Fallback>
                <p:oleObj name="Équation" r:id="rId10" imgW="888840" imgH="419040" progId="Equation.3">
                  <p:embed/>
                  <p:pic>
                    <p:nvPicPr>
                      <p:cNvPr id="12" name="Obje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67" y="5527431"/>
                        <a:ext cx="1889902" cy="890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1992923" y="6125308"/>
            <a:ext cx="7244862" cy="461665"/>
          </a:xfrm>
          <a:prstGeom prst="rect">
            <a:avLst/>
          </a:prstGeom>
          <a:noFill/>
        </p:spPr>
        <p:txBody>
          <a:bodyPr wrap="square" rtlCol="0">
            <a:spAutoFit/>
          </a:bodyPr>
          <a:lstStyle/>
          <a:p>
            <a:r>
              <a:rPr lang="fr-FR" sz="2400" dirty="0">
                <a:solidFill>
                  <a:srgbClr val="002060"/>
                </a:solidFill>
              </a:rPr>
              <a:t>H(f) est appelée la réponse fréquentielle du SLIT</a:t>
            </a:r>
          </a:p>
        </p:txBody>
      </p:sp>
      <p:sp>
        <p:nvSpPr>
          <p:cNvPr id="14" name="ZoneTexte 13">
            <a:extLst>
              <a:ext uri="{FF2B5EF4-FFF2-40B4-BE49-F238E27FC236}">
                <a16:creationId xmlns:a16="http://schemas.microsoft.com/office/drawing/2014/main" id="{07A8A760-48EB-46B2-B485-E21686357CDF}"/>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srcRect/>
          <a:stretch>
            <a:fillRect/>
          </a:stretch>
        </p:blipFill>
        <p:spPr bwMode="auto">
          <a:xfrm>
            <a:off x="1" y="1295400"/>
            <a:ext cx="9240715" cy="527685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37A5D78-A966-47B4-954D-2CBCE663596B}"/>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srcRect/>
          <a:stretch>
            <a:fillRect/>
          </a:stretch>
        </p:blipFill>
        <p:spPr bwMode="auto">
          <a:xfrm>
            <a:off x="52754" y="1295400"/>
            <a:ext cx="9038492" cy="529590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7D550128-FBB5-450C-ABC0-9824A497A733}"/>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srcRect/>
          <a:stretch>
            <a:fillRect/>
          </a:stretch>
        </p:blipFill>
        <p:spPr bwMode="auto">
          <a:xfrm>
            <a:off x="0" y="2312377"/>
            <a:ext cx="9214338" cy="2233246"/>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0DCB6290-D0BC-4917-B3E8-B392281F52B8}"/>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642918"/>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15082"/>
            <a:ext cx="9144000" cy="707886"/>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économiques uniquement dans le domaine temporel? Que doit faire l’économiste</a:t>
            </a:r>
          </a:p>
        </p:txBody>
      </p:sp>
      <p:pic>
        <p:nvPicPr>
          <p:cNvPr id="160770" name="Picture 2"/>
          <p:cNvPicPr>
            <a:picLocks noChangeAspect="1" noChangeArrowheads="1"/>
          </p:cNvPicPr>
          <p:nvPr/>
        </p:nvPicPr>
        <p:blipFill>
          <a:blip r:embed="rId2"/>
          <a:srcRect/>
          <a:stretch>
            <a:fillRect/>
          </a:stretch>
        </p:blipFill>
        <p:spPr bwMode="auto">
          <a:xfrm>
            <a:off x="428596" y="1000108"/>
            <a:ext cx="7840800" cy="3240000"/>
          </a:xfrm>
          <a:prstGeom prst="rect">
            <a:avLst/>
          </a:prstGeom>
          <a:noFill/>
          <a:ln w="9525">
            <a:noFill/>
            <a:miter lim="800000"/>
            <a:headEnd/>
            <a:tailEnd/>
          </a:ln>
          <a:effectLst/>
        </p:spPr>
      </p:pic>
      <p:sp>
        <p:nvSpPr>
          <p:cNvPr id="9" name="ZoneTexte 8"/>
          <p:cNvSpPr txBox="1"/>
          <p:nvPr/>
        </p:nvSpPr>
        <p:spPr>
          <a:xfrm>
            <a:off x="0" y="4655304"/>
            <a:ext cx="9144000" cy="1631216"/>
          </a:xfrm>
          <a:prstGeom prst="rect">
            <a:avLst/>
          </a:prstGeom>
          <a:noFill/>
        </p:spPr>
        <p:txBody>
          <a:bodyPr wrap="square" rtlCol="0">
            <a:spAutoFit/>
          </a:bodyPr>
          <a:lstStyle/>
          <a:p>
            <a:pPr algn="just"/>
            <a:r>
              <a:rPr lang="fr-FR" sz="2000" i="1" dirty="0">
                <a:solidFill>
                  <a:srgbClr val="00B0F0"/>
                </a:solidFill>
                <a:latin typeface="Times New Roman" pitchFamily="18" charset="0"/>
                <a:cs typeface="Times New Roman" pitchFamily="18" charset="0"/>
              </a:rPr>
              <a:t>Ces courbes sont des données obtenues grâce à une étude économique sur l’inflation et le chômage.  Elles représentent donc des séries brutes utilisées dans cette étude économique et celles détendues correspondantes: chômage (brut: ligne mince, détendu: ligne en gras) et l’inflation (brut: ligne fine en pointillés, détendu: ligne en pointillés épais). Les données sont mensuelles et couvrent la période Jan60-Dec01.</a:t>
            </a:r>
          </a:p>
        </p:txBody>
      </p:sp>
      <p:sp>
        <p:nvSpPr>
          <p:cNvPr id="10" name="ZoneTexte 9"/>
          <p:cNvSpPr txBox="1"/>
          <p:nvPr/>
        </p:nvSpPr>
        <p:spPr>
          <a:xfrm>
            <a:off x="1785918" y="414338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économiques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srcRect/>
          <a:stretch>
            <a:fillRect/>
          </a:stretch>
        </p:blipFill>
        <p:spPr bwMode="auto">
          <a:xfrm>
            <a:off x="4397" y="1481505"/>
            <a:ext cx="9135208" cy="3894992"/>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54B58845-68FE-45A4-B6CB-A97CAF3697A9}"/>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srcRect/>
          <a:stretch>
            <a:fillRect/>
          </a:stretch>
        </p:blipFill>
        <p:spPr bwMode="auto">
          <a:xfrm>
            <a:off x="74735" y="1947497"/>
            <a:ext cx="8994531" cy="2963008"/>
          </a:xfrm>
          <a:prstGeom prst="rect">
            <a:avLst/>
          </a:prstGeom>
          <a:noFill/>
          <a:ln w="9525">
            <a:noFill/>
            <a:miter lim="800000"/>
            <a:headEnd/>
            <a:tailEnd/>
          </a:ln>
          <a:effectLst/>
        </p:spPr>
      </p:pic>
      <p:pic>
        <p:nvPicPr>
          <p:cNvPr id="195587" name="Picture 3"/>
          <p:cNvPicPr>
            <a:picLocks noChangeAspect="1" noChangeArrowheads="1"/>
          </p:cNvPicPr>
          <p:nvPr/>
        </p:nvPicPr>
        <p:blipFill>
          <a:blip r:embed="rId3"/>
          <a:srcRect/>
          <a:stretch>
            <a:fillRect/>
          </a:stretch>
        </p:blipFill>
        <p:spPr bwMode="auto">
          <a:xfrm>
            <a:off x="0" y="1463920"/>
            <a:ext cx="4835769" cy="55391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8F5E0564-AD87-49FC-BBCA-84F260AAAADB}"/>
              </a:ext>
            </a:extLst>
          </p:cNvPr>
          <p:cNvSpPr txBox="1"/>
          <p:nvPr/>
        </p:nvSpPr>
        <p:spPr>
          <a:xfrm>
            <a:off x="0" y="263770"/>
            <a:ext cx="9144000" cy="518475"/>
          </a:xfrm>
          <a:prstGeom prst="rect">
            <a:avLst/>
          </a:prstGeom>
          <a:noFill/>
        </p:spPr>
        <p:txBody>
          <a:bodyPr wrap="square" rtlCol="0">
            <a:spAutoFit/>
          </a:bodyPr>
          <a:lstStyle/>
          <a:p>
            <a:pPr algn="ctr"/>
            <a:r>
              <a:rPr lang="fr-FR" sz="2769" dirty="0">
                <a:solidFill>
                  <a:srgbClr val="FF0000"/>
                </a:solidFill>
              </a:rPr>
              <a:t>LA CONVOLUTION POUR UN SLIT</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4321</TotalTime>
  <Words>4184</Words>
  <Application>Microsoft Office PowerPoint</Application>
  <PresentationFormat>Affichage à l'écran (4:3)</PresentationFormat>
  <Paragraphs>715</Paragraphs>
  <Slides>91</Slides>
  <Notes>17</Notes>
  <HiddenSlides>0</HiddenSlides>
  <MMClips>1</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91</vt:i4>
      </vt:variant>
    </vt:vector>
  </HeadingPairs>
  <TitlesOfParts>
    <vt:vector size="102" baseType="lpstr">
      <vt:lpstr>Arial</vt:lpstr>
      <vt:lpstr>Book Antiqua</vt:lpstr>
      <vt:lpstr>Calibri</vt:lpstr>
      <vt:lpstr>Comic Sans MS</vt:lpstr>
      <vt:lpstr>Helvetica</vt:lpstr>
      <vt:lpstr>Symbol</vt:lpstr>
      <vt:lpstr>Times New Roman</vt:lpstr>
      <vt:lpstr>Wingdings</vt:lpstr>
      <vt:lpstr>Thème Office</vt:lpstr>
      <vt:lpstr>Équation</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vt:lpstr>
      <vt:lpstr>Exemple</vt:lpstr>
      <vt:lpstr>Exemple</vt:lpstr>
      <vt:lpstr>Exemple</vt:lpstr>
      <vt:lpstr>Exemple</vt:lpstr>
      <vt:lpstr>Exemple</vt:lpstr>
      <vt:lpstr>Exemple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Rappels sur les systèmes linéaires Notion de convolution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102</cp:revision>
  <dcterms:created xsi:type="dcterms:W3CDTF">2020-06-12T13:29:22Z</dcterms:created>
  <dcterms:modified xsi:type="dcterms:W3CDTF">2021-01-17T20:14:31Z</dcterms:modified>
</cp:coreProperties>
</file>