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fr-F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fr-FR"/>
          </a:p>
        </p:txBody>
      </p:sp>
      <p:sp>
        <p:nvSpPr>
          <p:cNvPr id="4" name="Date Placeholder 3"/>
          <p:cNvSpPr>
            <a:spLocks noGrp="1"/>
          </p:cNvSpPr>
          <p:nvPr>
            <p:ph type="dt" sz="half" idx="10"/>
          </p:nvPr>
        </p:nvSpPr>
        <p:spPr/>
        <p:txBody>
          <a:bodyPr/>
          <a:lstStyle/>
          <a:p>
            <a:fld id="{AD333476-B7D0-4D28-97A1-9FB93DB369E8}" type="datetimeFigureOut">
              <a:rPr lang="fr-FR" smtClean="0"/>
              <a:t>15/12/2020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F4D348-59F3-445E-AEFD-7BE09D6320FC}" type="slidenum">
              <a:rPr lang="fr-FR" smtClean="0"/>
              <a:t>‹#›</a:t>
            </a:fld>
            <a:endParaRPr lang="fr-FR"/>
          </a:p>
        </p:txBody>
      </p:sp>
    </p:spTree>
    <p:extLst>
      <p:ext uri="{BB962C8B-B14F-4D97-AF65-F5344CB8AC3E}">
        <p14:creationId xmlns:p14="http://schemas.microsoft.com/office/powerpoint/2010/main" val="12341457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AD333476-B7D0-4D28-97A1-9FB93DB369E8}" type="datetimeFigureOut">
              <a:rPr lang="fr-FR" smtClean="0"/>
              <a:t>15/12/2020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F4D348-59F3-445E-AEFD-7BE09D6320FC}" type="slidenum">
              <a:rPr lang="fr-FR" smtClean="0"/>
              <a:t>‹#›</a:t>
            </a:fld>
            <a:endParaRPr lang="fr-FR"/>
          </a:p>
        </p:txBody>
      </p:sp>
    </p:spTree>
    <p:extLst>
      <p:ext uri="{BB962C8B-B14F-4D97-AF65-F5344CB8AC3E}">
        <p14:creationId xmlns:p14="http://schemas.microsoft.com/office/powerpoint/2010/main" val="300373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fr-F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AD333476-B7D0-4D28-97A1-9FB93DB369E8}" type="datetimeFigureOut">
              <a:rPr lang="fr-FR" smtClean="0"/>
              <a:t>15/12/2020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F4D348-59F3-445E-AEFD-7BE09D6320FC}" type="slidenum">
              <a:rPr lang="fr-FR" smtClean="0"/>
              <a:t>‹#›</a:t>
            </a:fld>
            <a:endParaRPr lang="fr-FR"/>
          </a:p>
        </p:txBody>
      </p:sp>
    </p:spTree>
    <p:extLst>
      <p:ext uri="{BB962C8B-B14F-4D97-AF65-F5344CB8AC3E}">
        <p14:creationId xmlns:p14="http://schemas.microsoft.com/office/powerpoint/2010/main" val="20904069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10"/>
          </p:nvPr>
        </p:nvSpPr>
        <p:spPr/>
        <p:txBody>
          <a:bodyPr/>
          <a:lstStyle/>
          <a:p>
            <a:fld id="{AD333476-B7D0-4D28-97A1-9FB93DB369E8}" type="datetimeFigureOut">
              <a:rPr lang="fr-FR" smtClean="0"/>
              <a:t>15/12/2020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F4D348-59F3-445E-AEFD-7BE09D6320FC}" type="slidenum">
              <a:rPr lang="fr-FR" smtClean="0"/>
              <a:t>‹#›</a:t>
            </a:fld>
            <a:endParaRPr lang="fr-FR"/>
          </a:p>
        </p:txBody>
      </p:sp>
    </p:spTree>
    <p:extLst>
      <p:ext uri="{BB962C8B-B14F-4D97-AF65-F5344CB8AC3E}">
        <p14:creationId xmlns:p14="http://schemas.microsoft.com/office/powerpoint/2010/main" val="3020470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fr-F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D333476-B7D0-4D28-97A1-9FB93DB369E8}" type="datetimeFigureOut">
              <a:rPr lang="fr-FR" smtClean="0"/>
              <a:t>15/12/2020</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4AF4D348-59F3-445E-AEFD-7BE09D6320FC}" type="slidenum">
              <a:rPr lang="fr-FR" smtClean="0"/>
              <a:t>‹#›</a:t>
            </a:fld>
            <a:endParaRPr lang="fr-FR"/>
          </a:p>
        </p:txBody>
      </p:sp>
    </p:spTree>
    <p:extLst>
      <p:ext uri="{BB962C8B-B14F-4D97-AF65-F5344CB8AC3E}">
        <p14:creationId xmlns:p14="http://schemas.microsoft.com/office/powerpoint/2010/main" val="42384581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Date Placeholder 4"/>
          <p:cNvSpPr>
            <a:spLocks noGrp="1"/>
          </p:cNvSpPr>
          <p:nvPr>
            <p:ph type="dt" sz="half" idx="10"/>
          </p:nvPr>
        </p:nvSpPr>
        <p:spPr/>
        <p:txBody>
          <a:bodyPr/>
          <a:lstStyle/>
          <a:p>
            <a:fld id="{AD333476-B7D0-4D28-97A1-9FB93DB369E8}" type="datetimeFigureOut">
              <a:rPr lang="fr-FR" smtClean="0"/>
              <a:t>15/12/2020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AF4D348-59F3-445E-AEFD-7BE09D6320FC}" type="slidenum">
              <a:rPr lang="fr-FR" smtClean="0"/>
              <a:t>‹#›</a:t>
            </a:fld>
            <a:endParaRPr lang="fr-FR"/>
          </a:p>
        </p:txBody>
      </p:sp>
    </p:spTree>
    <p:extLst>
      <p:ext uri="{BB962C8B-B14F-4D97-AF65-F5344CB8AC3E}">
        <p14:creationId xmlns:p14="http://schemas.microsoft.com/office/powerpoint/2010/main" val="34785168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fr-F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7" name="Date Placeholder 6"/>
          <p:cNvSpPr>
            <a:spLocks noGrp="1"/>
          </p:cNvSpPr>
          <p:nvPr>
            <p:ph type="dt" sz="half" idx="10"/>
          </p:nvPr>
        </p:nvSpPr>
        <p:spPr/>
        <p:txBody>
          <a:bodyPr/>
          <a:lstStyle/>
          <a:p>
            <a:fld id="{AD333476-B7D0-4D28-97A1-9FB93DB369E8}" type="datetimeFigureOut">
              <a:rPr lang="fr-FR" smtClean="0"/>
              <a:t>15/12/2020</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4AF4D348-59F3-445E-AEFD-7BE09D6320FC}" type="slidenum">
              <a:rPr lang="fr-FR" smtClean="0"/>
              <a:t>‹#›</a:t>
            </a:fld>
            <a:endParaRPr lang="fr-FR"/>
          </a:p>
        </p:txBody>
      </p:sp>
    </p:spTree>
    <p:extLst>
      <p:ext uri="{BB962C8B-B14F-4D97-AF65-F5344CB8AC3E}">
        <p14:creationId xmlns:p14="http://schemas.microsoft.com/office/powerpoint/2010/main" val="3970572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fr-FR"/>
          </a:p>
        </p:txBody>
      </p:sp>
      <p:sp>
        <p:nvSpPr>
          <p:cNvPr id="3" name="Date Placeholder 2"/>
          <p:cNvSpPr>
            <a:spLocks noGrp="1"/>
          </p:cNvSpPr>
          <p:nvPr>
            <p:ph type="dt" sz="half" idx="10"/>
          </p:nvPr>
        </p:nvSpPr>
        <p:spPr/>
        <p:txBody>
          <a:bodyPr/>
          <a:lstStyle/>
          <a:p>
            <a:fld id="{AD333476-B7D0-4D28-97A1-9FB93DB369E8}" type="datetimeFigureOut">
              <a:rPr lang="fr-FR" smtClean="0"/>
              <a:t>15/12/2020</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4AF4D348-59F3-445E-AEFD-7BE09D6320FC}" type="slidenum">
              <a:rPr lang="fr-FR" smtClean="0"/>
              <a:t>‹#›</a:t>
            </a:fld>
            <a:endParaRPr lang="fr-FR"/>
          </a:p>
        </p:txBody>
      </p:sp>
    </p:spTree>
    <p:extLst>
      <p:ext uri="{BB962C8B-B14F-4D97-AF65-F5344CB8AC3E}">
        <p14:creationId xmlns:p14="http://schemas.microsoft.com/office/powerpoint/2010/main" val="1599892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333476-B7D0-4D28-97A1-9FB93DB369E8}" type="datetimeFigureOut">
              <a:rPr lang="fr-FR" smtClean="0"/>
              <a:t>15/12/2020</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4AF4D348-59F3-445E-AEFD-7BE09D6320FC}" type="slidenum">
              <a:rPr lang="fr-FR" smtClean="0"/>
              <a:t>‹#›</a:t>
            </a:fld>
            <a:endParaRPr lang="fr-FR"/>
          </a:p>
        </p:txBody>
      </p:sp>
    </p:spTree>
    <p:extLst>
      <p:ext uri="{BB962C8B-B14F-4D97-AF65-F5344CB8AC3E}">
        <p14:creationId xmlns:p14="http://schemas.microsoft.com/office/powerpoint/2010/main" val="3235625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333476-B7D0-4D28-97A1-9FB93DB369E8}" type="datetimeFigureOut">
              <a:rPr lang="fr-FR" smtClean="0"/>
              <a:t>15/12/2020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AF4D348-59F3-445E-AEFD-7BE09D6320FC}" type="slidenum">
              <a:rPr lang="fr-FR" smtClean="0"/>
              <a:t>‹#›</a:t>
            </a:fld>
            <a:endParaRPr lang="fr-FR"/>
          </a:p>
        </p:txBody>
      </p:sp>
    </p:spTree>
    <p:extLst>
      <p:ext uri="{BB962C8B-B14F-4D97-AF65-F5344CB8AC3E}">
        <p14:creationId xmlns:p14="http://schemas.microsoft.com/office/powerpoint/2010/main" val="1469812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fr-F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D333476-B7D0-4D28-97A1-9FB93DB369E8}" type="datetimeFigureOut">
              <a:rPr lang="fr-FR" smtClean="0"/>
              <a:t>15/12/2020</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4AF4D348-59F3-445E-AEFD-7BE09D6320FC}" type="slidenum">
              <a:rPr lang="fr-FR" smtClean="0"/>
              <a:t>‹#›</a:t>
            </a:fld>
            <a:endParaRPr lang="fr-FR"/>
          </a:p>
        </p:txBody>
      </p:sp>
    </p:spTree>
    <p:extLst>
      <p:ext uri="{BB962C8B-B14F-4D97-AF65-F5344CB8AC3E}">
        <p14:creationId xmlns:p14="http://schemas.microsoft.com/office/powerpoint/2010/main" val="29178076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fr-F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r-F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333476-B7D0-4D28-97A1-9FB93DB369E8}" type="datetimeFigureOut">
              <a:rPr lang="fr-FR" smtClean="0"/>
              <a:t>15/12/2020</a:t>
            </a:fld>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F4D348-59F3-445E-AEFD-7BE09D6320FC}" type="slidenum">
              <a:rPr lang="fr-FR" smtClean="0"/>
              <a:t>‹#›</a:t>
            </a:fld>
            <a:endParaRPr lang="fr-FR"/>
          </a:p>
        </p:txBody>
      </p:sp>
    </p:spTree>
    <p:extLst>
      <p:ext uri="{BB962C8B-B14F-4D97-AF65-F5344CB8AC3E}">
        <p14:creationId xmlns:p14="http://schemas.microsoft.com/office/powerpoint/2010/main" val="3349303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image" Target="../media/image20.emf"/><Relationship Id="rId7" Type="http://schemas.openxmlformats.org/officeDocument/2006/relationships/image" Target="../media/image24.emf"/><Relationship Id="rId2" Type="http://schemas.openxmlformats.org/officeDocument/2006/relationships/image" Target="../media/image19.emf"/><Relationship Id="rId1" Type="http://schemas.openxmlformats.org/officeDocument/2006/relationships/slideLayout" Target="../slideLayouts/slideLayout6.xml"/><Relationship Id="rId6" Type="http://schemas.openxmlformats.org/officeDocument/2006/relationships/image" Target="../media/image23.emf"/><Relationship Id="rId5" Type="http://schemas.openxmlformats.org/officeDocument/2006/relationships/image" Target="../media/image22.emf"/><Relationship Id="rId4" Type="http://schemas.openxmlformats.org/officeDocument/2006/relationships/image" Target="../media/image21.emf"/></Relationships>
</file>

<file path=ppt/slides/_rels/slide12.xml.rels><?xml version="1.0" encoding="UTF-8" standalone="yes"?>
<Relationships xmlns="http://schemas.openxmlformats.org/package/2006/relationships"><Relationship Id="rId3" Type="http://schemas.openxmlformats.org/officeDocument/2006/relationships/image" Target="../media/image26.emf"/><Relationship Id="rId7" Type="http://schemas.openxmlformats.org/officeDocument/2006/relationships/image" Target="../media/image30.emf"/><Relationship Id="rId2" Type="http://schemas.openxmlformats.org/officeDocument/2006/relationships/image" Target="../media/image25.emf"/><Relationship Id="rId1" Type="http://schemas.openxmlformats.org/officeDocument/2006/relationships/slideLayout" Target="../slideLayouts/slideLayout6.xml"/><Relationship Id="rId6" Type="http://schemas.openxmlformats.org/officeDocument/2006/relationships/image" Target="../media/image29.emf"/><Relationship Id="rId5" Type="http://schemas.openxmlformats.org/officeDocument/2006/relationships/image" Target="../media/image28.emf"/><Relationship Id="rId4" Type="http://schemas.openxmlformats.org/officeDocument/2006/relationships/image" Target="../media/image27.emf"/></Relationships>
</file>

<file path=ppt/slides/_rels/slide13.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6.gif"/><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png"/><Relationship Id="rId1" Type="http://schemas.openxmlformats.org/officeDocument/2006/relationships/slideLayout" Target="../slideLayouts/slideLayout6.xml"/><Relationship Id="rId4" Type="http://schemas.openxmlformats.org/officeDocument/2006/relationships/image" Target="../media/image10.jpeg"/></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jpe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2180" y="581451"/>
            <a:ext cx="9144000" cy="1002650"/>
          </a:xfrm>
        </p:spPr>
        <p:txBody>
          <a:bodyPr>
            <a:normAutofit fontScale="90000"/>
          </a:bodyPr>
          <a:lstStyle/>
          <a:p>
            <a:r>
              <a:rPr lang="fr-FR" sz="4000" dirty="0" err="1" smtClean="0"/>
              <a:t>Critéres</a:t>
            </a:r>
            <a:r>
              <a:rPr lang="fr-FR" sz="4000" dirty="0" smtClean="0"/>
              <a:t> de choix d’un moteur électrique dans un environnement industriel</a:t>
            </a:r>
            <a:endParaRPr lang="fr-FR" sz="4000" dirty="0"/>
          </a:p>
        </p:txBody>
      </p:sp>
      <p:sp>
        <p:nvSpPr>
          <p:cNvPr id="3" name="Subtitle 2"/>
          <p:cNvSpPr>
            <a:spLocks noGrp="1"/>
          </p:cNvSpPr>
          <p:nvPr>
            <p:ph type="subTitle" idx="1"/>
          </p:nvPr>
        </p:nvSpPr>
        <p:spPr>
          <a:xfrm>
            <a:off x="210355" y="2133847"/>
            <a:ext cx="7091966" cy="4151043"/>
          </a:xfrm>
        </p:spPr>
        <p:txBody>
          <a:bodyPr>
            <a:normAutofit/>
          </a:bodyPr>
          <a:lstStyle/>
          <a:p>
            <a:pPr algn="l"/>
            <a:r>
              <a:rPr lang="fr-FR" sz="2000" dirty="0" smtClean="0"/>
              <a:t>L'énergie électrique générée par les consommateurs pour différents besoins. cette énergie est convertie en plusieurs formes:</a:t>
            </a:r>
          </a:p>
          <a:p>
            <a:pPr algn="l"/>
            <a:r>
              <a:rPr lang="fr-FR" sz="2000" dirty="0" smtClean="0"/>
              <a:t>-Éclairage (intérieur / extérieur , incandescent, LED,…)</a:t>
            </a:r>
          </a:p>
          <a:p>
            <a:pPr algn="l"/>
            <a:r>
              <a:rPr lang="fr-FR" sz="2000" dirty="0"/>
              <a:t>-</a:t>
            </a:r>
            <a:r>
              <a:rPr lang="fr-FR" sz="2000" dirty="0" smtClean="0"/>
              <a:t>Chauffage (chauffe-eau électriques, sécheuses, cuisinières et fours électriques)</a:t>
            </a:r>
          </a:p>
          <a:p>
            <a:pPr algn="l"/>
            <a:r>
              <a:rPr lang="fr-FR" sz="2000" dirty="0" smtClean="0"/>
              <a:t>–Alimentation des appareils électroniques (ordinateurs, TV, DVD, chargeurs de batterie, domotique, etc…)</a:t>
            </a:r>
          </a:p>
          <a:p>
            <a:pPr algn="l"/>
            <a:r>
              <a:rPr lang="fr-FR" sz="2000" dirty="0" smtClean="0"/>
              <a:t>–Industriel (fours à arc, soudeurs, procédés de fabrication….)</a:t>
            </a:r>
          </a:p>
          <a:p>
            <a:pPr algn="l"/>
            <a:r>
              <a:rPr lang="fr-FR" sz="2000" dirty="0" smtClean="0"/>
              <a:t>–Conversion en puissance mécanique par des moteurs (pompes, ventilateurs, compresseurs, outils électriques, robots , escaliers mécaniques, ascenseurs,….)</a:t>
            </a:r>
            <a:endParaRPr lang="fr-FR" sz="2000" dirty="0"/>
          </a:p>
        </p:txBody>
      </p:sp>
      <p:pic>
        <p:nvPicPr>
          <p:cNvPr id="4" name="Picture 3"/>
          <p:cNvPicPr>
            <a:picLocks noChangeAspect="1"/>
          </p:cNvPicPr>
          <p:nvPr/>
        </p:nvPicPr>
        <p:blipFill>
          <a:blip r:embed="rId2"/>
          <a:stretch>
            <a:fillRect/>
          </a:stretch>
        </p:blipFill>
        <p:spPr>
          <a:xfrm>
            <a:off x="10090597" y="2843669"/>
            <a:ext cx="1772992" cy="1622737"/>
          </a:xfrm>
          <a:prstGeom prst="rect">
            <a:avLst/>
          </a:prstGeom>
        </p:spPr>
      </p:pic>
      <p:pic>
        <p:nvPicPr>
          <p:cNvPr id="5" name="Picture 4"/>
          <p:cNvPicPr>
            <a:picLocks noChangeAspect="1"/>
          </p:cNvPicPr>
          <p:nvPr/>
        </p:nvPicPr>
        <p:blipFill>
          <a:blip r:embed="rId3"/>
          <a:stretch>
            <a:fillRect/>
          </a:stretch>
        </p:blipFill>
        <p:spPr>
          <a:xfrm>
            <a:off x="7527803" y="4466406"/>
            <a:ext cx="3739564" cy="2382593"/>
          </a:xfrm>
          <a:prstGeom prst="rect">
            <a:avLst/>
          </a:prstGeom>
        </p:spPr>
      </p:pic>
      <p:pic>
        <p:nvPicPr>
          <p:cNvPr id="6" name="Picture 5"/>
          <p:cNvPicPr>
            <a:picLocks noChangeAspect="1"/>
          </p:cNvPicPr>
          <p:nvPr/>
        </p:nvPicPr>
        <p:blipFill>
          <a:blip r:embed="rId4"/>
          <a:stretch>
            <a:fillRect/>
          </a:stretch>
        </p:blipFill>
        <p:spPr>
          <a:xfrm>
            <a:off x="7527803" y="1752186"/>
            <a:ext cx="2337312" cy="1676813"/>
          </a:xfrm>
          <a:prstGeom prst="rect">
            <a:avLst/>
          </a:prstGeom>
        </p:spPr>
      </p:pic>
    </p:spTree>
    <p:extLst>
      <p:ext uri="{BB962C8B-B14F-4D97-AF65-F5344CB8AC3E}">
        <p14:creationId xmlns:p14="http://schemas.microsoft.com/office/powerpoint/2010/main" val="34541559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326524" y="862885"/>
            <a:ext cx="1881477" cy="461665"/>
          </a:xfrm>
          <a:prstGeom prst="rect">
            <a:avLst/>
          </a:prstGeom>
          <a:noFill/>
        </p:spPr>
        <p:txBody>
          <a:bodyPr wrap="none" rtlCol="0">
            <a:spAutoFit/>
          </a:bodyPr>
          <a:lstStyle/>
          <a:p>
            <a:r>
              <a:rPr lang="fr-FR" sz="2400" b="1" dirty="0" smtClean="0">
                <a:latin typeface="Times New Roman" panose="02020603050405020304" pitchFamily="18" charset="0"/>
                <a:cs typeface="Times New Roman" panose="02020603050405020304" pitchFamily="18" charset="0"/>
              </a:rPr>
              <a:t>Exercice N°1</a:t>
            </a:r>
            <a:endParaRPr lang="fr-FR" sz="2400" b="1" dirty="0">
              <a:latin typeface="Times New Roman" panose="02020603050405020304" pitchFamily="18" charset="0"/>
              <a:cs typeface="Times New Roman" panose="02020603050405020304" pitchFamily="18" charset="0"/>
            </a:endParaRPr>
          </a:p>
        </p:txBody>
      </p:sp>
      <p:sp>
        <p:nvSpPr>
          <p:cNvPr id="4" name="Rectangle 3"/>
          <p:cNvSpPr/>
          <p:nvPr/>
        </p:nvSpPr>
        <p:spPr>
          <a:xfrm>
            <a:off x="425003" y="1550170"/>
            <a:ext cx="11307651" cy="1569660"/>
          </a:xfrm>
          <a:prstGeom prst="rect">
            <a:avLst/>
          </a:prstGeom>
        </p:spPr>
        <p:txBody>
          <a:bodyPr wrap="square">
            <a:spAutoFit/>
          </a:bodyPr>
          <a:lstStyle/>
          <a:p>
            <a:pPr algn="just"/>
            <a:r>
              <a:rPr lang="fr-FR" sz="2400" dirty="0" smtClean="0">
                <a:latin typeface="Times New Roman" panose="02020603050405020304" pitchFamily="18" charset="0"/>
                <a:cs typeface="Times New Roman" panose="02020603050405020304" pitchFamily="18" charset="0"/>
              </a:rPr>
              <a:t>Un moteur à courant continu à excitation  série a une résistance d‘induit de 0,5</a:t>
            </a:r>
            <a:r>
              <a:rPr lang="el-GR" sz="2400" dirty="0" smtClean="0">
                <a:latin typeface="Times New Roman" panose="02020603050405020304" pitchFamily="18" charset="0"/>
                <a:cs typeface="Times New Roman" panose="02020603050405020304" pitchFamily="18" charset="0"/>
              </a:rPr>
              <a:t>ΩΩ</a:t>
            </a:r>
            <a:r>
              <a:rPr lang="fr-FR" sz="2400" dirty="0" smtClean="0">
                <a:latin typeface="Times New Roman" panose="02020603050405020304" pitchFamily="18" charset="0"/>
                <a:cs typeface="Times New Roman" panose="02020603050405020304" pitchFamily="18" charset="0"/>
              </a:rPr>
              <a:t> et une résistance d‘excitation de 1,5</a:t>
            </a:r>
            <a:r>
              <a:rPr lang="el-GR" sz="2400" dirty="0" smtClean="0">
                <a:latin typeface="Times New Roman" panose="02020603050405020304" pitchFamily="18" charset="0"/>
                <a:cs typeface="Times New Roman" panose="02020603050405020304" pitchFamily="18" charset="0"/>
              </a:rPr>
              <a:t>Ω</a:t>
            </a:r>
            <a:r>
              <a:rPr lang="fr-FR" sz="2400" dirty="0" smtClean="0">
                <a:latin typeface="Times New Roman" panose="02020603050405020304" pitchFamily="18" charset="0"/>
                <a:cs typeface="Times New Roman" panose="02020603050405020304" pitchFamily="18" charset="0"/>
              </a:rPr>
              <a:t>. Lors de l’entrainement d’une charge à 1200 tr / min, le courant consommé par le moteur est de 20 A à partir d'une source de tension V = 220V. Les pertes constantes sont de 150W. Trouvez la puissance utile et le rendement.</a:t>
            </a:r>
            <a:endParaRPr lang="fr-FR" sz="24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1326524" y="3821760"/>
            <a:ext cx="1881477" cy="461665"/>
          </a:xfrm>
          <a:prstGeom prst="rect">
            <a:avLst/>
          </a:prstGeom>
          <a:noFill/>
        </p:spPr>
        <p:txBody>
          <a:bodyPr wrap="none" rtlCol="0">
            <a:spAutoFit/>
          </a:bodyPr>
          <a:lstStyle/>
          <a:p>
            <a:r>
              <a:rPr lang="fr-FR" sz="2400" b="1" dirty="0" smtClean="0">
                <a:latin typeface="Times New Roman" panose="02020603050405020304" pitchFamily="18" charset="0"/>
                <a:cs typeface="Times New Roman" panose="02020603050405020304" pitchFamily="18" charset="0"/>
              </a:rPr>
              <a:t>Exercice N°2</a:t>
            </a:r>
            <a:endParaRPr lang="fr-FR" sz="2400" b="1" dirty="0">
              <a:latin typeface="Times New Roman" panose="02020603050405020304" pitchFamily="18" charset="0"/>
              <a:cs typeface="Times New Roman" panose="02020603050405020304" pitchFamily="18" charset="0"/>
            </a:endParaRPr>
          </a:p>
        </p:txBody>
      </p:sp>
      <p:sp>
        <p:nvSpPr>
          <p:cNvPr id="6" name="TextBox 5"/>
          <p:cNvSpPr txBox="1"/>
          <p:nvPr/>
        </p:nvSpPr>
        <p:spPr>
          <a:xfrm>
            <a:off x="425003" y="4545966"/>
            <a:ext cx="10844012" cy="1569660"/>
          </a:xfrm>
          <a:prstGeom prst="rect">
            <a:avLst/>
          </a:prstGeom>
          <a:noFill/>
        </p:spPr>
        <p:txBody>
          <a:bodyPr wrap="square" rtlCol="0">
            <a:spAutoFit/>
          </a:bodyPr>
          <a:lstStyle/>
          <a:p>
            <a:pPr algn="just"/>
            <a:r>
              <a:rPr lang="fr-FR" sz="2400" dirty="0" smtClean="0">
                <a:latin typeface="Times New Roman" panose="02020603050405020304" pitchFamily="18" charset="0"/>
                <a:cs typeface="Times New Roman" panose="02020603050405020304" pitchFamily="18" charset="0"/>
              </a:rPr>
              <a:t>Un moteur asynchrone triphasé couplé en étoile  de puissance 50hp, 60Hz tourne avec une vitesse nominale de 1764 tr/min, les pertes constantes du moteur sont de 950W, les pertes joules statorique sont de 1,6KW et les pertes fer sont de 1,21,2KW.trouver le rendement du moteur</a:t>
            </a:r>
            <a:endParaRPr lang="fr-F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4562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596981" y="1287887"/>
            <a:ext cx="2962140" cy="646331"/>
          </a:xfrm>
          <a:prstGeom prst="rect">
            <a:avLst/>
          </a:prstGeom>
          <a:noFill/>
        </p:spPr>
        <p:txBody>
          <a:bodyPr wrap="square" rtlCol="0">
            <a:spAutoFit/>
          </a:bodyPr>
          <a:lstStyle/>
          <a:p>
            <a:endParaRPr lang="fr-FR" dirty="0" smtClean="0"/>
          </a:p>
          <a:p>
            <a:r>
              <a:rPr lang="fr-FR" dirty="0" smtClean="0"/>
              <a:t>La puissance absorbe est </a:t>
            </a:r>
            <a:endParaRPr lang="fr-FR" dirty="0"/>
          </a:p>
        </p:txBody>
      </p:sp>
      <p:pic>
        <p:nvPicPr>
          <p:cNvPr id="6" name="Picture 5"/>
          <p:cNvPicPr>
            <a:picLocks noChangeAspect="1"/>
          </p:cNvPicPr>
          <p:nvPr/>
        </p:nvPicPr>
        <p:blipFill>
          <a:blip r:embed="rId2"/>
          <a:stretch>
            <a:fillRect/>
          </a:stretch>
        </p:blipFill>
        <p:spPr>
          <a:xfrm>
            <a:off x="4559121" y="1527718"/>
            <a:ext cx="3201101" cy="406500"/>
          </a:xfrm>
          <a:prstGeom prst="rect">
            <a:avLst/>
          </a:prstGeom>
        </p:spPr>
      </p:pic>
      <p:pic>
        <p:nvPicPr>
          <p:cNvPr id="7" name="Picture 6"/>
          <p:cNvPicPr>
            <a:picLocks noChangeAspect="1"/>
          </p:cNvPicPr>
          <p:nvPr/>
        </p:nvPicPr>
        <p:blipFill>
          <a:blip r:embed="rId3"/>
          <a:stretch>
            <a:fillRect/>
          </a:stretch>
        </p:blipFill>
        <p:spPr>
          <a:xfrm>
            <a:off x="4559121" y="2343810"/>
            <a:ext cx="3201101" cy="444609"/>
          </a:xfrm>
          <a:prstGeom prst="rect">
            <a:avLst/>
          </a:prstGeom>
        </p:spPr>
      </p:pic>
      <p:pic>
        <p:nvPicPr>
          <p:cNvPr id="9" name="Picture 8"/>
          <p:cNvPicPr>
            <a:picLocks noChangeAspect="1"/>
          </p:cNvPicPr>
          <p:nvPr/>
        </p:nvPicPr>
        <p:blipFill>
          <a:blip r:embed="rId4"/>
          <a:stretch>
            <a:fillRect/>
          </a:stretch>
        </p:blipFill>
        <p:spPr>
          <a:xfrm>
            <a:off x="4444638" y="3232101"/>
            <a:ext cx="3302724" cy="393797"/>
          </a:xfrm>
          <a:prstGeom prst="rect">
            <a:avLst/>
          </a:prstGeom>
        </p:spPr>
      </p:pic>
      <p:pic>
        <p:nvPicPr>
          <p:cNvPr id="10" name="Picture 9"/>
          <p:cNvPicPr>
            <a:picLocks noChangeAspect="1"/>
          </p:cNvPicPr>
          <p:nvPr/>
        </p:nvPicPr>
        <p:blipFill>
          <a:blip r:embed="rId5"/>
          <a:stretch>
            <a:fillRect/>
          </a:stretch>
        </p:blipFill>
        <p:spPr>
          <a:xfrm>
            <a:off x="4101820" y="4241894"/>
            <a:ext cx="4115702" cy="381094"/>
          </a:xfrm>
          <a:prstGeom prst="rect">
            <a:avLst/>
          </a:prstGeom>
        </p:spPr>
      </p:pic>
      <p:pic>
        <p:nvPicPr>
          <p:cNvPr id="11" name="Picture 10"/>
          <p:cNvPicPr>
            <a:picLocks noChangeAspect="1"/>
          </p:cNvPicPr>
          <p:nvPr/>
        </p:nvPicPr>
        <p:blipFill>
          <a:blip r:embed="rId6"/>
          <a:stretch>
            <a:fillRect/>
          </a:stretch>
        </p:blipFill>
        <p:spPr>
          <a:xfrm>
            <a:off x="4876499" y="5456749"/>
            <a:ext cx="3099479" cy="685969"/>
          </a:xfrm>
          <a:prstGeom prst="rect">
            <a:avLst/>
          </a:prstGeom>
        </p:spPr>
      </p:pic>
      <p:sp>
        <p:nvSpPr>
          <p:cNvPr id="12" name="TextBox 11"/>
          <p:cNvSpPr txBox="1"/>
          <p:nvPr/>
        </p:nvSpPr>
        <p:spPr>
          <a:xfrm>
            <a:off x="1983347" y="2213827"/>
            <a:ext cx="916341" cy="369332"/>
          </a:xfrm>
          <a:prstGeom prst="rect">
            <a:avLst/>
          </a:prstGeom>
          <a:noFill/>
        </p:spPr>
        <p:txBody>
          <a:bodyPr wrap="none" rtlCol="0">
            <a:spAutoFit/>
          </a:bodyPr>
          <a:lstStyle/>
          <a:p>
            <a:r>
              <a:rPr lang="fr-FR" dirty="0" smtClean="0"/>
              <a:t>La </a:t>
            </a:r>
            <a:r>
              <a:rPr lang="fr-FR" dirty="0" err="1" smtClean="0"/>
              <a:t>f.e.m</a:t>
            </a:r>
            <a:endParaRPr lang="fr-FR" dirty="0"/>
          </a:p>
        </p:txBody>
      </p:sp>
      <p:sp>
        <p:nvSpPr>
          <p:cNvPr id="13" name="TextBox 12"/>
          <p:cNvSpPr txBox="1"/>
          <p:nvPr/>
        </p:nvSpPr>
        <p:spPr>
          <a:xfrm>
            <a:off x="2899688" y="785611"/>
            <a:ext cx="1362874" cy="369332"/>
          </a:xfrm>
          <a:prstGeom prst="rect">
            <a:avLst/>
          </a:prstGeom>
          <a:noFill/>
        </p:spPr>
        <p:txBody>
          <a:bodyPr wrap="none" rtlCol="0">
            <a:spAutoFit/>
          </a:bodyPr>
          <a:lstStyle/>
          <a:p>
            <a:r>
              <a:rPr lang="fr-FR" dirty="0" smtClean="0"/>
              <a:t>Solution EX1</a:t>
            </a:r>
            <a:endParaRPr lang="fr-FR" dirty="0"/>
          </a:p>
        </p:txBody>
      </p:sp>
      <p:sp>
        <p:nvSpPr>
          <p:cNvPr id="14" name="TextBox 13"/>
          <p:cNvSpPr txBox="1"/>
          <p:nvPr/>
        </p:nvSpPr>
        <p:spPr>
          <a:xfrm>
            <a:off x="1740557" y="4327874"/>
            <a:ext cx="1840568" cy="369332"/>
          </a:xfrm>
          <a:prstGeom prst="rect">
            <a:avLst/>
          </a:prstGeom>
          <a:noFill/>
        </p:spPr>
        <p:txBody>
          <a:bodyPr wrap="none" rtlCol="0">
            <a:spAutoFit/>
          </a:bodyPr>
          <a:lstStyle/>
          <a:p>
            <a:r>
              <a:rPr lang="fr-FR" dirty="0" smtClean="0"/>
              <a:t>La puissance utile</a:t>
            </a:r>
            <a:endParaRPr lang="fr-FR" dirty="0"/>
          </a:p>
        </p:txBody>
      </p:sp>
      <p:sp>
        <p:nvSpPr>
          <p:cNvPr id="15" name="TextBox 14"/>
          <p:cNvSpPr txBox="1"/>
          <p:nvPr/>
        </p:nvSpPr>
        <p:spPr>
          <a:xfrm>
            <a:off x="1692113" y="5500130"/>
            <a:ext cx="1498808" cy="369332"/>
          </a:xfrm>
          <a:prstGeom prst="rect">
            <a:avLst/>
          </a:prstGeom>
          <a:noFill/>
        </p:spPr>
        <p:txBody>
          <a:bodyPr wrap="none" rtlCol="0">
            <a:spAutoFit/>
          </a:bodyPr>
          <a:lstStyle/>
          <a:p>
            <a:r>
              <a:rPr lang="fr-FR" dirty="0" smtClean="0"/>
              <a:t>Le rendement</a:t>
            </a:r>
            <a:endParaRPr lang="fr-FR" dirty="0"/>
          </a:p>
        </p:txBody>
      </p:sp>
      <p:pic>
        <p:nvPicPr>
          <p:cNvPr id="16" name="Picture 15"/>
          <p:cNvPicPr>
            <a:picLocks noChangeAspect="1"/>
          </p:cNvPicPr>
          <p:nvPr/>
        </p:nvPicPr>
        <p:blipFill>
          <a:blip r:embed="rId7"/>
          <a:stretch>
            <a:fillRect/>
          </a:stretch>
        </p:blipFill>
        <p:spPr>
          <a:xfrm>
            <a:off x="4368421" y="3219398"/>
            <a:ext cx="3455157" cy="419203"/>
          </a:xfrm>
          <a:prstGeom prst="rect">
            <a:avLst/>
          </a:prstGeom>
        </p:spPr>
      </p:pic>
      <p:sp>
        <p:nvSpPr>
          <p:cNvPr id="18" name="TextBox 17"/>
          <p:cNvSpPr txBox="1"/>
          <p:nvPr/>
        </p:nvSpPr>
        <p:spPr>
          <a:xfrm>
            <a:off x="1086006" y="3223467"/>
            <a:ext cx="3206199" cy="369332"/>
          </a:xfrm>
          <a:prstGeom prst="rect">
            <a:avLst/>
          </a:prstGeom>
          <a:noFill/>
        </p:spPr>
        <p:txBody>
          <a:bodyPr wrap="none" rtlCol="0">
            <a:spAutoFit/>
          </a:bodyPr>
          <a:lstStyle/>
          <a:p>
            <a:r>
              <a:rPr lang="fr-FR" dirty="0" smtClean="0"/>
              <a:t>La puissance </a:t>
            </a:r>
            <a:r>
              <a:rPr lang="fr-FR" dirty="0" err="1" smtClean="0"/>
              <a:t>electromagnetique</a:t>
            </a:r>
            <a:endParaRPr lang="fr-FR" dirty="0"/>
          </a:p>
        </p:txBody>
      </p:sp>
    </p:spTree>
    <p:extLst>
      <p:ext uri="{BB962C8B-B14F-4D97-AF65-F5344CB8AC3E}">
        <p14:creationId xmlns:p14="http://schemas.microsoft.com/office/powerpoint/2010/main" val="12617849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3668334" y="561186"/>
            <a:ext cx="3251913" cy="762188"/>
          </a:xfrm>
          <a:prstGeom prst="rect">
            <a:avLst/>
          </a:prstGeom>
        </p:spPr>
      </p:pic>
      <p:pic>
        <p:nvPicPr>
          <p:cNvPr id="7" name="Picture 6"/>
          <p:cNvPicPr>
            <a:picLocks noChangeAspect="1"/>
          </p:cNvPicPr>
          <p:nvPr/>
        </p:nvPicPr>
        <p:blipFill>
          <a:blip r:embed="rId3"/>
          <a:stretch>
            <a:fillRect/>
          </a:stretch>
        </p:blipFill>
        <p:spPr>
          <a:xfrm>
            <a:off x="3378627" y="1740945"/>
            <a:ext cx="5894092" cy="533531"/>
          </a:xfrm>
          <a:prstGeom prst="rect">
            <a:avLst/>
          </a:prstGeom>
        </p:spPr>
      </p:pic>
      <p:pic>
        <p:nvPicPr>
          <p:cNvPr id="8" name="Picture 7"/>
          <p:cNvPicPr>
            <a:picLocks noChangeAspect="1"/>
          </p:cNvPicPr>
          <p:nvPr/>
        </p:nvPicPr>
        <p:blipFill>
          <a:blip r:embed="rId4"/>
          <a:stretch>
            <a:fillRect/>
          </a:stretch>
        </p:blipFill>
        <p:spPr>
          <a:xfrm>
            <a:off x="3231525" y="2757516"/>
            <a:ext cx="4573002" cy="673266"/>
          </a:xfrm>
          <a:prstGeom prst="rect">
            <a:avLst/>
          </a:prstGeom>
        </p:spPr>
      </p:pic>
      <p:pic>
        <p:nvPicPr>
          <p:cNvPr id="9" name="Picture 8"/>
          <p:cNvPicPr>
            <a:picLocks noChangeAspect="1"/>
          </p:cNvPicPr>
          <p:nvPr/>
        </p:nvPicPr>
        <p:blipFill>
          <a:blip r:embed="rId5"/>
          <a:stretch>
            <a:fillRect/>
          </a:stretch>
        </p:blipFill>
        <p:spPr>
          <a:xfrm>
            <a:off x="3905838" y="3619514"/>
            <a:ext cx="3607591" cy="863813"/>
          </a:xfrm>
          <a:prstGeom prst="rect">
            <a:avLst/>
          </a:prstGeom>
        </p:spPr>
      </p:pic>
      <p:pic>
        <p:nvPicPr>
          <p:cNvPr id="10" name="Picture 9"/>
          <p:cNvPicPr>
            <a:picLocks noChangeAspect="1"/>
          </p:cNvPicPr>
          <p:nvPr/>
        </p:nvPicPr>
        <p:blipFill>
          <a:blip r:embed="rId6"/>
          <a:stretch>
            <a:fillRect/>
          </a:stretch>
        </p:blipFill>
        <p:spPr>
          <a:xfrm>
            <a:off x="3541307" y="4672059"/>
            <a:ext cx="6757881" cy="647859"/>
          </a:xfrm>
          <a:prstGeom prst="rect">
            <a:avLst/>
          </a:prstGeom>
        </p:spPr>
      </p:pic>
      <p:pic>
        <p:nvPicPr>
          <p:cNvPr id="11" name="Picture 10"/>
          <p:cNvPicPr>
            <a:picLocks noChangeAspect="1"/>
          </p:cNvPicPr>
          <p:nvPr/>
        </p:nvPicPr>
        <p:blipFill>
          <a:blip r:embed="rId7"/>
          <a:stretch>
            <a:fillRect/>
          </a:stretch>
        </p:blipFill>
        <p:spPr>
          <a:xfrm>
            <a:off x="3905838" y="5646570"/>
            <a:ext cx="4166513" cy="914625"/>
          </a:xfrm>
          <a:prstGeom prst="rect">
            <a:avLst/>
          </a:prstGeom>
        </p:spPr>
      </p:pic>
      <p:sp>
        <p:nvSpPr>
          <p:cNvPr id="12" name="TextBox 11"/>
          <p:cNvSpPr txBox="1"/>
          <p:nvPr/>
        </p:nvSpPr>
        <p:spPr>
          <a:xfrm>
            <a:off x="515154" y="662052"/>
            <a:ext cx="2375394" cy="369332"/>
          </a:xfrm>
          <a:prstGeom prst="rect">
            <a:avLst/>
          </a:prstGeom>
          <a:noFill/>
        </p:spPr>
        <p:txBody>
          <a:bodyPr wrap="none" rtlCol="0">
            <a:spAutoFit/>
          </a:bodyPr>
          <a:lstStyle/>
          <a:p>
            <a:r>
              <a:rPr lang="fr-FR" dirty="0" smtClean="0"/>
              <a:t>Puissance utile en Watt</a:t>
            </a:r>
            <a:endParaRPr lang="fr-FR" dirty="0"/>
          </a:p>
        </p:txBody>
      </p:sp>
      <p:sp>
        <p:nvSpPr>
          <p:cNvPr id="13" name="TextBox 12"/>
          <p:cNvSpPr txBox="1"/>
          <p:nvPr/>
        </p:nvSpPr>
        <p:spPr>
          <a:xfrm>
            <a:off x="472546" y="1740945"/>
            <a:ext cx="2460610" cy="369332"/>
          </a:xfrm>
          <a:prstGeom prst="rect">
            <a:avLst/>
          </a:prstGeom>
          <a:noFill/>
        </p:spPr>
        <p:txBody>
          <a:bodyPr wrap="none" rtlCol="0">
            <a:spAutoFit/>
          </a:bodyPr>
          <a:lstStyle/>
          <a:p>
            <a:r>
              <a:rPr lang="fr-FR" dirty="0" smtClean="0"/>
              <a:t>La puissance mécanique</a:t>
            </a:r>
            <a:endParaRPr lang="fr-FR" dirty="0"/>
          </a:p>
        </p:txBody>
      </p:sp>
      <p:sp>
        <p:nvSpPr>
          <p:cNvPr id="14" name="TextBox 13"/>
          <p:cNvSpPr txBox="1"/>
          <p:nvPr/>
        </p:nvSpPr>
        <p:spPr>
          <a:xfrm>
            <a:off x="798491" y="2909483"/>
            <a:ext cx="1456937" cy="369332"/>
          </a:xfrm>
          <a:prstGeom prst="rect">
            <a:avLst/>
          </a:prstGeom>
          <a:noFill/>
        </p:spPr>
        <p:txBody>
          <a:bodyPr wrap="none" rtlCol="0">
            <a:spAutoFit/>
          </a:bodyPr>
          <a:lstStyle/>
          <a:p>
            <a:r>
              <a:rPr lang="fr-FR" dirty="0" smtClean="0"/>
              <a:t>Le glissement</a:t>
            </a:r>
            <a:endParaRPr lang="fr-FR" dirty="0"/>
          </a:p>
        </p:txBody>
      </p:sp>
      <p:sp>
        <p:nvSpPr>
          <p:cNvPr id="15" name="TextBox 14"/>
          <p:cNvSpPr txBox="1"/>
          <p:nvPr/>
        </p:nvSpPr>
        <p:spPr>
          <a:xfrm>
            <a:off x="666317" y="3708689"/>
            <a:ext cx="2073068" cy="369332"/>
          </a:xfrm>
          <a:prstGeom prst="rect">
            <a:avLst/>
          </a:prstGeom>
          <a:noFill/>
        </p:spPr>
        <p:txBody>
          <a:bodyPr wrap="none" rtlCol="0">
            <a:spAutoFit/>
          </a:bodyPr>
          <a:lstStyle/>
          <a:p>
            <a:r>
              <a:rPr lang="fr-FR" dirty="0" smtClean="0"/>
              <a:t>Puissance transmise</a:t>
            </a:r>
            <a:endParaRPr lang="fr-FR" dirty="0"/>
          </a:p>
        </p:txBody>
      </p:sp>
      <p:sp>
        <p:nvSpPr>
          <p:cNvPr id="16" name="TextBox 15"/>
          <p:cNvSpPr txBox="1"/>
          <p:nvPr/>
        </p:nvSpPr>
        <p:spPr>
          <a:xfrm>
            <a:off x="798491" y="4811322"/>
            <a:ext cx="2031775" cy="369332"/>
          </a:xfrm>
          <a:prstGeom prst="rect">
            <a:avLst/>
          </a:prstGeom>
          <a:noFill/>
        </p:spPr>
        <p:txBody>
          <a:bodyPr wrap="none" rtlCol="0">
            <a:spAutoFit/>
          </a:bodyPr>
          <a:lstStyle/>
          <a:p>
            <a:r>
              <a:rPr lang="fr-FR" dirty="0" smtClean="0"/>
              <a:t>Puissance absorbée</a:t>
            </a:r>
            <a:endParaRPr lang="fr-FR" dirty="0"/>
          </a:p>
        </p:txBody>
      </p:sp>
      <p:sp>
        <p:nvSpPr>
          <p:cNvPr id="17" name="TextBox 16"/>
          <p:cNvSpPr txBox="1"/>
          <p:nvPr/>
        </p:nvSpPr>
        <p:spPr>
          <a:xfrm>
            <a:off x="953447" y="5900372"/>
            <a:ext cx="1498808" cy="369332"/>
          </a:xfrm>
          <a:prstGeom prst="rect">
            <a:avLst/>
          </a:prstGeom>
          <a:noFill/>
        </p:spPr>
        <p:txBody>
          <a:bodyPr wrap="none" rtlCol="0">
            <a:spAutoFit/>
          </a:bodyPr>
          <a:lstStyle/>
          <a:p>
            <a:r>
              <a:rPr lang="fr-FR" dirty="0" smtClean="0"/>
              <a:t>Le rendement</a:t>
            </a:r>
            <a:endParaRPr lang="fr-FR" dirty="0"/>
          </a:p>
        </p:txBody>
      </p:sp>
    </p:spTree>
    <p:extLst>
      <p:ext uri="{BB962C8B-B14F-4D97-AF65-F5344CB8AC3E}">
        <p14:creationId xmlns:p14="http://schemas.microsoft.com/office/powerpoint/2010/main" val="4253260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571223" y="412123"/>
            <a:ext cx="10051854" cy="461665"/>
          </a:xfrm>
          <a:prstGeom prst="rect">
            <a:avLst/>
          </a:prstGeom>
          <a:noFill/>
        </p:spPr>
        <p:txBody>
          <a:bodyPr wrap="none" rtlCol="0">
            <a:spAutoFit/>
          </a:bodyPr>
          <a:lstStyle/>
          <a:p>
            <a:r>
              <a:rPr lang="fr-FR" sz="2400" b="1" dirty="0" smtClean="0">
                <a:latin typeface="Times New Roman" panose="02020603050405020304" pitchFamily="18" charset="0"/>
                <a:cs typeface="Times New Roman" panose="02020603050405020304" pitchFamily="18" charset="0"/>
              </a:rPr>
              <a:t>TP N°1: Construction des caractéristiques mécaniques moteur asynchrones</a:t>
            </a:r>
            <a:endParaRPr lang="fr-FR" sz="2400" b="1" dirty="0">
              <a:latin typeface="Times New Roman" panose="02020603050405020304" pitchFamily="18" charset="0"/>
              <a:cs typeface="Times New Roman" panose="02020603050405020304" pitchFamily="18" charset="0"/>
            </a:endParaRPr>
          </a:p>
        </p:txBody>
      </p:sp>
      <mc:AlternateContent xmlns:mc="http://schemas.openxmlformats.org/markup-compatibility/2006">
        <mc:Choice xmlns:a14="http://schemas.microsoft.com/office/drawing/2010/main" Requires="a14">
          <p:sp>
            <p:nvSpPr>
              <p:cNvPr id="4" name="TextBox 3"/>
              <p:cNvSpPr txBox="1"/>
              <p:nvPr/>
            </p:nvSpPr>
            <p:spPr>
              <a:xfrm>
                <a:off x="75318" y="1300767"/>
                <a:ext cx="11131252" cy="4374916"/>
              </a:xfrm>
              <a:prstGeom prst="rect">
                <a:avLst/>
              </a:prstGeom>
              <a:noFill/>
            </p:spPr>
            <p:txBody>
              <a:bodyPr wrap="none" rtlCol="0">
                <a:spAutoFit/>
              </a:bodyPr>
              <a:lstStyle/>
              <a:p>
                <a:r>
                  <a:rPr lang="fr-FR" sz="2400" b="1" dirty="0" smtClean="0">
                    <a:latin typeface="Times New Roman" panose="02020603050405020304" pitchFamily="18" charset="0"/>
                    <a:cs typeface="Times New Roman" panose="02020603050405020304" pitchFamily="18" charset="0"/>
                  </a:rPr>
                  <a:t>Objectif: </a:t>
                </a:r>
              </a:p>
              <a:p>
                <a:r>
                  <a:rPr lang="fr-FR" sz="2400" dirty="0"/>
                  <a:t>E</a:t>
                </a:r>
                <a:r>
                  <a:rPr lang="fr-FR" sz="2400" dirty="0" smtClean="0"/>
                  <a:t>tude et construction des caractéristiques mécaniques d’un moteur asynchrone à l’aide </a:t>
                </a:r>
              </a:p>
              <a:p>
                <a:r>
                  <a:rPr lang="fr-FR" sz="2400" dirty="0" smtClean="0"/>
                  <a:t>de logiciel MATLAB/SIMULINK</a:t>
                </a:r>
              </a:p>
              <a:p>
                <a:r>
                  <a:rPr lang="fr-FR" sz="2400" dirty="0" smtClean="0"/>
                  <a:t>D’après l’équation mécanique du moteur tracer w=f(C)</a:t>
                </a:r>
              </a:p>
              <a:p>
                <a:endParaRPr lang="fr-FR" sz="1600" dirty="0"/>
              </a:p>
              <a:p>
                <a14:m>
                  <m:oMathPara xmlns:m="http://schemas.openxmlformats.org/officeDocument/2006/math">
                    <m:oMathParaPr>
                      <m:jc m:val="centerGroup"/>
                    </m:oMathParaPr>
                    <m:oMath xmlns:m="http://schemas.openxmlformats.org/officeDocument/2006/math">
                      <m:sSub>
                        <m:sSubPr>
                          <m:ctrlPr>
                            <a:rPr lang="fr-FR" sz="1600" b="1" i="1" smtClean="0">
                              <a:latin typeface="Cambria Math" panose="02040503050406030204" pitchFamily="18" charset="0"/>
                            </a:rPr>
                          </m:ctrlPr>
                        </m:sSubPr>
                        <m:e>
                          <m:r>
                            <a:rPr lang="fr-FR" sz="1600" b="1" i="1">
                              <a:latin typeface="Cambria Math" panose="02040503050406030204" pitchFamily="18" charset="0"/>
                            </a:rPr>
                            <m:t>𝑪</m:t>
                          </m:r>
                        </m:e>
                        <m:sub>
                          <m:r>
                            <a:rPr lang="fr-FR" sz="1600" b="1" i="1">
                              <a:latin typeface="Cambria Math" panose="02040503050406030204" pitchFamily="18" charset="0"/>
                            </a:rPr>
                            <m:t>𝒎</m:t>
                          </m:r>
                        </m:sub>
                      </m:sSub>
                      <m:r>
                        <a:rPr lang="fr-FR" sz="1600" b="1" i="1">
                          <a:latin typeface="Cambria Math" panose="02040503050406030204" pitchFamily="18" charset="0"/>
                        </a:rPr>
                        <m:t>=</m:t>
                      </m:r>
                      <m:f>
                        <m:fPr>
                          <m:ctrlPr>
                            <a:rPr lang="fr-FR" sz="1600" b="1" i="1" smtClean="0">
                              <a:latin typeface="Cambria Math" panose="02040503050406030204" pitchFamily="18" charset="0"/>
                            </a:rPr>
                          </m:ctrlPr>
                        </m:fPr>
                        <m:num>
                          <m:r>
                            <a:rPr lang="fr-FR" sz="1600" b="1" i="1">
                              <a:latin typeface="Cambria Math" panose="02040503050406030204" pitchFamily="18" charset="0"/>
                            </a:rPr>
                            <m:t>𝟑</m:t>
                          </m:r>
                          <m:sSubSup>
                            <m:sSubSupPr>
                              <m:ctrlPr>
                                <a:rPr lang="fr-FR" sz="1600" b="1" i="1">
                                  <a:latin typeface="Cambria Math" panose="02040503050406030204" pitchFamily="18" charset="0"/>
                                </a:rPr>
                              </m:ctrlPr>
                            </m:sSubSupPr>
                            <m:e>
                              <m:r>
                                <a:rPr lang="fr-FR" sz="1600" b="1" i="1">
                                  <a:latin typeface="Cambria Math" panose="02040503050406030204" pitchFamily="18" charset="0"/>
                                </a:rPr>
                                <m:t>𝑼</m:t>
                              </m:r>
                            </m:e>
                            <m:sub>
                              <m:r>
                                <a:rPr lang="fr-FR" sz="1600" b="1" i="1">
                                  <a:latin typeface="Cambria Math" panose="02040503050406030204" pitchFamily="18" charset="0"/>
                                </a:rPr>
                                <m:t>𝒑𝒉</m:t>
                              </m:r>
                            </m:sub>
                            <m:sup>
                              <m:r>
                                <a:rPr lang="fr-FR" sz="1600" b="1" i="1">
                                  <a:latin typeface="Cambria Math" panose="02040503050406030204" pitchFamily="18" charset="0"/>
                                </a:rPr>
                                <m:t>𝟐</m:t>
                              </m:r>
                            </m:sup>
                          </m:sSubSup>
                          <m:f>
                            <m:fPr>
                              <m:ctrlPr>
                                <a:rPr lang="fr-FR" sz="1600" b="1" i="1">
                                  <a:latin typeface="Cambria Math" panose="02040503050406030204" pitchFamily="18" charset="0"/>
                                </a:rPr>
                              </m:ctrlPr>
                            </m:fPr>
                            <m:num>
                              <m:sSubSup>
                                <m:sSubSupPr>
                                  <m:ctrlPr>
                                    <a:rPr lang="fr-FR" sz="1600" b="1" i="1">
                                      <a:latin typeface="Cambria Math" panose="02040503050406030204" pitchFamily="18" charset="0"/>
                                    </a:rPr>
                                  </m:ctrlPr>
                                </m:sSubSupPr>
                                <m:e>
                                  <m:r>
                                    <a:rPr lang="fr-FR" sz="1600" b="1" i="1">
                                      <a:latin typeface="Cambria Math" panose="02040503050406030204" pitchFamily="18" charset="0"/>
                                    </a:rPr>
                                    <m:t>𝑹</m:t>
                                  </m:r>
                                </m:e>
                                <m:sub>
                                  <m:r>
                                    <a:rPr lang="fr-FR" sz="1600" b="1" i="1">
                                      <a:latin typeface="Cambria Math" panose="02040503050406030204" pitchFamily="18" charset="0"/>
                                    </a:rPr>
                                    <m:t>𝟐</m:t>
                                  </m:r>
                                </m:sub>
                                <m:sup>
                                  <m:r>
                                    <a:rPr lang="fr-FR" sz="1600" b="1" i="1">
                                      <a:latin typeface="Cambria Math" panose="02040503050406030204" pitchFamily="18" charset="0"/>
                                    </a:rPr>
                                    <m:t>,</m:t>
                                  </m:r>
                                </m:sup>
                              </m:sSubSup>
                            </m:num>
                            <m:den>
                              <m:r>
                                <a:rPr lang="fr-FR" sz="1600" b="1" i="1">
                                  <a:latin typeface="Cambria Math" panose="02040503050406030204" pitchFamily="18" charset="0"/>
                                </a:rPr>
                                <m:t>𝒈</m:t>
                              </m:r>
                            </m:den>
                          </m:f>
                        </m:num>
                        <m:den>
                          <m:sSub>
                            <m:sSubPr>
                              <m:ctrlPr>
                                <a:rPr lang="fr-FR" sz="1600" b="1" i="1">
                                  <a:latin typeface="Cambria Math" panose="02040503050406030204" pitchFamily="18" charset="0"/>
                                </a:rPr>
                              </m:ctrlPr>
                            </m:sSubPr>
                            <m:e>
                              <m:r>
                                <a:rPr lang="fr-FR" sz="1600" b="1" i="1">
                                  <a:latin typeface="Cambria Math" panose="02040503050406030204" pitchFamily="18" charset="0"/>
                                </a:rPr>
                                <m:t>𝝎</m:t>
                              </m:r>
                            </m:e>
                            <m:sub>
                              <m:r>
                                <a:rPr lang="fr-FR" sz="1600" b="1" i="1">
                                  <a:latin typeface="Cambria Math" panose="02040503050406030204" pitchFamily="18" charset="0"/>
                                </a:rPr>
                                <m:t>𝒐</m:t>
                              </m:r>
                            </m:sub>
                          </m:sSub>
                          <m:d>
                            <m:dPr>
                              <m:ctrlPr>
                                <a:rPr lang="fr-FR" sz="1600" b="1" i="1">
                                  <a:latin typeface="Cambria Math" panose="02040503050406030204" pitchFamily="18" charset="0"/>
                                </a:rPr>
                              </m:ctrlPr>
                            </m:dPr>
                            <m:e>
                              <m:sSup>
                                <m:sSupPr>
                                  <m:ctrlPr>
                                    <a:rPr lang="fr-FR" sz="1600" b="1" i="1">
                                      <a:latin typeface="Cambria Math" panose="02040503050406030204" pitchFamily="18" charset="0"/>
                                    </a:rPr>
                                  </m:ctrlPr>
                                </m:sSupPr>
                                <m:e>
                                  <m:d>
                                    <m:dPr>
                                      <m:ctrlPr>
                                        <a:rPr lang="fr-FR" sz="1600" b="1" i="1">
                                          <a:latin typeface="Cambria Math" panose="02040503050406030204" pitchFamily="18" charset="0"/>
                                        </a:rPr>
                                      </m:ctrlPr>
                                    </m:dPr>
                                    <m:e>
                                      <m:sSub>
                                        <m:sSubPr>
                                          <m:ctrlPr>
                                            <a:rPr lang="fr-FR" sz="1600" b="1" i="1">
                                              <a:latin typeface="Cambria Math" panose="02040503050406030204" pitchFamily="18" charset="0"/>
                                            </a:rPr>
                                          </m:ctrlPr>
                                        </m:sSubPr>
                                        <m:e>
                                          <m:r>
                                            <a:rPr lang="fr-FR" sz="1600" b="1" i="1">
                                              <a:latin typeface="Cambria Math" panose="02040503050406030204" pitchFamily="18" charset="0"/>
                                            </a:rPr>
                                            <m:t>𝑹</m:t>
                                          </m:r>
                                        </m:e>
                                        <m:sub>
                                          <m:r>
                                            <a:rPr lang="fr-FR" sz="1600" b="1" i="1">
                                              <a:latin typeface="Cambria Math" panose="02040503050406030204" pitchFamily="18" charset="0"/>
                                            </a:rPr>
                                            <m:t>𝟏</m:t>
                                          </m:r>
                                        </m:sub>
                                      </m:sSub>
                                      <m:r>
                                        <a:rPr lang="fr-FR" sz="1600" b="1" i="1">
                                          <a:latin typeface="Cambria Math" panose="02040503050406030204" pitchFamily="18" charset="0"/>
                                        </a:rPr>
                                        <m:t>+</m:t>
                                      </m:r>
                                      <m:f>
                                        <m:fPr>
                                          <m:ctrlPr>
                                            <a:rPr lang="fr-FR" sz="1600" b="1" i="1">
                                              <a:latin typeface="Cambria Math" panose="02040503050406030204" pitchFamily="18" charset="0"/>
                                            </a:rPr>
                                          </m:ctrlPr>
                                        </m:fPr>
                                        <m:num>
                                          <m:sSubSup>
                                            <m:sSubSupPr>
                                              <m:ctrlPr>
                                                <a:rPr lang="fr-FR" sz="1600" b="1" i="1">
                                                  <a:latin typeface="Cambria Math" panose="02040503050406030204" pitchFamily="18" charset="0"/>
                                                </a:rPr>
                                              </m:ctrlPr>
                                            </m:sSubSupPr>
                                            <m:e>
                                              <m:r>
                                                <a:rPr lang="fr-FR" sz="1600" b="1" i="1">
                                                  <a:latin typeface="Cambria Math" panose="02040503050406030204" pitchFamily="18" charset="0"/>
                                                </a:rPr>
                                                <m:t>𝑹</m:t>
                                              </m:r>
                                            </m:e>
                                            <m:sub>
                                              <m:r>
                                                <a:rPr lang="fr-FR" sz="1600" b="1" i="1">
                                                  <a:latin typeface="Cambria Math" panose="02040503050406030204" pitchFamily="18" charset="0"/>
                                                </a:rPr>
                                                <m:t>𝟐</m:t>
                                              </m:r>
                                            </m:sub>
                                            <m:sup>
                                              <m:r>
                                                <a:rPr lang="fr-FR" sz="1600" b="1" i="1">
                                                  <a:latin typeface="Cambria Math" panose="02040503050406030204" pitchFamily="18" charset="0"/>
                                                </a:rPr>
                                                <m:t>′</m:t>
                                              </m:r>
                                            </m:sup>
                                          </m:sSubSup>
                                        </m:num>
                                        <m:den>
                                          <m:r>
                                            <a:rPr lang="fr-FR" sz="1600" b="1" i="1">
                                              <a:latin typeface="Cambria Math" panose="02040503050406030204" pitchFamily="18" charset="0"/>
                                            </a:rPr>
                                            <m:t>𝒈</m:t>
                                          </m:r>
                                        </m:den>
                                      </m:f>
                                    </m:e>
                                  </m:d>
                                </m:e>
                                <m:sup>
                                  <m:r>
                                    <a:rPr lang="fr-FR" sz="1600" b="1" i="1">
                                      <a:latin typeface="Cambria Math" panose="02040503050406030204" pitchFamily="18" charset="0"/>
                                    </a:rPr>
                                    <m:t>𝟐</m:t>
                                  </m:r>
                                </m:sup>
                              </m:sSup>
                              <m:r>
                                <a:rPr lang="fr-FR" sz="1600" b="1" i="1">
                                  <a:latin typeface="Cambria Math" panose="02040503050406030204" pitchFamily="18" charset="0"/>
                                </a:rPr>
                                <m:t>+</m:t>
                              </m:r>
                              <m:sSup>
                                <m:sSupPr>
                                  <m:ctrlPr>
                                    <a:rPr lang="fr-FR" sz="1600" b="1" i="1">
                                      <a:latin typeface="Cambria Math" panose="02040503050406030204" pitchFamily="18" charset="0"/>
                                    </a:rPr>
                                  </m:ctrlPr>
                                </m:sSupPr>
                                <m:e>
                                  <m:d>
                                    <m:dPr>
                                      <m:ctrlPr>
                                        <a:rPr lang="fr-FR" sz="1600" b="1" i="1">
                                          <a:latin typeface="Cambria Math" panose="02040503050406030204" pitchFamily="18" charset="0"/>
                                        </a:rPr>
                                      </m:ctrlPr>
                                    </m:dPr>
                                    <m:e>
                                      <m:sSub>
                                        <m:sSubPr>
                                          <m:ctrlPr>
                                            <a:rPr lang="fr-FR" sz="1600" b="1" i="1">
                                              <a:latin typeface="Cambria Math" panose="02040503050406030204" pitchFamily="18" charset="0"/>
                                            </a:rPr>
                                          </m:ctrlPr>
                                        </m:sSubPr>
                                        <m:e>
                                          <m:r>
                                            <a:rPr lang="fr-FR" sz="1600" b="1" i="1">
                                              <a:latin typeface="Cambria Math" panose="02040503050406030204" pitchFamily="18" charset="0"/>
                                            </a:rPr>
                                            <m:t>𝒙</m:t>
                                          </m:r>
                                        </m:e>
                                        <m:sub>
                                          <m:r>
                                            <a:rPr lang="fr-FR" sz="1600" b="1" i="1">
                                              <a:latin typeface="Cambria Math" panose="02040503050406030204" pitchFamily="18" charset="0"/>
                                            </a:rPr>
                                            <m:t>𝟏</m:t>
                                          </m:r>
                                        </m:sub>
                                      </m:sSub>
                                      <m:r>
                                        <a:rPr lang="fr-FR" sz="1600" b="1" i="1">
                                          <a:latin typeface="Cambria Math" panose="02040503050406030204" pitchFamily="18" charset="0"/>
                                        </a:rPr>
                                        <m:t>+</m:t>
                                      </m:r>
                                      <m:sSubSup>
                                        <m:sSubSupPr>
                                          <m:ctrlPr>
                                            <a:rPr lang="fr-FR" sz="1600" b="1" i="1">
                                              <a:latin typeface="Cambria Math" panose="02040503050406030204" pitchFamily="18" charset="0"/>
                                            </a:rPr>
                                          </m:ctrlPr>
                                        </m:sSubSupPr>
                                        <m:e>
                                          <m:r>
                                            <a:rPr lang="fr-FR" sz="1600" b="1" i="1">
                                              <a:latin typeface="Cambria Math" panose="02040503050406030204" pitchFamily="18" charset="0"/>
                                            </a:rPr>
                                            <m:t>𝒙</m:t>
                                          </m:r>
                                        </m:e>
                                        <m:sub>
                                          <m:r>
                                            <a:rPr lang="fr-FR" sz="1600" b="1" i="1">
                                              <a:latin typeface="Cambria Math" panose="02040503050406030204" pitchFamily="18" charset="0"/>
                                            </a:rPr>
                                            <m:t>𝟐</m:t>
                                          </m:r>
                                        </m:sub>
                                        <m:sup>
                                          <m:r>
                                            <a:rPr lang="fr-FR" sz="1600" b="1" i="1">
                                              <a:latin typeface="Cambria Math" panose="02040503050406030204" pitchFamily="18" charset="0"/>
                                            </a:rPr>
                                            <m:t>′</m:t>
                                          </m:r>
                                        </m:sup>
                                      </m:sSubSup>
                                    </m:e>
                                  </m:d>
                                </m:e>
                                <m:sup>
                                  <m:r>
                                    <a:rPr lang="fr-FR" sz="1600" b="1" i="1">
                                      <a:latin typeface="Cambria Math" panose="02040503050406030204" pitchFamily="18" charset="0"/>
                                    </a:rPr>
                                    <m:t>𝟐</m:t>
                                  </m:r>
                                </m:sup>
                              </m:sSup>
                            </m:e>
                          </m:d>
                        </m:den>
                      </m:f>
                    </m:oMath>
                  </m:oMathPara>
                </a14:m>
                <a:endParaRPr lang="fr-FR" sz="1600" dirty="0" smtClean="0"/>
              </a:p>
              <a:p>
                <a:endParaRPr lang="fr-FR" sz="2400" dirty="0" smtClean="0"/>
              </a:p>
              <a:p>
                <a:r>
                  <a:rPr lang="fr-FR" sz="2400" dirty="0" smtClean="0">
                    <a:latin typeface="Times New Roman" panose="02020603050405020304" pitchFamily="18" charset="0"/>
                    <a:cs typeface="Times New Roman" panose="02020603050405020304" pitchFamily="18" charset="0"/>
                  </a:rPr>
                  <a:t>Avec g le glissement    </a:t>
                </a:r>
                <a14:m>
                  <m:oMath xmlns:m="http://schemas.openxmlformats.org/officeDocument/2006/math">
                    <m:r>
                      <a:rPr lang="fr-FR" sz="2400" b="0" i="1" smtClean="0">
                        <a:latin typeface="Cambria Math" panose="02040503050406030204" pitchFamily="18" charset="0"/>
                        <a:cs typeface="Times New Roman" panose="02020603050405020304" pitchFamily="18" charset="0"/>
                      </a:rPr>
                      <m:t>𝑔</m:t>
                    </m:r>
                    <m:r>
                      <a:rPr lang="fr-FR" sz="2400" b="0" i="1" smtClean="0">
                        <a:latin typeface="Cambria Math" panose="02040503050406030204" pitchFamily="18" charset="0"/>
                        <a:cs typeface="Times New Roman" panose="02020603050405020304" pitchFamily="18" charset="0"/>
                      </a:rPr>
                      <m:t>=</m:t>
                    </m:r>
                    <m:f>
                      <m:fPr>
                        <m:ctrlPr>
                          <a:rPr lang="fr-FR" sz="2400" b="0" i="1" smtClean="0">
                            <a:latin typeface="Cambria Math" panose="02040503050406030204" pitchFamily="18" charset="0"/>
                            <a:cs typeface="Times New Roman" panose="02020603050405020304" pitchFamily="18" charset="0"/>
                          </a:rPr>
                        </m:ctrlPr>
                      </m:fPr>
                      <m:num>
                        <m:sSub>
                          <m:sSubPr>
                            <m:ctrlPr>
                              <a:rPr lang="fr-FR" sz="2400" b="0" i="1" smtClean="0">
                                <a:latin typeface="Cambria Math" panose="02040503050406030204" pitchFamily="18" charset="0"/>
                                <a:ea typeface="Cambria Math" panose="02040503050406030204" pitchFamily="18" charset="0"/>
                                <a:cs typeface="Times New Roman" panose="02020603050405020304" pitchFamily="18" charset="0"/>
                              </a:rPr>
                            </m:ctrlPr>
                          </m:sSubPr>
                          <m:e>
                            <m:r>
                              <a:rPr lang="fr-FR" sz="2400" b="0" i="1" smtClean="0">
                                <a:latin typeface="Cambria Math" panose="02040503050406030204" pitchFamily="18" charset="0"/>
                                <a:ea typeface="Cambria Math" panose="02040503050406030204" pitchFamily="18" charset="0"/>
                                <a:cs typeface="Times New Roman" panose="02020603050405020304" pitchFamily="18" charset="0"/>
                              </a:rPr>
                              <m:t>𝜔</m:t>
                            </m:r>
                          </m:e>
                          <m:sub>
                            <m:r>
                              <a:rPr lang="fr-FR" sz="2400" b="0" i="1" smtClean="0">
                                <a:latin typeface="Cambria Math" panose="02040503050406030204" pitchFamily="18" charset="0"/>
                                <a:ea typeface="Cambria Math" panose="02040503050406030204" pitchFamily="18" charset="0"/>
                                <a:cs typeface="Times New Roman" panose="02020603050405020304" pitchFamily="18" charset="0"/>
                              </a:rPr>
                              <m:t>𝑜</m:t>
                            </m:r>
                          </m:sub>
                        </m:sSub>
                        <m:r>
                          <a:rPr lang="fr-FR" sz="2400" b="0" i="1" smtClean="0">
                            <a:latin typeface="Cambria Math" panose="02040503050406030204" pitchFamily="18" charset="0"/>
                            <a:ea typeface="Cambria Math" panose="02040503050406030204" pitchFamily="18" charset="0"/>
                            <a:cs typeface="Times New Roman" panose="02020603050405020304" pitchFamily="18" charset="0"/>
                          </a:rPr>
                          <m:t>−</m:t>
                        </m:r>
                        <m:r>
                          <a:rPr lang="fr-FR" sz="2400" b="0" i="1" smtClean="0">
                            <a:latin typeface="Cambria Math" panose="02040503050406030204" pitchFamily="18" charset="0"/>
                            <a:ea typeface="Cambria Math" panose="02040503050406030204" pitchFamily="18" charset="0"/>
                            <a:cs typeface="Times New Roman" panose="02020603050405020304" pitchFamily="18" charset="0"/>
                          </a:rPr>
                          <m:t>𝜔</m:t>
                        </m:r>
                      </m:num>
                      <m:den>
                        <m:sSub>
                          <m:sSubPr>
                            <m:ctrlPr>
                              <a:rPr lang="fr-FR" sz="2400" b="0" i="1" smtClean="0">
                                <a:latin typeface="Cambria Math" panose="02040503050406030204" pitchFamily="18" charset="0"/>
                                <a:cs typeface="Times New Roman" panose="02020603050405020304" pitchFamily="18" charset="0"/>
                              </a:rPr>
                            </m:ctrlPr>
                          </m:sSubPr>
                          <m:e>
                            <m:r>
                              <a:rPr lang="fr-FR" sz="2400" b="0" i="1" smtClean="0">
                                <a:latin typeface="Cambria Math" panose="02040503050406030204" pitchFamily="18" charset="0"/>
                                <a:ea typeface="Cambria Math" panose="02040503050406030204" pitchFamily="18" charset="0"/>
                                <a:cs typeface="Times New Roman" panose="02020603050405020304" pitchFamily="18" charset="0"/>
                              </a:rPr>
                              <m:t>𝜔</m:t>
                            </m:r>
                          </m:e>
                          <m:sub>
                            <m:r>
                              <a:rPr lang="fr-FR" sz="2400" b="0" i="1" smtClean="0">
                                <a:latin typeface="Cambria Math" panose="02040503050406030204" pitchFamily="18" charset="0"/>
                                <a:cs typeface="Times New Roman" panose="02020603050405020304" pitchFamily="18" charset="0"/>
                              </a:rPr>
                              <m:t>𝑜</m:t>
                            </m:r>
                          </m:sub>
                        </m:sSub>
                      </m:den>
                    </m:f>
                  </m:oMath>
                </a14:m>
                <a:endParaRPr lang="fr-FR" sz="2400" dirty="0" smtClean="0">
                  <a:latin typeface="Times New Roman" panose="02020603050405020304" pitchFamily="18" charset="0"/>
                  <a:cs typeface="Times New Roman" panose="02020603050405020304" pitchFamily="18" charset="0"/>
                </a:endParaRPr>
              </a:p>
              <a:p>
                <a:r>
                  <a:rPr lang="el-GR" sz="2400" dirty="0" smtClean="0">
                    <a:latin typeface="Times New Roman" panose="02020603050405020304" pitchFamily="18" charset="0"/>
                    <a:cs typeface="Times New Roman" panose="02020603050405020304" pitchFamily="18" charset="0"/>
                  </a:rPr>
                  <a:t>ω</a:t>
                </a:r>
                <a:r>
                  <a:rPr lang="fr-FR" sz="1000" dirty="0" smtClean="0">
                    <a:latin typeface="Times New Roman" panose="02020603050405020304" pitchFamily="18" charset="0"/>
                    <a:cs typeface="Times New Roman" panose="02020603050405020304" pitchFamily="18" charset="0"/>
                  </a:rPr>
                  <a:t>o </a:t>
                </a:r>
                <a:r>
                  <a:rPr lang="fr-FR" sz="2400" dirty="0" smtClean="0">
                    <a:latin typeface="Times New Roman" panose="02020603050405020304" pitchFamily="18" charset="0"/>
                    <a:cs typeface="Times New Roman" panose="02020603050405020304" pitchFamily="18" charset="0"/>
                  </a:rPr>
                  <a:t>=314rd/s; R1=R2=1,27</a:t>
                </a:r>
                <a:r>
                  <a:rPr lang="el-GR" sz="2400" dirty="0" smtClean="0">
                    <a:latin typeface="Times New Roman" panose="02020603050405020304" pitchFamily="18" charset="0"/>
                    <a:cs typeface="Times New Roman" panose="02020603050405020304" pitchFamily="18" charset="0"/>
                  </a:rPr>
                  <a:t>Ω</a:t>
                </a:r>
                <a:r>
                  <a:rPr lang="fr-FR" sz="2400" dirty="0" smtClean="0">
                    <a:latin typeface="Times New Roman" panose="02020603050405020304" pitchFamily="18" charset="0"/>
                    <a:cs typeface="Times New Roman" panose="02020603050405020304" pitchFamily="18" charset="0"/>
                  </a:rPr>
                  <a:t>; X1=X2=3,86</a:t>
                </a:r>
                <a:r>
                  <a:rPr lang="el-GR" sz="2400" dirty="0" smtClean="0">
                    <a:latin typeface="Times New Roman" panose="02020603050405020304" pitchFamily="18" charset="0"/>
                    <a:cs typeface="Times New Roman" panose="02020603050405020304" pitchFamily="18" charset="0"/>
                  </a:rPr>
                  <a:t>Ω</a:t>
                </a:r>
                <a:r>
                  <a:rPr lang="fr-FR" sz="2400" dirty="0" smtClean="0">
                    <a:latin typeface="Times New Roman" panose="02020603050405020304" pitchFamily="18" charset="0"/>
                    <a:cs typeface="Times New Roman" panose="02020603050405020304" pitchFamily="18" charset="0"/>
                  </a:rPr>
                  <a:t>; </a:t>
                </a:r>
                <a:r>
                  <a:rPr lang="fr-FR" sz="2400" dirty="0" err="1" smtClean="0">
                    <a:latin typeface="Times New Roman" panose="02020603050405020304" pitchFamily="18" charset="0"/>
                    <a:cs typeface="Times New Roman" panose="02020603050405020304" pitchFamily="18" charset="0"/>
                  </a:rPr>
                  <a:t>Uph</a:t>
                </a:r>
                <a:r>
                  <a:rPr lang="fr-FR" sz="2400" dirty="0" smtClean="0">
                    <a:latin typeface="Times New Roman" panose="02020603050405020304" pitchFamily="18" charset="0"/>
                    <a:cs typeface="Times New Roman" panose="02020603050405020304" pitchFamily="18" charset="0"/>
                  </a:rPr>
                  <a:t>=127V</a:t>
                </a:r>
                <a:endParaRPr lang="fr-FR" sz="2400" dirty="0">
                  <a:latin typeface="Times New Roman" panose="02020603050405020304" pitchFamily="18" charset="0"/>
                  <a:cs typeface="Times New Roman" panose="02020603050405020304" pitchFamily="18" charset="0"/>
                </a:endParaRPr>
              </a:p>
            </p:txBody>
          </p:sp>
        </mc:Choice>
        <mc:Fallback>
          <p:sp>
            <p:nvSpPr>
              <p:cNvPr id="4" name="TextBox 3"/>
              <p:cNvSpPr txBox="1">
                <a:spLocks noRot="1" noChangeAspect="1" noMove="1" noResize="1" noEditPoints="1" noAdjustHandles="1" noChangeArrowheads="1" noChangeShapeType="1" noTextEdit="1"/>
              </p:cNvSpPr>
              <p:nvPr/>
            </p:nvSpPr>
            <p:spPr>
              <a:xfrm>
                <a:off x="75318" y="1300767"/>
                <a:ext cx="11131252" cy="4374916"/>
              </a:xfrm>
              <a:prstGeom prst="rect">
                <a:avLst/>
              </a:prstGeom>
              <a:blipFill rotWithShape="0">
                <a:blip r:embed="rId2"/>
                <a:stretch>
                  <a:fillRect l="-821" t="-1114" b="-2228"/>
                </a:stretch>
              </a:blipFill>
            </p:spPr>
            <p:txBody>
              <a:bodyPr/>
              <a:lstStyle/>
              <a:p>
                <a:r>
                  <a:rPr lang="fr-FR">
                    <a:noFill/>
                  </a:rPr>
                  <a:t> </a:t>
                </a:r>
              </a:p>
            </p:txBody>
          </p:sp>
        </mc:Fallback>
      </mc:AlternateContent>
    </p:spTree>
    <p:extLst>
      <p:ext uri="{BB962C8B-B14F-4D97-AF65-F5344CB8AC3E}">
        <p14:creationId xmlns:p14="http://schemas.microsoft.com/office/powerpoint/2010/main" val="364785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368" y="403761"/>
            <a:ext cx="10998556" cy="1325563"/>
          </a:xfrm>
        </p:spPr>
        <p:txBody>
          <a:bodyPr>
            <a:normAutofit/>
          </a:bodyPr>
          <a:lstStyle/>
          <a:p>
            <a:r>
              <a:rPr lang="fr-FR" sz="3600" dirty="0" smtClean="0"/>
              <a:t>Utilisation des machines électriques de construction normal</a:t>
            </a:r>
            <a:endParaRPr lang="fr-FR" sz="3600" dirty="0"/>
          </a:p>
        </p:txBody>
      </p:sp>
      <p:sp>
        <p:nvSpPr>
          <p:cNvPr id="3" name="TextBox 2"/>
          <p:cNvSpPr txBox="1"/>
          <p:nvPr/>
        </p:nvSpPr>
        <p:spPr>
          <a:xfrm>
            <a:off x="850006" y="1729324"/>
            <a:ext cx="8588441" cy="369332"/>
          </a:xfrm>
          <a:prstGeom prst="rect">
            <a:avLst/>
          </a:prstGeom>
          <a:noFill/>
        </p:spPr>
        <p:txBody>
          <a:bodyPr wrap="none" rtlCol="0">
            <a:spAutoFit/>
          </a:bodyPr>
          <a:lstStyle/>
          <a:p>
            <a:r>
              <a:rPr lang="fr-FR" dirty="0" smtClean="0"/>
              <a:t>Les moteurs électriques sont de deux types, ceux à courant continu et à courant alternatif</a:t>
            </a:r>
            <a:endParaRPr lang="fr-FR" dirty="0"/>
          </a:p>
        </p:txBody>
      </p:sp>
      <p:pic>
        <p:nvPicPr>
          <p:cNvPr id="4" name="Picture 3"/>
          <p:cNvPicPr>
            <a:picLocks noChangeAspect="1"/>
          </p:cNvPicPr>
          <p:nvPr/>
        </p:nvPicPr>
        <p:blipFill>
          <a:blip r:embed="rId2"/>
          <a:stretch>
            <a:fillRect/>
          </a:stretch>
        </p:blipFill>
        <p:spPr>
          <a:xfrm>
            <a:off x="2651634" y="2359449"/>
            <a:ext cx="5526450" cy="3564832"/>
          </a:xfrm>
          <a:prstGeom prst="rect">
            <a:avLst/>
          </a:prstGeom>
        </p:spPr>
      </p:pic>
    </p:spTree>
    <p:extLst>
      <p:ext uri="{BB962C8B-B14F-4D97-AF65-F5344CB8AC3E}">
        <p14:creationId xmlns:p14="http://schemas.microsoft.com/office/powerpoint/2010/main" val="42601893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0304" y="-170241"/>
            <a:ext cx="7186412" cy="1325563"/>
          </a:xfrm>
        </p:spPr>
        <p:txBody>
          <a:bodyPr/>
          <a:lstStyle/>
          <a:p>
            <a:r>
              <a:rPr lang="fr-FR" dirty="0" smtClean="0"/>
              <a:t>Les moteurs à courant continu</a:t>
            </a:r>
            <a:endParaRPr lang="fr-FR" dirty="0"/>
          </a:p>
        </p:txBody>
      </p:sp>
      <p:sp>
        <p:nvSpPr>
          <p:cNvPr id="3" name="TextBox 2"/>
          <p:cNvSpPr txBox="1"/>
          <p:nvPr/>
        </p:nvSpPr>
        <p:spPr>
          <a:xfrm>
            <a:off x="180304" y="757450"/>
            <a:ext cx="11502142" cy="2862322"/>
          </a:xfrm>
          <a:prstGeom prst="rect">
            <a:avLst/>
          </a:prstGeom>
          <a:noFill/>
        </p:spPr>
        <p:txBody>
          <a:bodyPr wrap="square" rtlCol="0">
            <a:spAutoFit/>
          </a:bodyPr>
          <a:lstStyle/>
          <a:p>
            <a:pPr fontAlgn="base"/>
            <a:r>
              <a:rPr lang="fr-FR" dirty="0"/>
              <a:t>Les moteurs à courant continu représentent le premier type de moteur largement utilisé et les coûts initiaux des systèmes (moteur et variateur</a:t>
            </a:r>
            <a:r>
              <a:rPr lang="fr-FR" dirty="0" smtClean="0"/>
              <a:t>) </a:t>
            </a:r>
            <a:r>
              <a:rPr lang="fr-FR" dirty="0"/>
              <a:t>ont tendance à être moins élevés que les systèmes </a:t>
            </a:r>
            <a:r>
              <a:rPr lang="fr-FR" dirty="0" smtClean="0"/>
              <a:t>c.a. </a:t>
            </a:r>
            <a:r>
              <a:rPr lang="fr-FR" dirty="0"/>
              <a:t>La vitesse des moteurs </a:t>
            </a:r>
            <a:r>
              <a:rPr lang="fr-FR" dirty="0" err="1"/>
              <a:t>c.c</a:t>
            </a:r>
            <a:r>
              <a:rPr lang="fr-FR" dirty="0"/>
              <a:t>. peut être contrôlée en variant la tension d'alimentation </a:t>
            </a:r>
            <a:r>
              <a:rPr lang="fr-FR" dirty="0" smtClean="0"/>
              <a:t>sont </a:t>
            </a:r>
            <a:r>
              <a:rPr lang="fr-FR" dirty="0"/>
              <a:t>disponibles dans une large gamme de tensions. </a:t>
            </a:r>
            <a:r>
              <a:rPr lang="fr-FR" dirty="0" smtClean="0"/>
              <a:t> </a:t>
            </a:r>
            <a:r>
              <a:rPr lang="fr-FR" dirty="0"/>
              <a:t>certains avantages sont :</a:t>
            </a:r>
          </a:p>
          <a:p>
            <a:pPr fontAlgn="base"/>
            <a:r>
              <a:rPr lang="fr-FR" dirty="0"/>
              <a:t>Installation facile.</a:t>
            </a:r>
          </a:p>
          <a:p>
            <a:pPr fontAlgn="base"/>
            <a:r>
              <a:rPr lang="fr-FR" dirty="0"/>
              <a:t>Commande de vitesse dans une large gamme</a:t>
            </a:r>
          </a:p>
          <a:p>
            <a:pPr fontAlgn="base"/>
            <a:r>
              <a:rPr lang="fr-FR" dirty="0"/>
              <a:t>Démarrage, arrêt, marche arrière et accélération rapides</a:t>
            </a:r>
          </a:p>
          <a:p>
            <a:pPr fontAlgn="base"/>
            <a:r>
              <a:rPr lang="fr-FR" dirty="0"/>
              <a:t>Couple de démarrage élevé</a:t>
            </a:r>
          </a:p>
          <a:p>
            <a:pPr fontAlgn="base"/>
            <a:r>
              <a:rPr lang="fr-FR" dirty="0"/>
              <a:t>Courbe couple-vitesse linéaire</a:t>
            </a:r>
          </a:p>
          <a:p>
            <a:endParaRPr lang="fr-FR" dirty="0"/>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5950039" y="2083013"/>
            <a:ext cx="5549837" cy="3985685"/>
          </a:xfrm>
          <a:prstGeom prst="rect">
            <a:avLst/>
          </a:prstGeom>
          <a:noFill/>
          <a:ln>
            <a:noFill/>
          </a:ln>
        </p:spPr>
      </p:pic>
      <p:pic>
        <p:nvPicPr>
          <p:cNvPr id="2056" name="Picture 8" descr="Photo rotor bobiné."/>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06162" y="3619772"/>
            <a:ext cx="4338570" cy="29648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93820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310167" y="94669"/>
            <a:ext cx="10515600" cy="1325563"/>
          </a:xfrm>
        </p:spPr>
        <p:txBody>
          <a:bodyPr/>
          <a:lstStyle/>
          <a:p>
            <a:r>
              <a:rPr lang="fr-FR" sz="4000" dirty="0" smtClean="0"/>
              <a:t>Les</a:t>
            </a:r>
            <a:r>
              <a:rPr lang="fr-FR" dirty="0" smtClean="0"/>
              <a:t> moteurs à courant alternatif</a:t>
            </a:r>
            <a:endParaRPr lang="fr-FR" dirty="0"/>
          </a:p>
        </p:txBody>
      </p:sp>
      <p:sp>
        <p:nvSpPr>
          <p:cNvPr id="4" name="Rectangle 3"/>
          <p:cNvSpPr/>
          <p:nvPr/>
        </p:nvSpPr>
        <p:spPr>
          <a:xfrm>
            <a:off x="310167" y="1173734"/>
            <a:ext cx="11655381" cy="981423"/>
          </a:xfrm>
          <a:prstGeom prst="rect">
            <a:avLst/>
          </a:prstGeom>
        </p:spPr>
        <p:txBody>
          <a:bodyPr wrap="square">
            <a:spAutoFit/>
          </a:bodyPr>
          <a:lstStyle/>
          <a:p>
            <a:pPr algn="just">
              <a:lnSpc>
                <a:spcPct val="107000"/>
              </a:lnSpc>
              <a:spcAft>
                <a:spcPts val="800"/>
              </a:spcAft>
            </a:pPr>
            <a:r>
              <a:rPr lang="fr-FR" b="1" dirty="0" smtClean="0">
                <a:effectLst/>
                <a:latin typeface="Times New Roman" panose="02020603050405020304" pitchFamily="18" charset="0"/>
                <a:ea typeface="Calibri" panose="020F0502020204030204" pitchFamily="34" charset="0"/>
                <a:cs typeface="Arial" panose="020B0604020202020204" pitchFamily="34" charset="0"/>
              </a:rPr>
              <a:t> </a:t>
            </a:r>
            <a:r>
              <a:rPr lang="fr-FR" dirty="0" smtClean="0">
                <a:effectLst/>
                <a:latin typeface="Times New Roman" panose="02020603050405020304" pitchFamily="18" charset="0"/>
                <a:ea typeface="Calibri" panose="020F0502020204030204" pitchFamily="34" charset="0"/>
                <a:cs typeface="Arial" panose="020B0604020202020204" pitchFamily="34" charset="0"/>
              </a:rPr>
              <a:t>Les moteurs à CA prouvent une grande souplesse en termes de fonctionnalités, les principaux avantages : Faible consommation au démarrage, accélération contrôlé et courant de démarrage contrôlé. On distinguera principalement deux grands types de moteur :</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415888" y="2110601"/>
            <a:ext cx="2988960" cy="388696"/>
          </a:xfrm>
          <a:prstGeom prst="rect">
            <a:avLst/>
          </a:prstGeom>
        </p:spPr>
        <p:txBody>
          <a:bodyPr wrap="none">
            <a:spAutoFit/>
          </a:bodyPr>
          <a:lstStyle/>
          <a:p>
            <a:pPr algn="just">
              <a:lnSpc>
                <a:spcPct val="107000"/>
              </a:lnSpc>
              <a:spcAft>
                <a:spcPts val="800"/>
              </a:spcAft>
            </a:pPr>
            <a:r>
              <a:rPr lang="fr-FR" b="1" dirty="0" smtClean="0">
                <a:effectLst/>
                <a:latin typeface="Times New Roman" panose="02020603050405020304" pitchFamily="18" charset="0"/>
                <a:ea typeface="Calibri" panose="020F0502020204030204" pitchFamily="34" charset="0"/>
                <a:cs typeface="Arial" panose="020B0604020202020204" pitchFamily="34" charset="0"/>
              </a:rPr>
              <a:t>A- Les moteurs synchrones :</a:t>
            </a:r>
            <a:endParaRPr lang="fr-FR" sz="1600" b="1" dirty="0">
              <a:effectLst/>
              <a:latin typeface="Calibri" panose="020F0502020204030204" pitchFamily="34" charset="0"/>
              <a:ea typeface="Calibri" panose="020F0502020204030204" pitchFamily="34" charset="0"/>
              <a:cs typeface="Arial" panose="020B0604020202020204" pitchFamily="34" charset="0"/>
            </a:endParaRPr>
          </a:p>
        </p:txBody>
      </p:sp>
      <p:sp>
        <p:nvSpPr>
          <p:cNvPr id="6" name="Rectangle 5"/>
          <p:cNvSpPr/>
          <p:nvPr/>
        </p:nvSpPr>
        <p:spPr>
          <a:xfrm>
            <a:off x="876837" y="2304949"/>
            <a:ext cx="4519411" cy="2585323"/>
          </a:xfrm>
          <a:prstGeom prst="rect">
            <a:avLst/>
          </a:prstGeom>
        </p:spPr>
        <p:txBody>
          <a:bodyPr wrap="square">
            <a:spAutoFit/>
          </a:bodyPr>
          <a:lstStyle/>
          <a:p>
            <a:r>
              <a:rPr lang="fr-FR" b="0" i="0" dirty="0" smtClean="0">
                <a:effectLst/>
                <a:latin typeface="Times New Roman" panose="02020603050405020304" pitchFamily="18" charset="0"/>
                <a:cs typeface="Times New Roman" panose="02020603050405020304" pitchFamily="18" charset="0"/>
              </a:rPr>
              <a:t>Dans ce type de moteur, la rotation du rotor est synchronisée avec la fréquence du courant d'alimentation et la vitesse reste constante sous charges variables, ce qui le rend idéal pour du matériel de pilotage à vitesse constante, et il est utilisé dans les appareils de positionnement de grande précision comme les robots, l'instrumentation, les machines et le contrôle de processus</a:t>
            </a:r>
            <a:endParaRPr lang="fr-FR" dirty="0">
              <a:latin typeface="Times New Roman" panose="02020603050405020304" pitchFamily="18" charset="0"/>
              <a:cs typeface="Times New Roman" panose="02020603050405020304" pitchFamily="18" charset="0"/>
            </a:endParaRPr>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6796995" y="2666502"/>
            <a:ext cx="3620770" cy="2223770"/>
          </a:xfrm>
          <a:prstGeom prst="rect">
            <a:avLst/>
          </a:prstGeom>
          <a:noFill/>
          <a:ln>
            <a:noFill/>
          </a:ln>
        </p:spPr>
      </p:pic>
    </p:spTree>
    <p:extLst>
      <p:ext uri="{BB962C8B-B14F-4D97-AF65-F5344CB8AC3E}">
        <p14:creationId xmlns:p14="http://schemas.microsoft.com/office/powerpoint/2010/main" val="25288005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206062" y="0"/>
            <a:ext cx="10515600" cy="858368"/>
          </a:xfrm>
        </p:spPr>
        <p:txBody>
          <a:bodyPr/>
          <a:lstStyle/>
          <a:p>
            <a:r>
              <a:rPr lang="fr-FR" sz="4000" dirty="0" smtClean="0"/>
              <a:t>Les</a:t>
            </a:r>
            <a:r>
              <a:rPr lang="fr-FR" dirty="0" smtClean="0"/>
              <a:t> moteurs à courant alternatif</a:t>
            </a:r>
            <a:endParaRPr lang="fr-FR" dirty="0"/>
          </a:p>
        </p:txBody>
      </p:sp>
      <p:sp>
        <p:nvSpPr>
          <p:cNvPr id="4" name="Rectangle 3"/>
          <p:cNvSpPr/>
          <p:nvPr/>
        </p:nvSpPr>
        <p:spPr>
          <a:xfrm>
            <a:off x="334851" y="1019109"/>
            <a:ext cx="6096000" cy="2707280"/>
          </a:xfrm>
          <a:prstGeom prst="rect">
            <a:avLst/>
          </a:prstGeom>
        </p:spPr>
        <p:txBody>
          <a:bodyPr>
            <a:spAutoFit/>
          </a:bodyPr>
          <a:lstStyle/>
          <a:p>
            <a:pPr algn="just">
              <a:lnSpc>
                <a:spcPct val="107000"/>
              </a:lnSpc>
              <a:spcAft>
                <a:spcPts val="800"/>
              </a:spcAft>
            </a:pPr>
            <a:r>
              <a:rPr lang="fr-FR" b="1" dirty="0" smtClean="0">
                <a:effectLst/>
                <a:latin typeface="Times New Roman" panose="02020603050405020304" pitchFamily="18" charset="0"/>
                <a:ea typeface="Calibri" panose="020F0502020204030204" pitchFamily="34" charset="0"/>
                <a:cs typeface="Arial" panose="020B0604020202020204" pitchFamily="34" charset="0"/>
              </a:rPr>
              <a:t>B-</a:t>
            </a:r>
            <a:r>
              <a:rPr lang="fr-FR" dirty="0" smtClean="0">
                <a:effectLst/>
                <a:latin typeface="Times New Roman" panose="02020603050405020304" pitchFamily="18" charset="0"/>
                <a:ea typeface="Calibri" panose="020F0502020204030204" pitchFamily="34" charset="0"/>
                <a:cs typeface="Arial" panose="020B0604020202020204" pitchFamily="34" charset="0"/>
              </a:rPr>
              <a:t> </a:t>
            </a:r>
            <a:r>
              <a:rPr lang="fr-FR" b="1" dirty="0" smtClean="0">
                <a:effectLst/>
                <a:latin typeface="Times New Roman" panose="02020603050405020304" pitchFamily="18" charset="0"/>
                <a:ea typeface="Calibri" panose="020F0502020204030204" pitchFamily="34" charset="0"/>
                <a:cs typeface="Arial" panose="020B0604020202020204" pitchFamily="34" charset="0"/>
              </a:rPr>
              <a:t>Moteur asynchrone :</a:t>
            </a:r>
            <a:endParaRPr lang="fr-FR" sz="1600" b="1" dirty="0" smtClean="0">
              <a:effectLst/>
              <a:latin typeface="Calibri" panose="020F0502020204030204" pitchFamily="34" charset="0"/>
              <a:ea typeface="Calibri" panose="020F0502020204030204" pitchFamily="34" charset="0"/>
              <a:cs typeface="Arial" panose="020B0604020202020204" pitchFamily="34" charset="0"/>
            </a:endParaRPr>
          </a:p>
          <a:p>
            <a:r>
              <a:rPr lang="fr-FR" dirty="0" smtClean="0">
                <a:effectLst/>
                <a:latin typeface="Times New Roman" panose="02020603050405020304" pitchFamily="18" charset="0"/>
                <a:ea typeface="Calibri" panose="020F0502020204030204" pitchFamily="34" charset="0"/>
                <a:cs typeface="Arial" panose="020B0604020202020204" pitchFamily="34" charset="0"/>
              </a:rPr>
              <a:t>Ce type de moteur utilise l’induction électromagnétique d’un champ magnétique du bobinage du stator pour produire un courant électrique dans le rotor et donc du couple, c’est le type de moteur le plus courant et important dans l’industrie du fait de sa capacité de charge, sa simplicité et sa robustesse. C’est la solution pour la plupart des applications à vitesse quasi constante, les applications vont de quelques dizaine de KW à plusieurs dizaine de MW. </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6709894" y="650125"/>
            <a:ext cx="5482106" cy="4694607"/>
          </a:xfrm>
          <a:prstGeom prst="rect">
            <a:avLst/>
          </a:prstGeom>
          <a:noFill/>
          <a:ln>
            <a:noFill/>
          </a:ln>
        </p:spPr>
      </p:pic>
      <p:pic>
        <p:nvPicPr>
          <p:cNvPr id="3074" name="Picture 2" descr="Basics of 3-phase Induction Motor (part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4851" y="3887130"/>
            <a:ext cx="4532335" cy="2547446"/>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https://www.scielo.br/img/revistas/jmoea/v12n2/13f01.jpg"/>
          <p:cNvPicPr>
            <a:picLocks noChangeAspect="1" noChangeArrowheads="1"/>
          </p:cNvPicPr>
          <p:nvPr/>
        </p:nvPicPr>
        <p:blipFill rotWithShape="1">
          <a:blip r:embed="rId4">
            <a:extLst>
              <a:ext uri="{28A0092B-C50C-407E-A947-70E740481C1C}">
                <a14:useLocalDpi xmlns:a14="http://schemas.microsoft.com/office/drawing/2010/main" val="0"/>
              </a:ext>
            </a:extLst>
          </a:blip>
          <a:srcRect l="16888" r="9836" b="12825"/>
          <a:stretch/>
        </p:blipFill>
        <p:spPr bwMode="auto">
          <a:xfrm>
            <a:off x="5615189" y="4586088"/>
            <a:ext cx="3245476" cy="18018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20734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206" y="107548"/>
            <a:ext cx="11255062" cy="1000036"/>
          </a:xfrm>
        </p:spPr>
        <p:txBody>
          <a:bodyPr>
            <a:noAutofit/>
          </a:bodyPr>
          <a:lstStyle/>
          <a:p>
            <a:r>
              <a:rPr lang="fr-FR" sz="3600" dirty="0">
                <a:latin typeface="Times New Roman" panose="02020603050405020304" pitchFamily="18" charset="0"/>
                <a:cs typeface="Times New Roman" panose="02020603050405020304" pitchFamily="18" charset="0"/>
              </a:rPr>
              <a:t>Utilisation des moteurs de construction spécifique </a:t>
            </a:r>
            <a:r>
              <a:rPr lang="fr-FR" sz="3600" dirty="0" smtClean="0">
                <a:latin typeface="Times New Roman" panose="02020603050405020304" pitchFamily="18" charset="0"/>
                <a:cs typeface="Times New Roman" panose="02020603050405020304" pitchFamily="18" charset="0"/>
              </a:rPr>
              <a:t>:</a:t>
            </a:r>
            <a:endParaRPr lang="fr-FR" sz="3600" dirty="0">
              <a:latin typeface="Times New Roman" panose="02020603050405020304" pitchFamily="18" charset="0"/>
              <a:cs typeface="Times New Roman" panose="02020603050405020304" pitchFamily="18" charset="0"/>
            </a:endParaRPr>
          </a:p>
        </p:txBody>
      </p:sp>
      <p:sp>
        <p:nvSpPr>
          <p:cNvPr id="3" name="Rectangle 2"/>
          <p:cNvSpPr/>
          <p:nvPr/>
        </p:nvSpPr>
        <p:spPr>
          <a:xfrm>
            <a:off x="1154804" y="1107584"/>
            <a:ext cx="10264464" cy="646331"/>
          </a:xfrm>
          <a:prstGeom prst="rect">
            <a:avLst/>
          </a:prstGeom>
        </p:spPr>
        <p:txBody>
          <a:bodyPr wrap="square">
            <a:spAutoFit/>
          </a:bodyPr>
          <a:lstStyle/>
          <a:p>
            <a:r>
              <a:rPr lang="fr-FR" dirty="0" smtClean="0">
                <a:latin typeface="Times New Roman" panose="02020603050405020304" pitchFamily="18" charset="0"/>
                <a:cs typeface="Times New Roman" panose="02020603050405020304" pitchFamily="18" charset="0"/>
              </a:rPr>
              <a:t>Les moteurs spéciales sont les drivées des moteurs initiales on trouve en alternatif comme en continu :</a:t>
            </a:r>
            <a:br>
              <a:rPr lang="fr-FR" dirty="0" smtClean="0">
                <a:latin typeface="Times New Roman" panose="02020603050405020304" pitchFamily="18" charset="0"/>
                <a:cs typeface="Times New Roman" panose="02020603050405020304" pitchFamily="18" charset="0"/>
              </a:rPr>
            </a:br>
            <a:endParaRPr lang="fr-FR" dirty="0"/>
          </a:p>
        </p:txBody>
      </p:sp>
      <p:sp>
        <p:nvSpPr>
          <p:cNvPr id="4" name="Rectangle 3"/>
          <p:cNvSpPr/>
          <p:nvPr/>
        </p:nvSpPr>
        <p:spPr>
          <a:xfrm>
            <a:off x="373487" y="1547652"/>
            <a:ext cx="11616744" cy="2577244"/>
          </a:xfrm>
          <a:prstGeom prst="rect">
            <a:avLst/>
          </a:prstGeom>
        </p:spPr>
        <p:txBody>
          <a:bodyPr wrap="square">
            <a:spAutoFit/>
          </a:bodyPr>
          <a:lstStyle/>
          <a:p>
            <a:pPr algn="just">
              <a:lnSpc>
                <a:spcPct val="107000"/>
              </a:lnSpc>
              <a:spcAft>
                <a:spcPts val="800"/>
              </a:spcAft>
            </a:pPr>
            <a:r>
              <a:rPr lang="fr-FR" b="1" dirty="0" smtClean="0">
                <a:effectLst/>
                <a:latin typeface="Times New Roman" panose="02020603050405020304" pitchFamily="18" charset="0"/>
                <a:ea typeface="Calibri" panose="020F0502020204030204" pitchFamily="34" charset="0"/>
                <a:cs typeface="Arial" panose="020B0604020202020204" pitchFamily="34" charset="0"/>
              </a:rPr>
              <a:t>Alternatif :</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fr-FR" dirty="0" smtClean="0">
                <a:effectLst/>
                <a:latin typeface="Times New Roman" panose="02020603050405020304" pitchFamily="18" charset="0"/>
                <a:ea typeface="Calibri" panose="020F0502020204030204" pitchFamily="34" charset="0"/>
                <a:cs typeface="Arial" panose="020B0604020202020204" pitchFamily="34" charset="0"/>
              </a:rPr>
              <a:t>Moteur universel : c’est le moteur série qui est alimenté en courant alternatif monophasé. Ces moteurs, ces moteurs sont employés dans toutes les perceuses rotatives, les aspirateurs, petit électroménager etc….</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dirty="0" smtClean="0">
                <a:effectLst/>
                <a:latin typeface="Times New Roman" panose="02020603050405020304" pitchFamily="18" charset="0"/>
                <a:ea typeface="Calibri" panose="020F0502020204030204" pitchFamily="34" charset="0"/>
                <a:cs typeface="Arial" panose="020B0604020202020204" pitchFamily="34" charset="0"/>
              </a:rPr>
              <a:t>Les caractéristiques d’un moteur universel sont les suivants :</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0"/>
              </a:spcAft>
              <a:buFont typeface="Wingdings" panose="05000000000000000000" pitchFamily="2" charset="2"/>
              <a:buChar char=""/>
            </a:pPr>
            <a:r>
              <a:rPr lang="fr-FR" dirty="0" smtClean="0">
                <a:effectLst/>
                <a:latin typeface="Times New Roman" panose="02020603050405020304" pitchFamily="18" charset="0"/>
                <a:ea typeface="Calibri" panose="020F0502020204030204" pitchFamily="34" charset="0"/>
                <a:cs typeface="Arial" panose="020B0604020202020204" pitchFamily="34" charset="0"/>
              </a:rPr>
              <a:t>Un couple de démarrage et un courant d’appel assez élevé</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Wingdings" panose="05000000000000000000" pitchFamily="2" charset="2"/>
              <a:buChar char=""/>
            </a:pPr>
            <a:r>
              <a:rPr lang="fr-FR" dirty="0" smtClean="0">
                <a:effectLst/>
                <a:latin typeface="Times New Roman" panose="02020603050405020304" pitchFamily="18" charset="0"/>
                <a:ea typeface="Calibri" panose="020F0502020204030204" pitchFamily="34" charset="0"/>
                <a:cs typeface="Arial" panose="020B0604020202020204" pitchFamily="34" charset="0"/>
              </a:rPr>
              <a:t>Une vitesse qui varie beaucoup avec la charge, elle peut atteindre, cependant 3000tr/min</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fr-FR" dirty="0" smtClean="0">
                <a:effectLst/>
                <a:latin typeface="Times New Roman" panose="02020603050405020304" pitchFamily="18" charset="0"/>
                <a:ea typeface="Calibri" panose="020F0502020204030204" pitchFamily="34" charset="0"/>
                <a:cs typeface="Arial" panose="020B0604020202020204" pitchFamily="34" charset="0"/>
              </a:rPr>
              <a:t>Ces moteurs sont utilisés surtout en petite puissance (P&lt;1000W).</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5122" name="Picture 2" descr="What is Universal Motor? How It Works? | ELTRA TRAD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155" y="4124896"/>
            <a:ext cx="2857500" cy="2324637"/>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What makes the universal motor (series motor) unique from the rest? - Quor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50302" y="4152900"/>
            <a:ext cx="5734050" cy="2705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417944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68438" y="259255"/>
            <a:ext cx="11273307" cy="1599284"/>
          </a:xfrm>
          <a:prstGeom prst="rect">
            <a:avLst/>
          </a:prstGeom>
        </p:spPr>
        <p:txBody>
          <a:bodyPr wrap="square">
            <a:spAutoFit/>
          </a:bodyPr>
          <a:lstStyle/>
          <a:p>
            <a:pPr marL="342900" lvl="0" indent="-342900" algn="just">
              <a:lnSpc>
                <a:spcPct val="107000"/>
              </a:lnSpc>
              <a:spcAft>
                <a:spcPts val="800"/>
              </a:spcAft>
              <a:buFont typeface="Symbol" panose="05050102010706020507" pitchFamily="18" charset="2"/>
              <a:buChar char=""/>
            </a:pPr>
            <a:r>
              <a:rPr lang="fr-FR" dirty="0" smtClean="0">
                <a:effectLst/>
                <a:latin typeface="Times New Roman" panose="02020603050405020304" pitchFamily="18" charset="0"/>
                <a:ea typeface="Calibri" panose="020F0502020204030204" pitchFamily="34" charset="0"/>
                <a:cs typeface="Arial" panose="020B0604020202020204" pitchFamily="34" charset="0"/>
              </a:rPr>
              <a:t>Moteur asynchrone monophasé :</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lvl="0"/>
            <a:r>
              <a:rPr lang="fr-FR" dirty="0" smtClean="0">
                <a:effectLst/>
                <a:latin typeface="Times New Roman" panose="02020603050405020304" pitchFamily="18" charset="0"/>
                <a:ea typeface="Calibri" panose="020F0502020204030204" pitchFamily="34" charset="0"/>
                <a:cs typeface="Arial" panose="020B0604020202020204" pitchFamily="34" charset="0"/>
              </a:rPr>
              <a:t>On ne peut utiliser ce procédé que sur des moteurs dont la puissance inférieure à 1,5KW. Deux phases sont montées en série ou en parallèle selon le couplage réalisé en triphasé .la troisième phase est mise en série avec un condensateur. Ces moteurs de faibles puissances, alimentés sur le réseau domestique en monophasé 230V(ou 400V) sont très employés dans les équipements électroménagers (lave-linge, lave-vaisselle, réfrigérateur</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AutoShape 2" descr="Single Phase Induction Motor - The Engineering Knowledg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9" name="Picture 8"/>
          <p:cNvPicPr>
            <a:picLocks noChangeAspect="1"/>
          </p:cNvPicPr>
          <p:nvPr/>
        </p:nvPicPr>
        <p:blipFill>
          <a:blip r:embed="rId2"/>
          <a:stretch>
            <a:fillRect/>
          </a:stretch>
        </p:blipFill>
        <p:spPr>
          <a:xfrm>
            <a:off x="1681375" y="2050571"/>
            <a:ext cx="3571875" cy="2381250"/>
          </a:xfrm>
          <a:prstGeom prst="rect">
            <a:avLst/>
          </a:prstGeom>
        </p:spPr>
      </p:pic>
      <p:pic>
        <p:nvPicPr>
          <p:cNvPr id="10" name="Picture 9"/>
          <p:cNvPicPr>
            <a:picLocks noChangeAspect="1"/>
          </p:cNvPicPr>
          <p:nvPr/>
        </p:nvPicPr>
        <p:blipFill>
          <a:blip r:embed="rId3"/>
          <a:stretch>
            <a:fillRect/>
          </a:stretch>
        </p:blipFill>
        <p:spPr>
          <a:xfrm>
            <a:off x="6405091" y="2050571"/>
            <a:ext cx="2914650" cy="2143125"/>
          </a:xfrm>
          <a:prstGeom prst="rect">
            <a:avLst/>
          </a:prstGeom>
        </p:spPr>
      </p:pic>
    </p:spTree>
    <p:extLst>
      <p:ext uri="{BB962C8B-B14F-4D97-AF65-F5344CB8AC3E}">
        <p14:creationId xmlns:p14="http://schemas.microsoft.com/office/powerpoint/2010/main" val="613213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83335" y="789234"/>
            <a:ext cx="5975797" cy="5200206"/>
          </a:xfrm>
          <a:prstGeom prst="rect">
            <a:avLst/>
          </a:prstGeom>
        </p:spPr>
        <p:txBody>
          <a:bodyPr wrap="square">
            <a:spAutoFit/>
          </a:bodyPr>
          <a:lstStyle/>
          <a:p>
            <a:pPr algn="just">
              <a:lnSpc>
                <a:spcPct val="107000"/>
              </a:lnSpc>
              <a:spcAft>
                <a:spcPts val="800"/>
              </a:spcAft>
            </a:pPr>
            <a:r>
              <a:rPr lang="fr-FR" b="1" dirty="0" smtClean="0">
                <a:effectLst/>
                <a:latin typeface="Times New Roman" panose="02020603050405020304" pitchFamily="18" charset="0"/>
                <a:ea typeface="Calibri" panose="020F0502020204030204" pitchFamily="34" charset="0"/>
                <a:cs typeface="Arial" panose="020B0604020202020204" pitchFamily="34" charset="0"/>
              </a:rPr>
              <a:t>Continu :</a:t>
            </a: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0"/>
              </a:spcAft>
              <a:buFont typeface="Symbol" panose="05050102010706020507" pitchFamily="18" charset="2"/>
              <a:buChar char=""/>
            </a:pPr>
            <a:r>
              <a:rPr lang="fr-FR" dirty="0" smtClean="0">
                <a:effectLst/>
                <a:latin typeface="Times New Roman" panose="02020603050405020304" pitchFamily="18" charset="0"/>
                <a:ea typeface="Calibri" panose="020F0502020204030204" pitchFamily="34" charset="0"/>
                <a:cs typeface="Arial" panose="020B0604020202020204" pitchFamily="34" charset="0"/>
              </a:rPr>
              <a:t>Moteur pas à pas : c’est un moteur qui tourne en fonction des impulsions électriques alimentant ces bobinages, les moteurs pas à pas peuvent être à reluctance variable, ou à aimant ou une combinaison des deux (hybride). Il est utilisé pour réaliser des positionnements angulaires de grande précision, mais également pour fonctionner à vitesse variable (matériel informatique, robotique et véhicules électriques).</a:t>
            </a:r>
          </a:p>
          <a:p>
            <a:pPr marL="342900" lvl="0" indent="-342900" algn="just">
              <a:lnSpc>
                <a:spcPct val="107000"/>
              </a:lnSpc>
              <a:spcAft>
                <a:spcPts val="0"/>
              </a:spcAft>
              <a:buFont typeface="Symbol" panose="05050102010706020507" pitchFamily="18" charset="2"/>
              <a:buChar char=""/>
            </a:pPr>
            <a:endParaRPr lang="fr-FR" sz="1600" dirty="0" smtClean="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a:lnSpc>
                <a:spcPct val="107000"/>
              </a:lnSpc>
              <a:spcAft>
                <a:spcPts val="800"/>
              </a:spcAft>
              <a:buFont typeface="Symbol" panose="05050102010706020507" pitchFamily="18" charset="2"/>
              <a:buChar char=""/>
            </a:pPr>
            <a:r>
              <a:rPr lang="fr-FR" dirty="0" smtClean="0">
                <a:effectLst/>
                <a:latin typeface="Times New Roman" panose="02020603050405020304" pitchFamily="18" charset="0"/>
                <a:ea typeface="Calibri" panose="020F0502020204030204" pitchFamily="34" charset="0"/>
                <a:cs typeface="Arial" panose="020B0604020202020204" pitchFamily="34" charset="0"/>
              </a:rPr>
              <a:t>Moteur linéaire : Un moteur linéaire est un moteur électrique dont le rotor et le stator  ont été mis à plat. Alors qu'un moteur rotatif classique produit un couple (rotation), le moteur linéaire produit une force (translation) permettant le déplacement d'objets ou de véhicules. Ces moteurs sont de type : synchrone, pas à pas, asynchrone,  à courant continu.</a:t>
            </a:r>
            <a:endParaRPr lang="fr-FR" sz="1600" dirty="0">
              <a:effectLst/>
              <a:latin typeface="Calibri" panose="020F0502020204030204" pitchFamily="34" charset="0"/>
              <a:ea typeface="Calibri" panose="020F0502020204030204" pitchFamily="34" charset="0"/>
              <a:cs typeface="Arial" panose="020B0604020202020204" pitchFamily="34" charset="0"/>
            </a:endParaRPr>
          </a:p>
        </p:txBody>
      </p:sp>
      <p:pic>
        <p:nvPicPr>
          <p:cNvPr id="7172" name="Picture 4" descr="Piloter un moteur pas-à-pas à l'aide d'un Yocto-I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66844" y="909215"/>
            <a:ext cx="3105955" cy="2682416"/>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8" descr="https://trainalevitationmagnetique.files.wordpress.com/2012/01/4.png?w=64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48108" y="4060914"/>
            <a:ext cx="454342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626140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dirty="0" smtClean="0"/>
              <a:t>TD N°1</a:t>
            </a:r>
            <a:endParaRPr lang="fr-FR" dirty="0"/>
          </a:p>
        </p:txBody>
      </p:sp>
      <p:pic>
        <p:nvPicPr>
          <p:cNvPr id="8198" name="Picture 6" descr="Electrotechnique: Ce que je dois retenir sur les moteurs asynchrone triphasé"/>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45477" y="1027906"/>
            <a:ext cx="7817476" cy="2257782"/>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8" descr="Moteur à excitation indépendan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fr-FR"/>
          </a:p>
        </p:txBody>
      </p:sp>
      <p:pic>
        <p:nvPicPr>
          <p:cNvPr id="4" name="Picture 3"/>
          <p:cNvPicPr>
            <a:picLocks noChangeAspect="1"/>
          </p:cNvPicPr>
          <p:nvPr/>
        </p:nvPicPr>
        <p:blipFill>
          <a:blip r:embed="rId3"/>
          <a:stretch>
            <a:fillRect/>
          </a:stretch>
        </p:blipFill>
        <p:spPr>
          <a:xfrm>
            <a:off x="1126384" y="3742407"/>
            <a:ext cx="7419822" cy="1996219"/>
          </a:xfrm>
          <a:prstGeom prst="rect">
            <a:avLst/>
          </a:prstGeom>
        </p:spPr>
      </p:pic>
    </p:spTree>
    <p:extLst>
      <p:ext uri="{BB962C8B-B14F-4D97-AF65-F5344CB8AC3E}">
        <p14:creationId xmlns:p14="http://schemas.microsoft.com/office/powerpoint/2010/main" val="5160695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1224</TotalTime>
  <Words>513</Words>
  <Application>Microsoft Office PowerPoint</Application>
  <PresentationFormat>Widescreen</PresentationFormat>
  <Paragraphs>65</Paragraphs>
  <Slides>13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Calibri Light</vt:lpstr>
      <vt:lpstr>Cambria Math</vt:lpstr>
      <vt:lpstr>Symbol</vt:lpstr>
      <vt:lpstr>Times New Roman</vt:lpstr>
      <vt:lpstr>Wingdings</vt:lpstr>
      <vt:lpstr>Office Theme</vt:lpstr>
      <vt:lpstr>Critéres de choix d’un moteur électrique dans un environnement industriel</vt:lpstr>
      <vt:lpstr>Utilisation des machines électriques de construction normal</vt:lpstr>
      <vt:lpstr>Les moteurs à courant continu</vt:lpstr>
      <vt:lpstr>Les moteurs à courant alternatif</vt:lpstr>
      <vt:lpstr>Les moteurs à courant alternatif</vt:lpstr>
      <vt:lpstr>Utilisation des moteurs de construction spécifique :</vt:lpstr>
      <vt:lpstr>PowerPoint Presentation</vt:lpstr>
      <vt:lpstr>PowerPoint Presentation</vt:lpstr>
      <vt:lpstr>TD N°1</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Critéres de choix d’un moteur électrique dans un environnement industriel</dc:title>
  <dc:creator>ENSEIGNANTE</dc:creator>
  <cp:lastModifiedBy>ENSEIGNANTE</cp:lastModifiedBy>
  <cp:revision>26</cp:revision>
  <dcterms:created xsi:type="dcterms:W3CDTF">2020-12-15T08:35:15Z</dcterms:created>
  <dcterms:modified xsi:type="dcterms:W3CDTF">2020-12-16T04:59:56Z</dcterms:modified>
</cp:coreProperties>
</file>