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300" r:id="rId3"/>
    <p:sldId id="301" r:id="rId4"/>
    <p:sldId id="306" r:id="rId5"/>
    <p:sldId id="302" r:id="rId6"/>
    <p:sldId id="303" r:id="rId7"/>
    <p:sldId id="336" r:id="rId8"/>
    <p:sldId id="304" r:id="rId9"/>
    <p:sldId id="312" r:id="rId10"/>
    <p:sldId id="309" r:id="rId11"/>
    <p:sldId id="315" r:id="rId12"/>
    <p:sldId id="316" r:id="rId13"/>
    <p:sldId id="317" r:id="rId14"/>
    <p:sldId id="334" r:id="rId15"/>
    <p:sldId id="307" r:id="rId16"/>
    <p:sldId id="308" r:id="rId17"/>
    <p:sldId id="332" r:id="rId18"/>
    <p:sldId id="333" r:id="rId19"/>
    <p:sldId id="313" r:id="rId20"/>
    <p:sldId id="314" r:id="rId21"/>
    <p:sldId id="318" r:id="rId22"/>
    <p:sldId id="319" r:id="rId23"/>
    <p:sldId id="322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5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63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CE43A-5397-43E0-91A7-85B3CEF06405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7A7F-3B26-441F-81CB-53DF51724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8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9846D-8259-4A83-AE01-DE5CC96E970A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9877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0DEC8-DC65-435B-9063-E0B9D271EE28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8838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1D18F-7DD5-462F-B4A5-99933C803F26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690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1D18F-7DD5-462F-B4A5-99933C803F26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071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8F327-304C-403C-86A6-FFC8E40ECB22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873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fr-FR" sz="120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26/10/10</a:t>
            </a:r>
          </a:p>
        </p:txBody>
      </p:sp>
      <p:sp>
        <p:nvSpPr>
          <p:cNvPr id="2355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fr-FR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</a:rPr>
              <a:t>8</a:t>
            </a:r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r>
              <a:rPr lang="en-GB" altLang="fr-FR" sz="1200">
                <a:solidFill>
                  <a:srgbClr val="000000"/>
                </a:solidFill>
                <a:latin typeface="Calibri" pitchFamily="34" charset="0"/>
              </a:rPr>
              <a:t>25/04/10</a:t>
            </a: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r>
              <a:rPr lang="en-GB" altLang="fr-FR" sz="1200">
                <a:solidFill>
                  <a:srgbClr val="0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3558" name="Text Box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623888"/>
            <a:ext cx="4154487" cy="3116262"/>
          </a:xfrm>
          <a:solidFill>
            <a:srgbClr val="FFFFFF"/>
          </a:solidFill>
          <a:ln/>
        </p:spPr>
      </p:sp>
      <p:sp>
        <p:nvSpPr>
          <p:cNvPr id="23559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14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fr-FR" sz="120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26/10/10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fr-FR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</a:rPr>
              <a:t>9</a:t>
            </a: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r>
              <a:rPr lang="en-GB" altLang="fr-FR" sz="1200">
                <a:solidFill>
                  <a:srgbClr val="000000"/>
                </a:solidFill>
                <a:latin typeface="Calibri" pitchFamily="34" charset="0"/>
              </a:rPr>
              <a:t>25/04/10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r>
              <a:rPr lang="en-GB" altLang="fr-FR" sz="1200">
                <a:solidFill>
                  <a:srgbClr val="0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606" name="Text Box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623888"/>
            <a:ext cx="4154487" cy="3116262"/>
          </a:xfrm>
          <a:solidFill>
            <a:srgbClr val="FFFFFF"/>
          </a:solidFill>
          <a:ln/>
        </p:spPr>
      </p:sp>
      <p:sp>
        <p:nvSpPr>
          <p:cNvPr id="25607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97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fr-FR" sz="120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26/10/10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fr-FR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</a:rPr>
              <a:t>9</a:t>
            </a: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r>
              <a:rPr lang="en-GB" altLang="fr-FR" sz="1200">
                <a:solidFill>
                  <a:srgbClr val="000000"/>
                </a:solidFill>
                <a:latin typeface="Calibri" pitchFamily="34" charset="0"/>
              </a:rPr>
              <a:t>25/04/10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r>
              <a:rPr lang="en-GB" altLang="fr-FR" sz="1200">
                <a:solidFill>
                  <a:srgbClr val="0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606" name="Text Box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623888"/>
            <a:ext cx="4154487" cy="3116262"/>
          </a:xfrm>
          <a:solidFill>
            <a:srgbClr val="FFFFFF"/>
          </a:solidFill>
          <a:ln/>
        </p:spPr>
      </p:sp>
      <p:sp>
        <p:nvSpPr>
          <p:cNvPr id="25607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9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fr-FR" sz="120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26/10/10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fr-FR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</a:rPr>
              <a:t>9</a:t>
            </a: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r>
              <a:rPr lang="en-GB" altLang="fr-FR" sz="1200">
                <a:solidFill>
                  <a:srgbClr val="000000"/>
                </a:solidFill>
                <a:latin typeface="Calibri" pitchFamily="34" charset="0"/>
              </a:rPr>
              <a:t>25/04/10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r>
              <a:rPr lang="en-GB" altLang="fr-FR" sz="1200">
                <a:solidFill>
                  <a:srgbClr val="0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606" name="Text Box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623888"/>
            <a:ext cx="4154487" cy="3116262"/>
          </a:xfrm>
          <a:solidFill>
            <a:srgbClr val="FFFFFF"/>
          </a:solidFill>
          <a:ln/>
        </p:spPr>
      </p:sp>
      <p:sp>
        <p:nvSpPr>
          <p:cNvPr id="25607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548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CBF96-B048-4E31-B607-B9F797344EDA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75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0DEC8-DC65-435B-9063-E0B9D271EE28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55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0DEC8-DC65-435B-9063-E0B9D271EE28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96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05/02/2019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7631" y="5767196"/>
            <a:ext cx="4248473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Dr.Hafs</a:t>
            </a:r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T.</a:t>
            </a:r>
            <a:endParaRPr lang="fr-F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3565"/>
            <a:ext cx="9036497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Chapitre II</a:t>
            </a:r>
            <a:r>
              <a:rPr lang="ar-D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Simple Network Management Protocol</a:t>
            </a:r>
            <a:endParaRPr lang="ar-DZ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SNMP</a:t>
            </a:r>
            <a:endParaRPr lang="fr-F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482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8888"/>
            <a:ext cx="9144000" cy="29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548680"/>
            <a:ext cx="3497957" cy="10668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MIB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idx="1"/>
          </p:nvPr>
        </p:nvSpPr>
        <p:spPr>
          <a:xfrm>
            <a:off x="431799" y="1736724"/>
            <a:ext cx="5004297" cy="4644603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MIB (Base d’information de données) :</a:t>
            </a:r>
          </a:p>
          <a:p>
            <a:pPr algn="just">
              <a:buFont typeface="Wingdings" pitchFamily="2" charset="2"/>
              <a:buNone/>
            </a:pPr>
            <a:endParaRPr lang="fr-FR" altLang="fr-F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lvl="4" indent="-182563" algn="just"/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 de données contenant les informations nécessaires à la gestion d'un réseau informatique.</a:t>
            </a:r>
          </a:p>
          <a:p>
            <a:pPr marL="230188" lvl="4" indent="-230188" algn="just"/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Organisée sous forme d’arborescence standardisée.</a:t>
            </a:r>
          </a:p>
          <a:p>
            <a:pPr marL="182563" lvl="4" indent="-182563" algn="just"/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est impossible de modifier sa structure, seul un accès aux informations d’une feuille est permis.</a:t>
            </a:r>
          </a:p>
        </p:txBody>
      </p:sp>
      <p:pic>
        <p:nvPicPr>
          <p:cNvPr id="11275" name="Picture 1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35" y="1052736"/>
            <a:ext cx="3168352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3494088" y="4768850"/>
            <a:ext cx="2938462" cy="1631950"/>
          </a:xfrm>
          <a:prstGeom prst="roundRect">
            <a:avLst>
              <a:gd name="adj" fmla="val 88"/>
            </a:avLst>
          </a:prstGeom>
          <a:solidFill>
            <a:srgbClr val="CCCCCC"/>
          </a:solidFill>
          <a:ln w="9360">
            <a:solidFill>
              <a:srgbClr val="DCDCF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4930775" y="1992313"/>
            <a:ext cx="1306513" cy="2122487"/>
          </a:xfrm>
          <a:prstGeom prst="roundRect">
            <a:avLst>
              <a:gd name="adj" fmla="val 106"/>
            </a:avLst>
          </a:prstGeom>
          <a:solidFill>
            <a:srgbClr val="CCCCCC"/>
          </a:solidFill>
          <a:ln w="9360">
            <a:solidFill>
              <a:srgbClr val="DCDCF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6627813" y="4278313"/>
            <a:ext cx="1306512" cy="1633537"/>
          </a:xfrm>
          <a:prstGeom prst="roundRect">
            <a:avLst>
              <a:gd name="adj" fmla="val 106"/>
            </a:avLst>
          </a:prstGeom>
          <a:solidFill>
            <a:srgbClr val="CCFFFF"/>
          </a:solidFill>
          <a:ln w="9360">
            <a:solidFill>
              <a:srgbClr val="DCDCF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354638" y="1398588"/>
            <a:ext cx="4889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root</a:t>
            </a: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5518150" y="1666875"/>
            <a:ext cx="146843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H="1">
            <a:off x="4205288" y="1666875"/>
            <a:ext cx="1319212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5518150" y="1666875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3886200" y="1992313"/>
            <a:ext cx="703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ccitt(0)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5256213" y="1960563"/>
            <a:ext cx="6000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iso(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6604000" y="1992313"/>
            <a:ext cx="13906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joint-iso-ccitt(3)</a:t>
            </a: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5518150" y="2220913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5214938" y="2514600"/>
            <a:ext cx="63658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org(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3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5214938" y="3135313"/>
            <a:ext cx="67468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 dirty="0" err="1">
                <a:solidFill>
                  <a:srgbClr val="000000"/>
                </a:solidFill>
                <a:latin typeface="Lucida Sans" pitchFamily="-84" charset="0"/>
              </a:rPr>
              <a:t>dod</a:t>
            </a:r>
            <a:r>
              <a:rPr lang="fr-FR" altLang="fr-FR" sz="1300" dirty="0">
                <a:solidFill>
                  <a:srgbClr val="000000"/>
                </a:solidFill>
                <a:latin typeface="Lucida Sans" pitchFamily="-84" charset="0"/>
              </a:rPr>
              <a:t>(</a:t>
            </a:r>
            <a:r>
              <a:rPr lang="fr-FR" altLang="fr-FR" sz="1300" b="1" dirty="0">
                <a:solidFill>
                  <a:srgbClr val="000000"/>
                </a:solidFill>
                <a:latin typeface="Lucida Sans" pitchFamily="-84" charset="0"/>
              </a:rPr>
              <a:t>6</a:t>
            </a:r>
            <a:r>
              <a:rPr lang="fr-FR" altLang="fr-FR" sz="1300" dirty="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>
            <a:off x="5518150" y="2808288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5060950" y="3722688"/>
            <a:ext cx="9874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internet(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>
            <a:off x="5518150" y="3429000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6" name="Line 17"/>
          <p:cNvSpPr>
            <a:spLocks noChangeShapeType="1"/>
          </p:cNvSpPr>
          <p:nvPr/>
        </p:nvSpPr>
        <p:spPr bwMode="auto">
          <a:xfrm flipH="1">
            <a:off x="4043363" y="3951288"/>
            <a:ext cx="148113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 flipV="1">
            <a:off x="5126038" y="3944938"/>
            <a:ext cx="392112" cy="339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8" name="Line 19"/>
          <p:cNvSpPr>
            <a:spLocks noChangeShapeType="1"/>
          </p:cNvSpPr>
          <p:nvPr/>
        </p:nvSpPr>
        <p:spPr bwMode="auto">
          <a:xfrm>
            <a:off x="5518150" y="3951288"/>
            <a:ext cx="327025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9" name="Line 20"/>
          <p:cNvSpPr>
            <a:spLocks noChangeShapeType="1"/>
          </p:cNvSpPr>
          <p:nvPr/>
        </p:nvSpPr>
        <p:spPr bwMode="auto">
          <a:xfrm>
            <a:off x="5518150" y="3951288"/>
            <a:ext cx="146843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0" name="Text Box 21"/>
          <p:cNvSpPr txBox="1">
            <a:spLocks noChangeArrowheads="1"/>
          </p:cNvSpPr>
          <p:nvPr/>
        </p:nvSpPr>
        <p:spPr bwMode="auto">
          <a:xfrm>
            <a:off x="3525838" y="4278313"/>
            <a:ext cx="10683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directory(1)</a:t>
            </a:r>
          </a:p>
        </p:txBody>
      </p:sp>
      <p:sp>
        <p:nvSpPr>
          <p:cNvPr id="22551" name="Text Box 22"/>
          <p:cNvSpPr txBox="1">
            <a:spLocks noChangeArrowheads="1"/>
          </p:cNvSpPr>
          <p:nvPr/>
        </p:nvSpPr>
        <p:spPr bwMode="auto">
          <a:xfrm>
            <a:off x="4506913" y="4278313"/>
            <a:ext cx="8350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mgmt(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2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52" name="Line 23"/>
          <p:cNvSpPr>
            <a:spLocks noChangeShapeType="1"/>
          </p:cNvSpPr>
          <p:nvPr/>
        </p:nvSpPr>
        <p:spPr bwMode="auto">
          <a:xfrm flipH="1">
            <a:off x="6002338" y="3462338"/>
            <a:ext cx="992187" cy="327025"/>
          </a:xfrm>
          <a:prstGeom prst="line">
            <a:avLst/>
          </a:prstGeom>
          <a:noFill/>
          <a:ln w="936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3" name="Text Box 24"/>
          <p:cNvSpPr txBox="1">
            <a:spLocks noChangeArrowheads="1"/>
          </p:cNvSpPr>
          <p:nvPr/>
        </p:nvSpPr>
        <p:spPr bwMode="auto">
          <a:xfrm>
            <a:off x="7027863" y="3297238"/>
            <a:ext cx="6969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 b="1">
                <a:solidFill>
                  <a:srgbClr val="008000"/>
                </a:solidFill>
                <a:latin typeface="Lucida Sans" pitchFamily="-84" charset="0"/>
              </a:rPr>
              <a:t>1.3.6.1</a:t>
            </a:r>
          </a:p>
        </p:txBody>
      </p:sp>
      <p:sp>
        <p:nvSpPr>
          <p:cNvPr id="22554" name="Text Box 25"/>
          <p:cNvSpPr txBox="1">
            <a:spLocks noChangeArrowheads="1"/>
          </p:cNvSpPr>
          <p:nvPr/>
        </p:nvSpPr>
        <p:spPr bwMode="auto">
          <a:xfrm>
            <a:off x="5291138" y="4278313"/>
            <a:ext cx="13985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experimental(3)</a:t>
            </a:r>
          </a:p>
        </p:txBody>
      </p:sp>
      <p:sp>
        <p:nvSpPr>
          <p:cNvPr id="22555" name="Text Box 26"/>
          <p:cNvSpPr txBox="1">
            <a:spLocks noChangeArrowheads="1"/>
          </p:cNvSpPr>
          <p:nvPr/>
        </p:nvSpPr>
        <p:spPr bwMode="auto">
          <a:xfrm>
            <a:off x="6826250" y="4278313"/>
            <a:ext cx="908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private(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4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56" name="Line 27"/>
          <p:cNvSpPr>
            <a:spLocks noChangeShapeType="1"/>
          </p:cNvSpPr>
          <p:nvPr/>
        </p:nvSpPr>
        <p:spPr bwMode="auto">
          <a:xfrm>
            <a:off x="5518150" y="3429000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>
            <a:off x="7248525" y="4538663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8" name="Text Box 29"/>
          <p:cNvSpPr txBox="1">
            <a:spLocks noChangeArrowheads="1"/>
          </p:cNvSpPr>
          <p:nvPr/>
        </p:nvSpPr>
        <p:spPr bwMode="auto">
          <a:xfrm>
            <a:off x="6629400" y="4833938"/>
            <a:ext cx="12493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enterprises(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59" name="Text Box 30"/>
          <p:cNvSpPr txBox="1">
            <a:spLocks noChangeArrowheads="1"/>
          </p:cNvSpPr>
          <p:nvPr/>
        </p:nvSpPr>
        <p:spPr bwMode="auto">
          <a:xfrm>
            <a:off x="6924675" y="5389563"/>
            <a:ext cx="7667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cisco(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9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60" name="Line 31"/>
          <p:cNvSpPr>
            <a:spLocks noChangeShapeType="1"/>
          </p:cNvSpPr>
          <p:nvPr/>
        </p:nvSpPr>
        <p:spPr bwMode="auto">
          <a:xfrm>
            <a:off x="7248525" y="5095875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61" name="Line 32"/>
          <p:cNvSpPr>
            <a:spLocks noChangeShapeType="1"/>
          </p:cNvSpPr>
          <p:nvPr/>
        </p:nvSpPr>
        <p:spPr bwMode="auto">
          <a:xfrm>
            <a:off x="7248525" y="5683250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62" name="AutoShape 33"/>
          <p:cNvSpPr>
            <a:spLocks noChangeArrowheads="1"/>
          </p:cNvSpPr>
          <p:nvPr/>
        </p:nvSpPr>
        <p:spPr bwMode="auto">
          <a:xfrm>
            <a:off x="7021513" y="5943600"/>
            <a:ext cx="457200" cy="261938"/>
          </a:xfrm>
          <a:custGeom>
            <a:avLst/>
            <a:gdLst>
              <a:gd name="T0" fmla="*/ 2147483647 w 1401"/>
              <a:gd name="T1" fmla="*/ 0 h 801"/>
              <a:gd name="T2" fmla="*/ 2147483647 w 1401"/>
              <a:gd name="T3" fmla="*/ 2147483647 h 801"/>
              <a:gd name="T4" fmla="*/ 2147483647 w 1401"/>
              <a:gd name="T5" fmla="*/ 2147483647 h 801"/>
              <a:gd name="T6" fmla="*/ 0 w 1401"/>
              <a:gd name="T7" fmla="*/ 2147483647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1401"/>
              <a:gd name="T13" fmla="*/ 0 h 801"/>
              <a:gd name="T14" fmla="*/ 1401 w 1401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1" h="801">
                <a:moveTo>
                  <a:pt x="1400" y="0"/>
                </a:moveTo>
                <a:lnTo>
                  <a:pt x="900" y="500"/>
                </a:lnTo>
                <a:lnTo>
                  <a:pt x="400" y="500"/>
                </a:lnTo>
                <a:lnTo>
                  <a:pt x="0" y="8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63" name="AutoShape 34"/>
          <p:cNvSpPr>
            <a:spLocks noChangeArrowheads="1"/>
          </p:cNvSpPr>
          <p:nvPr/>
        </p:nvSpPr>
        <p:spPr bwMode="auto">
          <a:xfrm>
            <a:off x="7021513" y="5878513"/>
            <a:ext cx="457200" cy="261937"/>
          </a:xfrm>
          <a:custGeom>
            <a:avLst/>
            <a:gdLst>
              <a:gd name="T0" fmla="*/ 2147483647 w 1401"/>
              <a:gd name="T1" fmla="*/ 0 h 801"/>
              <a:gd name="T2" fmla="*/ 2147483647 w 1401"/>
              <a:gd name="T3" fmla="*/ 2147483647 h 801"/>
              <a:gd name="T4" fmla="*/ 2147483647 w 1401"/>
              <a:gd name="T5" fmla="*/ 2147483647 h 801"/>
              <a:gd name="T6" fmla="*/ 0 w 1401"/>
              <a:gd name="T7" fmla="*/ 2147483647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1401"/>
              <a:gd name="T13" fmla="*/ 0 h 801"/>
              <a:gd name="T14" fmla="*/ 1401 w 1401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1" h="801">
                <a:moveTo>
                  <a:pt x="1400" y="0"/>
                </a:moveTo>
                <a:lnTo>
                  <a:pt x="900" y="500"/>
                </a:lnTo>
                <a:lnTo>
                  <a:pt x="400" y="500"/>
                </a:lnTo>
                <a:lnTo>
                  <a:pt x="0" y="8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64" name="Text Box 35"/>
          <p:cNvSpPr txBox="1">
            <a:spLocks noChangeArrowheads="1"/>
          </p:cNvSpPr>
          <p:nvPr/>
        </p:nvSpPr>
        <p:spPr bwMode="auto">
          <a:xfrm>
            <a:off x="4506913" y="4802188"/>
            <a:ext cx="82708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mib-2(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65" name="Line 36"/>
          <p:cNvSpPr>
            <a:spLocks noChangeShapeType="1"/>
          </p:cNvSpPr>
          <p:nvPr/>
        </p:nvSpPr>
        <p:spPr bwMode="auto">
          <a:xfrm>
            <a:off x="4899025" y="4538663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66" name="Text Box 37"/>
          <p:cNvSpPr txBox="1">
            <a:spLocks noChangeArrowheads="1"/>
          </p:cNvSpPr>
          <p:nvPr/>
        </p:nvSpPr>
        <p:spPr bwMode="auto">
          <a:xfrm>
            <a:off x="3527425" y="5380038"/>
            <a:ext cx="9223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system(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67" name="Text Box 38"/>
          <p:cNvSpPr txBox="1">
            <a:spLocks noChangeArrowheads="1"/>
          </p:cNvSpPr>
          <p:nvPr/>
        </p:nvSpPr>
        <p:spPr bwMode="auto">
          <a:xfrm>
            <a:off x="3832225" y="5705475"/>
            <a:ext cx="1141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interfaces(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2)</a:t>
            </a:r>
          </a:p>
        </p:txBody>
      </p:sp>
      <p:sp>
        <p:nvSpPr>
          <p:cNvPr id="22568" name="Text Box 39"/>
          <p:cNvSpPr txBox="1">
            <a:spLocks noChangeArrowheads="1"/>
          </p:cNvSpPr>
          <p:nvPr/>
        </p:nvSpPr>
        <p:spPr bwMode="auto">
          <a:xfrm>
            <a:off x="5230813" y="5716588"/>
            <a:ext cx="52228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ip(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4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69" name="Text Box 40"/>
          <p:cNvSpPr txBox="1">
            <a:spLocks noChangeArrowheads="1"/>
          </p:cNvSpPr>
          <p:nvPr/>
        </p:nvSpPr>
        <p:spPr bwMode="auto">
          <a:xfrm>
            <a:off x="5551488" y="5380038"/>
            <a:ext cx="908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snmp(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70" name="Line 41"/>
          <p:cNvSpPr>
            <a:spLocks noChangeShapeType="1"/>
          </p:cNvSpPr>
          <p:nvPr/>
        </p:nvSpPr>
        <p:spPr bwMode="auto">
          <a:xfrm flipV="1">
            <a:off x="4244975" y="5089525"/>
            <a:ext cx="555625" cy="3063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71" name="Line 42"/>
          <p:cNvSpPr>
            <a:spLocks noChangeShapeType="1"/>
          </p:cNvSpPr>
          <p:nvPr/>
        </p:nvSpPr>
        <p:spPr bwMode="auto">
          <a:xfrm flipV="1">
            <a:off x="4637088" y="5087938"/>
            <a:ext cx="161925" cy="6651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72" name="Line 43"/>
          <p:cNvSpPr>
            <a:spLocks noChangeShapeType="1"/>
          </p:cNvSpPr>
          <p:nvPr/>
        </p:nvSpPr>
        <p:spPr bwMode="auto">
          <a:xfrm flipH="1" flipV="1">
            <a:off x="4794250" y="5087938"/>
            <a:ext cx="503238" cy="6651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73" name="Line 44"/>
          <p:cNvSpPr>
            <a:spLocks noChangeShapeType="1"/>
          </p:cNvSpPr>
          <p:nvPr/>
        </p:nvSpPr>
        <p:spPr bwMode="auto">
          <a:xfrm flipH="1" flipV="1">
            <a:off x="4792663" y="5087938"/>
            <a:ext cx="830262" cy="339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74" name="Line 45"/>
          <p:cNvSpPr>
            <a:spLocks noChangeShapeType="1"/>
          </p:cNvSpPr>
          <p:nvPr/>
        </p:nvSpPr>
        <p:spPr bwMode="auto">
          <a:xfrm flipV="1">
            <a:off x="2286000" y="5087938"/>
            <a:ext cx="2513013" cy="339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75" name="Text Box 46"/>
          <p:cNvSpPr txBox="1">
            <a:spLocks noChangeArrowheads="1"/>
          </p:cNvSpPr>
          <p:nvPr/>
        </p:nvSpPr>
        <p:spPr bwMode="auto">
          <a:xfrm>
            <a:off x="1895475" y="5380038"/>
            <a:ext cx="8159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host(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25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2576" name="Text Box 47"/>
          <p:cNvSpPr txBox="1">
            <a:spLocks noChangeArrowheads="1"/>
          </p:cNvSpPr>
          <p:nvPr/>
        </p:nvSpPr>
        <p:spPr bwMode="auto">
          <a:xfrm>
            <a:off x="2393950" y="5707063"/>
            <a:ext cx="9223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StockageHr</a:t>
            </a:r>
          </a:p>
        </p:txBody>
      </p:sp>
      <p:sp>
        <p:nvSpPr>
          <p:cNvPr id="22577" name="Text Box 48"/>
          <p:cNvSpPr txBox="1">
            <a:spLocks noChangeArrowheads="1"/>
          </p:cNvSpPr>
          <p:nvPr/>
        </p:nvSpPr>
        <p:spPr bwMode="auto">
          <a:xfrm>
            <a:off x="1743075" y="5934075"/>
            <a:ext cx="8842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HrSystem</a:t>
            </a:r>
          </a:p>
        </p:txBody>
      </p:sp>
      <p:sp>
        <p:nvSpPr>
          <p:cNvPr id="22578" name="Text Box 49"/>
          <p:cNvSpPr txBox="1">
            <a:spLocks noChangeArrowheads="1"/>
          </p:cNvSpPr>
          <p:nvPr/>
        </p:nvSpPr>
        <p:spPr bwMode="auto">
          <a:xfrm>
            <a:off x="1055688" y="5707063"/>
            <a:ext cx="8429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HrDevice</a:t>
            </a:r>
          </a:p>
        </p:txBody>
      </p:sp>
      <p:sp>
        <p:nvSpPr>
          <p:cNvPr id="22579" name="Line 50"/>
          <p:cNvSpPr>
            <a:spLocks noChangeShapeType="1"/>
          </p:cNvSpPr>
          <p:nvPr/>
        </p:nvSpPr>
        <p:spPr bwMode="auto">
          <a:xfrm flipV="1">
            <a:off x="1468438" y="5578475"/>
            <a:ext cx="654050" cy="174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80" name="Line 51"/>
          <p:cNvSpPr>
            <a:spLocks noChangeShapeType="1"/>
          </p:cNvSpPr>
          <p:nvPr/>
        </p:nvSpPr>
        <p:spPr bwMode="auto">
          <a:xfrm flipH="1" flipV="1">
            <a:off x="2116138" y="5578475"/>
            <a:ext cx="666750" cy="174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81" name="Line 52"/>
          <p:cNvSpPr>
            <a:spLocks noChangeShapeType="1"/>
          </p:cNvSpPr>
          <p:nvPr/>
        </p:nvSpPr>
        <p:spPr bwMode="auto">
          <a:xfrm>
            <a:off x="2122488" y="5584825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2582" name="Group 53"/>
          <p:cNvGrpSpPr>
            <a:grpSpLocks/>
          </p:cNvGrpSpPr>
          <p:nvPr/>
        </p:nvGrpSpPr>
        <p:grpSpPr bwMode="auto">
          <a:xfrm>
            <a:off x="33823" y="600075"/>
            <a:ext cx="5498628" cy="666750"/>
            <a:chOff x="288" y="-42"/>
            <a:chExt cx="5690" cy="840"/>
          </a:xfrm>
        </p:grpSpPr>
        <p:pic>
          <p:nvPicPr>
            <p:cNvPr id="22583" name="Picture 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-42"/>
              <a:ext cx="5541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84" name="Text Box 55"/>
            <p:cNvSpPr txBox="1">
              <a:spLocks noChangeArrowheads="1"/>
            </p:cNvSpPr>
            <p:nvPr/>
          </p:nvSpPr>
          <p:spPr bwMode="auto">
            <a:xfrm>
              <a:off x="288" y="-23"/>
              <a:ext cx="547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288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fr-FR" altLang="fr-FR" sz="4000" b="1" dirty="0">
                  <a:solidFill>
                    <a:srgbClr val="000000"/>
                  </a:solidFill>
                </a:rPr>
                <a:t>L</a:t>
              </a:r>
              <a:r>
                <a:rPr lang="fr-FR" altLang="en-US" sz="4000" b="1" dirty="0">
                  <a:solidFill>
                    <a:srgbClr val="000000"/>
                  </a:solidFill>
                </a:rPr>
                <a:t>’</a:t>
              </a:r>
              <a:r>
                <a:rPr lang="fr-FR" altLang="fr-FR" sz="4000" b="1" dirty="0">
                  <a:solidFill>
                    <a:srgbClr val="000000"/>
                  </a:solidFill>
                </a:rPr>
                <a:t>arborescence MIB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84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555625" y="4802188"/>
            <a:ext cx="2938463" cy="1631950"/>
          </a:xfrm>
          <a:prstGeom prst="roundRect">
            <a:avLst>
              <a:gd name="adj" fmla="val 88"/>
            </a:avLst>
          </a:prstGeom>
          <a:solidFill>
            <a:srgbClr val="CCCCCC"/>
          </a:solidFill>
          <a:ln w="9360">
            <a:solidFill>
              <a:srgbClr val="DCDCF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1992313" y="2024063"/>
            <a:ext cx="1306512" cy="2124075"/>
          </a:xfrm>
          <a:prstGeom prst="roundRect">
            <a:avLst>
              <a:gd name="adj" fmla="val 106"/>
            </a:avLst>
          </a:prstGeom>
          <a:solidFill>
            <a:srgbClr val="CCCCCC"/>
          </a:solidFill>
          <a:ln w="9360">
            <a:solidFill>
              <a:srgbClr val="DCDCF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5584825" y="2514600"/>
            <a:ext cx="3427413" cy="3265488"/>
          </a:xfrm>
          <a:prstGeom prst="roundRect">
            <a:avLst>
              <a:gd name="adj" fmla="val 42"/>
            </a:avLst>
          </a:prstGeom>
          <a:solidFill>
            <a:srgbClr val="CCFFFF"/>
          </a:solidFill>
          <a:ln w="9360">
            <a:solidFill>
              <a:srgbClr val="DCDCF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3690938" y="4310063"/>
            <a:ext cx="1304925" cy="1633537"/>
          </a:xfrm>
          <a:prstGeom prst="roundRect">
            <a:avLst>
              <a:gd name="adj" fmla="val 106"/>
            </a:avLst>
          </a:prstGeom>
          <a:solidFill>
            <a:srgbClr val="CCFFFF"/>
          </a:solidFill>
          <a:ln w="9360">
            <a:solidFill>
              <a:srgbClr val="DCDCF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416175" y="1431925"/>
            <a:ext cx="4873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root</a:t>
            </a:r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2579688" y="1698625"/>
            <a:ext cx="1468437" cy="3254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 flipH="1">
            <a:off x="1268413" y="1698625"/>
            <a:ext cx="1317625" cy="3254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2579688" y="1698625"/>
            <a:ext cx="1587" cy="3254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947738" y="2024063"/>
            <a:ext cx="7016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ccitt(0)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2316163" y="1992313"/>
            <a:ext cx="6000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iso(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3663950" y="2024063"/>
            <a:ext cx="13906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joint-iso-ccitt(3)</a:t>
            </a:r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>
            <a:off x="2579688" y="2254250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2274888" y="2547938"/>
            <a:ext cx="6381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org(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3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2274888" y="3168650"/>
            <a:ext cx="67468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dod(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6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592" name="Line 15"/>
          <p:cNvSpPr>
            <a:spLocks noChangeShapeType="1"/>
          </p:cNvSpPr>
          <p:nvPr/>
        </p:nvSpPr>
        <p:spPr bwMode="auto">
          <a:xfrm>
            <a:off x="2579688" y="2841625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2122488" y="3756025"/>
            <a:ext cx="9858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internet(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>
            <a:off x="2579688" y="3462338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 flipH="1">
            <a:off x="1104900" y="3984625"/>
            <a:ext cx="148113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 flipV="1">
            <a:off x="2187575" y="3976688"/>
            <a:ext cx="392113" cy="339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7" name="Line 20"/>
          <p:cNvSpPr>
            <a:spLocks noChangeShapeType="1"/>
          </p:cNvSpPr>
          <p:nvPr/>
        </p:nvSpPr>
        <p:spPr bwMode="auto">
          <a:xfrm>
            <a:off x="2579688" y="3984625"/>
            <a:ext cx="327025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8" name="Line 21"/>
          <p:cNvSpPr>
            <a:spLocks noChangeShapeType="1"/>
          </p:cNvSpPr>
          <p:nvPr/>
        </p:nvSpPr>
        <p:spPr bwMode="auto">
          <a:xfrm>
            <a:off x="2579688" y="3984625"/>
            <a:ext cx="146843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9" name="Text Box 22"/>
          <p:cNvSpPr txBox="1">
            <a:spLocks noChangeArrowheads="1"/>
          </p:cNvSpPr>
          <p:nvPr/>
        </p:nvSpPr>
        <p:spPr bwMode="auto">
          <a:xfrm>
            <a:off x="522288" y="4310063"/>
            <a:ext cx="1066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directory (1)</a:t>
            </a:r>
          </a:p>
        </p:txBody>
      </p:sp>
      <p:sp>
        <p:nvSpPr>
          <p:cNvPr id="24600" name="Text Box 23"/>
          <p:cNvSpPr txBox="1">
            <a:spLocks noChangeArrowheads="1"/>
          </p:cNvSpPr>
          <p:nvPr/>
        </p:nvSpPr>
        <p:spPr bwMode="auto">
          <a:xfrm>
            <a:off x="1566863" y="4310063"/>
            <a:ext cx="8366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mgmt(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2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 flipH="1">
            <a:off x="3063875" y="3494088"/>
            <a:ext cx="990600" cy="327025"/>
          </a:xfrm>
          <a:prstGeom prst="line">
            <a:avLst/>
          </a:prstGeom>
          <a:noFill/>
          <a:ln w="936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4089400" y="3330575"/>
            <a:ext cx="6953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 b="1">
                <a:solidFill>
                  <a:srgbClr val="008000"/>
                </a:solidFill>
                <a:latin typeface="Lucida Sans" pitchFamily="-84" charset="0"/>
              </a:rPr>
              <a:t>1.3.6.1</a:t>
            </a: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2352675" y="4310063"/>
            <a:ext cx="1400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experimental(3)</a:t>
            </a: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3886200" y="4310063"/>
            <a:ext cx="908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private(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4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05" name="Line 28"/>
          <p:cNvSpPr>
            <a:spLocks noChangeShapeType="1"/>
          </p:cNvSpPr>
          <p:nvPr/>
        </p:nvSpPr>
        <p:spPr bwMode="auto">
          <a:xfrm>
            <a:off x="2579688" y="3462338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6" name="Line 29"/>
          <p:cNvSpPr>
            <a:spLocks noChangeShapeType="1"/>
          </p:cNvSpPr>
          <p:nvPr/>
        </p:nvSpPr>
        <p:spPr bwMode="auto">
          <a:xfrm>
            <a:off x="4310063" y="4572000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7" name="Text Box 30"/>
          <p:cNvSpPr txBox="1">
            <a:spLocks noChangeArrowheads="1"/>
          </p:cNvSpPr>
          <p:nvPr/>
        </p:nvSpPr>
        <p:spPr bwMode="auto">
          <a:xfrm>
            <a:off x="3690938" y="4865688"/>
            <a:ext cx="12493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enterprises(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08" name="Text Box 31"/>
          <p:cNvSpPr txBox="1">
            <a:spLocks noChangeArrowheads="1"/>
          </p:cNvSpPr>
          <p:nvPr/>
        </p:nvSpPr>
        <p:spPr bwMode="auto">
          <a:xfrm>
            <a:off x="3984625" y="5421313"/>
            <a:ext cx="7667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cisco(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9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09" name="Line 32"/>
          <p:cNvSpPr>
            <a:spLocks noChangeShapeType="1"/>
          </p:cNvSpPr>
          <p:nvPr/>
        </p:nvSpPr>
        <p:spPr bwMode="auto">
          <a:xfrm>
            <a:off x="4310063" y="5127625"/>
            <a:ext cx="1587" cy="3254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0" name="Text Box 33"/>
          <p:cNvSpPr txBox="1">
            <a:spLocks noChangeArrowheads="1"/>
          </p:cNvSpPr>
          <p:nvPr/>
        </p:nvSpPr>
        <p:spPr bwMode="auto">
          <a:xfrm>
            <a:off x="6727825" y="2613025"/>
            <a:ext cx="12160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ciscoMgmt(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9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11" name="Line 34"/>
          <p:cNvSpPr>
            <a:spLocks noChangeShapeType="1"/>
          </p:cNvSpPr>
          <p:nvPr/>
        </p:nvSpPr>
        <p:spPr bwMode="auto">
          <a:xfrm>
            <a:off x="5127625" y="1535113"/>
            <a:ext cx="1588" cy="4899025"/>
          </a:xfrm>
          <a:prstGeom prst="line">
            <a:avLst/>
          </a:prstGeom>
          <a:noFill/>
          <a:ln w="36000">
            <a:solidFill>
              <a:srgbClr val="2300D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2" name="Line 35"/>
          <p:cNvSpPr>
            <a:spLocks noChangeShapeType="1"/>
          </p:cNvSpPr>
          <p:nvPr/>
        </p:nvSpPr>
        <p:spPr bwMode="auto">
          <a:xfrm>
            <a:off x="4310063" y="5716588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3" name="AutoShape 36"/>
          <p:cNvSpPr>
            <a:spLocks noChangeArrowheads="1"/>
          </p:cNvSpPr>
          <p:nvPr/>
        </p:nvSpPr>
        <p:spPr bwMode="auto">
          <a:xfrm>
            <a:off x="4081463" y="5976938"/>
            <a:ext cx="458787" cy="261937"/>
          </a:xfrm>
          <a:custGeom>
            <a:avLst/>
            <a:gdLst>
              <a:gd name="T0" fmla="*/ 2147483647 w 1401"/>
              <a:gd name="T1" fmla="*/ 0 h 801"/>
              <a:gd name="T2" fmla="*/ 2147483647 w 1401"/>
              <a:gd name="T3" fmla="*/ 2147483647 h 801"/>
              <a:gd name="T4" fmla="*/ 2147483647 w 1401"/>
              <a:gd name="T5" fmla="*/ 2147483647 h 801"/>
              <a:gd name="T6" fmla="*/ 0 w 1401"/>
              <a:gd name="T7" fmla="*/ 2147483647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1401"/>
              <a:gd name="T13" fmla="*/ 0 h 801"/>
              <a:gd name="T14" fmla="*/ 1401 w 1401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1" h="801">
                <a:moveTo>
                  <a:pt x="1400" y="0"/>
                </a:moveTo>
                <a:lnTo>
                  <a:pt x="900" y="500"/>
                </a:lnTo>
                <a:lnTo>
                  <a:pt x="400" y="500"/>
                </a:lnTo>
                <a:lnTo>
                  <a:pt x="0" y="8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14" name="AutoShape 37"/>
          <p:cNvSpPr>
            <a:spLocks noChangeArrowheads="1"/>
          </p:cNvSpPr>
          <p:nvPr/>
        </p:nvSpPr>
        <p:spPr bwMode="auto">
          <a:xfrm>
            <a:off x="4081463" y="5911850"/>
            <a:ext cx="458787" cy="261938"/>
          </a:xfrm>
          <a:custGeom>
            <a:avLst/>
            <a:gdLst>
              <a:gd name="T0" fmla="*/ 2147483647 w 1401"/>
              <a:gd name="T1" fmla="*/ 0 h 801"/>
              <a:gd name="T2" fmla="*/ 2147483647 w 1401"/>
              <a:gd name="T3" fmla="*/ 2147483647 h 801"/>
              <a:gd name="T4" fmla="*/ 2147483647 w 1401"/>
              <a:gd name="T5" fmla="*/ 2147483647 h 801"/>
              <a:gd name="T6" fmla="*/ 0 w 1401"/>
              <a:gd name="T7" fmla="*/ 2147483647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1401"/>
              <a:gd name="T13" fmla="*/ 0 h 801"/>
              <a:gd name="T14" fmla="*/ 1401 w 1401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1" h="801">
                <a:moveTo>
                  <a:pt x="1400" y="0"/>
                </a:moveTo>
                <a:lnTo>
                  <a:pt x="900" y="500"/>
                </a:lnTo>
                <a:lnTo>
                  <a:pt x="400" y="500"/>
                </a:lnTo>
                <a:lnTo>
                  <a:pt x="0" y="8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15" name="AutoShape 38"/>
          <p:cNvSpPr>
            <a:spLocks noChangeArrowheads="1"/>
          </p:cNvSpPr>
          <p:nvPr/>
        </p:nvSpPr>
        <p:spPr bwMode="auto">
          <a:xfrm>
            <a:off x="6988175" y="2089150"/>
            <a:ext cx="457200" cy="261938"/>
          </a:xfrm>
          <a:custGeom>
            <a:avLst/>
            <a:gdLst>
              <a:gd name="T0" fmla="*/ 2147483647 w 1401"/>
              <a:gd name="T1" fmla="*/ 0 h 801"/>
              <a:gd name="T2" fmla="*/ 2147483647 w 1401"/>
              <a:gd name="T3" fmla="*/ 2147483647 h 801"/>
              <a:gd name="T4" fmla="*/ 2147483647 w 1401"/>
              <a:gd name="T5" fmla="*/ 2147483647 h 801"/>
              <a:gd name="T6" fmla="*/ 0 w 1401"/>
              <a:gd name="T7" fmla="*/ 2147483647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1401"/>
              <a:gd name="T13" fmla="*/ 0 h 801"/>
              <a:gd name="T14" fmla="*/ 1401 w 1401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1" h="801">
                <a:moveTo>
                  <a:pt x="1400" y="0"/>
                </a:moveTo>
                <a:lnTo>
                  <a:pt x="900" y="500"/>
                </a:lnTo>
                <a:lnTo>
                  <a:pt x="400" y="500"/>
                </a:lnTo>
                <a:lnTo>
                  <a:pt x="0" y="8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16" name="AutoShape 39"/>
          <p:cNvSpPr>
            <a:spLocks noChangeArrowheads="1"/>
          </p:cNvSpPr>
          <p:nvPr/>
        </p:nvSpPr>
        <p:spPr bwMode="auto">
          <a:xfrm>
            <a:off x="6988175" y="2024063"/>
            <a:ext cx="457200" cy="263525"/>
          </a:xfrm>
          <a:custGeom>
            <a:avLst/>
            <a:gdLst>
              <a:gd name="T0" fmla="*/ 2147483647 w 1401"/>
              <a:gd name="T1" fmla="*/ 0 h 801"/>
              <a:gd name="T2" fmla="*/ 2147483647 w 1401"/>
              <a:gd name="T3" fmla="*/ 2147483647 h 801"/>
              <a:gd name="T4" fmla="*/ 2147483647 w 1401"/>
              <a:gd name="T5" fmla="*/ 2147483647 h 801"/>
              <a:gd name="T6" fmla="*/ 0 w 1401"/>
              <a:gd name="T7" fmla="*/ 2147483647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1401"/>
              <a:gd name="T13" fmla="*/ 0 h 801"/>
              <a:gd name="T14" fmla="*/ 1401 w 1401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1" h="801">
                <a:moveTo>
                  <a:pt x="1400" y="0"/>
                </a:moveTo>
                <a:lnTo>
                  <a:pt x="900" y="500"/>
                </a:lnTo>
                <a:lnTo>
                  <a:pt x="400" y="500"/>
                </a:lnTo>
                <a:lnTo>
                  <a:pt x="0" y="8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17" name="Line 40"/>
          <p:cNvSpPr>
            <a:spLocks noChangeShapeType="1"/>
          </p:cNvSpPr>
          <p:nvPr/>
        </p:nvSpPr>
        <p:spPr bwMode="auto">
          <a:xfrm>
            <a:off x="7250113" y="2286000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8" name="Line 41"/>
          <p:cNvSpPr>
            <a:spLocks noChangeShapeType="1"/>
          </p:cNvSpPr>
          <p:nvPr/>
        </p:nvSpPr>
        <p:spPr bwMode="auto">
          <a:xfrm>
            <a:off x="7250113" y="2841625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9" name="Text Box 42"/>
          <p:cNvSpPr txBox="1">
            <a:spLocks noChangeArrowheads="1"/>
          </p:cNvSpPr>
          <p:nvPr/>
        </p:nvSpPr>
        <p:spPr bwMode="auto">
          <a:xfrm>
            <a:off x="6434138" y="3168650"/>
            <a:ext cx="17557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ciscoEnvMonMIB(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13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20" name="Text Box 43"/>
          <p:cNvSpPr txBox="1">
            <a:spLocks noChangeArrowheads="1"/>
          </p:cNvSpPr>
          <p:nvPr/>
        </p:nvSpPr>
        <p:spPr bwMode="auto">
          <a:xfrm>
            <a:off x="6434138" y="3690938"/>
            <a:ext cx="1968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ciscoEnvMonObjects(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21" name="Text Box 44"/>
          <p:cNvSpPr txBox="1">
            <a:spLocks noChangeArrowheads="1"/>
          </p:cNvSpPr>
          <p:nvPr/>
        </p:nvSpPr>
        <p:spPr bwMode="auto">
          <a:xfrm>
            <a:off x="5716588" y="4244975"/>
            <a:ext cx="32893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ciscoEnvMonTemperatureStatusTable(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3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22" name="Line 45"/>
          <p:cNvSpPr>
            <a:spLocks noChangeShapeType="1"/>
          </p:cNvSpPr>
          <p:nvPr/>
        </p:nvSpPr>
        <p:spPr bwMode="auto">
          <a:xfrm>
            <a:off x="7250113" y="3395663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3" name="Line 46"/>
          <p:cNvSpPr>
            <a:spLocks noChangeShapeType="1"/>
          </p:cNvSpPr>
          <p:nvPr/>
        </p:nvSpPr>
        <p:spPr bwMode="auto">
          <a:xfrm>
            <a:off x="7250113" y="3917950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4" name="Text Box 47"/>
          <p:cNvSpPr txBox="1">
            <a:spLocks noChangeArrowheads="1"/>
          </p:cNvSpPr>
          <p:nvPr/>
        </p:nvSpPr>
        <p:spPr bwMode="auto">
          <a:xfrm>
            <a:off x="5716588" y="5291138"/>
            <a:ext cx="329088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ciscoEnvMonTemperatureStatusValue(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3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25" name="Text Box 48"/>
          <p:cNvSpPr txBox="1">
            <a:spLocks noChangeArrowheads="1"/>
          </p:cNvSpPr>
          <p:nvPr/>
        </p:nvSpPr>
        <p:spPr bwMode="auto">
          <a:xfrm>
            <a:off x="5749925" y="4768850"/>
            <a:ext cx="32575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ciscoEnvMonTemperatureStatusEntry(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26" name="Line 49"/>
          <p:cNvSpPr>
            <a:spLocks noChangeShapeType="1"/>
          </p:cNvSpPr>
          <p:nvPr/>
        </p:nvSpPr>
        <p:spPr bwMode="auto">
          <a:xfrm>
            <a:off x="7250113" y="4475163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7" name="Line 50"/>
          <p:cNvSpPr>
            <a:spLocks noChangeShapeType="1"/>
          </p:cNvSpPr>
          <p:nvPr/>
        </p:nvSpPr>
        <p:spPr bwMode="auto">
          <a:xfrm>
            <a:off x="7250113" y="4997450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8" name="Line 51"/>
          <p:cNvSpPr>
            <a:spLocks noChangeShapeType="1"/>
          </p:cNvSpPr>
          <p:nvPr/>
        </p:nvSpPr>
        <p:spPr bwMode="auto">
          <a:xfrm>
            <a:off x="7250113" y="5584825"/>
            <a:ext cx="1587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29" name="Text Box 52"/>
          <p:cNvSpPr txBox="1">
            <a:spLocks noChangeArrowheads="1"/>
          </p:cNvSpPr>
          <p:nvPr/>
        </p:nvSpPr>
        <p:spPr bwMode="auto">
          <a:xfrm>
            <a:off x="7088188" y="5878513"/>
            <a:ext cx="317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...</a:t>
            </a:r>
          </a:p>
        </p:txBody>
      </p:sp>
      <p:sp>
        <p:nvSpPr>
          <p:cNvPr id="24630" name="Text Box 53"/>
          <p:cNvSpPr txBox="1">
            <a:spLocks noChangeArrowheads="1"/>
          </p:cNvSpPr>
          <p:nvPr/>
        </p:nvSpPr>
        <p:spPr bwMode="auto">
          <a:xfrm>
            <a:off x="1568450" y="4833938"/>
            <a:ext cx="8270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mib-2(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31" name="Line 54"/>
          <p:cNvSpPr>
            <a:spLocks noChangeShapeType="1"/>
          </p:cNvSpPr>
          <p:nvPr/>
        </p:nvSpPr>
        <p:spPr bwMode="auto">
          <a:xfrm>
            <a:off x="1958975" y="4572000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32" name="Text Box 55"/>
          <p:cNvSpPr txBox="1">
            <a:spLocks noChangeArrowheads="1"/>
          </p:cNvSpPr>
          <p:nvPr/>
        </p:nvSpPr>
        <p:spPr bwMode="auto">
          <a:xfrm>
            <a:off x="523875" y="5510213"/>
            <a:ext cx="9207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system(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33" name="Text Box 56"/>
          <p:cNvSpPr txBox="1">
            <a:spLocks noChangeArrowheads="1"/>
          </p:cNvSpPr>
          <p:nvPr/>
        </p:nvSpPr>
        <p:spPr bwMode="auto">
          <a:xfrm>
            <a:off x="892175" y="5837238"/>
            <a:ext cx="11414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interfaces(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2)</a:t>
            </a:r>
          </a:p>
        </p:txBody>
      </p:sp>
      <p:sp>
        <p:nvSpPr>
          <p:cNvPr id="24634" name="Text Box 57"/>
          <p:cNvSpPr txBox="1">
            <a:spLocks noChangeArrowheads="1"/>
          </p:cNvSpPr>
          <p:nvPr/>
        </p:nvSpPr>
        <p:spPr bwMode="auto">
          <a:xfrm>
            <a:off x="2293938" y="5845175"/>
            <a:ext cx="520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ip(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4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35" name="Text Box 58"/>
          <p:cNvSpPr txBox="1">
            <a:spLocks noChangeArrowheads="1"/>
          </p:cNvSpPr>
          <p:nvPr/>
        </p:nvSpPr>
        <p:spPr bwMode="auto">
          <a:xfrm>
            <a:off x="2611438" y="5510213"/>
            <a:ext cx="9080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8000"/>
              </a:lnSpc>
              <a:buSzPct val="100000"/>
            </a:pP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snmp(</a:t>
            </a:r>
            <a:r>
              <a:rPr lang="fr-FR" altLang="fr-FR" sz="1300" b="1">
                <a:solidFill>
                  <a:srgbClr val="000000"/>
                </a:solidFill>
                <a:latin typeface="Lucida Sans" pitchFamily="-84" charset="0"/>
              </a:rPr>
              <a:t>11</a:t>
            </a:r>
            <a:r>
              <a:rPr lang="fr-FR" altLang="fr-FR" sz="1300">
                <a:solidFill>
                  <a:srgbClr val="000000"/>
                </a:solidFill>
                <a:latin typeface="Lucida Sans" pitchFamily="-84" charset="0"/>
              </a:rPr>
              <a:t>)</a:t>
            </a:r>
          </a:p>
        </p:txBody>
      </p:sp>
      <p:sp>
        <p:nvSpPr>
          <p:cNvPr id="24636" name="Line 59"/>
          <p:cNvSpPr>
            <a:spLocks noChangeShapeType="1"/>
          </p:cNvSpPr>
          <p:nvPr/>
        </p:nvSpPr>
        <p:spPr bwMode="auto">
          <a:xfrm flipV="1">
            <a:off x="1304925" y="5121275"/>
            <a:ext cx="557213" cy="3063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37" name="Line 60"/>
          <p:cNvSpPr>
            <a:spLocks noChangeShapeType="1"/>
          </p:cNvSpPr>
          <p:nvPr/>
        </p:nvSpPr>
        <p:spPr bwMode="auto">
          <a:xfrm flipV="1">
            <a:off x="1698625" y="5121275"/>
            <a:ext cx="163513" cy="665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38" name="Line 61"/>
          <p:cNvSpPr>
            <a:spLocks noChangeShapeType="1"/>
          </p:cNvSpPr>
          <p:nvPr/>
        </p:nvSpPr>
        <p:spPr bwMode="auto">
          <a:xfrm flipH="1" flipV="1">
            <a:off x="1855788" y="5121275"/>
            <a:ext cx="501650" cy="665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39" name="Line 62"/>
          <p:cNvSpPr>
            <a:spLocks noChangeShapeType="1"/>
          </p:cNvSpPr>
          <p:nvPr/>
        </p:nvSpPr>
        <p:spPr bwMode="auto">
          <a:xfrm flipH="1" flipV="1">
            <a:off x="1855788" y="5121275"/>
            <a:ext cx="828675" cy="3381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40" name="Line 63"/>
          <p:cNvSpPr>
            <a:spLocks noChangeShapeType="1"/>
          </p:cNvSpPr>
          <p:nvPr/>
        </p:nvSpPr>
        <p:spPr bwMode="auto">
          <a:xfrm flipH="1">
            <a:off x="550863" y="5127625"/>
            <a:ext cx="1316037" cy="32543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641" name="Group 64"/>
          <p:cNvGrpSpPr>
            <a:grpSpLocks/>
          </p:cNvGrpSpPr>
          <p:nvPr/>
        </p:nvGrpSpPr>
        <p:grpSpPr bwMode="auto">
          <a:xfrm>
            <a:off x="401639" y="404664"/>
            <a:ext cx="5682529" cy="862160"/>
            <a:chOff x="253" y="-42"/>
            <a:chExt cx="5541" cy="840"/>
          </a:xfrm>
        </p:grpSpPr>
        <p:pic>
          <p:nvPicPr>
            <p:cNvPr id="24642" name="Picture 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-42"/>
              <a:ext cx="5541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643" name="Text Box 66"/>
            <p:cNvSpPr txBox="1">
              <a:spLocks noChangeArrowheads="1"/>
            </p:cNvSpPr>
            <p:nvPr/>
          </p:nvSpPr>
          <p:spPr bwMode="auto">
            <a:xfrm>
              <a:off x="288" y="-23"/>
              <a:ext cx="547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288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fr-FR" altLang="fr-FR" sz="4000" b="1" dirty="0">
                  <a:solidFill>
                    <a:srgbClr val="000000"/>
                  </a:solidFill>
                </a:rPr>
                <a:t>L</a:t>
              </a:r>
              <a:r>
                <a:rPr lang="fr-FR" altLang="en-US" sz="4000" b="1" dirty="0">
                  <a:solidFill>
                    <a:srgbClr val="000000"/>
                  </a:solidFill>
                </a:rPr>
                <a:t>’</a:t>
              </a:r>
              <a:r>
                <a:rPr lang="fr-FR" altLang="fr-FR" sz="4000" b="1" dirty="0">
                  <a:solidFill>
                    <a:srgbClr val="000000"/>
                  </a:solidFill>
                </a:rPr>
                <a:t>arborescence MIB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056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41" name="Group 64"/>
          <p:cNvGrpSpPr>
            <a:grpSpLocks/>
          </p:cNvGrpSpPr>
          <p:nvPr/>
        </p:nvGrpSpPr>
        <p:grpSpPr bwMode="auto">
          <a:xfrm>
            <a:off x="401639" y="404664"/>
            <a:ext cx="5682529" cy="862160"/>
            <a:chOff x="253" y="-42"/>
            <a:chExt cx="5541" cy="840"/>
          </a:xfrm>
        </p:grpSpPr>
        <p:pic>
          <p:nvPicPr>
            <p:cNvPr id="24642" name="Picture 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-42"/>
              <a:ext cx="5541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643" name="Text Box 66"/>
            <p:cNvSpPr txBox="1">
              <a:spLocks noChangeArrowheads="1"/>
            </p:cNvSpPr>
            <p:nvPr/>
          </p:nvSpPr>
          <p:spPr bwMode="auto">
            <a:xfrm>
              <a:off x="288" y="-23"/>
              <a:ext cx="547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288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fr-FR" altLang="fr-FR" sz="4000" b="1" dirty="0">
                  <a:solidFill>
                    <a:srgbClr val="000000"/>
                  </a:solidFill>
                </a:rPr>
                <a:t>L</a:t>
              </a:r>
              <a:r>
                <a:rPr lang="fr-FR" altLang="en-US" sz="4000" b="1" dirty="0">
                  <a:solidFill>
                    <a:srgbClr val="000000"/>
                  </a:solidFill>
                </a:rPr>
                <a:t>’</a:t>
              </a:r>
              <a:r>
                <a:rPr lang="fr-FR" altLang="fr-FR" sz="4000" b="1" dirty="0">
                  <a:solidFill>
                    <a:srgbClr val="000000"/>
                  </a:solidFill>
                </a:rPr>
                <a:t>arborescence MIB </a:t>
              </a:r>
            </a:p>
          </p:txBody>
        </p:sp>
      </p:grpSp>
      <p:pic>
        <p:nvPicPr>
          <p:cNvPr id="69" name="Picture 4" descr="1tmi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16832"/>
            <a:ext cx="6624736" cy="417646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26682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/>
              <a:t>Relation entre MIB, agents et système de gestion :</a:t>
            </a:r>
          </a:p>
        </p:txBody>
      </p:sp>
    </p:spTree>
    <p:extLst>
      <p:ext uri="{BB962C8B-B14F-4D97-AF65-F5344CB8AC3E}">
        <p14:creationId xmlns:p14="http://schemas.microsoft.com/office/powerpoint/2010/main" val="2805560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41" name="Group 64"/>
          <p:cNvGrpSpPr>
            <a:grpSpLocks/>
          </p:cNvGrpSpPr>
          <p:nvPr/>
        </p:nvGrpSpPr>
        <p:grpSpPr bwMode="auto">
          <a:xfrm>
            <a:off x="13387" y="-22149"/>
            <a:ext cx="5682529" cy="862160"/>
            <a:chOff x="253" y="-42"/>
            <a:chExt cx="5541" cy="840"/>
          </a:xfrm>
        </p:grpSpPr>
        <p:pic>
          <p:nvPicPr>
            <p:cNvPr id="24642" name="Picture 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-42"/>
              <a:ext cx="5541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643" name="Text Box 66"/>
            <p:cNvSpPr txBox="1">
              <a:spLocks noChangeArrowheads="1"/>
            </p:cNvSpPr>
            <p:nvPr/>
          </p:nvSpPr>
          <p:spPr bwMode="auto">
            <a:xfrm>
              <a:off x="288" y="-23"/>
              <a:ext cx="547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288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fr-FR" altLang="fr-FR" sz="4000" b="1" dirty="0">
                  <a:solidFill>
                    <a:srgbClr val="000000"/>
                  </a:solidFill>
                </a:rPr>
                <a:t>L</a:t>
              </a:r>
              <a:r>
                <a:rPr lang="fr-FR" altLang="en-US" sz="4000" b="1" dirty="0">
                  <a:solidFill>
                    <a:srgbClr val="000000"/>
                  </a:solidFill>
                </a:rPr>
                <a:t>’</a:t>
              </a:r>
              <a:r>
                <a:rPr lang="fr-FR" altLang="fr-FR" sz="4000" b="1" dirty="0">
                  <a:solidFill>
                    <a:srgbClr val="000000"/>
                  </a:solidFill>
                </a:rPr>
                <a:t>arborescence MIB 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820860"/>
            <a:ext cx="9130613" cy="613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26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9" y="548680"/>
            <a:ext cx="3744416" cy="93610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altLang="fr-FR" dirty="0"/>
              <a:t>Architecture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933056"/>
            <a:ext cx="8229600" cy="1728192"/>
          </a:xfrm>
          <a:noFill/>
          <a:ln/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fr-FR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fr-FR" alt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 de gestion SNMP est divisé en deux : le système de gestion et les agents.</a:t>
            </a:r>
          </a:p>
          <a:p>
            <a:pPr>
              <a:buFont typeface="Wingdings" pitchFamily="2" charset="2"/>
              <a:buNone/>
            </a:pP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</a:p>
        </p:txBody>
      </p:sp>
      <p:pic>
        <p:nvPicPr>
          <p:cNvPr id="9221" name="Picture 5" descr="s02ag_snmpconcep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0"/>
            <a:ext cx="74168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228600"/>
            <a:ext cx="7086600" cy="1447800"/>
          </a:xfrm>
          <a:noFill/>
          <a:ln/>
        </p:spPr>
        <p:txBody>
          <a:bodyPr/>
          <a:lstStyle/>
          <a:p>
            <a:r>
              <a:rPr lang="fr-FR" altLang="fr-FR" dirty="0"/>
              <a:t>Architecture (suite)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8136904" cy="47894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système de gestion :</a:t>
            </a: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4">
              <a:lnSpc>
                <a:spcPct val="90000"/>
              </a:lnSpc>
            </a:pPr>
            <a:r>
              <a:rPr lang="fr-FR" alt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Interroge les agents et récupère les informations.</a:t>
            </a:r>
          </a:p>
          <a:p>
            <a:pPr lvl="4">
              <a:lnSpc>
                <a:spcPct val="90000"/>
              </a:lnSpc>
            </a:pPr>
            <a:r>
              <a:rPr lang="fr-FR" alt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Configure les agents si il y est autorisé.</a:t>
            </a:r>
          </a:p>
          <a:p>
            <a:pPr lvl="4">
              <a:lnSpc>
                <a:spcPct val="90000"/>
              </a:lnSpc>
            </a:pPr>
            <a:r>
              <a:rPr lang="fr-FR" alt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Demande à l’agent de lui envoyer une alerte en cas de situation critique.</a:t>
            </a:r>
          </a:p>
          <a:p>
            <a:pPr lvl="4">
              <a:lnSpc>
                <a:spcPct val="90000"/>
              </a:lnSpc>
            </a:pPr>
            <a:r>
              <a:rPr lang="fr-FR" alt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Trace un portrait du réseau et analyse les info des </a:t>
            </a:r>
            <a:r>
              <a:rPr lang="fr-FR" alt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MIBs</a:t>
            </a:r>
            <a:r>
              <a:rPr lang="fr-FR" alt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fr-FR" alt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Les agents :</a:t>
            </a:r>
          </a:p>
          <a:p>
            <a:pPr lvl="4">
              <a:lnSpc>
                <a:spcPct val="90000"/>
              </a:lnSpc>
            </a:pPr>
            <a:r>
              <a:rPr lang="fr-FR" alt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Répondent aux demandes d'informations du ou des systèmes de gestion. </a:t>
            </a:r>
          </a:p>
          <a:p>
            <a:pPr lvl="4">
              <a:lnSpc>
                <a:spcPct val="90000"/>
              </a:lnSpc>
            </a:pPr>
            <a:r>
              <a:rPr lang="fr-FR" alt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Peuvent être configurés pour déterminer les systèmes de gestion autorisés à demander des informations. </a:t>
            </a:r>
          </a:p>
          <a:p>
            <a:pPr lvl="4">
              <a:lnSpc>
                <a:spcPct val="90000"/>
              </a:lnSpc>
            </a:pPr>
            <a:r>
              <a:rPr lang="fr-FR" alt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 message d‘interruption est la seule communication SNMP déclenchée par un agent (dont le but est de renforcer la sécurité).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alt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228600"/>
            <a:ext cx="7086600" cy="1447800"/>
          </a:xfrm>
          <a:noFill/>
          <a:ln/>
        </p:spPr>
        <p:txBody>
          <a:bodyPr/>
          <a:lstStyle/>
          <a:p>
            <a:r>
              <a:rPr lang="fr-FR" altLang="fr-FR" dirty="0"/>
              <a:t>Architecture (suite)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369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228600"/>
            <a:ext cx="7086600" cy="1447800"/>
          </a:xfrm>
          <a:noFill/>
          <a:ln/>
        </p:spPr>
        <p:txBody>
          <a:bodyPr/>
          <a:lstStyle/>
          <a:p>
            <a:r>
              <a:rPr lang="fr-FR" altLang="fr-FR" dirty="0"/>
              <a:t>Architecture (suite)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930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2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73190" y="573542"/>
            <a:ext cx="403860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requêtes SNMP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7620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Recherche d’informations :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GetRequest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recherche d’une variable sur un agent.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GetNextRequest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recherche de la variable suivante.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GetBulkRequest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recherche d’un groupe de variables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38200" y="4038600"/>
            <a:ext cx="7924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Modification de valeurs :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SetRequest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permet de changer la valeur d’une variable d’un agent.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746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titre d’information, d’autres requêtes existent (ex: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InformRequest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…) mais ne seront pas abordées dans cette présentation.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 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38200" y="3048000"/>
            <a:ext cx="480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Envoie d’informations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détection d’un incident</a:t>
            </a:r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16632"/>
            <a:ext cx="6997245" cy="936104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altLang="fr-FR" sz="5400" b="1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Historique</a:t>
            </a:r>
          </a:p>
        </p:txBody>
      </p:sp>
      <p:sp>
        <p:nvSpPr>
          <p:cNvPr id="254978" name="Rectangle 2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8892480" cy="2520280"/>
          </a:xfrm>
        </p:spPr>
        <p:txBody>
          <a:bodyPr>
            <a:normAutofit/>
          </a:bodyPr>
          <a:lstStyle/>
          <a:p>
            <a:pPr algn="just"/>
            <a:endParaRPr lang="fr-FR" alt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répondre aux besoins d ’administration du réseau Internet, l’IETF (</a:t>
            </a:r>
            <a:r>
              <a:rPr lang="fr-FR" alt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nternet </a:t>
            </a:r>
            <a:r>
              <a:rPr lang="fr-FR" alt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ngineering </a:t>
            </a:r>
            <a:r>
              <a:rPr lang="fr-FR" alt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alt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orce) a créé, en 1988, un protocole : SNMP (</a:t>
            </a:r>
            <a:r>
              <a:rPr lang="fr-FR" alt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 </a:t>
            </a:r>
            <a:r>
              <a:rPr lang="fr-FR" alt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etwork </a:t>
            </a:r>
            <a:r>
              <a:rPr lang="fr-FR" alt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anagement </a:t>
            </a:r>
            <a:r>
              <a:rPr lang="fr-FR" alt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rotocol).</a:t>
            </a:r>
          </a:p>
          <a:p>
            <a:pPr marL="109728" indent="0" algn="just">
              <a:buNone/>
            </a:pPr>
            <a:endParaRPr lang="fr-FR" alt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Résultat de recherche d'images pour &quot;réseaux intern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1"/>
            <a:ext cx="421196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3284984"/>
            <a:ext cx="45365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Rôle  du </a:t>
            </a:r>
            <a:r>
              <a:rPr lang="fr-FR" alt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SNMP </a:t>
            </a:r>
            <a:r>
              <a:rPr lang="fr-FR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Fédérer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un standard unique des protocoles multiples liés aux </a:t>
            </a: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équipementiers.</a:t>
            </a:r>
          </a:p>
          <a:p>
            <a:pPr marL="342900" indent="-342900" algn="just">
              <a:buFontTx/>
              <a:buChar char="-"/>
            </a:pP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Déploiement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rapide et à moindre coût. </a:t>
            </a:r>
          </a:p>
        </p:txBody>
      </p:sp>
    </p:spTree>
    <p:extLst>
      <p:ext uri="{BB962C8B-B14F-4D97-AF65-F5344CB8AC3E}">
        <p14:creationId xmlns:p14="http://schemas.microsoft.com/office/powerpoint/2010/main" val="27228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552" y="522513"/>
            <a:ext cx="44196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réponses SNMP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1520" y="1371600"/>
            <a:ext cx="446449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Une seule réponse existe. </a:t>
            </a:r>
          </a:p>
          <a:p>
            <a:pPr algn="just">
              <a:spcBef>
                <a:spcPct val="50000"/>
              </a:spcBef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Elle est différente s’il y a une erreur ou non.</a:t>
            </a:r>
          </a:p>
          <a:p>
            <a:pPr algn="just">
              <a:spcBef>
                <a:spcPct val="50000"/>
              </a:spcBef>
            </a:pPr>
            <a:endParaRPr lang="fr-FR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Aucune erreur :</a:t>
            </a:r>
          </a:p>
          <a:p>
            <a:pPr algn="just">
              <a:spcBef>
                <a:spcPct val="50000"/>
              </a:spcBef>
            </a:pPr>
            <a:r>
              <a:rPr lang="fr-FR" alt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GetResponse</a:t>
            </a: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renvoie la ou les valeurs souhaitées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En cas d’erreur :</a:t>
            </a:r>
          </a:p>
          <a:p>
            <a:pPr algn="just">
              <a:spcBef>
                <a:spcPct val="50000"/>
              </a:spcBef>
            </a:pPr>
            <a:r>
              <a:rPr lang="fr-FR" alt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GetResponse</a:t>
            </a: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mais accompagné d’un </a:t>
            </a:r>
            <a:r>
              <a:rPr lang="fr-FR" alt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NoSuchObject</a:t>
            </a:r>
            <a:endParaRPr lang="fr-FR" alt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Résultat de recherche d'images pour &quot;rése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72583"/>
            <a:ext cx="3563888" cy="60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552" y="522513"/>
            <a:ext cx="44196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commandes SNMP</a:t>
            </a:r>
            <a:endParaRPr lang="fr-FR" alt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247774"/>
            <a:ext cx="7505700" cy="491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7504" y="452600"/>
            <a:ext cx="5400600" cy="131127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</a:t>
            </a:r>
          </a:p>
          <a:p>
            <a:pPr algn="ctr">
              <a:spcBef>
                <a:spcPct val="50000"/>
              </a:spcBef>
            </a:pP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SNMPv1 et SNMPv2c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7704" y="2042911"/>
            <a:ext cx="230425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Trame</a:t>
            </a:r>
          </a:p>
        </p:txBody>
      </p:sp>
      <p:pic>
        <p:nvPicPr>
          <p:cNvPr id="6" name="Picture 8" descr="C:\Mes documents\images snmp\PDU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01144"/>
            <a:ext cx="8763000" cy="35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log.linkbynet.ca/wp-content/uploads/2014/07/visu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635896" cy="36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5509" y="551770"/>
            <a:ext cx="678180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faiblesses de SNMPv1 – SNMPv2c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5509" y="1447800"/>
            <a:ext cx="431064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L’authentification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fr-FR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Le cryptage du PDU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fr-FR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Le manque de confidentialité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441509" y="5157192"/>
            <a:ext cx="449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un mot :</a:t>
            </a:r>
          </a:p>
          <a:p>
            <a:pPr algn="ctr">
              <a:spcBef>
                <a:spcPct val="50000"/>
              </a:spcBef>
            </a:pPr>
            <a:r>
              <a:rPr lang="fr-FR" altLang="fr-FR" sz="4000" b="1" dirty="0">
                <a:solidFill>
                  <a:srgbClr val="E30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 SECURITE</a:t>
            </a:r>
          </a:p>
        </p:txBody>
      </p:sp>
      <p:pic>
        <p:nvPicPr>
          <p:cNvPr id="7170" name="Picture 2" descr="Résultat de recherche d'images pour &quot;réseaux informatique sécurité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50" y="1196752"/>
            <a:ext cx="46778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9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528" y="381000"/>
            <a:ext cx="5184576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d’un agent SNMPv3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049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512" y="548680"/>
            <a:ext cx="5791200" cy="519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modèle de sécurité de SNMPv3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5582" y="1988840"/>
            <a:ext cx="417646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Il est basé sur deux concepts :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fr-FR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USM ( User-</a:t>
            </a:r>
            <a:r>
              <a:rPr lang="fr-FR" alt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Security Model 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fr-FR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VACM ( </a:t>
            </a:r>
            <a:r>
              <a:rPr lang="fr-FR" alt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View-based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Access Control Model )</a:t>
            </a:r>
          </a:p>
        </p:txBody>
      </p:sp>
      <p:pic>
        <p:nvPicPr>
          <p:cNvPr id="10242" name="Picture 2" descr="Résultat de recherche d'images pour &quot;réseau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46" y="1228384"/>
            <a:ext cx="4752975" cy="56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88910" y="629669"/>
            <a:ext cx="474313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USM (User Security Model)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88910" y="1412776"/>
            <a:ext cx="459911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fr-FR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 module de sécurité se compose en 3 opérations 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L’authentification</a:t>
            </a:r>
            <a:endParaRPr lang="fr-FR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Le 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cryptage</a:t>
            </a:r>
            <a:endParaRPr lang="fr-FR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L’estampillage du temps</a:t>
            </a:r>
          </a:p>
        </p:txBody>
      </p:sp>
      <p:pic>
        <p:nvPicPr>
          <p:cNvPr id="921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27" y="1084665"/>
            <a:ext cx="4067944" cy="564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ésultat de recherche d'images pour &quot;réseaux informatique sécurité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28588"/>
            <a:ext cx="3059832" cy="61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C:\Mes documents\images snmp\MD5&amp;S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6" y="3090676"/>
            <a:ext cx="5161384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528" y="478971"/>
            <a:ext cx="3124200" cy="519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latin typeface="Arial Unicode MS" pitchFamily="34" charset="-128"/>
              </a:rPr>
              <a:t>L’authentification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91750" y="1136295"/>
            <a:ext cx="5457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Nous avons deux méthodes à notre disposition :</a:t>
            </a:r>
          </a:p>
          <a:p>
            <a:pPr lvl="2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HMAC-MD5-96</a:t>
            </a:r>
            <a:endParaRPr lang="fr-FR" alt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HMAC-SHA-96</a:t>
            </a:r>
          </a:p>
          <a:p>
            <a:pPr lvl="1">
              <a:spcBef>
                <a:spcPct val="50000"/>
              </a:spcBef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(HMAC = </a:t>
            </a:r>
            <a:r>
              <a:rPr lang="fr-FR" alt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Keyed-Hashing</a:t>
            </a: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Message </a:t>
            </a:r>
            <a:r>
              <a:rPr lang="fr-FR" alt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</a:t>
            </a: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67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5" y="3058513"/>
            <a:ext cx="51816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1514" y="476672"/>
            <a:ext cx="3810000" cy="51911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cryptage du PDU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40836" y="1124744"/>
            <a:ext cx="9003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l’heure actuelle un seul mécanisme de cryptage est proposé :</a:t>
            </a:r>
          </a:p>
          <a:p>
            <a:pPr lvl="2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DES </a:t>
            </a:r>
            <a:r>
              <a:rPr lang="fr-FR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(Data </a:t>
            </a:r>
            <a:r>
              <a:rPr lang="fr-FR" altLang="fr-F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  <a:r>
              <a:rPr lang="fr-FR" alt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Standard)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979814" y="2649806"/>
            <a:ext cx="1447800" cy="40011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Émetteur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717978" y="2658403"/>
            <a:ext cx="1371600" cy="40011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Récepteur</a:t>
            </a:r>
          </a:p>
        </p:txBody>
      </p:sp>
      <p:pic>
        <p:nvPicPr>
          <p:cNvPr id="4098" name="Picture 2" descr="Résultat de recherche d'images pour &quot;réseaux interne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05000"/>
            <a:ext cx="3347864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7504" y="332656"/>
            <a:ext cx="4968552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L’estampillage du temps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917431"/>
            <a:ext cx="89413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Trame effective sur un temps restreint</a:t>
            </a:r>
          </a:p>
          <a:p>
            <a:pPr lvl="2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S’il y a une différence supérieur à 150 ms entre la date de création de la trame et son traitement, elle est détruite. Cette donnée est paramétrable.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Empêche la réutilisation d’une trame (inhibe le système contre le « </a:t>
            </a:r>
            <a:r>
              <a:rPr lang="fr-FR" alt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replay</a:t>
            </a:r>
            <a:r>
              <a:rPr lang="fr-FR" alt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fr-FR" alt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2" name="Picture 4" descr="Résultat de recherche d'images pour &quot;réseaux intern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5120"/>
            <a:ext cx="9144000" cy="311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268423"/>
            <a:ext cx="7789333" cy="907268"/>
          </a:xfr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altLang="fr-FR" sz="5400" b="1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idx="1"/>
          </p:nvPr>
        </p:nvSpPr>
        <p:spPr>
          <a:xfrm>
            <a:off x="270933" y="682792"/>
            <a:ext cx="8669867" cy="5654842"/>
          </a:xfrm>
        </p:spPr>
        <p:txBody>
          <a:bodyPr/>
          <a:lstStyle/>
          <a:p>
            <a:endParaRPr lang="fr-FR" altLang="fr-FR" dirty="0" smtClean="0"/>
          </a:p>
          <a:p>
            <a:endParaRPr lang="fr-FR" altLang="fr-FR" dirty="0" smtClean="0"/>
          </a:p>
          <a:p>
            <a:r>
              <a:rPr lang="fr-FR" altLang="fr-FR" dirty="0" smtClean="0"/>
              <a:t>L’environnement SNMP répond à trois objectifs :</a:t>
            </a:r>
          </a:p>
          <a:p>
            <a:pPr lvl="1"/>
            <a:r>
              <a:rPr lang="fr-FR" altLang="fr-FR" dirty="0" smtClean="0"/>
              <a:t>Permettre la configuration des éléments d’un réseau</a:t>
            </a:r>
          </a:p>
          <a:p>
            <a:pPr lvl="1"/>
            <a:r>
              <a:rPr lang="fr-FR" altLang="fr-FR" dirty="0" smtClean="0"/>
              <a:t>Détecter et analyser les fautes d’un réseau</a:t>
            </a:r>
          </a:p>
          <a:p>
            <a:pPr lvl="1"/>
            <a:r>
              <a:rPr lang="fr-FR" altLang="fr-FR" dirty="0" smtClean="0"/>
              <a:t>Surveiller les performances d’un réseau</a:t>
            </a:r>
          </a:p>
          <a:p>
            <a:pPr lvl="1"/>
            <a:endParaRPr lang="fr-FR" altLang="fr-FR" dirty="0" smtClean="0"/>
          </a:p>
        </p:txBody>
      </p:sp>
      <p:pic>
        <p:nvPicPr>
          <p:cNvPr id="1433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64807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60174" y="1268760"/>
            <a:ext cx="72390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dirty="0"/>
              <a:t>  </a:t>
            </a:r>
            <a:r>
              <a:rPr lang="fr-FR" altLang="fr-FR" sz="2000" dirty="0">
                <a:latin typeface="Verdana" pitchFamily="34" charset="0"/>
              </a:rPr>
              <a:t>Permet le contrôle d’accès au MIB.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fr-FR" altLang="fr-FR" sz="2000" dirty="0">
                <a:latin typeface="Verdana" pitchFamily="34" charset="0"/>
              </a:rPr>
              <a:t>  Possibilité de restriction d’accès en lecture et/ou écriture pour un groupe ou par utilisateur.</a:t>
            </a:r>
            <a:r>
              <a:rPr lang="fr-FR" altLang="fr-FR" dirty="0"/>
              <a:t>		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-5680" y="404664"/>
            <a:ext cx="5943600" cy="51911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latin typeface="Arial Unicode MS" pitchFamily="34" charset="-128"/>
              </a:rPr>
              <a:t>VACM (</a:t>
            </a:r>
            <a:r>
              <a:rPr lang="fr-FR" altLang="fr-FR" sz="2800" b="1" dirty="0" err="1">
                <a:latin typeface="Arial Unicode MS" pitchFamily="34" charset="-128"/>
              </a:rPr>
              <a:t>View</a:t>
            </a:r>
            <a:r>
              <a:rPr lang="fr-FR" altLang="fr-FR" sz="2800" b="1" dirty="0">
                <a:latin typeface="Arial Unicode MS" pitchFamily="34" charset="-128"/>
              </a:rPr>
              <a:t> Access Control Model)</a:t>
            </a:r>
          </a:p>
        </p:txBody>
      </p:sp>
      <p:pic>
        <p:nvPicPr>
          <p:cNvPr id="3074" name="Picture 2" descr="Résultat de recherche d'images pour &quot;réseaux intern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" y="2564904"/>
            <a:ext cx="447710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serveur de facebook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46" y="2564904"/>
            <a:ext cx="4644854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7544" y="457199"/>
            <a:ext cx="3886200" cy="51911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trame de SNMPv3</a:t>
            </a:r>
          </a:p>
        </p:txBody>
      </p:sp>
      <p:pic>
        <p:nvPicPr>
          <p:cNvPr id="1026" name="Picture 2" descr="http://www-igm.univ-mlv.fr/~dr/XPOSE2002/vollerin/images/trame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réseaux informatique sécurité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7544" y="457199"/>
            <a:ext cx="3886200" cy="51911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CMIP</a:t>
            </a:r>
            <a:endParaRPr lang="fr-FR" alt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05273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Management Information Protocol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08" y="1556792"/>
            <a:ext cx="8396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Le trafic sur le réseau est diminué, car il y a des transferts d’information que lorsqu’il y a quelque chose d’important à rapporter. Par contre, les ressources des appareils sont énormément plus utilisées avec le CMIP, dans un </a:t>
            </a:r>
            <a:r>
              <a:rPr lang="fr-FR" dirty="0" smtClean="0"/>
              <a:t>rapport approximatif </a:t>
            </a:r>
            <a:r>
              <a:rPr lang="fr-FR" dirty="0"/>
              <a:t>de 10 fois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1520" y="3212976"/>
            <a:ext cx="4102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r-FR" dirty="0"/>
              <a:t>Le CMIP est un protocole plus sécurisé que le protocole SNMP, mais sa complexité exige un réseau dont les appareils doivent êtres assez performants.</a:t>
            </a:r>
            <a:br>
              <a:rPr lang="fr-FR" dirty="0"/>
            </a:br>
            <a:endParaRPr lang="fr-FR" dirty="0"/>
          </a:p>
        </p:txBody>
      </p:sp>
      <p:pic>
        <p:nvPicPr>
          <p:cNvPr id="5" name="Picture 2" descr="Résultat de recherche d'images pour &quot;réseaux intern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636913"/>
            <a:ext cx="4572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5576" y="476672"/>
            <a:ext cx="7920880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Les différentes versions de SNMP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382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b="1">
                <a:latin typeface="Verdana" pitchFamily="34" charset="0"/>
              </a:rPr>
              <a:t>  SNMPv1</a:t>
            </a:r>
            <a:r>
              <a:rPr lang="fr-FR" altLang="fr-FR" sz="2000">
                <a:latin typeface="Verdana" pitchFamily="34" charset="0"/>
              </a:rPr>
              <a:t> </a:t>
            </a:r>
            <a:r>
              <a:rPr lang="fr-FR" altLang="fr-FR" sz="1600">
                <a:latin typeface="Verdana" pitchFamily="34" charset="0"/>
              </a:rPr>
              <a:t>(ancien standard) : </a:t>
            </a:r>
            <a:r>
              <a:rPr lang="fr-FR" altLang="fr-FR" sz="2000">
                <a:latin typeface="Verdana" pitchFamily="34" charset="0"/>
              </a:rPr>
              <a:t>Première version apparue en 1989.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b="1">
                <a:latin typeface="Verdana" pitchFamily="34" charset="0"/>
              </a:rPr>
              <a:t>  SNMPsec</a:t>
            </a:r>
            <a:r>
              <a:rPr lang="fr-FR" altLang="fr-FR" sz="2000">
                <a:latin typeface="Verdana" pitchFamily="34" charset="0"/>
              </a:rPr>
              <a:t> </a:t>
            </a:r>
            <a:r>
              <a:rPr lang="fr-FR" altLang="fr-FR" sz="1600">
                <a:latin typeface="Verdana" pitchFamily="34" charset="0"/>
              </a:rPr>
              <a:t>(historique)</a:t>
            </a:r>
            <a:r>
              <a:rPr lang="fr-FR" altLang="fr-FR" sz="2000">
                <a:latin typeface="Verdana" pitchFamily="34" charset="0"/>
              </a:rPr>
              <a:t>: Ajout de sécurité par rapport à la   version 1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b="1">
                <a:latin typeface="Verdana" pitchFamily="34" charset="0"/>
              </a:rPr>
              <a:t>  SNMPv2p</a:t>
            </a:r>
            <a:r>
              <a:rPr lang="fr-FR" altLang="fr-FR" sz="2000">
                <a:latin typeface="Verdana" pitchFamily="34" charset="0"/>
              </a:rPr>
              <a:t> </a:t>
            </a:r>
            <a:r>
              <a:rPr lang="fr-FR" altLang="fr-FR" sz="1600">
                <a:latin typeface="Verdana" pitchFamily="34" charset="0"/>
              </a:rPr>
              <a:t>(historique)</a:t>
            </a:r>
            <a:r>
              <a:rPr lang="fr-FR" altLang="fr-FR" sz="2000">
                <a:latin typeface="Verdana" pitchFamily="34" charset="0"/>
              </a:rPr>
              <a:t> : Ajout de nouveau type de données.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b="1">
                <a:latin typeface="Verdana" pitchFamily="34" charset="0"/>
              </a:rPr>
              <a:t>  SNMPv2c</a:t>
            </a:r>
            <a:r>
              <a:rPr lang="fr-FR" altLang="fr-FR" sz="2000">
                <a:latin typeface="Verdana" pitchFamily="34" charset="0"/>
              </a:rPr>
              <a:t> </a:t>
            </a:r>
            <a:r>
              <a:rPr lang="fr-FR" altLang="fr-FR" sz="1600">
                <a:latin typeface="Verdana" pitchFamily="34" charset="0"/>
              </a:rPr>
              <a:t>(expérimental)</a:t>
            </a:r>
            <a:r>
              <a:rPr lang="fr-FR" altLang="fr-FR" sz="2000">
                <a:latin typeface="Verdana" pitchFamily="34" charset="0"/>
              </a:rPr>
              <a:t> : Amélioration des opérations du     protocole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b="1">
                <a:latin typeface="Verdana" pitchFamily="34" charset="0"/>
              </a:rPr>
              <a:t>  SNMPv2u</a:t>
            </a:r>
            <a:r>
              <a:rPr lang="fr-FR" altLang="fr-FR" sz="2000">
                <a:latin typeface="Verdana" pitchFamily="34" charset="0"/>
              </a:rPr>
              <a:t> </a:t>
            </a:r>
            <a:r>
              <a:rPr lang="fr-FR" altLang="fr-FR" sz="1600">
                <a:latin typeface="Verdana" pitchFamily="34" charset="0"/>
              </a:rPr>
              <a:t>(expérimental)</a:t>
            </a:r>
            <a:r>
              <a:rPr lang="fr-FR" altLang="fr-FR" sz="2000">
                <a:latin typeface="Verdana" pitchFamily="34" charset="0"/>
              </a:rPr>
              <a:t> : Implémente la version 2c en ajoutant la sécurité utilisateurs.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b="1">
                <a:latin typeface="Verdana" pitchFamily="34" charset="0"/>
              </a:rPr>
              <a:t>  SNMPv2*</a:t>
            </a:r>
            <a:r>
              <a:rPr lang="fr-FR" altLang="fr-FR" sz="2000">
                <a:latin typeface="Verdana" pitchFamily="34" charset="0"/>
              </a:rPr>
              <a:t> </a:t>
            </a:r>
            <a:r>
              <a:rPr lang="fr-FR" altLang="fr-FR" sz="1600">
                <a:latin typeface="Verdana" pitchFamily="34" charset="0"/>
              </a:rPr>
              <a:t>(expérimental)</a:t>
            </a:r>
            <a:r>
              <a:rPr lang="fr-FR" altLang="fr-FR" sz="2000">
                <a:latin typeface="Verdana" pitchFamily="34" charset="0"/>
              </a:rPr>
              <a:t> : Combinaison des meilleures parties de v2u et v2p.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altLang="fr-FR" sz="2000" b="1">
                <a:latin typeface="Verdana" pitchFamily="34" charset="0"/>
              </a:rPr>
              <a:t>  </a:t>
            </a:r>
            <a:r>
              <a:rPr lang="fr-FR" altLang="fr-FR" sz="2000" b="1">
                <a:solidFill>
                  <a:srgbClr val="FF0000"/>
                </a:solidFill>
                <a:latin typeface="Verdana" pitchFamily="34" charset="0"/>
              </a:rPr>
              <a:t>SNMPv3 </a:t>
            </a:r>
            <a:r>
              <a:rPr lang="fr-FR" altLang="fr-FR" sz="1600">
                <a:solidFill>
                  <a:srgbClr val="FF0000"/>
                </a:solidFill>
                <a:latin typeface="Verdana" pitchFamily="34" charset="0"/>
              </a:rPr>
              <a:t>(nouveau standard)</a:t>
            </a:r>
            <a:r>
              <a:rPr lang="fr-FR" altLang="fr-FR" sz="2000">
                <a:solidFill>
                  <a:srgbClr val="FF0000"/>
                </a:solidFill>
                <a:latin typeface="Verdana" pitchFamily="34" charset="0"/>
              </a:rPr>
              <a:t> : La sécurité avant tout.</a:t>
            </a:r>
          </a:p>
        </p:txBody>
      </p:sp>
    </p:spTree>
    <p:extLst>
      <p:ext uri="{BB962C8B-B14F-4D97-AF65-F5344CB8AC3E}">
        <p14:creationId xmlns:p14="http://schemas.microsoft.com/office/powerpoint/2010/main" val="14076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577516"/>
            <a:ext cx="7789333" cy="1155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i="0" smtClean="0">
                <a:solidFill>
                  <a:schemeClr val="accent2"/>
                </a:solidFill>
              </a:rPr>
              <a:t>Généralités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7066" y="1006892"/>
            <a:ext cx="8669867" cy="5654842"/>
          </a:xfrm>
        </p:spPr>
        <p:txBody>
          <a:bodyPr/>
          <a:lstStyle/>
          <a:p>
            <a:endParaRPr lang="fr-FR" altLang="fr-FR" dirty="0" smtClean="0"/>
          </a:p>
          <a:p>
            <a:r>
              <a:rPr lang="fr-FR" altLang="fr-FR" dirty="0" smtClean="0"/>
              <a:t>Le protocole SNMP comprend trois composantes :</a:t>
            </a:r>
          </a:p>
          <a:p>
            <a:pPr lvl="1"/>
            <a:endParaRPr lang="fr-FR" altLang="fr-FR" dirty="0" smtClean="0"/>
          </a:p>
        </p:txBody>
      </p:sp>
      <p:sp>
        <p:nvSpPr>
          <p:cNvPr id="23579" name="Text Box 7"/>
          <p:cNvSpPr txBox="1">
            <a:spLocks noChangeArrowheads="1"/>
          </p:cNvSpPr>
          <p:nvPr/>
        </p:nvSpPr>
        <p:spPr bwMode="auto">
          <a:xfrm>
            <a:off x="5801077" y="4280233"/>
            <a:ext cx="2555522" cy="9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station</a:t>
            </a:r>
          </a:p>
          <a:p>
            <a:pPr algn="ctr"/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d’administration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7879" y="2091992"/>
            <a:ext cx="2930877" cy="4290761"/>
            <a:chOff x="367" y="1391"/>
            <a:chExt cx="2077" cy="2853"/>
          </a:xfrm>
        </p:grpSpPr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367" y="2135"/>
              <a:ext cx="2077" cy="2109"/>
              <a:chOff x="814" y="2135"/>
              <a:chExt cx="2077" cy="2109"/>
            </a:xfrm>
          </p:grpSpPr>
          <p:pic>
            <p:nvPicPr>
              <p:cNvPr id="23563" name="Picture 1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" y="2135"/>
                <a:ext cx="906" cy="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564" name="Group 11"/>
              <p:cNvGrpSpPr>
                <a:grpSpLocks/>
              </p:cNvGrpSpPr>
              <p:nvPr/>
            </p:nvGrpSpPr>
            <p:grpSpPr bwMode="auto">
              <a:xfrm flipH="1">
                <a:off x="1706" y="3215"/>
                <a:ext cx="1185" cy="1029"/>
                <a:chOff x="593" y="1677"/>
                <a:chExt cx="708" cy="770"/>
              </a:xfrm>
            </p:grpSpPr>
            <p:sp>
              <p:nvSpPr>
                <p:cNvPr id="23565" name="Freeform 12"/>
                <p:cNvSpPr>
                  <a:spLocks/>
                </p:cNvSpPr>
                <p:nvPr/>
              </p:nvSpPr>
              <p:spPr bwMode="auto">
                <a:xfrm>
                  <a:off x="593" y="1696"/>
                  <a:ext cx="691" cy="735"/>
                </a:xfrm>
                <a:custGeom>
                  <a:avLst/>
                  <a:gdLst>
                    <a:gd name="T0" fmla="*/ 2007 w 2073"/>
                    <a:gd name="T1" fmla="*/ 492 h 2203"/>
                    <a:gd name="T2" fmla="*/ 2073 w 2073"/>
                    <a:gd name="T3" fmla="*/ 412 h 2203"/>
                    <a:gd name="T4" fmla="*/ 1909 w 2073"/>
                    <a:gd name="T5" fmla="*/ 222 h 2203"/>
                    <a:gd name="T6" fmla="*/ 1802 w 2073"/>
                    <a:gd name="T7" fmla="*/ 80 h 2203"/>
                    <a:gd name="T8" fmla="*/ 1638 w 2073"/>
                    <a:gd name="T9" fmla="*/ 0 h 2203"/>
                    <a:gd name="T10" fmla="*/ 1417 w 2073"/>
                    <a:gd name="T11" fmla="*/ 80 h 2203"/>
                    <a:gd name="T12" fmla="*/ 1359 w 2073"/>
                    <a:gd name="T13" fmla="*/ 248 h 2203"/>
                    <a:gd name="T14" fmla="*/ 1205 w 2073"/>
                    <a:gd name="T15" fmla="*/ 178 h 2203"/>
                    <a:gd name="T16" fmla="*/ 1032 w 2073"/>
                    <a:gd name="T17" fmla="*/ 182 h 2203"/>
                    <a:gd name="T18" fmla="*/ 876 w 2073"/>
                    <a:gd name="T19" fmla="*/ 297 h 2203"/>
                    <a:gd name="T20" fmla="*/ 731 w 2073"/>
                    <a:gd name="T21" fmla="*/ 244 h 2203"/>
                    <a:gd name="T22" fmla="*/ 558 w 2073"/>
                    <a:gd name="T23" fmla="*/ 253 h 2203"/>
                    <a:gd name="T24" fmla="*/ 398 w 2073"/>
                    <a:gd name="T25" fmla="*/ 434 h 2203"/>
                    <a:gd name="T26" fmla="*/ 376 w 2073"/>
                    <a:gd name="T27" fmla="*/ 545 h 2203"/>
                    <a:gd name="T28" fmla="*/ 217 w 2073"/>
                    <a:gd name="T29" fmla="*/ 599 h 2203"/>
                    <a:gd name="T30" fmla="*/ 198 w 2073"/>
                    <a:gd name="T31" fmla="*/ 1595 h 2203"/>
                    <a:gd name="T32" fmla="*/ 420 w 2073"/>
                    <a:gd name="T33" fmla="*/ 1768 h 2203"/>
                    <a:gd name="T34" fmla="*/ 181 w 2073"/>
                    <a:gd name="T35" fmla="*/ 1803 h 2203"/>
                    <a:gd name="T36" fmla="*/ 0 w 2073"/>
                    <a:gd name="T37" fmla="*/ 2150 h 2203"/>
                    <a:gd name="T38" fmla="*/ 225 w 2073"/>
                    <a:gd name="T39" fmla="*/ 2190 h 2203"/>
                    <a:gd name="T40" fmla="*/ 1399 w 2073"/>
                    <a:gd name="T41" fmla="*/ 2203 h 2203"/>
                    <a:gd name="T42" fmla="*/ 1674 w 2073"/>
                    <a:gd name="T43" fmla="*/ 1760 h 2203"/>
                    <a:gd name="T44" fmla="*/ 1900 w 2073"/>
                    <a:gd name="T45" fmla="*/ 1764 h 2203"/>
                    <a:gd name="T46" fmla="*/ 1892 w 2073"/>
                    <a:gd name="T47" fmla="*/ 1108 h 2203"/>
                    <a:gd name="T48" fmla="*/ 1749 w 2073"/>
                    <a:gd name="T49" fmla="*/ 860 h 2203"/>
                    <a:gd name="T50" fmla="*/ 1766 w 2073"/>
                    <a:gd name="T51" fmla="*/ 572 h 2203"/>
                    <a:gd name="T52" fmla="*/ 1984 w 2073"/>
                    <a:gd name="T53" fmla="*/ 695 h 2203"/>
                    <a:gd name="T54" fmla="*/ 2007 w 2073"/>
                    <a:gd name="T55" fmla="*/ 492 h 2203"/>
                    <a:gd name="T56" fmla="*/ 2007 w 2073"/>
                    <a:gd name="T57" fmla="*/ 492 h 220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073"/>
                    <a:gd name="T88" fmla="*/ 0 h 2203"/>
                    <a:gd name="T89" fmla="*/ 2073 w 2073"/>
                    <a:gd name="T90" fmla="*/ 2203 h 220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073" h="2203">
                      <a:moveTo>
                        <a:pt x="2007" y="492"/>
                      </a:moveTo>
                      <a:lnTo>
                        <a:pt x="2073" y="412"/>
                      </a:lnTo>
                      <a:lnTo>
                        <a:pt x="1909" y="222"/>
                      </a:lnTo>
                      <a:lnTo>
                        <a:pt x="1802" y="80"/>
                      </a:lnTo>
                      <a:lnTo>
                        <a:pt x="1638" y="0"/>
                      </a:lnTo>
                      <a:lnTo>
                        <a:pt x="1417" y="80"/>
                      </a:lnTo>
                      <a:lnTo>
                        <a:pt x="1359" y="248"/>
                      </a:lnTo>
                      <a:lnTo>
                        <a:pt x="1205" y="178"/>
                      </a:lnTo>
                      <a:lnTo>
                        <a:pt x="1032" y="182"/>
                      </a:lnTo>
                      <a:lnTo>
                        <a:pt x="876" y="297"/>
                      </a:lnTo>
                      <a:lnTo>
                        <a:pt x="731" y="244"/>
                      </a:lnTo>
                      <a:lnTo>
                        <a:pt x="558" y="253"/>
                      </a:lnTo>
                      <a:lnTo>
                        <a:pt x="398" y="434"/>
                      </a:lnTo>
                      <a:lnTo>
                        <a:pt x="376" y="545"/>
                      </a:lnTo>
                      <a:lnTo>
                        <a:pt x="217" y="599"/>
                      </a:lnTo>
                      <a:lnTo>
                        <a:pt x="198" y="1595"/>
                      </a:lnTo>
                      <a:lnTo>
                        <a:pt x="420" y="1768"/>
                      </a:lnTo>
                      <a:lnTo>
                        <a:pt x="181" y="1803"/>
                      </a:lnTo>
                      <a:lnTo>
                        <a:pt x="0" y="2150"/>
                      </a:lnTo>
                      <a:lnTo>
                        <a:pt x="225" y="2190"/>
                      </a:lnTo>
                      <a:lnTo>
                        <a:pt x="1399" y="2203"/>
                      </a:lnTo>
                      <a:lnTo>
                        <a:pt x="1674" y="1760"/>
                      </a:lnTo>
                      <a:lnTo>
                        <a:pt x="1900" y="1764"/>
                      </a:lnTo>
                      <a:lnTo>
                        <a:pt x="1892" y="1108"/>
                      </a:lnTo>
                      <a:lnTo>
                        <a:pt x="1749" y="860"/>
                      </a:lnTo>
                      <a:lnTo>
                        <a:pt x="1766" y="572"/>
                      </a:lnTo>
                      <a:lnTo>
                        <a:pt x="1984" y="695"/>
                      </a:lnTo>
                      <a:lnTo>
                        <a:pt x="2007" y="4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66" name="Freeform 13"/>
                <p:cNvSpPr>
                  <a:spLocks/>
                </p:cNvSpPr>
                <p:nvPr/>
              </p:nvSpPr>
              <p:spPr bwMode="auto">
                <a:xfrm>
                  <a:off x="726" y="1908"/>
                  <a:ext cx="237" cy="270"/>
                </a:xfrm>
                <a:custGeom>
                  <a:avLst/>
                  <a:gdLst>
                    <a:gd name="T0" fmla="*/ 239 w 713"/>
                    <a:gd name="T1" fmla="*/ 811 h 811"/>
                    <a:gd name="T2" fmla="*/ 116 w 713"/>
                    <a:gd name="T3" fmla="*/ 545 h 811"/>
                    <a:gd name="T4" fmla="*/ 173 w 713"/>
                    <a:gd name="T5" fmla="*/ 283 h 811"/>
                    <a:gd name="T6" fmla="*/ 434 w 713"/>
                    <a:gd name="T7" fmla="*/ 172 h 811"/>
                    <a:gd name="T8" fmla="*/ 572 w 713"/>
                    <a:gd name="T9" fmla="*/ 474 h 811"/>
                    <a:gd name="T10" fmla="*/ 421 w 713"/>
                    <a:gd name="T11" fmla="*/ 784 h 811"/>
                    <a:gd name="T12" fmla="*/ 713 w 713"/>
                    <a:gd name="T13" fmla="*/ 692 h 811"/>
                    <a:gd name="T14" fmla="*/ 700 w 713"/>
                    <a:gd name="T15" fmla="*/ 0 h 811"/>
                    <a:gd name="T16" fmla="*/ 58 w 713"/>
                    <a:gd name="T17" fmla="*/ 111 h 811"/>
                    <a:gd name="T18" fmla="*/ 0 w 713"/>
                    <a:gd name="T19" fmla="*/ 333 h 811"/>
                    <a:gd name="T20" fmla="*/ 0 w 713"/>
                    <a:gd name="T21" fmla="*/ 806 h 811"/>
                    <a:gd name="T22" fmla="*/ 239 w 713"/>
                    <a:gd name="T23" fmla="*/ 811 h 811"/>
                    <a:gd name="T24" fmla="*/ 239 w 713"/>
                    <a:gd name="T25" fmla="*/ 811 h 8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13"/>
                    <a:gd name="T40" fmla="*/ 0 h 811"/>
                    <a:gd name="T41" fmla="*/ 713 w 713"/>
                    <a:gd name="T42" fmla="*/ 811 h 8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13" h="811">
                      <a:moveTo>
                        <a:pt x="239" y="811"/>
                      </a:moveTo>
                      <a:lnTo>
                        <a:pt x="116" y="545"/>
                      </a:lnTo>
                      <a:lnTo>
                        <a:pt x="173" y="283"/>
                      </a:lnTo>
                      <a:lnTo>
                        <a:pt x="434" y="172"/>
                      </a:lnTo>
                      <a:lnTo>
                        <a:pt x="572" y="474"/>
                      </a:lnTo>
                      <a:lnTo>
                        <a:pt x="421" y="784"/>
                      </a:lnTo>
                      <a:lnTo>
                        <a:pt x="713" y="692"/>
                      </a:lnTo>
                      <a:lnTo>
                        <a:pt x="700" y="0"/>
                      </a:lnTo>
                      <a:lnTo>
                        <a:pt x="58" y="111"/>
                      </a:lnTo>
                      <a:lnTo>
                        <a:pt x="0" y="333"/>
                      </a:lnTo>
                      <a:lnTo>
                        <a:pt x="0" y="806"/>
                      </a:lnTo>
                      <a:lnTo>
                        <a:pt x="239" y="811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67" name="Freeform 14"/>
                <p:cNvSpPr>
                  <a:spLocks/>
                </p:cNvSpPr>
                <p:nvPr/>
              </p:nvSpPr>
              <p:spPr bwMode="auto">
                <a:xfrm>
                  <a:off x="605" y="2295"/>
                  <a:ext cx="429" cy="122"/>
                </a:xfrm>
                <a:custGeom>
                  <a:avLst/>
                  <a:gdLst>
                    <a:gd name="T0" fmla="*/ 208 w 1289"/>
                    <a:gd name="T1" fmla="*/ 22 h 367"/>
                    <a:gd name="T2" fmla="*/ 0 w 1289"/>
                    <a:gd name="T3" fmla="*/ 346 h 367"/>
                    <a:gd name="T4" fmla="*/ 1200 w 1289"/>
                    <a:gd name="T5" fmla="*/ 367 h 367"/>
                    <a:gd name="T6" fmla="*/ 1289 w 1289"/>
                    <a:gd name="T7" fmla="*/ 111 h 367"/>
                    <a:gd name="T8" fmla="*/ 545 w 1289"/>
                    <a:gd name="T9" fmla="*/ 0 h 367"/>
                    <a:gd name="T10" fmla="*/ 208 w 1289"/>
                    <a:gd name="T11" fmla="*/ 22 h 367"/>
                    <a:gd name="T12" fmla="*/ 208 w 1289"/>
                    <a:gd name="T13" fmla="*/ 22 h 3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9"/>
                    <a:gd name="T22" fmla="*/ 0 h 367"/>
                    <a:gd name="T23" fmla="*/ 1289 w 1289"/>
                    <a:gd name="T24" fmla="*/ 367 h 3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9" h="367">
                      <a:moveTo>
                        <a:pt x="208" y="22"/>
                      </a:moveTo>
                      <a:lnTo>
                        <a:pt x="0" y="346"/>
                      </a:lnTo>
                      <a:lnTo>
                        <a:pt x="1200" y="367"/>
                      </a:lnTo>
                      <a:lnTo>
                        <a:pt x="1289" y="111"/>
                      </a:lnTo>
                      <a:lnTo>
                        <a:pt x="545" y="0"/>
                      </a:lnTo>
                      <a:lnTo>
                        <a:pt x="208" y="22"/>
                      </a:lnTo>
                      <a:close/>
                    </a:path>
                  </a:pathLst>
                </a:custGeom>
                <a:solidFill>
                  <a:srgbClr val="FF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68" name="Freeform 15"/>
                <p:cNvSpPr>
                  <a:spLocks/>
                </p:cNvSpPr>
                <p:nvPr/>
              </p:nvSpPr>
              <p:spPr bwMode="auto">
                <a:xfrm>
                  <a:off x="612" y="2131"/>
                  <a:ext cx="588" cy="302"/>
                </a:xfrm>
                <a:custGeom>
                  <a:avLst/>
                  <a:gdLst>
                    <a:gd name="T0" fmla="*/ 203 w 1763"/>
                    <a:gd name="T1" fmla="*/ 0 h 908"/>
                    <a:gd name="T2" fmla="*/ 186 w 1763"/>
                    <a:gd name="T3" fmla="*/ 319 h 908"/>
                    <a:gd name="T4" fmla="*/ 248 w 1763"/>
                    <a:gd name="T5" fmla="*/ 390 h 908"/>
                    <a:gd name="T6" fmla="*/ 1250 w 1763"/>
                    <a:gd name="T7" fmla="*/ 625 h 908"/>
                    <a:gd name="T8" fmla="*/ 1187 w 1763"/>
                    <a:gd name="T9" fmla="*/ 784 h 908"/>
                    <a:gd name="T10" fmla="*/ 0 w 1763"/>
                    <a:gd name="T11" fmla="*/ 851 h 908"/>
                    <a:gd name="T12" fmla="*/ 102 w 1763"/>
                    <a:gd name="T13" fmla="*/ 900 h 908"/>
                    <a:gd name="T14" fmla="*/ 1365 w 1763"/>
                    <a:gd name="T15" fmla="*/ 908 h 908"/>
                    <a:gd name="T16" fmla="*/ 1733 w 1763"/>
                    <a:gd name="T17" fmla="*/ 793 h 908"/>
                    <a:gd name="T18" fmla="*/ 1763 w 1763"/>
                    <a:gd name="T19" fmla="*/ 651 h 908"/>
                    <a:gd name="T20" fmla="*/ 1143 w 1763"/>
                    <a:gd name="T21" fmla="*/ 36 h 908"/>
                    <a:gd name="T22" fmla="*/ 394 w 1763"/>
                    <a:gd name="T23" fmla="*/ 217 h 908"/>
                    <a:gd name="T24" fmla="*/ 314 w 1763"/>
                    <a:gd name="T25" fmla="*/ 213 h 908"/>
                    <a:gd name="T26" fmla="*/ 203 w 1763"/>
                    <a:gd name="T27" fmla="*/ 0 h 908"/>
                    <a:gd name="T28" fmla="*/ 203 w 1763"/>
                    <a:gd name="T29" fmla="*/ 0 h 90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63"/>
                    <a:gd name="T46" fmla="*/ 0 h 908"/>
                    <a:gd name="T47" fmla="*/ 1763 w 1763"/>
                    <a:gd name="T48" fmla="*/ 908 h 90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63" h="908">
                      <a:moveTo>
                        <a:pt x="203" y="0"/>
                      </a:moveTo>
                      <a:lnTo>
                        <a:pt x="186" y="319"/>
                      </a:lnTo>
                      <a:lnTo>
                        <a:pt x="248" y="390"/>
                      </a:lnTo>
                      <a:lnTo>
                        <a:pt x="1250" y="625"/>
                      </a:lnTo>
                      <a:lnTo>
                        <a:pt x="1187" y="784"/>
                      </a:lnTo>
                      <a:lnTo>
                        <a:pt x="0" y="851"/>
                      </a:lnTo>
                      <a:lnTo>
                        <a:pt x="102" y="900"/>
                      </a:lnTo>
                      <a:lnTo>
                        <a:pt x="1365" y="908"/>
                      </a:lnTo>
                      <a:lnTo>
                        <a:pt x="1733" y="793"/>
                      </a:lnTo>
                      <a:lnTo>
                        <a:pt x="1763" y="651"/>
                      </a:lnTo>
                      <a:lnTo>
                        <a:pt x="1143" y="36"/>
                      </a:lnTo>
                      <a:lnTo>
                        <a:pt x="394" y="217"/>
                      </a:lnTo>
                      <a:lnTo>
                        <a:pt x="314" y="213"/>
                      </a:ln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rgbClr val="D1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69" name="Freeform 16"/>
                <p:cNvSpPr>
                  <a:spLocks/>
                </p:cNvSpPr>
                <p:nvPr/>
              </p:nvSpPr>
              <p:spPr bwMode="auto">
                <a:xfrm>
                  <a:off x="675" y="1820"/>
                  <a:ext cx="553" cy="463"/>
                </a:xfrm>
                <a:custGeom>
                  <a:avLst/>
                  <a:gdLst>
                    <a:gd name="T0" fmla="*/ 0 w 1658"/>
                    <a:gd name="T1" fmla="*/ 1162 h 1388"/>
                    <a:gd name="T2" fmla="*/ 36 w 1658"/>
                    <a:gd name="T3" fmla="*/ 280 h 1388"/>
                    <a:gd name="T4" fmla="*/ 1050 w 1658"/>
                    <a:gd name="T5" fmla="*/ 0 h 1388"/>
                    <a:gd name="T6" fmla="*/ 1312 w 1658"/>
                    <a:gd name="T7" fmla="*/ 289 h 1388"/>
                    <a:gd name="T8" fmla="*/ 1658 w 1658"/>
                    <a:gd name="T9" fmla="*/ 772 h 1388"/>
                    <a:gd name="T10" fmla="*/ 1649 w 1658"/>
                    <a:gd name="T11" fmla="*/ 1388 h 1388"/>
                    <a:gd name="T12" fmla="*/ 1050 w 1658"/>
                    <a:gd name="T13" fmla="*/ 1117 h 1388"/>
                    <a:gd name="T14" fmla="*/ 930 w 1658"/>
                    <a:gd name="T15" fmla="*/ 1140 h 1388"/>
                    <a:gd name="T16" fmla="*/ 935 w 1658"/>
                    <a:gd name="T17" fmla="*/ 182 h 1388"/>
                    <a:gd name="T18" fmla="*/ 151 w 1658"/>
                    <a:gd name="T19" fmla="*/ 390 h 1388"/>
                    <a:gd name="T20" fmla="*/ 134 w 1658"/>
                    <a:gd name="T21" fmla="*/ 1179 h 1388"/>
                    <a:gd name="T22" fmla="*/ 0 w 1658"/>
                    <a:gd name="T23" fmla="*/ 1162 h 1388"/>
                    <a:gd name="T24" fmla="*/ 0 w 1658"/>
                    <a:gd name="T25" fmla="*/ 1162 h 13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8"/>
                    <a:gd name="T40" fmla="*/ 0 h 1388"/>
                    <a:gd name="T41" fmla="*/ 1658 w 1658"/>
                    <a:gd name="T42" fmla="*/ 1388 h 138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8" h="1388">
                      <a:moveTo>
                        <a:pt x="0" y="1162"/>
                      </a:moveTo>
                      <a:lnTo>
                        <a:pt x="36" y="280"/>
                      </a:lnTo>
                      <a:lnTo>
                        <a:pt x="1050" y="0"/>
                      </a:lnTo>
                      <a:lnTo>
                        <a:pt x="1312" y="289"/>
                      </a:lnTo>
                      <a:lnTo>
                        <a:pt x="1658" y="772"/>
                      </a:lnTo>
                      <a:lnTo>
                        <a:pt x="1649" y="1388"/>
                      </a:lnTo>
                      <a:lnTo>
                        <a:pt x="1050" y="1117"/>
                      </a:lnTo>
                      <a:lnTo>
                        <a:pt x="930" y="1140"/>
                      </a:lnTo>
                      <a:lnTo>
                        <a:pt x="935" y="182"/>
                      </a:lnTo>
                      <a:lnTo>
                        <a:pt x="151" y="390"/>
                      </a:lnTo>
                      <a:lnTo>
                        <a:pt x="134" y="1179"/>
                      </a:lnTo>
                      <a:lnTo>
                        <a:pt x="0" y="1162"/>
                      </a:lnTo>
                      <a:close/>
                    </a:path>
                  </a:pathLst>
                </a:custGeom>
                <a:solidFill>
                  <a:srgbClr val="D1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70" name="Freeform 17"/>
                <p:cNvSpPr>
                  <a:spLocks/>
                </p:cNvSpPr>
                <p:nvPr/>
              </p:nvSpPr>
              <p:spPr bwMode="auto">
                <a:xfrm>
                  <a:off x="720" y="1688"/>
                  <a:ext cx="568" cy="181"/>
                </a:xfrm>
                <a:custGeom>
                  <a:avLst/>
                  <a:gdLst>
                    <a:gd name="T0" fmla="*/ 0 w 1705"/>
                    <a:gd name="T1" fmla="*/ 540 h 544"/>
                    <a:gd name="T2" fmla="*/ 173 w 1705"/>
                    <a:gd name="T3" fmla="*/ 377 h 544"/>
                    <a:gd name="T4" fmla="*/ 372 w 1705"/>
                    <a:gd name="T5" fmla="*/ 354 h 544"/>
                    <a:gd name="T6" fmla="*/ 447 w 1705"/>
                    <a:gd name="T7" fmla="*/ 385 h 544"/>
                    <a:gd name="T8" fmla="*/ 602 w 1705"/>
                    <a:gd name="T9" fmla="*/ 345 h 544"/>
                    <a:gd name="T10" fmla="*/ 708 w 1705"/>
                    <a:gd name="T11" fmla="*/ 274 h 544"/>
                    <a:gd name="T12" fmla="*/ 845 w 1705"/>
                    <a:gd name="T13" fmla="*/ 292 h 544"/>
                    <a:gd name="T14" fmla="*/ 1005 w 1705"/>
                    <a:gd name="T15" fmla="*/ 257 h 544"/>
                    <a:gd name="T16" fmla="*/ 1058 w 1705"/>
                    <a:gd name="T17" fmla="*/ 292 h 544"/>
                    <a:gd name="T18" fmla="*/ 1050 w 1705"/>
                    <a:gd name="T19" fmla="*/ 154 h 544"/>
                    <a:gd name="T20" fmla="*/ 1200 w 1705"/>
                    <a:gd name="T21" fmla="*/ 106 h 544"/>
                    <a:gd name="T22" fmla="*/ 1359 w 1705"/>
                    <a:gd name="T23" fmla="*/ 110 h 544"/>
                    <a:gd name="T24" fmla="*/ 1404 w 1705"/>
                    <a:gd name="T25" fmla="*/ 261 h 544"/>
                    <a:gd name="T26" fmla="*/ 1545 w 1705"/>
                    <a:gd name="T27" fmla="*/ 306 h 544"/>
                    <a:gd name="T28" fmla="*/ 1639 w 1705"/>
                    <a:gd name="T29" fmla="*/ 416 h 544"/>
                    <a:gd name="T30" fmla="*/ 1639 w 1705"/>
                    <a:gd name="T31" fmla="*/ 544 h 544"/>
                    <a:gd name="T32" fmla="*/ 1705 w 1705"/>
                    <a:gd name="T33" fmla="*/ 465 h 544"/>
                    <a:gd name="T34" fmla="*/ 1665 w 1705"/>
                    <a:gd name="T35" fmla="*/ 296 h 544"/>
                    <a:gd name="T36" fmla="*/ 1470 w 1705"/>
                    <a:gd name="T37" fmla="*/ 221 h 544"/>
                    <a:gd name="T38" fmla="*/ 1475 w 1705"/>
                    <a:gd name="T39" fmla="*/ 146 h 544"/>
                    <a:gd name="T40" fmla="*/ 1342 w 1705"/>
                    <a:gd name="T41" fmla="*/ 17 h 544"/>
                    <a:gd name="T42" fmla="*/ 1142 w 1705"/>
                    <a:gd name="T43" fmla="*/ 0 h 544"/>
                    <a:gd name="T44" fmla="*/ 1018 w 1705"/>
                    <a:gd name="T45" fmla="*/ 39 h 544"/>
                    <a:gd name="T46" fmla="*/ 974 w 1705"/>
                    <a:gd name="T47" fmla="*/ 230 h 544"/>
                    <a:gd name="T48" fmla="*/ 810 w 1705"/>
                    <a:gd name="T49" fmla="*/ 186 h 544"/>
                    <a:gd name="T50" fmla="*/ 647 w 1705"/>
                    <a:gd name="T51" fmla="*/ 186 h 544"/>
                    <a:gd name="T52" fmla="*/ 482 w 1705"/>
                    <a:gd name="T53" fmla="*/ 323 h 544"/>
                    <a:gd name="T54" fmla="*/ 358 w 1705"/>
                    <a:gd name="T55" fmla="*/ 257 h 544"/>
                    <a:gd name="T56" fmla="*/ 173 w 1705"/>
                    <a:gd name="T57" fmla="*/ 261 h 544"/>
                    <a:gd name="T58" fmla="*/ 47 w 1705"/>
                    <a:gd name="T59" fmla="*/ 336 h 544"/>
                    <a:gd name="T60" fmla="*/ 0 w 1705"/>
                    <a:gd name="T61" fmla="*/ 540 h 544"/>
                    <a:gd name="T62" fmla="*/ 0 w 1705"/>
                    <a:gd name="T63" fmla="*/ 540 h 5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05"/>
                    <a:gd name="T97" fmla="*/ 0 h 544"/>
                    <a:gd name="T98" fmla="*/ 1705 w 1705"/>
                    <a:gd name="T99" fmla="*/ 544 h 5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05" h="544">
                      <a:moveTo>
                        <a:pt x="0" y="540"/>
                      </a:moveTo>
                      <a:lnTo>
                        <a:pt x="173" y="377"/>
                      </a:lnTo>
                      <a:lnTo>
                        <a:pt x="372" y="354"/>
                      </a:lnTo>
                      <a:lnTo>
                        <a:pt x="447" y="385"/>
                      </a:lnTo>
                      <a:lnTo>
                        <a:pt x="602" y="345"/>
                      </a:lnTo>
                      <a:lnTo>
                        <a:pt x="708" y="274"/>
                      </a:lnTo>
                      <a:lnTo>
                        <a:pt x="845" y="292"/>
                      </a:lnTo>
                      <a:lnTo>
                        <a:pt x="1005" y="257"/>
                      </a:lnTo>
                      <a:lnTo>
                        <a:pt x="1058" y="292"/>
                      </a:lnTo>
                      <a:lnTo>
                        <a:pt x="1050" y="154"/>
                      </a:lnTo>
                      <a:lnTo>
                        <a:pt x="1200" y="106"/>
                      </a:lnTo>
                      <a:lnTo>
                        <a:pt x="1359" y="110"/>
                      </a:lnTo>
                      <a:lnTo>
                        <a:pt x="1404" y="261"/>
                      </a:lnTo>
                      <a:lnTo>
                        <a:pt x="1545" y="306"/>
                      </a:lnTo>
                      <a:lnTo>
                        <a:pt x="1639" y="416"/>
                      </a:lnTo>
                      <a:lnTo>
                        <a:pt x="1639" y="544"/>
                      </a:lnTo>
                      <a:lnTo>
                        <a:pt x="1705" y="465"/>
                      </a:lnTo>
                      <a:lnTo>
                        <a:pt x="1665" y="296"/>
                      </a:lnTo>
                      <a:lnTo>
                        <a:pt x="1470" y="221"/>
                      </a:lnTo>
                      <a:lnTo>
                        <a:pt x="1475" y="146"/>
                      </a:lnTo>
                      <a:lnTo>
                        <a:pt x="1342" y="17"/>
                      </a:lnTo>
                      <a:lnTo>
                        <a:pt x="1142" y="0"/>
                      </a:lnTo>
                      <a:lnTo>
                        <a:pt x="1018" y="39"/>
                      </a:lnTo>
                      <a:lnTo>
                        <a:pt x="974" y="230"/>
                      </a:lnTo>
                      <a:lnTo>
                        <a:pt x="810" y="186"/>
                      </a:lnTo>
                      <a:lnTo>
                        <a:pt x="647" y="186"/>
                      </a:lnTo>
                      <a:lnTo>
                        <a:pt x="482" y="323"/>
                      </a:lnTo>
                      <a:lnTo>
                        <a:pt x="358" y="257"/>
                      </a:lnTo>
                      <a:lnTo>
                        <a:pt x="173" y="261"/>
                      </a:lnTo>
                      <a:lnTo>
                        <a:pt x="47" y="336"/>
                      </a:lnTo>
                      <a:lnTo>
                        <a:pt x="0" y="540"/>
                      </a:lnTo>
                      <a:close/>
                    </a:path>
                  </a:pathLst>
                </a:custGeom>
                <a:solidFill>
                  <a:srgbClr val="9DE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71" name="Freeform 18"/>
                <p:cNvSpPr>
                  <a:spLocks/>
                </p:cNvSpPr>
                <p:nvPr/>
              </p:nvSpPr>
              <p:spPr bwMode="auto">
                <a:xfrm>
                  <a:off x="718" y="1877"/>
                  <a:ext cx="257" cy="319"/>
                </a:xfrm>
                <a:custGeom>
                  <a:avLst/>
                  <a:gdLst>
                    <a:gd name="T0" fmla="*/ 80 w 769"/>
                    <a:gd name="T1" fmla="*/ 157 h 955"/>
                    <a:gd name="T2" fmla="*/ 769 w 769"/>
                    <a:gd name="T3" fmla="*/ 0 h 955"/>
                    <a:gd name="T4" fmla="*/ 769 w 769"/>
                    <a:gd name="T5" fmla="*/ 793 h 955"/>
                    <a:gd name="T6" fmla="*/ 493 w 769"/>
                    <a:gd name="T7" fmla="*/ 867 h 955"/>
                    <a:gd name="T8" fmla="*/ 710 w 769"/>
                    <a:gd name="T9" fmla="*/ 749 h 955"/>
                    <a:gd name="T10" fmla="*/ 705 w 769"/>
                    <a:gd name="T11" fmla="*/ 147 h 955"/>
                    <a:gd name="T12" fmla="*/ 635 w 769"/>
                    <a:gd name="T13" fmla="*/ 104 h 955"/>
                    <a:gd name="T14" fmla="*/ 158 w 769"/>
                    <a:gd name="T15" fmla="*/ 227 h 955"/>
                    <a:gd name="T16" fmla="*/ 50 w 769"/>
                    <a:gd name="T17" fmla="*/ 414 h 955"/>
                    <a:gd name="T18" fmla="*/ 94 w 769"/>
                    <a:gd name="T19" fmla="*/ 832 h 955"/>
                    <a:gd name="T20" fmla="*/ 296 w 769"/>
                    <a:gd name="T21" fmla="*/ 916 h 955"/>
                    <a:gd name="T22" fmla="*/ 55 w 769"/>
                    <a:gd name="T23" fmla="*/ 955 h 955"/>
                    <a:gd name="T24" fmla="*/ 0 w 769"/>
                    <a:gd name="T25" fmla="*/ 916 h 955"/>
                    <a:gd name="T26" fmla="*/ 0 w 769"/>
                    <a:gd name="T27" fmla="*/ 216 h 955"/>
                    <a:gd name="T28" fmla="*/ 80 w 769"/>
                    <a:gd name="T29" fmla="*/ 157 h 955"/>
                    <a:gd name="T30" fmla="*/ 80 w 769"/>
                    <a:gd name="T31" fmla="*/ 157 h 9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9"/>
                    <a:gd name="T49" fmla="*/ 0 h 955"/>
                    <a:gd name="T50" fmla="*/ 769 w 769"/>
                    <a:gd name="T51" fmla="*/ 955 h 9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9" h="955">
                      <a:moveTo>
                        <a:pt x="80" y="157"/>
                      </a:moveTo>
                      <a:lnTo>
                        <a:pt x="769" y="0"/>
                      </a:lnTo>
                      <a:lnTo>
                        <a:pt x="769" y="793"/>
                      </a:lnTo>
                      <a:lnTo>
                        <a:pt x="493" y="867"/>
                      </a:lnTo>
                      <a:lnTo>
                        <a:pt x="710" y="749"/>
                      </a:lnTo>
                      <a:lnTo>
                        <a:pt x="705" y="147"/>
                      </a:lnTo>
                      <a:lnTo>
                        <a:pt x="635" y="104"/>
                      </a:lnTo>
                      <a:lnTo>
                        <a:pt x="158" y="227"/>
                      </a:lnTo>
                      <a:lnTo>
                        <a:pt x="50" y="414"/>
                      </a:lnTo>
                      <a:lnTo>
                        <a:pt x="94" y="832"/>
                      </a:lnTo>
                      <a:lnTo>
                        <a:pt x="296" y="916"/>
                      </a:lnTo>
                      <a:lnTo>
                        <a:pt x="55" y="955"/>
                      </a:lnTo>
                      <a:lnTo>
                        <a:pt x="0" y="916"/>
                      </a:lnTo>
                      <a:lnTo>
                        <a:pt x="0" y="216"/>
                      </a:lnTo>
                      <a:lnTo>
                        <a:pt x="80" y="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72" name="Freeform 19"/>
                <p:cNvSpPr>
                  <a:spLocks/>
                </p:cNvSpPr>
                <p:nvPr/>
              </p:nvSpPr>
              <p:spPr bwMode="auto">
                <a:xfrm>
                  <a:off x="681" y="2296"/>
                  <a:ext cx="344" cy="103"/>
                </a:xfrm>
                <a:custGeom>
                  <a:avLst/>
                  <a:gdLst>
                    <a:gd name="T0" fmla="*/ 0 w 1033"/>
                    <a:gd name="T1" fmla="*/ 94 h 310"/>
                    <a:gd name="T2" fmla="*/ 1033 w 1033"/>
                    <a:gd name="T3" fmla="*/ 0 h 310"/>
                    <a:gd name="T4" fmla="*/ 867 w 1033"/>
                    <a:gd name="T5" fmla="*/ 266 h 310"/>
                    <a:gd name="T6" fmla="*/ 5 w 1033"/>
                    <a:gd name="T7" fmla="*/ 310 h 310"/>
                    <a:gd name="T8" fmla="*/ 801 w 1033"/>
                    <a:gd name="T9" fmla="*/ 207 h 310"/>
                    <a:gd name="T10" fmla="*/ 379 w 1033"/>
                    <a:gd name="T11" fmla="*/ 192 h 310"/>
                    <a:gd name="T12" fmla="*/ 846 w 1033"/>
                    <a:gd name="T13" fmla="*/ 99 h 310"/>
                    <a:gd name="T14" fmla="*/ 0 w 1033"/>
                    <a:gd name="T15" fmla="*/ 94 h 310"/>
                    <a:gd name="T16" fmla="*/ 0 w 1033"/>
                    <a:gd name="T17" fmla="*/ 94 h 3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3"/>
                    <a:gd name="T28" fmla="*/ 0 h 310"/>
                    <a:gd name="T29" fmla="*/ 1033 w 1033"/>
                    <a:gd name="T30" fmla="*/ 310 h 3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3" h="310">
                      <a:moveTo>
                        <a:pt x="0" y="94"/>
                      </a:moveTo>
                      <a:lnTo>
                        <a:pt x="1033" y="0"/>
                      </a:lnTo>
                      <a:lnTo>
                        <a:pt x="867" y="266"/>
                      </a:lnTo>
                      <a:lnTo>
                        <a:pt x="5" y="310"/>
                      </a:lnTo>
                      <a:lnTo>
                        <a:pt x="801" y="207"/>
                      </a:lnTo>
                      <a:lnTo>
                        <a:pt x="379" y="192"/>
                      </a:lnTo>
                      <a:lnTo>
                        <a:pt x="846" y="99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73" name="Freeform 20"/>
                <p:cNvSpPr>
                  <a:spLocks/>
                </p:cNvSpPr>
                <p:nvPr/>
              </p:nvSpPr>
              <p:spPr bwMode="auto">
                <a:xfrm>
                  <a:off x="722" y="1677"/>
                  <a:ext cx="579" cy="177"/>
                </a:xfrm>
                <a:custGeom>
                  <a:avLst/>
                  <a:gdLst>
                    <a:gd name="T0" fmla="*/ 0 w 1738"/>
                    <a:gd name="T1" fmla="*/ 518 h 532"/>
                    <a:gd name="T2" fmla="*/ 39 w 1738"/>
                    <a:gd name="T3" fmla="*/ 365 h 532"/>
                    <a:gd name="T4" fmla="*/ 196 w 1738"/>
                    <a:gd name="T5" fmla="*/ 266 h 532"/>
                    <a:gd name="T6" fmla="*/ 354 w 1738"/>
                    <a:gd name="T7" fmla="*/ 261 h 532"/>
                    <a:gd name="T8" fmla="*/ 482 w 1738"/>
                    <a:gd name="T9" fmla="*/ 330 h 532"/>
                    <a:gd name="T10" fmla="*/ 576 w 1738"/>
                    <a:gd name="T11" fmla="*/ 246 h 532"/>
                    <a:gd name="T12" fmla="*/ 678 w 1738"/>
                    <a:gd name="T13" fmla="*/ 192 h 532"/>
                    <a:gd name="T14" fmla="*/ 856 w 1738"/>
                    <a:gd name="T15" fmla="*/ 202 h 532"/>
                    <a:gd name="T16" fmla="*/ 940 w 1738"/>
                    <a:gd name="T17" fmla="*/ 241 h 532"/>
                    <a:gd name="T18" fmla="*/ 950 w 1738"/>
                    <a:gd name="T19" fmla="*/ 123 h 532"/>
                    <a:gd name="T20" fmla="*/ 1068 w 1738"/>
                    <a:gd name="T21" fmla="*/ 15 h 532"/>
                    <a:gd name="T22" fmla="*/ 1181 w 1738"/>
                    <a:gd name="T23" fmla="*/ 0 h 532"/>
                    <a:gd name="T24" fmla="*/ 1378 w 1738"/>
                    <a:gd name="T25" fmla="*/ 30 h 532"/>
                    <a:gd name="T26" fmla="*/ 1511 w 1738"/>
                    <a:gd name="T27" fmla="*/ 197 h 532"/>
                    <a:gd name="T28" fmla="*/ 1502 w 1738"/>
                    <a:gd name="T29" fmla="*/ 241 h 532"/>
                    <a:gd name="T30" fmla="*/ 1630 w 1738"/>
                    <a:gd name="T31" fmla="*/ 282 h 532"/>
                    <a:gd name="T32" fmla="*/ 1738 w 1738"/>
                    <a:gd name="T33" fmla="*/ 448 h 532"/>
                    <a:gd name="T34" fmla="*/ 1689 w 1738"/>
                    <a:gd name="T35" fmla="*/ 532 h 532"/>
                    <a:gd name="T36" fmla="*/ 1684 w 1738"/>
                    <a:gd name="T37" fmla="*/ 443 h 532"/>
                    <a:gd name="T38" fmla="*/ 1590 w 1738"/>
                    <a:gd name="T39" fmla="*/ 306 h 532"/>
                    <a:gd name="T40" fmla="*/ 1437 w 1738"/>
                    <a:gd name="T41" fmla="*/ 277 h 532"/>
                    <a:gd name="T42" fmla="*/ 1453 w 1738"/>
                    <a:gd name="T43" fmla="*/ 173 h 532"/>
                    <a:gd name="T44" fmla="*/ 1290 w 1738"/>
                    <a:gd name="T45" fmla="*/ 55 h 532"/>
                    <a:gd name="T46" fmla="*/ 1083 w 1738"/>
                    <a:gd name="T47" fmla="*/ 64 h 532"/>
                    <a:gd name="T48" fmla="*/ 994 w 1738"/>
                    <a:gd name="T49" fmla="*/ 147 h 532"/>
                    <a:gd name="T50" fmla="*/ 1021 w 1738"/>
                    <a:gd name="T51" fmla="*/ 306 h 532"/>
                    <a:gd name="T52" fmla="*/ 972 w 1738"/>
                    <a:gd name="T53" fmla="*/ 333 h 532"/>
                    <a:gd name="T54" fmla="*/ 866 w 1738"/>
                    <a:gd name="T55" fmla="*/ 261 h 532"/>
                    <a:gd name="T56" fmla="*/ 749 w 1738"/>
                    <a:gd name="T57" fmla="*/ 232 h 532"/>
                    <a:gd name="T58" fmla="*/ 650 w 1738"/>
                    <a:gd name="T59" fmla="*/ 256 h 532"/>
                    <a:gd name="T60" fmla="*/ 468 w 1738"/>
                    <a:gd name="T61" fmla="*/ 395 h 532"/>
                    <a:gd name="T62" fmla="*/ 393 w 1738"/>
                    <a:gd name="T63" fmla="*/ 325 h 532"/>
                    <a:gd name="T64" fmla="*/ 256 w 1738"/>
                    <a:gd name="T65" fmla="*/ 306 h 532"/>
                    <a:gd name="T66" fmla="*/ 98 w 1738"/>
                    <a:gd name="T67" fmla="*/ 355 h 532"/>
                    <a:gd name="T68" fmla="*/ 0 w 1738"/>
                    <a:gd name="T69" fmla="*/ 518 h 532"/>
                    <a:gd name="T70" fmla="*/ 0 w 1738"/>
                    <a:gd name="T71" fmla="*/ 518 h 53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38"/>
                    <a:gd name="T109" fmla="*/ 0 h 532"/>
                    <a:gd name="T110" fmla="*/ 1738 w 1738"/>
                    <a:gd name="T111" fmla="*/ 532 h 53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38" h="532">
                      <a:moveTo>
                        <a:pt x="0" y="518"/>
                      </a:moveTo>
                      <a:lnTo>
                        <a:pt x="39" y="365"/>
                      </a:lnTo>
                      <a:lnTo>
                        <a:pt x="196" y="266"/>
                      </a:lnTo>
                      <a:lnTo>
                        <a:pt x="354" y="261"/>
                      </a:lnTo>
                      <a:lnTo>
                        <a:pt x="482" y="330"/>
                      </a:lnTo>
                      <a:lnTo>
                        <a:pt x="576" y="246"/>
                      </a:lnTo>
                      <a:lnTo>
                        <a:pt x="678" y="192"/>
                      </a:lnTo>
                      <a:lnTo>
                        <a:pt x="856" y="202"/>
                      </a:lnTo>
                      <a:lnTo>
                        <a:pt x="940" y="241"/>
                      </a:lnTo>
                      <a:lnTo>
                        <a:pt x="950" y="123"/>
                      </a:lnTo>
                      <a:lnTo>
                        <a:pt x="1068" y="15"/>
                      </a:lnTo>
                      <a:lnTo>
                        <a:pt x="1181" y="0"/>
                      </a:lnTo>
                      <a:lnTo>
                        <a:pt x="1378" y="30"/>
                      </a:lnTo>
                      <a:lnTo>
                        <a:pt x="1511" y="197"/>
                      </a:lnTo>
                      <a:lnTo>
                        <a:pt x="1502" y="241"/>
                      </a:lnTo>
                      <a:lnTo>
                        <a:pt x="1630" y="282"/>
                      </a:lnTo>
                      <a:lnTo>
                        <a:pt x="1738" y="448"/>
                      </a:lnTo>
                      <a:lnTo>
                        <a:pt x="1689" y="532"/>
                      </a:lnTo>
                      <a:lnTo>
                        <a:pt x="1684" y="443"/>
                      </a:lnTo>
                      <a:lnTo>
                        <a:pt x="1590" y="306"/>
                      </a:lnTo>
                      <a:lnTo>
                        <a:pt x="1437" y="277"/>
                      </a:lnTo>
                      <a:lnTo>
                        <a:pt x="1453" y="173"/>
                      </a:lnTo>
                      <a:lnTo>
                        <a:pt x="1290" y="55"/>
                      </a:lnTo>
                      <a:lnTo>
                        <a:pt x="1083" y="64"/>
                      </a:lnTo>
                      <a:lnTo>
                        <a:pt x="994" y="147"/>
                      </a:lnTo>
                      <a:lnTo>
                        <a:pt x="1021" y="306"/>
                      </a:lnTo>
                      <a:lnTo>
                        <a:pt x="972" y="333"/>
                      </a:lnTo>
                      <a:lnTo>
                        <a:pt x="866" y="261"/>
                      </a:lnTo>
                      <a:lnTo>
                        <a:pt x="749" y="232"/>
                      </a:lnTo>
                      <a:lnTo>
                        <a:pt x="650" y="256"/>
                      </a:lnTo>
                      <a:lnTo>
                        <a:pt x="468" y="395"/>
                      </a:lnTo>
                      <a:lnTo>
                        <a:pt x="393" y="325"/>
                      </a:lnTo>
                      <a:lnTo>
                        <a:pt x="256" y="306"/>
                      </a:lnTo>
                      <a:lnTo>
                        <a:pt x="98" y="355"/>
                      </a:lnTo>
                      <a:lnTo>
                        <a:pt x="0" y="5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74" name="Freeform 21"/>
                <p:cNvSpPr>
                  <a:spLocks/>
                </p:cNvSpPr>
                <p:nvPr/>
              </p:nvSpPr>
              <p:spPr bwMode="auto">
                <a:xfrm>
                  <a:off x="1114" y="1773"/>
                  <a:ext cx="148" cy="383"/>
                </a:xfrm>
                <a:custGeom>
                  <a:avLst/>
                  <a:gdLst>
                    <a:gd name="T0" fmla="*/ 0 w 444"/>
                    <a:gd name="T1" fmla="*/ 1055 h 1147"/>
                    <a:gd name="T2" fmla="*/ 9 w 444"/>
                    <a:gd name="T3" fmla="*/ 1103 h 1147"/>
                    <a:gd name="T4" fmla="*/ 88 w 444"/>
                    <a:gd name="T5" fmla="*/ 1147 h 1147"/>
                    <a:gd name="T6" fmla="*/ 213 w 444"/>
                    <a:gd name="T7" fmla="*/ 341 h 1147"/>
                    <a:gd name="T8" fmla="*/ 404 w 444"/>
                    <a:gd name="T9" fmla="*/ 483 h 1147"/>
                    <a:gd name="T10" fmla="*/ 444 w 444"/>
                    <a:gd name="T11" fmla="*/ 239 h 1147"/>
                    <a:gd name="T12" fmla="*/ 98 w 444"/>
                    <a:gd name="T13" fmla="*/ 0 h 1147"/>
                    <a:gd name="T14" fmla="*/ 0 w 444"/>
                    <a:gd name="T15" fmla="*/ 1055 h 1147"/>
                    <a:gd name="T16" fmla="*/ 0 w 444"/>
                    <a:gd name="T17" fmla="*/ 1055 h 11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4"/>
                    <a:gd name="T28" fmla="*/ 0 h 1147"/>
                    <a:gd name="T29" fmla="*/ 444 w 444"/>
                    <a:gd name="T30" fmla="*/ 1147 h 11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4" h="1147">
                      <a:moveTo>
                        <a:pt x="0" y="1055"/>
                      </a:moveTo>
                      <a:lnTo>
                        <a:pt x="9" y="1103"/>
                      </a:lnTo>
                      <a:lnTo>
                        <a:pt x="88" y="1147"/>
                      </a:lnTo>
                      <a:lnTo>
                        <a:pt x="213" y="341"/>
                      </a:lnTo>
                      <a:lnTo>
                        <a:pt x="404" y="483"/>
                      </a:lnTo>
                      <a:lnTo>
                        <a:pt x="444" y="239"/>
                      </a:lnTo>
                      <a:lnTo>
                        <a:pt x="98" y="0"/>
                      </a:lnTo>
                      <a:lnTo>
                        <a:pt x="0" y="10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75" name="Freeform 22"/>
                <p:cNvSpPr>
                  <a:spLocks/>
                </p:cNvSpPr>
                <p:nvPr/>
              </p:nvSpPr>
              <p:spPr bwMode="auto">
                <a:xfrm>
                  <a:off x="671" y="1865"/>
                  <a:ext cx="549" cy="417"/>
                </a:xfrm>
                <a:custGeom>
                  <a:avLst/>
                  <a:gdLst>
                    <a:gd name="T0" fmla="*/ 0 w 1648"/>
                    <a:gd name="T1" fmla="*/ 1095 h 1251"/>
                    <a:gd name="T2" fmla="*/ 1054 w 1648"/>
                    <a:gd name="T3" fmla="*/ 904 h 1251"/>
                    <a:gd name="T4" fmla="*/ 1178 w 1648"/>
                    <a:gd name="T5" fmla="*/ 0 h 1251"/>
                    <a:gd name="T6" fmla="*/ 1325 w 1648"/>
                    <a:gd name="T7" fmla="*/ 288 h 1251"/>
                    <a:gd name="T8" fmla="*/ 1342 w 1648"/>
                    <a:gd name="T9" fmla="*/ 798 h 1251"/>
                    <a:gd name="T10" fmla="*/ 1413 w 1648"/>
                    <a:gd name="T11" fmla="*/ 878 h 1251"/>
                    <a:gd name="T12" fmla="*/ 1485 w 1648"/>
                    <a:gd name="T13" fmla="*/ 554 h 1251"/>
                    <a:gd name="T14" fmla="*/ 1617 w 1648"/>
                    <a:gd name="T15" fmla="*/ 816 h 1251"/>
                    <a:gd name="T16" fmla="*/ 1648 w 1648"/>
                    <a:gd name="T17" fmla="*/ 1251 h 1251"/>
                    <a:gd name="T18" fmla="*/ 1099 w 1648"/>
                    <a:gd name="T19" fmla="*/ 1095 h 1251"/>
                    <a:gd name="T20" fmla="*/ 26 w 1648"/>
                    <a:gd name="T21" fmla="*/ 1144 h 1251"/>
                    <a:gd name="T22" fmla="*/ 0 w 1648"/>
                    <a:gd name="T23" fmla="*/ 1095 h 1251"/>
                    <a:gd name="T24" fmla="*/ 0 w 1648"/>
                    <a:gd name="T25" fmla="*/ 1095 h 125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48"/>
                    <a:gd name="T40" fmla="*/ 0 h 1251"/>
                    <a:gd name="T41" fmla="*/ 1648 w 1648"/>
                    <a:gd name="T42" fmla="*/ 1251 h 125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48" h="1251">
                      <a:moveTo>
                        <a:pt x="0" y="1095"/>
                      </a:moveTo>
                      <a:lnTo>
                        <a:pt x="1054" y="904"/>
                      </a:lnTo>
                      <a:lnTo>
                        <a:pt x="1178" y="0"/>
                      </a:lnTo>
                      <a:lnTo>
                        <a:pt x="1325" y="288"/>
                      </a:lnTo>
                      <a:lnTo>
                        <a:pt x="1342" y="798"/>
                      </a:lnTo>
                      <a:lnTo>
                        <a:pt x="1413" y="878"/>
                      </a:lnTo>
                      <a:lnTo>
                        <a:pt x="1485" y="554"/>
                      </a:lnTo>
                      <a:lnTo>
                        <a:pt x="1617" y="816"/>
                      </a:lnTo>
                      <a:lnTo>
                        <a:pt x="1648" y="1251"/>
                      </a:lnTo>
                      <a:lnTo>
                        <a:pt x="1099" y="1095"/>
                      </a:lnTo>
                      <a:lnTo>
                        <a:pt x="26" y="1144"/>
                      </a:lnTo>
                      <a:lnTo>
                        <a:pt x="0" y="1095"/>
                      </a:lnTo>
                      <a:close/>
                    </a:path>
                  </a:pathLst>
                </a:custGeom>
                <a:solidFill>
                  <a:srgbClr val="A3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76" name="Freeform 23"/>
                <p:cNvSpPr>
                  <a:spLocks/>
                </p:cNvSpPr>
                <p:nvPr/>
              </p:nvSpPr>
              <p:spPr bwMode="auto">
                <a:xfrm>
                  <a:off x="653" y="1795"/>
                  <a:ext cx="582" cy="652"/>
                </a:xfrm>
                <a:custGeom>
                  <a:avLst/>
                  <a:gdLst>
                    <a:gd name="T0" fmla="*/ 1596 w 1748"/>
                    <a:gd name="T1" fmla="*/ 611 h 1956"/>
                    <a:gd name="T2" fmla="*/ 1748 w 1748"/>
                    <a:gd name="T3" fmla="*/ 847 h 1956"/>
                    <a:gd name="T4" fmla="*/ 1744 w 1748"/>
                    <a:gd name="T5" fmla="*/ 1473 h 1956"/>
                    <a:gd name="T6" fmla="*/ 1507 w 1748"/>
                    <a:gd name="T7" fmla="*/ 1517 h 1956"/>
                    <a:gd name="T8" fmla="*/ 1670 w 1748"/>
                    <a:gd name="T9" fmla="*/ 1634 h 1956"/>
                    <a:gd name="T10" fmla="*/ 1651 w 1748"/>
                    <a:gd name="T11" fmla="*/ 1798 h 1956"/>
                    <a:gd name="T12" fmla="*/ 1222 w 1748"/>
                    <a:gd name="T13" fmla="*/ 1956 h 1956"/>
                    <a:gd name="T14" fmla="*/ 326 w 1748"/>
                    <a:gd name="T15" fmla="*/ 1906 h 1956"/>
                    <a:gd name="T16" fmla="*/ 1168 w 1748"/>
                    <a:gd name="T17" fmla="*/ 1861 h 1956"/>
                    <a:gd name="T18" fmla="*/ 1247 w 1748"/>
                    <a:gd name="T19" fmla="*/ 1738 h 1956"/>
                    <a:gd name="T20" fmla="*/ 1586 w 1748"/>
                    <a:gd name="T21" fmla="*/ 1753 h 1956"/>
                    <a:gd name="T22" fmla="*/ 1611 w 1748"/>
                    <a:gd name="T23" fmla="*/ 1645 h 1956"/>
                    <a:gd name="T24" fmla="*/ 1212 w 1748"/>
                    <a:gd name="T25" fmla="*/ 1378 h 1956"/>
                    <a:gd name="T26" fmla="*/ 208 w 1748"/>
                    <a:gd name="T27" fmla="*/ 1492 h 1956"/>
                    <a:gd name="T28" fmla="*/ 0 w 1748"/>
                    <a:gd name="T29" fmla="*/ 1320 h 1956"/>
                    <a:gd name="T30" fmla="*/ 0 w 1748"/>
                    <a:gd name="T31" fmla="*/ 286 h 1956"/>
                    <a:gd name="T32" fmla="*/ 1074 w 1748"/>
                    <a:gd name="T33" fmla="*/ 0 h 1956"/>
                    <a:gd name="T34" fmla="*/ 1163 w 1748"/>
                    <a:gd name="T35" fmla="*/ 40 h 1956"/>
                    <a:gd name="T36" fmla="*/ 1394 w 1748"/>
                    <a:gd name="T37" fmla="*/ 325 h 1956"/>
                    <a:gd name="T38" fmla="*/ 1375 w 1748"/>
                    <a:gd name="T39" fmla="*/ 389 h 1956"/>
                    <a:gd name="T40" fmla="*/ 1261 w 1748"/>
                    <a:gd name="T41" fmla="*/ 251 h 1956"/>
                    <a:gd name="T42" fmla="*/ 1256 w 1748"/>
                    <a:gd name="T43" fmla="*/ 950 h 1956"/>
                    <a:gd name="T44" fmla="*/ 1158 w 1748"/>
                    <a:gd name="T45" fmla="*/ 1068 h 1956"/>
                    <a:gd name="T46" fmla="*/ 1143 w 1748"/>
                    <a:gd name="T47" fmla="*/ 142 h 1956"/>
                    <a:gd name="T48" fmla="*/ 1098 w 1748"/>
                    <a:gd name="T49" fmla="*/ 69 h 1956"/>
                    <a:gd name="T50" fmla="*/ 64 w 1748"/>
                    <a:gd name="T51" fmla="*/ 320 h 1956"/>
                    <a:gd name="T52" fmla="*/ 50 w 1748"/>
                    <a:gd name="T53" fmla="*/ 1276 h 1956"/>
                    <a:gd name="T54" fmla="*/ 90 w 1748"/>
                    <a:gd name="T55" fmla="*/ 1329 h 1956"/>
                    <a:gd name="T56" fmla="*/ 1153 w 1748"/>
                    <a:gd name="T57" fmla="*/ 1172 h 1956"/>
                    <a:gd name="T58" fmla="*/ 1535 w 1748"/>
                    <a:gd name="T59" fmla="*/ 1343 h 1956"/>
                    <a:gd name="T60" fmla="*/ 1566 w 1748"/>
                    <a:gd name="T61" fmla="*/ 1046 h 1956"/>
                    <a:gd name="T62" fmla="*/ 1611 w 1748"/>
                    <a:gd name="T63" fmla="*/ 1139 h 1956"/>
                    <a:gd name="T64" fmla="*/ 1593 w 1748"/>
                    <a:gd name="T65" fmla="*/ 1383 h 1956"/>
                    <a:gd name="T66" fmla="*/ 1632 w 1748"/>
                    <a:gd name="T67" fmla="*/ 1401 h 1956"/>
                    <a:gd name="T68" fmla="*/ 1645 w 1748"/>
                    <a:gd name="T69" fmla="*/ 1161 h 1956"/>
                    <a:gd name="T70" fmla="*/ 1680 w 1748"/>
                    <a:gd name="T71" fmla="*/ 1255 h 1956"/>
                    <a:gd name="T72" fmla="*/ 1675 w 1748"/>
                    <a:gd name="T73" fmla="*/ 1423 h 1956"/>
                    <a:gd name="T74" fmla="*/ 1704 w 1748"/>
                    <a:gd name="T75" fmla="*/ 1443 h 1956"/>
                    <a:gd name="T76" fmla="*/ 1704 w 1748"/>
                    <a:gd name="T77" fmla="*/ 857 h 1956"/>
                    <a:gd name="T78" fmla="*/ 1596 w 1748"/>
                    <a:gd name="T79" fmla="*/ 611 h 1956"/>
                    <a:gd name="T80" fmla="*/ 1596 w 1748"/>
                    <a:gd name="T81" fmla="*/ 611 h 195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748"/>
                    <a:gd name="T124" fmla="*/ 0 h 1956"/>
                    <a:gd name="T125" fmla="*/ 1748 w 1748"/>
                    <a:gd name="T126" fmla="*/ 1956 h 195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748" h="1956">
                      <a:moveTo>
                        <a:pt x="1596" y="611"/>
                      </a:moveTo>
                      <a:lnTo>
                        <a:pt x="1748" y="847"/>
                      </a:lnTo>
                      <a:lnTo>
                        <a:pt x="1744" y="1473"/>
                      </a:lnTo>
                      <a:lnTo>
                        <a:pt x="1507" y="1517"/>
                      </a:lnTo>
                      <a:lnTo>
                        <a:pt x="1670" y="1634"/>
                      </a:lnTo>
                      <a:lnTo>
                        <a:pt x="1651" y="1798"/>
                      </a:lnTo>
                      <a:lnTo>
                        <a:pt x="1222" y="1956"/>
                      </a:lnTo>
                      <a:lnTo>
                        <a:pt x="326" y="1906"/>
                      </a:lnTo>
                      <a:lnTo>
                        <a:pt x="1168" y="1861"/>
                      </a:lnTo>
                      <a:lnTo>
                        <a:pt x="1247" y="1738"/>
                      </a:lnTo>
                      <a:lnTo>
                        <a:pt x="1586" y="1753"/>
                      </a:lnTo>
                      <a:lnTo>
                        <a:pt x="1611" y="1645"/>
                      </a:lnTo>
                      <a:lnTo>
                        <a:pt x="1212" y="1378"/>
                      </a:lnTo>
                      <a:lnTo>
                        <a:pt x="208" y="1492"/>
                      </a:lnTo>
                      <a:lnTo>
                        <a:pt x="0" y="1320"/>
                      </a:lnTo>
                      <a:lnTo>
                        <a:pt x="0" y="286"/>
                      </a:lnTo>
                      <a:lnTo>
                        <a:pt x="1074" y="0"/>
                      </a:lnTo>
                      <a:lnTo>
                        <a:pt x="1163" y="40"/>
                      </a:lnTo>
                      <a:lnTo>
                        <a:pt x="1394" y="325"/>
                      </a:lnTo>
                      <a:lnTo>
                        <a:pt x="1375" y="389"/>
                      </a:lnTo>
                      <a:lnTo>
                        <a:pt x="1261" y="251"/>
                      </a:lnTo>
                      <a:lnTo>
                        <a:pt x="1256" y="950"/>
                      </a:lnTo>
                      <a:lnTo>
                        <a:pt x="1158" y="1068"/>
                      </a:lnTo>
                      <a:lnTo>
                        <a:pt x="1143" y="142"/>
                      </a:lnTo>
                      <a:lnTo>
                        <a:pt x="1098" y="69"/>
                      </a:lnTo>
                      <a:lnTo>
                        <a:pt x="64" y="320"/>
                      </a:lnTo>
                      <a:lnTo>
                        <a:pt x="50" y="1276"/>
                      </a:lnTo>
                      <a:lnTo>
                        <a:pt x="90" y="1329"/>
                      </a:lnTo>
                      <a:lnTo>
                        <a:pt x="1153" y="1172"/>
                      </a:lnTo>
                      <a:lnTo>
                        <a:pt x="1535" y="1343"/>
                      </a:lnTo>
                      <a:lnTo>
                        <a:pt x="1566" y="1046"/>
                      </a:lnTo>
                      <a:lnTo>
                        <a:pt x="1611" y="1139"/>
                      </a:lnTo>
                      <a:lnTo>
                        <a:pt x="1593" y="1383"/>
                      </a:lnTo>
                      <a:lnTo>
                        <a:pt x="1632" y="1401"/>
                      </a:lnTo>
                      <a:lnTo>
                        <a:pt x="1645" y="1161"/>
                      </a:lnTo>
                      <a:lnTo>
                        <a:pt x="1680" y="1255"/>
                      </a:lnTo>
                      <a:lnTo>
                        <a:pt x="1675" y="1423"/>
                      </a:lnTo>
                      <a:lnTo>
                        <a:pt x="1704" y="1443"/>
                      </a:lnTo>
                      <a:lnTo>
                        <a:pt x="1704" y="857"/>
                      </a:lnTo>
                      <a:lnTo>
                        <a:pt x="1596" y="6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  <p:sp>
              <p:nvSpPr>
                <p:cNvPr id="23577" name="Freeform 24"/>
                <p:cNvSpPr>
                  <a:spLocks/>
                </p:cNvSpPr>
                <p:nvPr/>
              </p:nvSpPr>
              <p:spPr bwMode="auto">
                <a:xfrm>
                  <a:off x="1108" y="1728"/>
                  <a:ext cx="164" cy="433"/>
                </a:xfrm>
                <a:custGeom>
                  <a:avLst/>
                  <a:gdLst>
                    <a:gd name="T0" fmla="*/ 19 w 492"/>
                    <a:gd name="T1" fmla="*/ 1210 h 1299"/>
                    <a:gd name="T2" fmla="*/ 0 w 492"/>
                    <a:gd name="T3" fmla="*/ 33 h 1299"/>
                    <a:gd name="T4" fmla="*/ 107 w 492"/>
                    <a:gd name="T5" fmla="*/ 0 h 1299"/>
                    <a:gd name="T6" fmla="*/ 492 w 492"/>
                    <a:gd name="T7" fmla="*/ 334 h 1299"/>
                    <a:gd name="T8" fmla="*/ 442 w 492"/>
                    <a:gd name="T9" fmla="*/ 625 h 1299"/>
                    <a:gd name="T10" fmla="*/ 393 w 492"/>
                    <a:gd name="T11" fmla="*/ 630 h 1299"/>
                    <a:gd name="T12" fmla="*/ 236 w 492"/>
                    <a:gd name="T13" fmla="*/ 511 h 1299"/>
                    <a:gd name="T14" fmla="*/ 168 w 492"/>
                    <a:gd name="T15" fmla="*/ 1245 h 1299"/>
                    <a:gd name="T16" fmla="*/ 103 w 492"/>
                    <a:gd name="T17" fmla="*/ 1299 h 1299"/>
                    <a:gd name="T18" fmla="*/ 43 w 492"/>
                    <a:gd name="T19" fmla="*/ 1255 h 1299"/>
                    <a:gd name="T20" fmla="*/ 118 w 492"/>
                    <a:gd name="T21" fmla="*/ 1220 h 1299"/>
                    <a:gd name="T22" fmla="*/ 201 w 492"/>
                    <a:gd name="T23" fmla="*/ 412 h 1299"/>
                    <a:gd name="T24" fmla="*/ 423 w 492"/>
                    <a:gd name="T25" fmla="*/ 585 h 1299"/>
                    <a:gd name="T26" fmla="*/ 433 w 492"/>
                    <a:gd name="T27" fmla="*/ 358 h 1299"/>
                    <a:gd name="T28" fmla="*/ 78 w 492"/>
                    <a:gd name="T29" fmla="*/ 53 h 1299"/>
                    <a:gd name="T30" fmla="*/ 54 w 492"/>
                    <a:gd name="T31" fmla="*/ 1146 h 1299"/>
                    <a:gd name="T32" fmla="*/ 19 w 492"/>
                    <a:gd name="T33" fmla="*/ 1210 h 1299"/>
                    <a:gd name="T34" fmla="*/ 19 w 492"/>
                    <a:gd name="T35" fmla="*/ 1210 h 129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2"/>
                    <a:gd name="T55" fmla="*/ 0 h 1299"/>
                    <a:gd name="T56" fmla="*/ 492 w 492"/>
                    <a:gd name="T57" fmla="*/ 1299 h 129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2" h="1299">
                      <a:moveTo>
                        <a:pt x="19" y="1210"/>
                      </a:moveTo>
                      <a:lnTo>
                        <a:pt x="0" y="33"/>
                      </a:lnTo>
                      <a:lnTo>
                        <a:pt x="107" y="0"/>
                      </a:lnTo>
                      <a:lnTo>
                        <a:pt x="492" y="334"/>
                      </a:lnTo>
                      <a:lnTo>
                        <a:pt x="442" y="625"/>
                      </a:lnTo>
                      <a:lnTo>
                        <a:pt x="393" y="630"/>
                      </a:lnTo>
                      <a:lnTo>
                        <a:pt x="236" y="511"/>
                      </a:lnTo>
                      <a:lnTo>
                        <a:pt x="168" y="1245"/>
                      </a:lnTo>
                      <a:lnTo>
                        <a:pt x="103" y="1299"/>
                      </a:lnTo>
                      <a:lnTo>
                        <a:pt x="43" y="1255"/>
                      </a:lnTo>
                      <a:lnTo>
                        <a:pt x="118" y="1220"/>
                      </a:lnTo>
                      <a:lnTo>
                        <a:pt x="201" y="412"/>
                      </a:lnTo>
                      <a:lnTo>
                        <a:pt x="423" y="585"/>
                      </a:lnTo>
                      <a:lnTo>
                        <a:pt x="433" y="358"/>
                      </a:lnTo>
                      <a:lnTo>
                        <a:pt x="78" y="53"/>
                      </a:lnTo>
                      <a:lnTo>
                        <a:pt x="54" y="1146"/>
                      </a:lnTo>
                      <a:lnTo>
                        <a:pt x="19" y="1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ar-MA" altLang="fr-FR"/>
                </a:p>
              </p:txBody>
            </p:sp>
          </p:grpSp>
        </p:grpSp>
        <p:sp>
          <p:nvSpPr>
            <p:cNvPr id="23562" name="Text Box 25"/>
            <p:cNvSpPr txBox="1">
              <a:spLocks noChangeArrowheads="1"/>
            </p:cNvSpPr>
            <p:nvPr/>
          </p:nvSpPr>
          <p:spPr bwMode="auto">
            <a:xfrm>
              <a:off x="411" y="1391"/>
              <a:ext cx="130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alt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 nœuds</a:t>
              </a:r>
            </a:p>
            <a:p>
              <a:pPr algn="ctr"/>
              <a:r>
                <a:rPr lang="fr-FR" alt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administrés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117146" y="2144629"/>
            <a:ext cx="2566810" cy="2592805"/>
            <a:chOff x="2209" y="1426"/>
            <a:chExt cx="1819" cy="1724"/>
          </a:xfrm>
        </p:grpSpPr>
        <p:pic>
          <p:nvPicPr>
            <p:cNvPr id="2355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" y="1949"/>
              <a:ext cx="1664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 Box 26"/>
            <p:cNvSpPr txBox="1">
              <a:spLocks noChangeArrowheads="1"/>
            </p:cNvSpPr>
            <p:nvPr/>
          </p:nvSpPr>
          <p:spPr bwMode="auto">
            <a:xfrm>
              <a:off x="2209" y="1426"/>
              <a:ext cx="172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alt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 protocole de</a:t>
              </a:r>
            </a:p>
            <a:p>
              <a:pPr algn="ctr"/>
              <a:r>
                <a:rPr lang="fr-FR" alt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communication</a:t>
              </a: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77334" y="268423"/>
            <a:ext cx="7789333" cy="907268"/>
          </a:xfrm>
          <a:prstGeom prst="rect">
            <a:avLst/>
          </a:prstGeo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sz="5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</a:t>
            </a:r>
            <a:endParaRPr lang="fr-FR" altLang="fr-FR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Résultat de recherche d'images pour &quot;réseaux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7" y="2061755"/>
            <a:ext cx="3091404" cy="21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577516"/>
            <a:ext cx="7789333" cy="763252"/>
          </a:xfr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fr-FR" b="1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nœuds administrés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24936" cy="374441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fr-FR" alt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nœuds administrés contiennent un agent SNMP (ou compatible SNMP). Ils fournissent des informations à partir d’une base de données dont les éléments reflètent l’état de l’objet qu’ils représentent.</a:t>
            </a:r>
          </a:p>
          <a:p>
            <a:r>
              <a:rPr lang="fr-FR" alt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distingue plusieurs types d’agent :</a:t>
            </a:r>
          </a:p>
          <a:p>
            <a:pPr lvl="1"/>
            <a:r>
              <a:rPr lang="fr-FR" alt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L’agent </a:t>
            </a:r>
            <a:r>
              <a:rPr lang="fr-FR" alt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Rmon</a:t>
            </a:r>
            <a:endParaRPr lang="fr-FR" alt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alt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proxy-agent </a:t>
            </a:r>
          </a:p>
        </p:txBody>
      </p:sp>
      <p:pic>
        <p:nvPicPr>
          <p:cNvPr id="1638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861048"/>
            <a:ext cx="5652119" cy="30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577516"/>
            <a:ext cx="7789333" cy="763252"/>
          </a:xfr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fr-FR" b="1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nœuds administrés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idx="1"/>
          </p:nvPr>
        </p:nvSpPr>
        <p:spPr>
          <a:xfrm>
            <a:off x="0" y="1311679"/>
            <a:ext cx="8568952" cy="3744416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fr-FR" alt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différents </a:t>
            </a:r>
            <a:r>
              <a:rPr lang="fr-FR" alt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noeuds</a:t>
            </a: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administrables (MN) sur le réseau se décomposent en trois catégories:</a:t>
            </a:r>
          </a:p>
          <a:p>
            <a:endParaRPr lang="fr-FR" alt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alt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hosts (station de travail, serveur de terminaux, imprimantes réseau, etc...),</a:t>
            </a:r>
          </a:p>
          <a:p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alt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équipements de raccordement (commutateurs, répéteurs, ponts, HUB, routeurs, passerelles),</a:t>
            </a:r>
          </a:p>
          <a:p>
            <a:r>
              <a:rPr lang="fr-FR" alt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média (coaxiaux, paire torsadée, fibre optique, liaison spécialisée, etc...). </a:t>
            </a:r>
            <a:endParaRPr lang="fr-FR" alt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9160"/>
            <a:ext cx="3275856" cy="1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577516"/>
            <a:ext cx="7789333" cy="1155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i="0" smtClean="0">
                <a:solidFill>
                  <a:schemeClr val="accent2"/>
                </a:solidFill>
              </a:rPr>
              <a:t>La station d’administration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270933" y="682792"/>
            <a:ext cx="8669867" cy="5654842"/>
          </a:xfrm>
        </p:spPr>
        <p:txBody>
          <a:bodyPr/>
          <a:lstStyle/>
          <a:p>
            <a:endParaRPr lang="fr-FR" altLang="fr-FR" dirty="0" smtClean="0"/>
          </a:p>
          <a:p>
            <a:endParaRPr lang="fr-FR" altLang="fr-FR" dirty="0" smtClean="0"/>
          </a:p>
          <a:p>
            <a:r>
              <a:rPr lang="fr-FR" altLang="fr-FR" dirty="0" smtClean="0"/>
              <a:t>La station d’administration ou NMS (Network Management Station) est un applicatif pour la surveillance et le contrôle du réseau.</a:t>
            </a:r>
          </a:p>
        </p:txBody>
      </p:sp>
      <p:pic>
        <p:nvPicPr>
          <p:cNvPr id="1945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09679"/>
            <a:ext cx="54006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1440160"/>
          </a:xfr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altLang="fr-FR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L’Audit de gestion des ressources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94535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Rôle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gestionnaire SNMP vis à vis des agents: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- Configurer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périphériques distants. 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- Surveiller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performances du réseau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- Détecter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défaillances du réseau 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- Gestion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alarmes: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lorsqu'une alarme se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déclenche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périphérique transmet un message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d'événement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système de gestion.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types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d'alarmes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courants sont par exemple, l'arrêt et le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redémarrage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d'un périphérique, la détection d'un lien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défaillant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un routeur et un accès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interdit.   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Résultat de recherche d'images pour &quot;réseau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1003</TotalTime>
  <Words>1158</Words>
  <Application>Microsoft Office PowerPoint</Application>
  <PresentationFormat>Affichage à l'écran (4:3)</PresentationFormat>
  <Paragraphs>227</Paragraphs>
  <Slides>32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4" baseType="lpstr">
      <vt:lpstr>Arial Unicode MS</vt:lpstr>
      <vt:lpstr>ＭＳ Ｐゴシック</vt:lpstr>
      <vt:lpstr>Arial</vt:lpstr>
      <vt:lpstr>Calibri</vt:lpstr>
      <vt:lpstr>Georgia</vt:lpstr>
      <vt:lpstr>Lucida Sans</vt:lpstr>
      <vt:lpstr>Times New Roman</vt:lpstr>
      <vt:lpstr>Trebuchet MS</vt:lpstr>
      <vt:lpstr>Verdana</vt:lpstr>
      <vt:lpstr>Wingdings</vt:lpstr>
      <vt:lpstr>Wingdings 2</vt:lpstr>
      <vt:lpstr>Urbain</vt:lpstr>
      <vt:lpstr>Présentation PowerPoint</vt:lpstr>
      <vt:lpstr>Historique</vt:lpstr>
      <vt:lpstr>Généralités</vt:lpstr>
      <vt:lpstr>Présentation PowerPoint</vt:lpstr>
      <vt:lpstr>Généralités</vt:lpstr>
      <vt:lpstr>Les nœuds administrés</vt:lpstr>
      <vt:lpstr>Les nœuds administrés</vt:lpstr>
      <vt:lpstr>La station d’administration</vt:lpstr>
      <vt:lpstr>L’Audit de gestion des ressources</vt:lpstr>
      <vt:lpstr>MIB</vt:lpstr>
      <vt:lpstr>Présentation PowerPoint</vt:lpstr>
      <vt:lpstr>Présentation PowerPoint</vt:lpstr>
      <vt:lpstr>Présentation PowerPoint</vt:lpstr>
      <vt:lpstr>Présentation PowerPoint</vt:lpstr>
      <vt:lpstr>Architecture</vt:lpstr>
      <vt:lpstr>Architecture (suite)</vt:lpstr>
      <vt:lpstr>Architecture (suite)</vt:lpstr>
      <vt:lpstr>Architecture (suite)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Toufik</dc:creator>
  <cp:lastModifiedBy>Dr.Hafs Toufik</cp:lastModifiedBy>
  <cp:revision>64</cp:revision>
  <dcterms:created xsi:type="dcterms:W3CDTF">2017-02-14T18:50:07Z</dcterms:created>
  <dcterms:modified xsi:type="dcterms:W3CDTF">2019-02-05T20:02:24Z</dcterms:modified>
</cp:coreProperties>
</file>